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75" r:id="rId2"/>
    <p:sldId id="256" r:id="rId3"/>
    <p:sldId id="273" r:id="rId4"/>
    <p:sldId id="258" r:id="rId5"/>
    <p:sldId id="266" r:id="rId6"/>
    <p:sldId id="260" r:id="rId7"/>
    <p:sldId id="267" r:id="rId8"/>
    <p:sldId id="268" r:id="rId9"/>
    <p:sldId id="269" r:id="rId10"/>
    <p:sldId id="259" r:id="rId11"/>
    <p:sldId id="261" r:id="rId12"/>
    <p:sldId id="276" r:id="rId13"/>
    <p:sldId id="257" r:id="rId14"/>
    <p:sldId id="272" r:id="rId15"/>
    <p:sldId id="262" r:id="rId16"/>
    <p:sldId id="264" r:id="rId17"/>
    <p:sldId id="265" r:id="rId18"/>
    <p:sldId id="263" r:id="rId19"/>
    <p:sldId id="270" r:id="rId20"/>
    <p:sldId id="277" r:id="rId21"/>
    <p:sldId id="278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12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09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1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3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0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8BF5A-4339-42AC-AC20-627626FE18E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B08C9D-AA76-4F88-98EB-614DC83A8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excel/excel_if.php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excel/excel_if.ph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statistics/statistics_mode.php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excel/excel_countifs.php" TargetMode="External"/><Relationship Id="rId13" Type="http://schemas.openxmlformats.org/officeDocument/2006/relationships/hyperlink" Target="https://www.w3schools.com/excel/excel_max.php" TargetMode="External"/><Relationship Id="rId18" Type="http://schemas.openxmlformats.org/officeDocument/2006/relationships/hyperlink" Target="https://www.w3schools.com/excel/excel_or.php" TargetMode="External"/><Relationship Id="rId26" Type="http://schemas.openxmlformats.org/officeDocument/2006/relationships/hyperlink" Target="https://www.w3schools.com/excel/excel_trim.php" TargetMode="External"/><Relationship Id="rId3" Type="http://schemas.openxmlformats.org/officeDocument/2006/relationships/hyperlink" Target="https://www.w3schools.com/excel/excel_concat.php" TargetMode="External"/><Relationship Id="rId21" Type="http://schemas.openxmlformats.org/officeDocument/2006/relationships/hyperlink" Target="https://www.w3schools.com/excel/excel_stdevp.php" TargetMode="External"/><Relationship Id="rId7" Type="http://schemas.openxmlformats.org/officeDocument/2006/relationships/hyperlink" Target="https://www.w3schools.com/excel/excel_countif.php" TargetMode="External"/><Relationship Id="rId12" Type="http://schemas.openxmlformats.org/officeDocument/2006/relationships/hyperlink" Target="https://www.w3schools.com/excel/excel_lower.php" TargetMode="External"/><Relationship Id="rId17" Type="http://schemas.openxmlformats.org/officeDocument/2006/relationships/hyperlink" Target="https://www.w3schools.com/excel/excel_npv.php" TargetMode="External"/><Relationship Id="rId25" Type="http://schemas.openxmlformats.org/officeDocument/2006/relationships/hyperlink" Target="https://www.w3schools.com/excel/excel_sumifs.php" TargetMode="External"/><Relationship Id="rId2" Type="http://schemas.openxmlformats.org/officeDocument/2006/relationships/hyperlink" Target="https://www.w3schools.com/excel/excel_averageifs.php" TargetMode="External"/><Relationship Id="rId16" Type="http://schemas.openxmlformats.org/officeDocument/2006/relationships/hyperlink" Target="https://www.w3schools.com/excel/excel_mode.php" TargetMode="External"/><Relationship Id="rId20" Type="http://schemas.openxmlformats.org/officeDocument/2006/relationships/hyperlink" Target="https://www.w3schools.com/excel/excel_right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excel/excel_countblank.php" TargetMode="External"/><Relationship Id="rId11" Type="http://schemas.openxmlformats.org/officeDocument/2006/relationships/hyperlink" Target="https://www.w3schools.com/excel/excel_left.php" TargetMode="External"/><Relationship Id="rId24" Type="http://schemas.openxmlformats.org/officeDocument/2006/relationships/hyperlink" Target="https://www.w3schools.com/excel/excel_sumif.php" TargetMode="External"/><Relationship Id="rId5" Type="http://schemas.openxmlformats.org/officeDocument/2006/relationships/hyperlink" Target="https://www.w3schools.com/excel/excel_counta.php" TargetMode="External"/><Relationship Id="rId15" Type="http://schemas.openxmlformats.org/officeDocument/2006/relationships/hyperlink" Target="https://www.w3schools.com/excel/excel_min.php" TargetMode="External"/><Relationship Id="rId23" Type="http://schemas.openxmlformats.org/officeDocument/2006/relationships/hyperlink" Target="https://www.w3schools.com/excel/excel_sum.php" TargetMode="External"/><Relationship Id="rId28" Type="http://schemas.openxmlformats.org/officeDocument/2006/relationships/hyperlink" Target="https://www.w3schools.com/excel/excel_xor.php" TargetMode="External"/><Relationship Id="rId10" Type="http://schemas.openxmlformats.org/officeDocument/2006/relationships/hyperlink" Target="https://www.w3schools.com/excel/excel_ifs.php" TargetMode="External"/><Relationship Id="rId19" Type="http://schemas.openxmlformats.org/officeDocument/2006/relationships/hyperlink" Target="https://www.w3schools.com/excel/excel_rand.php" TargetMode="External"/><Relationship Id="rId4" Type="http://schemas.openxmlformats.org/officeDocument/2006/relationships/hyperlink" Target="https://www.w3schools.com/excel/excel_count.php" TargetMode="External"/><Relationship Id="rId9" Type="http://schemas.openxmlformats.org/officeDocument/2006/relationships/hyperlink" Target="https://www.w3schools.com/excel/excel_if.php" TargetMode="External"/><Relationship Id="rId14" Type="http://schemas.openxmlformats.org/officeDocument/2006/relationships/hyperlink" Target="https://www.w3schools.com/excel/excel_median.php" TargetMode="External"/><Relationship Id="rId22" Type="http://schemas.openxmlformats.org/officeDocument/2006/relationships/hyperlink" Target="https://www.w3schools.com/excel/excel_stdevs.php" TargetMode="External"/><Relationship Id="rId27" Type="http://schemas.openxmlformats.org/officeDocument/2006/relationships/hyperlink" Target="https://www.w3schools.com/excel/excel_vlookup.ph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statistics/statistics_mean.ph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excel/excel_counta.ph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263" y="744415"/>
            <a:ext cx="41152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Excel Functions</a:t>
            </a:r>
            <a:endParaRPr lang="en-US" sz="4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2379" y="1611322"/>
            <a:ext cx="10251346" cy="18945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Functions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Excel has many premade formulas, called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functions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Functions are typed by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and the functions name.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example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=SUM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Once you have typed the function name you need to apply it to a range.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example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=SUM(A1:A5)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5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0059" y="394685"/>
            <a:ext cx="7833683" cy="18825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CONCAT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concatenate is to link something together.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CONCAT is a function in Excel and is short for concatenate.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CONCAT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used to link multiple cells without adding any delimiters between the combined cell values.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=CONCAT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=CONCAT(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cell1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delimiter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cell2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4101" name="Picture 5" descr="https://www.w3schools.com/excel/img_excel_conca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214" y="1711980"/>
            <a:ext cx="6652535" cy="514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24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5559" y="434275"/>
            <a:ext cx="7090082" cy="2759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a premade function in Excel, which returns values based on a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or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condition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and has 3 parts: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=IF(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logical_test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value_if_true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value_if_false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condition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referred to as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logical_test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which can check things like: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greater than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another number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smaller than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another number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&lt;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or text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equal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to something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6147" name="Picture 3" descr="https://www.w3schools.com/excel/img_excel_if_gra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1" y="3290036"/>
            <a:ext cx="72580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3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44162" y="1263770"/>
            <a:ext cx="65" cy="312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8114" y="225988"/>
            <a:ext cx="8019824" cy="50218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IFS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a premade function in Excel, which returns values based on one or more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or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conditions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=IFS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and has two or more parts: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=IFS(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logical_test1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value_if_true1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[logical_test2, value_if_true2]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[logical_test3;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...)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conditions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are referred to as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logical_test1, logical_test2, ...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which can check things like: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greater than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another number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smaller than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another number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&lt;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or text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equal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to something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Each condition is connected with a return value.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r>
              <a:rPr lang="en-US" sz="1200" b="1" dirty="0" smtClean="0"/>
              <a:t>Example IFS function</a:t>
            </a:r>
          </a:p>
          <a:p>
            <a:r>
              <a:rPr lang="en-US" sz="1200" dirty="0" smtClean="0"/>
              <a:t>Make categories for how fast the </a:t>
            </a:r>
            <a:r>
              <a:rPr lang="en-US" sz="1200" dirty="0" err="1" smtClean="0"/>
              <a:t>Pokemon</a:t>
            </a:r>
            <a:r>
              <a:rPr lang="en-US" sz="1200" dirty="0" smtClean="0"/>
              <a:t> are:</a:t>
            </a:r>
          </a:p>
          <a:p>
            <a:r>
              <a:rPr lang="en-US" sz="1200" dirty="0" smtClean="0"/>
              <a:t>The conditions and return values are:</a:t>
            </a:r>
          </a:p>
          <a:p>
            <a:r>
              <a:rPr lang="en-US" sz="1200" dirty="0" smtClean="0"/>
              <a:t>Speed </a:t>
            </a:r>
            <a:r>
              <a:rPr lang="en-US" sz="1200" b="1" dirty="0" smtClean="0"/>
              <a:t>more than</a:t>
            </a:r>
            <a:r>
              <a:rPr lang="en-US" sz="1200" dirty="0" smtClean="0"/>
              <a:t> 90: "Fast"</a:t>
            </a:r>
          </a:p>
          <a:p>
            <a:r>
              <a:rPr lang="en-US" sz="1200" dirty="0" smtClean="0"/>
              <a:t>Speed </a:t>
            </a:r>
            <a:r>
              <a:rPr lang="en-US" sz="1200" b="1" dirty="0" smtClean="0"/>
              <a:t>more than</a:t>
            </a:r>
            <a:r>
              <a:rPr lang="en-US" sz="1200" dirty="0" smtClean="0"/>
              <a:t> 50: "Normal"</a:t>
            </a:r>
          </a:p>
          <a:p>
            <a:r>
              <a:rPr lang="en-US" sz="1200" dirty="0" smtClean="0"/>
              <a:t>Speed </a:t>
            </a:r>
            <a:r>
              <a:rPr lang="en-US" sz="1200" b="1" dirty="0" smtClean="0"/>
              <a:t>less than or equal to</a:t>
            </a:r>
            <a:r>
              <a:rPr lang="en-US" sz="1200" dirty="0" smtClean="0"/>
              <a:t> 50: "Slow"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22531" name="Picture 3" descr="https://www.w3schools.com/excel/img_excel_if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49" y="3816991"/>
            <a:ext cx="8346911" cy="254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86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280" y="247904"/>
            <a:ext cx="7192482" cy="17901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AND function is a premade function in Excel, which returns TRUE or FALSE based on two or more conditions.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typed 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=AND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takes two or more conditions.</a:t>
            </a: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 The AND function is often used together with the 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IF function</a:t>
            </a: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=AND([logical1], [logical2], ...)</a:t>
            </a:r>
          </a:p>
        </p:txBody>
      </p:sp>
      <p:pic>
        <p:nvPicPr>
          <p:cNvPr id="2051" name="Picture 3" descr="https://www.w3schools.com/excel/img_excel_an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3" y="2707349"/>
            <a:ext cx="642937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4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2946" y="952146"/>
            <a:ext cx="7783734" cy="32675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a premade function in Excel, which returns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or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based on two or more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conditions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Note: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The OR function is often used together with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  <a:hlinkClick r:id="rId2"/>
              </a:rPr>
              <a:t>IF 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=OR(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[logical1]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[logical2]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...)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conditions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are referred to as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[logical1]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[logical2]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and so on.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conditions can check things like: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greater than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another number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smaller than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another number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&lt;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or text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equal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to something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8435" name="Picture 3" descr="https://www.w3schools.com/excel/img_excel_or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163" y="3164805"/>
            <a:ext cx="66675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6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5971" y="271201"/>
            <a:ext cx="8819956" cy="2436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RIGHT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RIGHT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used to retrieve a chosen amount of characters, counting from the right side of an Excel cell. The chosen number has to be greater than 0 and is set to 1 by default.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=RIGHT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you want to use the function on a single cell, write: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=RIGHT(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cell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you want to use the function on a range of cells, write: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=RIGHT(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start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cell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cell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8195" name="Picture 3" descr="https://www.w3schools.com/excel/img_excel_righ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82" y="1349975"/>
            <a:ext cx="6043744" cy="46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76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9282" y="267860"/>
            <a:ext cx="7570440" cy="27135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LEFT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LEFT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used to retrieve a chosen amount of characters, counting from the left side of an Excel cell. The chosen number has to be greater than 0 and is set to 1 by default.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=LEFT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you want to use the function on a single cell, write: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=LEFT(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cell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you want to use the function on a range of cells, write: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=LEFT(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start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cell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cell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0245" name="Picture 5" descr="https://www.w3schools.com/excel/img_excel_lef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49" y="2483741"/>
            <a:ext cx="5192994" cy="402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38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6015" y="109214"/>
            <a:ext cx="5502271" cy="29905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LOWER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LOWER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used to lowercase text in a cell.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Changing the letter case of your cell values can be great when there is a lot of case inconsistency among the cell inputs or when preparing your dataset for case-sensitive usage.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=LOWER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you want to use the function on a single cell, write: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=LOWER(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cell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you want to use the function on a range of cells, write: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=LOWER(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start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cell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cell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1267" name="Picture 3" descr="https://www.w3schools.com/excel/img_excel_lower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40" y="2105155"/>
            <a:ext cx="5880367" cy="44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3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0914" y="313875"/>
            <a:ext cx="10761729" cy="41446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MODE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a premade function in Excel, which is used to find the number seen most times.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This function always returns a single number.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=MODE.SNGL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returns the most occurring number in a range or array.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Note: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The mode is a type of average value, which describes where most of the data is located. You can read more about mode in our: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  <a:hlinkClick r:id="rId2"/>
              </a:rPr>
              <a:t>Statistics Mode Tutorial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Let's have a look at an example where we help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Pokemon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trainers to calculate the mode of numbers of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Pokeballs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to use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=MODE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function, step by step: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cell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B10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=MODE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Double click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MODE.SNGL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command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range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B2:E7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Hit enter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9219" name="Picture 3" descr="https://www.w3schools.com/excel/mod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703" y="2748143"/>
            <a:ext cx="7827206" cy="345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7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8448" y="440257"/>
            <a:ext cx="9211454" cy="38215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MEDIAN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MEDIAN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a premade function in Excel, which returns the middle value in the data.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=MEDIAN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Note: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The median is a type of average value, which describes where the center of the data is located.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Calculating the median manually requires that the data is sorted and arranged from low to high. This is not necessary using the MEDIAN function, it does it for you.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to use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=MEDIAN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function, step by step: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cell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H2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=MEDIAN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Double click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MEDIAN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command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range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A2:G2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Hit enter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6387" name="Picture 3" descr="https://www.w3schools.com/excel/media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436" y="4496478"/>
            <a:ext cx="8803741" cy="176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8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59091"/>
              </p:ext>
            </p:extLst>
          </p:nvPr>
        </p:nvGraphicFramePr>
        <p:xfrm>
          <a:off x="475862" y="492962"/>
          <a:ext cx="11196734" cy="5829600"/>
        </p:xfrm>
        <a:graphic>
          <a:graphicData uri="http://schemas.openxmlformats.org/drawingml/2006/table">
            <a:tbl>
              <a:tblPr/>
              <a:tblGrid>
                <a:gridCol w="5598367">
                  <a:extLst>
                    <a:ext uri="{9D8B030D-6E8A-4147-A177-3AD203B41FA5}">
                      <a16:colId xmlns:a16="http://schemas.microsoft.com/office/drawing/2014/main" val="240594214"/>
                    </a:ext>
                  </a:extLst>
                </a:gridCol>
                <a:gridCol w="5598367">
                  <a:extLst>
                    <a:ext uri="{9D8B030D-6E8A-4147-A177-3AD203B41FA5}">
                      <a16:colId xmlns:a16="http://schemas.microsoft.com/office/drawing/2014/main" val="1136236504"/>
                    </a:ext>
                  </a:extLst>
                </a:gridCol>
              </a:tblGrid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=AND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Returns TRUE or FALSE based on two or more conditions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9365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=AVERAGE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Calculates the average (arithmetic mean)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59252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=AVERAGEIF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Calculates the average of a range based on a TRUE or FALSE condition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319120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"/>
                        </a:rPr>
                        <a:t>=AVERAGEIFS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Calculates the average of a range based on one or more TRUE/FALSE conditions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86832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3"/>
                        </a:rPr>
                        <a:t>=CONCAT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Links together the content of multiple cells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8444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4"/>
                        </a:rPr>
                        <a:t>=COUNT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Counts cells with numbers in a range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038139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5"/>
                        </a:rPr>
                        <a:t>=COUNTA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Counts all cells in a range that has values, both numbers and letters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771404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6"/>
                        </a:rPr>
                        <a:t>=COUNTBLANK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Counts blank cells in a range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895100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7"/>
                        </a:rPr>
                        <a:t>=COUNTIF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Counts cells as specified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2077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8"/>
                        </a:rPr>
                        <a:t>=COUNTIFS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Counts cells in a range based on one or more TRUE or FALSE condition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12387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9"/>
                        </a:rPr>
                        <a:t>=IF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Returns values based on a TRUE or FALSE condition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8537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10"/>
                        </a:rPr>
                        <a:t>=IFS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Returns values based on one or more TRUE or FALSE conditions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88079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11"/>
                        </a:rPr>
                        <a:t>=LEFT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Returns values from the left side of a cell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086223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12"/>
                        </a:rPr>
                        <a:t>=LOWER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Reformats content to lowercase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416648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13"/>
                        </a:rPr>
                        <a:t>=MAX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Returns the highest value in a range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574153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14"/>
                        </a:rPr>
                        <a:t>=MEDIAN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Returns the middle value in the data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192188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15"/>
                        </a:rPr>
                        <a:t>=MIN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Returns the lowest value in a range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7656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16"/>
                        </a:rPr>
                        <a:t>=MODE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Finds the number seen most times. The function always returns a single number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156864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17"/>
                        </a:rPr>
                        <a:t>=NPV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The NPV function is used to calculate the Net Present Value (NPV)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402162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18"/>
                        </a:rPr>
                        <a:t>=OR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Returns TRUE or FALSE based on two or more conditions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43755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19"/>
                        </a:rPr>
                        <a:t>=RAND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Generates a random number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31160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0"/>
                        </a:rPr>
                        <a:t>=RIGHT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Returns values from the right side of a cell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73050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1"/>
                        </a:rPr>
                        <a:t>=STDEV.P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Calculates the Standard Deviation (Std) for the entire population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360071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2"/>
                        </a:rPr>
                        <a:t>=STDEV.S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Calculates the Standard Deviation (Std) for a sample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56060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3"/>
                        </a:rPr>
                        <a:t>=SUM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Adds together numbers in a range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3990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4"/>
                        </a:rPr>
                        <a:t>=SUMIF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Calculates the sum of values in a range based on a TRUE or FALSE condition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130177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5"/>
                        </a:rPr>
                        <a:t>=SUMIFS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Calculates the sum of a range based on one or more TRUE or FALSE condition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631739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6"/>
                        </a:rPr>
                        <a:t>=TRIM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Removes irregular spacing, leaving one space between each value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74804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7"/>
                        </a:rPr>
                        <a:t>=VLOOKUP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Allows vertical searches for values in a table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20297"/>
                  </a:ext>
                </a:extLst>
              </a:tr>
              <a:tr h="1337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8"/>
                        </a:rPr>
                        <a:t>=XOR</a:t>
                      </a:r>
                      <a:endParaRPr lang="en-US" sz="10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192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Returns TRUE or FALSE based on two or more conditions</a:t>
                      </a:r>
                      <a:endParaRPr lang="en-US" sz="10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20960" marR="20960" marT="20960" marB="2096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01491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5862" y="31297"/>
            <a:ext cx="2542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 Functions</a:t>
            </a:r>
          </a:p>
        </p:txBody>
      </p:sp>
    </p:spTree>
    <p:extLst>
      <p:ext uri="{BB962C8B-B14F-4D97-AF65-F5344CB8AC3E}">
        <p14:creationId xmlns:p14="http://schemas.microsoft.com/office/powerpoint/2010/main" val="2129980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3949" y="100423"/>
            <a:ext cx="8472880" cy="409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RAND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used to generate random numbers.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=RAND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Rand can be used to generate any random number.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You can define limits, create random data sets and much more.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use the default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function, write: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en-US" sz="12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=</a:t>
            </a:r>
            <a:r>
              <a:rPr lang="en-US" altLang="en-US" sz="1200" b="1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RAND()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cs typeface="Arial" panose="020B0604020202020204" pitchFamily="34" charset="0"/>
              </a:rPr>
              <a:t>To use the </a:t>
            </a:r>
            <a:r>
              <a:rPr lang="en-US" sz="1200" b="1" dirty="0">
                <a:cs typeface="Arial" panose="020B0604020202020204" pitchFamily="34" charset="0"/>
              </a:rPr>
              <a:t>RAND</a:t>
            </a:r>
            <a:r>
              <a:rPr lang="en-US" sz="1200" dirty="0">
                <a:cs typeface="Arial" panose="020B0604020202020204" pitchFamily="34" charset="0"/>
              </a:rPr>
              <a:t> function to receive a random number up to a certain value, write: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=RAND()*value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cs typeface="Arial" panose="020B0604020202020204" pitchFamily="34" charset="0"/>
              </a:rPr>
              <a:t>To use the </a:t>
            </a:r>
            <a:r>
              <a:rPr lang="en-US" sz="1200" b="1" dirty="0">
                <a:cs typeface="Arial" panose="020B0604020202020204" pitchFamily="34" charset="0"/>
              </a:rPr>
              <a:t>RAND</a:t>
            </a:r>
            <a:r>
              <a:rPr lang="en-US" sz="1200" dirty="0">
                <a:cs typeface="Arial" panose="020B0604020202020204" pitchFamily="34" charset="0"/>
              </a:rPr>
              <a:t> function to receive a whole number, write: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(RAND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())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3949" y="2923505"/>
            <a:ext cx="2967159" cy="3452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to Use RAND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To receive a random number, use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Step 1)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Start the RAND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cell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A1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=RAND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Double click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command</a:t>
            </a:r>
          </a:p>
          <a:p>
            <a:pPr lvl="0">
              <a:lnSpc>
                <a:spcPct val="150000"/>
              </a:lnSpc>
              <a:buFontTx/>
              <a:buAutoNum type="arabicPeriod" startAt="3"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Step 2) Close the function</a:t>
            </a:r>
          </a:p>
          <a:p>
            <a:pPr lvl="0">
              <a:lnSpc>
                <a:spcPct val="150000"/>
              </a:lnSpc>
              <a:buFontTx/>
              <a:buAutoNum type="arabicPeriod" startAt="3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Close the function with ())</a:t>
            </a:r>
          </a:p>
          <a:p>
            <a:pPr lvl="0">
              <a:lnSpc>
                <a:spcPct val="150000"/>
              </a:lnSpc>
              <a:buFontTx/>
              <a:buAutoNum type="arabicPeriod" startAt="3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Hit enter</a:t>
            </a:r>
          </a:p>
          <a:p>
            <a:pPr lvl="0">
              <a:lnSpc>
                <a:spcPct val="150000"/>
              </a:lnSpc>
              <a:buFontTx/>
              <a:buAutoNum type="arabicPeriod" startAt="3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random number has been generated!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61" name="Picture 9" descr="https://www.w3schools.com/excel/img_excel_ran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80" y="3125596"/>
            <a:ext cx="770491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3" name="Picture 11" descr="https://www.w3schools.com/excel/img_excel_ran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8" y="4649598"/>
            <a:ext cx="29908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5" name="Picture 13" descr="https://www.w3schools.com/excel/img_excel_rand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503" y="4630547"/>
            <a:ext cx="28575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23563" idx="0"/>
          </p:cNvCxnSpPr>
          <p:nvPr/>
        </p:nvCxnSpPr>
        <p:spPr>
          <a:xfrm>
            <a:off x="5199543" y="4337108"/>
            <a:ext cx="0" cy="3124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3565" idx="1"/>
          </p:cNvCxnSpPr>
          <p:nvPr/>
        </p:nvCxnSpPr>
        <p:spPr>
          <a:xfrm>
            <a:off x="6862194" y="5078222"/>
            <a:ext cx="1120309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35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6503" y="402855"/>
            <a:ext cx="5370060" cy="26211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How to Use RAND Function With a Defined Limit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the limit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 enter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to Receive a Whole Number Using The RAND Function.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(INT) before the RAND function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 enter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How to Generate Multiple Random Numbers.</a:t>
            </a:r>
          </a:p>
          <a:p>
            <a:pPr>
              <a:buFont typeface="+mj-lt"/>
              <a:buAutoNum type="arabicPeriod"/>
            </a:pPr>
            <a:r>
              <a:rPr lang="en-US" sz="1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 the bottom right corner of the cell down to generate more numbers.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7446" y="1510851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4" name="Picture 4" descr="https://www.w3schools.com/excel/img_excel_ran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09" y="162230"/>
            <a:ext cx="30670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s://www.w3schools.com/excel/img_excel_rand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959" y="1713450"/>
            <a:ext cx="29337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 descr="https://www.w3schools.com/excel/img_excel_rand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62" y="3815738"/>
            <a:ext cx="29527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2" name="Picture 12" descr="https://www.w3schools.com/excel/img_excel_rand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66" y="3331782"/>
            <a:ext cx="2371288" cy="266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917659" y="4387442"/>
            <a:ext cx="746620" cy="8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6870583" y="478172"/>
            <a:ext cx="369116" cy="31039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7079321" y="2153872"/>
            <a:ext cx="369116" cy="31039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256244" y="4232245"/>
            <a:ext cx="369116" cy="31039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4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8413" y="-48420"/>
            <a:ext cx="7748211" cy="36368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VLOOKUP Function</a:t>
            </a:r>
          </a:p>
          <a:p>
            <a:pPr lvl="0">
              <a:lnSpc>
                <a:spcPct val="150000"/>
              </a:lnSpc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VLOOKUP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a premade function in Excel, which allows searches across columns.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=VLOOKUP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and has the following parts: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=VLOOKUP(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lookup_value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table_array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col_index_num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, [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range_lookup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])</a:t>
            </a:r>
          </a:p>
          <a:p>
            <a:pPr defTabSz="914400">
              <a:lnSpc>
                <a:spcPct val="150000"/>
              </a:lnSpc>
            </a:pPr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Note: The column which holds the data used to lookup must always be to the left.</a:t>
            </a:r>
          </a:p>
          <a:p>
            <a:pPr defTabSz="914400">
              <a:lnSpc>
                <a:spcPct val="150000"/>
              </a:lnSpc>
            </a:pPr>
            <a:r>
              <a:rPr lang="en-US" alt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The different parts of the function are separated by a symbol, like </a:t>
            </a:r>
            <a:r>
              <a:rPr lang="en-US" altLang="en-US" sz="1200" b="1" dirty="0">
                <a:solidFill>
                  <a:srgbClr val="FF0000"/>
                </a:solidFill>
                <a:cs typeface="Arial" panose="020B0604020202020204" pitchFamily="34" charset="0"/>
              </a:rPr>
              <a:t>comma ,</a:t>
            </a:r>
            <a:r>
              <a:rPr lang="en-US" alt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 or </a:t>
            </a:r>
            <a:r>
              <a:rPr lang="en-US" altLang="en-US" sz="1200" b="1" dirty="0">
                <a:solidFill>
                  <a:srgbClr val="FF0000"/>
                </a:solidFill>
                <a:cs typeface="Arial" panose="020B0604020202020204" pitchFamily="34" charset="0"/>
              </a:rPr>
              <a:t>semicolon 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Note: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The column which holds the data used to lookup must always be to the left.</a:t>
            </a:r>
          </a:p>
          <a:p>
            <a:r>
              <a:rPr lang="en-US" sz="1200" b="1" dirty="0" err="1">
                <a:solidFill>
                  <a:srgbClr val="000000"/>
                </a:solidFill>
                <a:cs typeface="Arial" panose="020B0604020202020204" pitchFamily="34" charset="0"/>
              </a:rPr>
              <a:t>Lookup_value</a:t>
            </a:r>
            <a:r>
              <a:rPr 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 Select the cell where search values will be entered.</a:t>
            </a:r>
          </a:p>
          <a:p>
            <a:r>
              <a:rPr lang="en-US" sz="1200" b="1" dirty="0" err="1">
                <a:solidFill>
                  <a:srgbClr val="000000"/>
                </a:solidFill>
                <a:cs typeface="Arial" panose="020B0604020202020204" pitchFamily="34" charset="0"/>
              </a:rPr>
              <a:t>Table_array</a:t>
            </a:r>
            <a:r>
              <a:rPr 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 The table range, including all cells in the table.</a:t>
            </a:r>
          </a:p>
          <a:p>
            <a:r>
              <a:rPr lang="en-US" sz="1200" b="1" dirty="0" err="1">
                <a:solidFill>
                  <a:srgbClr val="000000"/>
                </a:solidFill>
                <a:cs typeface="Arial" panose="020B0604020202020204" pitchFamily="34" charset="0"/>
              </a:rPr>
              <a:t>Col_index_num</a:t>
            </a:r>
            <a:r>
              <a:rPr 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 The data which is being looked up. The input is the number of the column, counted from the left: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20483" name="Picture 3" descr="https://www.w3schools.com/excel/vlooku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18" y="3370522"/>
            <a:ext cx="7342925" cy="337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8413" y="3588433"/>
            <a:ext cx="3874105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How to use the VLOOKUP function.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a cell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=VLOOKUP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Double click the VLOOKUP command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the cell where search value will be entered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Mark table range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A2:E21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the number of the column, counted from the left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True (1) or False (0)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Hit enter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Enter a value in the cell selected for the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Lookup_value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H3(7)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7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5616" y="807639"/>
            <a:ext cx="8483152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SUMIF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a premade function in Excel, which calculates the sum of values in a range based on a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or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condition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=SUMIF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=SUMIF(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range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criteria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sum_range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condition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referred to as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criteria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which can check things like: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greater than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another number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smaller than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another number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&lt;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or text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equal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to something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sum_range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the range where the function calculates the sum.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9459" name="Picture 3" descr="https://www.w3schools.com/excel/img_excel_sumi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64" y="3663980"/>
            <a:ext cx="75438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2595" y="345974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SUMIF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6645" y="685405"/>
            <a:ext cx="5969583" cy="27523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 is a premade function in Excel, which calculates the average (arithmetic mean).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typed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=AVERAGE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adds the range and divides it by the number of observations.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of (2, 3, 4) is 3.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observations (2, 3 and 4)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observations (2 + 3 + 4 = 9)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(9 / 3 = 3)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is 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075" name="Picture 3" descr="https://www.w3schools.com/excel/averag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84" y="3193282"/>
            <a:ext cx="8397964" cy="261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4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2339" y="444606"/>
            <a:ext cx="9143337" cy="27135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AVERAGEIF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AVERAGEIF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a premade function in Excel, which calculates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  <a:hlinkClick r:id="rId2"/>
              </a:rPr>
              <a:t>average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of a range based on a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or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condition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=AVERAGEIF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and has three parts: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=AVERAGEIF(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range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criteria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average_range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condition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referred to as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criteria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which can check things like: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greater than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another number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smaller than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another number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&lt;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If a number or text is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equal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to something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average_range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is the range where the function calculates the average.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2291" name="Picture 3" descr="https://www.w3schools.com/excel/img_excel_averagei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57" y="3578006"/>
            <a:ext cx="835342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6503" y="290168"/>
            <a:ext cx="9270093" cy="26981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COUNT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COUNT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is a premade function in Excel, which counts cells with numbers in a range.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typed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=COUNT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COUNT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only counts cells with numbers,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cells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letters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COUNTA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is better used if the cells have letters.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use 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=COUNT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a cell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=COUNT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Double click the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COUNT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a 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Hit enter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Let's see some examples!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Apply 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=COUNT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range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D2:D21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Counting the cells of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Pokemon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Total stats, which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numbers only: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https://www.w3schools.com/excel/coun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99" y="2381249"/>
            <a:ext cx="48768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27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3616" y="221981"/>
            <a:ext cx="6456704" cy="43755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COUNTA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COUNTA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a premade function in Excel, which counts all cells in a range that has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values, both numbers and letters.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=COUNTA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to use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=COUNTA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cell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=COUNTA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Double click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COUNTA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command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range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Hit enter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Let's see some examples!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Apply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=COUNTA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to range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A2:A21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counting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Pokemons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by their names,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which are letters only: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3315" name="Picture 3" descr="https://www.w3schools.com/excel/count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55" y="302004"/>
            <a:ext cx="4925065" cy="601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057" y="699805"/>
            <a:ext cx="6561091" cy="38215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COUNTBLANK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COUNTBLANK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a premade function in Excel, which counts blank cells in a range.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=COUNTBLANK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Note: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COUNTBLANK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helpful to find empty cells in a range.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to use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=COUNTBLANK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cell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=COUNTBLANK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Double click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COUNTBLANK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command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range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Hit enter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Let's see some examples!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Apply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=COUNTBLANK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to range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C2:C21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to find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Pokemons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which do not have 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2nd Type: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4339" name="Picture 3" descr="https://www.w3schools.com/excel/countblank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77" y="383216"/>
            <a:ext cx="5144403" cy="607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17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4549" y="161877"/>
            <a:ext cx="9278481" cy="43755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COUNTIF Function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COUNTIF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 is a premade function in Excel, which counts cells as specified.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typed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=COUNTIF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NOTE: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COUNTIF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function can have basic or more advanced uses. This covers the basic use for how to count specific numbers and words.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Numbers (e.g. 90) and words (e.g. "Water") can be specified.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How to use the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=COUNTIF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function: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cell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=COUNTIF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Double click the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COUNTIF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command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range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,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 cell (the criteria, the value that you want to count)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Hit enter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5363" name="Picture 3" descr="https://www.w3schools.com/excel/counti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90" y="1473629"/>
            <a:ext cx="6869266" cy="50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4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2743</Words>
  <Application>Microsoft Office PowerPoint</Application>
  <PresentationFormat>Widescreen</PresentationFormat>
  <Paragraphs>300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Consolas</vt:lpstr>
      <vt:lpstr>Segoe UI</vt:lpstr>
      <vt:lpstr>Times New Roman</vt:lpstr>
      <vt:lpstr>Trebuchet MS</vt:lpstr>
      <vt:lpstr>Verdana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Kumar</dc:creator>
  <cp:lastModifiedBy>Prashant Kumar</cp:lastModifiedBy>
  <cp:revision>9</cp:revision>
  <dcterms:created xsi:type="dcterms:W3CDTF">2023-12-14T05:50:49Z</dcterms:created>
  <dcterms:modified xsi:type="dcterms:W3CDTF">2023-12-14T07:03:17Z</dcterms:modified>
</cp:coreProperties>
</file>