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78596" autoAdjust="0"/>
  </p:normalViewPr>
  <p:slideViewPr>
    <p:cSldViewPr snapToGrid="0">
      <p:cViewPr>
        <p:scale>
          <a:sx n="79" d="100"/>
          <a:sy n="79" d="100"/>
        </p:scale>
        <p:origin x="-58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E196C-E117-48F9-8B2A-A96C3E9D4BBC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0EE76-54CA-49AF-8FE4-9F0A2EF7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Databases can be thought of as tables</a:t>
            </a:r>
          </a:p>
          <a:p>
            <a:r>
              <a:rPr lang="en-US" dirty="0" smtClean="0"/>
              <a:t>These</a:t>
            </a:r>
            <a:r>
              <a:rPr lang="en-US" baseline="0" dirty="0" smtClean="0"/>
              <a:t> tables in database systems are usually nouns</a:t>
            </a:r>
          </a:p>
          <a:p>
            <a:r>
              <a:rPr lang="en-US" baseline="0" dirty="0" smtClean="0"/>
              <a:t>Their columns (or attributes) describe an aspect of them</a:t>
            </a:r>
          </a:p>
          <a:p>
            <a:r>
              <a:rPr lang="en-US" baseline="0" dirty="0" smtClean="0"/>
              <a:t>Each row is an instance (or entry) of the overall noun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Primary keys – must bet unique, cannot be 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EE76-54CA-49AF-8FE4-9F0A2EF709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7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CASE SENSITIVE!!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EE76-54CA-49AF-8FE4-9F0A2EF709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6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FB15-E603-43E3-B156-4ED881BAFB8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F60C-7F2D-4066-8C30-13B5786EC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8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FB15-E603-43E3-B156-4ED881BAFB8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F60C-7F2D-4066-8C30-13B5786EC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FB15-E603-43E3-B156-4ED881BAFB8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F60C-7F2D-4066-8C30-13B5786EC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1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FB15-E603-43E3-B156-4ED881BAFB8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F60C-7F2D-4066-8C30-13B5786EC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7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FB15-E603-43E3-B156-4ED881BAFB8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F60C-7F2D-4066-8C30-13B5786EC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6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FB15-E603-43E3-B156-4ED881BAFB8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F60C-7F2D-4066-8C30-13B5786EC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9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FB15-E603-43E3-B156-4ED881BAFB8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F60C-7F2D-4066-8C30-13B5786EC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1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FB15-E603-43E3-B156-4ED881BAFB8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F60C-7F2D-4066-8C30-13B5786EC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1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FB15-E603-43E3-B156-4ED881BAFB8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F60C-7F2D-4066-8C30-13B5786EC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0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FB15-E603-43E3-B156-4ED881BAFB8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F60C-7F2D-4066-8C30-13B5786EC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5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FB15-E603-43E3-B156-4ED881BAFB8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F60C-7F2D-4066-8C30-13B5786EC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1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1FB15-E603-43E3-B156-4ED881BAFB8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6F60C-7F2D-4066-8C30-13B5786EC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1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Brief Introduction to Structured Query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 Say ‘Sequel,’ I Say ‘</a:t>
            </a:r>
            <a:r>
              <a:rPr lang="en-US" dirty="0" err="1"/>
              <a:t>Ess</a:t>
            </a:r>
            <a:r>
              <a:rPr lang="en-US" dirty="0"/>
              <a:t>-Que-Ell’</a:t>
            </a:r>
          </a:p>
        </p:txBody>
      </p:sp>
    </p:spTree>
    <p:extLst>
      <p:ext uri="{BB962C8B-B14F-4D97-AF65-F5344CB8AC3E}">
        <p14:creationId xmlns:p14="http://schemas.microsoft.com/office/powerpoint/2010/main" val="15330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smtClean="0"/>
              <a:t>a Database?</a:t>
            </a:r>
            <a:endParaRPr lang="en-US"/>
          </a:p>
        </p:txBody>
      </p:sp>
      <p:pic>
        <p:nvPicPr>
          <p:cNvPr id="1028" name="Picture 4" descr="http://wiki.ucalgary.ca/images/3/38/Navneet_-_Spreadsheet_Example_2_-_Movie_Sales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1971"/>
            <a:ext cx="9163050" cy="523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62200" y="3026229"/>
            <a:ext cx="1436914" cy="2939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7714" y="3298371"/>
            <a:ext cx="5780314" cy="1632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7714" y="3461657"/>
            <a:ext cx="410936" cy="26125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ne Callout 2 4"/>
          <p:cNvSpPr/>
          <p:nvPr/>
        </p:nvSpPr>
        <p:spPr>
          <a:xfrm>
            <a:off x="6713764" y="5883729"/>
            <a:ext cx="1254579" cy="381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929"/>
              <a:gd name="adj6" fmla="val -4848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Primary</a:t>
            </a:r>
            <a:br>
              <a:rPr lang="en-US" sz="1100" dirty="0" smtClean="0"/>
            </a:br>
            <a:r>
              <a:rPr lang="en-US" sz="1100" dirty="0" smtClean="0"/>
              <a:t>Key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5873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9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databases with some relationship between them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Rules of thumb:</a:t>
            </a:r>
          </a:p>
          <a:p>
            <a:pPr lvl="1"/>
            <a:r>
              <a:rPr lang="en-US" dirty="0" smtClean="0"/>
              <a:t>Don’t want repeat values or (repeat) NULL values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26485"/>
              </p:ext>
            </p:extLst>
          </p:nvPr>
        </p:nvGraphicFramePr>
        <p:xfrm>
          <a:off x="296779" y="3173669"/>
          <a:ext cx="413084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947"/>
                <a:gridCol w="1376947"/>
                <a:gridCol w="13769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Karen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234 Main</a:t>
                      </a:r>
                      <a:r>
                        <a:rPr lang="en-US" baseline="0" dirty="0" smtClean="0"/>
                        <a:t> 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930 Cat</a:t>
                      </a:r>
                      <a:r>
                        <a:rPr lang="en-US" baseline="0" dirty="0" smtClean="0"/>
                        <a:t> Blvd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400664"/>
              </p:ext>
            </p:extLst>
          </p:nvPr>
        </p:nvGraphicFramePr>
        <p:xfrm>
          <a:off x="4756485" y="3173669"/>
          <a:ext cx="413084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947"/>
                <a:gridCol w="1376947"/>
                <a:gridCol w="13769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cust_id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Pokédoll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Barbie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Protein Powder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75347" y="2755232"/>
            <a:ext cx="6509085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customer					</a:t>
            </a:r>
            <a:r>
              <a:rPr lang="en-US" b="1" dirty="0" err="1" smtClean="0"/>
              <a:t>sales_transaction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013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English-like language used to enter, modify, search for, or delete data from a database</a:t>
            </a:r>
          </a:p>
          <a:p>
            <a:r>
              <a:rPr lang="en-US" dirty="0" smtClean="0"/>
              <a:t>Structured Query Language</a:t>
            </a:r>
          </a:p>
          <a:p>
            <a:r>
              <a:rPr lang="en-US" dirty="0" smtClean="0"/>
              <a:t>SQL statements </a:t>
            </a:r>
            <a:r>
              <a:rPr lang="en-US" b="1" dirty="0" smtClean="0"/>
              <a:t>always end in a semi-colon.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2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can:</a:t>
            </a:r>
          </a:p>
          <a:p>
            <a:pPr lvl="1"/>
            <a:r>
              <a:rPr lang="en-US" dirty="0" smtClean="0"/>
              <a:t>Search for some data satisfying certain criteria </a:t>
            </a:r>
            <a:r>
              <a:rPr lang="en-US" b="1" dirty="0" smtClean="0"/>
              <a:t>(SELECT)</a:t>
            </a:r>
          </a:p>
          <a:p>
            <a:pPr lvl="1"/>
            <a:r>
              <a:rPr lang="en-US" dirty="0" smtClean="0"/>
              <a:t>Add a new row of data to a table </a:t>
            </a:r>
            <a:r>
              <a:rPr lang="en-US" b="1" dirty="0" smtClean="0"/>
              <a:t>(INSERT)</a:t>
            </a:r>
          </a:p>
          <a:p>
            <a:pPr lvl="1"/>
            <a:r>
              <a:rPr lang="en-US" dirty="0" smtClean="0"/>
              <a:t>Change a cell of data whose row already exists</a:t>
            </a:r>
            <a:r>
              <a:rPr lang="en-US" b="1" dirty="0" smtClean="0"/>
              <a:t> (UPDATE)</a:t>
            </a:r>
          </a:p>
          <a:p>
            <a:pPr lvl="1"/>
            <a:r>
              <a:rPr lang="en-US" dirty="0" smtClean="0"/>
              <a:t>Remove a row of data from a table</a:t>
            </a:r>
            <a:r>
              <a:rPr lang="en-US" b="1" dirty="0" smtClean="0"/>
              <a:t> (DELETE)</a:t>
            </a:r>
            <a:endParaRPr lang="en-US" dirty="0" smtClean="0"/>
          </a:p>
          <a:p>
            <a:pPr lvl="1"/>
            <a:r>
              <a:rPr lang="en-US" dirty="0" smtClean="0"/>
              <a:t>Create new databases</a:t>
            </a:r>
          </a:p>
          <a:p>
            <a:pPr lvl="1"/>
            <a:r>
              <a:rPr lang="en-US" dirty="0" smtClean="0"/>
              <a:t>Create new tables in a database</a:t>
            </a:r>
          </a:p>
          <a:p>
            <a:pPr lvl="1"/>
            <a:r>
              <a:rPr lang="en-US" dirty="0" smtClean="0"/>
              <a:t>Create stored procedures in a database</a:t>
            </a:r>
          </a:p>
          <a:p>
            <a:pPr lvl="1"/>
            <a:r>
              <a:rPr lang="en-US" dirty="0" smtClean="0"/>
              <a:t>Create views in a database</a:t>
            </a:r>
          </a:p>
          <a:p>
            <a:pPr lvl="1"/>
            <a:r>
              <a:rPr lang="en-US" dirty="0" smtClean="0"/>
              <a:t>Set permissions on tables, procedures, and views.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8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Ask questions of a table</a:t>
            </a:r>
          </a:p>
          <a:p>
            <a:pPr marL="0" indent="0">
              <a:buNone/>
            </a:pPr>
            <a:r>
              <a:rPr lang="en-US" dirty="0" smtClean="0"/>
              <a:t>Get an answer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“Tell me the ID number of any person who has no pets”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88945061"/>
              </p:ext>
            </p:extLst>
          </p:nvPr>
        </p:nvGraphicFramePr>
        <p:xfrm>
          <a:off x="4629150" y="1825625"/>
          <a:ext cx="3886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Jessica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91717" y="1388825"/>
            <a:ext cx="176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number_of_pets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7389" y="5715298"/>
            <a:ext cx="4926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SELECT id FROM </a:t>
            </a:r>
            <a:r>
              <a:rPr lang="en-US" dirty="0" err="1" smtClean="0"/>
              <a:t>number_of_pets</a:t>
            </a:r>
            <a:r>
              <a:rPr lang="en-US" dirty="0" smtClean="0"/>
              <a:t> WHERE pets = 0;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i="1" dirty="0"/>
              <a:t>column </a:t>
            </a:r>
            <a:r>
              <a:rPr lang="en-US" dirty="0"/>
              <a:t>FROM </a:t>
            </a:r>
            <a:r>
              <a:rPr lang="en-US" i="1" dirty="0"/>
              <a:t>table </a:t>
            </a:r>
            <a:r>
              <a:rPr lang="en-US" dirty="0"/>
              <a:t>WHERE </a:t>
            </a:r>
            <a:r>
              <a:rPr lang="en-US" i="1" dirty="0"/>
              <a:t>criteria</a:t>
            </a:r>
            <a:r>
              <a:rPr lang="en-US" dirty="0"/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6290" y="5715298"/>
            <a:ext cx="34829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id</a:t>
            </a:r>
          </a:p>
          <a:p>
            <a:r>
              <a:rPr lang="en-US" dirty="0"/>
              <a:t>FROM </a:t>
            </a:r>
            <a:r>
              <a:rPr lang="en-US" dirty="0" err="1"/>
              <a:t>number_of_pets</a:t>
            </a:r>
            <a:endParaRPr lang="en-US" dirty="0"/>
          </a:p>
          <a:p>
            <a:r>
              <a:rPr lang="en-US" dirty="0"/>
              <a:t>WHERE pets = 0;</a:t>
            </a:r>
          </a:p>
        </p:txBody>
      </p:sp>
      <p:sp>
        <p:nvSpPr>
          <p:cNvPr id="11" name="Line Callout 1 (Border and Accent Bar) 10"/>
          <p:cNvSpPr/>
          <p:nvPr/>
        </p:nvSpPr>
        <p:spPr>
          <a:xfrm>
            <a:off x="4963886" y="3842658"/>
            <a:ext cx="1709057" cy="1012371"/>
          </a:xfrm>
          <a:prstGeom prst="accentBorderCallout1">
            <a:avLst>
              <a:gd name="adj1" fmla="val 18750"/>
              <a:gd name="adj2" fmla="val -8333"/>
              <a:gd name="adj3" fmla="val -175672"/>
              <a:gd name="adj4" fmla="val 4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Key!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56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9" grpId="0" build="p"/>
      <p:bldP spid="10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add data by using INSERT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Column order will stay the same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Non-numeric data must be enclosed in quotation marks.</a:t>
            </a:r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6739092"/>
              </p:ext>
            </p:extLst>
          </p:nvPr>
        </p:nvGraphicFramePr>
        <p:xfrm>
          <a:off x="4629150" y="1825625"/>
          <a:ext cx="3886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Jessica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91717" y="1388825"/>
            <a:ext cx="176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number_of_pets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9150" y="4001294"/>
            <a:ext cx="35677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INSERT INTO </a:t>
            </a:r>
            <a:r>
              <a:rPr lang="en-US" dirty="0" err="1" smtClean="0"/>
              <a:t>number_of_pets</a:t>
            </a:r>
            <a:r>
              <a:rPr lang="en-US" dirty="0" smtClean="0"/>
              <a:t> ( id, name, pets ) VALUES ( 4, 'Sarah', 1 );</a:t>
            </a:r>
          </a:p>
          <a:p>
            <a:endParaRPr lang="en-US" dirty="0"/>
          </a:p>
          <a:p>
            <a:r>
              <a:rPr lang="en-US" dirty="0"/>
              <a:t>INSERT INTO </a:t>
            </a:r>
            <a:r>
              <a:rPr lang="en-US" i="1" dirty="0"/>
              <a:t>table </a:t>
            </a:r>
            <a:r>
              <a:rPr lang="en-US" dirty="0"/>
              <a:t>( </a:t>
            </a:r>
            <a:r>
              <a:rPr lang="en-US" i="1" dirty="0"/>
              <a:t>list of columns </a:t>
            </a:r>
            <a:r>
              <a:rPr lang="en-US" dirty="0"/>
              <a:t>)</a:t>
            </a:r>
          </a:p>
          <a:p>
            <a:r>
              <a:rPr lang="en-US" dirty="0"/>
              <a:t>VALUES ( </a:t>
            </a:r>
            <a:r>
              <a:rPr lang="en-US" i="1" dirty="0"/>
              <a:t>list of data </a:t>
            </a:r>
            <a:r>
              <a:rPr lang="en-US" dirty="0" smtClean="0"/>
              <a:t>);	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7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onto MySQL in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522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mysql</a:t>
            </a:r>
            <a:r>
              <a:rPr lang="en-US" dirty="0" smtClean="0"/>
              <a:t> –u </a:t>
            </a:r>
            <a:r>
              <a:rPr lang="en-US" dirty="0" err="1" smtClean="0"/>
              <a:t>cartym</a:t>
            </a:r>
            <a:r>
              <a:rPr lang="en-US" dirty="0" smtClean="0"/>
              <a:t> –p </a:t>
            </a:r>
            <a:r>
              <a:rPr lang="en-US" dirty="0" err="1" smtClean="0"/>
              <a:t>cartym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Enter password: password123</a:t>
            </a:r>
            <a:endParaRPr lang="en-US" dirty="0"/>
          </a:p>
        </p:txBody>
      </p:sp>
      <p:sp>
        <p:nvSpPr>
          <p:cNvPr id="4" name="Line Callout 1 3"/>
          <p:cNvSpPr/>
          <p:nvPr/>
        </p:nvSpPr>
        <p:spPr>
          <a:xfrm>
            <a:off x="162045" y="3808070"/>
            <a:ext cx="2280213" cy="868101"/>
          </a:xfrm>
          <a:prstGeom prst="borderCallout1">
            <a:avLst>
              <a:gd name="adj1" fmla="val 1417"/>
              <a:gd name="adj2" fmla="val 296"/>
              <a:gd name="adj3" fmla="val -196267"/>
              <a:gd name="adj4" fmla="val 24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1. Connect to MySQL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8650" y="1825625"/>
            <a:ext cx="957082" cy="3735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12498" y="1832196"/>
            <a:ext cx="1501092" cy="3735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40356" y="1832196"/>
            <a:ext cx="436221" cy="3735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03343" y="1832196"/>
            <a:ext cx="1142277" cy="3735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2571509" y="3784919"/>
            <a:ext cx="2280213" cy="868101"/>
          </a:xfrm>
          <a:prstGeom prst="borderCallout1">
            <a:avLst>
              <a:gd name="adj1" fmla="val 1417"/>
              <a:gd name="adj2" fmla="val 296"/>
              <a:gd name="adj3" fmla="val -181600"/>
              <a:gd name="adj4" fmla="val -104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2. Specify User 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5094790" y="3808070"/>
            <a:ext cx="2280213" cy="868101"/>
          </a:xfrm>
          <a:prstGeom prst="borderCallout1">
            <a:avLst>
              <a:gd name="adj1" fmla="val 1417"/>
              <a:gd name="adj2" fmla="val 296"/>
              <a:gd name="adj3" fmla="val -189600"/>
              <a:gd name="adj4" fmla="val -692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3. Enter a password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6797956" y="2767131"/>
            <a:ext cx="2280213" cy="868101"/>
          </a:xfrm>
          <a:prstGeom prst="borderCallout1">
            <a:avLst>
              <a:gd name="adj1" fmla="val 1417"/>
              <a:gd name="adj2" fmla="val 296"/>
              <a:gd name="adj3" fmla="val -80267"/>
              <a:gd name="adj4" fmla="val -90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4. Select a database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02016" y="2335693"/>
            <a:ext cx="1992774" cy="3735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10376" y="6488668"/>
            <a:ext cx="3567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1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413</Words>
  <Application>Microsoft Office PowerPoint</Application>
  <PresentationFormat>On-screen Show (4:3)</PresentationFormat>
  <Paragraphs>117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 Brief Introduction to Structured Query Language</vt:lpstr>
      <vt:lpstr>What is a Database?</vt:lpstr>
      <vt:lpstr>Relational Database</vt:lpstr>
      <vt:lpstr>What is SQL?</vt:lpstr>
      <vt:lpstr>What can it do?</vt:lpstr>
      <vt:lpstr>SELECT</vt:lpstr>
      <vt:lpstr>INSERT</vt:lpstr>
      <vt:lpstr>Logging onto MySQL in Terminal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Introduction to Structured Query Language</dc:title>
  <dc:creator>Corbett</dc:creator>
  <cp:lastModifiedBy>EPSB</cp:lastModifiedBy>
  <cp:revision>10</cp:revision>
  <dcterms:created xsi:type="dcterms:W3CDTF">2015-12-03T05:42:36Z</dcterms:created>
  <dcterms:modified xsi:type="dcterms:W3CDTF">2016-03-14T15:17:38Z</dcterms:modified>
</cp:coreProperties>
</file>