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57" r:id="rId4"/>
    <p:sldId id="258" r:id="rId5"/>
    <p:sldId id="259" r:id="rId6"/>
    <p:sldId id="260" r:id="rId7"/>
    <p:sldId id="267" r:id="rId8"/>
    <p:sldId id="269" r:id="rId9"/>
    <p:sldId id="261" r:id="rId10"/>
    <p:sldId id="264" r:id="rId11"/>
    <p:sldId id="26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6267"/>
    <a:srgbClr val="D0C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17"/>
    <p:restoredTop sz="94607"/>
  </p:normalViewPr>
  <p:slideViewPr>
    <p:cSldViewPr snapToGrid="0" snapToObjects="1">
      <p:cViewPr varScale="1">
        <p:scale>
          <a:sx n="148" d="100"/>
          <a:sy n="148" d="100"/>
        </p:scale>
        <p:origin x="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E33AC-993F-EF44-9F71-ACD913CBF6C7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28F5C-7898-AD4B-BB7B-91B32B82D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5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28F5C-7898-AD4B-BB7B-91B32B82D2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6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41CA-6EB3-944D-B430-55CC2928C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91B63-5E6A-5145-89A8-8B32FD361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E1A42-1DF7-0E40-AA20-CAE2D7C9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CCC3E-B734-B44A-A668-D9B35C2BE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0068C-3961-C244-BA6C-00CAF5C2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5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ACB5-9E31-5341-9862-F7444708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7C95D-AFD4-D64C-8601-70733FEB8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E7D75-DC85-3B4F-8943-3D22DE8C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961C2-F189-B149-A687-5AD8D62F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0AF70-8650-2B46-AF80-00705B21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3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DEB8D1-E59E-934F-A6A2-5F005109E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AF016-CED3-7042-88DF-35E63E5BB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51249-1A39-6D4D-9DCC-CF1F86C5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FBCB-F94C-D642-8A8C-E9D5C8089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A0AA9-04D1-8F45-AE77-53D4B480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1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B4D8-8F31-0F4D-83CC-CA1D7420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EC6E3-9EB5-DD48-8B66-907799406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5CFD9-5E20-754E-8992-6CC742AB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D814-9975-BE4B-9B1B-868154B8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41A0B-63BE-B742-942B-DF4459AF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4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317E-5E14-7F49-B11A-1C88EF8F8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02C34-85AA-974B-8433-AEB88EC65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60E50-80B8-E940-AFF4-3ECA34F4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4B60E-A4D2-BA44-B05B-09A375A4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E52A0-51FA-AC4F-8F1A-D7B9CFC5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8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1364-F67D-5242-8E91-DB64BCE9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8D79E-F048-A641-BDBA-14132EABE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AD95B-05A5-4C4F-A55E-F7111C5D9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7B196-068B-814C-99F9-5967F6CE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8/25/21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3EC88-BAE1-8041-92C7-C7D3178A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E91C1-2D6B-0E4F-8889-F556772C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5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7612-613C-2B4B-8AB4-720C2E09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ECB2D-2548-0B42-9A04-0F96E6436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BC508-FA29-B04E-848E-A7FE56358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94084-516E-0E4D-8BD2-26ADAEACA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4D838-8DE1-2F4C-94B9-F72DFF485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7374B-5E11-A14D-A3E5-F7442150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8/25/21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2D7D1-13AE-9A40-AD9D-EAF2A5C1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347CC-8D71-BF4C-B9EB-8F7B1318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3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FAB7-F2E0-6943-8ED0-E86576C52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C6BA0-CA62-9248-A07E-3DDC9BE1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8/25/21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B9583-7F3E-564A-BA6B-82D03723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D2F98-F24B-6348-ADD3-63F4509D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DBCB8-012E-884E-97C4-58722914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8/25/21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5D214-16BA-244E-87AB-81864550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70E18-A75A-FA4F-AC3C-3BD86D68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4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9F95-705D-044B-AE32-6220900E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795F-E1B6-8446-BD2C-6E0CA30BD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45920-4167-2342-A580-3FF3A3D0F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A360C-C9B3-064B-8968-E4BEC259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8/25/21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FDADF-17BB-174B-88FD-EBE5266D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86D61-6CB8-084D-93BC-BE7B8E51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8F50-397B-F540-B0C2-A2555CB5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BF0CAF-A308-234E-9FC5-D2A04C60D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59D50-3FFB-D947-B8E6-87B16DF75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E2CE7-A530-844E-A6C8-C602F354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8/25/21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9C332-FB50-9248-9093-B542B824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B4937-213B-8140-8D78-F95BB3D0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3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9C8AD-E345-6347-83CD-F661DE34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CE64A-DBF5-B94E-8ED1-CA22EACC5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B6FD-E31F-1844-B200-6E2697A32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2F9CC-3CD8-F64C-9E7A-7649FAE6ACC1}" type="datetimeFigureOut">
              <a:rPr lang="en-US" smtClean="0"/>
              <a:t>8/25/21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7E87E-BFB9-A841-BB39-B8AB448A6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899F-08E1-F444-AFDB-CC57E0905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4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4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AshTag/Drone_Faults_Anomaly_Dectection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10.png"/><Relationship Id="rId4" Type="http://schemas.openxmlformats.org/officeDocument/2006/relationships/hyperlink" Target="https://www.businessinsider.com/world-rethinks-war-as-nearly-100-countries-field-military-drones-2019-9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1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1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A close-up of a fan&#10;&#10;Description automatically generated with low confidence">
            <a:extLst>
              <a:ext uri="{FF2B5EF4-FFF2-40B4-BE49-F238E27FC236}">
                <a16:creationId xmlns:a16="http://schemas.microsoft.com/office/drawing/2014/main" id="{D2A3E915-2C92-6845-BE91-91A513AD9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57200"/>
            <a:ext cx="3854450" cy="2011363"/>
          </a:xfrm>
          <a:prstGeom prst="rect">
            <a:avLst/>
          </a:prstGeom>
        </p:spPr>
      </p:pic>
      <p:pic>
        <p:nvPicPr>
          <p:cNvPr id="5" name="Picture 4" descr="A picture containing plane, red, aircraft, transport&#10;&#10;Description automatically generated">
            <a:extLst>
              <a:ext uri="{FF2B5EF4-FFF2-40B4-BE49-F238E27FC236}">
                <a16:creationId xmlns:a16="http://schemas.microsoft.com/office/drawing/2014/main" id="{9AB79ABF-F864-B14C-ABBE-4DBE494AC6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422" b="21042"/>
          <a:stretch/>
        </p:blipFill>
        <p:spPr>
          <a:xfrm>
            <a:off x="403566" y="3960705"/>
            <a:ext cx="3854450" cy="2333349"/>
          </a:xfrm>
          <a:prstGeom prst="rect">
            <a:avLst/>
          </a:prstGeom>
        </p:spPr>
      </p:pic>
      <p:pic>
        <p:nvPicPr>
          <p:cNvPr id="13" name="Picture 12" descr="A picture containing plane, kitchenware, stove, kitchen appliance&#10;&#10;Description automatically generated">
            <a:extLst>
              <a:ext uri="{FF2B5EF4-FFF2-40B4-BE49-F238E27FC236}">
                <a16:creationId xmlns:a16="http://schemas.microsoft.com/office/drawing/2014/main" id="{2106A338-3629-1844-A0B7-6458D8940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9438" y="457200"/>
            <a:ext cx="2801938" cy="1511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4EBA17-6F8E-5441-9315-BF5EC9E41F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9438" y="2044700"/>
            <a:ext cx="2801938" cy="1476375"/>
          </a:xfrm>
          <a:prstGeom prst="rect">
            <a:avLst/>
          </a:prstGeom>
        </p:spPr>
      </p:pic>
      <p:pic>
        <p:nvPicPr>
          <p:cNvPr id="7" name="Picture 6" descr="A picture containing plane, road, airplane, runway&#10;&#10;Description automatically generated">
            <a:extLst>
              <a:ext uri="{FF2B5EF4-FFF2-40B4-BE49-F238E27FC236}">
                <a16:creationId xmlns:a16="http://schemas.microsoft.com/office/drawing/2014/main" id="{9E3CA5F9-3933-2A4F-BF81-60AA4E86CB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0273" y="3771067"/>
            <a:ext cx="2801938" cy="2801938"/>
          </a:xfrm>
          <a:prstGeom prst="rect">
            <a:avLst/>
          </a:prstGeom>
        </p:spPr>
      </p:pic>
      <p:pic>
        <p:nvPicPr>
          <p:cNvPr id="11" name="Picture 10" descr="A black and white robot&#10;&#10;Description automatically generated with medium confidence">
            <a:extLst>
              <a:ext uri="{FF2B5EF4-FFF2-40B4-BE49-F238E27FC236}">
                <a16:creationId xmlns:a16="http://schemas.microsoft.com/office/drawing/2014/main" id="{344FE286-FD1A-9A44-8795-8A5A3E7153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9163" y="457200"/>
            <a:ext cx="2193925" cy="1397000"/>
          </a:xfrm>
          <a:prstGeom prst="rect">
            <a:avLst/>
          </a:prstGeom>
        </p:spPr>
      </p:pic>
      <p:pic>
        <p:nvPicPr>
          <p:cNvPr id="15" name="Picture 14" descr="A close-up of a helmet&#10;&#10;Description automatically generated with low confidence">
            <a:extLst>
              <a:ext uri="{FF2B5EF4-FFF2-40B4-BE49-F238E27FC236}">
                <a16:creationId xmlns:a16="http://schemas.microsoft.com/office/drawing/2014/main" id="{A4AB7D75-3FCF-0447-92B8-4E28360E7C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0875" y="457200"/>
            <a:ext cx="2193925" cy="1397000"/>
          </a:xfrm>
          <a:prstGeom prst="rect">
            <a:avLst/>
          </a:prstGeom>
        </p:spPr>
      </p:pic>
      <p:pic>
        <p:nvPicPr>
          <p:cNvPr id="9" name="Picture 8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2718926B-069E-C148-BF54-F559229C680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31994" b="31412"/>
          <a:stretch/>
        </p:blipFill>
        <p:spPr>
          <a:xfrm>
            <a:off x="7364468" y="4524858"/>
            <a:ext cx="4465638" cy="16358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0F3FFE-E8E0-FF4A-9DCC-813491BF6648}"/>
              </a:ext>
            </a:extLst>
          </p:cNvPr>
          <p:cNvSpPr txBox="1"/>
          <p:nvPr/>
        </p:nvSpPr>
        <p:spPr>
          <a:xfrm>
            <a:off x="952883" y="1838628"/>
            <a:ext cx="10281174" cy="1938992"/>
          </a:xfrm>
          <a:prstGeom prst="rect">
            <a:avLst/>
          </a:prstGeom>
          <a:solidFill>
            <a:srgbClr val="656267">
              <a:alpha val="87843"/>
            </a:srgbClr>
          </a:solidFill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B050"/>
                </a:solidFill>
              </a:rPr>
              <a:t>DRONE FAULT AND ANOMALY DETECTION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20BCB4-6A63-E747-9D0B-FBEED7CBF5B7}"/>
              </a:ext>
            </a:extLst>
          </p:cNvPr>
          <p:cNvSpPr txBox="1"/>
          <p:nvPr/>
        </p:nvSpPr>
        <p:spPr>
          <a:xfrm>
            <a:off x="6768419" y="3817422"/>
            <a:ext cx="4465638" cy="369332"/>
          </a:xfrm>
          <a:prstGeom prst="rect">
            <a:avLst/>
          </a:prstGeom>
          <a:solidFill>
            <a:srgbClr val="656267">
              <a:alpha val="87843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BY JEAN BAPTISTE MBAYA / Woz –U</a:t>
            </a:r>
          </a:p>
        </p:txBody>
      </p:sp>
    </p:spTree>
    <p:extLst>
      <p:ext uri="{BB962C8B-B14F-4D97-AF65-F5344CB8AC3E}">
        <p14:creationId xmlns:p14="http://schemas.microsoft.com/office/powerpoint/2010/main" val="279948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a fan&#10;&#10;Description automatically generated with low confidence">
            <a:extLst>
              <a:ext uri="{FF2B5EF4-FFF2-40B4-BE49-F238E27FC236}">
                <a16:creationId xmlns:a16="http://schemas.microsoft.com/office/drawing/2014/main" id="{2D925301-90FF-DC49-9134-FC4092F5B7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3973" b="1"/>
          <a:stretch/>
        </p:blipFill>
        <p:spPr>
          <a:xfrm>
            <a:off x="20" y="1021"/>
            <a:ext cx="12191980" cy="6855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054125-6851-C146-9A7D-26877FB2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10" y="246813"/>
            <a:ext cx="462434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49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-up of a helmet&#10;&#10;Description automatically generated with low confidence">
            <a:extLst>
              <a:ext uri="{FF2B5EF4-FFF2-40B4-BE49-F238E27FC236}">
                <a16:creationId xmlns:a16="http://schemas.microsoft.com/office/drawing/2014/main" id="{B0E8BC9E-88CA-A14C-8CF8-02A92FE709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6" r="26659" b="7"/>
          <a:stretch/>
        </p:blipFill>
        <p:spPr>
          <a:xfrm>
            <a:off x="5680087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3660" y="2557569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indoor, opener, watch, several&#10;&#10;Description automatically generated">
            <a:extLst>
              <a:ext uri="{FF2B5EF4-FFF2-40B4-BE49-F238E27FC236}">
                <a16:creationId xmlns:a16="http://schemas.microsoft.com/office/drawing/2014/main" id="{12B34153-0400-D64A-A7B7-E25A02F1FA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100" r="3904" b="5"/>
          <a:stretch/>
        </p:blipFill>
        <p:spPr>
          <a:xfrm>
            <a:off x="5838252" y="2722161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2A54CB-6F29-5841-950D-D40EFB6B27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445" r="13477" b="2"/>
          <a:stretch/>
        </p:blipFill>
        <p:spPr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black and white robot&#10;&#10;Description automatically generated with medium confidence">
            <a:extLst>
              <a:ext uri="{FF2B5EF4-FFF2-40B4-BE49-F238E27FC236}">
                <a16:creationId xmlns:a16="http://schemas.microsoft.com/office/drawing/2014/main" id="{1DBE438A-F6E9-8547-8416-58577ABF34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174" r="-4" b="-4"/>
          <a:stretch/>
        </p:blipFill>
        <p:spPr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FAE464-8470-7149-AF47-585F08666A74}"/>
              </a:ext>
            </a:extLst>
          </p:cNvPr>
          <p:cNvSpPr txBox="1"/>
          <p:nvPr/>
        </p:nvSpPr>
        <p:spPr>
          <a:xfrm>
            <a:off x="281253" y="1576237"/>
            <a:ext cx="5370178" cy="4793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UAVs would be able to fly and land safely without causing injuries.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1600" dirty="0"/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 fault and anomaly detection model can be applied to many fields, not limited to Banking, being detecting and preventing fraud, in Agriculture, to predict crop yielding; in health to predict and prevent sickness like cancer, and so on.  This model can be applied in so many other fields.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There are about 21,000 unmanned areal vehicles (Business Insider, 2019) and counting.  In a world full of drones, this model is another safety layer.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D9C605-D38A-F942-9DA6-3A67572A85BF}"/>
              </a:ext>
            </a:extLst>
          </p:cNvPr>
          <p:cNvCxnSpPr>
            <a:cxnSpLocks/>
          </p:cNvCxnSpPr>
          <p:nvPr/>
        </p:nvCxnSpPr>
        <p:spPr>
          <a:xfrm>
            <a:off x="0" y="1410394"/>
            <a:ext cx="551549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401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picture containing aircraft, transport, airplane&#10;&#10;Description automatically generated">
            <a:extLst>
              <a:ext uri="{FF2B5EF4-FFF2-40B4-BE49-F238E27FC236}">
                <a16:creationId xmlns:a16="http://schemas.microsoft.com/office/drawing/2014/main" id="{71134584-1578-A145-A058-4302BC8A8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31370" r="9090" b="31706"/>
          <a:stretch/>
        </p:blipFill>
        <p:spPr>
          <a:xfrm>
            <a:off x="371427" y="1469572"/>
            <a:ext cx="11640766" cy="47278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A3E3D-C182-3F45-9200-3FF70A37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4" y="1152889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REFERENCES</a:t>
            </a:r>
            <a:endParaRPr lang="en-US" sz="28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09C64-03FB-E744-8DE8-A7C59BC8DBF8}"/>
              </a:ext>
            </a:extLst>
          </p:cNvPr>
          <p:cNvSpPr txBox="1"/>
          <p:nvPr/>
        </p:nvSpPr>
        <p:spPr>
          <a:xfrm>
            <a:off x="371093" y="2986605"/>
            <a:ext cx="10242478" cy="3210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Data Source: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Keipour, A., Mohammadreza Mousaei, &amp; Scherer, S. (2020). </a:t>
            </a:r>
            <a:r>
              <a:rPr lang="en-US" i="1" dirty="0"/>
              <a:t>ALFA: A Dataset for UAV Fault and Anomaly Detection</a:t>
            </a:r>
            <a:r>
              <a:rPr lang="en-US" dirty="0"/>
              <a:t> [Data set]. Carnegie Mellon University. https://doi.org/10.1184/R1/12707963</a:t>
            </a:r>
            <a:r>
              <a:rPr lang="en-US" sz="1600" dirty="0"/>
              <a:t>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Project Code: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Mbaya, J.(2021).GITHUB: </a:t>
            </a:r>
            <a:r>
              <a:rPr lang="en-US" sz="1600" dirty="0">
                <a:hlinkClick r:id="rId3"/>
              </a:rPr>
              <a:t>https://github.com/MrAshTag/Drone_Faults_Anomaly_Dectection</a:t>
            </a:r>
            <a:endParaRPr lang="en-US" sz="1600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Citations</a:t>
            </a:r>
            <a:r>
              <a:rPr lang="en-US" sz="1600" dirty="0"/>
              <a:t>: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hlinkClick r:id="rId4"/>
              </a:rPr>
              <a:t>https://www.businessinsider.com/world-rethinks-war-as-nearly-100-countries-field-military-drones-2019-9</a:t>
            </a:r>
            <a:endParaRPr lang="en-US" sz="16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9" name="Picture 8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A5591FCB-8D01-D54F-AEA4-03BEF3B2A9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4875" b="65000" l="3250" r="94500">
                        <a14:foregroundMark x1="7250" y1="49625" x2="7250" y2="49625"/>
                        <a14:foregroundMark x1="3250" y1="49375" x2="3250" y2="49375"/>
                        <a14:foregroundMark x1="57000" y1="52250" x2="57000" y2="52250"/>
                        <a14:foregroundMark x1="90375" y1="49000" x2="90375" y2="49000"/>
                        <a14:foregroundMark x1="94500" y1="48500" x2="94500" y2="48500"/>
                        <a14:foregroundMark x1="50250" y1="41875" x2="50250" y2="41875"/>
                        <a14:foregroundMark x1="51875" y1="42000" x2="51875" y2="42000"/>
                        <a14:foregroundMark x1="47250" y1="42125" x2="47250" y2="42125"/>
                        <a14:foregroundMark x1="47250" y1="41250" x2="47250" y2="41250"/>
                        <a14:foregroundMark x1="49375" y1="39625" x2="49375" y2="39625"/>
                        <a14:foregroundMark x1="49375" y1="39500" x2="49375" y2="39500"/>
                        <a14:foregroundMark x1="49375" y1="39250" x2="49375" y2="39250"/>
                        <a14:foregroundMark x1="49875" y1="39625" x2="49875" y2="39625"/>
                        <a14:foregroundMark x1="50625" y1="39625" x2="50625" y2="39625"/>
                        <a14:foregroundMark x1="51000" y1="39875" x2="51000" y2="39875"/>
                        <a14:foregroundMark x1="47750" y1="40125" x2="47750" y2="40125"/>
                        <a14:foregroundMark x1="46875" y1="41125" x2="46875" y2="41125"/>
                        <a14:foregroundMark x1="46625" y1="42125" x2="46625" y2="42125"/>
                        <a14:foregroundMark x1="46375" y1="43000" x2="46375" y2="43000"/>
                        <a14:foregroundMark x1="46750" y1="43625" x2="46750" y2="43625"/>
                        <a14:foregroundMark x1="46500" y1="43875" x2="46500" y2="43875"/>
                        <a14:foregroundMark x1="40000" y1="48375" x2="40000" y2="48375"/>
                        <a14:backgroundMark x1="28000" y1="57875" x2="28000" y2="57875"/>
                        <a14:backgroundMark x1="42000" y1="57750" x2="42000" y2="57750"/>
                        <a14:backgroundMark x1="40500" y1="58625" x2="40500" y2="58625"/>
                        <a14:backgroundMark x1="40250" y1="58125" x2="46125" y2="60500"/>
                        <a14:backgroundMark x1="53125" y1="56750" x2="59750" y2="65000"/>
                        <a14:backgroundMark x1="59750" y1="65000" x2="55375" y2="60125"/>
                      </a14:backgroundRemoval>
                    </a14:imgEffect>
                  </a14:imgLayer>
                </a14:imgProps>
              </a:ext>
            </a:extLst>
          </a:blip>
          <a:srcRect t="31179" r="1250" b="31239"/>
          <a:stretch/>
        </p:blipFill>
        <p:spPr>
          <a:xfrm rot="20437590">
            <a:off x="10922980" y="317543"/>
            <a:ext cx="1109015" cy="42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58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5F347243-0F29-9149-B700-9D706F6F6D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875" b="65000" l="3250" r="94500">
                        <a14:foregroundMark x1="7250" y1="49625" x2="7250" y2="49625"/>
                        <a14:foregroundMark x1="3250" y1="49375" x2="3250" y2="49375"/>
                        <a14:foregroundMark x1="57000" y1="52250" x2="57000" y2="52250"/>
                        <a14:foregroundMark x1="90375" y1="49000" x2="90375" y2="49000"/>
                        <a14:foregroundMark x1="94500" y1="48500" x2="94500" y2="48500"/>
                        <a14:foregroundMark x1="50250" y1="41875" x2="50250" y2="41875"/>
                        <a14:foregroundMark x1="51875" y1="42000" x2="51875" y2="42000"/>
                        <a14:foregroundMark x1="47250" y1="42125" x2="47250" y2="42125"/>
                        <a14:foregroundMark x1="47250" y1="41250" x2="47250" y2="41250"/>
                        <a14:foregroundMark x1="49375" y1="39625" x2="49375" y2="39625"/>
                        <a14:foregroundMark x1="49375" y1="39500" x2="49375" y2="39500"/>
                        <a14:foregroundMark x1="49375" y1="39250" x2="49375" y2="39250"/>
                        <a14:foregroundMark x1="49875" y1="39625" x2="49875" y2="39625"/>
                        <a14:foregroundMark x1="50625" y1="39625" x2="50625" y2="39625"/>
                        <a14:foregroundMark x1="51000" y1="39875" x2="51000" y2="39875"/>
                        <a14:foregroundMark x1="47750" y1="40125" x2="47750" y2="40125"/>
                        <a14:foregroundMark x1="46875" y1="41125" x2="46875" y2="41125"/>
                        <a14:foregroundMark x1="46625" y1="42125" x2="46625" y2="42125"/>
                        <a14:foregroundMark x1="46375" y1="43000" x2="46375" y2="43000"/>
                        <a14:foregroundMark x1="46750" y1="43625" x2="46750" y2="43625"/>
                        <a14:foregroundMark x1="46500" y1="43875" x2="46500" y2="43875"/>
                        <a14:foregroundMark x1="40000" y1="48375" x2="40000" y2="48375"/>
                        <a14:backgroundMark x1="28000" y1="57875" x2="28000" y2="57875"/>
                        <a14:backgroundMark x1="42000" y1="57750" x2="42000" y2="57750"/>
                        <a14:backgroundMark x1="40500" y1="58625" x2="40500" y2="58625"/>
                        <a14:backgroundMark x1="40250" y1="58125" x2="46125" y2="60500"/>
                        <a14:backgroundMark x1="53125" y1="56750" x2="59750" y2="65000"/>
                        <a14:backgroundMark x1="59750" y1="65000" x2="55375" y2="60125"/>
                      </a14:backgroundRemoval>
                    </a14:imgEffect>
                  </a14:imgLayer>
                </a14:imgProps>
              </a:ext>
            </a:extLst>
          </a:blip>
          <a:srcRect t="21394" b="22356"/>
          <a:stretch/>
        </p:blipFill>
        <p:spPr>
          <a:xfrm>
            <a:off x="4045688" y="1122395"/>
            <a:ext cx="4100624" cy="23066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8F413F-25BE-C442-9AFC-0A5AF845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>
                <a:solidFill>
                  <a:srgbClr val="FFFFFF"/>
                </a:solidFill>
              </a:rPr>
              <a:t>QUESTIONS?</a:t>
            </a:r>
            <a:endParaRPr lang="en-US" sz="6000" dirty="0">
              <a:solidFill>
                <a:srgbClr val="FFFFFF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0AFF5A-9D4B-2045-889A-E14E4DBC807C}"/>
              </a:ext>
            </a:extLst>
          </p:cNvPr>
          <p:cNvCxnSpPr>
            <a:cxnSpLocks/>
          </p:cNvCxnSpPr>
          <p:nvPr/>
        </p:nvCxnSpPr>
        <p:spPr>
          <a:xfrm>
            <a:off x="0" y="3334887"/>
            <a:ext cx="3253563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470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A785343-5D24-4118-A2E4-665D196F6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32F4D216-10B7-4DCA-A0A1-068E9E32F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2660091"/>
            <a:ext cx="7122523" cy="4197911"/>
          </a:xfrm>
          <a:custGeom>
            <a:avLst/>
            <a:gdLst>
              <a:gd name="connsiteX0" fmla="*/ 0 w 7122523"/>
              <a:gd name="connsiteY0" fmla="*/ 4197911 h 4197911"/>
              <a:gd name="connsiteX1" fmla="*/ 7122523 w 7122523"/>
              <a:gd name="connsiteY1" fmla="*/ 4197911 h 4197911"/>
              <a:gd name="connsiteX2" fmla="*/ 5177382 w 7122523"/>
              <a:gd name="connsiteY2" fmla="*/ 0 h 4197911"/>
              <a:gd name="connsiteX3" fmla="*/ 5171159 w 7122523"/>
              <a:gd name="connsiteY3" fmla="*/ 0 h 4197911"/>
              <a:gd name="connsiteX4" fmla="*/ 3981368 w 7122523"/>
              <a:gd name="connsiteY4" fmla="*/ 0 h 4197911"/>
              <a:gd name="connsiteX5" fmla="*/ 2331323 w 7122523"/>
              <a:gd name="connsiteY5" fmla="*/ 0 h 4197911"/>
              <a:gd name="connsiteX6" fmla="*/ 0 w 7122523"/>
              <a:gd name="connsiteY6" fmla="*/ 0 h 419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22523" h="4197911">
                <a:moveTo>
                  <a:pt x="0" y="4197911"/>
                </a:moveTo>
                <a:lnTo>
                  <a:pt x="7122523" y="4197911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0CB976-A225-934B-BB85-AEC68DA92735}"/>
              </a:ext>
            </a:extLst>
          </p:cNvPr>
          <p:cNvGrpSpPr/>
          <p:nvPr/>
        </p:nvGrpSpPr>
        <p:grpSpPr>
          <a:xfrm>
            <a:off x="3" y="-6235"/>
            <a:ext cx="12191998" cy="6867852"/>
            <a:chOff x="3" y="-6235"/>
            <a:chExt cx="12191998" cy="6867852"/>
          </a:xfrm>
        </p:grpSpPr>
        <p:pic>
          <p:nvPicPr>
            <p:cNvPr id="15" name="Picture 14" descr="A picture containing plane, kitchenware, stove, kitchen appliance&#10;&#10;Description automatically generated">
              <a:extLst>
                <a:ext uri="{FF2B5EF4-FFF2-40B4-BE49-F238E27FC236}">
                  <a16:creationId xmlns:a16="http://schemas.microsoft.com/office/drawing/2014/main" id="{5370474C-3C2F-B34E-AC99-96BCA4FB3B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8E9DBE"/>
                </a:clrFrom>
                <a:clrTo>
                  <a:srgbClr val="8E9DBE">
                    <a:alpha val="0"/>
                  </a:srgbClr>
                </a:clrTo>
              </a:clrChange>
            </a:blip>
            <a:srcRect t="7310" r="-3" b="1837"/>
            <a:stretch/>
          </p:blipFill>
          <p:spPr>
            <a:xfrm>
              <a:off x="7381876" y="1"/>
              <a:ext cx="4810125" cy="2501837"/>
            </a:xfrm>
            <a:custGeom>
              <a:avLst/>
              <a:gdLst/>
              <a:ahLst/>
              <a:cxnLst/>
              <a:rect l="l" t="t" r="r" b="b"/>
              <a:pathLst>
                <a:path w="4810125" h="2501837">
                  <a:moveTo>
                    <a:pt x="1159248" y="0"/>
                  </a:moveTo>
                  <a:lnTo>
                    <a:pt x="4810125" y="0"/>
                  </a:lnTo>
                  <a:lnTo>
                    <a:pt x="4810125" y="2501837"/>
                  </a:lnTo>
                  <a:lnTo>
                    <a:pt x="0" y="2501837"/>
                  </a:lnTo>
                  <a:close/>
                </a:path>
              </a:pathLst>
            </a:custGeom>
            <a:effectLst>
              <a:glow>
                <a:schemeClr val="accent1"/>
              </a:glow>
              <a:outerShdw blurRad="50800" dist="50800" dir="5400000" algn="ctr" rotWithShape="0">
                <a:schemeClr val="tx1"/>
              </a:outerShdw>
              <a:reflection endPos="0" dist="50800" dir="5400000" sy="-100000" algn="bl" rotWithShape="0"/>
            </a:effectLst>
          </p:spPr>
        </p:pic>
        <p:pic>
          <p:nvPicPr>
            <p:cNvPr id="13" name="Picture 12" descr="A black and white robot&#10;&#10;Description automatically generated with medium confidence">
              <a:extLst>
                <a:ext uri="{FF2B5EF4-FFF2-40B4-BE49-F238E27FC236}">
                  <a16:creationId xmlns:a16="http://schemas.microsoft.com/office/drawing/2014/main" id="{404E405B-406E-054D-9C9B-018907269B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8E9DBE"/>
                </a:clrFrom>
                <a:clrTo>
                  <a:srgbClr val="8E9DBE">
                    <a:alpha val="0"/>
                  </a:srgbClr>
                </a:clrTo>
              </a:clrChange>
            </a:blip>
            <a:srcRect l="26427" r="3" b="3"/>
            <a:stretch/>
          </p:blipFill>
          <p:spPr>
            <a:xfrm>
              <a:off x="5374639" y="2663706"/>
              <a:ext cx="4626927" cy="4197911"/>
            </a:xfrm>
            <a:custGeom>
              <a:avLst/>
              <a:gdLst/>
              <a:ahLst/>
              <a:cxnLst/>
              <a:rect l="l" t="t" r="r" b="b"/>
              <a:pathLst>
                <a:path w="4626927" h="4197911">
                  <a:moveTo>
                    <a:pt x="1945141" y="0"/>
                  </a:moveTo>
                  <a:lnTo>
                    <a:pt x="1951364" y="0"/>
                  </a:lnTo>
                  <a:lnTo>
                    <a:pt x="3141155" y="0"/>
                  </a:lnTo>
                  <a:lnTo>
                    <a:pt x="4626927" y="0"/>
                  </a:lnTo>
                  <a:lnTo>
                    <a:pt x="2681786" y="4197911"/>
                  </a:lnTo>
                  <a:lnTo>
                    <a:pt x="0" y="4197911"/>
                  </a:lnTo>
                  <a:close/>
                </a:path>
              </a:pathLst>
            </a:custGeom>
            <a:effectLst>
              <a:glow>
                <a:schemeClr val="accent1"/>
              </a:glow>
              <a:outerShdw blurRad="50800" dist="50800" dir="5400000" algn="ctr" rotWithShape="0">
                <a:schemeClr val="tx1"/>
              </a:outerShdw>
              <a:reflection endPos="0" dist="50800" dir="5400000" sy="-100000" algn="bl" rotWithShape="0"/>
            </a:effectLst>
          </p:spPr>
        </p:pic>
        <p:pic>
          <p:nvPicPr>
            <p:cNvPr id="7" name="Picture 6" descr="A picture containing plane, red, aircraft, transport&#10;&#10;Description automatically generated">
              <a:extLst>
                <a:ext uri="{FF2B5EF4-FFF2-40B4-BE49-F238E27FC236}">
                  <a16:creationId xmlns:a16="http://schemas.microsoft.com/office/drawing/2014/main" id="{63581341-BA49-3B40-814A-35F3760112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8E9DBE"/>
                </a:clrFrom>
                <a:clrTo>
                  <a:srgbClr val="8E9DBE">
                    <a:alpha val="0"/>
                  </a:srgbClr>
                </a:clrTo>
              </a:clrChange>
            </a:blip>
            <a:srcRect t="14601" r="5" b="17279"/>
            <a:stretch/>
          </p:blipFill>
          <p:spPr>
            <a:xfrm>
              <a:off x="4675537" y="-1"/>
              <a:ext cx="3677817" cy="2505456"/>
            </a:xfrm>
            <a:custGeom>
              <a:avLst/>
              <a:gdLst/>
              <a:ahLst/>
              <a:cxnLst/>
              <a:rect l="l" t="t" r="r" b="b"/>
              <a:pathLst>
                <a:path w="3677817" h="2505456">
                  <a:moveTo>
                    <a:pt x="1160926" y="0"/>
                  </a:moveTo>
                  <a:lnTo>
                    <a:pt x="3677817" y="0"/>
                  </a:lnTo>
                  <a:lnTo>
                    <a:pt x="2516891" y="2505456"/>
                  </a:lnTo>
                  <a:lnTo>
                    <a:pt x="0" y="2505456"/>
                  </a:lnTo>
                  <a:close/>
                </a:path>
              </a:pathLst>
            </a:custGeom>
            <a:effectLst>
              <a:glow>
                <a:schemeClr val="accent1"/>
              </a:glow>
              <a:outerShdw blurRad="50800" dist="50800" dir="5400000" algn="ctr" rotWithShape="0">
                <a:schemeClr val="tx1"/>
              </a:outerShdw>
              <a:reflection endPos="0" dist="50800" dir="5400000" sy="-100000" algn="bl" rotWithShape="0"/>
            </a:effectLst>
          </p:spPr>
        </p:pic>
        <p:pic>
          <p:nvPicPr>
            <p:cNvPr id="11" name="Picture 10" descr="A close-up of a fan&#10;&#10;Description automatically generated with low confidence">
              <a:extLst>
                <a:ext uri="{FF2B5EF4-FFF2-40B4-BE49-F238E27FC236}">
                  <a16:creationId xmlns:a16="http://schemas.microsoft.com/office/drawing/2014/main" id="{DF678131-6519-9E40-8ED2-FF0727254D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8E9DBE"/>
                </a:clrFrom>
                <a:clrTo>
                  <a:srgbClr val="8E9DBE">
                    <a:alpha val="0"/>
                  </a:srgbClr>
                </a:clrTo>
              </a:clrChange>
            </a:blip>
            <a:srcRect l="1412" r="25361" b="-2"/>
            <a:stretch/>
          </p:blipFill>
          <p:spPr>
            <a:xfrm>
              <a:off x="2280734" y="2"/>
              <a:ext cx="3393943" cy="2502843"/>
            </a:xfrm>
            <a:custGeom>
              <a:avLst/>
              <a:gdLst/>
              <a:ahLst/>
              <a:cxnLst/>
              <a:rect l="l" t="t" r="r" b="b"/>
              <a:pathLst>
                <a:path w="3393943" h="2502843">
                  <a:moveTo>
                    <a:pt x="1159715" y="0"/>
                  </a:moveTo>
                  <a:lnTo>
                    <a:pt x="3393943" y="0"/>
                  </a:lnTo>
                  <a:lnTo>
                    <a:pt x="2234228" y="2502843"/>
                  </a:lnTo>
                  <a:lnTo>
                    <a:pt x="0" y="2502843"/>
                  </a:lnTo>
                  <a:close/>
                </a:path>
              </a:pathLst>
            </a:custGeom>
            <a:effectLst>
              <a:glow>
                <a:schemeClr val="accent1"/>
              </a:glow>
              <a:outerShdw blurRad="50800" dist="50800" dir="5400000" algn="ctr" rotWithShape="0">
                <a:schemeClr val="tx1"/>
              </a:outerShdw>
              <a:reflection endPos="0" dist="50800" dir="5400000" sy="-100000" algn="bl" rotWithShape="0"/>
            </a:effectLst>
          </p:spPr>
        </p:pic>
        <p:pic>
          <p:nvPicPr>
            <p:cNvPr id="9" name="Picture 8" descr="A picture containing plane, road, airplane, runway&#10;&#10;Description automatically generated">
              <a:extLst>
                <a:ext uri="{FF2B5EF4-FFF2-40B4-BE49-F238E27FC236}">
                  <a16:creationId xmlns:a16="http://schemas.microsoft.com/office/drawing/2014/main" id="{DEB5A8F6-5ACA-694D-AFF4-4BA9038384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8E9DBE"/>
                </a:clrFrom>
                <a:clrTo>
                  <a:srgbClr val="8E9DBE">
                    <a:alpha val="0"/>
                  </a:srgbClr>
                </a:clrTo>
              </a:clrChange>
            </a:blip>
            <a:srcRect r="6" b="23042"/>
            <a:stretch/>
          </p:blipFill>
          <p:spPr>
            <a:xfrm>
              <a:off x="3" y="-6235"/>
              <a:ext cx="3255403" cy="2505456"/>
            </a:xfrm>
            <a:custGeom>
              <a:avLst/>
              <a:gdLst/>
              <a:ahLst/>
              <a:cxnLst/>
              <a:rect l="l" t="t" r="r" b="b"/>
              <a:pathLst>
                <a:path w="3255403" h="2505456">
                  <a:moveTo>
                    <a:pt x="0" y="0"/>
                  </a:moveTo>
                  <a:lnTo>
                    <a:pt x="3255403" y="0"/>
                  </a:lnTo>
                  <a:lnTo>
                    <a:pt x="2094477" y="2505456"/>
                  </a:lnTo>
                  <a:lnTo>
                    <a:pt x="0" y="2505456"/>
                  </a:lnTo>
                  <a:close/>
                </a:path>
              </a:pathLst>
            </a:custGeom>
            <a:effectLst>
              <a:glow>
                <a:schemeClr val="accent1"/>
              </a:glow>
              <a:outerShdw blurRad="50800" dist="50800" dir="5400000" algn="ctr" rotWithShape="0">
                <a:schemeClr val="tx1"/>
              </a:outerShdw>
              <a:reflection endPos="0" dist="50800" dir="5400000" sy="-100000" algn="bl" rotWithShape="0"/>
            </a:effectLst>
          </p:spPr>
        </p:pic>
        <p:pic>
          <p:nvPicPr>
            <p:cNvPr id="5" name="Picture 4" descr="A close-up of a helmet&#10;&#10;Description automatically generated with low confidence">
              <a:extLst>
                <a:ext uri="{FF2B5EF4-FFF2-40B4-BE49-F238E27FC236}">
                  <a16:creationId xmlns:a16="http://schemas.microsoft.com/office/drawing/2014/main" id="{37444D40-D558-F44E-B536-C6232A400F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8E9DBE"/>
                </a:clrFrom>
                <a:clrTo>
                  <a:srgbClr val="8E9DBE">
                    <a:alpha val="0"/>
                  </a:srgbClr>
                </a:clrTo>
              </a:clrChange>
            </a:blip>
            <a:srcRect l="8992" r="28801" b="2"/>
            <a:stretch/>
          </p:blipFill>
          <p:spPr>
            <a:xfrm>
              <a:off x="8264962" y="2660089"/>
              <a:ext cx="3927039" cy="4197911"/>
            </a:xfrm>
            <a:custGeom>
              <a:avLst/>
              <a:gdLst/>
              <a:ahLst/>
              <a:cxnLst/>
              <a:rect l="l" t="t" r="r" b="b"/>
              <a:pathLst>
                <a:path w="3927039" h="4197911">
                  <a:moveTo>
                    <a:pt x="1945141" y="0"/>
                  </a:moveTo>
                  <a:lnTo>
                    <a:pt x="1951364" y="0"/>
                  </a:lnTo>
                  <a:lnTo>
                    <a:pt x="3141155" y="0"/>
                  </a:lnTo>
                  <a:lnTo>
                    <a:pt x="3927039" y="0"/>
                  </a:lnTo>
                  <a:lnTo>
                    <a:pt x="3927039" y="4194293"/>
                  </a:lnTo>
                  <a:lnTo>
                    <a:pt x="2683462" y="4194293"/>
                  </a:lnTo>
                  <a:lnTo>
                    <a:pt x="2681786" y="4197911"/>
                  </a:lnTo>
                  <a:lnTo>
                    <a:pt x="0" y="4197911"/>
                  </a:lnTo>
                  <a:close/>
                </a:path>
              </a:pathLst>
            </a:custGeom>
            <a:effectLst>
              <a:glow>
                <a:schemeClr val="accent1"/>
              </a:glow>
              <a:outerShdw blurRad="50800" dist="50800" dir="5400000" algn="ctr" rotWithShape="0">
                <a:schemeClr val="tx1"/>
              </a:outerShdw>
              <a:reflection endPos="0" dist="50800" dir="5400000" sy="-100000" algn="bl" rotWithShape="0"/>
            </a:effectLst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9E3CD92-76A9-6845-8B23-2DBB4F087FD0}"/>
              </a:ext>
            </a:extLst>
          </p:cNvPr>
          <p:cNvSpPr/>
          <p:nvPr/>
        </p:nvSpPr>
        <p:spPr>
          <a:xfrm>
            <a:off x="3" y="-6235"/>
            <a:ext cx="12191997" cy="6858000"/>
          </a:xfrm>
          <a:prstGeom prst="rect">
            <a:avLst/>
          </a:prstGeom>
          <a:solidFill>
            <a:schemeClr val="tx2">
              <a:lumMod val="25000"/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79005-E354-9842-AEEF-5F84C11D4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659" y="161100"/>
            <a:ext cx="5960907" cy="92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Jean Baptiste Mbaya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0A3FE-95C6-F74A-89BF-0C9DE7706C39}"/>
              </a:ext>
            </a:extLst>
          </p:cNvPr>
          <p:cNvSpPr txBox="1"/>
          <p:nvPr/>
        </p:nvSpPr>
        <p:spPr>
          <a:xfrm>
            <a:off x="3970079" y="1667478"/>
            <a:ext cx="7667966" cy="2409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Currently</a:t>
            </a:r>
            <a:r>
              <a:rPr lang="en-US" sz="2000" dirty="0">
                <a:solidFill>
                  <a:srgbClr val="FFFFFF"/>
                </a:solidFill>
              </a:rPr>
              <a:t> a Cloud Data Analyst &amp; Power BI Dev at AT&amp;T 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Data Analyst at The Coca Cola Company &amp;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Data Analyst - Data Engineer at Millennial R&amp;D, LLC…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Total of 5 years experience in Data Analysis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97DFA-9542-9147-8C93-21C8F90297F5}"/>
              </a:ext>
            </a:extLst>
          </p:cNvPr>
          <p:cNvSpPr txBox="1"/>
          <p:nvPr/>
        </p:nvSpPr>
        <p:spPr>
          <a:xfrm>
            <a:off x="1032994" y="3645559"/>
            <a:ext cx="9195487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Education: 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Bachelor’s in MIS &amp; IT Minor From Georgia Gwinnett College (GGC)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Expecting Master’s in Data Science from Illinois Institute of Tech (IIT)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Expecting Certification in Data Science from Woz –U …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Areas of focus: ML and AI</a:t>
            </a:r>
          </a:p>
          <a:p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AE61B4-0E67-7F49-8109-AD23C348E161}"/>
              </a:ext>
            </a:extLst>
          </p:cNvPr>
          <p:cNvCxnSpPr/>
          <p:nvPr/>
        </p:nvCxnSpPr>
        <p:spPr>
          <a:xfrm>
            <a:off x="4102443" y="1263263"/>
            <a:ext cx="808955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82B35E11-A20B-AE4D-B75F-F617C62F62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538" y="761216"/>
            <a:ext cx="2760455" cy="276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65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BBA5-1EA2-BF4C-996C-3194E429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034" y="750372"/>
            <a:ext cx="437558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38" name="Freeform: Shape 23">
            <a:extLst>
              <a:ext uri="{FF2B5EF4-FFF2-40B4-BE49-F238E27FC236}">
                <a16:creationId xmlns:a16="http://schemas.microsoft.com/office/drawing/2014/main" id="{0ED52484-C939-4951-85D6-79046BBC6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67397" cy="3481744"/>
          </a:xfrm>
          <a:custGeom>
            <a:avLst/>
            <a:gdLst>
              <a:gd name="connsiteX0" fmla="*/ 0 w 4067397"/>
              <a:gd name="connsiteY0" fmla="*/ 0 h 3481744"/>
              <a:gd name="connsiteX1" fmla="*/ 3741230 w 4067397"/>
              <a:gd name="connsiteY1" fmla="*/ 0 h 3481744"/>
              <a:gd name="connsiteX2" fmla="*/ 3789282 w 4067397"/>
              <a:gd name="connsiteY2" fmla="*/ 79096 h 3481744"/>
              <a:gd name="connsiteX3" fmla="*/ 4067397 w 4067397"/>
              <a:gd name="connsiteY3" fmla="*/ 1177456 h 3481744"/>
              <a:gd name="connsiteX4" fmla="*/ 1763109 w 4067397"/>
              <a:gd name="connsiteY4" fmla="*/ 3481744 h 3481744"/>
              <a:gd name="connsiteX5" fmla="*/ 133731 w 4067397"/>
              <a:gd name="connsiteY5" fmla="*/ 2806834 h 3481744"/>
              <a:gd name="connsiteX6" fmla="*/ 0 w 4067397"/>
              <a:gd name="connsiteY6" fmla="*/ 2659692 h 348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7397" h="3481744">
                <a:moveTo>
                  <a:pt x="0" y="0"/>
                </a:moveTo>
                <a:lnTo>
                  <a:pt x="3741230" y="0"/>
                </a:lnTo>
                <a:lnTo>
                  <a:pt x="3789282" y="79096"/>
                </a:lnTo>
                <a:cubicBezTo>
                  <a:pt x="3966649" y="405598"/>
                  <a:pt x="4067397" y="779761"/>
                  <a:pt x="4067397" y="1177456"/>
                </a:cubicBezTo>
                <a:cubicBezTo>
                  <a:pt x="4067397" y="2450079"/>
                  <a:pt x="3035732" y="3481744"/>
                  <a:pt x="1763109" y="3481744"/>
                </a:cubicBezTo>
                <a:cubicBezTo>
                  <a:pt x="1126798" y="3481744"/>
                  <a:pt x="550726" y="3223828"/>
                  <a:pt x="133731" y="2806834"/>
                </a:cubicBezTo>
                <a:lnTo>
                  <a:pt x="0" y="2659692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25">
            <a:extLst>
              <a:ext uri="{FF2B5EF4-FFF2-40B4-BE49-F238E27FC236}">
                <a16:creationId xmlns:a16="http://schemas.microsoft.com/office/drawing/2014/main" id="{123AC743-1CAC-4594-8F81-8E5C1E45B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5804" y="452999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close-up of a helmet&#10;&#10;Description automatically generated with low confidence">
            <a:extLst>
              <a:ext uri="{FF2B5EF4-FFF2-40B4-BE49-F238E27FC236}">
                <a16:creationId xmlns:a16="http://schemas.microsoft.com/office/drawing/2014/main" id="{44251469-2CB0-E745-BD05-9D5AB1422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6" r="26659" b="7"/>
          <a:stretch/>
        </p:blipFill>
        <p:spPr>
          <a:xfrm>
            <a:off x="4700396" y="617591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645920" h="1645920">
                <a:moveTo>
                  <a:pt x="822960" y="0"/>
                </a:moveTo>
                <a:cubicBezTo>
                  <a:pt x="1277468" y="0"/>
                  <a:pt x="1645920" y="368452"/>
                  <a:pt x="1645920" y="822960"/>
                </a:cubicBezTo>
                <a:cubicBezTo>
                  <a:pt x="1645920" y="1277468"/>
                  <a:pt x="1277468" y="1645920"/>
                  <a:pt x="822960" y="1645920"/>
                </a:cubicBezTo>
                <a:cubicBezTo>
                  <a:pt x="368452" y="1645920"/>
                  <a:pt x="0" y="1277468"/>
                  <a:pt x="0" y="822960"/>
                </a:cubicBezTo>
                <a:cubicBezTo>
                  <a:pt x="0" y="368452"/>
                  <a:pt x="368452" y="0"/>
                  <a:pt x="822960" y="0"/>
                </a:cubicBezTo>
                <a:close/>
              </a:path>
            </a:pathLst>
          </a:custGeom>
        </p:spPr>
      </p:pic>
      <p:sp>
        <p:nvSpPr>
          <p:cNvPr id="40" name="Freeform: Shape 27">
            <a:extLst>
              <a:ext uri="{FF2B5EF4-FFF2-40B4-BE49-F238E27FC236}">
                <a16:creationId xmlns:a16="http://schemas.microsoft.com/office/drawing/2014/main" id="{3DF8EA8C-4EAB-49EE-BBAB-78BE910D2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041056"/>
            <a:ext cx="3216344" cy="2816945"/>
          </a:xfrm>
          <a:custGeom>
            <a:avLst/>
            <a:gdLst>
              <a:gd name="connsiteX0" fmla="*/ 1360112 w 3216344"/>
              <a:gd name="connsiteY0" fmla="*/ 0 h 2816945"/>
              <a:gd name="connsiteX1" fmla="*/ 3216344 w 3216344"/>
              <a:gd name="connsiteY1" fmla="*/ 1856232 h 2816945"/>
              <a:gd name="connsiteX2" fmla="*/ 2992307 w 3216344"/>
              <a:gd name="connsiteY2" fmla="*/ 2741023 h 2816945"/>
              <a:gd name="connsiteX3" fmla="*/ 2946183 w 3216344"/>
              <a:gd name="connsiteY3" fmla="*/ 2816945 h 2816945"/>
              <a:gd name="connsiteX4" fmla="*/ 0 w 3216344"/>
              <a:gd name="connsiteY4" fmla="*/ 2816945 h 2816945"/>
              <a:gd name="connsiteX5" fmla="*/ 0 w 3216344"/>
              <a:gd name="connsiteY5" fmla="*/ 596005 h 2816945"/>
              <a:gd name="connsiteX6" fmla="*/ 47558 w 3216344"/>
              <a:gd name="connsiteY6" fmla="*/ 543678 h 2816945"/>
              <a:gd name="connsiteX7" fmla="*/ 1360112 w 3216344"/>
              <a:gd name="connsiteY7" fmla="*/ 0 h 281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6344" h="2816945">
                <a:moveTo>
                  <a:pt x="1360112" y="0"/>
                </a:moveTo>
                <a:cubicBezTo>
                  <a:pt x="2385281" y="0"/>
                  <a:pt x="3216344" y="831063"/>
                  <a:pt x="3216344" y="1856232"/>
                </a:cubicBezTo>
                <a:cubicBezTo>
                  <a:pt x="3216344" y="2176598"/>
                  <a:pt x="3135186" y="2478007"/>
                  <a:pt x="2992307" y="2741023"/>
                </a:cubicBezTo>
                <a:lnTo>
                  <a:pt x="2946183" y="2816945"/>
                </a:lnTo>
                <a:lnTo>
                  <a:pt x="0" y="2816945"/>
                </a:lnTo>
                <a:lnTo>
                  <a:pt x="0" y="596005"/>
                </a:lnTo>
                <a:lnTo>
                  <a:pt x="47558" y="543678"/>
                </a:lnTo>
                <a:cubicBezTo>
                  <a:pt x="383470" y="207766"/>
                  <a:pt x="847528" y="0"/>
                  <a:pt x="136011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29">
            <a:extLst>
              <a:ext uri="{FF2B5EF4-FFF2-40B4-BE49-F238E27FC236}">
                <a16:creationId xmlns:a16="http://schemas.microsoft.com/office/drawing/2014/main" id="{9973AF05-1CBD-4B57-BB0F-EAEF9F8FB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0935" y="2871982"/>
            <a:ext cx="2834640" cy="28346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 descr="A black and white robot&#10;&#10;Description automatically generated with medium confidence">
            <a:extLst>
              <a:ext uri="{FF2B5EF4-FFF2-40B4-BE49-F238E27FC236}">
                <a16:creationId xmlns:a16="http://schemas.microsoft.com/office/drawing/2014/main" id="{1923A6C3-1E00-504A-BA14-06A6231FED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10" r="2342" b="3"/>
          <a:stretch/>
        </p:blipFill>
        <p:spPr>
          <a:xfrm>
            <a:off x="3545527" y="3036574"/>
            <a:ext cx="2505456" cy="2505456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</p:spPr>
      </p:pic>
      <p:pic>
        <p:nvPicPr>
          <p:cNvPr id="5" name="Picture 4" descr="A picture containing plane, red, aircraft, transport&#10;&#10;Description automatically generated">
            <a:extLst>
              <a:ext uri="{FF2B5EF4-FFF2-40B4-BE49-F238E27FC236}">
                <a16:creationId xmlns:a16="http://schemas.microsoft.com/office/drawing/2014/main" id="{4E2DFBE0-2110-364C-9A87-E59A773547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63" r="-2" b="8835"/>
          <a:stretch/>
        </p:blipFill>
        <p:spPr>
          <a:xfrm>
            <a:off x="20" y="10"/>
            <a:ext cx="3904480" cy="3318836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</p:spPr>
      </p:pic>
      <p:pic>
        <p:nvPicPr>
          <p:cNvPr id="12" name="Picture 11" descr="A close-up of a fan&#10;&#10;Description automatically generated with low confidence">
            <a:extLst>
              <a:ext uri="{FF2B5EF4-FFF2-40B4-BE49-F238E27FC236}">
                <a16:creationId xmlns:a16="http://schemas.microsoft.com/office/drawing/2014/main" id="{DA8BEE91-E0C6-144D-B764-245F059472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00" r="30950" b="-1"/>
          <a:stretch/>
        </p:blipFill>
        <p:spPr>
          <a:xfrm>
            <a:off x="1" y="4207014"/>
            <a:ext cx="3050387" cy="2654675"/>
          </a:xfrm>
          <a:custGeom>
            <a:avLst/>
            <a:gdLst/>
            <a:ahLst/>
            <a:cxnLst/>
            <a:rect l="l" t="t" r="r" b="b"/>
            <a:pathLst>
              <a:path w="3050387" h="2654675">
                <a:moveTo>
                  <a:pt x="1360112" y="0"/>
                </a:moveTo>
                <a:cubicBezTo>
                  <a:pt x="2293625" y="0"/>
                  <a:pt x="3050387" y="756762"/>
                  <a:pt x="3050387" y="1690275"/>
                </a:cubicBezTo>
                <a:cubicBezTo>
                  <a:pt x="3050387" y="2040343"/>
                  <a:pt x="2943967" y="2365554"/>
                  <a:pt x="2761715" y="2635324"/>
                </a:cubicBezTo>
                <a:lnTo>
                  <a:pt x="2747244" y="2654675"/>
                </a:lnTo>
                <a:lnTo>
                  <a:pt x="0" y="2654675"/>
                </a:lnTo>
                <a:lnTo>
                  <a:pt x="0" y="689742"/>
                </a:lnTo>
                <a:lnTo>
                  <a:pt x="55814" y="615103"/>
                </a:lnTo>
                <a:cubicBezTo>
                  <a:pt x="365835" y="239445"/>
                  <a:pt x="835011" y="0"/>
                  <a:pt x="1360112" y="0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667E93-D976-494D-9FC0-DE8DDC1A8B10}"/>
              </a:ext>
            </a:extLst>
          </p:cNvPr>
          <p:cNvSpPr txBox="1"/>
          <p:nvPr/>
        </p:nvSpPr>
        <p:spPr>
          <a:xfrm>
            <a:off x="6895991" y="2596018"/>
            <a:ext cx="4633672" cy="36629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SCOPE AND DEFINITION</a:t>
            </a: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PROCEDURE AND DEVELOPMENT</a:t>
            </a: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MACHINE LEARNING MODEL</a:t>
            </a: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SUMMARY</a:t>
            </a: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CONCLUSIONS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FF8976-78C9-D54F-9748-14718188E277}"/>
              </a:ext>
            </a:extLst>
          </p:cNvPr>
          <p:cNvCxnSpPr>
            <a:cxnSpLocks/>
          </p:cNvCxnSpPr>
          <p:nvPr/>
        </p:nvCxnSpPr>
        <p:spPr>
          <a:xfrm>
            <a:off x="6392036" y="2075935"/>
            <a:ext cx="579996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0587BC57-5E28-154F-8742-3EC163165C9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4875" b="65000" l="3250" r="94500">
                        <a14:foregroundMark x1="7250" y1="49625" x2="7250" y2="49625"/>
                        <a14:foregroundMark x1="3250" y1="49375" x2="3250" y2="49375"/>
                        <a14:foregroundMark x1="57000" y1="52250" x2="57000" y2="52250"/>
                        <a14:foregroundMark x1="90375" y1="49000" x2="90375" y2="49000"/>
                        <a14:foregroundMark x1="94500" y1="48500" x2="94500" y2="48500"/>
                        <a14:foregroundMark x1="50250" y1="41875" x2="50250" y2="41875"/>
                        <a14:foregroundMark x1="51875" y1="42000" x2="51875" y2="42000"/>
                        <a14:foregroundMark x1="47250" y1="42125" x2="47250" y2="42125"/>
                        <a14:foregroundMark x1="47250" y1="41250" x2="47250" y2="41250"/>
                        <a14:foregroundMark x1="49375" y1="39625" x2="49375" y2="39625"/>
                        <a14:foregroundMark x1="49375" y1="39500" x2="49375" y2="39500"/>
                        <a14:foregroundMark x1="49375" y1="39250" x2="49375" y2="39250"/>
                        <a14:foregroundMark x1="49875" y1="39625" x2="49875" y2="39625"/>
                        <a14:foregroundMark x1="50625" y1="39625" x2="50625" y2="39625"/>
                        <a14:foregroundMark x1="51000" y1="39875" x2="51000" y2="39875"/>
                        <a14:foregroundMark x1="47750" y1="40125" x2="47750" y2="40125"/>
                        <a14:foregroundMark x1="46875" y1="41125" x2="46875" y2="41125"/>
                        <a14:foregroundMark x1="46625" y1="42125" x2="46625" y2="42125"/>
                        <a14:foregroundMark x1="46375" y1="43000" x2="46375" y2="43000"/>
                        <a14:foregroundMark x1="46750" y1="43625" x2="46750" y2="43625"/>
                        <a14:foregroundMark x1="46500" y1="43875" x2="46500" y2="43875"/>
                        <a14:foregroundMark x1="40000" y1="48375" x2="40000" y2="48375"/>
                        <a14:backgroundMark x1="28000" y1="57875" x2="28000" y2="57875"/>
                        <a14:backgroundMark x1="42000" y1="57750" x2="42000" y2="57750"/>
                        <a14:backgroundMark x1="40500" y1="58625" x2="40500" y2="58625"/>
                        <a14:backgroundMark x1="40250" y1="58125" x2="46125" y2="60500"/>
                        <a14:backgroundMark x1="53125" y1="56750" x2="59750" y2="65000"/>
                        <a14:backgroundMark x1="59750" y1="65000" x2="55375" y2="60125"/>
                      </a14:backgroundRemoval>
                    </a14:imgEffect>
                  </a14:imgLayer>
                </a14:imgProps>
              </a:ext>
            </a:extLst>
          </a:blip>
          <a:srcRect t="31179" r="1250" b="31239"/>
          <a:stretch/>
        </p:blipFill>
        <p:spPr>
          <a:xfrm rot="20437590">
            <a:off x="10465446" y="330959"/>
            <a:ext cx="1505358" cy="57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32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F96C-D3BA-E94B-A8C2-FB349230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904" y="133123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 descr="A picture containing plane, red, aircraft, transport&#10;&#10;Description automatically generated">
            <a:extLst>
              <a:ext uri="{FF2B5EF4-FFF2-40B4-BE49-F238E27FC236}">
                <a16:creationId xmlns:a16="http://schemas.microsoft.com/office/drawing/2014/main" id="{410275D0-A71A-6940-A07E-CE3B6A469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8" r="-2" b="-2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357931-C13A-FD49-B98D-C4FF1FA91617}"/>
              </a:ext>
            </a:extLst>
          </p:cNvPr>
          <p:cNvSpPr txBox="1"/>
          <p:nvPr/>
        </p:nvSpPr>
        <p:spPr>
          <a:xfrm>
            <a:off x="5609220" y="1967854"/>
            <a:ext cx="6321522" cy="409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Rising safety concerns due to increasing number of Autonomous drones.</a:t>
            </a:r>
          </a:p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purpose for this project is to build a machine learning model that could predict faults and anomalies on drones.</a:t>
            </a:r>
          </a:p>
          <a:p>
            <a:pPr marL="114300">
              <a:lnSpc>
                <a:spcPct val="150000"/>
              </a:lnSpc>
              <a:spcAft>
                <a:spcPts val="600"/>
              </a:spcAft>
            </a:pPr>
            <a:endParaRPr lang="en-US" dirty="0"/>
          </a:p>
          <a:p>
            <a:pPr marL="114300">
              <a:lnSpc>
                <a:spcPct val="150000"/>
              </a:lnSpc>
              <a:spcAft>
                <a:spcPts val="600"/>
              </a:spcAft>
            </a:pPr>
            <a:endParaRPr lang="en-US" dirty="0"/>
          </a:p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Our research focused on the Carbon Z drone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AEC439F2-86B0-D140-873F-A7F3D6B41B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875" b="65000" l="3250" r="94500">
                        <a14:foregroundMark x1="7250" y1="49625" x2="7250" y2="49625"/>
                        <a14:foregroundMark x1="3250" y1="49375" x2="3250" y2="49375"/>
                        <a14:foregroundMark x1="57000" y1="52250" x2="57000" y2="52250"/>
                        <a14:foregroundMark x1="90375" y1="49000" x2="90375" y2="49000"/>
                        <a14:foregroundMark x1="94500" y1="48500" x2="94500" y2="48500"/>
                        <a14:foregroundMark x1="50250" y1="41875" x2="50250" y2="41875"/>
                        <a14:foregroundMark x1="51875" y1="42000" x2="51875" y2="42000"/>
                        <a14:foregroundMark x1="47250" y1="42125" x2="47250" y2="42125"/>
                        <a14:foregroundMark x1="47250" y1="41250" x2="47250" y2="41250"/>
                        <a14:foregroundMark x1="49375" y1="39625" x2="49375" y2="39625"/>
                        <a14:foregroundMark x1="49375" y1="39500" x2="49375" y2="39500"/>
                        <a14:foregroundMark x1="49375" y1="39250" x2="49375" y2="39250"/>
                        <a14:foregroundMark x1="49875" y1="39625" x2="49875" y2="39625"/>
                        <a14:foregroundMark x1="50625" y1="39625" x2="50625" y2="39625"/>
                        <a14:foregroundMark x1="51000" y1="39875" x2="51000" y2="39875"/>
                        <a14:foregroundMark x1="47750" y1="40125" x2="47750" y2="40125"/>
                        <a14:foregroundMark x1="46875" y1="41125" x2="46875" y2="41125"/>
                        <a14:foregroundMark x1="46625" y1="42125" x2="46625" y2="42125"/>
                        <a14:foregroundMark x1="46375" y1="43000" x2="46375" y2="43000"/>
                        <a14:foregroundMark x1="46750" y1="43625" x2="46750" y2="43625"/>
                        <a14:foregroundMark x1="46500" y1="43875" x2="46500" y2="43875"/>
                        <a14:foregroundMark x1="40000" y1="48375" x2="40000" y2="48375"/>
                        <a14:backgroundMark x1="28000" y1="57875" x2="28000" y2="57875"/>
                        <a14:backgroundMark x1="42000" y1="57750" x2="42000" y2="57750"/>
                        <a14:backgroundMark x1="40500" y1="58625" x2="40500" y2="58625"/>
                        <a14:backgroundMark x1="40250" y1="58125" x2="46125" y2="60500"/>
                        <a14:backgroundMark x1="53125" y1="56750" x2="59750" y2="65000"/>
                        <a14:backgroundMark x1="59750" y1="65000" x2="55375" y2="60125"/>
                      </a14:backgroundRemoval>
                    </a14:imgEffect>
                  </a14:imgLayer>
                </a14:imgProps>
              </a:ext>
            </a:extLst>
          </a:blip>
          <a:srcRect t="31179" r="1250" b="31239"/>
          <a:stretch/>
        </p:blipFill>
        <p:spPr>
          <a:xfrm rot="20437590">
            <a:off x="10922980" y="317543"/>
            <a:ext cx="1109015" cy="42232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DBB567-C17D-D84D-8584-F2F3F4A570D7}"/>
              </a:ext>
            </a:extLst>
          </p:cNvPr>
          <p:cNvCxnSpPr>
            <a:cxnSpLocks/>
          </p:cNvCxnSpPr>
          <p:nvPr/>
        </p:nvCxnSpPr>
        <p:spPr>
          <a:xfrm>
            <a:off x="5441861" y="1421027"/>
            <a:ext cx="6750136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80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21FC-4DBA-A449-9202-4632756FA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465" y="161067"/>
            <a:ext cx="56092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SCOPE AND DEFINITION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326418-7737-D341-ADCD-FDED22C2B5B9}"/>
              </a:ext>
            </a:extLst>
          </p:cNvPr>
          <p:cNvSpPr txBox="1"/>
          <p:nvPr/>
        </p:nvSpPr>
        <p:spPr>
          <a:xfrm>
            <a:off x="272143" y="2134728"/>
            <a:ext cx="6477998" cy="34277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There are two questions that are researched in this project: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Which attributes have the highest influence?</a:t>
            </a:r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Is it possible to build a machine learning model predicting failure at least 80% accuracy?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94556B89-E345-C44E-9B7D-BFF724CCC6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7" r="2338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pic>
        <p:nvPicPr>
          <p:cNvPr id="6" name="Picture 5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CFBA984E-F4BC-BA4B-97B1-2FDE6E40DC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875" b="65000" l="3250" r="94500">
                        <a14:foregroundMark x1="7250" y1="49625" x2="7250" y2="49625"/>
                        <a14:foregroundMark x1="3250" y1="49375" x2="3250" y2="49375"/>
                        <a14:foregroundMark x1="57000" y1="52250" x2="57000" y2="52250"/>
                        <a14:foregroundMark x1="90375" y1="49000" x2="90375" y2="49000"/>
                        <a14:foregroundMark x1="94500" y1="48500" x2="94500" y2="48500"/>
                        <a14:foregroundMark x1="50250" y1="41875" x2="50250" y2="41875"/>
                        <a14:foregroundMark x1="51875" y1="42000" x2="51875" y2="42000"/>
                        <a14:foregroundMark x1="47250" y1="42125" x2="47250" y2="42125"/>
                        <a14:foregroundMark x1="47250" y1="41250" x2="47250" y2="41250"/>
                        <a14:foregroundMark x1="49375" y1="39625" x2="49375" y2="39625"/>
                        <a14:foregroundMark x1="49375" y1="39500" x2="49375" y2="39500"/>
                        <a14:foregroundMark x1="49375" y1="39250" x2="49375" y2="39250"/>
                        <a14:foregroundMark x1="49875" y1="39625" x2="49875" y2="39625"/>
                        <a14:foregroundMark x1="50625" y1="39625" x2="50625" y2="39625"/>
                        <a14:foregroundMark x1="51000" y1="39875" x2="51000" y2="39875"/>
                        <a14:foregroundMark x1="47750" y1="40125" x2="47750" y2="40125"/>
                        <a14:foregroundMark x1="46875" y1="41125" x2="46875" y2="41125"/>
                        <a14:foregroundMark x1="46625" y1="42125" x2="46625" y2="42125"/>
                        <a14:foregroundMark x1="46375" y1="43000" x2="46375" y2="43000"/>
                        <a14:foregroundMark x1="46750" y1="43625" x2="46750" y2="43625"/>
                        <a14:foregroundMark x1="46500" y1="43875" x2="46500" y2="43875"/>
                        <a14:foregroundMark x1="40000" y1="48375" x2="40000" y2="48375"/>
                        <a14:backgroundMark x1="28000" y1="57875" x2="28000" y2="57875"/>
                        <a14:backgroundMark x1="42000" y1="57750" x2="42000" y2="57750"/>
                        <a14:backgroundMark x1="40500" y1="58625" x2="40500" y2="58625"/>
                        <a14:backgroundMark x1="40250" y1="58125" x2="46125" y2="60500"/>
                        <a14:backgroundMark x1="53125" y1="56750" x2="59750" y2="65000"/>
                        <a14:backgroundMark x1="59750" y1="65000" x2="55375" y2="60125"/>
                      </a14:backgroundRemoval>
                    </a14:imgEffect>
                  </a14:imgLayer>
                </a14:imgProps>
              </a:ext>
            </a:extLst>
          </a:blip>
          <a:srcRect t="31179" r="1250" b="31239"/>
          <a:stretch/>
        </p:blipFill>
        <p:spPr>
          <a:xfrm rot="20437590">
            <a:off x="130909" y="229531"/>
            <a:ext cx="1109015" cy="42232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243B50-0700-664B-87B2-76936E0F9AB0}"/>
              </a:ext>
            </a:extLst>
          </p:cNvPr>
          <p:cNvCxnSpPr>
            <a:cxnSpLocks/>
          </p:cNvCxnSpPr>
          <p:nvPr/>
        </p:nvCxnSpPr>
        <p:spPr>
          <a:xfrm>
            <a:off x="0" y="1486630"/>
            <a:ext cx="675014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302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878A-C4D2-4347-8F40-AA21C49F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927" y="293706"/>
            <a:ext cx="5071318" cy="960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PROCESS AND ANALYSIS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plane, road, airplane, runway&#10;&#10;Description automatically generated">
            <a:extLst>
              <a:ext uri="{FF2B5EF4-FFF2-40B4-BE49-F238E27FC236}">
                <a16:creationId xmlns:a16="http://schemas.microsoft.com/office/drawing/2014/main" id="{E3A8CEF2-C3BC-D04E-A360-AA7E88281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8" r="-2" b="-2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pic>
        <p:nvPicPr>
          <p:cNvPr id="6" name="Picture 5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B59AEB0D-2EB7-CB48-A2E0-DE1F0CC9D6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875" b="65000" l="3250" r="94500">
                        <a14:foregroundMark x1="7250" y1="49625" x2="7250" y2="49625"/>
                        <a14:foregroundMark x1="3250" y1="49375" x2="3250" y2="49375"/>
                        <a14:foregroundMark x1="57000" y1="52250" x2="57000" y2="52250"/>
                        <a14:foregroundMark x1="90375" y1="49000" x2="90375" y2="49000"/>
                        <a14:foregroundMark x1="94500" y1="48500" x2="94500" y2="48500"/>
                        <a14:foregroundMark x1="50250" y1="41875" x2="50250" y2="41875"/>
                        <a14:foregroundMark x1="51875" y1="42000" x2="51875" y2="42000"/>
                        <a14:foregroundMark x1="47250" y1="42125" x2="47250" y2="42125"/>
                        <a14:foregroundMark x1="47250" y1="41250" x2="47250" y2="41250"/>
                        <a14:foregroundMark x1="49375" y1="39625" x2="49375" y2="39625"/>
                        <a14:foregroundMark x1="49375" y1="39500" x2="49375" y2="39500"/>
                        <a14:foregroundMark x1="49375" y1="39250" x2="49375" y2="39250"/>
                        <a14:foregroundMark x1="49875" y1="39625" x2="49875" y2="39625"/>
                        <a14:foregroundMark x1="50625" y1="39625" x2="50625" y2="39625"/>
                        <a14:foregroundMark x1="51000" y1="39875" x2="51000" y2="39875"/>
                        <a14:foregroundMark x1="47750" y1="40125" x2="47750" y2="40125"/>
                        <a14:foregroundMark x1="46875" y1="41125" x2="46875" y2="41125"/>
                        <a14:foregroundMark x1="46625" y1="42125" x2="46625" y2="42125"/>
                        <a14:foregroundMark x1="46375" y1="43000" x2="46375" y2="43000"/>
                        <a14:foregroundMark x1="46750" y1="43625" x2="46750" y2="43625"/>
                        <a14:foregroundMark x1="46500" y1="43875" x2="46500" y2="43875"/>
                        <a14:foregroundMark x1="40000" y1="48375" x2="40000" y2="48375"/>
                        <a14:backgroundMark x1="28000" y1="57875" x2="28000" y2="57875"/>
                        <a14:backgroundMark x1="42000" y1="57750" x2="42000" y2="57750"/>
                        <a14:backgroundMark x1="40500" y1="58625" x2="40500" y2="58625"/>
                        <a14:backgroundMark x1="40250" y1="58125" x2="46125" y2="60500"/>
                        <a14:backgroundMark x1="53125" y1="56750" x2="59750" y2="65000"/>
                        <a14:backgroundMark x1="59750" y1="65000" x2="55375" y2="60125"/>
                      </a14:backgroundRemoval>
                    </a14:imgEffect>
                  </a14:imgLayer>
                </a14:imgProps>
              </a:ext>
            </a:extLst>
          </a:blip>
          <a:srcRect t="31179" r="1250" b="31239"/>
          <a:stretch/>
        </p:blipFill>
        <p:spPr>
          <a:xfrm rot="20437590">
            <a:off x="10922980" y="317543"/>
            <a:ext cx="1109015" cy="4223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90DAAE-9420-674C-AABA-7F303D907364}"/>
              </a:ext>
            </a:extLst>
          </p:cNvPr>
          <p:cNvSpPr txBox="1"/>
          <p:nvPr/>
        </p:nvSpPr>
        <p:spPr>
          <a:xfrm>
            <a:off x="261247" y="6248807"/>
            <a:ext cx="5834753" cy="518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Tools :  </a:t>
            </a:r>
            <a:r>
              <a:rPr lang="en-US" dirty="0"/>
              <a:t>Jupiter Notebook,  GitHub, Python and </a:t>
            </a:r>
            <a:r>
              <a:rPr lang="en-US" dirty="0" err="1"/>
              <a:t>Rstudio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16B528-6CB3-B645-9390-742DC642AB44}"/>
              </a:ext>
            </a:extLst>
          </p:cNvPr>
          <p:cNvSpPr/>
          <p:nvPr/>
        </p:nvSpPr>
        <p:spPr>
          <a:xfrm>
            <a:off x="7951447" y="1763510"/>
            <a:ext cx="3598130" cy="4800784"/>
          </a:xfrm>
          <a:prstGeom prst="rect">
            <a:avLst/>
          </a:prstGeom>
          <a:solidFill>
            <a:schemeClr val="accent1">
              <a:lumMod val="20000"/>
              <a:lumOff val="80000"/>
              <a:alpha val="8214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85315B3B-F865-1146-859B-635D58CE3B99}"/>
              </a:ext>
            </a:extLst>
          </p:cNvPr>
          <p:cNvSpPr/>
          <p:nvPr/>
        </p:nvSpPr>
        <p:spPr>
          <a:xfrm>
            <a:off x="9479552" y="2564484"/>
            <a:ext cx="438826" cy="240446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B8B7AD-9FE5-FB44-AD44-8CBF3A401292}"/>
              </a:ext>
            </a:extLst>
          </p:cNvPr>
          <p:cNvSpPr/>
          <p:nvPr/>
        </p:nvSpPr>
        <p:spPr>
          <a:xfrm>
            <a:off x="9187411" y="3600391"/>
            <a:ext cx="1023110" cy="417781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Exp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BD9124-7B22-2743-9749-68FFAA372099}"/>
              </a:ext>
            </a:extLst>
          </p:cNvPr>
          <p:cNvSpPr/>
          <p:nvPr/>
        </p:nvSpPr>
        <p:spPr>
          <a:xfrm>
            <a:off x="9187410" y="2841391"/>
            <a:ext cx="1023110" cy="417781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Prep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B379BF-E6C7-084A-AE03-F96F894110C0}"/>
              </a:ext>
            </a:extLst>
          </p:cNvPr>
          <p:cNvSpPr/>
          <p:nvPr/>
        </p:nvSpPr>
        <p:spPr>
          <a:xfrm>
            <a:off x="8730787" y="1868268"/>
            <a:ext cx="1997084" cy="702641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Collection  &amp; Wrangling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9BAB3519-116A-D54E-9EF2-CBA3971F38A9}"/>
              </a:ext>
            </a:extLst>
          </p:cNvPr>
          <p:cNvSpPr/>
          <p:nvPr/>
        </p:nvSpPr>
        <p:spPr>
          <a:xfrm>
            <a:off x="9479552" y="3966074"/>
            <a:ext cx="445938" cy="29897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6CB1C1FA-EA66-914F-A5D9-3FC158FD27AB}"/>
              </a:ext>
            </a:extLst>
          </p:cNvPr>
          <p:cNvSpPr/>
          <p:nvPr/>
        </p:nvSpPr>
        <p:spPr>
          <a:xfrm>
            <a:off x="9479552" y="3225710"/>
            <a:ext cx="415452" cy="30394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4B3054-FC58-4F40-B4C1-356448A817BF}"/>
              </a:ext>
            </a:extLst>
          </p:cNvPr>
          <p:cNvSpPr txBox="1"/>
          <p:nvPr/>
        </p:nvSpPr>
        <p:spPr>
          <a:xfrm>
            <a:off x="6631797" y="5202527"/>
            <a:ext cx="1088114" cy="35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Analysis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11001-E1AC-3F41-B8EB-17BF1F95BAEF}"/>
              </a:ext>
            </a:extLst>
          </p:cNvPr>
          <p:cNvSpPr/>
          <p:nvPr/>
        </p:nvSpPr>
        <p:spPr>
          <a:xfrm>
            <a:off x="8617278" y="4465412"/>
            <a:ext cx="2253142" cy="1825041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solidFill>
              <a:schemeClr val="accent1">
                <a:shade val="50000"/>
                <a:alpha val="7724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C78EC0-A002-F04F-AA22-552422A412BE}"/>
              </a:ext>
            </a:extLst>
          </p:cNvPr>
          <p:cNvSpPr/>
          <p:nvPr/>
        </p:nvSpPr>
        <p:spPr>
          <a:xfrm>
            <a:off x="9238957" y="4711527"/>
            <a:ext cx="1023111" cy="41778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Backward Elimination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56F7A8-A673-6E4E-981B-B82BEEA2B972}"/>
              </a:ext>
            </a:extLst>
          </p:cNvPr>
          <p:cNvSpPr/>
          <p:nvPr/>
        </p:nvSpPr>
        <p:spPr>
          <a:xfrm>
            <a:off x="9233399" y="5647605"/>
            <a:ext cx="1023111" cy="41778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ML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F4F91A-8079-D244-9C83-E6466BD0829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490707" y="5377933"/>
            <a:ext cx="11265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776BEB-6BDC-3245-90E8-8CE5DD952BA6}"/>
              </a:ext>
            </a:extLst>
          </p:cNvPr>
          <p:cNvSpPr txBox="1"/>
          <p:nvPr/>
        </p:nvSpPr>
        <p:spPr>
          <a:xfrm>
            <a:off x="5940357" y="2624206"/>
            <a:ext cx="1088114" cy="35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BE7448-354D-894C-9C4C-DDD39B2E99AC}"/>
              </a:ext>
            </a:extLst>
          </p:cNvPr>
          <p:cNvCxnSpPr>
            <a:cxnSpLocks/>
          </p:cNvCxnSpPr>
          <p:nvPr/>
        </p:nvCxnSpPr>
        <p:spPr>
          <a:xfrm flipH="1" flipV="1">
            <a:off x="6832107" y="2810691"/>
            <a:ext cx="1094467" cy="1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181C4A-5BCF-8A4F-8AF8-92019A420386}"/>
              </a:ext>
            </a:extLst>
          </p:cNvPr>
          <p:cNvCxnSpPr>
            <a:cxnSpLocks/>
          </p:cNvCxnSpPr>
          <p:nvPr/>
        </p:nvCxnSpPr>
        <p:spPr>
          <a:xfrm>
            <a:off x="5441861" y="1421027"/>
            <a:ext cx="6750136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298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plane, red, aircraft, transport&#10;&#10;Description automatically generated">
            <a:extLst>
              <a:ext uri="{FF2B5EF4-FFF2-40B4-BE49-F238E27FC236}">
                <a16:creationId xmlns:a16="http://schemas.microsoft.com/office/drawing/2014/main" id="{C291A53D-94D7-9F46-9562-604FCD3D9E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0538" b="2321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F3E8A2-8D0A-8143-9216-2ECF0855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57" y="212651"/>
            <a:ext cx="9164595" cy="7663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MACHINE LEARNING MODEL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057344A-A8DF-684D-B065-B0F04D260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984190"/>
              </p:ext>
            </p:extLst>
          </p:nvPr>
        </p:nvGraphicFramePr>
        <p:xfrm>
          <a:off x="308343" y="1569306"/>
          <a:ext cx="11568224" cy="5076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4112">
                  <a:extLst>
                    <a:ext uri="{9D8B030D-6E8A-4147-A177-3AD203B41FA5}">
                      <a16:colId xmlns:a16="http://schemas.microsoft.com/office/drawing/2014/main" val="2772417878"/>
                    </a:ext>
                  </a:extLst>
                </a:gridCol>
                <a:gridCol w="5784112">
                  <a:extLst>
                    <a:ext uri="{9D8B030D-6E8A-4147-A177-3AD203B41FA5}">
                      <a16:colId xmlns:a16="http://schemas.microsoft.com/office/drawing/2014/main" val="3698826209"/>
                    </a:ext>
                  </a:extLst>
                </a:gridCol>
              </a:tblGrid>
              <a:tr h="5076043">
                <a:tc>
                  <a:txBody>
                    <a:bodyPr/>
                    <a:lstStyle/>
                    <a:p>
                      <a:r>
                        <a:rPr lang="en-US" sz="2400" dirty="0"/>
                        <a:t>Random Forest : 120 estimators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Learning Curve: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569689"/>
                  </a:ext>
                </a:extLst>
              </a:tr>
            </a:tbl>
          </a:graphicData>
        </a:graphic>
      </p:graphicFrame>
      <p:pic>
        <p:nvPicPr>
          <p:cNvPr id="10" name="Picture 9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378FD387-B94D-6E42-8B12-443918BC46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875" b="65000" l="3250" r="94500">
                        <a14:foregroundMark x1="7250" y1="49625" x2="7250" y2="49625"/>
                        <a14:foregroundMark x1="3250" y1="49375" x2="3250" y2="49375"/>
                        <a14:foregroundMark x1="57000" y1="52250" x2="57000" y2="52250"/>
                        <a14:foregroundMark x1="90375" y1="49000" x2="90375" y2="49000"/>
                        <a14:foregroundMark x1="94500" y1="48500" x2="94500" y2="48500"/>
                        <a14:foregroundMark x1="50250" y1="41875" x2="50250" y2="41875"/>
                        <a14:foregroundMark x1="51875" y1="42000" x2="51875" y2="42000"/>
                        <a14:foregroundMark x1="47250" y1="42125" x2="47250" y2="42125"/>
                        <a14:foregroundMark x1="47250" y1="41250" x2="47250" y2="41250"/>
                        <a14:foregroundMark x1="49375" y1="39625" x2="49375" y2="39625"/>
                        <a14:foregroundMark x1="49375" y1="39500" x2="49375" y2="39500"/>
                        <a14:foregroundMark x1="49375" y1="39250" x2="49375" y2="39250"/>
                        <a14:foregroundMark x1="49875" y1="39625" x2="49875" y2="39625"/>
                        <a14:foregroundMark x1="50625" y1="39625" x2="50625" y2="39625"/>
                        <a14:foregroundMark x1="51000" y1="39875" x2="51000" y2="39875"/>
                        <a14:foregroundMark x1="47750" y1="40125" x2="47750" y2="40125"/>
                        <a14:foregroundMark x1="46875" y1="41125" x2="46875" y2="41125"/>
                        <a14:foregroundMark x1="46625" y1="42125" x2="46625" y2="42125"/>
                        <a14:foregroundMark x1="46375" y1="43000" x2="46375" y2="43000"/>
                        <a14:foregroundMark x1="46750" y1="43625" x2="46750" y2="43625"/>
                        <a14:foregroundMark x1="46500" y1="43875" x2="46500" y2="43875"/>
                        <a14:foregroundMark x1="40000" y1="48375" x2="40000" y2="48375"/>
                        <a14:backgroundMark x1="28000" y1="57875" x2="28000" y2="57875"/>
                        <a14:backgroundMark x1="42000" y1="57750" x2="42000" y2="57750"/>
                        <a14:backgroundMark x1="40500" y1="58625" x2="40500" y2="58625"/>
                        <a14:backgroundMark x1="40250" y1="58125" x2="46125" y2="60500"/>
                        <a14:backgroundMark x1="53125" y1="56750" x2="59750" y2="65000"/>
                        <a14:backgroundMark x1="59750" y1="65000" x2="55375" y2="60125"/>
                      </a14:backgroundRemoval>
                    </a14:imgEffect>
                  </a14:imgLayer>
                </a14:imgProps>
              </a:ext>
            </a:extLst>
          </a:blip>
          <a:srcRect t="31179" r="1250" b="31239"/>
          <a:stretch/>
        </p:blipFill>
        <p:spPr>
          <a:xfrm rot="20437590">
            <a:off x="10922980" y="317543"/>
            <a:ext cx="1109015" cy="4223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38BC5C-8C60-B149-A66D-6D2322561B8F}"/>
              </a:ext>
            </a:extLst>
          </p:cNvPr>
          <p:cNvCxnSpPr>
            <a:cxnSpLocks/>
          </p:cNvCxnSpPr>
          <p:nvPr/>
        </p:nvCxnSpPr>
        <p:spPr>
          <a:xfrm>
            <a:off x="0" y="1112683"/>
            <a:ext cx="121920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EAFC9F3-0907-4040-950A-C99CCE3CDCD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588403" y="2424576"/>
            <a:ext cx="5306625" cy="3796609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3693EC5B-C89F-1542-8D48-C376223B43C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</a:blip>
          <a:stretch>
            <a:fillRect/>
          </a:stretch>
        </p:blipFill>
        <p:spPr>
          <a:xfrm>
            <a:off x="6621559" y="2424576"/>
            <a:ext cx="5262097" cy="37965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3D8953-BFA5-EC48-BC1D-53129E1C6C43}"/>
              </a:ext>
            </a:extLst>
          </p:cNvPr>
          <p:cNvSpPr txBox="1"/>
          <p:nvPr/>
        </p:nvSpPr>
        <p:spPr>
          <a:xfrm>
            <a:off x="3760888" y="2633702"/>
            <a:ext cx="329609" cy="47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42936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plane, red, aircraft, transport&#10;&#10;Description automatically generated">
            <a:extLst>
              <a:ext uri="{FF2B5EF4-FFF2-40B4-BE49-F238E27FC236}">
                <a16:creationId xmlns:a16="http://schemas.microsoft.com/office/drawing/2014/main" id="{C291A53D-94D7-9F46-9562-604FCD3D9E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0538" b="2321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F3E8A2-8D0A-8143-9216-2ECF0855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57" y="145556"/>
            <a:ext cx="9164595" cy="9020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MACHINE LEARNING MODEL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057344A-A8DF-684D-B065-B0F04D260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453572"/>
              </p:ext>
            </p:extLst>
          </p:nvPr>
        </p:nvGraphicFramePr>
        <p:xfrm>
          <a:off x="308343" y="1313508"/>
          <a:ext cx="11568224" cy="533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5483">
                  <a:extLst>
                    <a:ext uri="{9D8B030D-6E8A-4147-A177-3AD203B41FA5}">
                      <a16:colId xmlns:a16="http://schemas.microsoft.com/office/drawing/2014/main" val="2772417878"/>
                    </a:ext>
                  </a:extLst>
                </a:gridCol>
                <a:gridCol w="4552741">
                  <a:extLst>
                    <a:ext uri="{9D8B030D-6E8A-4147-A177-3AD203B41FA5}">
                      <a16:colId xmlns:a16="http://schemas.microsoft.com/office/drawing/2014/main" val="3698826209"/>
                    </a:ext>
                  </a:extLst>
                </a:gridCol>
              </a:tblGrid>
              <a:tr h="5331841"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r>
                        <a:rPr lang="en-US" sz="2400" dirty="0"/>
                        <a:t>Most Important features: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Rx total bytes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Heartbeats since startup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EPV (m)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569689"/>
                  </a:ext>
                </a:extLst>
              </a:tr>
            </a:tbl>
          </a:graphicData>
        </a:graphic>
      </p:graphicFrame>
      <p:pic>
        <p:nvPicPr>
          <p:cNvPr id="7" name="Picture 6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F07A991C-CD14-3C47-ACCD-6B1B16066E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875" b="65000" l="3250" r="94500">
                        <a14:foregroundMark x1="7250" y1="49625" x2="7250" y2="49625"/>
                        <a14:foregroundMark x1="3250" y1="49375" x2="3250" y2="49375"/>
                        <a14:foregroundMark x1="57000" y1="52250" x2="57000" y2="52250"/>
                        <a14:foregroundMark x1="90375" y1="49000" x2="90375" y2="49000"/>
                        <a14:foregroundMark x1="94500" y1="48500" x2="94500" y2="48500"/>
                        <a14:foregroundMark x1="50250" y1="41875" x2="50250" y2="41875"/>
                        <a14:foregroundMark x1="51875" y1="42000" x2="51875" y2="42000"/>
                        <a14:foregroundMark x1="47250" y1="42125" x2="47250" y2="42125"/>
                        <a14:foregroundMark x1="47250" y1="41250" x2="47250" y2="41250"/>
                        <a14:foregroundMark x1="49375" y1="39625" x2="49375" y2="39625"/>
                        <a14:foregroundMark x1="49375" y1="39500" x2="49375" y2="39500"/>
                        <a14:foregroundMark x1="49375" y1="39250" x2="49375" y2="39250"/>
                        <a14:foregroundMark x1="49875" y1="39625" x2="49875" y2="39625"/>
                        <a14:foregroundMark x1="50625" y1="39625" x2="50625" y2="39625"/>
                        <a14:foregroundMark x1="51000" y1="39875" x2="51000" y2="39875"/>
                        <a14:foregroundMark x1="47750" y1="40125" x2="47750" y2="40125"/>
                        <a14:foregroundMark x1="46875" y1="41125" x2="46875" y2="41125"/>
                        <a14:foregroundMark x1="46625" y1="42125" x2="46625" y2="42125"/>
                        <a14:foregroundMark x1="46375" y1="43000" x2="46375" y2="43000"/>
                        <a14:foregroundMark x1="46750" y1="43625" x2="46750" y2="43625"/>
                        <a14:foregroundMark x1="46500" y1="43875" x2="46500" y2="43875"/>
                        <a14:foregroundMark x1="40000" y1="48375" x2="40000" y2="48375"/>
                        <a14:backgroundMark x1="28000" y1="57875" x2="28000" y2="57875"/>
                        <a14:backgroundMark x1="42000" y1="57750" x2="42000" y2="57750"/>
                        <a14:backgroundMark x1="40500" y1="58625" x2="40500" y2="58625"/>
                        <a14:backgroundMark x1="40250" y1="58125" x2="46125" y2="60500"/>
                        <a14:backgroundMark x1="53125" y1="56750" x2="59750" y2="65000"/>
                        <a14:backgroundMark x1="59750" y1="65000" x2="55375" y2="60125"/>
                      </a14:backgroundRemoval>
                    </a14:imgEffect>
                  </a14:imgLayer>
                </a14:imgProps>
              </a:ext>
            </a:extLst>
          </a:blip>
          <a:srcRect t="31179" r="1250" b="31239"/>
          <a:stretch/>
        </p:blipFill>
        <p:spPr>
          <a:xfrm rot="20437590">
            <a:off x="10922980" y="317543"/>
            <a:ext cx="1109015" cy="42232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D622A9-CAB6-6F4A-9A56-EB9088982812}"/>
              </a:ext>
            </a:extLst>
          </p:cNvPr>
          <p:cNvCxnSpPr>
            <a:cxnSpLocks/>
          </p:cNvCxnSpPr>
          <p:nvPr/>
        </p:nvCxnSpPr>
        <p:spPr>
          <a:xfrm>
            <a:off x="0" y="1112683"/>
            <a:ext cx="121920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BBBBDE0-0E38-8141-A910-7731B83F287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>
            <a:off x="412528" y="2672075"/>
            <a:ext cx="6117668" cy="3822553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668EF17C-1FAE-DE45-A556-9413DF206C99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6000"/>
          </a:blip>
          <a:stretch>
            <a:fillRect/>
          </a:stretch>
        </p:blipFill>
        <p:spPr>
          <a:xfrm>
            <a:off x="7824159" y="3370979"/>
            <a:ext cx="3508945" cy="312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83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picture containing aircraft, transport, airplane&#10;&#10;Description automatically generated">
            <a:extLst>
              <a:ext uri="{FF2B5EF4-FFF2-40B4-BE49-F238E27FC236}">
                <a16:creationId xmlns:a16="http://schemas.microsoft.com/office/drawing/2014/main" id="{71134584-1578-A145-A058-4302BC8A8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2000"/>
          </a:blip>
          <a:srcRect t="31370" r="9090" b="31706"/>
          <a:stretch/>
        </p:blipFill>
        <p:spPr>
          <a:xfrm>
            <a:off x="4235332" y="2385677"/>
            <a:ext cx="5521271" cy="22424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A3E3D-C182-3F45-9200-3FF70A37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091" y="784624"/>
            <a:ext cx="8205601" cy="11247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SUMMARY</a:t>
            </a:r>
            <a:endParaRPr lang="en-US" sz="40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09C64-03FB-E744-8DE8-A7C59BC8DBF8}"/>
              </a:ext>
            </a:extLst>
          </p:cNvPr>
          <p:cNvSpPr txBox="1"/>
          <p:nvPr/>
        </p:nvSpPr>
        <p:spPr>
          <a:xfrm>
            <a:off x="371093" y="2627648"/>
            <a:ext cx="10721450" cy="35698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6 variables that influence faults and anomalies. 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Responsible for 29% of change in the outcome.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Our model predicts faults and anomalies at 100% accuracy overall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96% accuracy on right aileron failure predictions.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More data instances on right aileron failures to reach 100% accuracy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</p:txBody>
      </p:sp>
      <p:pic>
        <p:nvPicPr>
          <p:cNvPr id="9" name="Picture 8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7F0D42C0-1245-8C4B-8295-A335A1A9D1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875" b="65000" l="3250" r="94500">
                        <a14:foregroundMark x1="7250" y1="49625" x2="7250" y2="49625"/>
                        <a14:foregroundMark x1="3250" y1="49375" x2="3250" y2="49375"/>
                        <a14:foregroundMark x1="57000" y1="52250" x2="57000" y2="52250"/>
                        <a14:foregroundMark x1="90375" y1="49000" x2="90375" y2="49000"/>
                        <a14:foregroundMark x1="94500" y1="48500" x2="94500" y2="48500"/>
                        <a14:foregroundMark x1="50250" y1="41875" x2="50250" y2="41875"/>
                        <a14:foregroundMark x1="51875" y1="42000" x2="51875" y2="42000"/>
                        <a14:foregroundMark x1="47250" y1="42125" x2="47250" y2="42125"/>
                        <a14:foregroundMark x1="47250" y1="41250" x2="47250" y2="41250"/>
                        <a14:foregroundMark x1="49375" y1="39625" x2="49375" y2="39625"/>
                        <a14:foregroundMark x1="49375" y1="39500" x2="49375" y2="39500"/>
                        <a14:foregroundMark x1="49375" y1="39250" x2="49375" y2="39250"/>
                        <a14:foregroundMark x1="49875" y1="39625" x2="49875" y2="39625"/>
                        <a14:foregroundMark x1="50625" y1="39625" x2="50625" y2="39625"/>
                        <a14:foregroundMark x1="51000" y1="39875" x2="51000" y2="39875"/>
                        <a14:foregroundMark x1="47750" y1="40125" x2="47750" y2="40125"/>
                        <a14:foregroundMark x1="46875" y1="41125" x2="46875" y2="41125"/>
                        <a14:foregroundMark x1="46625" y1="42125" x2="46625" y2="42125"/>
                        <a14:foregroundMark x1="46375" y1="43000" x2="46375" y2="43000"/>
                        <a14:foregroundMark x1="46750" y1="43625" x2="46750" y2="43625"/>
                        <a14:foregroundMark x1="46500" y1="43875" x2="46500" y2="43875"/>
                        <a14:foregroundMark x1="40000" y1="48375" x2="40000" y2="48375"/>
                        <a14:backgroundMark x1="28000" y1="57875" x2="28000" y2="57875"/>
                        <a14:backgroundMark x1="42000" y1="57750" x2="42000" y2="57750"/>
                        <a14:backgroundMark x1="40500" y1="58625" x2="40500" y2="58625"/>
                        <a14:backgroundMark x1="40250" y1="58125" x2="46125" y2="60500"/>
                        <a14:backgroundMark x1="53125" y1="56750" x2="59750" y2="65000"/>
                        <a14:backgroundMark x1="59750" y1="65000" x2="55375" y2="60125"/>
                      </a14:backgroundRemoval>
                    </a14:imgEffect>
                  </a14:imgLayer>
                </a14:imgProps>
              </a:ext>
            </a:extLst>
          </a:blip>
          <a:srcRect t="31179" r="1250" b="31239"/>
          <a:stretch/>
        </p:blipFill>
        <p:spPr>
          <a:xfrm rot="20437590">
            <a:off x="10922980" y="317543"/>
            <a:ext cx="1109015" cy="42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37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4934</TotalTime>
  <Words>488</Words>
  <Application>Microsoft Macintosh PowerPoint</Application>
  <PresentationFormat>Widescreen</PresentationFormat>
  <Paragraphs>99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Jean Baptiste Mbaya</vt:lpstr>
      <vt:lpstr>Overview</vt:lpstr>
      <vt:lpstr>INTRODUCTION</vt:lpstr>
      <vt:lpstr>SCOPE AND DEFINITION</vt:lpstr>
      <vt:lpstr>PROCESS AND ANALYSIS</vt:lpstr>
      <vt:lpstr>MACHINE LEARNING MODEL</vt:lpstr>
      <vt:lpstr>MACHINE LEARNING MODEL</vt:lpstr>
      <vt:lpstr>SUMMARY</vt:lpstr>
      <vt:lpstr>CONCLUSIONS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Beki Mbaya</dc:creator>
  <cp:lastModifiedBy>Beki Mbaya</cp:lastModifiedBy>
  <cp:revision>76</cp:revision>
  <dcterms:created xsi:type="dcterms:W3CDTF">2021-08-07T18:34:49Z</dcterms:created>
  <dcterms:modified xsi:type="dcterms:W3CDTF">2021-08-26T03:28:13Z</dcterms:modified>
</cp:coreProperties>
</file>