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6267"/>
    <a:srgbClr val="D0C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841CA-6EB3-944D-B430-55CC2928C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91B63-5E6A-5145-89A8-8B32FD361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E1A42-1DF7-0E40-AA20-CAE2D7C9D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8/14/21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CCC3E-B734-B44A-A668-D9B35C2BE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0068C-3961-C244-BA6C-00CAF5C2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5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ACB5-9E31-5341-9862-F7444708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7C95D-AFD4-D64C-8601-70733FEB8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E7D75-DC85-3B4F-8943-3D22DE8C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8/14/21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961C2-F189-B149-A687-5AD8D62F1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0AF70-8650-2B46-AF80-00705B21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3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DEB8D1-E59E-934F-A6A2-5F005109E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AF016-CED3-7042-88DF-35E63E5BB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51249-1A39-6D4D-9DCC-CF1F86C5A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8/14/21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FBCB-F94C-D642-8A8C-E9D5C8089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A0AA9-04D1-8F45-AE77-53D4B480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1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3B4D8-8F31-0F4D-83CC-CA1D7420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EC6E3-9EB5-DD48-8B66-907799406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5CFD9-5E20-754E-8992-6CC742ABD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8/14/21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BD814-9975-BE4B-9B1B-868154B8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41A0B-63BE-B742-942B-DF4459AF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4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317E-5E14-7F49-B11A-1C88EF8F8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02C34-85AA-974B-8433-AEB88EC65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60E50-80B8-E940-AFF4-3ECA34F4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8/14/21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4B60E-A4D2-BA44-B05B-09A375A4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E52A0-51FA-AC4F-8F1A-D7B9CFC5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982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1364-F67D-5242-8E91-DB64BCE9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8D79E-F048-A641-BDBA-14132EABE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AD95B-05A5-4C4F-A55E-F7111C5D9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7B196-068B-814C-99F9-5967F6CEB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8/14/21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3EC88-BAE1-8041-92C7-C7D3178A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E91C1-2D6B-0E4F-8889-F556772C6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5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7612-613C-2B4B-8AB4-720C2E09D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ECB2D-2548-0B42-9A04-0F96E6436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BC508-FA29-B04E-848E-A7FE56358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94084-516E-0E4D-8BD2-26ADAEACA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F4D838-8DE1-2F4C-94B9-F72DFF485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F7374B-5E11-A14D-A3E5-F74421506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8/14/21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32D7D1-13AE-9A40-AD9D-EAF2A5C19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347CC-8D71-BF4C-B9EB-8F7B1318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3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FAB7-F2E0-6943-8ED0-E86576C52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C6BA0-CA62-9248-A07E-3DDC9BE1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8/14/21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B9583-7F3E-564A-BA6B-82D03723D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D2F98-F24B-6348-ADD3-63F4509D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DBCB8-012E-884E-97C4-587229143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8/14/21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C5D214-16BA-244E-87AB-81864550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70E18-A75A-FA4F-AC3C-3BD86D68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54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E9F95-705D-044B-AE32-6220900E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7795F-E1B6-8446-BD2C-6E0CA30BD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45920-4167-2342-A580-3FF3A3D0F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A360C-C9B3-064B-8968-E4BEC259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8/14/21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FDADF-17BB-174B-88FD-EBE5266D9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86D61-6CB8-084D-93BC-BE7B8E51A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58F50-397B-F540-B0C2-A2555CB5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BF0CAF-A308-234E-9FC5-D2A04C60D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59D50-3FFB-D947-B8E6-87B16DF75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E2CE7-A530-844E-A6C8-C602F354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8/14/21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9C332-FB50-9248-9093-B542B824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B4937-213B-8140-8D78-F95BB3D0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3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9C8AD-E345-6347-83CD-F661DE34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CE64A-DBF5-B94E-8ED1-CA22EACC5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B6FD-E31F-1844-B200-6E2697A32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2F9CC-3CD8-F64C-9E7A-7649FAE6ACC1}" type="datetimeFigureOut">
              <a:rPr lang="en-US" smtClean="0"/>
              <a:t>8/14/21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7E87E-BFB9-A841-BB39-B8AB448A6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899F-08E1-F444-AFDB-CC57E0905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24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 descr="A close-up of a fan&#10;&#10;Description automatically generated with low confidence">
            <a:extLst>
              <a:ext uri="{FF2B5EF4-FFF2-40B4-BE49-F238E27FC236}">
                <a16:creationId xmlns:a16="http://schemas.microsoft.com/office/drawing/2014/main" id="{D2A3E915-2C92-6845-BE91-91A513AD9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3854450" cy="2011363"/>
          </a:xfrm>
          <a:prstGeom prst="rect">
            <a:avLst/>
          </a:prstGeom>
        </p:spPr>
      </p:pic>
      <p:pic>
        <p:nvPicPr>
          <p:cNvPr id="5" name="Picture 4" descr="A picture containing plane, red, aircraft, transport&#10;&#10;Description automatically generated">
            <a:extLst>
              <a:ext uri="{FF2B5EF4-FFF2-40B4-BE49-F238E27FC236}">
                <a16:creationId xmlns:a16="http://schemas.microsoft.com/office/drawing/2014/main" id="{9AB79ABF-F864-B14C-ABBE-4DBE494AC6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422" b="21042"/>
          <a:stretch/>
        </p:blipFill>
        <p:spPr>
          <a:xfrm>
            <a:off x="403566" y="3960705"/>
            <a:ext cx="3854450" cy="2333349"/>
          </a:xfrm>
          <a:prstGeom prst="rect">
            <a:avLst/>
          </a:prstGeom>
        </p:spPr>
      </p:pic>
      <p:pic>
        <p:nvPicPr>
          <p:cNvPr id="13" name="Picture 12" descr="A picture containing plane, kitchenware, stove, kitchen appliance&#10;&#10;Description automatically generated">
            <a:extLst>
              <a:ext uri="{FF2B5EF4-FFF2-40B4-BE49-F238E27FC236}">
                <a16:creationId xmlns:a16="http://schemas.microsoft.com/office/drawing/2014/main" id="{2106A338-3629-1844-A0B7-6458D8940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438" y="457200"/>
            <a:ext cx="2801938" cy="1511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4EBA17-6F8E-5441-9315-BF5EC9E41F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9438" y="2044700"/>
            <a:ext cx="2801938" cy="1476375"/>
          </a:xfrm>
          <a:prstGeom prst="rect">
            <a:avLst/>
          </a:prstGeom>
        </p:spPr>
      </p:pic>
      <p:pic>
        <p:nvPicPr>
          <p:cNvPr id="7" name="Picture 6" descr="A picture containing plane, road, airplane, runway&#10;&#10;Description automatically generated">
            <a:extLst>
              <a:ext uri="{FF2B5EF4-FFF2-40B4-BE49-F238E27FC236}">
                <a16:creationId xmlns:a16="http://schemas.microsoft.com/office/drawing/2014/main" id="{9E3CA5F9-3933-2A4F-BF81-60AA4E86CB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0273" y="3771067"/>
            <a:ext cx="2801938" cy="2801938"/>
          </a:xfrm>
          <a:prstGeom prst="rect">
            <a:avLst/>
          </a:prstGeom>
        </p:spPr>
      </p:pic>
      <p:pic>
        <p:nvPicPr>
          <p:cNvPr id="11" name="Picture 10" descr="A black and white robot&#10;&#10;Description automatically generated with medium confidence">
            <a:extLst>
              <a:ext uri="{FF2B5EF4-FFF2-40B4-BE49-F238E27FC236}">
                <a16:creationId xmlns:a16="http://schemas.microsoft.com/office/drawing/2014/main" id="{344FE286-FD1A-9A44-8795-8A5A3E7153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9163" y="457200"/>
            <a:ext cx="2193925" cy="1397000"/>
          </a:xfrm>
          <a:prstGeom prst="rect">
            <a:avLst/>
          </a:prstGeom>
        </p:spPr>
      </p:pic>
      <p:pic>
        <p:nvPicPr>
          <p:cNvPr id="15" name="Picture 14" descr="A close-up of a helmet&#10;&#10;Description automatically generated with low confidence">
            <a:extLst>
              <a:ext uri="{FF2B5EF4-FFF2-40B4-BE49-F238E27FC236}">
                <a16:creationId xmlns:a16="http://schemas.microsoft.com/office/drawing/2014/main" id="{A4AB7D75-3FCF-0447-92B8-4E28360E7C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0875" y="457200"/>
            <a:ext cx="2193925" cy="1397000"/>
          </a:xfrm>
          <a:prstGeom prst="rect">
            <a:avLst/>
          </a:prstGeom>
        </p:spPr>
      </p:pic>
      <p:pic>
        <p:nvPicPr>
          <p:cNvPr id="9" name="Picture 8" descr="A picture containing plane, airplane, red, runway&#10;&#10;Description automatically generated">
            <a:extLst>
              <a:ext uri="{FF2B5EF4-FFF2-40B4-BE49-F238E27FC236}">
                <a16:creationId xmlns:a16="http://schemas.microsoft.com/office/drawing/2014/main" id="{2718926B-069E-C148-BF54-F559229C680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1994" b="31412"/>
          <a:stretch/>
        </p:blipFill>
        <p:spPr>
          <a:xfrm>
            <a:off x="7364468" y="4524858"/>
            <a:ext cx="4465638" cy="16358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0F3FFE-E8E0-FF4A-9DCC-813491BF6648}"/>
              </a:ext>
            </a:extLst>
          </p:cNvPr>
          <p:cNvSpPr txBox="1"/>
          <p:nvPr/>
        </p:nvSpPr>
        <p:spPr>
          <a:xfrm>
            <a:off x="952883" y="1838628"/>
            <a:ext cx="10281174" cy="1938992"/>
          </a:xfrm>
          <a:prstGeom prst="rect">
            <a:avLst/>
          </a:prstGeom>
          <a:solidFill>
            <a:srgbClr val="656267">
              <a:alpha val="87843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00B050"/>
                </a:solidFill>
              </a:rPr>
              <a:t>DRONE FAULT AND ANOMALY DETECTION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20BCB4-6A63-E747-9D0B-FBEED7CBF5B7}"/>
              </a:ext>
            </a:extLst>
          </p:cNvPr>
          <p:cNvSpPr txBox="1"/>
          <p:nvPr/>
        </p:nvSpPr>
        <p:spPr>
          <a:xfrm>
            <a:off x="6768419" y="3784172"/>
            <a:ext cx="4465638" cy="369332"/>
          </a:xfrm>
          <a:prstGeom prst="rect">
            <a:avLst/>
          </a:prstGeom>
          <a:solidFill>
            <a:srgbClr val="656267">
              <a:alpha val="87843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BY JEAN BAPTISTE MBAYA</a:t>
            </a:r>
          </a:p>
        </p:txBody>
      </p:sp>
    </p:spTree>
    <p:extLst>
      <p:ext uri="{BB962C8B-B14F-4D97-AF65-F5344CB8AC3E}">
        <p14:creationId xmlns:p14="http://schemas.microsoft.com/office/powerpoint/2010/main" val="2799488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2BBA5-1EA2-BF4C-996C-3194E4291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034" y="881623"/>
            <a:ext cx="437558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38" name="Freeform: Shape 23">
            <a:extLst>
              <a:ext uri="{FF2B5EF4-FFF2-40B4-BE49-F238E27FC236}">
                <a16:creationId xmlns:a16="http://schemas.microsoft.com/office/drawing/2014/main" id="{0ED52484-C939-4951-85D6-79046BBC6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67397" cy="3481744"/>
          </a:xfrm>
          <a:custGeom>
            <a:avLst/>
            <a:gdLst>
              <a:gd name="connsiteX0" fmla="*/ 0 w 4067397"/>
              <a:gd name="connsiteY0" fmla="*/ 0 h 3481744"/>
              <a:gd name="connsiteX1" fmla="*/ 3741230 w 4067397"/>
              <a:gd name="connsiteY1" fmla="*/ 0 h 3481744"/>
              <a:gd name="connsiteX2" fmla="*/ 3789282 w 4067397"/>
              <a:gd name="connsiteY2" fmla="*/ 79096 h 3481744"/>
              <a:gd name="connsiteX3" fmla="*/ 4067397 w 4067397"/>
              <a:gd name="connsiteY3" fmla="*/ 1177456 h 3481744"/>
              <a:gd name="connsiteX4" fmla="*/ 1763109 w 4067397"/>
              <a:gd name="connsiteY4" fmla="*/ 3481744 h 3481744"/>
              <a:gd name="connsiteX5" fmla="*/ 133731 w 4067397"/>
              <a:gd name="connsiteY5" fmla="*/ 2806834 h 3481744"/>
              <a:gd name="connsiteX6" fmla="*/ 0 w 4067397"/>
              <a:gd name="connsiteY6" fmla="*/ 2659692 h 348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7397" h="3481744">
                <a:moveTo>
                  <a:pt x="0" y="0"/>
                </a:moveTo>
                <a:lnTo>
                  <a:pt x="3741230" y="0"/>
                </a:lnTo>
                <a:lnTo>
                  <a:pt x="3789282" y="79096"/>
                </a:lnTo>
                <a:cubicBezTo>
                  <a:pt x="3966649" y="405598"/>
                  <a:pt x="4067397" y="779761"/>
                  <a:pt x="4067397" y="1177456"/>
                </a:cubicBezTo>
                <a:cubicBezTo>
                  <a:pt x="4067397" y="2450079"/>
                  <a:pt x="3035732" y="3481744"/>
                  <a:pt x="1763109" y="3481744"/>
                </a:cubicBezTo>
                <a:cubicBezTo>
                  <a:pt x="1126798" y="3481744"/>
                  <a:pt x="550726" y="3223828"/>
                  <a:pt x="133731" y="2806834"/>
                </a:cubicBezTo>
                <a:lnTo>
                  <a:pt x="0" y="2659692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25">
            <a:extLst>
              <a:ext uri="{FF2B5EF4-FFF2-40B4-BE49-F238E27FC236}">
                <a16:creationId xmlns:a16="http://schemas.microsoft.com/office/drawing/2014/main" id="{123AC743-1CAC-4594-8F81-8E5C1E45B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5804" y="452999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close-up of a helmet&#10;&#10;Description automatically generated with low confidence">
            <a:extLst>
              <a:ext uri="{FF2B5EF4-FFF2-40B4-BE49-F238E27FC236}">
                <a16:creationId xmlns:a16="http://schemas.microsoft.com/office/drawing/2014/main" id="{44251469-2CB0-E745-BD05-9D5AB14222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46" r="26659" b="7"/>
          <a:stretch/>
        </p:blipFill>
        <p:spPr>
          <a:xfrm>
            <a:off x="4700396" y="617591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645920" h="1645920">
                <a:moveTo>
                  <a:pt x="822960" y="0"/>
                </a:moveTo>
                <a:cubicBezTo>
                  <a:pt x="1277468" y="0"/>
                  <a:pt x="1645920" y="368452"/>
                  <a:pt x="1645920" y="822960"/>
                </a:cubicBezTo>
                <a:cubicBezTo>
                  <a:pt x="1645920" y="1277468"/>
                  <a:pt x="1277468" y="1645920"/>
                  <a:pt x="822960" y="1645920"/>
                </a:cubicBezTo>
                <a:cubicBezTo>
                  <a:pt x="368452" y="1645920"/>
                  <a:pt x="0" y="1277468"/>
                  <a:pt x="0" y="822960"/>
                </a:cubicBezTo>
                <a:cubicBezTo>
                  <a:pt x="0" y="368452"/>
                  <a:pt x="368452" y="0"/>
                  <a:pt x="822960" y="0"/>
                </a:cubicBezTo>
                <a:close/>
              </a:path>
            </a:pathLst>
          </a:custGeom>
        </p:spPr>
      </p:pic>
      <p:sp>
        <p:nvSpPr>
          <p:cNvPr id="40" name="Freeform: Shape 27">
            <a:extLst>
              <a:ext uri="{FF2B5EF4-FFF2-40B4-BE49-F238E27FC236}">
                <a16:creationId xmlns:a16="http://schemas.microsoft.com/office/drawing/2014/main" id="{3DF8EA8C-4EAB-49EE-BBAB-78BE910D2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041056"/>
            <a:ext cx="3216344" cy="2816945"/>
          </a:xfrm>
          <a:custGeom>
            <a:avLst/>
            <a:gdLst>
              <a:gd name="connsiteX0" fmla="*/ 1360112 w 3216344"/>
              <a:gd name="connsiteY0" fmla="*/ 0 h 2816945"/>
              <a:gd name="connsiteX1" fmla="*/ 3216344 w 3216344"/>
              <a:gd name="connsiteY1" fmla="*/ 1856232 h 2816945"/>
              <a:gd name="connsiteX2" fmla="*/ 2992307 w 3216344"/>
              <a:gd name="connsiteY2" fmla="*/ 2741023 h 2816945"/>
              <a:gd name="connsiteX3" fmla="*/ 2946183 w 3216344"/>
              <a:gd name="connsiteY3" fmla="*/ 2816945 h 2816945"/>
              <a:gd name="connsiteX4" fmla="*/ 0 w 3216344"/>
              <a:gd name="connsiteY4" fmla="*/ 2816945 h 2816945"/>
              <a:gd name="connsiteX5" fmla="*/ 0 w 3216344"/>
              <a:gd name="connsiteY5" fmla="*/ 596005 h 2816945"/>
              <a:gd name="connsiteX6" fmla="*/ 47558 w 3216344"/>
              <a:gd name="connsiteY6" fmla="*/ 543678 h 2816945"/>
              <a:gd name="connsiteX7" fmla="*/ 1360112 w 3216344"/>
              <a:gd name="connsiteY7" fmla="*/ 0 h 281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6344" h="2816945">
                <a:moveTo>
                  <a:pt x="1360112" y="0"/>
                </a:moveTo>
                <a:cubicBezTo>
                  <a:pt x="2385281" y="0"/>
                  <a:pt x="3216344" y="831063"/>
                  <a:pt x="3216344" y="1856232"/>
                </a:cubicBezTo>
                <a:cubicBezTo>
                  <a:pt x="3216344" y="2176598"/>
                  <a:pt x="3135186" y="2478007"/>
                  <a:pt x="2992307" y="2741023"/>
                </a:cubicBezTo>
                <a:lnTo>
                  <a:pt x="2946183" y="2816945"/>
                </a:lnTo>
                <a:lnTo>
                  <a:pt x="0" y="2816945"/>
                </a:lnTo>
                <a:lnTo>
                  <a:pt x="0" y="596005"/>
                </a:lnTo>
                <a:lnTo>
                  <a:pt x="47558" y="543678"/>
                </a:lnTo>
                <a:cubicBezTo>
                  <a:pt x="383470" y="207766"/>
                  <a:pt x="847528" y="0"/>
                  <a:pt x="136011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val 29">
            <a:extLst>
              <a:ext uri="{FF2B5EF4-FFF2-40B4-BE49-F238E27FC236}">
                <a16:creationId xmlns:a16="http://schemas.microsoft.com/office/drawing/2014/main" id="{9973AF05-1CBD-4B57-BB0F-EAEF9F8FB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0935" y="2871982"/>
            <a:ext cx="2834640" cy="283464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 descr="A black and white robot&#10;&#10;Description automatically generated with medium confidence">
            <a:extLst>
              <a:ext uri="{FF2B5EF4-FFF2-40B4-BE49-F238E27FC236}">
                <a16:creationId xmlns:a16="http://schemas.microsoft.com/office/drawing/2014/main" id="{1923A6C3-1E00-504A-BA14-06A6231FED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910" r="2342" b="3"/>
          <a:stretch/>
        </p:blipFill>
        <p:spPr>
          <a:xfrm>
            <a:off x="3545527" y="3036574"/>
            <a:ext cx="2505456" cy="2505456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</p:spPr>
      </p:pic>
      <p:pic>
        <p:nvPicPr>
          <p:cNvPr id="5" name="Picture 4" descr="A picture containing plane, red, aircraft, transport&#10;&#10;Description automatically generated">
            <a:extLst>
              <a:ext uri="{FF2B5EF4-FFF2-40B4-BE49-F238E27FC236}">
                <a16:creationId xmlns:a16="http://schemas.microsoft.com/office/drawing/2014/main" id="{4E2DFBE0-2110-364C-9A87-E59A773547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63" r="-2" b="8835"/>
          <a:stretch/>
        </p:blipFill>
        <p:spPr>
          <a:xfrm>
            <a:off x="20" y="10"/>
            <a:ext cx="3904480" cy="3318836"/>
          </a:xfrm>
          <a:custGeom>
            <a:avLst/>
            <a:gdLst/>
            <a:ahLst/>
            <a:cxnLst/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</p:spPr>
      </p:pic>
      <p:pic>
        <p:nvPicPr>
          <p:cNvPr id="12" name="Picture 11" descr="A close-up of a fan&#10;&#10;Description automatically generated with low confidence">
            <a:extLst>
              <a:ext uri="{FF2B5EF4-FFF2-40B4-BE49-F238E27FC236}">
                <a16:creationId xmlns:a16="http://schemas.microsoft.com/office/drawing/2014/main" id="{DA8BEE91-E0C6-144D-B764-245F059472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00" r="30950" b="-1"/>
          <a:stretch/>
        </p:blipFill>
        <p:spPr>
          <a:xfrm>
            <a:off x="1" y="4207014"/>
            <a:ext cx="3050387" cy="2654675"/>
          </a:xfrm>
          <a:custGeom>
            <a:avLst/>
            <a:gdLst/>
            <a:ahLst/>
            <a:cxnLst/>
            <a:rect l="l" t="t" r="r" b="b"/>
            <a:pathLst>
              <a:path w="3050387" h="2654675">
                <a:moveTo>
                  <a:pt x="1360112" y="0"/>
                </a:moveTo>
                <a:cubicBezTo>
                  <a:pt x="2293625" y="0"/>
                  <a:pt x="3050387" y="756762"/>
                  <a:pt x="3050387" y="1690275"/>
                </a:cubicBezTo>
                <a:cubicBezTo>
                  <a:pt x="3050387" y="2040343"/>
                  <a:pt x="2943967" y="2365554"/>
                  <a:pt x="2761715" y="2635324"/>
                </a:cubicBezTo>
                <a:lnTo>
                  <a:pt x="2747244" y="2654675"/>
                </a:lnTo>
                <a:lnTo>
                  <a:pt x="0" y="2654675"/>
                </a:lnTo>
                <a:lnTo>
                  <a:pt x="0" y="689742"/>
                </a:lnTo>
                <a:lnTo>
                  <a:pt x="55814" y="615103"/>
                </a:lnTo>
                <a:cubicBezTo>
                  <a:pt x="365835" y="239445"/>
                  <a:pt x="835011" y="0"/>
                  <a:pt x="1360112" y="0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667E93-D976-494D-9FC0-DE8DDC1A8B10}"/>
              </a:ext>
            </a:extLst>
          </p:cNvPr>
          <p:cNvSpPr txBox="1"/>
          <p:nvPr/>
        </p:nvSpPr>
        <p:spPr>
          <a:xfrm>
            <a:off x="6721221" y="2309232"/>
            <a:ext cx="4633672" cy="36629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SCOPE AND DEFINITION</a:t>
            </a:r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PROCEDURE AND DEVELOPMENT</a:t>
            </a:r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363732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F96C-D3BA-E94B-A8C2-FB3492305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904" y="133123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INTRODUCTION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 descr="A picture containing plane, red, aircraft, transport&#10;&#10;Description automatically generated">
            <a:extLst>
              <a:ext uri="{FF2B5EF4-FFF2-40B4-BE49-F238E27FC236}">
                <a16:creationId xmlns:a16="http://schemas.microsoft.com/office/drawing/2014/main" id="{410275D0-A71A-6940-A07E-CE3B6A4694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8" r="-2" b="-2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357931-C13A-FD49-B98D-C4FF1FA91617}"/>
              </a:ext>
            </a:extLst>
          </p:cNvPr>
          <p:cNvSpPr txBox="1"/>
          <p:nvPr/>
        </p:nvSpPr>
        <p:spPr>
          <a:xfrm>
            <a:off x="5609220" y="1458686"/>
            <a:ext cx="6321522" cy="462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Rising safety concern due to increasing number of Autonomous drones.</a:t>
            </a:r>
          </a:p>
          <a:p>
            <a:pPr marL="3429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purpose for this project is to build a machine learning model that could predict faults and anomalies on drones.</a:t>
            </a:r>
          </a:p>
          <a:p>
            <a:pPr marL="114300">
              <a:lnSpc>
                <a:spcPct val="150000"/>
              </a:lnSpc>
              <a:spcAft>
                <a:spcPts val="600"/>
              </a:spcAft>
            </a:pPr>
            <a:endParaRPr lang="en-US" dirty="0"/>
          </a:p>
          <a:p>
            <a:pPr marL="3429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Preventing drones from randomly falling out of the sky.</a:t>
            </a:r>
          </a:p>
          <a:p>
            <a:pPr marL="114300">
              <a:lnSpc>
                <a:spcPct val="150000"/>
              </a:lnSpc>
              <a:spcAft>
                <a:spcPts val="600"/>
              </a:spcAft>
            </a:pPr>
            <a:endParaRPr lang="en-US" dirty="0"/>
          </a:p>
          <a:p>
            <a:pPr marL="3429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Our research focused on the Carbon Z drone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680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21FC-4DBA-A449-9202-4632756FA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465" y="161067"/>
            <a:ext cx="56092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SCOPE AND DEFINITION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326418-7737-D341-ADCD-FDED22C2B5B9}"/>
              </a:ext>
            </a:extLst>
          </p:cNvPr>
          <p:cNvSpPr txBox="1"/>
          <p:nvPr/>
        </p:nvSpPr>
        <p:spPr>
          <a:xfrm>
            <a:off x="272143" y="1654629"/>
            <a:ext cx="6477998" cy="45393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There are two questions that we’re trying to answer in our project: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Which variables have the highest influence on whether the Carbon Z drone is has failures or not?</a:t>
            </a:r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Could we build a machine learning model to predict faults and anomalies on Carbon Z drone at least 80% accuracy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 descr="A picture containing plane, airplane, red, runway&#10;&#10;Description automatically generated">
            <a:extLst>
              <a:ext uri="{FF2B5EF4-FFF2-40B4-BE49-F238E27FC236}">
                <a16:creationId xmlns:a16="http://schemas.microsoft.com/office/drawing/2014/main" id="{94556B89-E345-C44E-9B7D-BFF724CCC6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7" r="2338" b="-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25302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878A-C4D2-4347-8F40-AA21C49F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1861" y="273389"/>
            <a:ext cx="647799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PROCEDURE AND ANALYSIS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plane, road, airplane, runway&#10;&#10;Description automatically generated">
            <a:extLst>
              <a:ext uri="{FF2B5EF4-FFF2-40B4-BE49-F238E27FC236}">
                <a16:creationId xmlns:a16="http://schemas.microsoft.com/office/drawing/2014/main" id="{E3A8CEF2-C3BC-D04E-A360-AA7E882814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8" r="-2" b="-2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90DAAE-9420-674C-AABA-7F303D907364}"/>
              </a:ext>
            </a:extLst>
          </p:cNvPr>
          <p:cNvSpPr txBox="1"/>
          <p:nvPr/>
        </p:nvSpPr>
        <p:spPr>
          <a:xfrm>
            <a:off x="5714999" y="1974218"/>
            <a:ext cx="6204858" cy="39476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Tools :  </a:t>
            </a:r>
            <a:r>
              <a:rPr lang="en-US" dirty="0"/>
              <a:t>Jupiter Notebook,  GitHub, Python and 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Analysis :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Backward elimination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Machine learning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Here’s a link to access our project on GitHub: </a:t>
            </a:r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MrAshTag</a:t>
            </a:r>
            <a:r>
              <a:rPr lang="en-US" sz="1400" dirty="0"/>
              <a:t>/</a:t>
            </a:r>
            <a:r>
              <a:rPr lang="en-US" sz="1400" dirty="0" err="1"/>
              <a:t>Drone_Faults_Anomaly_Dectection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98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4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A picture containing aircraft, transport, airplane&#10;&#10;Description automatically generated">
            <a:extLst>
              <a:ext uri="{FF2B5EF4-FFF2-40B4-BE49-F238E27FC236}">
                <a16:creationId xmlns:a16="http://schemas.microsoft.com/office/drawing/2014/main" id="{71134584-1578-A145-A058-4302BC8A88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370" r="9090" b="31706"/>
          <a:stretch/>
        </p:blipFill>
        <p:spPr>
          <a:xfrm>
            <a:off x="4235332" y="2385677"/>
            <a:ext cx="5521271" cy="224245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A3E3D-C182-3F45-9200-3FF70A37E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64" y="1152889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/>
              <a:t>SUMMARY</a:t>
            </a:r>
            <a:endParaRPr lang="en-US" sz="4000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909C64-03FB-E744-8DE8-A7C59BC8DBF8}"/>
              </a:ext>
            </a:extLst>
          </p:cNvPr>
          <p:cNvSpPr txBox="1"/>
          <p:nvPr/>
        </p:nvSpPr>
        <p:spPr>
          <a:xfrm>
            <a:off x="371093" y="2627648"/>
            <a:ext cx="10721450" cy="35698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Our best model has 6 variables that influence faults and anomalies on Carbon Z:  Tx Speed, Rx Speed… that are responsible for 29% of outcome changes, the remaining 70% can be cause by noise and other  uncaptured variables.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Our model can predict faults and anomalies on Carbon Z drones in flight, with a 100% accuracy overall and 96% accuracy on right aileron failure predictions.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 need more data on right aileron failures in order to make better predictions on this fault.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29937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4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A picture containing aircraft, transport, airplane&#10;&#10;Description automatically generated">
            <a:extLst>
              <a:ext uri="{FF2B5EF4-FFF2-40B4-BE49-F238E27FC236}">
                <a16:creationId xmlns:a16="http://schemas.microsoft.com/office/drawing/2014/main" id="{71134584-1578-A145-A058-4302BC8A88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370" r="9090" b="31706"/>
          <a:stretch/>
        </p:blipFill>
        <p:spPr>
          <a:xfrm>
            <a:off x="371427" y="1469572"/>
            <a:ext cx="11640766" cy="472788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A3E3D-C182-3F45-9200-3FF70A37E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64" y="1152889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/>
              <a:t>REFERENCES</a:t>
            </a:r>
            <a:endParaRPr lang="en-US" sz="2800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909C64-03FB-E744-8DE8-A7C59BC8DBF8}"/>
              </a:ext>
            </a:extLst>
          </p:cNvPr>
          <p:cNvSpPr txBox="1"/>
          <p:nvPr/>
        </p:nvSpPr>
        <p:spPr>
          <a:xfrm>
            <a:off x="371093" y="2986605"/>
            <a:ext cx="10242478" cy="3210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Data Source: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en-US" dirty="0" err="1"/>
              <a:t>Keipour</a:t>
            </a:r>
            <a:r>
              <a:rPr lang="en-US" dirty="0"/>
              <a:t>, A., Mohammadreza </a:t>
            </a:r>
            <a:r>
              <a:rPr lang="en-US" dirty="0" err="1"/>
              <a:t>Mousaei</a:t>
            </a:r>
            <a:r>
              <a:rPr lang="en-US" dirty="0"/>
              <a:t>, &amp; Scherer, S. (2020). </a:t>
            </a:r>
            <a:r>
              <a:rPr lang="en-US" i="1" dirty="0"/>
              <a:t>ALFA: A Dataset for UAV Fault and Anomaly Detection</a:t>
            </a:r>
            <a:r>
              <a:rPr lang="en-US" dirty="0"/>
              <a:t> [Data set]. Carnegie Mellon University. https://</a:t>
            </a:r>
            <a:r>
              <a:rPr lang="en-US" dirty="0" err="1"/>
              <a:t>doi.org</a:t>
            </a:r>
            <a:r>
              <a:rPr lang="en-US" dirty="0"/>
              <a:t>/10.1184/R1/12707963</a:t>
            </a:r>
            <a:r>
              <a:rPr lang="en-US" sz="1600" dirty="0"/>
              <a:t>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Project Code: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Mbaya, J.(2021).GITHUB: 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MrAshTag</a:t>
            </a:r>
            <a:r>
              <a:rPr lang="en-US" sz="1600" dirty="0"/>
              <a:t>/</a:t>
            </a:r>
            <a:r>
              <a:rPr lang="en-US" sz="1600" dirty="0" err="1"/>
              <a:t>Drone_Faults_Anomaly_Dectection</a:t>
            </a:r>
            <a:endParaRPr lang="en-US" sz="16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2958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3141</TotalTime>
  <Words>334</Words>
  <Application>Microsoft Macintosh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Overview</vt:lpstr>
      <vt:lpstr>INTRODUCTION</vt:lpstr>
      <vt:lpstr>SCOPE AND DEFINITION</vt:lpstr>
      <vt:lpstr>PROCEDURE AND ANALYSIS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Beki Mbaya</dc:creator>
  <cp:lastModifiedBy>Beki Mbaya</cp:lastModifiedBy>
  <cp:revision>29</cp:revision>
  <dcterms:created xsi:type="dcterms:W3CDTF">2021-08-07T18:34:49Z</dcterms:created>
  <dcterms:modified xsi:type="dcterms:W3CDTF">2021-08-14T08:17:54Z</dcterms:modified>
</cp:coreProperties>
</file>