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267"/>
    <a:srgbClr val="D0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110" d="100"/>
          <a:sy n="110" d="100"/>
        </p:scale>
        <p:origin x="6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41CA-6EB3-944D-B430-55CC2928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1B63-5E6A-5145-89A8-8B32FD361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A42-1DF7-0E40-AA20-CAE2D7C9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CC3E-B734-B44A-A668-D9B35C2B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068C-3961-C244-BA6C-00CAF5C2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ACB5-9E31-5341-9862-F7444708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7C95D-AFD4-D64C-8601-70733FEB8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7D75-DC85-3B4F-8943-3D22DE8C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61C2-F189-B149-A687-5AD8D62F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AF70-8650-2B46-AF80-00705B21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EB8D1-E59E-934F-A6A2-5F005109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F016-CED3-7042-88DF-35E63E5BB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1249-1A39-6D4D-9DCC-CF1F86C5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FBCB-F94C-D642-8A8C-E9D5C808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0AA9-04D1-8F45-AE77-53D4B480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B4D8-8F31-0F4D-83CC-CA1D7420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C6E3-9EB5-DD48-8B66-90779940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FD9-5E20-754E-8992-6CC742AB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14-9975-BE4B-9B1B-868154B8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1A0B-63BE-B742-942B-DF4459AF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4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317E-5E14-7F49-B11A-1C88EF8F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02C34-85AA-974B-8433-AEB88EC6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0E50-80B8-E940-AFF4-3ECA34F4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B60E-A4D2-BA44-B05B-09A375A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52A0-51FA-AC4F-8F1A-D7B9CFC5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8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1364-F67D-5242-8E91-DB64BCE9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D79E-F048-A641-BDBA-14132EABE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AD95B-05A5-4C4F-A55E-F7111C5D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B196-068B-814C-99F9-5967F6CE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EC88-BAE1-8041-92C7-C7D3178A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E91C1-2D6B-0E4F-8889-F556772C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7612-613C-2B4B-8AB4-720C2E09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ECB2D-2548-0B42-9A04-0F96E6436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BC508-FA29-B04E-848E-A7FE5635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94084-516E-0E4D-8BD2-26ADAEACA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4D838-8DE1-2F4C-94B9-F72DFF4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7374B-5E11-A14D-A3E5-F7442150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2D7D1-13AE-9A40-AD9D-EAF2A5C1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347CC-8D71-BF4C-B9EB-8F7B1318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AB7-F2E0-6943-8ED0-E86576C5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C6BA0-CA62-9248-A07E-3DDC9BE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B9583-7F3E-564A-BA6B-82D03723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D2F98-F24B-6348-ADD3-63F4509D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DBCB8-012E-884E-97C4-58722914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5D214-16BA-244E-87AB-81864550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70E18-A75A-FA4F-AC3C-3BD86D68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F95-705D-044B-AE32-6220900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795F-E1B6-8446-BD2C-6E0CA30B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45920-4167-2342-A580-3FF3A3D0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A360C-C9B3-064B-8968-E4BEC259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FDADF-17BB-174B-88FD-EBE5266D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6D61-6CB8-084D-93BC-BE7B8E51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8F50-397B-F540-B0C2-A2555CB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F0CAF-A308-234E-9FC5-D2A04C60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59D50-3FFB-D947-B8E6-87B16DF7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E2CE7-A530-844E-A6C8-C602F354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C332-FB50-9248-9093-B542B824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B4937-213B-8140-8D78-F95BB3D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3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9C8AD-E345-6347-83CD-F661DE34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CE64A-DBF5-B94E-8ED1-CA22EACC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B6FD-E31F-1844-B200-6E2697A32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E87E-BFB9-A841-BB39-B8AB448A6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899F-08E1-F444-AFDB-CC57E0905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D2A3E915-2C92-6845-BE91-91A513AD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854450" cy="2011363"/>
          </a:xfrm>
          <a:prstGeom prst="rect">
            <a:avLst/>
          </a:prstGeom>
        </p:spPr>
      </p:pic>
      <p:pic>
        <p:nvPicPr>
          <p:cNvPr id="5" name="Picture 4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9AB79ABF-F864-B14C-ABBE-4DBE494AC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22" b="21042"/>
          <a:stretch/>
        </p:blipFill>
        <p:spPr>
          <a:xfrm>
            <a:off x="403566" y="3960705"/>
            <a:ext cx="3854450" cy="2333349"/>
          </a:xfrm>
          <a:prstGeom prst="rect">
            <a:avLst/>
          </a:prstGeom>
        </p:spPr>
      </p:pic>
      <p:pic>
        <p:nvPicPr>
          <p:cNvPr id="13" name="Picture 12" descr="A picture containing plane, kitchenware, stove, kitchen appliance&#10;&#10;Description automatically generated">
            <a:extLst>
              <a:ext uri="{FF2B5EF4-FFF2-40B4-BE49-F238E27FC236}">
                <a16:creationId xmlns:a16="http://schemas.microsoft.com/office/drawing/2014/main" id="{2106A338-3629-1844-A0B7-6458D894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438" y="457200"/>
            <a:ext cx="2801938" cy="1511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4EBA17-6F8E-5441-9315-BF5EC9E41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438" y="2044700"/>
            <a:ext cx="2801938" cy="1476375"/>
          </a:xfrm>
          <a:prstGeom prst="rect">
            <a:avLst/>
          </a:prstGeom>
        </p:spPr>
      </p:pic>
      <p:pic>
        <p:nvPicPr>
          <p:cNvPr id="7" name="Picture 6" descr="A picture containing plane, road, airplane, runway&#10;&#10;Description automatically generated">
            <a:extLst>
              <a:ext uri="{FF2B5EF4-FFF2-40B4-BE49-F238E27FC236}">
                <a16:creationId xmlns:a16="http://schemas.microsoft.com/office/drawing/2014/main" id="{9E3CA5F9-3933-2A4F-BF81-60AA4E86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273" y="3771067"/>
            <a:ext cx="2801938" cy="2801938"/>
          </a:xfrm>
          <a:prstGeom prst="rect">
            <a:avLst/>
          </a:prstGeom>
        </p:spPr>
      </p:pic>
      <p:pic>
        <p:nvPicPr>
          <p:cNvPr id="11" name="Picture 10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344FE286-FD1A-9A44-8795-8A5A3E715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9163" y="457200"/>
            <a:ext cx="2193925" cy="1397000"/>
          </a:xfrm>
          <a:prstGeom prst="rect">
            <a:avLst/>
          </a:prstGeom>
        </p:spPr>
      </p:pic>
      <p:pic>
        <p:nvPicPr>
          <p:cNvPr id="15" name="Picture 14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A4AB7D75-3FCF-0447-92B8-4E28360E7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0875" y="457200"/>
            <a:ext cx="2193925" cy="1397000"/>
          </a:xfrm>
          <a:prstGeom prst="rect">
            <a:avLst/>
          </a:prstGeom>
        </p:spPr>
      </p:pic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2718926B-069E-C148-BF54-F559229C680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1994" b="31412"/>
          <a:stretch/>
        </p:blipFill>
        <p:spPr>
          <a:xfrm>
            <a:off x="7364468" y="4524858"/>
            <a:ext cx="4465638" cy="1635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F3FFE-E8E0-FF4A-9DCC-813491BF6648}"/>
              </a:ext>
            </a:extLst>
          </p:cNvPr>
          <p:cNvSpPr txBox="1"/>
          <p:nvPr/>
        </p:nvSpPr>
        <p:spPr>
          <a:xfrm>
            <a:off x="952883" y="1838628"/>
            <a:ext cx="10281174" cy="1938992"/>
          </a:xfrm>
          <a:prstGeom prst="rect">
            <a:avLst/>
          </a:prstGeom>
          <a:solidFill>
            <a:srgbClr val="656267">
              <a:alpha val="8784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DRONE FAULT AND ANOMALY DETECTION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0BCB4-6A63-E747-9D0B-FBEED7CBF5B7}"/>
              </a:ext>
            </a:extLst>
          </p:cNvPr>
          <p:cNvSpPr txBox="1"/>
          <p:nvPr/>
        </p:nvSpPr>
        <p:spPr>
          <a:xfrm>
            <a:off x="6768419" y="3784172"/>
            <a:ext cx="4465638" cy="369332"/>
          </a:xfrm>
          <a:prstGeom prst="rect">
            <a:avLst/>
          </a:prstGeom>
          <a:solidFill>
            <a:srgbClr val="656267">
              <a:alpha val="8784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JEAN BAPTISTE MBAYA</a:t>
            </a:r>
          </a:p>
        </p:txBody>
      </p:sp>
    </p:spTree>
    <p:extLst>
      <p:ext uri="{BB962C8B-B14F-4D97-AF65-F5344CB8AC3E}">
        <p14:creationId xmlns:p14="http://schemas.microsoft.com/office/powerpoint/2010/main" val="279948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BBA5-1EA2-BF4C-996C-3194E429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34" y="881623"/>
            <a:ext cx="437558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44251469-2CB0-E745-BD05-9D5AB1422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6" r="26659" b="7"/>
          <a:stretch/>
        </p:blipFill>
        <p:spPr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</p:spPr>
      </p:pic>
      <p:sp>
        <p:nvSpPr>
          <p:cNvPr id="40" name="Freeform: Shape 27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29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1923A6C3-1E00-504A-BA14-06A6231FE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10" r="2342" b="3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5" name="Picture 4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4E2DFBE0-2110-364C-9A87-E59A773547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3" r="-2" b="8835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12" name="Picture 11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DA8BEE91-E0C6-144D-B764-245F05947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00" r="30950" b="-1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67E93-D976-494D-9FC0-DE8DDC1A8B10}"/>
              </a:ext>
            </a:extLst>
          </p:cNvPr>
          <p:cNvSpPr txBox="1"/>
          <p:nvPr/>
        </p:nvSpPr>
        <p:spPr>
          <a:xfrm>
            <a:off x="6721221" y="2309232"/>
            <a:ext cx="4633672" cy="3662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SCOPE AND DEFINITION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PROCEDURE AND DEVELOPMENT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</p:txBody>
      </p:sp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0587BC57-5E28-154F-8742-3EC163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465446" y="330959"/>
            <a:ext cx="1505358" cy="5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32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F96C-D3BA-E94B-A8C2-FB349230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04" y="133123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410275D0-A71A-6940-A07E-CE3B6A469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357931-C13A-FD49-B98D-C4FF1FA91617}"/>
              </a:ext>
            </a:extLst>
          </p:cNvPr>
          <p:cNvSpPr txBox="1"/>
          <p:nvPr/>
        </p:nvSpPr>
        <p:spPr>
          <a:xfrm>
            <a:off x="5609220" y="1458686"/>
            <a:ext cx="6321522" cy="462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Rising safety concerns due to increasing number of Autonomous drones.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purpose for this project is to build a machine learning model that could predict faults and anomalies on drones.</a:t>
            </a:r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Preventing drones from randomly falling out of the sky.</a:t>
            </a:r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Our research focused on the Carbon Z drone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AEC439F2-86B0-D140-873F-A7F3D6B41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8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21FC-4DBA-A449-9202-4632756F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5" y="161067"/>
            <a:ext cx="56092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SCOPE AND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26418-7737-D341-ADCD-FDED22C2B5B9}"/>
              </a:ext>
            </a:extLst>
          </p:cNvPr>
          <p:cNvSpPr txBox="1"/>
          <p:nvPr/>
        </p:nvSpPr>
        <p:spPr>
          <a:xfrm>
            <a:off x="272143" y="1654629"/>
            <a:ext cx="6477998" cy="4539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There are two questions that we’re trying to answer in our project: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variables have the highest influence on whether the Carbon Z drone is has failures or not?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Could we build a machine learning model to predict faults and anomalies on Carbon Z drone at least 80% accuracy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94556B89-E345-C44E-9B7D-BFF724CC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" r="233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CFBA984E-F4BC-BA4B-97B1-2FDE6E40D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30909" y="229531"/>
            <a:ext cx="1109015" cy="4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02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78A-C4D2-4347-8F40-AA21C49F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927" y="293706"/>
            <a:ext cx="5071318" cy="960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PROCESS AND ANALYSIS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lane, road, airplane, runway&#10;&#10;Description automatically generated">
            <a:extLst>
              <a:ext uri="{FF2B5EF4-FFF2-40B4-BE49-F238E27FC236}">
                <a16:creationId xmlns:a16="http://schemas.microsoft.com/office/drawing/2014/main" id="{E3A8CEF2-C3BC-D04E-A360-AA7E8828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B59AEB0D-2EB7-CB48-A2E0-DE1F0CC9D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0DAAE-9420-674C-AABA-7F303D907364}"/>
              </a:ext>
            </a:extLst>
          </p:cNvPr>
          <p:cNvSpPr txBox="1"/>
          <p:nvPr/>
        </p:nvSpPr>
        <p:spPr>
          <a:xfrm>
            <a:off x="261247" y="6248807"/>
            <a:ext cx="5441859" cy="518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Tools :  </a:t>
            </a:r>
            <a:r>
              <a:rPr lang="en-US" dirty="0"/>
              <a:t>Jupiter Notebook,  GitHub, Python and 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446A0E-B44B-5E43-A4BC-A205DDB5F025}"/>
              </a:ext>
            </a:extLst>
          </p:cNvPr>
          <p:cNvGrpSpPr/>
          <p:nvPr/>
        </p:nvGrpSpPr>
        <p:grpSpPr>
          <a:xfrm>
            <a:off x="5940356" y="1510045"/>
            <a:ext cx="5647797" cy="5054249"/>
            <a:chOff x="6206574" y="1586712"/>
            <a:chExt cx="5647797" cy="505424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16B528-6CB3-B645-9390-742DC642AB44}"/>
                </a:ext>
              </a:extLst>
            </p:cNvPr>
            <p:cNvSpPr/>
            <p:nvPr/>
          </p:nvSpPr>
          <p:spPr>
            <a:xfrm>
              <a:off x="8231495" y="1586712"/>
              <a:ext cx="3622876" cy="50542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03BE50-1722-4A4A-AFDF-B0BD77C64739}"/>
                </a:ext>
              </a:extLst>
            </p:cNvPr>
            <p:cNvGrpSpPr/>
            <p:nvPr/>
          </p:nvGrpSpPr>
          <p:grpSpPr>
            <a:xfrm>
              <a:off x="9016195" y="1832559"/>
              <a:ext cx="1936257" cy="2473959"/>
              <a:chOff x="7226746" y="1855040"/>
              <a:chExt cx="1936257" cy="2473959"/>
            </a:xfrm>
          </p:grpSpPr>
          <p:sp>
            <p:nvSpPr>
              <p:cNvPr id="16" name="Down Arrow 15">
                <a:extLst>
                  <a:ext uri="{FF2B5EF4-FFF2-40B4-BE49-F238E27FC236}">
                    <a16:creationId xmlns:a16="http://schemas.microsoft.com/office/drawing/2014/main" id="{85315B3B-F865-1146-859B-635D58CE3B99}"/>
                  </a:ext>
                </a:extLst>
              </p:cNvPr>
              <p:cNvSpPr/>
              <p:nvPr/>
            </p:nvSpPr>
            <p:spPr>
              <a:xfrm>
                <a:off x="7980661" y="2328405"/>
                <a:ext cx="441844" cy="403912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B8B7AD-9FE5-FB44-AD44-8CBF3A401292}"/>
                  </a:ext>
                </a:extLst>
              </p:cNvPr>
              <p:cNvSpPr/>
              <p:nvPr/>
            </p:nvSpPr>
            <p:spPr>
              <a:xfrm>
                <a:off x="7686511" y="3543055"/>
                <a:ext cx="1030147" cy="439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 Exp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BD9124-7B22-2743-9749-68FFAA372099}"/>
                  </a:ext>
                </a:extLst>
              </p:cNvPr>
              <p:cNvSpPr/>
              <p:nvPr/>
            </p:nvSpPr>
            <p:spPr>
              <a:xfrm>
                <a:off x="7686510" y="2743982"/>
                <a:ext cx="1030147" cy="439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 Prep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B379BF-E6C7-084A-AE03-F96F894110C0}"/>
                  </a:ext>
                </a:extLst>
              </p:cNvPr>
              <p:cNvSpPr/>
              <p:nvPr/>
            </p:nvSpPr>
            <p:spPr>
              <a:xfrm>
                <a:off x="7226746" y="1855040"/>
                <a:ext cx="1936257" cy="604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 Collection  &amp; Wrangling</a:t>
                </a:r>
              </a:p>
            </p:txBody>
          </p:sp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9BAB3519-116A-D54E-9EF2-CBA3971F38A9}"/>
                  </a:ext>
                </a:extLst>
              </p:cNvPr>
              <p:cNvSpPr/>
              <p:nvPr/>
            </p:nvSpPr>
            <p:spPr>
              <a:xfrm>
                <a:off x="7949965" y="3925087"/>
                <a:ext cx="490764" cy="403912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6CB1C1FA-EA66-914F-A5D9-3FC158FD27AB}"/>
                  </a:ext>
                </a:extLst>
              </p:cNvPr>
              <p:cNvSpPr/>
              <p:nvPr/>
            </p:nvSpPr>
            <p:spPr>
              <a:xfrm>
                <a:off x="7985721" y="3119247"/>
                <a:ext cx="418309" cy="403912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199ABF4-AC28-0F46-BF6F-C77226A750FB}"/>
                </a:ext>
              </a:extLst>
            </p:cNvPr>
            <p:cNvGrpSpPr/>
            <p:nvPr/>
          </p:nvGrpSpPr>
          <p:grpSpPr>
            <a:xfrm>
              <a:off x="6902769" y="4431265"/>
              <a:ext cx="4267774" cy="1921397"/>
              <a:chOff x="5061421" y="4467828"/>
              <a:chExt cx="4267774" cy="192139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4B3054-FC58-4F40-B4C1-356448A817BF}"/>
                  </a:ext>
                </a:extLst>
              </p:cNvPr>
              <p:cNvSpPr txBox="1"/>
              <p:nvPr/>
            </p:nvSpPr>
            <p:spPr>
              <a:xfrm>
                <a:off x="5061421" y="5243860"/>
                <a:ext cx="1095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Analysis</a:t>
                </a:r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045510-B18D-1B49-B102-56B8B9E6166A}"/>
                  </a:ext>
                </a:extLst>
              </p:cNvPr>
              <p:cNvGrpSpPr/>
              <p:nvPr/>
            </p:nvGrpSpPr>
            <p:grpSpPr>
              <a:xfrm>
                <a:off x="5926238" y="4467828"/>
                <a:ext cx="3402957" cy="1921397"/>
                <a:chOff x="5926238" y="4467828"/>
                <a:chExt cx="3402957" cy="192139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A611001-E1AC-3F41-B8EB-17BF1F95BAEF}"/>
                    </a:ext>
                  </a:extLst>
                </p:cNvPr>
                <p:cNvSpPr/>
                <p:nvPr/>
              </p:nvSpPr>
              <p:spPr>
                <a:xfrm>
                  <a:off x="7060557" y="4467828"/>
                  <a:ext cx="2268638" cy="19213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2C78EC0-A002-F04F-AA22-552422A412BE}"/>
                    </a:ext>
                  </a:extLst>
                </p:cNvPr>
                <p:cNvSpPr/>
                <p:nvPr/>
              </p:nvSpPr>
              <p:spPr>
                <a:xfrm>
                  <a:off x="7686512" y="4726937"/>
                  <a:ext cx="1030147" cy="439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Backward Elimination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256F7A8-A673-6E4E-981B-B82BEEA2B972}"/>
                    </a:ext>
                  </a:extLst>
                </p:cNvPr>
                <p:cNvSpPr/>
                <p:nvPr/>
              </p:nvSpPr>
              <p:spPr>
                <a:xfrm>
                  <a:off x="7680915" y="5712437"/>
                  <a:ext cx="1030147" cy="439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ML</a:t>
                  </a:r>
                  <a:endParaRPr lang="en-US" dirty="0"/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B4F4F91A-8079-D244-9C83-E6466BD0829E}"/>
                    </a:ext>
                  </a:extLst>
                </p:cNvPr>
                <p:cNvCxnSpPr>
                  <a:cxnSpLocks/>
                  <a:stCxn id="7" idx="1"/>
                </p:cNvCxnSpPr>
                <p:nvPr/>
              </p:nvCxnSpPr>
              <p:spPr>
                <a:xfrm flipH="1">
                  <a:off x="5926238" y="5428527"/>
                  <a:ext cx="113431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776BEB-6BDC-3245-90E8-8CE5DD952BA6}"/>
                </a:ext>
              </a:extLst>
            </p:cNvPr>
            <p:cNvSpPr txBox="1"/>
            <p:nvPr/>
          </p:nvSpPr>
          <p:spPr>
            <a:xfrm>
              <a:off x="6206574" y="2492850"/>
              <a:ext cx="1095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Process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BE7448-354D-894C-9C4C-DDD39B2E99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4457" y="2689181"/>
              <a:ext cx="1101994" cy="1"/>
            </a:xfrm>
            <a:prstGeom prst="straightConnector1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29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aircraft, transport, airplane&#10;&#10;Description automatically generated">
            <a:extLst>
              <a:ext uri="{FF2B5EF4-FFF2-40B4-BE49-F238E27FC236}">
                <a16:creationId xmlns:a16="http://schemas.microsoft.com/office/drawing/2014/main" id="{71134584-1578-A145-A058-4302BC8A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70" r="9090" b="31706"/>
          <a:stretch/>
        </p:blipFill>
        <p:spPr>
          <a:xfrm>
            <a:off x="4235332" y="2385677"/>
            <a:ext cx="5521271" cy="224245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3E3D-C182-3F45-9200-3FF70A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15288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SUMMARY</a:t>
            </a:r>
            <a:endParaRPr lang="en-US" sz="40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9C64-03FB-E744-8DE8-A7C59BC8DBF8}"/>
              </a:ext>
            </a:extLst>
          </p:cNvPr>
          <p:cNvSpPr txBox="1"/>
          <p:nvPr/>
        </p:nvSpPr>
        <p:spPr>
          <a:xfrm>
            <a:off x="371093" y="2627648"/>
            <a:ext cx="10721450" cy="3569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best model has 6 variables that influence faults and anomalies on Carbon Z:  Tx Speed, Rx Speed… that are responsible for 29% of outcome changes, the remaining 70% can be cause by noise and other  uncaptured variables.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model can predict faults and anomalies on Carbon Z drones in flight, with a 100% accuracy overall and 96% accuracy on right aileron failure predictions.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need more data on right aileron failures in order to make better predictions on this fault.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7F0D42C0-1245-8C4B-8295-A335A1A9D1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aircraft, transport, airplane&#10;&#10;Description automatically generated">
            <a:extLst>
              <a:ext uri="{FF2B5EF4-FFF2-40B4-BE49-F238E27FC236}">
                <a16:creationId xmlns:a16="http://schemas.microsoft.com/office/drawing/2014/main" id="{71134584-1578-A145-A058-4302BC8A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70" r="9090" b="31706"/>
          <a:stretch/>
        </p:blipFill>
        <p:spPr>
          <a:xfrm>
            <a:off x="371427" y="1469572"/>
            <a:ext cx="11640766" cy="472788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3E3D-C182-3F45-9200-3FF70A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15288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REFERENCES</a:t>
            </a:r>
            <a:endParaRPr lang="en-US" sz="28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9C64-03FB-E744-8DE8-A7C59BC8DBF8}"/>
              </a:ext>
            </a:extLst>
          </p:cNvPr>
          <p:cNvSpPr txBox="1"/>
          <p:nvPr/>
        </p:nvSpPr>
        <p:spPr>
          <a:xfrm>
            <a:off x="371093" y="2986605"/>
            <a:ext cx="10242478" cy="3210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Data Source: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Keipour, A., Mohammadreza Mousaei, &amp; Scherer, S. (2020). </a:t>
            </a:r>
            <a:r>
              <a:rPr lang="en-US" i="1" dirty="0"/>
              <a:t>ALFA: A Dataset for UAV Fault and Anomaly Detection</a:t>
            </a:r>
            <a:r>
              <a:rPr lang="en-US" dirty="0"/>
              <a:t> [Data set]. Carnegie Mellon University. https://doi.org/10.1184/R1/12707963</a:t>
            </a:r>
            <a:r>
              <a:rPr lang="en-US" sz="1600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Project Code: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Mbaya, J.(2021).GITHUB: https://github.com/MrAshTag/Drone_Faults_Anomaly_Dectection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A5591FCB-8D01-D54F-AEA4-03BEF3B2A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5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 advTm="3">
        <p14:gallery dir="l"/>
      </p:transition>
    </mc:Choice>
    <mc:Fallback>
      <p:transition spd="slow" advTm="3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316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Overview</vt:lpstr>
      <vt:lpstr>INTRODUCTION</vt:lpstr>
      <vt:lpstr>SCOPE AND DEFINITION</vt:lpstr>
      <vt:lpstr>PROCESS AND ANALYSIS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Beki Mbaya</dc:creator>
  <cp:lastModifiedBy>Beki Mbaya</cp:lastModifiedBy>
  <cp:revision>37</cp:revision>
  <dcterms:created xsi:type="dcterms:W3CDTF">2021-08-07T18:34:49Z</dcterms:created>
  <dcterms:modified xsi:type="dcterms:W3CDTF">2021-08-14T20:09:38Z</dcterms:modified>
</cp:coreProperties>
</file>