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8"/>
  </p:notesMasterIdLst>
  <p:sldIdLst>
    <p:sldId id="256" r:id="rId2"/>
    <p:sldId id="376" r:id="rId3"/>
    <p:sldId id="396" r:id="rId4"/>
    <p:sldId id="377" r:id="rId5"/>
    <p:sldId id="433" r:id="rId6"/>
    <p:sldId id="432" r:id="rId7"/>
    <p:sldId id="373" r:id="rId8"/>
    <p:sldId id="391" r:id="rId9"/>
    <p:sldId id="434" r:id="rId10"/>
    <p:sldId id="397" r:id="rId11"/>
    <p:sldId id="398" r:id="rId12"/>
    <p:sldId id="38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14" r:id="rId23"/>
    <p:sldId id="415" r:id="rId24"/>
    <p:sldId id="380" r:id="rId25"/>
    <p:sldId id="385" r:id="rId26"/>
    <p:sldId id="386" r:id="rId27"/>
    <p:sldId id="381" r:id="rId28"/>
    <p:sldId id="382" r:id="rId29"/>
    <p:sldId id="416" r:id="rId30"/>
    <p:sldId id="418" r:id="rId31"/>
    <p:sldId id="419" r:id="rId32"/>
    <p:sldId id="394" r:id="rId33"/>
    <p:sldId id="395" r:id="rId34"/>
    <p:sldId id="379" r:id="rId35"/>
    <p:sldId id="421" r:id="rId36"/>
    <p:sldId id="422" r:id="rId37"/>
    <p:sldId id="378" r:id="rId38"/>
    <p:sldId id="425" r:id="rId39"/>
    <p:sldId id="423" r:id="rId40"/>
    <p:sldId id="426" r:id="rId41"/>
    <p:sldId id="424" r:id="rId42"/>
    <p:sldId id="428" r:id="rId43"/>
    <p:sldId id="387" r:id="rId44"/>
    <p:sldId id="427" r:id="rId45"/>
    <p:sldId id="364" r:id="rId46"/>
    <p:sldId id="36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8"/>
    <p:restoredTop sz="97030"/>
  </p:normalViewPr>
  <p:slideViewPr>
    <p:cSldViewPr snapToGrid="0" snapToObjects="1">
      <p:cViewPr varScale="1">
        <p:scale>
          <a:sx n="133" d="100"/>
          <a:sy n="133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F8EEE-EF7E-8742-96B2-65C1BD215333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152F1-1543-5748-A71C-43B11D21A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apers/volume11/vincent10a/vincent10a.pdf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apers/volume11/vincent10a/vincent10a.pdf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76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0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7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Vincent, et al.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“Stacked denoising autoencoders: Learning useful representations in a deep network with a local denoising criterion."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Journal of machine learning research 11.Dec (2010): 3371-3408.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41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Vincent, et al.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“Stacked denoising autoencoders: Learning useful representations in a deep network with a local denoising criterion."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Journal of machine learning research 11.Dec (2010): 3371-3408.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68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6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7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8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Encoding the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into a hidden representation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Encoding the input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en-US" dirty="0"/>
                  <a:t> into a hidden representation </a:t>
                </a:r>
                <a:r>
                  <a:rPr lang="en-US" i="0">
                    <a:latin typeface="Cambria Math" panose="02040503050406030204" pitchFamily="18" charset="0"/>
                  </a:rPr>
                  <a:t>𝑍</a:t>
                </a:r>
                <a:endParaRPr lang="en-US" dirty="0"/>
              </a:p>
              <a:p>
                <a:r>
                  <a:rPr lang="en-US" dirty="0"/>
                  <a:t>example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5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Encoding the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into a hidden representation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Encoding the input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en-US" dirty="0"/>
                  <a:t> into a hidden representation </a:t>
                </a:r>
                <a:r>
                  <a:rPr lang="en-US" i="0">
                    <a:latin typeface="Cambria Math" panose="02040503050406030204" pitchFamily="18" charset="0"/>
                  </a:rPr>
                  <a:t>𝑍</a:t>
                </a:r>
                <a:endParaRPr lang="en-US" dirty="0"/>
              </a:p>
              <a:p>
                <a:r>
                  <a:rPr lang="en-US" dirty="0"/>
                  <a:t>example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Encoding the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into a hidden representation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Encoding the input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en-US" dirty="0"/>
                  <a:t> into a hidden representation </a:t>
                </a:r>
                <a:r>
                  <a:rPr lang="en-US" i="0">
                    <a:latin typeface="Cambria Math" panose="02040503050406030204" pitchFamily="18" charset="0"/>
                  </a:rPr>
                  <a:t>𝑍</a:t>
                </a:r>
                <a:endParaRPr lang="en-US" dirty="0"/>
              </a:p>
              <a:p>
                <a:r>
                  <a:rPr lang="en-US" dirty="0"/>
                  <a:t>example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92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frobenius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9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52F1-1543-5748-A71C-43B11D21A1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8D7F-02C0-E046-91CB-EBF02320A3C1}" type="datetime1">
              <a:rPr lang="en-US" smtClean="0"/>
              <a:pPr/>
              <a:t>3/9/22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0F1-E41B-704F-BA82-7A6AC0588047}" type="datetime1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85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E0F1-E41B-704F-BA82-7A6AC0588047}" type="datetime1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90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ngxuan-Title Only">
  <p:cSld name="Mingxuan-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 sz="440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6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713-A9BF-7E4C-947A-4C259898D0BE}" type="datetime1">
              <a:rPr lang="en-US" smtClean="0"/>
              <a:pPr/>
              <a:t>3/9/22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6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BF4-5CCB-3946-8E68-97F3FD5A1352}" type="datetime1">
              <a:rPr lang="en-US" smtClean="0"/>
              <a:pPr/>
              <a:t>3/9/22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4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DE64-F728-FB4B-AF2A-33EF22527E1F}" type="datetime1">
              <a:rPr lang="en-US" smtClean="0"/>
              <a:pPr/>
              <a:t>3/9/22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3E9-72AB-A042-A2D7-F8A041FAC881}" type="datetime1">
              <a:rPr lang="en-US" smtClean="0"/>
              <a:pPr/>
              <a:t>3/9/22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0F05-C80C-FE4E-8BC4-B41A0643590A}" type="datetime1">
              <a:rPr lang="en-US" smtClean="0"/>
              <a:pPr/>
              <a:t>3/9/22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7CF0-9982-2242-BB38-308892AD0416}" type="datetime1">
              <a:rPr lang="en-US" smtClean="0"/>
              <a:pPr/>
              <a:t>3/9/22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6DA9-E739-1E41-865D-86A633AE97C2}" type="datetime1">
              <a:rPr lang="en-US" smtClean="0"/>
              <a:pPr/>
              <a:t>3/9/22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A62C-B83D-3045-B53E-5B0999033BBB}" type="datetime1">
              <a:rPr lang="en-US" smtClean="0"/>
              <a:pPr/>
              <a:t>3/9/22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3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E0F1-E41B-704F-BA82-7A6AC0588047}" type="datetime1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137E7-F180-D043-87BE-208C74AB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0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mathworld.wolfram.com/FrobeniusNorm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bt/stat479-deep-learning-ss19/tree/master/L15_autoencoder/code" TargetMode="External"/><Relationship Id="rId7" Type="http://schemas.openxmlformats.org/officeDocument/2006/relationships/image" Target="../media/image12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sbt/stat479-deep-learning-ss19/tree/master/L15_autoencoder/code" TargetMode="External"/><Relationship Id="rId4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apers/volume11/vincent10a/vincent10a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s://lilianweng.github.io/lil-log/" TargetMode="External"/><Relationship Id="rId4" Type="http://schemas.openxmlformats.org/officeDocument/2006/relationships/hyperlink" Target="https://lilianweng.github.io/lil-log/2018/08/12/from-autoencoder-to-beta-vae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hyperlink" Target="https://lilianweng.github.io/lil-log/" TargetMode="External"/><Relationship Id="rId4" Type="http://schemas.openxmlformats.org/officeDocument/2006/relationships/hyperlink" Target="https://lilianweng.github.io/lil-log/2018/08/12/from-autoencoder-to-beta-vae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deep.org/v0.0.5/docs/tutorial-your-first-mode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yoya/what-happens-in-sparse-autencoder-b9a5a69da5c6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yoya/what-happens-in-sparse-autencoder-b9a5a69da5c6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tonP999/Sparse_autoencoder/blob/master/Sparse_autoencoder.ipynb" TargetMode="External"/><Relationship Id="rId4" Type="http://schemas.openxmlformats.org/officeDocument/2006/relationships/image" Target="../media/image5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2dsupsdlclass.github.io/lectures-lab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lianweng.github.io/posts/2018-08-12-vae/" TargetMode="External"/><Relationship Id="rId4" Type="http://schemas.openxmlformats.org/officeDocument/2006/relationships/hyperlink" Target="http://www.datascience4all.org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65FE-56F9-F24B-8A67-CEE49DD9A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Autoencoder</a:t>
            </a:r>
            <a:endParaRPr lang="en-US" sz="4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CFCAB-1429-CD4F-9A99-869F53A9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Yao-Yi Chiang</a:t>
            </a:r>
          </a:p>
          <a:p>
            <a:r>
              <a:rPr lang="en-US" dirty="0">
                <a:latin typeface="+mn-lt"/>
              </a:rPr>
              <a:t>Computer Science and Engineering</a:t>
            </a:r>
          </a:p>
          <a:p>
            <a:r>
              <a:rPr lang="en-US" dirty="0">
                <a:latin typeface="+mn-lt"/>
              </a:rPr>
              <a:t>University of Minnesota</a:t>
            </a:r>
          </a:p>
          <a:p>
            <a:r>
              <a:rPr lang="en-US" dirty="0" err="1">
                <a:latin typeface="+mn-lt"/>
              </a:rPr>
              <a:t>yaoyi@umn.edu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63C4-3D7A-4D40-A73E-F3D41CB4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E2D1A-BA36-8C4F-ADB5-5FAF97ABA1F9}"/>
              </a:ext>
            </a:extLst>
          </p:cNvPr>
          <p:cNvSpPr txBox="1"/>
          <p:nvPr/>
        </p:nvSpPr>
        <p:spPr>
          <a:xfrm>
            <a:off x="121931" y="6182393"/>
            <a:ext cx="2438283" cy="538609"/>
          </a:xfrm>
          <a:prstGeom prst="rect">
            <a:avLst/>
          </a:prstGeom>
          <a:solidFill>
            <a:srgbClr val="F8CB65"/>
          </a:solidFill>
        </p:spPr>
        <p:txBody>
          <a:bodyPr wrap="square" rtlCol="0">
            <a:spAutoFit/>
          </a:bodyPr>
          <a:lstStyle/>
          <a:p>
            <a:endParaRPr lang="en-US" sz="3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CC-BY</a:t>
            </a:r>
          </a:p>
          <a:p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Attribution               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99D8D-385E-5946-8D40-8786B3861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3026" y="6264412"/>
            <a:ext cx="1111324" cy="3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2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ECCF-B687-D545-9790-338962C3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–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7C46-CEE5-3748-8AA1-72E11BFF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inputs are real values, we can use Mean Square Error (MSE) as the loss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C4974-5BC7-0947-95FB-3DDD346F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38742A-86B1-BD43-AE06-A79AAC13C7E2}"/>
                  </a:ext>
                </a:extLst>
              </p:cNvPr>
              <p:cNvSpPr/>
              <p:nvPr/>
            </p:nvSpPr>
            <p:spPr>
              <a:xfrm>
                <a:off x="2817131" y="2569801"/>
                <a:ext cx="6557735" cy="1573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 of samples,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features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38742A-86B1-BD43-AE06-A79AAC13C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131" y="2569801"/>
                <a:ext cx="6557735" cy="1573251"/>
              </a:xfrm>
              <a:prstGeom prst="rect">
                <a:avLst/>
              </a:prstGeom>
              <a:blipFill>
                <a:blip r:embed="rId3"/>
                <a:stretch>
                  <a:fillRect l="-772" t="-75200" b="-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ED94EB85-BC93-9D48-9EC5-BFB1B66B1CD0}"/>
              </a:ext>
            </a:extLst>
          </p:cNvPr>
          <p:cNvSpPr/>
          <p:nvPr/>
        </p:nvSpPr>
        <p:spPr>
          <a:xfrm rot="16200000">
            <a:off x="5223627" y="4572953"/>
            <a:ext cx="1828800" cy="1645920"/>
          </a:xfrm>
          <a:prstGeom prst="trapezoid">
            <a:avLst>
              <a:gd name="adj" fmla="val 30697"/>
            </a:avLst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5E98B-8005-9F4F-8379-F856FD9A1F14}"/>
              </a:ext>
            </a:extLst>
          </p:cNvPr>
          <p:cNvSpPr/>
          <p:nvPr/>
        </p:nvSpPr>
        <p:spPr>
          <a:xfrm>
            <a:off x="4824979" y="4984432"/>
            <a:ext cx="227823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2C927-BD65-C148-AFC6-034F1955BB6A}"/>
              </a:ext>
            </a:extLst>
          </p:cNvPr>
          <p:cNvSpPr/>
          <p:nvPr/>
        </p:nvSpPr>
        <p:spPr>
          <a:xfrm>
            <a:off x="7223252" y="4481512"/>
            <a:ext cx="227823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1C63D8C5-BFD5-2745-8421-00E8CD9C3B77}"/>
              </a:ext>
            </a:extLst>
          </p:cNvPr>
          <p:cNvSpPr/>
          <p:nvPr/>
        </p:nvSpPr>
        <p:spPr>
          <a:xfrm rot="5400000">
            <a:off x="2825354" y="4572952"/>
            <a:ext cx="1828800" cy="1645920"/>
          </a:xfrm>
          <a:prstGeom prst="trapezoid">
            <a:avLst>
              <a:gd name="adj" fmla="val 30697"/>
            </a:avLst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5B2C7C-FFB7-E744-A5DD-7FB6DB36B12C}"/>
              </a:ext>
            </a:extLst>
          </p:cNvPr>
          <p:cNvSpPr/>
          <p:nvPr/>
        </p:nvSpPr>
        <p:spPr>
          <a:xfrm>
            <a:off x="2426706" y="4481512"/>
            <a:ext cx="227823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95984-A39B-BA42-A919-2F7CFAB02970}"/>
              </a:ext>
            </a:extLst>
          </p:cNvPr>
          <p:cNvSpPr txBox="1"/>
          <p:nvPr/>
        </p:nvSpPr>
        <p:spPr>
          <a:xfrm>
            <a:off x="3262860" y="5211246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953D8-CB34-0A46-9B28-98560D2FE84B}"/>
              </a:ext>
            </a:extLst>
          </p:cNvPr>
          <p:cNvSpPr txBox="1"/>
          <p:nvPr/>
        </p:nvSpPr>
        <p:spPr>
          <a:xfrm>
            <a:off x="5649111" y="5211246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FF8440-7EFE-CA46-82C0-A7E034C3A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874" y="4938712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BCC38C-8654-2B4E-8ED4-CE96AB2F6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805" y="4938712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34E937-D9D5-BA46-9CA1-BE9DDF998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546" y="4938712"/>
            <a:ext cx="914400" cy="914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0AED20-CFE2-CE42-AD81-360E9E61013C}"/>
              </a:ext>
            </a:extLst>
          </p:cNvPr>
          <p:cNvSpPr/>
          <p:nvPr/>
        </p:nvSpPr>
        <p:spPr>
          <a:xfrm>
            <a:off x="7976213" y="5211246"/>
            <a:ext cx="45720" cy="4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8F35B-516A-E04E-BD23-AF7278792F2B}"/>
              </a:ext>
            </a:extLst>
          </p:cNvPr>
          <p:cNvSpPr/>
          <p:nvPr/>
        </p:nvSpPr>
        <p:spPr>
          <a:xfrm>
            <a:off x="9351485" y="5215185"/>
            <a:ext cx="45720" cy="4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018DE9-57EF-CA4B-8EF4-87464A2CF1A7}"/>
              </a:ext>
            </a:extLst>
          </p:cNvPr>
          <p:cNvSpPr txBox="1"/>
          <p:nvPr/>
        </p:nvSpPr>
        <p:spPr>
          <a:xfrm>
            <a:off x="7824883" y="5987018"/>
            <a:ext cx="322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pixel wise square error by subtracting the value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6E43C-AF09-0541-8054-B3CC7D52C12F}"/>
              </a:ext>
            </a:extLst>
          </p:cNvPr>
          <p:cNvCxnSpPr>
            <a:stCxn id="19" idx="2"/>
          </p:cNvCxnSpPr>
          <p:nvPr/>
        </p:nvCxnSpPr>
        <p:spPr>
          <a:xfrm>
            <a:off x="7999073" y="5256966"/>
            <a:ext cx="946625" cy="73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6E95E-8D6C-E846-8DEE-892704886A1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965603" y="5260905"/>
            <a:ext cx="408742" cy="7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26BF1A-388C-FE4B-BCA5-6C1259509F82}"/>
              </a:ext>
            </a:extLst>
          </p:cNvPr>
          <p:cNvSpPr txBox="1"/>
          <p:nvPr/>
        </p:nvSpPr>
        <p:spPr>
          <a:xfrm>
            <a:off x="1138265" y="5881334"/>
            <a:ext cx="120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Grey-scale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7572B0-BF1F-7B4D-9D80-AFAFF3533C85}"/>
              </a:ext>
            </a:extLst>
          </p:cNvPr>
          <p:cNvSpPr txBox="1"/>
          <p:nvPr/>
        </p:nvSpPr>
        <p:spPr>
          <a:xfrm>
            <a:off x="7566839" y="4561997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240C1C-171E-6F4C-B810-883666AFD1CE}"/>
              </a:ext>
            </a:extLst>
          </p:cNvPr>
          <p:cNvSpPr txBox="1"/>
          <p:nvPr/>
        </p:nvSpPr>
        <p:spPr>
          <a:xfrm>
            <a:off x="9241355" y="456809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424145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F709-E869-BD40-A095-D3E1CFC3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–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8830-B2A4-6842-8B96-FA7CB27A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7105" cy="4351338"/>
          </a:xfrm>
        </p:spPr>
        <p:txBody>
          <a:bodyPr/>
          <a:lstStyle/>
          <a:p>
            <a:r>
              <a:rPr lang="en-US" dirty="0"/>
              <a:t>When the inputs are binary,</a:t>
            </a:r>
            <a:r>
              <a:rPr lang="zh-CN" altLang="en-US" dirty="0"/>
              <a:t> </a:t>
            </a:r>
            <a:r>
              <a:rPr lang="en-US" altLang="zh-CN" dirty="0"/>
              <a:t>w</a:t>
            </a:r>
            <a:r>
              <a:rPr lang="en-US" dirty="0"/>
              <a:t>e can use Binary Cross Entropy (BCE) as the loss function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03B8-6B90-1A43-A292-0B15D93A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C0C12C-7368-3A49-B75C-9929AAD5A251}"/>
                  </a:ext>
                </a:extLst>
              </p:cNvPr>
              <p:cNvSpPr/>
              <p:nvPr/>
            </p:nvSpPr>
            <p:spPr>
              <a:xfrm>
                <a:off x="2239335" y="2768401"/>
                <a:ext cx="7713330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fun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+(1−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C0C12C-7368-3A49-B75C-9929AAD5A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35" y="2768401"/>
                <a:ext cx="7713330" cy="1142364"/>
              </a:xfrm>
              <a:prstGeom prst="rect">
                <a:avLst/>
              </a:prstGeom>
              <a:blipFill>
                <a:blip r:embed="rId2"/>
                <a:stretch>
                  <a:fillRect t="-101087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B45946AA-71AC-2348-B250-D419B59337B4}"/>
              </a:ext>
            </a:extLst>
          </p:cNvPr>
          <p:cNvGrpSpPr/>
          <p:nvPr/>
        </p:nvGrpSpPr>
        <p:grpSpPr>
          <a:xfrm>
            <a:off x="3219629" y="4254975"/>
            <a:ext cx="5752741" cy="2011681"/>
            <a:chOff x="2855752" y="4032484"/>
            <a:chExt cx="5752741" cy="2011681"/>
          </a:xfrm>
        </p:grpSpPr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88C20828-6959-C148-8D32-1EB967D6323F}"/>
                </a:ext>
              </a:extLst>
            </p:cNvPr>
            <p:cNvSpPr/>
            <p:nvPr/>
          </p:nvSpPr>
          <p:spPr>
            <a:xfrm rot="16200000">
              <a:off x="6086935" y="4215365"/>
              <a:ext cx="2011680" cy="1645920"/>
            </a:xfrm>
            <a:prstGeom prst="trapezoid">
              <a:avLst>
                <a:gd name="adj" fmla="val 30697"/>
              </a:avLst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E90552-85FF-F94D-9C19-17C098DD7B59}"/>
                </a:ext>
              </a:extLst>
            </p:cNvPr>
            <p:cNvSpPr/>
            <p:nvPr/>
          </p:nvSpPr>
          <p:spPr>
            <a:xfrm>
              <a:off x="5779727" y="4535404"/>
              <a:ext cx="22782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69125F3A-1713-614C-9EBF-6959999A0CBA}"/>
                </a:ext>
              </a:extLst>
            </p:cNvPr>
            <p:cNvSpPr/>
            <p:nvPr/>
          </p:nvSpPr>
          <p:spPr>
            <a:xfrm rot="5400000">
              <a:off x="3688662" y="4215364"/>
              <a:ext cx="2011680" cy="1645920"/>
            </a:xfrm>
            <a:prstGeom prst="trapezoid">
              <a:avLst>
                <a:gd name="adj" fmla="val 3069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A365E5-6B24-9F4D-AE89-90F988F215E7}"/>
                </a:ext>
              </a:extLst>
            </p:cNvPr>
            <p:cNvSpPr/>
            <p:nvPr/>
          </p:nvSpPr>
          <p:spPr>
            <a:xfrm>
              <a:off x="8129341" y="4035015"/>
              <a:ext cx="446577" cy="2009149"/>
            </a:xfrm>
            <a:prstGeom prst="rect">
              <a:avLst/>
            </a:prstGeom>
            <a:solidFill>
              <a:srgbClr val="70AD47">
                <a:alpha val="6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C46DB00-86D5-2F43-8F7E-6BC2A12C1F9A}"/>
                </a:ext>
              </a:extLst>
            </p:cNvPr>
            <p:cNvSpPr/>
            <p:nvPr/>
          </p:nvSpPr>
          <p:spPr>
            <a:xfrm>
              <a:off x="8206552" y="4143931"/>
              <a:ext cx="292608" cy="2926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9A7531D-2BB8-0547-B84D-C37E99B0B29E}"/>
                </a:ext>
              </a:extLst>
            </p:cNvPr>
            <p:cNvSpPr/>
            <p:nvPr/>
          </p:nvSpPr>
          <p:spPr>
            <a:xfrm>
              <a:off x="8206552" y="4529759"/>
              <a:ext cx="292608" cy="2926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00EB0B9-8F75-7E49-83D7-B7C790661AA9}"/>
                </a:ext>
              </a:extLst>
            </p:cNvPr>
            <p:cNvSpPr/>
            <p:nvPr/>
          </p:nvSpPr>
          <p:spPr>
            <a:xfrm>
              <a:off x="8206552" y="4915587"/>
              <a:ext cx="292608" cy="2926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FE904D-7F8A-2045-8F31-E20269A82F7B}"/>
                </a:ext>
              </a:extLst>
            </p:cNvPr>
            <p:cNvSpPr/>
            <p:nvPr/>
          </p:nvSpPr>
          <p:spPr>
            <a:xfrm>
              <a:off x="8206552" y="5651374"/>
              <a:ext cx="292608" cy="2926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FBEFBA-95D1-6749-9019-1CC99FC2A584}"/>
                </a:ext>
              </a:extLst>
            </p:cNvPr>
            <p:cNvSpPr txBox="1"/>
            <p:nvPr/>
          </p:nvSpPr>
          <p:spPr>
            <a:xfrm rot="5400000">
              <a:off x="8252145" y="525848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FA01BE-37E6-9741-A61D-859D34445302}"/>
                </a:ext>
              </a:extLst>
            </p:cNvPr>
            <p:cNvSpPr/>
            <p:nvPr/>
          </p:nvSpPr>
          <p:spPr>
            <a:xfrm>
              <a:off x="3211359" y="4032484"/>
              <a:ext cx="446577" cy="2009149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BF85CC-E383-3E40-89B4-1C08DB305566}"/>
                </a:ext>
              </a:extLst>
            </p:cNvPr>
            <p:cNvSpPr/>
            <p:nvPr/>
          </p:nvSpPr>
          <p:spPr>
            <a:xfrm>
              <a:off x="3288570" y="4141400"/>
              <a:ext cx="292608" cy="2926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01DFB27-2B4A-7440-B69B-B1FABDA0B52E}"/>
                </a:ext>
              </a:extLst>
            </p:cNvPr>
            <p:cNvSpPr/>
            <p:nvPr/>
          </p:nvSpPr>
          <p:spPr>
            <a:xfrm>
              <a:off x="3288570" y="4527228"/>
              <a:ext cx="292608" cy="2926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608FB3E-58B7-DD49-85DB-8DB2F4A68A1A}"/>
                </a:ext>
              </a:extLst>
            </p:cNvPr>
            <p:cNvSpPr/>
            <p:nvPr/>
          </p:nvSpPr>
          <p:spPr>
            <a:xfrm>
              <a:off x="3288570" y="4913056"/>
              <a:ext cx="292608" cy="2926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7ED1360-1FA9-584E-99CB-8BC48DB0C0CF}"/>
                </a:ext>
              </a:extLst>
            </p:cNvPr>
            <p:cNvSpPr/>
            <p:nvPr/>
          </p:nvSpPr>
          <p:spPr>
            <a:xfrm>
              <a:off x="3288570" y="5648843"/>
              <a:ext cx="292608" cy="2926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BF4E44-EC05-5745-A1A6-269D9CF431CE}"/>
                </a:ext>
              </a:extLst>
            </p:cNvPr>
            <p:cNvSpPr txBox="1"/>
            <p:nvPr/>
          </p:nvSpPr>
          <p:spPr>
            <a:xfrm rot="5400000">
              <a:off x="3334163" y="525595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1ABD6D-FF13-D64F-BCE6-BC2C90A5F4CD}"/>
                </a:ext>
              </a:extLst>
            </p:cNvPr>
            <p:cNvSpPr txBox="1"/>
            <p:nvPr/>
          </p:nvSpPr>
          <p:spPr>
            <a:xfrm>
              <a:off x="2855752" y="41030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387EB7-0F2B-EA44-B8BF-8E4988C56B1C}"/>
                </a:ext>
              </a:extLst>
            </p:cNvPr>
            <p:cNvSpPr txBox="1"/>
            <p:nvPr/>
          </p:nvSpPr>
          <p:spPr>
            <a:xfrm>
              <a:off x="2855752" y="44888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7759F95-E1ED-E44C-95B5-BC661BC74F73}"/>
                </a:ext>
              </a:extLst>
            </p:cNvPr>
            <p:cNvSpPr txBox="1"/>
            <p:nvPr/>
          </p:nvSpPr>
          <p:spPr>
            <a:xfrm>
              <a:off x="2855752" y="48763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99C812B-77DC-9C45-9560-3750A2E950B5}"/>
                </a:ext>
              </a:extLst>
            </p:cNvPr>
            <p:cNvSpPr txBox="1"/>
            <p:nvPr/>
          </p:nvSpPr>
          <p:spPr>
            <a:xfrm>
              <a:off x="2855752" y="56207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F04B17F-97C4-E240-A2B3-F0FBF8386800}"/>
                </a:ext>
              </a:extLst>
            </p:cNvPr>
            <p:cNvSpPr txBox="1"/>
            <p:nvPr/>
          </p:nvSpPr>
          <p:spPr>
            <a:xfrm>
              <a:off x="4242264" y="4918651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87F25FE-ECFB-8B4F-9577-B3A5BB0B15BD}"/>
                </a:ext>
              </a:extLst>
            </p:cNvPr>
            <p:cNvSpPr txBox="1"/>
            <p:nvPr/>
          </p:nvSpPr>
          <p:spPr>
            <a:xfrm>
              <a:off x="6628515" y="4913056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Decoder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844A86F-B555-7841-8E14-47B154ED944A}"/>
              </a:ext>
            </a:extLst>
          </p:cNvPr>
          <p:cNvSpPr txBox="1"/>
          <p:nvPr/>
        </p:nvSpPr>
        <p:spPr>
          <a:xfrm>
            <a:off x="9019688" y="4322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4B4331-337F-5A48-B7A4-5F4A2CD6EDD5}"/>
              </a:ext>
            </a:extLst>
          </p:cNvPr>
          <p:cNvSpPr txBox="1"/>
          <p:nvPr/>
        </p:nvSpPr>
        <p:spPr>
          <a:xfrm>
            <a:off x="9019688" y="4708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4DB4AA-BF02-5E46-8210-C787CDB9A8E2}"/>
              </a:ext>
            </a:extLst>
          </p:cNvPr>
          <p:cNvSpPr txBox="1"/>
          <p:nvPr/>
        </p:nvSpPr>
        <p:spPr>
          <a:xfrm>
            <a:off x="9019688" y="5096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EB100D-397E-B14F-A384-99E1EC664B3E}"/>
              </a:ext>
            </a:extLst>
          </p:cNvPr>
          <p:cNvSpPr txBox="1"/>
          <p:nvPr/>
        </p:nvSpPr>
        <p:spPr>
          <a:xfrm>
            <a:off x="9019688" y="5840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0560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3407-94C9-A94D-A468-CA8B65A4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PCA and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67A4-79A5-624E-A503-C4F1B59C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encoder part of an autoencoder is equivalent to PCA if </a:t>
            </a:r>
          </a:p>
          <a:p>
            <a:pPr lvl="1"/>
            <a:r>
              <a:rPr lang="en-US" dirty="0"/>
              <a:t>the encoder is a one-layer linear transformation, no bias term</a:t>
            </a:r>
          </a:p>
          <a:p>
            <a:pPr lvl="1"/>
            <a:r>
              <a:rPr lang="en-US" dirty="0"/>
              <a:t>the decoder is a one-layer linear transformation, no bias term</a:t>
            </a:r>
          </a:p>
          <a:p>
            <a:pPr lvl="1"/>
            <a:r>
              <a:rPr lang="en-US" dirty="0"/>
              <a:t>using squared error loss function </a:t>
            </a:r>
          </a:p>
          <a:p>
            <a:pPr lvl="1"/>
            <a:r>
              <a:rPr lang="en-US" dirty="0"/>
              <a:t>normalizing the input to 0 mean along each dimension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E52DB-92F0-6B48-868A-4A932DDB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F60E8F-CDD6-7946-B6AB-50D8D521BED7}"/>
                  </a:ext>
                </a:extLst>
              </p:cNvPr>
              <p:cNvSpPr txBox="1"/>
              <p:nvPr/>
            </p:nvSpPr>
            <p:spPr>
              <a:xfrm>
                <a:off x="2365395" y="4164092"/>
                <a:ext cx="7622984" cy="1439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the feature dimension,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 of samples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F60E8F-CDD6-7946-B6AB-50D8D521B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95" y="4164092"/>
                <a:ext cx="7622984" cy="1439112"/>
              </a:xfrm>
              <a:prstGeom prst="rect">
                <a:avLst/>
              </a:prstGeom>
              <a:blipFill>
                <a:blip r:embed="rId2"/>
                <a:stretch>
                  <a:fillRect l="-1830" t="-84348" r="-832" b="-9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58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797C-A527-9F47-9FE0-1748264E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PCA and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466B-DC48-5743-81D5-96540462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show that if </a:t>
            </a:r>
          </a:p>
          <a:p>
            <a:pPr lvl="1"/>
            <a:r>
              <a:rPr lang="en-US" dirty="0"/>
              <a:t>using a linear decoder and a squared error loss function </a:t>
            </a:r>
          </a:p>
          <a:p>
            <a:pPr lvl="1"/>
            <a:r>
              <a:rPr lang="en-US" dirty="0"/>
              <a:t>then the optimal solution to the following objective function is obtained when using a linear encoder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loss function is equivalent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BEA6B-D023-B74B-B420-393E7484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C8EA12-3835-424C-BE74-27867230CCFB}"/>
                  </a:ext>
                </a:extLst>
              </p:cNvPr>
              <p:cNvSpPr/>
              <p:nvPr/>
            </p:nvSpPr>
            <p:spPr>
              <a:xfrm>
                <a:off x="2817132" y="3429000"/>
                <a:ext cx="6557735" cy="1033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C8EA12-3835-424C-BE74-27867230C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132" y="3429000"/>
                <a:ext cx="6557735" cy="1033745"/>
              </a:xfrm>
              <a:prstGeom prst="rect">
                <a:avLst/>
              </a:prstGeom>
              <a:blipFill>
                <a:blip r:embed="rId3"/>
                <a:stretch>
                  <a:fillRect t="-82927" b="-10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FADDBE-AD9E-274F-96B5-2A72CD9BB8C2}"/>
                  </a:ext>
                </a:extLst>
              </p:cNvPr>
              <p:cNvSpPr/>
              <p:nvPr/>
            </p:nvSpPr>
            <p:spPr>
              <a:xfrm>
                <a:off x="1647592" y="5238233"/>
                <a:ext cx="9171204" cy="1238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algn="ctr">
                  <a:spcAft>
                    <a:spcPts val="1200"/>
                  </a:spcAft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Frobenius Norm of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</m:oMath>
                </a14:m>
                <a:endParaRPr lang="en-US" dirty="0">
                  <a:hlinkClick r:id="rId4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FADDBE-AD9E-274F-96B5-2A72CD9BB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2" y="5238233"/>
                <a:ext cx="9171204" cy="1238159"/>
              </a:xfrm>
              <a:prstGeom prst="rect">
                <a:avLst/>
              </a:prstGeom>
              <a:blipFill>
                <a:blip r:embed="rId5"/>
                <a:stretch>
                  <a:fillRect b="-39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6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26A5-4B94-FE41-ACD4-964D1A51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PCA and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5BC1-31C4-F045-999E-3055C12C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SVD we know that optimal solution to the problem is given by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matching variables one possible solution is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B861-4CE8-7D48-886C-B4B787D9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1E86F1-6ABE-7243-A1EC-EE694B9A4ECF}"/>
                  </a:ext>
                </a:extLst>
              </p:cNvPr>
              <p:cNvSpPr/>
              <p:nvPr/>
            </p:nvSpPr>
            <p:spPr>
              <a:xfrm>
                <a:off x="2560025" y="2436005"/>
                <a:ext cx="7071937" cy="1176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i="1" dirty="0"/>
              </a:p>
              <a:p>
                <a:pPr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orthogonal matrices and 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dirty="0"/>
                  <a:t> is a diagonal matrix with non-negative values on diagonal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1E86F1-6ABE-7243-A1EC-EE694B9A4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025" y="2436005"/>
                <a:ext cx="7071937" cy="1176156"/>
              </a:xfrm>
              <a:prstGeom prst="rect">
                <a:avLst/>
              </a:prstGeom>
              <a:blipFill>
                <a:blip r:embed="rId2"/>
                <a:stretch>
                  <a:fillRect l="-717" t="-2151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409D9F-5C4D-DC4F-8273-8501FEDFC137}"/>
                  </a:ext>
                </a:extLst>
              </p:cNvPr>
              <p:cNvSpPr/>
              <p:nvPr/>
            </p:nvSpPr>
            <p:spPr>
              <a:xfrm>
                <a:off x="5383746" y="4548523"/>
                <a:ext cx="142449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409D9F-5C4D-DC4F-8273-8501FEDFC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746" y="4548523"/>
                <a:ext cx="1424493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00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4E7-863B-A64C-86B6-383E7714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PCA and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now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linear encoding and find an expression for the encoder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936D-37F3-1747-A35C-2E1192CB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/>
              <p:nvPr/>
            </p:nvSpPr>
            <p:spPr>
              <a:xfrm>
                <a:off x="3638468" y="2790065"/>
                <a:ext cx="1252459" cy="907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68" y="2790065"/>
                <a:ext cx="1252459" cy="907941"/>
              </a:xfrm>
              <a:prstGeom prst="rect">
                <a:avLst/>
              </a:prstGeom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17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4E7-863B-A64C-86B6-383E7714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PCA and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now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linear encoding and find an expression for the encoder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936D-37F3-1747-A35C-2E1192CB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/>
              <p:nvPr/>
            </p:nvSpPr>
            <p:spPr>
              <a:xfrm>
                <a:off x="3638468" y="2790065"/>
                <a:ext cx="3294556" cy="1410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:endParaRPr lang="en-US" sz="2400" i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68" y="2790065"/>
                <a:ext cx="3294556" cy="1410899"/>
              </a:xfrm>
              <a:prstGeom prst="rect">
                <a:avLst/>
              </a:prstGeom>
              <a:blipFill>
                <a:blip r:embed="rId3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12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4E7-863B-A64C-86B6-383E7714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PCA and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now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linear encoding and find an expression for the encoder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936D-37F3-1747-A35C-2E1192CB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/>
              <p:nvPr/>
            </p:nvSpPr>
            <p:spPr>
              <a:xfrm>
                <a:off x="3638468" y="2790065"/>
                <a:ext cx="4927375" cy="1854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l-G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2400" i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68" y="2790065"/>
                <a:ext cx="4927375" cy="1854610"/>
              </a:xfrm>
              <a:prstGeom prst="rect">
                <a:avLst/>
              </a:prstGeom>
              <a:blipFill>
                <a:blip r:embed="rId3"/>
                <a:stretch>
                  <a:fillRect l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2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4E7-863B-A64C-86B6-383E7714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PCA and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now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linear encoding and find an expression for the encoder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936D-37F3-1747-A35C-2E1192CB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/>
              <p:nvPr/>
            </p:nvSpPr>
            <p:spPr>
              <a:xfrm>
                <a:off x="3638468" y="2790065"/>
                <a:ext cx="4927375" cy="230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l-G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2400" i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68" y="2790065"/>
                <a:ext cx="4927375" cy="2300886"/>
              </a:xfrm>
              <a:prstGeom prst="rect">
                <a:avLst/>
              </a:prstGeom>
              <a:blipFill>
                <a:blip r:embed="rId3"/>
                <a:stretch>
                  <a:fillRect l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1A1C4E-4D30-3B4F-A91A-1F7FCC47825B}"/>
                  </a:ext>
                </a:extLst>
              </p:cNvPr>
              <p:cNvSpPr/>
              <p:nvPr/>
            </p:nvSpPr>
            <p:spPr>
              <a:xfrm>
                <a:off x="8553531" y="2788804"/>
                <a:ext cx="1578509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600"/>
                  </a:spcAft>
                </a:pPr>
                <a:endParaRPr lang="en-US" sz="2400" i="1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1A1C4E-4D30-3B4F-A91A-1F7FCC478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531" y="2788804"/>
                <a:ext cx="1578509" cy="2246769"/>
              </a:xfrm>
              <a:prstGeom prst="rect">
                <a:avLst/>
              </a:prstGeom>
              <a:blipFill>
                <a:blip r:embed="rId4"/>
                <a:stretch>
                  <a:fillRect l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23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4E7-863B-A64C-86B6-383E7714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PCA and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now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linear encoding and find an expression for the encoder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936D-37F3-1747-A35C-2E1192CB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/>
              <p:nvPr/>
            </p:nvSpPr>
            <p:spPr>
              <a:xfrm>
                <a:off x="3638468" y="2790065"/>
                <a:ext cx="4927375" cy="276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l-G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:endParaRPr lang="en-US" sz="2400" i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68" y="2790065"/>
                <a:ext cx="4927375" cy="2760371"/>
              </a:xfrm>
              <a:prstGeom prst="rect">
                <a:avLst/>
              </a:prstGeom>
              <a:blipFill>
                <a:blip r:embed="rId3"/>
                <a:stretch>
                  <a:fillRect l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EBFEDA-0973-0E43-87EE-1CAB18F4C34C}"/>
                  </a:ext>
                </a:extLst>
              </p:cNvPr>
              <p:cNvSpPr/>
              <p:nvPr/>
            </p:nvSpPr>
            <p:spPr>
              <a:xfrm>
                <a:off x="8553531" y="2788804"/>
                <a:ext cx="3506281" cy="313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2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𝐴𝐵𝐶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2400" i="1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EBFEDA-0973-0E43-87EE-1CAB18F4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531" y="2788804"/>
                <a:ext cx="3506281" cy="3139321"/>
              </a:xfrm>
              <a:prstGeom prst="rect">
                <a:avLst/>
              </a:prstGeom>
              <a:blipFill>
                <a:blip r:embed="rId4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98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CCA8-FD0F-BF4D-B72D-5A89D8DD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A406-3A77-B44A-B79E-0CF341A7A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83981" cy="4351338"/>
          </a:xfrm>
        </p:spPr>
        <p:txBody>
          <a:bodyPr/>
          <a:lstStyle/>
          <a:p>
            <a:r>
              <a:rPr lang="en-US" dirty="0"/>
              <a:t>Principle Component Analysis (PCA)</a:t>
            </a:r>
          </a:p>
          <a:p>
            <a:pPr lvl="1"/>
            <a:r>
              <a:rPr lang="en-US" dirty="0"/>
              <a:t>Projecting the data into a new space using linear transformation</a:t>
            </a:r>
          </a:p>
          <a:p>
            <a:pPr lvl="1"/>
            <a:r>
              <a:rPr lang="en-US" dirty="0"/>
              <a:t>Using SVD or eigenvalue decomposition to find the new space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532AB-700C-2F41-A2B9-AF624289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E59A53-585A-404D-B5F6-555E8D98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87" y="1953927"/>
            <a:ext cx="5363232" cy="23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1C36FE2-4A97-BE42-A2EA-3270054A0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87" y="4277994"/>
            <a:ext cx="5365577" cy="23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1F7CB9-2CED-DD43-A5DF-43EFC040F92A}"/>
              </a:ext>
            </a:extLst>
          </p:cNvPr>
          <p:cNvSpPr/>
          <p:nvPr/>
        </p:nvSpPr>
        <p:spPr>
          <a:xfrm>
            <a:off x="1912274" y="4277995"/>
            <a:ext cx="458419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97D700"/>
                </a:solidFill>
                <a:latin typeface="Helvetica Neue" panose="02000503000000020004" pitchFamily="2" charset="0"/>
              </a:rPr>
              <a:t>GTTTCTCGGTTNNCCGGCGAAAGAAAAGGTCAGAAAAAGACAGCCAAAAAAAGAAAAAGCCCCAACCACCCCCGGGGAACCTTTTGGGGTTGGAGCCTTAGAATGAGTCTTTTAAGGTTCCGGTTAGAGCGTGAAACAGAATCTGCCGGTCTCAAAAAAGGTGCGTCTCCCGGTCAGGGAAGGCCNNCCTTCCTCTCCGAGTCAGAGCCACNNTTTCAGACACTTAGCCCCAGAGGGAATTTGCCTTTTAGTTGGTTAATTGGCCAAAGTCAGGGAGAGCGAGTCNNAGGGTTGGAGAAGGACAAGGCCCCTTCCAAAAAGAGCCCCGGAATTACAAAGTCAGAGTAAGTTAAAGAGTCTCTCGGTCTCTCGGTTAGCCCCGGAGCCAAAGAGGGTCGGCCGGTTGGGGAATTGGGGCCAGAAAGTCTTGGTTAGAGAGTTGGTTGGCCGGGGTTCCCCAGTCAATCTCTCTTTCTTAGGGTTCCTCAATTACGGAGCCAAAACCAGAAAGATCCAAGGAACCGGCCGGCCAAGGCCGGAATTGGAGCCGGAGAGAGCCGGAAAGTTCCTGGGGGTTAGAGAGGGTCGGAAAATCAGAAAATTTCCCTTTTAAGGTTCCTGTCCCTTGGGGTTCCTTNNAATCGGTCAGTTGGCCTCGGGGGGTTTTAACCAAAAAAAGTGAGGGAGAAACAGAGGGGGTCGGAGCGAGAGCCAACCTGAGAGTTCCAATTAGCCNNGGAACCAACCAA</a:t>
            </a:r>
          </a:p>
          <a:p>
            <a:br>
              <a:rPr lang="en-US" sz="1400" dirty="0"/>
            </a:br>
            <a:endParaRPr lang="en-US" sz="1400" dirty="0"/>
          </a:p>
        </p:txBody>
      </p:sp>
      <p:pic>
        <p:nvPicPr>
          <p:cNvPr id="8" name="Picture 7" descr="A picture containing dog, indoor, sitting, brown&#10;&#10;Description automatically generated">
            <a:extLst>
              <a:ext uri="{FF2B5EF4-FFF2-40B4-BE49-F238E27FC236}">
                <a16:creationId xmlns:a16="http://schemas.microsoft.com/office/drawing/2014/main" id="{508BDBB6-DC53-E04D-897B-423038597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70" y="4655185"/>
            <a:ext cx="1676400" cy="168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A5B9CF-4A87-D047-8A84-F0971C067E8E}"/>
              </a:ext>
            </a:extLst>
          </p:cNvPr>
          <p:cNvSpPr txBox="1"/>
          <p:nvPr/>
        </p:nvSpPr>
        <p:spPr>
          <a:xfrm>
            <a:off x="3387607" y="5821502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DNA Sequence</a:t>
            </a:r>
          </a:p>
        </p:txBody>
      </p:sp>
    </p:spTree>
    <p:extLst>
      <p:ext uri="{BB962C8B-B14F-4D97-AF65-F5344CB8AC3E}">
        <p14:creationId xmlns:p14="http://schemas.microsoft.com/office/powerpoint/2010/main" val="299211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4E7-863B-A64C-86B6-383E7714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PCA and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now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linear encoding and find an expression for the encoder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936D-37F3-1747-A35C-2E1192CB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/>
              <p:nvPr/>
            </p:nvSpPr>
            <p:spPr>
              <a:xfrm>
                <a:off x="3638468" y="2790065"/>
                <a:ext cx="4915063" cy="3302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l-G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:endParaRPr lang="en-US" sz="2400" i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68" y="2790065"/>
                <a:ext cx="4915063" cy="3302571"/>
              </a:xfrm>
              <a:prstGeom prst="rect">
                <a:avLst/>
              </a:prstGeom>
              <a:blipFill>
                <a:blip r:embed="rId3"/>
                <a:stretch>
                  <a:fillRect l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167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4E7-863B-A64C-86B6-383E7714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PCA and 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now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linear encoding and find an expression for the encoder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936D-37F3-1747-A35C-2E1192CB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/>
              <p:nvPr/>
            </p:nvSpPr>
            <p:spPr>
              <a:xfrm>
                <a:off x="3638468" y="2790065"/>
                <a:ext cx="4927375" cy="3213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l-G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:endParaRPr lang="en-US" sz="2400" i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62E12-FDE1-AC40-AC59-AEDECA120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68" y="2790065"/>
                <a:ext cx="4927375" cy="3213252"/>
              </a:xfrm>
              <a:prstGeom prst="rect">
                <a:avLst/>
              </a:prstGeom>
              <a:blipFill>
                <a:blip r:embed="rId3"/>
                <a:stretch>
                  <a:fillRect l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809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4E7-863B-A64C-86B6-383E7714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PCA and Autoencoder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will now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linear encoding and find an expression for the encoder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latin typeface="CMR1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latin typeface="CMMI10"/>
                  </a:rPr>
                  <a:t> </a:t>
                </a:r>
                <a:r>
                  <a:rPr lang="en-US" dirty="0">
                    <a:latin typeface="CMR10"/>
                  </a:rPr>
                  <a:t>is a linear transformation of</a:t>
                </a:r>
                <a:r>
                  <a:rPr lang="zh-CN" altLang="en-US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MR1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3C5A5-71B6-0545-848D-772DFC647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6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936D-37F3-1747-A35C-2E1192CB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25731A-9FAC-2140-8AE6-188BFB2EF7D5}"/>
                  </a:ext>
                </a:extLst>
              </p:cNvPr>
              <p:cNvSpPr/>
              <p:nvPr/>
            </p:nvSpPr>
            <p:spPr>
              <a:xfrm>
                <a:off x="3638468" y="2790065"/>
                <a:ext cx="4927375" cy="3213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l-G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altLang="zh-CN" sz="2400" i="1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i="1" dirty="0"/>
              </a:p>
              <a:p>
                <a:pPr>
                  <a:spcAft>
                    <a:spcPts val="600"/>
                  </a:spcAft>
                </a:pPr>
                <a:endParaRPr lang="en-US" sz="2400" i="1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25731A-9FAC-2140-8AE6-188BFB2EF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68" y="2790065"/>
                <a:ext cx="4927375" cy="3213252"/>
              </a:xfrm>
              <a:prstGeom prst="rect">
                <a:avLst/>
              </a:prstGeom>
              <a:blipFill>
                <a:blip r:embed="rId3"/>
                <a:stretch>
                  <a:fillRect l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704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F88D-55B1-E84A-BA83-01C4C4B8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PCA and Autoencoder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81173-37D4-7A4D-A4A9-67E1C3EAD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50617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have encoder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 SVD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the columns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are the orthonormal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From PCA, we know that the projection matrix is the matrix of eigen vectors of the covariance matrix</a:t>
                </a:r>
              </a:p>
              <a:p>
                <a:r>
                  <a:rPr lang="en-US" dirty="0"/>
                  <a:t>Since the entries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are normalized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dirty="0"/>
                  <a:t>is the covariance matrix</a:t>
                </a:r>
              </a:p>
              <a:p>
                <a:r>
                  <a:rPr lang="en-US" dirty="0"/>
                  <a:t>Thus, the linear encoder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the projection matrix for PCA could be the same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81173-37D4-7A4D-A4A9-67E1C3EAD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50617" cy="4351338"/>
              </a:xfrm>
              <a:blipFill>
                <a:blip r:embed="rId2"/>
                <a:stretch>
                  <a:fillRect l="-943" t="-2326" r="-354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FBE04-27F2-D84C-945E-FC2896C0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9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3407-94C9-A94D-A468-CA8B65A4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Between PCA and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67A4-79A5-624E-A503-C4F1B59C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Nonlinear autoencoder can learn more powerful codes for a given dimensionality, compared with linear autoencoder (PCA)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E52DB-92F0-6B48-868A-4A932DDB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E4F6D-D688-8340-B7C9-692C8670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48" y="3217985"/>
            <a:ext cx="8531051" cy="245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AC38E0-61E5-B74F-81DA-98AE94CDBF6C}"/>
              </a:ext>
            </a:extLst>
          </p:cNvPr>
          <p:cNvSpPr txBox="1"/>
          <p:nvPr/>
        </p:nvSpPr>
        <p:spPr>
          <a:xfrm>
            <a:off x="1191185" y="3386229"/>
            <a:ext cx="113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8DAF7-CEC8-4A4F-88D5-3064183387F8}"/>
              </a:ext>
            </a:extLst>
          </p:cNvPr>
          <p:cNvSpPr txBox="1"/>
          <p:nvPr/>
        </p:nvSpPr>
        <p:spPr>
          <a:xfrm>
            <a:off x="838200" y="4135671"/>
            <a:ext cx="183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32D Autoencoder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C34BC-E48C-404F-989D-3BF547D2E22A}"/>
              </a:ext>
            </a:extLst>
          </p:cNvPr>
          <p:cNvSpPr txBox="1"/>
          <p:nvPr/>
        </p:nvSpPr>
        <p:spPr>
          <a:xfrm>
            <a:off x="958844" y="4776358"/>
            <a:ext cx="159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32D Linear Autoencoder</a:t>
            </a:r>
          </a:p>
        </p:txBody>
      </p:sp>
    </p:spTree>
    <p:extLst>
      <p:ext uri="{BB962C8B-B14F-4D97-AF65-F5344CB8AC3E}">
        <p14:creationId xmlns:p14="http://schemas.microsoft.com/office/powerpoint/2010/main" val="53895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547DEB5C-A8C7-D54C-97D1-625845BAA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64" y="1825625"/>
            <a:ext cx="6061860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87826-3EA8-CA42-8B5F-34842C70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63B2-EFDD-3E48-9EAE-61783AAB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r>
              <a:rPr lang="en-US" dirty="0"/>
              <a:t>Using the hidden representation as the input to classic machine</a:t>
            </a:r>
            <a:r>
              <a:rPr lang="en-US" b="1" dirty="0"/>
              <a:t> </a:t>
            </a:r>
            <a:r>
              <a:rPr lang="en-US" dirty="0"/>
              <a:t>learning methods e.g., SVM, KNN</a:t>
            </a:r>
          </a:p>
          <a:p>
            <a:endParaRPr lang="en-US" dirty="0"/>
          </a:p>
          <a:p>
            <a:r>
              <a:rPr lang="en-US" dirty="0"/>
              <a:t>The latent space can be used for visualization (e.g., clustering)</a:t>
            </a:r>
          </a:p>
          <a:p>
            <a:endParaRPr lang="en-US" dirty="0"/>
          </a:p>
          <a:p>
            <a:r>
              <a:rPr lang="en-US" dirty="0"/>
              <a:t>Anomaly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5AEC8-FBEB-DB45-A328-E1257ECE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1AB9820-9E6B-A04A-B4B5-14487CE7F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43"/>
          <a:stretch/>
        </p:blipFill>
        <p:spPr bwMode="auto">
          <a:xfrm>
            <a:off x="5985164" y="1825624"/>
            <a:ext cx="3379900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124CC9-A6CB-2E4C-ADD6-1A942599932E}"/>
              </a:ext>
            </a:extLst>
          </p:cNvPr>
          <p:cNvSpPr/>
          <p:nvPr/>
        </p:nvSpPr>
        <p:spPr>
          <a:xfrm>
            <a:off x="6863741" y="1825623"/>
            <a:ext cx="4304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MUSansSerif"/>
              </a:rPr>
              <a:t>After training, disregarding the decoder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1435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547DEB5C-A8C7-D54C-97D1-625845BAA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64" y="1825625"/>
            <a:ext cx="6061860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87826-3EA8-CA42-8B5F-34842C70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63B2-EFDD-3E48-9EAE-61783AAB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Autofit/>
          </a:bodyPr>
          <a:lstStyle/>
          <a:p>
            <a:r>
              <a:rPr lang="en-US" dirty="0"/>
              <a:t>Training an autoencoder on a large dataset, then fine tune the encoder</a:t>
            </a:r>
            <a:r>
              <a:rPr lang="en-US" b="1" dirty="0"/>
              <a:t> </a:t>
            </a:r>
            <a:r>
              <a:rPr lang="en-US" dirty="0"/>
              <a:t>part on your own smaller dataset and/or provide your own output layers (e.g., classification)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5AEC8-FBEB-DB45-A328-E1257ECE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1AB9820-9E6B-A04A-B4B5-14487CE7F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43"/>
          <a:stretch/>
        </p:blipFill>
        <p:spPr bwMode="auto">
          <a:xfrm>
            <a:off x="5985164" y="1825624"/>
            <a:ext cx="3379900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124CC9-A6CB-2E4C-ADD6-1A942599932E}"/>
              </a:ext>
            </a:extLst>
          </p:cNvPr>
          <p:cNvSpPr/>
          <p:nvPr/>
        </p:nvSpPr>
        <p:spPr>
          <a:xfrm>
            <a:off x="6863741" y="1825623"/>
            <a:ext cx="4304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MUSansSerif"/>
              </a:rPr>
              <a:t>After training, disregarding the decoder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8950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0DF0-D62A-EC4F-AFF3-B887A0FE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Fully-Connected Autoencoder on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6037D-766A-AC48-834D-A10648AE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CBC192-4991-C14D-A9F7-6C64922F8B50}"/>
              </a:ext>
            </a:extLst>
          </p:cNvPr>
          <p:cNvGrpSpPr/>
          <p:nvPr/>
        </p:nvGrpSpPr>
        <p:grpSpPr>
          <a:xfrm>
            <a:off x="3586231" y="2499212"/>
            <a:ext cx="5024369" cy="2011681"/>
            <a:chOff x="3586231" y="2064209"/>
            <a:chExt cx="5024369" cy="2011681"/>
          </a:xfrm>
        </p:grpSpPr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B3A399BB-AF0A-C446-80E0-3AB88A60A31A}"/>
                </a:ext>
              </a:extLst>
            </p:cNvPr>
            <p:cNvSpPr/>
            <p:nvPr/>
          </p:nvSpPr>
          <p:spPr>
            <a:xfrm rot="16200000">
              <a:off x="6291712" y="2247090"/>
              <a:ext cx="2011680" cy="1645920"/>
            </a:xfrm>
            <a:prstGeom prst="trapezoid">
              <a:avLst>
                <a:gd name="adj" fmla="val 30697"/>
              </a:avLst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5F5990-C273-5141-A201-C73AA1F9C382}"/>
                </a:ext>
              </a:extLst>
            </p:cNvPr>
            <p:cNvSpPr/>
            <p:nvPr/>
          </p:nvSpPr>
          <p:spPr>
            <a:xfrm>
              <a:off x="5984504" y="2567129"/>
              <a:ext cx="22782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1AD390-E8D1-5648-BCA7-77353D284DE2}"/>
                </a:ext>
              </a:extLst>
            </p:cNvPr>
            <p:cNvSpPr/>
            <p:nvPr/>
          </p:nvSpPr>
          <p:spPr>
            <a:xfrm>
              <a:off x="8382777" y="2064209"/>
              <a:ext cx="227823" cy="2011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D392834E-FF2C-3445-8DD9-9ABD5ED90D4C}"/>
                </a:ext>
              </a:extLst>
            </p:cNvPr>
            <p:cNvSpPr/>
            <p:nvPr/>
          </p:nvSpPr>
          <p:spPr>
            <a:xfrm rot="5400000">
              <a:off x="3893439" y="2247089"/>
              <a:ext cx="2011680" cy="1645920"/>
            </a:xfrm>
            <a:prstGeom prst="trapezoid">
              <a:avLst>
                <a:gd name="adj" fmla="val 3069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85E545-0057-FC41-909B-D2CD90095793}"/>
                </a:ext>
              </a:extLst>
            </p:cNvPr>
            <p:cNvSpPr/>
            <p:nvPr/>
          </p:nvSpPr>
          <p:spPr>
            <a:xfrm>
              <a:off x="3586231" y="2064209"/>
              <a:ext cx="227823" cy="2011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4F2076-05DB-254A-AECC-73AE6A311E2E}"/>
                </a:ext>
              </a:extLst>
            </p:cNvPr>
            <p:cNvSpPr txBox="1"/>
            <p:nvPr/>
          </p:nvSpPr>
          <p:spPr>
            <a:xfrm>
              <a:off x="4422385" y="2890978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E18FF5-8A19-C24A-A176-2C0A097E0745}"/>
                </a:ext>
              </a:extLst>
            </p:cNvPr>
            <p:cNvSpPr txBox="1"/>
            <p:nvPr/>
          </p:nvSpPr>
          <p:spPr>
            <a:xfrm>
              <a:off x="6808636" y="2885383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Decoder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B0477BE-D113-5149-9EC1-3243EDD728A7}"/>
              </a:ext>
            </a:extLst>
          </p:cNvPr>
          <p:cNvSpPr txBox="1"/>
          <p:nvPr/>
        </p:nvSpPr>
        <p:spPr>
          <a:xfrm>
            <a:off x="1848959" y="499669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078A945-F7CB-F644-AB18-C55AFCE1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15" y="4861855"/>
            <a:ext cx="6672570" cy="14342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40F743D-0FB5-A049-A5C3-50475BA72FAA}"/>
              </a:ext>
            </a:extLst>
          </p:cNvPr>
          <p:cNvSpPr txBox="1"/>
          <p:nvPr/>
        </p:nvSpPr>
        <p:spPr>
          <a:xfrm>
            <a:off x="1230008" y="5646382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1D6535-650C-1B49-8723-0158A0B782A0}"/>
              </a:ext>
            </a:extLst>
          </p:cNvPr>
          <p:cNvSpPr txBox="1"/>
          <p:nvPr/>
        </p:nvSpPr>
        <p:spPr>
          <a:xfrm>
            <a:off x="0" y="6576433"/>
            <a:ext cx="623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Code: </a:t>
            </a:r>
            <a:r>
              <a:rPr lang="en-US" sz="1200" dirty="0">
                <a:hlinkClick r:id="rId3"/>
              </a:rPr>
              <a:t>https://github.com/rasbt/stat479-deep-learning-ss19/tree/master/L15_autoencoder/code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1DC96BF-D28B-BB42-A033-FF906221AF79}"/>
                  </a:ext>
                </a:extLst>
              </p:cNvPr>
              <p:cNvSpPr/>
              <p:nvPr/>
            </p:nvSpPr>
            <p:spPr>
              <a:xfrm>
                <a:off x="1006001" y="2355801"/>
                <a:ext cx="24071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MUSansSerif"/>
                  </a:rPr>
                  <a:t>Flatten image to vector</a:t>
                </a:r>
              </a:p>
              <a:p>
                <a:pPr algn="ctr"/>
                <a:r>
                  <a:rPr lang="en-US" dirty="0">
                    <a:latin typeface="CMUSansSerif"/>
                  </a:rPr>
                  <a:t>Reshape 28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CMUSansSerif"/>
                  </a:rPr>
                  <a:t>28 </a:t>
                </a:r>
                <a:r>
                  <a:rPr lang="en-US" altLang="zh-CN" dirty="0">
                    <a:latin typeface="CMUSansSerif"/>
                  </a:rPr>
                  <a:t>=&gt;</a:t>
                </a:r>
                <a:r>
                  <a:rPr lang="en-US" dirty="0">
                    <a:latin typeface="CMUSansSerif"/>
                  </a:rPr>
                  <a:t> 784 </a:t>
                </a:r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1DC96BF-D28B-BB42-A033-FF906221A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01" y="2355801"/>
                <a:ext cx="2407197" cy="646331"/>
              </a:xfrm>
              <a:prstGeom prst="rect">
                <a:avLst/>
              </a:prstGeom>
              <a:blipFill>
                <a:blip r:embed="rId4"/>
                <a:stretch>
                  <a:fillRect l="-1579" t="-3846" r="-157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71716F9-E191-954A-A458-7A8C131971E1}"/>
                  </a:ext>
                </a:extLst>
              </p:cNvPr>
              <p:cNvSpPr/>
              <p:nvPr/>
            </p:nvSpPr>
            <p:spPr>
              <a:xfrm>
                <a:off x="9169872" y="2355800"/>
                <a:ext cx="24979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CMUSansSerif"/>
                  </a:rPr>
                  <a:t>Reshape vector to image</a:t>
                </a:r>
              </a:p>
              <a:p>
                <a:pPr algn="ctr"/>
                <a:r>
                  <a:rPr lang="en-US" dirty="0">
                    <a:latin typeface="CMUSansSerif"/>
                  </a:rPr>
                  <a:t>Reshape 784 =&gt; 28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CMUSansSerif"/>
                  </a:rPr>
                  <a:t>28</a:t>
                </a:r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71716F9-E191-954A-A458-7A8C13197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872" y="2355800"/>
                <a:ext cx="2497928" cy="646331"/>
              </a:xfrm>
              <a:prstGeom prst="rect">
                <a:avLst/>
              </a:prstGeom>
              <a:blipFill>
                <a:blip r:embed="rId5"/>
                <a:stretch>
                  <a:fillRect l="-1010" t="-3846" r="-15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BD944685-1F58-5E4D-826A-A6A69118D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400" y="3046263"/>
            <a:ext cx="914400" cy="914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9E2E32C-B923-344D-9F47-D604EB1E1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1636" y="3046263"/>
            <a:ext cx="914400" cy="9144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F1154CE-CBBE-B349-B173-16EEEA32FA4F}"/>
              </a:ext>
            </a:extLst>
          </p:cNvPr>
          <p:cNvSpPr/>
          <p:nvPr/>
        </p:nvSpPr>
        <p:spPr>
          <a:xfrm>
            <a:off x="3581278" y="1584450"/>
            <a:ext cx="2377440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USansSerif"/>
              </a:rPr>
              <a:t>Fully Connected Layer</a:t>
            </a:r>
          </a:p>
          <a:p>
            <a:pPr algn="ctr"/>
            <a:r>
              <a:rPr lang="en-US" dirty="0">
                <a:latin typeface="CMUSansSerif"/>
              </a:rPr>
              <a:t>+ LeakyReLU</a:t>
            </a:r>
          </a:p>
          <a:p>
            <a:pPr algn="ctr"/>
            <a:r>
              <a:rPr lang="en-US" dirty="0">
                <a:latin typeface="CMUSansSerif"/>
              </a:rPr>
              <a:t>784 =&gt; 32 </a:t>
            </a:r>
            <a:endParaRPr lang="en-US" dirty="0"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025D37-09B4-5748-8A22-0F09E4281B19}"/>
              </a:ext>
            </a:extLst>
          </p:cNvPr>
          <p:cNvSpPr/>
          <p:nvPr/>
        </p:nvSpPr>
        <p:spPr>
          <a:xfrm>
            <a:off x="6278819" y="1584450"/>
            <a:ext cx="2377440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USansSerif"/>
              </a:rPr>
              <a:t>Fully Connected Layer</a:t>
            </a:r>
          </a:p>
          <a:p>
            <a:pPr algn="ctr"/>
            <a:r>
              <a:rPr lang="en-US" dirty="0">
                <a:latin typeface="CMUSansSerif"/>
              </a:rPr>
              <a:t>+ Sigmoid</a:t>
            </a:r>
            <a:br>
              <a:rPr lang="en-US" dirty="0">
                <a:latin typeface="CMUSansSerif"/>
              </a:rPr>
            </a:br>
            <a:r>
              <a:rPr lang="en-US" dirty="0">
                <a:latin typeface="CMUSansSerif"/>
              </a:rPr>
              <a:t>32 =&gt; 784 </a:t>
            </a:r>
            <a:endParaRPr lang="en-US" dirty="0">
              <a:effectLst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4F983F-E091-024A-B25F-C75AF56A0898}"/>
              </a:ext>
            </a:extLst>
          </p:cNvPr>
          <p:cNvSpPr txBox="1"/>
          <p:nvPr/>
        </p:nvSpPr>
        <p:spPr>
          <a:xfrm>
            <a:off x="5641399" y="26328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Dim=32</a:t>
            </a:r>
          </a:p>
        </p:txBody>
      </p:sp>
    </p:spTree>
    <p:extLst>
      <p:ext uri="{BB962C8B-B14F-4D97-AF65-F5344CB8AC3E}">
        <p14:creationId xmlns:p14="http://schemas.microsoft.com/office/powerpoint/2010/main" val="2443384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7E9E9060-CB61-FC4A-AF78-AFB33CC2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651" y="3027051"/>
            <a:ext cx="946402" cy="9336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BD21205-142C-3849-A5AC-F7740AD3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197" y="4866263"/>
            <a:ext cx="6666087" cy="14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52191-442F-0844-990C-DDD3CF4A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Convolutional Autoencoder on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DDD3-97D0-C948-817E-462654A9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8CA225-F507-114D-A776-EC9081FD4092}"/>
              </a:ext>
            </a:extLst>
          </p:cNvPr>
          <p:cNvSpPr/>
          <p:nvPr/>
        </p:nvSpPr>
        <p:spPr>
          <a:xfrm>
            <a:off x="3737989" y="1745751"/>
            <a:ext cx="219456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USansSerif"/>
              </a:rPr>
              <a:t>One or more Convolutional Layers</a:t>
            </a:r>
            <a:endParaRPr lang="en-US" dirty="0"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153C3F-4BD2-6C4C-877D-2A4548B721EB}"/>
              </a:ext>
            </a:extLst>
          </p:cNvPr>
          <p:cNvSpPr/>
          <p:nvPr/>
        </p:nvSpPr>
        <p:spPr>
          <a:xfrm>
            <a:off x="6117559" y="1745751"/>
            <a:ext cx="228600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USansSerif"/>
              </a:rPr>
              <a:t>One or more </a:t>
            </a:r>
          </a:p>
          <a:p>
            <a:pPr algn="ctr"/>
            <a:r>
              <a:rPr lang="en-US" dirty="0">
                <a:latin typeface="CMUSansSerif"/>
              </a:rPr>
              <a:t>Conv-Transpose Layers </a:t>
            </a:r>
            <a:endParaRPr lang="en-US" dirty="0">
              <a:effectLst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338CFB-F229-7E4C-A1C8-4D2693402BFD}"/>
              </a:ext>
            </a:extLst>
          </p:cNvPr>
          <p:cNvGrpSpPr/>
          <p:nvPr/>
        </p:nvGrpSpPr>
        <p:grpSpPr>
          <a:xfrm>
            <a:off x="3586231" y="2499212"/>
            <a:ext cx="5024369" cy="2011681"/>
            <a:chOff x="3586231" y="2064209"/>
            <a:chExt cx="5024369" cy="2011681"/>
          </a:xfrm>
        </p:grpSpPr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3CAB9399-2F00-7A43-A620-EFD381DB5A06}"/>
                </a:ext>
              </a:extLst>
            </p:cNvPr>
            <p:cNvSpPr/>
            <p:nvPr/>
          </p:nvSpPr>
          <p:spPr>
            <a:xfrm rot="16200000">
              <a:off x="6291712" y="2247090"/>
              <a:ext cx="2011680" cy="1645920"/>
            </a:xfrm>
            <a:prstGeom prst="trapezoid">
              <a:avLst>
                <a:gd name="adj" fmla="val 30697"/>
              </a:avLst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091977-8223-1745-90DA-43EE57E87F17}"/>
                </a:ext>
              </a:extLst>
            </p:cNvPr>
            <p:cNvSpPr/>
            <p:nvPr/>
          </p:nvSpPr>
          <p:spPr>
            <a:xfrm>
              <a:off x="5984504" y="2567129"/>
              <a:ext cx="227823" cy="100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D13F33B-65FC-B74C-A979-753DF355CBF5}"/>
                </a:ext>
              </a:extLst>
            </p:cNvPr>
            <p:cNvSpPr/>
            <p:nvPr/>
          </p:nvSpPr>
          <p:spPr>
            <a:xfrm>
              <a:off x="8382777" y="2064209"/>
              <a:ext cx="227823" cy="2011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D42F8C26-7268-6B4C-BB5E-F75F0D773140}"/>
                </a:ext>
              </a:extLst>
            </p:cNvPr>
            <p:cNvSpPr/>
            <p:nvPr/>
          </p:nvSpPr>
          <p:spPr>
            <a:xfrm rot="5400000">
              <a:off x="3893439" y="2247089"/>
              <a:ext cx="2011680" cy="1645920"/>
            </a:xfrm>
            <a:prstGeom prst="trapezoid">
              <a:avLst>
                <a:gd name="adj" fmla="val 3069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C29580-3CAA-AD46-9C68-5A4722E46F60}"/>
                </a:ext>
              </a:extLst>
            </p:cNvPr>
            <p:cNvSpPr/>
            <p:nvPr/>
          </p:nvSpPr>
          <p:spPr>
            <a:xfrm>
              <a:off x="3586231" y="2064209"/>
              <a:ext cx="227823" cy="2011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A9DFC8-22C6-8B4C-8AE3-4C08F2ED355C}"/>
                </a:ext>
              </a:extLst>
            </p:cNvPr>
            <p:cNvSpPr txBox="1"/>
            <p:nvPr/>
          </p:nvSpPr>
          <p:spPr>
            <a:xfrm>
              <a:off x="4422385" y="2890978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EE28BAC-0741-5F45-BD91-BB9F21D42ACE}"/>
                </a:ext>
              </a:extLst>
            </p:cNvPr>
            <p:cNvSpPr txBox="1"/>
            <p:nvPr/>
          </p:nvSpPr>
          <p:spPr>
            <a:xfrm>
              <a:off x="6808636" y="2885383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Decoder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6F6B4D8E-7F83-914C-AD3F-B3777E4B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400" y="3046263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1521C5F-D9F5-314A-9D8C-F167761EE25D}"/>
              </a:ext>
            </a:extLst>
          </p:cNvPr>
          <p:cNvSpPr txBox="1"/>
          <p:nvPr/>
        </p:nvSpPr>
        <p:spPr>
          <a:xfrm>
            <a:off x="1848959" y="499669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8E57AC-9766-D64A-AD6D-1F309DB76EAD}"/>
              </a:ext>
            </a:extLst>
          </p:cNvPr>
          <p:cNvSpPr txBox="1"/>
          <p:nvPr/>
        </p:nvSpPr>
        <p:spPr>
          <a:xfrm>
            <a:off x="1230008" y="5646382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568761-9D78-254C-AAD7-613AA66B77CA}"/>
              </a:ext>
            </a:extLst>
          </p:cNvPr>
          <p:cNvSpPr txBox="1"/>
          <p:nvPr/>
        </p:nvSpPr>
        <p:spPr>
          <a:xfrm>
            <a:off x="0" y="6576433"/>
            <a:ext cx="623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Code: </a:t>
            </a:r>
            <a:r>
              <a:rPr lang="en-US" sz="1200" dirty="0">
                <a:hlinkClick r:id="rId5"/>
              </a:rPr>
              <a:t>https://github.com/rasbt/stat479-deep-learning-ss19/tree/master/L15_autoencoder/code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0198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>
            <a:extLst>
              <a:ext uri="{FF2B5EF4-FFF2-40B4-BE49-F238E27FC236}">
                <a16:creationId xmlns:a16="http://schemas.microsoft.com/office/drawing/2014/main" id="{2F41F015-1A50-A74B-B984-5C031236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011" y="2999223"/>
            <a:ext cx="312840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84D9BC-7D9A-BC4F-9D9C-3C19A585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and Transposed Convolution</a:t>
            </a:r>
          </a:p>
        </p:txBody>
      </p:sp>
      <p:pic>
        <p:nvPicPr>
          <p:cNvPr id="5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E302C073-2224-0E4D-9D95-0C5D10BA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7" y="2999223"/>
            <a:ext cx="2653801" cy="3017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0379B-060F-1040-9AB9-1619B1205C0F}"/>
              </a:ext>
            </a:extLst>
          </p:cNvPr>
          <p:cNvSpPr txBox="1"/>
          <p:nvPr/>
        </p:nvSpPr>
        <p:spPr>
          <a:xfrm>
            <a:off x="199386" y="1684590"/>
            <a:ext cx="2545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Regular Convolution filter size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 x</a:t>
            </a:r>
            <a:r>
              <a:rPr lang="zh-CN" altLang="en-US" dirty="0"/>
              <a:t> </a:t>
            </a:r>
            <a:r>
              <a:rPr lang="en-US" dirty="0"/>
              <a:t>3</a:t>
            </a:r>
          </a:p>
          <a:p>
            <a:pPr algn="ctr"/>
            <a:r>
              <a:rPr lang="en-US" dirty="0"/>
              <a:t>padding = 1</a:t>
            </a:r>
          </a:p>
          <a:p>
            <a:pPr algn="ctr"/>
            <a:r>
              <a:rPr lang="en-US" dirty="0"/>
              <a:t>stride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D7B04-1568-3141-B36C-F7FA1F6ED249}"/>
              </a:ext>
            </a:extLst>
          </p:cNvPr>
          <p:cNvSpPr txBox="1"/>
          <p:nvPr/>
        </p:nvSpPr>
        <p:spPr>
          <a:xfrm>
            <a:off x="199386" y="6016743"/>
            <a:ext cx="2453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 size = 5 x 5</a:t>
            </a:r>
          </a:p>
          <a:p>
            <a:r>
              <a:rPr lang="en-US" dirty="0"/>
              <a:t>output image size =5 x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B5043-9C95-DD4E-96AD-0F7FA7BBA8E6}"/>
              </a:ext>
            </a:extLst>
          </p:cNvPr>
          <p:cNvSpPr txBox="1"/>
          <p:nvPr/>
        </p:nvSpPr>
        <p:spPr>
          <a:xfrm>
            <a:off x="3173386" y="6016743"/>
            <a:ext cx="2506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 size = </a:t>
            </a:r>
            <a:r>
              <a:rPr lang="en-US" altLang="zh-CN" dirty="0"/>
              <a:t>5</a:t>
            </a:r>
            <a:r>
              <a:rPr lang="en-US" dirty="0"/>
              <a:t> x </a:t>
            </a:r>
            <a:r>
              <a:rPr lang="en-US" altLang="zh-CN" dirty="0"/>
              <a:t>5</a:t>
            </a:r>
            <a:endParaRPr lang="en-US" dirty="0"/>
          </a:p>
          <a:p>
            <a:r>
              <a:rPr lang="en-US" dirty="0"/>
              <a:t>output image size =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en-US" dirty="0"/>
              <a:t> x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B0774-79B9-5941-A0FE-9F892CA67B87}"/>
              </a:ext>
            </a:extLst>
          </p:cNvPr>
          <p:cNvSpPr txBox="1"/>
          <p:nvPr/>
        </p:nvSpPr>
        <p:spPr>
          <a:xfrm>
            <a:off x="3175817" y="1684590"/>
            <a:ext cx="2545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Regular Convolution filter size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 x</a:t>
            </a:r>
            <a:r>
              <a:rPr lang="zh-CN" altLang="en-US" dirty="0"/>
              <a:t> </a:t>
            </a:r>
            <a:r>
              <a:rPr lang="en-US" dirty="0"/>
              <a:t>3</a:t>
            </a:r>
          </a:p>
          <a:p>
            <a:pPr algn="ctr"/>
            <a:r>
              <a:rPr lang="en-US" dirty="0"/>
              <a:t>padding = 1</a:t>
            </a:r>
          </a:p>
          <a:p>
            <a:pPr algn="ctr"/>
            <a:r>
              <a:rPr lang="en-US" dirty="0"/>
              <a:t>stride = </a:t>
            </a:r>
            <a:r>
              <a:rPr lang="en-US" altLang="zh-CN" dirty="0"/>
              <a:t>2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BA848A9-194E-9C4C-90EF-64BB17901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70" y="2999223"/>
            <a:ext cx="2654611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50A567-A3F5-CE41-B4FE-551992135AB7}"/>
              </a:ext>
            </a:extLst>
          </p:cNvPr>
          <p:cNvSpPr/>
          <p:nvPr/>
        </p:nvSpPr>
        <p:spPr>
          <a:xfrm>
            <a:off x="9174285" y="6016743"/>
            <a:ext cx="2591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 image size = </a:t>
            </a:r>
            <a:r>
              <a:rPr lang="en-US" altLang="zh-CN" dirty="0"/>
              <a:t>3</a:t>
            </a:r>
            <a:r>
              <a:rPr lang="en-US" dirty="0"/>
              <a:t> x </a:t>
            </a:r>
            <a:r>
              <a:rPr lang="en-US" altLang="zh-CN" dirty="0"/>
              <a:t>3</a:t>
            </a:r>
            <a:endParaRPr lang="en-US" dirty="0"/>
          </a:p>
          <a:p>
            <a:r>
              <a:rPr lang="en-US" dirty="0"/>
              <a:t>output image size =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en-US" dirty="0"/>
              <a:t> x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092E72-52E4-6744-8A3C-67D53FF207C7}"/>
              </a:ext>
            </a:extLst>
          </p:cNvPr>
          <p:cNvSpPr txBox="1"/>
          <p:nvPr/>
        </p:nvSpPr>
        <p:spPr>
          <a:xfrm>
            <a:off x="9174284" y="1684590"/>
            <a:ext cx="2591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Transposed Convolution filter size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 x</a:t>
            </a:r>
            <a:r>
              <a:rPr lang="zh-CN" altLang="en-US" dirty="0"/>
              <a:t> </a:t>
            </a:r>
            <a:r>
              <a:rPr lang="en-US" dirty="0"/>
              <a:t>3</a:t>
            </a:r>
          </a:p>
          <a:p>
            <a:pPr algn="ctr"/>
            <a:r>
              <a:rPr lang="en-US" dirty="0"/>
              <a:t>padding = </a:t>
            </a:r>
            <a:r>
              <a:rPr lang="en-US" altLang="zh-CN" dirty="0"/>
              <a:t>1</a:t>
            </a:r>
            <a:endParaRPr lang="en-US" dirty="0"/>
          </a:p>
          <a:p>
            <a:pPr algn="ctr"/>
            <a:r>
              <a:rPr lang="en-US" dirty="0"/>
              <a:t>stride =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B24EA-68FA-A349-9D45-483DE23AC68D}"/>
              </a:ext>
            </a:extLst>
          </p:cNvPr>
          <p:cNvSpPr txBox="1"/>
          <p:nvPr/>
        </p:nvSpPr>
        <p:spPr>
          <a:xfrm>
            <a:off x="6152248" y="1684590"/>
            <a:ext cx="2591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Transposed Convolution filter size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 x</a:t>
            </a:r>
            <a:r>
              <a:rPr lang="zh-CN" altLang="en-US" dirty="0"/>
              <a:t> </a:t>
            </a:r>
            <a:r>
              <a:rPr lang="en-US" dirty="0"/>
              <a:t>3</a:t>
            </a:r>
          </a:p>
          <a:p>
            <a:pPr algn="ctr"/>
            <a:r>
              <a:rPr lang="en-US" dirty="0"/>
              <a:t>padding = 1</a:t>
            </a:r>
          </a:p>
          <a:p>
            <a:pPr algn="ctr"/>
            <a:r>
              <a:rPr lang="en-US" dirty="0"/>
              <a:t>stride =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BB3BB8-D93E-8447-A720-1563C219A435}"/>
              </a:ext>
            </a:extLst>
          </p:cNvPr>
          <p:cNvSpPr txBox="1"/>
          <p:nvPr/>
        </p:nvSpPr>
        <p:spPr>
          <a:xfrm>
            <a:off x="6250159" y="6022979"/>
            <a:ext cx="2453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 size = 5 x 5</a:t>
            </a:r>
          </a:p>
          <a:p>
            <a:r>
              <a:rPr lang="en-US" dirty="0"/>
              <a:t>output image size =5 x 5</a:t>
            </a:r>
          </a:p>
        </p:txBody>
      </p:sp>
      <p:pic>
        <p:nvPicPr>
          <p:cNvPr id="21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BEBCFEFF-A5BE-ED4A-999A-8DBF33A30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11" y="2999223"/>
            <a:ext cx="2653801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0794-E17F-3746-A28C-44C772C1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Non-Linear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5C04-A1E3-6B4E-ABC7-6030B55B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underlying low dimensional structure is not linear?</a:t>
            </a:r>
          </a:p>
          <a:p>
            <a:pPr lvl="1"/>
            <a:r>
              <a:rPr lang="en-US" dirty="0"/>
              <a:t>PCA would not be able to find good representative basis vectors</a:t>
            </a:r>
          </a:p>
          <a:p>
            <a:endParaRPr lang="en-US" dirty="0"/>
          </a:p>
          <a:p>
            <a:r>
              <a:rPr lang="en-US" dirty="0"/>
              <a:t>For example,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4126E-6A2D-954E-A9D7-6303EC79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63D68-DCCC-964F-93C5-0C59B205DEA3}"/>
              </a:ext>
            </a:extLst>
          </p:cNvPr>
          <p:cNvSpPr/>
          <p:nvPr/>
        </p:nvSpPr>
        <p:spPr>
          <a:xfrm>
            <a:off x="8356122" y="4336987"/>
            <a:ext cx="292608" cy="41812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9AD851-53E4-394C-9367-B85CCB4413EF}"/>
                  </a:ext>
                </a:extLst>
              </p:cNvPr>
              <p:cNvSpPr txBox="1"/>
              <p:nvPr/>
            </p:nvSpPr>
            <p:spPr>
              <a:xfrm>
                <a:off x="5052631" y="5348354"/>
                <a:ext cx="4994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can be a non-linear combination of three features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9AD851-53E4-394C-9367-B85CCB441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31" y="5348354"/>
                <a:ext cx="4994749" cy="830997"/>
              </a:xfrm>
              <a:prstGeom prst="rect">
                <a:avLst/>
              </a:prstGeom>
              <a:blipFill>
                <a:blip r:embed="rId2"/>
                <a:stretch>
                  <a:fillRect l="-1772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5CDE03C-C7E8-614E-967F-1EB82D5986AC}"/>
              </a:ext>
            </a:extLst>
          </p:cNvPr>
          <p:cNvSpPr/>
          <p:nvPr/>
        </p:nvSpPr>
        <p:spPr>
          <a:xfrm>
            <a:off x="7404027" y="3942131"/>
            <a:ext cx="292608" cy="8572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FB78E-0F7A-0A44-ABE0-97888782EAAA}"/>
              </a:ext>
            </a:extLst>
          </p:cNvPr>
          <p:cNvSpPr/>
          <p:nvPr/>
        </p:nvSpPr>
        <p:spPr>
          <a:xfrm>
            <a:off x="7404027" y="4799423"/>
            <a:ext cx="292608" cy="405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805127-0CC5-7049-9E81-C90D0849B4A0}"/>
              </a:ext>
            </a:extLst>
          </p:cNvPr>
          <p:cNvSpPr/>
          <p:nvPr/>
        </p:nvSpPr>
        <p:spPr>
          <a:xfrm>
            <a:off x="7426562" y="4061335"/>
            <a:ext cx="246888" cy="246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12DC9C-BF91-AD4B-9D56-33DE61B8AD67}"/>
              </a:ext>
            </a:extLst>
          </p:cNvPr>
          <p:cNvSpPr/>
          <p:nvPr/>
        </p:nvSpPr>
        <p:spPr>
          <a:xfrm>
            <a:off x="7426887" y="4431779"/>
            <a:ext cx="246888" cy="246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CFD5DC-0069-7249-90BD-3D482C5C7706}"/>
              </a:ext>
            </a:extLst>
          </p:cNvPr>
          <p:cNvSpPr/>
          <p:nvPr/>
        </p:nvSpPr>
        <p:spPr>
          <a:xfrm>
            <a:off x="7426887" y="4880388"/>
            <a:ext cx="246888" cy="2468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D9D86A-1D77-854A-857D-EEB2B88130B3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>
            <a:off x="7673450" y="4184779"/>
            <a:ext cx="706146" cy="369133"/>
          </a:xfrm>
          <a:prstGeom prst="straightConnector1">
            <a:avLst/>
          </a:prstGeom>
          <a:ln w="3175">
            <a:solidFill>
              <a:schemeClr val="bg2">
                <a:lumMod val="10000"/>
                <a:alpha val="8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027628-CDAD-2B4B-977B-9055F7801AE6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 flipV="1">
            <a:off x="7673775" y="4553912"/>
            <a:ext cx="705821" cy="1311"/>
          </a:xfrm>
          <a:prstGeom prst="straightConnector1">
            <a:avLst/>
          </a:prstGeom>
          <a:ln w="3175">
            <a:solidFill>
              <a:schemeClr val="bg2">
                <a:lumMod val="10000"/>
                <a:alpha val="8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3A9E64-6873-DE46-9AD9-C6FAC23D6881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 flipV="1">
            <a:off x="7673775" y="4553912"/>
            <a:ext cx="705821" cy="449920"/>
          </a:xfrm>
          <a:prstGeom prst="straightConnector1">
            <a:avLst/>
          </a:prstGeom>
          <a:ln w="3175">
            <a:solidFill>
              <a:schemeClr val="bg2">
                <a:lumMod val="10000"/>
                <a:alpha val="8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6323050-B4BE-9940-BEC3-8EA93C678876}"/>
              </a:ext>
            </a:extLst>
          </p:cNvPr>
          <p:cNvSpPr/>
          <p:nvPr/>
        </p:nvSpPr>
        <p:spPr>
          <a:xfrm>
            <a:off x="5284732" y="3975390"/>
            <a:ext cx="201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Len(Primary Roads)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12480-CF70-9647-8987-26A9E2976C19}"/>
              </a:ext>
            </a:extLst>
          </p:cNvPr>
          <p:cNvSpPr/>
          <p:nvPr/>
        </p:nvSpPr>
        <p:spPr>
          <a:xfrm>
            <a:off x="5751706" y="4388877"/>
            <a:ext cx="1534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Area(Industry)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4B7F5-71AE-FC47-A53C-C800E9740F81}"/>
              </a:ext>
            </a:extLst>
          </p:cNvPr>
          <p:cNvSpPr txBox="1"/>
          <p:nvPr/>
        </p:nvSpPr>
        <p:spPr>
          <a:xfrm>
            <a:off x="5912836" y="4846787"/>
            <a:ext cx="136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472C4"/>
                </a:solidFill>
              </a:rPr>
              <a:t>Day of Week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3DFDB8-6F54-8842-8441-5197E81A2534}"/>
              </a:ext>
            </a:extLst>
          </p:cNvPr>
          <p:cNvGrpSpPr/>
          <p:nvPr/>
        </p:nvGrpSpPr>
        <p:grpSpPr>
          <a:xfrm>
            <a:off x="8379596" y="4393363"/>
            <a:ext cx="682930" cy="369332"/>
            <a:chOff x="8403226" y="2471214"/>
            <a:chExt cx="682930" cy="3693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464D80-0352-9E41-AD9A-84AD59076A9B}"/>
                </a:ext>
              </a:extLst>
            </p:cNvPr>
            <p:cNvSpPr/>
            <p:nvPr/>
          </p:nvSpPr>
          <p:spPr>
            <a:xfrm>
              <a:off x="8403226" y="2508319"/>
              <a:ext cx="246888" cy="2468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E6A1E91-B3AF-CC4A-AB20-08662B309F43}"/>
                    </a:ext>
                  </a:extLst>
                </p:cNvPr>
                <p:cNvSpPr txBox="1"/>
                <p:nvPr/>
              </p:nvSpPr>
              <p:spPr>
                <a:xfrm>
                  <a:off x="8716375" y="2471214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E6A1E91-B3AF-CC4A-AB20-08662B309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6375" y="2471214"/>
                  <a:ext cx="36978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AD83F857-5B6A-C744-AE1E-D972B139A8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33"/>
          <a:stretch/>
        </p:blipFill>
        <p:spPr>
          <a:xfrm>
            <a:off x="2474007" y="3913264"/>
            <a:ext cx="1006760" cy="822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18B740E-1A5A-8046-ABFF-A732594357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"/>
          <a:stretch/>
        </p:blipFill>
        <p:spPr>
          <a:xfrm>
            <a:off x="3653021" y="3913130"/>
            <a:ext cx="1006760" cy="820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62CF5C0-3AD2-3546-8172-FBDBA31DDD57}"/>
              </a:ext>
            </a:extLst>
          </p:cNvPr>
          <p:cNvSpPr txBox="1"/>
          <p:nvPr/>
        </p:nvSpPr>
        <p:spPr>
          <a:xfrm>
            <a:off x="2498474" y="4706082"/>
            <a:ext cx="9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F8EBF0-400E-784F-8A4E-3963BA3E980C}"/>
              </a:ext>
            </a:extLst>
          </p:cNvPr>
          <p:cNvSpPr txBox="1"/>
          <p:nvPr/>
        </p:nvSpPr>
        <p:spPr>
          <a:xfrm>
            <a:off x="3723173" y="4703108"/>
            <a:ext cx="86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Sunday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E8C953E3-4DF0-854E-AEAA-F128598AF694}"/>
              </a:ext>
            </a:extLst>
          </p:cNvPr>
          <p:cNvSpPr/>
          <p:nvPr/>
        </p:nvSpPr>
        <p:spPr>
          <a:xfrm>
            <a:off x="3391322" y="5010885"/>
            <a:ext cx="336545" cy="29982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2CA1B24-1719-A84B-B534-5E6CFA865DB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64156" y="5403529"/>
            <a:ext cx="584491" cy="5732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566C862-392F-7145-9F93-FC0A29C724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EB0306">
                <a:tint val="45000"/>
                <a:satMod val="400000"/>
              </a:srgbClr>
            </a:duotone>
          </a:blip>
          <a:srcRect r="3257" b="3423"/>
          <a:stretch/>
        </p:blipFill>
        <p:spPr>
          <a:xfrm>
            <a:off x="2685142" y="5403529"/>
            <a:ext cx="584491" cy="5834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F28432C-9EE0-C745-BBEF-5FD205DF77EC}"/>
              </a:ext>
            </a:extLst>
          </p:cNvPr>
          <p:cNvSpPr txBox="1"/>
          <p:nvPr/>
        </p:nvSpPr>
        <p:spPr>
          <a:xfrm>
            <a:off x="2706319" y="598701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6D2FC2-DE71-7945-B9E4-6C9944344E59}"/>
              </a:ext>
            </a:extLst>
          </p:cNvPr>
          <p:cNvSpPr txBox="1"/>
          <p:nvPr/>
        </p:nvSpPr>
        <p:spPr>
          <a:xfrm>
            <a:off x="1405935" y="550302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Quality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47C3F1-570B-9D4F-B725-BD15AE6BD0B4}"/>
              </a:ext>
            </a:extLst>
          </p:cNvPr>
          <p:cNvSpPr txBox="1"/>
          <p:nvPr/>
        </p:nvSpPr>
        <p:spPr>
          <a:xfrm>
            <a:off x="3808389" y="598701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78135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1E48-4373-E949-BB1C-0D55E2F0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A617-6C56-AD4D-BDE5-036CB984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Autoencoders are trained to preserve as much information as possible of the input data with smaller vectors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6C324-5225-7E42-B6C5-935FE12E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2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1E48-4373-E949-BB1C-0D55E2F0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A617-6C56-AD4D-BDE5-036CB984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7619" cy="4351338"/>
          </a:xfrm>
        </p:spPr>
        <p:txBody>
          <a:bodyPr>
            <a:noAutofit/>
          </a:bodyPr>
          <a:lstStyle/>
          <a:p>
            <a:r>
              <a:rPr lang="en-US" dirty="0"/>
              <a:t>Autoencoders are trained to preserve as much information as     possible of the input data with smaller vectors </a:t>
            </a:r>
          </a:p>
          <a:p>
            <a:endParaRPr lang="en-US" dirty="0"/>
          </a:p>
          <a:p>
            <a:r>
              <a:rPr lang="en-US" dirty="0"/>
              <a:t>Moreover, autoencoders are to create more meaningful representations of the input</a:t>
            </a:r>
          </a:p>
          <a:p>
            <a:pPr lvl="1"/>
            <a:r>
              <a:rPr lang="en-US" dirty="0"/>
              <a:t>More neurons (i.e., hidden size) than the input size allow the network to compute powerful representations of the input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6C324-5225-7E42-B6C5-935FE12E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1E48-4373-E949-BB1C-0D55E2F0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A617-6C56-AD4D-BDE5-036CB984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However, when the hidden dimension is higher than the input</a:t>
            </a:r>
          </a:p>
          <a:p>
            <a:pPr lvl="1"/>
            <a:r>
              <a:rPr lang="en-US" dirty="0"/>
              <a:t>No compression needed, also called overcomplete AE</a:t>
            </a:r>
          </a:p>
          <a:p>
            <a:pPr lvl="1"/>
            <a:r>
              <a:rPr lang="en-US" dirty="0"/>
              <a:t>The network trivially learns to just copy, not learning meaningful features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6C324-5225-7E42-B6C5-935FE12E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0B897-8B3D-8E45-B25B-D2E8C687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226" y="3429000"/>
            <a:ext cx="4909546" cy="2829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DB84570-F146-E14F-9C35-1D5534DC675D}"/>
                  </a:ext>
                </a:extLst>
              </p:cNvPr>
              <p:cNvSpPr/>
              <p:nvPr/>
            </p:nvSpPr>
            <p:spPr>
              <a:xfrm>
                <a:off x="7447302" y="5663673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DB84570-F146-E14F-9C35-1D5534DC6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302" y="5663673"/>
                <a:ext cx="3922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9549D7-39F7-6749-B939-FF3A6EBBF99B}"/>
                  </a:ext>
                </a:extLst>
              </p:cNvPr>
              <p:cNvSpPr/>
              <p:nvPr/>
            </p:nvSpPr>
            <p:spPr>
              <a:xfrm>
                <a:off x="7447302" y="3631962"/>
                <a:ext cx="4665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9549D7-39F7-6749-B939-FF3A6EBBF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302" y="3631962"/>
                <a:ext cx="4665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C8D2CB-F992-DB4B-8BC6-077F8B48EE23}"/>
                  </a:ext>
                </a:extLst>
              </p:cNvPr>
              <p:cNvSpPr/>
              <p:nvPr/>
            </p:nvSpPr>
            <p:spPr>
              <a:xfrm>
                <a:off x="8157099" y="4684004"/>
                <a:ext cx="379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C8D2CB-F992-DB4B-8BC6-077F8B48E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099" y="4684004"/>
                <a:ext cx="379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2C6A345-74D6-8244-87DB-B690669BA0B1}"/>
              </a:ext>
            </a:extLst>
          </p:cNvPr>
          <p:cNvSpPr txBox="1"/>
          <p:nvPr/>
        </p:nvSpPr>
        <p:spPr>
          <a:xfrm>
            <a:off x="4687953" y="6327740"/>
            <a:ext cx="281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Mitesh M. Khapra </a:t>
            </a:r>
          </a:p>
        </p:txBody>
      </p:sp>
    </p:spTree>
    <p:extLst>
      <p:ext uri="{BB962C8B-B14F-4D97-AF65-F5344CB8AC3E}">
        <p14:creationId xmlns:p14="http://schemas.microsoft.com/office/powerpoint/2010/main" val="866084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1E48-4373-E949-BB1C-0D55E2F0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A617-6C56-AD4D-BDE5-036CB984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3681" cy="4351338"/>
          </a:xfrm>
        </p:spPr>
        <p:txBody>
          <a:bodyPr>
            <a:noAutofit/>
          </a:bodyPr>
          <a:lstStyle/>
          <a:p>
            <a:r>
              <a:rPr lang="en-US" dirty="0"/>
              <a:t>Regularized autoencoders aim to avoid overfitting and improve robustness</a:t>
            </a:r>
          </a:p>
          <a:p>
            <a:pPr lvl="1"/>
            <a:r>
              <a:rPr lang="en-US" dirty="0"/>
              <a:t>Denoise Autoencoder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dirty="0"/>
              <a:t>1</a:t>
            </a:r>
            <a:r>
              <a:rPr lang="en-US" altLang="zh-CN" dirty="0"/>
              <a:t>]</a:t>
            </a:r>
            <a:endParaRPr lang="en-US" dirty="0"/>
          </a:p>
          <a:p>
            <a:pPr lvl="1"/>
            <a:r>
              <a:rPr lang="en-US" dirty="0"/>
              <a:t>Sparse Autoencoder 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6C324-5225-7E42-B6C5-935FE12E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DB63C-45D9-254A-9FBE-0C5F738FE71D}"/>
              </a:ext>
            </a:extLst>
          </p:cNvPr>
          <p:cNvSpPr txBox="1"/>
          <p:nvPr/>
        </p:nvSpPr>
        <p:spPr>
          <a:xfrm>
            <a:off x="0" y="6176963"/>
            <a:ext cx="91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Pascal Vincent, et al. </a:t>
            </a:r>
            <a:r>
              <a:rPr lang="en-US" sz="1200" dirty="0">
                <a:hlinkClick r:id="rId3"/>
              </a:rPr>
              <a:t>“Stacked denoising autoencoders: Learning useful representations in a deep network with a local denoising criterion."</a:t>
            </a:r>
            <a:r>
              <a:rPr lang="en-US" sz="1200" dirty="0"/>
              <a:t>. Journal of machine learning research 11.Dec (2010): 3371-3408.</a:t>
            </a:r>
          </a:p>
          <a:p>
            <a:r>
              <a:rPr lang="en-US" sz="1200" dirty="0"/>
              <a:t>[2] Ng, Andrew. "Sparse autoencoder." CS294A Lecture notes 72.2011 (2011): 1-19.</a:t>
            </a:r>
          </a:p>
        </p:txBody>
      </p:sp>
    </p:spTree>
    <p:extLst>
      <p:ext uri="{BB962C8B-B14F-4D97-AF65-F5344CB8AC3E}">
        <p14:creationId xmlns:p14="http://schemas.microsoft.com/office/powerpoint/2010/main" val="3404666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688E-27E0-A442-9327-F53D92D9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Denoise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7916-682C-C646-9E1E-26FEAAF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is partially corrupted by adding noises to or masking some values of the input vector in a stochastic manner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5F7F-52BC-074D-BA76-2C6B24AC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DCC8B0-9E02-A846-9EFF-2B3E19B6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09720"/>
            <a:ext cx="7253704" cy="350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D7611-E74F-6B47-9888-E221B78B9B2F}"/>
              </a:ext>
            </a:extLst>
          </p:cNvPr>
          <p:cNvSpPr txBox="1"/>
          <p:nvPr/>
        </p:nvSpPr>
        <p:spPr>
          <a:xfrm>
            <a:off x="2455976" y="6352143"/>
            <a:ext cx="401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4"/>
              </a:rPr>
              <a:t>Denoising AE architecture</a:t>
            </a:r>
            <a:r>
              <a:rPr lang="en-US" dirty="0"/>
              <a:t> by </a:t>
            </a:r>
            <a:r>
              <a:rPr lang="en-US" u="sng" dirty="0">
                <a:hlinkClick r:id="rId5"/>
              </a:rPr>
              <a:t>Lilian Weng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4B3183-AFBC-7543-A6D2-4AB6A0745A64}"/>
                  </a:ext>
                </a:extLst>
              </p:cNvPr>
              <p:cNvSpPr txBox="1"/>
              <p:nvPr/>
            </p:nvSpPr>
            <p:spPr>
              <a:xfrm>
                <a:off x="8300122" y="3810220"/>
                <a:ext cx="3364155" cy="177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defines the mapping from the true data samples to the noisy or corrupted ones, e.g., masking noise, Gaussian noise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4B3183-AFBC-7543-A6D2-4AB6A0745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22" y="3810220"/>
                <a:ext cx="3364155" cy="1778179"/>
              </a:xfrm>
              <a:prstGeom prst="rect">
                <a:avLst/>
              </a:prstGeom>
              <a:blipFill>
                <a:blip r:embed="rId6"/>
                <a:stretch>
                  <a:fillRect l="-1504" r="-1880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44296C4D-2783-E244-A85F-CB70019E2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7"/>
          <a:stretch/>
        </p:blipFill>
        <p:spPr bwMode="auto">
          <a:xfrm>
            <a:off x="838200" y="2809720"/>
            <a:ext cx="2227118" cy="350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350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688E-27E0-A442-9327-F53D92D9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Denoise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7916-682C-C646-9E1E-26FEAAF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model is trained to recover the original input (note: not the corrupt one)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5F7F-52BC-074D-BA76-2C6B24AC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38A08E2-79E9-3542-B714-13B462DFF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09720"/>
            <a:ext cx="7253704" cy="350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2E4C71-BA2C-DB42-BA1B-C4FF901DDEBF}"/>
              </a:ext>
            </a:extLst>
          </p:cNvPr>
          <p:cNvSpPr txBox="1"/>
          <p:nvPr/>
        </p:nvSpPr>
        <p:spPr>
          <a:xfrm>
            <a:off x="2455976" y="6352143"/>
            <a:ext cx="401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4"/>
              </a:rPr>
              <a:t>Denoising AE architecture</a:t>
            </a:r>
            <a:r>
              <a:rPr lang="en-US" dirty="0"/>
              <a:t> by </a:t>
            </a:r>
            <a:r>
              <a:rPr lang="en-US" u="sng" dirty="0">
                <a:hlinkClick r:id="rId5"/>
              </a:rPr>
              <a:t>Lilian Weng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A3087-BFD8-2B43-979C-8DB09D0FF71A}"/>
                  </a:ext>
                </a:extLst>
              </p:cNvPr>
              <p:cNvSpPr txBox="1"/>
              <p:nvPr/>
            </p:nvSpPr>
            <p:spPr>
              <a:xfrm>
                <a:off x="8308023" y="4136527"/>
                <a:ext cx="3348353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A3087-BFD8-2B43-979C-8DB09D0F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023" y="4136527"/>
                <a:ext cx="3348353" cy="848566"/>
              </a:xfrm>
              <a:prstGeom prst="rect">
                <a:avLst/>
              </a:prstGeom>
              <a:blipFill>
                <a:blip r:embed="rId6"/>
                <a:stretch>
                  <a:fillRect l="-3409"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333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138F-EFEA-994D-9BCF-A12EBD5E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Denoise Autoencoder – Experiment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EF76-4CC0-2B4C-A916-689DA682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2418" cy="4351338"/>
          </a:xfrm>
        </p:spPr>
        <p:txBody>
          <a:bodyPr/>
          <a:lstStyle/>
          <a:p>
            <a:r>
              <a:rPr lang="en-US" dirty="0"/>
              <a:t>The model learns a combination of many input dimensions to recover the denoised version rather than to overfit one dimension, which helps learn robust latent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B34E-BDBD-8B41-A5A7-4979D734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2C5825-594F-6A49-B64F-EC4574B0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35" y="3429000"/>
            <a:ext cx="7377930" cy="245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C4034-06B1-174F-9F82-B510B659CBA9}"/>
              </a:ext>
            </a:extLst>
          </p:cNvPr>
          <p:cNvSpPr txBox="1"/>
          <p:nvPr/>
        </p:nvSpPr>
        <p:spPr>
          <a:xfrm>
            <a:off x="2125618" y="5936854"/>
            <a:ext cx="794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input, corrupted data, and reconstructed data. Copyright by </a:t>
            </a:r>
            <a:r>
              <a:rPr lang="en-US" u="sng" dirty="0">
                <a:hlinkClick r:id="rId3"/>
              </a:rPr>
              <a:t>opendeep.org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778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F048-AFC7-2447-AE51-51211E45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BB13-AFAE-F34E-8C77-3C31B77ED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391" cy="4351338"/>
          </a:xfrm>
        </p:spPr>
        <p:txBody>
          <a:bodyPr>
            <a:noAutofit/>
          </a:bodyPr>
          <a:lstStyle/>
          <a:p>
            <a:r>
              <a:rPr lang="en-US" dirty="0"/>
              <a:t>Sparse autoencoder forces the model to only have a small number of hidden units being activated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CB433-56B5-C542-B7D5-2D5C8F4A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91" y="1690688"/>
            <a:ext cx="5257800" cy="4474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C4A01-DE91-8943-A7A8-1302DCD00F7E}"/>
              </a:ext>
            </a:extLst>
          </p:cNvPr>
          <p:cNvSpPr txBox="1"/>
          <p:nvPr/>
        </p:nvSpPr>
        <p:spPr>
          <a:xfrm>
            <a:off x="6701265" y="6176963"/>
            <a:ext cx="42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Autoencoder image by </a:t>
            </a:r>
            <a:r>
              <a:rPr lang="en-US" dirty="0" err="1">
                <a:hlinkClick r:id="rId3"/>
              </a:rPr>
              <a:t>Syoya</a:t>
            </a:r>
            <a:r>
              <a:rPr lang="en-US" dirty="0">
                <a:hlinkClick r:id="rId3"/>
              </a:rPr>
              <a:t> 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66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F048-AFC7-2447-AE51-51211E45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BB13-AFAE-F34E-8C77-3C31B77ED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391" cy="4351338"/>
          </a:xfrm>
        </p:spPr>
        <p:txBody>
          <a:bodyPr>
            <a:noAutofit/>
          </a:bodyPr>
          <a:lstStyle/>
          <a:p>
            <a:r>
              <a:rPr lang="en-US" dirty="0"/>
              <a:t>Sparse autoencoder forces the model to only have a small number of hidden units being activated at the same time</a:t>
            </a:r>
          </a:p>
          <a:p>
            <a:r>
              <a:rPr lang="en-US" dirty="0"/>
              <a:t>Loss = reconstruction loss + regularization loss</a:t>
            </a:r>
          </a:p>
          <a:p>
            <a:r>
              <a:rPr lang="en-US" dirty="0"/>
              <a:t>There are two ways to construct sparsity penalty </a:t>
            </a:r>
          </a:p>
          <a:p>
            <a:pPr lvl="1"/>
            <a:r>
              <a:rPr lang="en-US" dirty="0"/>
              <a:t>L1 regularization</a:t>
            </a:r>
          </a:p>
          <a:p>
            <a:pPr lvl="1"/>
            <a:r>
              <a:rPr lang="en-US" dirty="0"/>
              <a:t>KL-divergence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CB433-56B5-C542-B7D5-2D5C8F4A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91" y="1690688"/>
            <a:ext cx="5257800" cy="4474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C4A01-DE91-8943-A7A8-1302DCD00F7E}"/>
              </a:ext>
            </a:extLst>
          </p:cNvPr>
          <p:cNvSpPr txBox="1"/>
          <p:nvPr/>
        </p:nvSpPr>
        <p:spPr>
          <a:xfrm>
            <a:off x="6701265" y="6176963"/>
            <a:ext cx="42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Autoencoder image by </a:t>
            </a:r>
            <a:r>
              <a:rPr lang="en-US" dirty="0">
                <a:hlinkClick r:id="rId3"/>
              </a:rPr>
              <a:t>Syoya 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45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EFE1-2D8F-E449-A3CF-16E1D45B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</a:t>
            </a:r>
            <a:r>
              <a:rPr lang="zh-CN" altLang="en-US" dirty="0"/>
              <a:t> </a:t>
            </a:r>
            <a:r>
              <a:rPr lang="en-US" altLang="zh-CN" dirty="0"/>
              <a:t>with </a:t>
            </a:r>
            <a:r>
              <a:rPr lang="en-US" dirty="0"/>
              <a:t>KL-divergence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B75E3-BEE7-0844-BA75-F083B64D8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say there are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 neurons in the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hidden layer and the activation function for the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neuron in this layer is labelled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B75E3-BEE7-0844-BA75-F083B64D8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63019-D7FD-664B-BD45-E72C5629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0794-E17F-3746-A28C-44C772C1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Non-Linear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5C04-A1E3-6B4E-ABC7-6030B55B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underlying low dimensional structure is not linear?</a:t>
            </a:r>
          </a:p>
          <a:p>
            <a:pPr lvl="1"/>
            <a:r>
              <a:rPr lang="en-US" dirty="0"/>
              <a:t>PCA would not be able to find good representative basis vectors</a:t>
            </a:r>
          </a:p>
          <a:p>
            <a:endParaRPr lang="en-US" dirty="0"/>
          </a:p>
          <a:p>
            <a:r>
              <a:rPr lang="en-US" dirty="0"/>
              <a:t>Neural Networks?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4126E-6A2D-954E-A9D7-6303EC79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42CA49E-2F5B-9D4C-86FE-A6C7F20CB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10642" y="3752009"/>
            <a:ext cx="7570716" cy="27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68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EFE1-2D8F-E449-A3CF-16E1D45B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</a:t>
            </a:r>
            <a:r>
              <a:rPr lang="zh-CN" altLang="en-US" dirty="0"/>
              <a:t> </a:t>
            </a:r>
            <a:r>
              <a:rPr lang="en-US" altLang="zh-CN" dirty="0"/>
              <a:t>with </a:t>
            </a:r>
            <a:r>
              <a:rPr lang="en-US" dirty="0"/>
              <a:t>KL-divergence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B75E3-BEE7-0844-BA75-F083B64D8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Let’s say there are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 neurons in the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hidden layer and the activation function for the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neuron in this layer is labelled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fraction of activation of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expected to be a small number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, known as </a:t>
                </a:r>
                <a:r>
                  <a:rPr lang="en-US" i="1" dirty="0"/>
                  <a:t>sparsity parameters</a:t>
                </a:r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B75E3-BEE7-0844-BA75-F083B64D8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035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63019-D7FD-664B-BD45-E72C5629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D0975B-AA49-AD45-AA7A-55F46C6A6A07}"/>
                  </a:ext>
                </a:extLst>
              </p:cNvPr>
              <p:cNvSpPr txBox="1"/>
              <p:nvPr/>
            </p:nvSpPr>
            <p:spPr>
              <a:xfrm>
                <a:off x="4228533" y="4001294"/>
                <a:ext cx="3734933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D0975B-AA49-AD45-AA7A-55F46C6A6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533" y="4001294"/>
                <a:ext cx="3734933" cy="1100558"/>
              </a:xfrm>
              <a:prstGeom prst="rect">
                <a:avLst/>
              </a:prstGeom>
              <a:blipFill>
                <a:blip r:embed="rId4"/>
                <a:stretch>
                  <a:fillRect t="-105682" b="-16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724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EFE1-2D8F-E449-A3CF-16E1D45B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</a:t>
            </a:r>
            <a:r>
              <a:rPr lang="zh-CN" altLang="en-US" dirty="0"/>
              <a:t> </a:t>
            </a:r>
            <a:r>
              <a:rPr lang="en-US" altLang="zh-CN" dirty="0"/>
              <a:t>with </a:t>
            </a:r>
            <a:r>
              <a:rPr lang="en-US" dirty="0"/>
              <a:t>KL-divergence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B75E3-BEE7-0844-BA75-F083B64D8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The KL-divergence measures the difference between two probability distributions</a:t>
                </a:r>
                <a:r>
                  <a:rPr lang="en-US" baseline="30000" dirty="0"/>
                  <a:t>1</a:t>
                </a:r>
                <a:r>
                  <a:rPr lang="en-US" dirty="0"/>
                  <a:t>, one with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l-GR" dirty="0"/>
                  <a:t> </a:t>
                </a:r>
                <a:r>
                  <a:rPr lang="en-US" dirty="0"/>
                  <a:t>and the other with mean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hyperparameter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controls how strong the penalty applying on the sparsity loss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B75E3-BEE7-0844-BA75-F083B64D8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63019-D7FD-664B-BD45-E72C5629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D0975B-AA49-AD45-AA7A-55F46C6A6A07}"/>
                  </a:ext>
                </a:extLst>
              </p:cNvPr>
              <p:cNvSpPr txBox="1"/>
              <p:nvPr/>
            </p:nvSpPr>
            <p:spPr>
              <a:xfrm>
                <a:off x="3757956" y="2806618"/>
                <a:ext cx="5156220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𝑆𝐴𝐸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||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D0975B-AA49-AD45-AA7A-55F46C6A6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956" y="2806618"/>
                <a:ext cx="5156220" cy="1172629"/>
              </a:xfrm>
              <a:prstGeom prst="rect">
                <a:avLst/>
              </a:prstGeom>
              <a:blipFill>
                <a:blip r:embed="rId4"/>
                <a:stretch>
                  <a:fillRect t="-96809" b="-1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3BD7DD-4B04-6C4C-A50C-5B445647BAA4}"/>
              </a:ext>
            </a:extLst>
          </p:cNvPr>
          <p:cNvSpPr txBox="1"/>
          <p:nvPr/>
        </p:nvSpPr>
        <p:spPr>
          <a:xfrm>
            <a:off x="0" y="6576418"/>
            <a:ext cx="4903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The probability distribution here can be viewed as Bernoulli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4208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42A-D11D-DE46-8193-888A4AAB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 – Experiment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56DBC-1085-C34C-BF5D-E1C2749A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8B926-44D7-7144-8CF2-FE501D7D0FA1}"/>
              </a:ext>
            </a:extLst>
          </p:cNvPr>
          <p:cNvSpPr txBox="1"/>
          <p:nvPr/>
        </p:nvSpPr>
        <p:spPr>
          <a:xfrm>
            <a:off x="1712017" y="577629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13946-F8BD-0C41-913C-6C289AB31A62}"/>
              </a:ext>
            </a:extLst>
          </p:cNvPr>
          <p:cNvSpPr txBox="1"/>
          <p:nvPr/>
        </p:nvSpPr>
        <p:spPr>
          <a:xfrm>
            <a:off x="4968069" y="5777440"/>
            <a:ext cx="20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1536A-0795-2248-9C82-4FF2E4DFAA74}"/>
              </a:ext>
            </a:extLst>
          </p:cNvPr>
          <p:cNvSpPr txBox="1"/>
          <p:nvPr/>
        </p:nvSpPr>
        <p:spPr>
          <a:xfrm>
            <a:off x="8038258" y="5653088"/>
            <a:ext cx="286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Reconstructed from latent space with zeroed "inactive" neurons (activation &lt; 0.5)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D2042-3050-0B47-9CA9-713F5F13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213100" cy="397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FD1B26-998A-EB43-B64E-BA1C1ED31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88" y="1690688"/>
            <a:ext cx="3213100" cy="3962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156DAE-672B-EC49-B600-6551FAFBC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976" y="1690688"/>
            <a:ext cx="3167396" cy="3962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20A44B-CE87-174E-8C47-B6093D8C974E}"/>
              </a:ext>
            </a:extLst>
          </p:cNvPr>
          <p:cNvSpPr txBox="1"/>
          <p:nvPr/>
        </p:nvSpPr>
        <p:spPr>
          <a:xfrm>
            <a:off x="0" y="6576418"/>
            <a:ext cx="639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code: </a:t>
            </a:r>
            <a:r>
              <a:rPr lang="en-US" sz="1200" dirty="0">
                <a:hlinkClick r:id="rId5"/>
              </a:rPr>
              <a:t>https://github.com/AntonP999/Sparse_autoencoder/blob/master/Sparse_autoencoder.ipynb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5759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9C69-ADF8-8A4D-935B-CA0CEB0E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B373-7223-C840-A193-31DC25AB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Variational Autoencoder</a:t>
            </a:r>
            <a:r>
              <a:rPr lang="zh-CN" altLang="en-US" dirty="0"/>
              <a:t> </a:t>
            </a:r>
            <a:r>
              <a:rPr lang="en-US" altLang="zh-CN" dirty="0"/>
              <a:t>(VAE)</a:t>
            </a:r>
          </a:p>
          <a:p>
            <a:r>
              <a:rPr lang="en-US" dirty="0"/>
              <a:t>Beta-VAE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2CD7-289D-D84F-95FF-00158A0F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6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4011-ACB9-2F42-A0FD-F41D3B26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2B51-085D-7441-951E-842B59AE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Autoencoder is a neural network designed to learn an identity function in an unsupervised way to reconstruct the original input </a:t>
            </a:r>
          </a:p>
          <a:p>
            <a:r>
              <a:rPr lang="en-US" dirty="0"/>
              <a:t>Autoencoders can compress the data in a non-linear way</a:t>
            </a:r>
          </a:p>
          <a:p>
            <a:r>
              <a:rPr lang="en-US" dirty="0"/>
              <a:t>Autoencoders create meaningful representations of the input</a:t>
            </a:r>
          </a:p>
          <a:p>
            <a:r>
              <a:rPr lang="en-US" dirty="0"/>
              <a:t>Autoencoders with </a:t>
            </a:r>
            <a:r>
              <a:rPr lang="en-US"/>
              <a:t>regularization strategy overcome </a:t>
            </a:r>
            <a:r>
              <a:rPr lang="en-US" dirty="0"/>
              <a:t>overfitting and improve the robustness when there are more neurons in the network than the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0661-75DA-8246-85F3-CD5192E0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2808-C01F-2941-9326-7EADEAED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8F61-47FA-354F-8CF2-D708639A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Deep learning slides adapted from </a:t>
            </a:r>
            <a:r>
              <a:rPr lang="en-US" sz="2000" dirty="0">
                <a:hlinkClick r:id="rId3"/>
              </a:rPr>
              <a:t>https://m2dsupsdlclass.github.io/lectures-labs/</a:t>
            </a:r>
            <a:r>
              <a:rPr lang="en-US" sz="2000" dirty="0"/>
              <a:t> by Olivier Grisel and Charles </a:t>
            </a:r>
            <a:r>
              <a:rPr lang="en-US" sz="2000" dirty="0" err="1"/>
              <a:t>Ollion</a:t>
            </a:r>
            <a:r>
              <a:rPr lang="en-US" sz="2000" dirty="0"/>
              <a:t> (CC-By 4.0 license)</a:t>
            </a:r>
          </a:p>
          <a:p>
            <a:r>
              <a:rPr lang="en-US" sz="2000" dirty="0"/>
              <a:t>Gil, Yolanda (Ed.) Introduction to Computational Thinking and Data Science.  Available from </a:t>
            </a:r>
            <a:r>
              <a:rPr lang="en-US" sz="2000" dirty="0">
                <a:hlinkClick r:id="rId4"/>
              </a:rPr>
              <a:t>http://www.datascience4all.org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https://lilianweng.github.io/posts/2018-08-12-vae/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5CAB0-3A18-504B-8F49-F2C2CA37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>
                <a:latin typeface="+mn-lt"/>
              </a:rPr>
              <a:pPr/>
              <a:t>45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632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62577" y="271526"/>
            <a:ext cx="7539407" cy="1020152"/>
          </a:xfrm>
          <a:noFill/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These materials are released under a CC-BY License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07269" y="1583233"/>
            <a:ext cx="7539407" cy="2682705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u="sng" dirty="0">
                <a:latin typeface="+mn-lt"/>
              </a:rPr>
              <a:t>You are free to:</a:t>
            </a:r>
          </a:p>
          <a:p>
            <a:pPr marL="349250" lvl="1" indent="0">
              <a:spcBef>
                <a:spcPts val="300"/>
              </a:spcBef>
              <a:buNone/>
            </a:pPr>
            <a:r>
              <a:rPr lang="en-US" sz="1400" b="1" dirty="0">
                <a:latin typeface="+mn-lt"/>
              </a:rPr>
              <a:t>Share</a:t>
            </a:r>
            <a:r>
              <a:rPr lang="en-US" sz="1400" dirty="0">
                <a:latin typeface="+mn-lt"/>
              </a:rPr>
              <a:t> — copy and redistribute the material in any medium or format</a:t>
            </a:r>
          </a:p>
          <a:p>
            <a:pPr marL="349250" lvl="1" indent="0">
              <a:spcBef>
                <a:spcPts val="300"/>
              </a:spcBef>
              <a:buNone/>
            </a:pPr>
            <a:r>
              <a:rPr lang="en-US" sz="1400" b="1" dirty="0">
                <a:latin typeface="+mn-lt"/>
              </a:rPr>
              <a:t>Adapt</a:t>
            </a:r>
            <a:r>
              <a:rPr lang="en-US" sz="1400" dirty="0">
                <a:latin typeface="+mn-lt"/>
              </a:rPr>
              <a:t> — remix, transform, and build upon the material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+mn-lt"/>
              </a:rPr>
              <a:t>for any purpose, even commercially.</a:t>
            </a:r>
          </a:p>
          <a:p>
            <a:pPr marL="0" indent="0">
              <a:spcBef>
                <a:spcPts val="300"/>
              </a:spcBef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+mn-lt"/>
              </a:rPr>
              <a:t>The licensor cannot revoke these freedoms as long as you follow the license terms.</a:t>
            </a:r>
          </a:p>
          <a:p>
            <a:pPr marL="0" indent="0">
              <a:spcBef>
                <a:spcPts val="300"/>
              </a:spcBef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u="sng" dirty="0">
                <a:latin typeface="+mn-lt"/>
              </a:rPr>
              <a:t>Under the following terms: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+mn-lt"/>
              </a:rPr>
              <a:t>      </a:t>
            </a:r>
            <a:r>
              <a:rPr lang="en-US" sz="1400" b="1" dirty="0">
                <a:latin typeface="+mn-lt"/>
              </a:rPr>
              <a:t>Attribution</a:t>
            </a:r>
            <a:r>
              <a:rPr lang="en-US" sz="1400" dirty="0">
                <a:latin typeface="+mn-lt"/>
              </a:rPr>
              <a:t> — You must give appropriate credit, provide a link to the license,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+mn-lt"/>
              </a:rPr>
              <a:t>      and indicate if changes were made. You may do so in any reasonable manner,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+mn-lt"/>
              </a:rPr>
              <a:t>      but not in any way that suggests the licensor endorses you or your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19" y="203010"/>
            <a:ext cx="2893728" cy="10201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262" y="1270061"/>
            <a:ext cx="3212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https://</a:t>
            </a:r>
            <a:r>
              <a:rPr lang="en-US" sz="1100" b="1" dirty="0" err="1"/>
              <a:t>creativecommons.org</a:t>
            </a:r>
            <a:r>
              <a:rPr lang="en-US" sz="1100" b="1" dirty="0"/>
              <a:t>/licenses/by/2.0/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4874" y="4265938"/>
            <a:ext cx="8939788" cy="646331"/>
          </a:xfrm>
          <a:prstGeom prst="rect">
            <a:avLst/>
          </a:prstGeom>
          <a:noFill/>
          <a:ln w="57150" cmpd="sng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Please credit as: Chiang, Yao-Yi Introduction to Spatial Artificial Intelligence.  Available from https://</a:t>
            </a:r>
            <a:r>
              <a:rPr lang="en-US" b="1" dirty="0" err="1"/>
              <a:t>yaoyichi.github.io</a:t>
            </a:r>
            <a:r>
              <a:rPr lang="en-US" b="1" dirty="0"/>
              <a:t>/spatial-</a:t>
            </a:r>
            <a:r>
              <a:rPr lang="en-US" b="1" dirty="0" err="1"/>
              <a:t>ai.html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14874" y="5164412"/>
            <a:ext cx="8939788" cy="646331"/>
          </a:xfrm>
          <a:prstGeom prst="rect">
            <a:avLst/>
          </a:prstGeom>
          <a:noFill/>
          <a:ln w="57150" cmpd="sng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If you use an individual slide, please place the following at the bottom: “Credit: https://</a:t>
            </a:r>
            <a:r>
              <a:rPr lang="en-US" b="1" dirty="0" err="1"/>
              <a:t>yaoyichi.github.io</a:t>
            </a:r>
            <a:r>
              <a:rPr lang="en-US" b="1" dirty="0"/>
              <a:t>/spatial-</a:t>
            </a:r>
            <a:r>
              <a:rPr lang="en-US" b="1" dirty="0" err="1"/>
              <a:t>ai.html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14873" y="6030573"/>
            <a:ext cx="8939788" cy="369332"/>
          </a:xfrm>
          <a:prstGeom prst="rect">
            <a:avLst/>
          </a:prstGeom>
          <a:noFill/>
          <a:ln w="57150" cmpd="sng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We welcome your feedback and contributions.</a:t>
            </a:r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>
            <a:off x="8281290" y="1803592"/>
            <a:ext cx="1911117" cy="188587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i="1" dirty="0">
                <a:solidFill>
                  <a:schemeClr val="tx1"/>
                </a:solidFill>
              </a:rPr>
              <a:t>Artwork taken from other sources is acknowledged where it appears.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i="1" dirty="0">
                <a:solidFill>
                  <a:schemeClr val="tx1"/>
                </a:solidFill>
              </a:rPr>
              <a:t>Artwork that is not acknowledged is by the author.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F72850-ACA9-594C-A0E4-92A74C8E7EBF}"/>
              </a:ext>
            </a:extLst>
          </p:cNvPr>
          <p:cNvSpPr/>
          <p:nvPr/>
        </p:nvSpPr>
        <p:spPr>
          <a:xfrm>
            <a:off x="0" y="6611779"/>
            <a:ext cx="22797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Credit: http://www.datascience4all.org/</a:t>
            </a:r>
          </a:p>
        </p:txBody>
      </p:sp>
    </p:spTree>
    <p:extLst>
      <p:ext uri="{BB962C8B-B14F-4D97-AF65-F5344CB8AC3E}">
        <p14:creationId xmlns:p14="http://schemas.microsoft.com/office/powerpoint/2010/main" val="101619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461-43FF-3B48-ADBD-A6CC824A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– Encoder and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F82D4-BBC8-4548-B246-88BAB0DE8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46964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Encoder</a:t>
                </a:r>
              </a:p>
              <a:p>
                <a:pPr lvl="1"/>
                <a:r>
                  <a:rPr lang="en-US" dirty="0"/>
                  <a:t>Encoding the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into a hidden representation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F82D4-BBC8-4548-B246-88BAB0DE8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46964" cy="4351338"/>
              </a:xfrm>
              <a:blipFill>
                <a:blip r:embed="rId3"/>
                <a:stretch>
                  <a:fillRect l="-221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CCC70-16ED-2A4D-A5D1-E2B9157A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715633-0507-1B42-8BC9-49D7D8ACEC53}"/>
              </a:ext>
            </a:extLst>
          </p:cNvPr>
          <p:cNvSpPr/>
          <p:nvPr/>
        </p:nvSpPr>
        <p:spPr>
          <a:xfrm>
            <a:off x="6089704" y="2700822"/>
            <a:ext cx="1918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USansSerif"/>
              </a:rPr>
              <a:t>Flatten an image to a vector</a:t>
            </a:r>
            <a:endParaRPr lang="en-US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84153-3C63-CD4A-B788-ACFC66C3F078}"/>
              </a:ext>
            </a:extLst>
          </p:cNvPr>
          <p:cNvSpPr/>
          <p:nvPr/>
        </p:nvSpPr>
        <p:spPr>
          <a:xfrm>
            <a:off x="10466025" y="2124196"/>
            <a:ext cx="227823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BD9A1B86-2D51-C84C-A5ED-888BDF7BF78D}"/>
              </a:ext>
            </a:extLst>
          </p:cNvPr>
          <p:cNvSpPr/>
          <p:nvPr/>
        </p:nvSpPr>
        <p:spPr>
          <a:xfrm rot="5400000">
            <a:off x="8511348" y="1727043"/>
            <a:ext cx="1828800" cy="1645920"/>
          </a:xfrm>
          <a:prstGeom prst="trapezoid">
            <a:avLst>
              <a:gd name="adj" fmla="val 30697"/>
            </a:avLst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DA482-1A16-2348-B89A-9537C8DED7E9}"/>
              </a:ext>
            </a:extLst>
          </p:cNvPr>
          <p:cNvSpPr/>
          <p:nvPr/>
        </p:nvSpPr>
        <p:spPr>
          <a:xfrm>
            <a:off x="8112700" y="1635603"/>
            <a:ext cx="227823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D07AD-8805-9040-930A-10263C21F117}"/>
              </a:ext>
            </a:extLst>
          </p:cNvPr>
          <p:cNvSpPr txBox="1"/>
          <p:nvPr/>
        </p:nvSpPr>
        <p:spPr>
          <a:xfrm>
            <a:off x="8970132" y="2365043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9A9947-C292-AC45-A0E5-0E74E7B4F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860" y="1757942"/>
            <a:ext cx="914400" cy="9144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9E764D1-449C-3B49-B924-F6D04E0F948E}"/>
              </a:ext>
            </a:extLst>
          </p:cNvPr>
          <p:cNvSpPr/>
          <p:nvPr/>
        </p:nvSpPr>
        <p:spPr>
          <a:xfrm>
            <a:off x="6216155" y="3427739"/>
            <a:ext cx="4477693" cy="57083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4DB8A-7DC9-484E-8C42-61081EFD3528}"/>
              </a:ext>
            </a:extLst>
          </p:cNvPr>
          <p:cNvSpPr txBox="1"/>
          <p:nvPr/>
        </p:nvSpPr>
        <p:spPr>
          <a:xfrm>
            <a:off x="7934025" y="3528490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75154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461-43FF-3B48-ADBD-A6CC824A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– Encoder and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F82D4-BBC8-4548-B246-88BAB0DE8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46964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Encoder</a:t>
                </a:r>
              </a:p>
              <a:p>
                <a:pPr lvl="1"/>
                <a:r>
                  <a:rPr lang="en-US" dirty="0"/>
                  <a:t>Encoding the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into a hidden representation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Decoder</a:t>
                </a:r>
              </a:p>
              <a:p>
                <a:pPr lvl="1"/>
                <a:r>
                  <a:rPr lang="en-US" dirty="0"/>
                  <a:t>Decoding the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from the hidden representation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F82D4-BBC8-4548-B246-88BAB0DE8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46964" cy="4351338"/>
              </a:xfrm>
              <a:blipFill>
                <a:blip r:embed="rId3"/>
                <a:stretch>
                  <a:fillRect l="-221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CCC70-16ED-2A4D-A5D1-E2B9157A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715633-0507-1B42-8BC9-49D7D8ACEC53}"/>
              </a:ext>
            </a:extLst>
          </p:cNvPr>
          <p:cNvSpPr/>
          <p:nvPr/>
        </p:nvSpPr>
        <p:spPr>
          <a:xfrm>
            <a:off x="6089704" y="2700822"/>
            <a:ext cx="1918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USansSerif"/>
              </a:rPr>
              <a:t>Flatten an image to a vector</a:t>
            </a:r>
            <a:endParaRPr lang="en-US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84153-3C63-CD4A-B788-ACFC66C3F078}"/>
              </a:ext>
            </a:extLst>
          </p:cNvPr>
          <p:cNvSpPr/>
          <p:nvPr/>
        </p:nvSpPr>
        <p:spPr>
          <a:xfrm>
            <a:off x="10466025" y="2124196"/>
            <a:ext cx="227823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BD9A1B86-2D51-C84C-A5ED-888BDF7BF78D}"/>
              </a:ext>
            </a:extLst>
          </p:cNvPr>
          <p:cNvSpPr/>
          <p:nvPr/>
        </p:nvSpPr>
        <p:spPr>
          <a:xfrm rot="5400000">
            <a:off x="8511348" y="1727043"/>
            <a:ext cx="1828800" cy="1645920"/>
          </a:xfrm>
          <a:prstGeom prst="trapezoid">
            <a:avLst>
              <a:gd name="adj" fmla="val 30697"/>
            </a:avLst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DA482-1A16-2348-B89A-9537C8DED7E9}"/>
              </a:ext>
            </a:extLst>
          </p:cNvPr>
          <p:cNvSpPr/>
          <p:nvPr/>
        </p:nvSpPr>
        <p:spPr>
          <a:xfrm>
            <a:off x="8112700" y="1635603"/>
            <a:ext cx="227823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D07AD-8805-9040-930A-10263C21F117}"/>
              </a:ext>
            </a:extLst>
          </p:cNvPr>
          <p:cNvSpPr txBox="1"/>
          <p:nvPr/>
        </p:nvSpPr>
        <p:spPr>
          <a:xfrm>
            <a:off x="8970132" y="2365043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9A9947-C292-AC45-A0E5-0E74E7B4F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860" y="1757942"/>
            <a:ext cx="914400" cy="9144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9E764D1-449C-3B49-B924-F6D04E0F948E}"/>
              </a:ext>
            </a:extLst>
          </p:cNvPr>
          <p:cNvSpPr/>
          <p:nvPr/>
        </p:nvSpPr>
        <p:spPr>
          <a:xfrm>
            <a:off x="6216155" y="3427739"/>
            <a:ext cx="4477693" cy="57083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4DB8A-7DC9-484E-8C42-61081EFD3528}"/>
              </a:ext>
            </a:extLst>
          </p:cNvPr>
          <p:cNvSpPr txBox="1"/>
          <p:nvPr/>
        </p:nvSpPr>
        <p:spPr>
          <a:xfrm>
            <a:off x="7934025" y="3528490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4F133B4B-0A04-6842-8F02-2CDA91C31E7E}"/>
              </a:ext>
            </a:extLst>
          </p:cNvPr>
          <p:cNvSpPr/>
          <p:nvPr/>
        </p:nvSpPr>
        <p:spPr>
          <a:xfrm rot="16200000">
            <a:off x="6663837" y="4325944"/>
            <a:ext cx="1828800" cy="1645920"/>
          </a:xfrm>
          <a:prstGeom prst="trapezoid">
            <a:avLst>
              <a:gd name="adj" fmla="val 30697"/>
            </a:avLst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9D15C2-4B17-BE4D-92E3-58C3FB059841}"/>
              </a:ext>
            </a:extLst>
          </p:cNvPr>
          <p:cNvSpPr/>
          <p:nvPr/>
        </p:nvSpPr>
        <p:spPr>
          <a:xfrm>
            <a:off x="6282409" y="4737423"/>
            <a:ext cx="227823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E22B2F-F973-D548-AE0B-48E4FFE603B1}"/>
              </a:ext>
            </a:extLst>
          </p:cNvPr>
          <p:cNvSpPr/>
          <p:nvPr/>
        </p:nvSpPr>
        <p:spPr>
          <a:xfrm>
            <a:off x="8663462" y="4234503"/>
            <a:ext cx="227823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B9B157-9272-8546-A5BD-A73DB9770DD2}"/>
              </a:ext>
            </a:extLst>
          </p:cNvPr>
          <p:cNvSpPr txBox="1"/>
          <p:nvPr/>
        </p:nvSpPr>
        <p:spPr>
          <a:xfrm>
            <a:off x="7134868" y="4964237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58E9B-30D6-F646-BD7E-2B707A0160BD}"/>
              </a:ext>
            </a:extLst>
          </p:cNvPr>
          <p:cNvSpPr/>
          <p:nvPr/>
        </p:nvSpPr>
        <p:spPr>
          <a:xfrm>
            <a:off x="8944147" y="5380308"/>
            <a:ext cx="2047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USansSerif"/>
              </a:rPr>
              <a:t>Reshape to original image size</a:t>
            </a:r>
            <a:endParaRPr lang="en-US" dirty="0">
              <a:effectLst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075E6-B942-464A-904F-A5F2B010F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625" y="441916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7B280C-882E-9049-BAB7-FD0D5A63A638}"/>
              </a:ext>
            </a:extLst>
          </p:cNvPr>
          <p:cNvSpPr txBox="1"/>
          <p:nvPr/>
        </p:nvSpPr>
        <p:spPr>
          <a:xfrm>
            <a:off x="8602788" y="496423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X'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1C8A90A-2B5D-8A4C-ACE1-A5B7201583FF}"/>
              </a:ext>
            </a:extLst>
          </p:cNvPr>
          <p:cNvSpPr/>
          <p:nvPr/>
        </p:nvSpPr>
        <p:spPr>
          <a:xfrm>
            <a:off x="6216155" y="6019460"/>
            <a:ext cx="4477693" cy="57083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2B9E8-157A-7A4A-BB70-ECA2CC380276}"/>
              </a:ext>
            </a:extLst>
          </p:cNvPr>
          <p:cNvSpPr txBox="1"/>
          <p:nvPr/>
        </p:nvSpPr>
        <p:spPr>
          <a:xfrm>
            <a:off x="7922003" y="6120211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45444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E6A3E7B-7344-0344-B97E-13D8DB364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64" y="1825625"/>
            <a:ext cx="6061860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8D461-43FF-3B48-ADBD-A6CC824A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– Encoder and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F82D4-BBC8-4548-B246-88BAB0DE8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46964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Encoder</a:t>
                </a:r>
              </a:p>
              <a:p>
                <a:pPr lvl="1"/>
                <a:r>
                  <a:rPr lang="en-US" dirty="0"/>
                  <a:t>Encoding the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into a hidden representation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Decoder</a:t>
                </a:r>
              </a:p>
              <a:p>
                <a:pPr lvl="1"/>
                <a:r>
                  <a:rPr lang="en-US" dirty="0"/>
                  <a:t>Decoding the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from the hidden representation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Usually, Dim(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) &lt; Dim(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), also called undercomplete AE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F82D4-BBC8-4548-B246-88BAB0DE8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46964" cy="4351338"/>
              </a:xfrm>
              <a:blipFill>
                <a:blip r:embed="rId4"/>
                <a:stretch>
                  <a:fillRect l="-221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CCC70-16ED-2A4D-A5D1-E2B9157A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6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E6A3E7B-7344-0344-B97E-13D8DB364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64" y="1825625"/>
            <a:ext cx="6061860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8D461-43FF-3B48-ADBD-A6CC824A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– Encoder and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F82D4-BBC8-4548-B246-88BAB0DE8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31488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Encoder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Decoder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are activation functions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depends on </a:t>
                </a:r>
                <a:r>
                  <a:rPr lang="en-US" dirty="0"/>
                  <a:t>the input type</a:t>
                </a:r>
              </a:p>
              <a:p>
                <a:pPr lvl="1"/>
                <a:r>
                  <a:rPr lang="en-US" dirty="0"/>
                  <a:t>E.g., if the inputs have values between 0 and 1, we can use a Sigmoid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F82D4-BBC8-4548-B246-88BAB0DE8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31488" cy="4351338"/>
              </a:xfrm>
              <a:blipFill>
                <a:blip r:embed="rId3"/>
                <a:stretch>
                  <a:fillRect l="-2143" t="-2326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CCC70-16ED-2A4D-A5D1-E2B9157A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1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ECCF-B687-D545-9790-338962C3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– Objective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67C46-CEE5-3748-8AA1-72E11BFF2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model is trained to minimize a certain loss function which will ensure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Loss function depends on the inputs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67C46-CEE5-3748-8AA1-72E11BFF2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C4974-5BC7-0947-95FB-3DDD346F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37E7-F180-D043-87BE-208C74AB26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22114</TotalTime>
  <Words>2595</Words>
  <Application>Microsoft Macintosh PowerPoint</Application>
  <PresentationFormat>Widescreen</PresentationFormat>
  <Paragraphs>440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CMMI10</vt:lpstr>
      <vt:lpstr>CMR10</vt:lpstr>
      <vt:lpstr>CMUSansSerif</vt:lpstr>
      <vt:lpstr>Arial</vt:lpstr>
      <vt:lpstr>Calibri</vt:lpstr>
      <vt:lpstr>Calibri Light</vt:lpstr>
      <vt:lpstr>Cambria Math</vt:lpstr>
      <vt:lpstr>Helvetica Neue</vt:lpstr>
      <vt:lpstr>Wingdings</vt:lpstr>
      <vt:lpstr>Office Theme</vt:lpstr>
      <vt:lpstr>Autoencoder</vt:lpstr>
      <vt:lpstr>Dimension Reduction</vt:lpstr>
      <vt:lpstr>Linear VS. Non-Linear</vt:lpstr>
      <vt:lpstr>Linear VS. Non-Linear</vt:lpstr>
      <vt:lpstr>Autoencoder – Encoder and Decoder</vt:lpstr>
      <vt:lpstr>Autoencoder – Encoder and Decoder</vt:lpstr>
      <vt:lpstr>Autoencoder – Encoder and Decoder</vt:lpstr>
      <vt:lpstr>Autoencoder – Encoder and Decoder</vt:lpstr>
      <vt:lpstr>Autoencoder – Objective Function</vt:lpstr>
      <vt:lpstr>Autoencoder – Objective Function</vt:lpstr>
      <vt:lpstr>Autoencoder – Objective Function</vt:lpstr>
      <vt:lpstr>Link Between PCA and Autoencoder</vt:lpstr>
      <vt:lpstr>Link Between PCA and Autoencoder</vt:lpstr>
      <vt:lpstr>Link Between PCA and Autoencoder</vt:lpstr>
      <vt:lpstr>Link Between PCA and Autoencoder</vt:lpstr>
      <vt:lpstr>Link Between PCA and Autoencoder</vt:lpstr>
      <vt:lpstr>Link Between PCA and Autoencoder</vt:lpstr>
      <vt:lpstr>Link Between PCA and Autoencoder</vt:lpstr>
      <vt:lpstr>Link Between PCA and Autoencoder</vt:lpstr>
      <vt:lpstr>Link Between PCA and Autoencoder</vt:lpstr>
      <vt:lpstr>Link Between PCA and Autoencoder</vt:lpstr>
      <vt:lpstr>Link Between PCA and Autoencoder</vt:lpstr>
      <vt:lpstr>Link Between PCA and Autoencoder</vt:lpstr>
      <vt:lpstr>Link Between PCA and Autoencoder</vt:lpstr>
      <vt:lpstr>Autoencoder Applications</vt:lpstr>
      <vt:lpstr>Autoencoder Applications</vt:lpstr>
      <vt:lpstr>A Fully-Connected Autoencoder on Images</vt:lpstr>
      <vt:lpstr>A Convolutional Autoencoder on Images</vt:lpstr>
      <vt:lpstr>Regular and Transposed Convolution</vt:lpstr>
      <vt:lpstr>Regularized Autoencoder</vt:lpstr>
      <vt:lpstr>Regularized Autoencoder</vt:lpstr>
      <vt:lpstr>Regularized Autoencoder</vt:lpstr>
      <vt:lpstr>Regularized Autoencoder</vt:lpstr>
      <vt:lpstr>Denoise Autoencoder</vt:lpstr>
      <vt:lpstr>Denoise Autoencoder</vt:lpstr>
      <vt:lpstr>Denoise Autoencoder – Experiment Results</vt:lpstr>
      <vt:lpstr>Sparse Autoencoder</vt:lpstr>
      <vt:lpstr>Sparse Autoencoder</vt:lpstr>
      <vt:lpstr>Sparse Autoencoder with KL-divergence</vt:lpstr>
      <vt:lpstr>Sparse Autoencoder with KL-divergence</vt:lpstr>
      <vt:lpstr>Sparse Autoencoder with KL-divergence</vt:lpstr>
      <vt:lpstr>Sparse Autoencoder – Experiment Results</vt:lpstr>
      <vt:lpstr>Other Autoencoders</vt:lpstr>
      <vt:lpstr>Autoencoder Summary</vt:lpstr>
      <vt:lpstr>Acknowledgements</vt:lpstr>
      <vt:lpstr>These materials are released under a CC-BY License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Artificial Intelligence: Course Introduction</dc:title>
  <dc:creator>Yao-Yi Chiang</dc:creator>
  <cp:lastModifiedBy>Yijun Lin</cp:lastModifiedBy>
  <cp:revision>116</cp:revision>
  <dcterms:created xsi:type="dcterms:W3CDTF">2022-01-06T20:21:30Z</dcterms:created>
  <dcterms:modified xsi:type="dcterms:W3CDTF">2022-03-10T16:42:01Z</dcterms:modified>
</cp:coreProperties>
</file>