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432" r:id="rId2"/>
    <p:sldId id="341" r:id="rId3"/>
    <p:sldId id="340" r:id="rId4"/>
    <p:sldId id="422" r:id="rId5"/>
    <p:sldId id="423" r:id="rId6"/>
    <p:sldId id="424" r:id="rId7"/>
    <p:sldId id="342" r:id="rId8"/>
    <p:sldId id="434" r:id="rId9"/>
    <p:sldId id="343" r:id="rId10"/>
    <p:sldId id="346" r:id="rId11"/>
    <p:sldId id="408" r:id="rId12"/>
    <p:sldId id="404" r:id="rId13"/>
    <p:sldId id="405" r:id="rId14"/>
    <p:sldId id="406" r:id="rId15"/>
    <p:sldId id="407" r:id="rId16"/>
    <p:sldId id="396" r:id="rId17"/>
    <p:sldId id="353" r:id="rId18"/>
    <p:sldId id="425" r:id="rId19"/>
    <p:sldId id="354" r:id="rId20"/>
    <p:sldId id="429" r:id="rId21"/>
    <p:sldId id="355" r:id="rId22"/>
    <p:sldId id="410" r:id="rId23"/>
    <p:sldId id="411" r:id="rId24"/>
    <p:sldId id="358" r:id="rId25"/>
    <p:sldId id="412" r:id="rId26"/>
    <p:sldId id="413" r:id="rId27"/>
    <p:sldId id="414" r:id="rId28"/>
    <p:sldId id="415" r:id="rId29"/>
    <p:sldId id="418" r:id="rId30"/>
    <p:sldId id="374" r:id="rId31"/>
    <p:sldId id="375" r:id="rId32"/>
    <p:sldId id="376" r:id="rId33"/>
    <p:sldId id="419" r:id="rId34"/>
    <p:sldId id="378" r:id="rId35"/>
    <p:sldId id="379" r:id="rId36"/>
    <p:sldId id="368" r:id="rId37"/>
    <p:sldId id="369"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35" autoAdjust="0"/>
    <p:restoredTop sz="91854" autoAdjust="0"/>
  </p:normalViewPr>
  <p:slideViewPr>
    <p:cSldViewPr>
      <p:cViewPr varScale="1">
        <p:scale>
          <a:sx n="143" d="100"/>
          <a:sy n="143" d="100"/>
        </p:scale>
        <p:origin x="2848" y="20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2/11/22</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2/11/22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245267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2/11/22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2/11/22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2/11/22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2/11/22</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2/11/22</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2/11/22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2/11/22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2/11/22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2/11/22</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2/11/22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2/11/22</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2/11/22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2/11/22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2/11/22</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0.e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Dimensionality Reduction:</a:t>
            </a:r>
            <a:br>
              <a:rPr lang="en-US" sz="5400" dirty="0"/>
            </a:br>
            <a:r>
              <a:rPr lang="en-US" sz="5400" dirty="0"/>
              <a:t>SVD</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Tree>
    <p:extLst>
      <p:ext uri="{BB962C8B-B14F-4D97-AF65-F5344CB8AC3E}">
        <p14:creationId xmlns:p14="http://schemas.microsoft.com/office/powerpoint/2010/main" val="19587818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10</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a:t>Nice proof of uniqueness: http://www.mpi-inf.mpg.de/~bast/ir-seminar-ws04/lecture2.pdf</a:t>
            </a:r>
          </a:p>
        </p:txBody>
      </p:sp>
    </p:spTree>
    <p:extLst>
      <p:ext uri="{BB962C8B-B14F-4D97-AF65-F5344CB8AC3E}">
        <p14:creationId xmlns:p14="http://schemas.microsoft.com/office/powerpoint/2010/main" val="36957417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11</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TextBox 3">
            <a:extLst>
              <a:ext uri="{FF2B5EF4-FFF2-40B4-BE49-F238E27FC236}">
                <a16:creationId xmlns:a16="http://schemas.microsoft.com/office/drawing/2014/main" id="{7ACD198A-B61D-2F4D-B239-D9C555963AD3}"/>
              </a:ext>
            </a:extLst>
          </p:cNvPr>
          <p:cNvSpPr txBox="1"/>
          <p:nvPr/>
        </p:nvSpPr>
        <p:spPr>
          <a:xfrm>
            <a:off x="76200" y="5851411"/>
            <a:ext cx="4095993" cy="369332"/>
          </a:xfrm>
          <a:prstGeom prst="rect">
            <a:avLst/>
          </a:prstGeom>
          <a:noFill/>
        </p:spPr>
        <p:txBody>
          <a:bodyPr wrap="none" rtlCol="0">
            <a:spAutoFit/>
          </a:bodyPr>
          <a:lstStyle/>
          <a:p>
            <a:r>
              <a:rPr lang="en-US" dirty="0">
                <a:latin typeface="Arial" pitchFamily="34" charset="0"/>
                <a:cs typeface="Arial" pitchFamily="34" charset="0"/>
              </a:rPr>
              <a:t>Each user is represented by 5 reviews</a:t>
            </a:r>
          </a:p>
        </p:txBody>
      </p:sp>
    </p:spTree>
    <p:extLst>
      <p:ext uri="{BB962C8B-B14F-4D97-AF65-F5344CB8AC3E}">
        <p14:creationId xmlns:p14="http://schemas.microsoft.com/office/powerpoint/2010/main" val="161508284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34" name="TextBox 33">
            <a:extLst>
              <a:ext uri="{FF2B5EF4-FFF2-40B4-BE49-F238E27FC236}">
                <a16:creationId xmlns:a16="http://schemas.microsoft.com/office/drawing/2014/main" id="{2C0E2667-93FB-4842-B05F-65B1282074B1}"/>
              </a:ext>
            </a:extLst>
          </p:cNvPr>
          <p:cNvSpPr txBox="1"/>
          <p:nvPr/>
        </p:nvSpPr>
        <p:spPr>
          <a:xfrm>
            <a:off x="76200" y="5851411"/>
            <a:ext cx="4095993" cy="369332"/>
          </a:xfrm>
          <a:prstGeom prst="rect">
            <a:avLst/>
          </a:prstGeom>
          <a:noFill/>
        </p:spPr>
        <p:txBody>
          <a:bodyPr wrap="none" rtlCol="0">
            <a:spAutoFit/>
          </a:bodyPr>
          <a:lstStyle/>
          <a:p>
            <a:r>
              <a:rPr lang="en-US" dirty="0">
                <a:latin typeface="Arial" pitchFamily="34" charset="0"/>
                <a:cs typeface="Arial" pitchFamily="34" charset="0"/>
              </a:rPr>
              <a:t>Each user is represented by 5 reviews</a:t>
            </a:r>
          </a:p>
        </p:txBody>
      </p:sp>
    </p:spTree>
    <p:extLst>
      <p:ext uri="{BB962C8B-B14F-4D97-AF65-F5344CB8AC3E}">
        <p14:creationId xmlns:p14="http://schemas.microsoft.com/office/powerpoint/2010/main" val="40232994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17</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19</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8E85B8-0D75-3343-90D3-45F380CA20BA}"/>
              </a:ext>
            </a:extLst>
          </p:cNvPr>
          <p:cNvSpPr txBox="1"/>
          <p:nvPr/>
        </p:nvSpPr>
        <p:spPr>
          <a:xfrm>
            <a:off x="6705600" y="3179326"/>
            <a:ext cx="2057400" cy="646331"/>
          </a:xfrm>
          <a:prstGeom prst="rect">
            <a:avLst/>
          </a:prstGeom>
          <a:noFill/>
        </p:spPr>
        <p:txBody>
          <a:bodyPr wrap="square" rtlCol="0">
            <a:spAutoFit/>
          </a:bodyPr>
          <a:lstStyle/>
          <a:p>
            <a:r>
              <a:rPr lang="en-US" dirty="0">
                <a:latin typeface="Arial" pitchFamily="34" charset="0"/>
                <a:cs typeface="Arial" pitchFamily="34" charset="0"/>
              </a:rPr>
              <a:t>Each data point represents a user</a:t>
            </a:r>
          </a:p>
        </p:txBody>
      </p:sp>
    </p:spTree>
    <p:extLst>
      <p:ext uri="{BB962C8B-B14F-4D97-AF65-F5344CB8AC3E}">
        <p14:creationId xmlns:p14="http://schemas.microsoft.com/office/powerpoint/2010/main" val="329709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gives ‘best’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21</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23</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24</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
        <p:nvSpPr>
          <p:cNvPr id="2" name="TextBox 1">
            <a:extLst>
              <a:ext uri="{FF2B5EF4-FFF2-40B4-BE49-F238E27FC236}">
                <a16:creationId xmlns:a16="http://schemas.microsoft.com/office/drawing/2014/main" id="{889F9597-A57C-8943-82BD-3FC405FEA620}"/>
              </a:ext>
            </a:extLst>
          </p:cNvPr>
          <p:cNvSpPr txBox="1"/>
          <p:nvPr/>
        </p:nvSpPr>
        <p:spPr>
          <a:xfrm>
            <a:off x="4127894" y="3031384"/>
            <a:ext cx="4993803" cy="369332"/>
          </a:xfrm>
          <a:prstGeom prst="rect">
            <a:avLst/>
          </a:prstGeom>
          <a:noFill/>
        </p:spPr>
        <p:txBody>
          <a:bodyPr wrap="none" rtlCol="0">
            <a:spAutoFit/>
          </a:bodyPr>
          <a:lstStyle/>
          <a:p>
            <a:r>
              <a:rPr lang="en-US" dirty="0">
                <a:latin typeface="Arial" pitchFamily="34" charset="0"/>
                <a:cs typeface="Arial" pitchFamily="34" charset="0"/>
              </a:rPr>
              <a:t>Projection: A user is represented by 2 concepts</a:t>
            </a:r>
          </a:p>
        </p:txBody>
      </p:sp>
      <p:sp>
        <p:nvSpPr>
          <p:cNvPr id="41" name="TextBox 40">
            <a:extLst>
              <a:ext uri="{FF2B5EF4-FFF2-40B4-BE49-F238E27FC236}">
                <a16:creationId xmlns:a16="http://schemas.microsoft.com/office/drawing/2014/main" id="{AA208762-8E55-8D41-8783-8CE25BAC7D2B}"/>
              </a:ext>
            </a:extLst>
          </p:cNvPr>
          <p:cNvSpPr txBox="1"/>
          <p:nvPr/>
        </p:nvSpPr>
        <p:spPr>
          <a:xfrm>
            <a:off x="2016816" y="6286191"/>
            <a:ext cx="3313856" cy="369332"/>
          </a:xfrm>
          <a:prstGeom prst="rect">
            <a:avLst/>
          </a:prstGeom>
          <a:noFill/>
        </p:spPr>
        <p:txBody>
          <a:bodyPr wrap="none" rtlCol="0">
            <a:spAutoFit/>
          </a:bodyPr>
          <a:lstStyle/>
          <a:p>
            <a:r>
              <a:rPr lang="en-US" dirty="0">
                <a:latin typeface="Arial" pitchFamily="34" charset="0"/>
                <a:cs typeface="Arial" pitchFamily="34" charset="0"/>
              </a:rPr>
              <a:t>Two Axis: Sci-Fi and Romance</a:t>
            </a:r>
          </a:p>
        </p:txBody>
      </p:sp>
      <p:sp>
        <p:nvSpPr>
          <p:cNvPr id="3" name="TextBox 2">
            <a:extLst>
              <a:ext uri="{FF2B5EF4-FFF2-40B4-BE49-F238E27FC236}">
                <a16:creationId xmlns:a16="http://schemas.microsoft.com/office/drawing/2014/main" id="{EAAD9965-7F22-244E-A2DF-A01F3DF6EBD1}"/>
              </a:ext>
            </a:extLst>
          </p:cNvPr>
          <p:cNvSpPr txBox="1"/>
          <p:nvPr/>
        </p:nvSpPr>
        <p:spPr>
          <a:xfrm>
            <a:off x="24911" y="2964984"/>
            <a:ext cx="3621569" cy="369332"/>
          </a:xfrm>
          <a:prstGeom prst="rect">
            <a:avLst/>
          </a:prstGeom>
          <a:noFill/>
        </p:spPr>
        <p:txBody>
          <a:bodyPr wrap="none" rtlCol="0">
            <a:spAutoFit/>
          </a:bodyPr>
          <a:lstStyle/>
          <a:p>
            <a:r>
              <a:rPr lang="en-US" dirty="0">
                <a:latin typeface="Arial" pitchFamily="34" charset="0"/>
                <a:cs typeface="Arial" pitchFamily="34" charset="0"/>
              </a:rPr>
              <a:t>A user is represented by 5 ratings</a:t>
            </a:r>
          </a:p>
        </p:txBody>
      </p:sp>
    </p:spTree>
    <p:extLst>
      <p:ext uri="{BB962C8B-B14F-4D97-AF65-F5344CB8AC3E}">
        <p14:creationId xmlns:p14="http://schemas.microsoft.com/office/powerpoint/2010/main" val="247119254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30</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23"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
        <p:nvSpPr>
          <p:cNvPr id="2" name="TextBox 1">
            <a:extLst>
              <a:ext uri="{FF2B5EF4-FFF2-40B4-BE49-F238E27FC236}">
                <a16:creationId xmlns:a16="http://schemas.microsoft.com/office/drawing/2014/main" id="{AC9F9F10-E5F5-A94F-AA67-C6E5C87C172E}"/>
              </a:ext>
            </a:extLst>
          </p:cNvPr>
          <p:cNvSpPr txBox="1"/>
          <p:nvPr/>
        </p:nvSpPr>
        <p:spPr>
          <a:xfrm>
            <a:off x="82405" y="2429378"/>
            <a:ext cx="5426366" cy="646331"/>
          </a:xfrm>
          <a:prstGeom prst="rect">
            <a:avLst/>
          </a:prstGeom>
          <a:noFill/>
        </p:spPr>
        <p:txBody>
          <a:bodyPr wrap="square" rtlCol="0">
            <a:spAutoFit/>
          </a:bodyPr>
          <a:lstStyle/>
          <a:p>
            <a:r>
              <a:rPr lang="en-US" dirty="0">
                <a:latin typeface="Arial" pitchFamily="34" charset="0"/>
                <a:cs typeface="Arial" pitchFamily="34" charset="0"/>
              </a:rPr>
              <a:t>This query also represents a user who likes Matrix, and the goal is to find users with a similar taste</a:t>
            </a:r>
          </a:p>
        </p:txBody>
      </p:sp>
      <p:sp>
        <p:nvSpPr>
          <p:cNvPr id="3" name="TextBox 2">
            <a:extLst>
              <a:ext uri="{FF2B5EF4-FFF2-40B4-BE49-F238E27FC236}">
                <a16:creationId xmlns:a16="http://schemas.microsoft.com/office/drawing/2014/main" id="{3EC7BA0A-2178-FB49-84F3-B4A304B79E4C}"/>
              </a:ext>
            </a:extLst>
          </p:cNvPr>
          <p:cNvSpPr txBox="1"/>
          <p:nvPr/>
        </p:nvSpPr>
        <p:spPr>
          <a:xfrm>
            <a:off x="5029200" y="5925671"/>
            <a:ext cx="2646878" cy="369332"/>
          </a:xfrm>
          <a:prstGeom prst="rect">
            <a:avLst/>
          </a:prstGeom>
          <a:noFill/>
        </p:spPr>
        <p:txBody>
          <a:bodyPr wrap="none" rtlCol="0">
            <a:spAutoFit/>
          </a:bodyPr>
          <a:lstStyle/>
          <a:p>
            <a:r>
              <a:rPr lang="en-US" dirty="0">
                <a:latin typeface="Arial" pitchFamily="34" charset="0"/>
                <a:cs typeface="Arial" pitchFamily="34" charset="0"/>
              </a:rPr>
              <a:t>V1 and V2 are concepts</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31</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1026243" cy="400110"/>
          </a:xfrm>
          <a:prstGeom prst="rect">
            <a:avLst/>
          </a:prstGeom>
          <a:noFill/>
          <a:ln w="15875">
            <a:noFill/>
            <a:miter lim="800000"/>
            <a:headEnd type="none" w="sm" len="sm"/>
            <a:tailEnd/>
          </a:ln>
          <a:effectLst/>
        </p:spPr>
        <p:txBody>
          <a:bodyPr wrap="none">
            <a:spAutoFit/>
          </a:bodyPr>
          <a:lstStyle/>
          <a:p>
            <a:r>
              <a:rPr lang="en-US" sz="2000" b="1" dirty="0"/>
              <a:t>q dot 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47"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32</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47"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33</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20"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34</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86"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87"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35</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a:t>
            </a:r>
            <a:r>
              <a:rPr lang="en-US" dirty="0" err="1"/>
              <a:t>Mathematica</a:t>
            </a:r>
            <a:r>
              <a:rPr lang="en-US" dirty="0"/>
              <a:t>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36</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37</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4684059" y="3108692"/>
            <a:ext cx="4068743" cy="1631216"/>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How to find the axis?</a:t>
            </a:r>
          </a:p>
          <a:p>
            <a:pPr marL="342900" indent="-342900">
              <a:buFont typeface="Arial" panose="020B0604020202020204" pitchFamily="34" charset="0"/>
              <a:buChar char="•"/>
            </a:pPr>
            <a:r>
              <a:rPr lang="en-US" sz="2000" dirty="0">
                <a:solidFill>
                  <a:srgbClr val="008000"/>
                </a:solidFill>
                <a:latin typeface="Arial" pitchFamily="34" charset="0"/>
                <a:cs typeface="Arial" pitchFamily="34" charset="0"/>
              </a:rPr>
              <a:t>Singular value decomposition</a:t>
            </a:r>
          </a:p>
          <a:p>
            <a:pPr marL="800100" lvl="1" indent="-342900">
              <a:buFont typeface="Arial" panose="020B0604020202020204" pitchFamily="34" charset="0"/>
              <a:buChar char="•"/>
            </a:pPr>
            <a:r>
              <a:rPr lang="en-US" sz="2000" dirty="0">
                <a:solidFill>
                  <a:srgbClr val="008000"/>
                </a:solidFill>
                <a:latin typeface="Arial" pitchFamily="34" charset="0"/>
                <a:cs typeface="Arial" pitchFamily="34" charset="0"/>
              </a:rPr>
              <a:t>All matrix dimensions</a:t>
            </a:r>
          </a:p>
          <a:p>
            <a:pPr marL="342900" indent="-342900">
              <a:buFont typeface="Arial" panose="020B0604020202020204" pitchFamily="34" charset="0"/>
              <a:buChar char="•"/>
            </a:pPr>
            <a:r>
              <a:rPr lang="en-US" sz="2000" dirty="0">
                <a:solidFill>
                  <a:srgbClr val="008000"/>
                </a:solidFill>
                <a:latin typeface="Arial" pitchFamily="34" charset="0"/>
                <a:cs typeface="Arial" pitchFamily="34" charset="0"/>
              </a:rPr>
              <a:t>Eigenvalue decomposition</a:t>
            </a:r>
          </a:p>
          <a:p>
            <a:pPr marL="800100" lvl="1" indent="-342900">
              <a:buFont typeface="Arial" panose="020B0604020202020204" pitchFamily="34" charset="0"/>
              <a:buChar char="•"/>
            </a:pPr>
            <a:r>
              <a:rPr lang="en-US" sz="2000" dirty="0">
                <a:solidFill>
                  <a:srgbClr val="008000"/>
                </a:solidFill>
                <a:latin typeface="Arial" pitchFamily="34" charset="0"/>
                <a:cs typeface="Arial" pitchFamily="34" charset="0"/>
              </a:rPr>
              <a:t>Square matrix (covariance)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71141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9</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38509</TotalTime>
  <Words>4049</Words>
  <Application>Microsoft Macintosh PowerPoint</Application>
  <PresentationFormat>On-screen Show (4:3)</PresentationFormat>
  <Paragraphs>748</Paragraphs>
  <Slides>37</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Cambria Math</vt:lpstr>
      <vt:lpstr>Corbel</vt:lpstr>
      <vt:lpstr>Sylfaen</vt:lpstr>
      <vt:lpstr>Symbol</vt:lpstr>
      <vt:lpstr>Times New Roman</vt:lpstr>
      <vt:lpstr>Wingdings</vt:lpstr>
      <vt:lpstr>Wingdings 2</vt:lpstr>
      <vt:lpstr>Module</vt:lpstr>
      <vt:lpstr>Document</vt:lpstr>
      <vt:lpstr>Dimensionality Reduction: SVD</vt:lpstr>
      <vt:lpstr>Dimensionality Reduction</vt:lpstr>
      <vt:lpstr>Dimensionality Reduction</vt:lpstr>
      <vt:lpstr>Rank of a Matrix</vt:lpstr>
      <vt:lpstr>Rank is “Dimensionality”</vt:lpstr>
      <vt:lpstr>Dimensionality Reduction</vt:lpstr>
      <vt:lpstr>Why Reduce Dimensions?</vt:lpstr>
      <vt:lpstr>Dimensionality Reduction</vt:lpstr>
      <vt:lpstr>SVD - Definition</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Case study: How to query?</vt:lpstr>
      <vt:lpstr>Case study: How to query?</vt:lpstr>
      <vt:lpstr>Case study: How to query?</vt:lpstr>
      <vt:lpstr>Case study: How to query?</vt:lpstr>
      <vt:lpstr>Case study: How to query?</vt:lpstr>
      <vt:lpstr>Case study: How to query?</vt:lpstr>
      <vt:lpstr>SVD: Drawbacks</vt:lpstr>
      <vt:lpstr>SVD - Complexity</vt:lpstr>
      <vt:lpstr>SVD - Conclusions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Yao-Yi Chiang</cp:lastModifiedBy>
  <cp:revision>1386</cp:revision>
  <cp:lastPrinted>2012-01-25T16:54:23Z</cp:lastPrinted>
  <dcterms:created xsi:type="dcterms:W3CDTF">2009-06-12T17:14:38Z</dcterms:created>
  <dcterms:modified xsi:type="dcterms:W3CDTF">2022-02-11T17:04:51Z</dcterms:modified>
</cp:coreProperties>
</file>