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notesMasterIdLst>
    <p:notesMasterId r:id="rId49"/>
  </p:notesMasterIdLst>
  <p:sldIdLst>
    <p:sldId id="256" r:id="rId2"/>
    <p:sldId id="379" r:id="rId3"/>
    <p:sldId id="388" r:id="rId4"/>
    <p:sldId id="393" r:id="rId5"/>
    <p:sldId id="406" r:id="rId6"/>
    <p:sldId id="396" r:id="rId7"/>
    <p:sldId id="389" r:id="rId8"/>
    <p:sldId id="444" r:id="rId9"/>
    <p:sldId id="394" r:id="rId10"/>
    <p:sldId id="441" r:id="rId11"/>
    <p:sldId id="400" r:id="rId12"/>
    <p:sldId id="401" r:id="rId13"/>
    <p:sldId id="404" r:id="rId14"/>
    <p:sldId id="403" r:id="rId15"/>
    <p:sldId id="434" r:id="rId16"/>
    <p:sldId id="398" r:id="rId17"/>
    <p:sldId id="399" r:id="rId18"/>
    <p:sldId id="380" r:id="rId19"/>
    <p:sldId id="409" r:id="rId20"/>
    <p:sldId id="410" r:id="rId21"/>
    <p:sldId id="411" r:id="rId22"/>
    <p:sldId id="408" r:id="rId23"/>
    <p:sldId id="381" r:id="rId24"/>
    <p:sldId id="412" r:id="rId25"/>
    <p:sldId id="382" r:id="rId26"/>
    <p:sldId id="413" r:id="rId27"/>
    <p:sldId id="415" r:id="rId28"/>
    <p:sldId id="414" r:id="rId29"/>
    <p:sldId id="425" r:id="rId30"/>
    <p:sldId id="433" r:id="rId31"/>
    <p:sldId id="435" r:id="rId32"/>
    <p:sldId id="436" r:id="rId33"/>
    <p:sldId id="437" r:id="rId34"/>
    <p:sldId id="438" r:id="rId35"/>
    <p:sldId id="428" r:id="rId36"/>
    <p:sldId id="429" r:id="rId37"/>
    <p:sldId id="439" r:id="rId38"/>
    <p:sldId id="418" r:id="rId39"/>
    <p:sldId id="419" r:id="rId40"/>
    <p:sldId id="420" r:id="rId41"/>
    <p:sldId id="421" r:id="rId42"/>
    <p:sldId id="422" r:id="rId43"/>
    <p:sldId id="423" r:id="rId44"/>
    <p:sldId id="442" r:id="rId45"/>
    <p:sldId id="443" r:id="rId46"/>
    <p:sldId id="424" r:id="rId47"/>
    <p:sldId id="364" r:id="rId4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736"/>
    <p:restoredTop sz="83071"/>
  </p:normalViewPr>
  <p:slideViewPr>
    <p:cSldViewPr snapToGrid="0" snapToObjects="1">
      <p:cViewPr varScale="1">
        <p:scale>
          <a:sx n="168" d="100"/>
          <a:sy n="168" d="100"/>
        </p:scale>
        <p:origin x="520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2.emf"/><Relationship Id="rId1" Type="http://schemas.openxmlformats.org/officeDocument/2006/relationships/image" Target="../media/image11.emf"/><Relationship Id="rId4" Type="http://schemas.openxmlformats.org/officeDocument/2006/relationships/image" Target="../media/image9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10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image" Target="../media/image14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5.emf"/><Relationship Id="rId1" Type="http://schemas.openxmlformats.org/officeDocument/2006/relationships/image" Target="../media/image1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AF8EEE-EF7E-8742-96B2-65C1BD215333}" type="datetimeFigureOut">
              <a:rPr lang="en-US" smtClean="0"/>
              <a:t>2/16/22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1152F1-1543-5748-A71C-43B11D21A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237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1152F1-1543-5748-A71C-43B11D21A1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4767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1152F1-1543-5748-A71C-43B11D21A149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8813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>
            <a:extLst>
              <a:ext uri="{FF2B5EF4-FFF2-40B4-BE49-F238E27FC236}">
                <a16:creationId xmlns:a16="http://schemas.microsoft.com/office/drawing/2014/main" id="{7FA383E6-EA46-984E-ADB1-5096B1E868E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2" name="Rectangle 3">
            <a:extLst>
              <a:ext uri="{FF2B5EF4-FFF2-40B4-BE49-F238E27FC236}">
                <a16:creationId xmlns:a16="http://schemas.microsoft.com/office/drawing/2014/main" id="{427A8897-5A93-BC44-AF2C-3370DDAF40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A </a:t>
            </a:r>
          </a:p>
          <a:p>
            <a:r>
              <a:rPr lang="en-US" altLang="en-US"/>
              <a:t>C B</a:t>
            </a:r>
          </a:p>
          <a:p>
            <a:endParaRPr lang="en-US" altLang="en-US"/>
          </a:p>
          <a:p>
            <a:r>
              <a:rPr lang="en-US" altLang="en-US"/>
              <a:t>C</a:t>
            </a:r>
          </a:p>
          <a:p>
            <a:r>
              <a:rPr lang="en-US" altLang="en-US"/>
              <a:t>B A</a:t>
            </a:r>
          </a:p>
          <a:p>
            <a:r>
              <a:rPr lang="en-US" altLang="en-US"/>
              <a:t>A</a:t>
            </a:r>
          </a:p>
          <a:p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1152F1-1543-5748-A71C-43B11D21A14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3399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>
            <a:extLst>
              <a:ext uri="{FF2B5EF4-FFF2-40B4-BE49-F238E27FC236}">
                <a16:creationId xmlns:a16="http://schemas.microsoft.com/office/drawing/2014/main" id="{DFB7B8BE-FBB4-CB47-BA2B-DA50EF0F479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6" name="Rectangle 3">
            <a:extLst>
              <a:ext uri="{FF2B5EF4-FFF2-40B4-BE49-F238E27FC236}">
                <a16:creationId xmlns:a16="http://schemas.microsoft.com/office/drawing/2014/main" id="{E081D4FA-5813-1C4B-B160-9707D242D9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>
            <a:extLst>
              <a:ext uri="{FF2B5EF4-FFF2-40B4-BE49-F238E27FC236}">
                <a16:creationId xmlns:a16="http://schemas.microsoft.com/office/drawing/2014/main" id="{0601AE7A-D023-004A-9DFA-FC684AE5347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4" name="Rectangle 3">
            <a:extLst>
              <a:ext uri="{FF2B5EF4-FFF2-40B4-BE49-F238E27FC236}">
                <a16:creationId xmlns:a16="http://schemas.microsoft.com/office/drawing/2014/main" id="{B615F8AC-900E-DD45-8C4A-B54EE5BE71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Finally the given an input data the decision is made as follows given an input data,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>
            <a:extLst>
              <a:ext uri="{FF2B5EF4-FFF2-40B4-BE49-F238E27FC236}">
                <a16:creationId xmlns:a16="http://schemas.microsoft.com/office/drawing/2014/main" id="{41ADF29B-E7E6-BD44-8D7B-C10599A0745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8" name="Rectangle 3">
            <a:extLst>
              <a:ext uri="{FF2B5EF4-FFF2-40B4-BE49-F238E27FC236}">
                <a16:creationId xmlns:a16="http://schemas.microsoft.com/office/drawing/2014/main" id="{BED433C5-56C6-9C44-BFC5-24694C78CE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As the classifier of choice we adopt Random Forest Classifier, due to its robustness to heterogenous and noisy feature.</a:t>
            </a:r>
          </a:p>
          <a:p>
            <a:r>
              <a:rPr lang="en-US" altLang="en-US"/>
              <a:t>Random Forest is an ensembe classifier. Briefly, given N data and M features, bootsrap samples are created from the traning data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>
            <a:extLst>
              <a:ext uri="{FF2B5EF4-FFF2-40B4-BE49-F238E27FC236}">
                <a16:creationId xmlns:a16="http://schemas.microsoft.com/office/drawing/2014/main" id="{4673693E-C9D0-7A45-B777-8B7F7E14384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0" name="Rectangle 3">
            <a:extLst>
              <a:ext uri="{FF2B5EF4-FFF2-40B4-BE49-F238E27FC236}">
                <a16:creationId xmlns:a16="http://schemas.microsoft.com/office/drawing/2014/main" id="{555F58C2-298A-394D-AD7C-AF399BD06B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From eachd descision tree .. In spliting the nodes, the Gini Gain is employed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>
            <a:extLst>
              <a:ext uri="{FF2B5EF4-FFF2-40B4-BE49-F238E27FC236}">
                <a16:creationId xmlns:a16="http://schemas.microsoft.com/office/drawing/2014/main" id="{61B17FD7-C7B8-4E44-9953-73DCE2AA05C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8" name="Rectangle 3">
            <a:extLst>
              <a:ext uri="{FF2B5EF4-FFF2-40B4-BE49-F238E27FC236}">
                <a16:creationId xmlns:a16="http://schemas.microsoft.com/office/drawing/2014/main" id="{3868306C-FDD7-CD43-8BF7-9991E67153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Different from the regular decision trees in random forest, when the splitting feature is chosen from only a subset of allf eatures.</a:t>
            </a:r>
          </a:p>
          <a:p>
            <a:r>
              <a:rPr lang="en-US" altLang="en-US"/>
              <a:t>The robostness of the classifier arises from</a:t>
            </a:r>
          </a:p>
          <a:p>
            <a:r>
              <a:rPr lang="en-US" altLang="en-US"/>
              <a:t>bootsraping of the training data and the random selection of features, the the random choose of features.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>
            <a:extLst>
              <a:ext uri="{FF2B5EF4-FFF2-40B4-BE49-F238E27FC236}">
                <a16:creationId xmlns:a16="http://schemas.microsoft.com/office/drawing/2014/main" id="{EED57C8C-1C6D-4F40-B9E2-B2BE7B6D85F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0" name="Rectangle 3">
            <a:extLst>
              <a:ext uri="{FF2B5EF4-FFF2-40B4-BE49-F238E27FC236}">
                <a16:creationId xmlns:a16="http://schemas.microsoft.com/office/drawing/2014/main" id="{EAEB26B8-C374-AF42-9AD6-FF82A5FA52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Finally the given an input data the decision is made as follows given an input data,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C8D7F-02C0-E046-91CB-EBF02320A3C1}" type="datetime1">
              <a:rPr lang="en-US" smtClean="0"/>
              <a:pPr/>
              <a:t>2/16/22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137E7-F180-D043-87BE-208C74AB267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70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4E0F1-E41B-704F-BA82-7A6AC0588047}" type="datetime1">
              <a:rPr lang="en-US" smtClean="0"/>
              <a:t>2/16/22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137E7-F180-D043-87BE-208C74AB2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218513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4E0F1-E41B-704F-BA82-7A6AC0588047}" type="datetime1">
              <a:rPr lang="en-US" smtClean="0"/>
              <a:t>2/16/22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137E7-F180-D043-87BE-208C74AB2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889015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ingxuan-Title Only">
  <p:cSld name="Mingxuan-Title 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609480" y="274680"/>
            <a:ext cx="109725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4400"/>
              <a:buFont typeface="Calibri"/>
              <a:buNone/>
              <a:defRPr sz="440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95613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6713-A9BF-7E4C-947A-4C259898D0BE}" type="datetime1">
              <a:rPr lang="en-US" smtClean="0"/>
              <a:pPr/>
              <a:t>2/16/22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137E7-F180-D043-87BE-208C74AB26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960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E9BF4-5CCB-3946-8E68-97F3FD5A1352}" type="datetime1">
              <a:rPr lang="en-US" smtClean="0"/>
              <a:pPr/>
              <a:t>2/16/22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137E7-F180-D043-87BE-208C74AB26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747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FDE64-F728-FB4B-AF2A-33EF22527E1F}" type="datetime1">
              <a:rPr lang="en-US" smtClean="0"/>
              <a:pPr/>
              <a:t>2/16/22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137E7-F180-D043-87BE-208C74AB26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890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0C3E9-72AB-A042-A2D7-F8A041FAC881}" type="datetime1">
              <a:rPr lang="en-US" smtClean="0"/>
              <a:pPr/>
              <a:t>2/16/22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137E7-F180-D043-87BE-208C74AB26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427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60F05-C80C-FE4E-8BC4-B41A0643590A}" type="datetime1">
              <a:rPr lang="en-US" smtClean="0"/>
              <a:pPr/>
              <a:t>2/16/22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137E7-F180-D043-87BE-208C74AB26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183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77CF0-9982-2242-BB38-308892AD0416}" type="datetime1">
              <a:rPr lang="en-US" smtClean="0"/>
              <a:pPr/>
              <a:t>2/16/22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137E7-F180-D043-87BE-208C74AB26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519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46DA9-E739-1E41-865D-86A633AE97C2}" type="datetime1">
              <a:rPr lang="en-US" smtClean="0"/>
              <a:pPr/>
              <a:t>2/16/22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137E7-F180-D043-87BE-208C74AB26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593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DA62C-B83D-3045-B53E-5B0999033BBB}" type="datetime1">
              <a:rPr lang="en-US" smtClean="0"/>
              <a:pPr/>
              <a:t>2/16/22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137E7-F180-D043-87BE-208C74AB26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430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34E0F1-E41B-704F-BA82-7A6AC0588047}" type="datetime1">
              <a:rPr lang="en-US" smtClean="0"/>
              <a:t>2/16/22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A137E7-F180-D043-87BE-208C74AB2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902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7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9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8.e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10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2.emf"/><Relationship Id="rId5" Type="http://schemas.openxmlformats.org/officeDocument/2006/relationships/oleObject" Target="../embeddings/oleObject5.bin"/><Relationship Id="rId10" Type="http://schemas.openxmlformats.org/officeDocument/2006/relationships/image" Target="../media/image9.emf"/><Relationship Id="rId4" Type="http://schemas.openxmlformats.org/officeDocument/2006/relationships/image" Target="../media/image11.emf"/><Relationship Id="rId9" Type="http://schemas.openxmlformats.org/officeDocument/2006/relationships/oleObject" Target="../embeddings/oleObject7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5.e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4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5.e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6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www-stat.stanford.edu/~hastie/Papers/ESLII.pdf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spark.apache.org/docs/latest/api/python/reference/api/pyspark.mllib.tree.RandomForest.html" TargetMode="External"/><Relationship Id="rId2" Type="http://schemas.openxmlformats.org/officeDocument/2006/relationships/hyperlink" Target="https://scikit-learn.org/stable/modules/generated/sklearn.ensemble.RandomForestClassifier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-stat.stanford.edu/~hastie/Papers/ESLII.pdf" TargetMode="Externa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atascience4all.or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cs.cmu.edu/~ggordon/10601/recitations/rec08/Rec08_Oct21.ppt" TargetMode="External"/><Relationship Id="rId4" Type="http://schemas.openxmlformats.org/officeDocument/2006/relationships/hyperlink" Target="http://people.sabanciuniv.edu/otastan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E65FE-56F9-F24B-8A67-CEE49DD9AA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en-US" sz="4400" dirty="0"/>
              <a:t>Random Forest</a:t>
            </a:r>
            <a:endParaRPr lang="en-US" sz="4400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1CFCAB-1429-CD4F-9A99-869F53A978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+mn-lt"/>
              </a:rPr>
              <a:t>Yao-Yi Chiang</a:t>
            </a:r>
          </a:p>
          <a:p>
            <a:r>
              <a:rPr lang="en-US" dirty="0">
                <a:latin typeface="+mn-lt"/>
              </a:rPr>
              <a:t>Computer Science and Engineering</a:t>
            </a:r>
          </a:p>
          <a:p>
            <a:r>
              <a:rPr lang="en-US" dirty="0">
                <a:latin typeface="+mn-lt"/>
              </a:rPr>
              <a:t>University of Minnesota</a:t>
            </a:r>
          </a:p>
          <a:p>
            <a:r>
              <a:rPr lang="en-US" dirty="0" err="1">
                <a:latin typeface="+mn-lt"/>
              </a:rPr>
              <a:t>yaoyi@umn.edu</a:t>
            </a:r>
            <a:endParaRPr lang="en-US" dirty="0"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5F63C4-3D7A-4D40-A73E-F3D41CB4C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137E7-F180-D043-87BE-208C74AB267C}" type="slidenum">
              <a:rPr lang="en-US" smtClean="0"/>
              <a:t>1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4E2D1A-BA36-8C4F-ADB5-5FAF97ABA1F9}"/>
              </a:ext>
            </a:extLst>
          </p:cNvPr>
          <p:cNvSpPr txBox="1"/>
          <p:nvPr/>
        </p:nvSpPr>
        <p:spPr>
          <a:xfrm>
            <a:off x="121931" y="6182393"/>
            <a:ext cx="2438283" cy="538609"/>
          </a:xfrm>
          <a:prstGeom prst="rect">
            <a:avLst/>
          </a:prstGeom>
          <a:solidFill>
            <a:srgbClr val="F8CB65"/>
          </a:solidFill>
        </p:spPr>
        <p:txBody>
          <a:bodyPr wrap="square" rtlCol="0">
            <a:spAutoFit/>
          </a:bodyPr>
          <a:lstStyle/>
          <a:p>
            <a:endParaRPr lang="en-US" sz="300" b="1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sz="1400" b="1" dirty="0">
                <a:solidFill>
                  <a:schemeClr val="accent3">
                    <a:lumMod val="50000"/>
                  </a:schemeClr>
                </a:solidFill>
              </a:rPr>
              <a:t>CC-BY</a:t>
            </a:r>
          </a:p>
          <a:p>
            <a:r>
              <a:rPr lang="en-US" sz="1100" b="1" dirty="0">
                <a:solidFill>
                  <a:schemeClr val="accent3">
                    <a:lumMod val="50000"/>
                  </a:schemeClr>
                </a:solidFill>
              </a:rPr>
              <a:t>Attribution               </a:t>
            </a:r>
            <a:endParaRPr lang="en-US" sz="1100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899D8D-385E-5946-8D40-8786B38617D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43026" y="6264412"/>
            <a:ext cx="1111324" cy="391785"/>
          </a:xfrm>
          <a:prstGeom prst="rect">
            <a:avLst/>
          </a:prstGeom>
        </p:spPr>
      </p:pic>
      <p:sp>
        <p:nvSpPr>
          <p:cNvPr id="9" name="TextBox 1">
            <a:extLst>
              <a:ext uri="{FF2B5EF4-FFF2-40B4-BE49-F238E27FC236}">
                <a16:creationId xmlns:a16="http://schemas.microsoft.com/office/drawing/2014/main" id="{D62435C1-5D24-FB41-BAD3-E903615064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1451" y="6237289"/>
            <a:ext cx="74152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400" dirty="0">
                <a:latin typeface="+mn-lt"/>
              </a:rPr>
              <a:t>Slides adopted from Machine Learning 10601, Recitation 8, Oct 21, 2009 </a:t>
            </a:r>
            <a:r>
              <a:rPr lang="en-US" altLang="en-US" sz="1400" dirty="0" err="1">
                <a:latin typeface="+mn-lt"/>
              </a:rPr>
              <a:t>Oznur</a:t>
            </a:r>
            <a:r>
              <a:rPr lang="en-US" altLang="en-US" sz="1400" dirty="0">
                <a:latin typeface="+mn-lt"/>
              </a:rPr>
              <a:t> </a:t>
            </a:r>
            <a:r>
              <a:rPr lang="en-US" altLang="en-US" sz="1400" dirty="0" err="1">
                <a:latin typeface="+mn-lt"/>
              </a:rPr>
              <a:t>Tastan</a:t>
            </a:r>
            <a:r>
              <a:rPr lang="en-US" altLang="en-US" sz="1400" dirty="0">
                <a:latin typeface="+mn-lt"/>
              </a:rPr>
              <a:t> (http://</a:t>
            </a:r>
            <a:r>
              <a:rPr lang="en-US" altLang="en-US" sz="1400" dirty="0" err="1">
                <a:latin typeface="+mn-lt"/>
              </a:rPr>
              <a:t>people.sabanciuniv.edu</a:t>
            </a:r>
            <a:r>
              <a:rPr lang="en-US" altLang="en-US" sz="1400" dirty="0">
                <a:latin typeface="+mn-lt"/>
              </a:rPr>
              <a:t>/</a:t>
            </a:r>
            <a:r>
              <a:rPr lang="en-US" altLang="en-US" sz="1400" dirty="0" err="1">
                <a:latin typeface="+mn-lt"/>
              </a:rPr>
              <a:t>otastan</a:t>
            </a:r>
            <a:r>
              <a:rPr lang="en-US" altLang="en-US" sz="1400" dirty="0">
                <a:latin typeface="+mn-lt"/>
              </a:rPr>
              <a:t>/)</a:t>
            </a:r>
          </a:p>
        </p:txBody>
      </p:sp>
    </p:spTree>
    <p:extLst>
      <p:ext uri="{BB962C8B-B14F-4D97-AF65-F5344CB8AC3E}">
        <p14:creationId xmlns:p14="http://schemas.microsoft.com/office/powerpoint/2010/main" val="14453233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>
            <a:extLst>
              <a:ext uri="{FF2B5EF4-FFF2-40B4-BE49-F238E27FC236}">
                <a16:creationId xmlns:a16="http://schemas.microsoft.com/office/drawing/2014/main" id="{AA79F66A-DBBF-F24D-A392-1B78AEEBD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+mn-lt"/>
              </a:rPr>
              <a:t>Decision trees as a regressor</a:t>
            </a:r>
          </a:p>
        </p:txBody>
      </p:sp>
      <p:pic>
        <p:nvPicPr>
          <p:cNvPr id="22531" name="Picture 2">
            <a:extLst>
              <a:ext uri="{FF2B5EF4-FFF2-40B4-BE49-F238E27FC236}">
                <a16:creationId xmlns:a16="http://schemas.microsoft.com/office/drawing/2014/main" id="{69D9EF76-9766-BE48-8AE2-28DEA9B92E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371601"/>
            <a:ext cx="9144000" cy="4983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2" name="TextBox 3">
            <a:extLst>
              <a:ext uri="{FF2B5EF4-FFF2-40B4-BE49-F238E27FC236}">
                <a16:creationId xmlns:a16="http://schemas.microsoft.com/office/drawing/2014/main" id="{3E91C753-2B6E-F64E-A720-BB8A22C8CF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1450" y="6399213"/>
            <a:ext cx="630429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>
                <a:latin typeface="+mn-lt"/>
              </a:rPr>
              <a:t>https://gdcoder.com/decision-tree-regressor-explained-in-depth/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BEEF81-2EE7-3544-BF71-12ACF3500E45}"/>
              </a:ext>
            </a:extLst>
          </p:cNvPr>
          <p:cNvSpPr txBox="1"/>
          <p:nvPr/>
        </p:nvSpPr>
        <p:spPr>
          <a:xfrm>
            <a:off x="2692685" y="5764826"/>
            <a:ext cx="4481291" cy="369332"/>
          </a:xfrm>
          <a:prstGeom prst="rect">
            <a:avLst/>
          </a:prstGeom>
          <a:noFill/>
          <a:ln w="25400">
            <a:solidFill>
              <a:schemeClr val="accent2">
                <a:shade val="95000"/>
                <a:satMod val="105000"/>
              </a:schemeClr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Use mean response in the region as the result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0D18F02-DE8D-D847-ADD1-50A29DBD8760}"/>
              </a:ext>
            </a:extLst>
          </p:cNvPr>
          <p:cNvCxnSpPr/>
          <p:nvPr/>
        </p:nvCxnSpPr>
        <p:spPr>
          <a:xfrm flipV="1">
            <a:off x="6743700" y="4724401"/>
            <a:ext cx="1296988" cy="100806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>
            <a:extLst>
              <a:ext uri="{FF2B5EF4-FFF2-40B4-BE49-F238E27FC236}">
                <a16:creationId xmlns:a16="http://schemas.microsoft.com/office/drawing/2014/main" id="{A4EB722E-C39C-CE41-9F43-27B7BA143304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ctr"/>
            <a:r>
              <a:rPr lang="en-US" altLang="en-US" dirty="0">
                <a:latin typeface="+mn-lt"/>
              </a:rPr>
              <a:t>Tree Representation</a:t>
            </a:r>
          </a:p>
        </p:txBody>
      </p:sp>
      <p:sp>
        <p:nvSpPr>
          <p:cNvPr id="23554" name="Line 9">
            <a:extLst>
              <a:ext uri="{FF2B5EF4-FFF2-40B4-BE49-F238E27FC236}">
                <a16:creationId xmlns:a16="http://schemas.microsoft.com/office/drawing/2014/main" id="{B2113F0C-BE19-E142-B65E-DDE84205A72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22575" y="2236787"/>
            <a:ext cx="968375" cy="457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5" name="Rectangle 12">
            <a:extLst>
              <a:ext uri="{FF2B5EF4-FFF2-40B4-BE49-F238E27FC236}">
                <a16:creationId xmlns:a16="http://schemas.microsoft.com/office/drawing/2014/main" id="{4FA427A5-E603-7D41-B441-78030115AE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8936" y="1995487"/>
            <a:ext cx="349250" cy="469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TW" sz="2400" b="0">
                <a:latin typeface="+mn-lt"/>
              </a:rPr>
              <a:t>0</a:t>
            </a:r>
          </a:p>
        </p:txBody>
      </p:sp>
      <p:sp>
        <p:nvSpPr>
          <p:cNvPr id="23556" name="Text Box 29">
            <a:extLst>
              <a:ext uri="{FF2B5EF4-FFF2-40B4-BE49-F238E27FC236}">
                <a16:creationId xmlns:a16="http://schemas.microsoft.com/office/drawing/2014/main" id="{C1BA4D02-DFCD-9247-A54F-FA79D34B8E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2536" y="1922463"/>
            <a:ext cx="362600" cy="46166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latin typeface="+mn-lt"/>
              </a:rPr>
              <a:t>A</a:t>
            </a:r>
          </a:p>
        </p:txBody>
      </p:sp>
      <p:sp>
        <p:nvSpPr>
          <p:cNvPr id="23557" name="Rectangle 36">
            <a:extLst>
              <a:ext uri="{FF2B5EF4-FFF2-40B4-BE49-F238E27FC236}">
                <a16:creationId xmlns:a16="http://schemas.microsoft.com/office/drawing/2014/main" id="{F898BEAC-B512-E541-9352-D73CB5A2CE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0236" y="1995487"/>
            <a:ext cx="349250" cy="469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TW" sz="2400" b="0">
                <a:latin typeface="+mn-lt"/>
              </a:rPr>
              <a:t>1</a:t>
            </a:r>
          </a:p>
        </p:txBody>
      </p:sp>
      <p:sp>
        <p:nvSpPr>
          <p:cNvPr id="23558" name="Text Box 37">
            <a:extLst>
              <a:ext uri="{FF2B5EF4-FFF2-40B4-BE49-F238E27FC236}">
                <a16:creationId xmlns:a16="http://schemas.microsoft.com/office/drawing/2014/main" id="{DF25985D-7B79-0941-AFC7-8678C27537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0011" y="2714625"/>
            <a:ext cx="348172" cy="46166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latin typeface="+mn-lt"/>
              </a:rPr>
              <a:t>C</a:t>
            </a:r>
          </a:p>
        </p:txBody>
      </p:sp>
      <p:sp>
        <p:nvSpPr>
          <p:cNvPr id="23559" name="Text Box 38">
            <a:extLst>
              <a:ext uri="{FF2B5EF4-FFF2-40B4-BE49-F238E27FC236}">
                <a16:creationId xmlns:a16="http://schemas.microsoft.com/office/drawing/2014/main" id="{8152D67A-020E-8A48-8641-1DF511B368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7936" y="2714625"/>
            <a:ext cx="351378" cy="46166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latin typeface="+mn-lt"/>
              </a:rPr>
              <a:t>B</a:t>
            </a:r>
          </a:p>
        </p:txBody>
      </p:sp>
      <p:sp>
        <p:nvSpPr>
          <p:cNvPr id="23560" name="Line 43">
            <a:extLst>
              <a:ext uri="{FF2B5EF4-FFF2-40B4-BE49-F238E27FC236}">
                <a16:creationId xmlns:a16="http://schemas.microsoft.com/office/drawing/2014/main" id="{339E519C-E46F-D848-B9B3-94DE587985C0}"/>
              </a:ext>
            </a:extLst>
          </p:cNvPr>
          <p:cNvSpPr>
            <a:spLocks noChangeShapeType="1"/>
          </p:cNvSpPr>
          <p:nvPr/>
        </p:nvSpPr>
        <p:spPr bwMode="auto">
          <a:xfrm>
            <a:off x="4224336" y="2211387"/>
            <a:ext cx="935038" cy="46196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1" name="Rectangle 44">
            <a:extLst>
              <a:ext uri="{FF2B5EF4-FFF2-40B4-BE49-F238E27FC236}">
                <a16:creationId xmlns:a16="http://schemas.microsoft.com/office/drawing/2014/main" id="{AB49185C-94AA-2A45-933B-C19162E8F0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0874" y="2930524"/>
            <a:ext cx="349250" cy="469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TW" sz="2400" b="0">
                <a:latin typeface="+mn-lt"/>
              </a:rPr>
              <a:t>0</a:t>
            </a:r>
          </a:p>
        </p:txBody>
      </p:sp>
      <p:sp>
        <p:nvSpPr>
          <p:cNvPr id="23562" name="Rectangle 45">
            <a:extLst>
              <a:ext uri="{FF2B5EF4-FFF2-40B4-BE49-F238E27FC236}">
                <a16:creationId xmlns:a16="http://schemas.microsoft.com/office/drawing/2014/main" id="{306167E0-E659-8640-89D6-786E5C3840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0736" y="2930524"/>
            <a:ext cx="349250" cy="469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TW" sz="2400" b="0">
                <a:latin typeface="+mn-lt"/>
              </a:rPr>
              <a:t>1</a:t>
            </a:r>
          </a:p>
        </p:txBody>
      </p:sp>
      <p:sp>
        <p:nvSpPr>
          <p:cNvPr id="23563" name="Rectangle 46">
            <a:extLst>
              <a:ext uri="{FF2B5EF4-FFF2-40B4-BE49-F238E27FC236}">
                <a16:creationId xmlns:a16="http://schemas.microsoft.com/office/drawing/2014/main" id="{858B29BB-30A9-D34E-9F15-4ED0DC556C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7224" y="3003549"/>
            <a:ext cx="349250" cy="469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TW" sz="2400" b="0">
                <a:latin typeface="+mn-lt"/>
              </a:rPr>
              <a:t>1</a:t>
            </a:r>
          </a:p>
        </p:txBody>
      </p:sp>
      <p:sp>
        <p:nvSpPr>
          <p:cNvPr id="23564" name="Rectangle 47">
            <a:extLst>
              <a:ext uri="{FF2B5EF4-FFF2-40B4-BE49-F238E27FC236}">
                <a16:creationId xmlns:a16="http://schemas.microsoft.com/office/drawing/2014/main" id="{7FA5AC7C-A38C-204A-AA72-8DE658CD56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0236" y="3003549"/>
            <a:ext cx="349250" cy="469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TW" sz="2400" b="0">
                <a:latin typeface="+mn-lt"/>
              </a:rPr>
              <a:t>0</a:t>
            </a:r>
          </a:p>
        </p:txBody>
      </p:sp>
      <p:sp>
        <p:nvSpPr>
          <p:cNvPr id="23565" name="Text Box 48">
            <a:extLst>
              <a:ext uri="{FF2B5EF4-FFF2-40B4-BE49-F238E27FC236}">
                <a16:creationId xmlns:a16="http://schemas.microsoft.com/office/drawing/2014/main" id="{18F18927-FC15-044F-BDEE-BC2C5A72A5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5924" y="3651250"/>
            <a:ext cx="76835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latin typeface="+mn-lt"/>
              </a:rPr>
              <a:t>false</a:t>
            </a:r>
          </a:p>
        </p:txBody>
      </p:sp>
      <p:sp>
        <p:nvSpPr>
          <p:cNvPr id="23566" name="Text Box 49">
            <a:extLst>
              <a:ext uri="{FF2B5EF4-FFF2-40B4-BE49-F238E27FC236}">
                <a16:creationId xmlns:a16="http://schemas.microsoft.com/office/drawing/2014/main" id="{4B6B6FB4-B842-EE44-A7B5-EEBA26251E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6275" y="3651250"/>
            <a:ext cx="710451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latin typeface="+mn-lt"/>
              </a:rPr>
              <a:t>true</a:t>
            </a:r>
          </a:p>
        </p:txBody>
      </p:sp>
      <p:sp>
        <p:nvSpPr>
          <p:cNvPr id="23567" name="Text Box 50">
            <a:extLst>
              <a:ext uri="{FF2B5EF4-FFF2-40B4-BE49-F238E27FC236}">
                <a16:creationId xmlns:a16="http://schemas.microsoft.com/office/drawing/2014/main" id="{7365573C-7A62-E94F-899E-26478D0FF4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8799" y="3651250"/>
            <a:ext cx="76835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latin typeface="+mn-lt"/>
              </a:rPr>
              <a:t>false</a:t>
            </a:r>
          </a:p>
        </p:txBody>
      </p:sp>
      <p:cxnSp>
        <p:nvCxnSpPr>
          <p:cNvPr id="23568" name="AutoShape 52">
            <a:extLst>
              <a:ext uri="{FF2B5EF4-FFF2-40B4-BE49-F238E27FC236}">
                <a16:creationId xmlns:a16="http://schemas.microsoft.com/office/drawing/2014/main" id="{1DBC8E25-366F-3043-B381-5C6A6E05AEFA}"/>
              </a:ext>
            </a:extLst>
          </p:cNvPr>
          <p:cNvCxnSpPr>
            <a:cxnSpLocks noChangeShapeType="1"/>
            <a:stCxn id="23559" idx="1"/>
          </p:cNvCxnSpPr>
          <p:nvPr/>
        </p:nvCxnSpPr>
        <p:spPr bwMode="auto">
          <a:xfrm flipH="1">
            <a:off x="4729162" y="2945457"/>
            <a:ext cx="358775" cy="68833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569" name="AutoShape 57">
            <a:extLst>
              <a:ext uri="{FF2B5EF4-FFF2-40B4-BE49-F238E27FC236}">
                <a16:creationId xmlns:a16="http://schemas.microsoft.com/office/drawing/2014/main" id="{1966061F-AEFA-EE48-8AB9-9184F2AB552D}"/>
              </a:ext>
            </a:extLst>
          </p:cNvPr>
          <p:cNvCxnSpPr>
            <a:cxnSpLocks noChangeShapeType="1"/>
            <a:stCxn id="23558" idx="1"/>
            <a:endCxn id="23565" idx="0"/>
          </p:cNvCxnSpPr>
          <p:nvPr/>
        </p:nvCxnSpPr>
        <p:spPr bwMode="auto">
          <a:xfrm flipH="1">
            <a:off x="2070099" y="2945457"/>
            <a:ext cx="569912" cy="70579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570" name="AutoShape 58">
            <a:extLst>
              <a:ext uri="{FF2B5EF4-FFF2-40B4-BE49-F238E27FC236}">
                <a16:creationId xmlns:a16="http://schemas.microsoft.com/office/drawing/2014/main" id="{5240A820-FB40-EE48-84E2-C1C3E0B4AFD1}"/>
              </a:ext>
            </a:extLst>
          </p:cNvPr>
          <p:cNvCxnSpPr>
            <a:cxnSpLocks noChangeShapeType="1"/>
            <a:stCxn id="23558" idx="3"/>
            <a:endCxn id="23566" idx="0"/>
          </p:cNvCxnSpPr>
          <p:nvPr/>
        </p:nvCxnSpPr>
        <p:spPr bwMode="auto">
          <a:xfrm>
            <a:off x="2988184" y="2945457"/>
            <a:ext cx="583317" cy="70579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571" name="Text Box 59">
            <a:extLst>
              <a:ext uri="{FF2B5EF4-FFF2-40B4-BE49-F238E27FC236}">
                <a16:creationId xmlns:a16="http://schemas.microsoft.com/office/drawing/2014/main" id="{9F12E5B6-3486-0442-8F20-567ED606B7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1690688"/>
            <a:ext cx="34686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 dirty="0">
                <a:latin typeface="+mn-lt"/>
              </a:rPr>
              <a:t>Y</a:t>
            </a:r>
            <a:r>
              <a:rPr lang="en-US" altLang="en-US" sz="2000" dirty="0">
                <a:latin typeface="+mn-lt"/>
              </a:rPr>
              <a:t>=((A and B) or ((not A) and C))</a:t>
            </a:r>
          </a:p>
        </p:txBody>
      </p:sp>
      <p:sp>
        <p:nvSpPr>
          <p:cNvPr id="23572" name="Text Box 60">
            <a:extLst>
              <a:ext uri="{FF2B5EF4-FFF2-40B4-BE49-F238E27FC236}">
                <a16:creationId xmlns:a16="http://schemas.microsoft.com/office/drawing/2014/main" id="{5F0C796E-F478-E148-998D-4C308B1D0A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4200" y="3651250"/>
            <a:ext cx="710451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latin typeface="+mn-lt"/>
              </a:rPr>
              <a:t>true</a:t>
            </a:r>
          </a:p>
        </p:txBody>
      </p:sp>
      <p:cxnSp>
        <p:nvCxnSpPr>
          <p:cNvPr id="23573" name="AutoShape 61">
            <a:extLst>
              <a:ext uri="{FF2B5EF4-FFF2-40B4-BE49-F238E27FC236}">
                <a16:creationId xmlns:a16="http://schemas.microsoft.com/office/drawing/2014/main" id="{D491B199-7DC3-0D4E-8AA5-39B18B18434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511799" y="2947987"/>
            <a:ext cx="512762" cy="703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>
            <a:extLst>
              <a:ext uri="{FF2B5EF4-FFF2-40B4-BE49-F238E27FC236}">
                <a16:creationId xmlns:a16="http://schemas.microsoft.com/office/drawing/2014/main" id="{C33E9090-3564-B74C-94A9-518B5542FB8D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ctr"/>
            <a:r>
              <a:rPr lang="en-US" altLang="en-US" sz="4000" dirty="0">
                <a:latin typeface="+mn-lt"/>
              </a:rPr>
              <a:t>Same concept different representation</a:t>
            </a:r>
          </a:p>
        </p:txBody>
      </p:sp>
      <p:sp>
        <p:nvSpPr>
          <p:cNvPr id="24578" name="Line 3">
            <a:extLst>
              <a:ext uri="{FF2B5EF4-FFF2-40B4-BE49-F238E27FC236}">
                <a16:creationId xmlns:a16="http://schemas.microsoft.com/office/drawing/2014/main" id="{01ACAA8C-35BA-4143-ABC2-8C1C84A6483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94014" y="2014538"/>
            <a:ext cx="968375" cy="457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79" name="Rectangle 4">
            <a:extLst>
              <a:ext uri="{FF2B5EF4-FFF2-40B4-BE49-F238E27FC236}">
                <a16:creationId xmlns:a16="http://schemas.microsoft.com/office/drawing/2014/main" id="{1BAB9BF4-BA58-CF4E-9EEA-EFED0EFA6A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0375" y="1773238"/>
            <a:ext cx="349250" cy="469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TW" sz="2400" b="0">
                <a:latin typeface="+mn-lt"/>
              </a:rPr>
              <a:t>0</a:t>
            </a:r>
          </a:p>
        </p:txBody>
      </p:sp>
      <p:sp>
        <p:nvSpPr>
          <p:cNvPr id="24580" name="Text Box 5">
            <a:extLst>
              <a:ext uri="{FF2B5EF4-FFF2-40B4-BE49-F238E27FC236}">
                <a16:creationId xmlns:a16="http://schemas.microsoft.com/office/drawing/2014/main" id="{A9249BB8-DCCA-0F42-B570-753B041F6B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3975" y="1700214"/>
            <a:ext cx="362600" cy="46166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latin typeface="+mn-lt"/>
              </a:rPr>
              <a:t>A</a:t>
            </a:r>
          </a:p>
        </p:txBody>
      </p:sp>
      <p:sp>
        <p:nvSpPr>
          <p:cNvPr id="24581" name="Rectangle 6">
            <a:extLst>
              <a:ext uri="{FF2B5EF4-FFF2-40B4-BE49-F238E27FC236}">
                <a16:creationId xmlns:a16="http://schemas.microsoft.com/office/drawing/2014/main" id="{4432A03B-12BB-B648-A1F6-A1B05A736E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1675" y="1773238"/>
            <a:ext cx="349250" cy="469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TW" sz="2400" b="0">
                <a:latin typeface="+mn-lt"/>
              </a:rPr>
              <a:t>1</a:t>
            </a:r>
          </a:p>
        </p:txBody>
      </p:sp>
      <p:sp>
        <p:nvSpPr>
          <p:cNvPr id="24582" name="Text Box 7">
            <a:extLst>
              <a:ext uri="{FF2B5EF4-FFF2-40B4-BE49-F238E27FC236}">
                <a16:creationId xmlns:a16="http://schemas.microsoft.com/office/drawing/2014/main" id="{4E67CA22-DAA4-284D-A2FB-30221FD91C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1450" y="2492376"/>
            <a:ext cx="348172" cy="46166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latin typeface="+mn-lt"/>
              </a:rPr>
              <a:t>C</a:t>
            </a:r>
          </a:p>
        </p:txBody>
      </p:sp>
      <p:sp>
        <p:nvSpPr>
          <p:cNvPr id="24583" name="Text Box 8">
            <a:extLst>
              <a:ext uri="{FF2B5EF4-FFF2-40B4-BE49-F238E27FC236}">
                <a16:creationId xmlns:a16="http://schemas.microsoft.com/office/drawing/2014/main" id="{380D41C5-1F3B-7B4D-8FED-05ECED92D7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9375" y="2492376"/>
            <a:ext cx="351378" cy="46166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latin typeface="+mn-lt"/>
              </a:rPr>
              <a:t>B</a:t>
            </a:r>
          </a:p>
        </p:txBody>
      </p:sp>
      <p:sp>
        <p:nvSpPr>
          <p:cNvPr id="24584" name="Line 9">
            <a:extLst>
              <a:ext uri="{FF2B5EF4-FFF2-40B4-BE49-F238E27FC236}">
                <a16:creationId xmlns:a16="http://schemas.microsoft.com/office/drawing/2014/main" id="{DDDA1FE0-5976-5246-BDF2-F6DF2D1F344C}"/>
              </a:ext>
            </a:extLst>
          </p:cNvPr>
          <p:cNvSpPr>
            <a:spLocks noChangeShapeType="1"/>
          </p:cNvSpPr>
          <p:nvPr/>
        </p:nvSpPr>
        <p:spPr bwMode="auto">
          <a:xfrm>
            <a:off x="4295775" y="1989138"/>
            <a:ext cx="935038" cy="46196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5" name="Rectangle 10">
            <a:extLst>
              <a:ext uri="{FF2B5EF4-FFF2-40B4-BE49-F238E27FC236}">
                <a16:creationId xmlns:a16="http://schemas.microsoft.com/office/drawing/2014/main" id="{03423D13-A53A-FE41-80E1-5F81FD01D4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2313" y="2708275"/>
            <a:ext cx="349250" cy="469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TW" sz="2400" b="0">
                <a:latin typeface="+mn-lt"/>
              </a:rPr>
              <a:t>0</a:t>
            </a:r>
          </a:p>
        </p:txBody>
      </p:sp>
      <p:sp>
        <p:nvSpPr>
          <p:cNvPr id="24586" name="Rectangle 11">
            <a:extLst>
              <a:ext uri="{FF2B5EF4-FFF2-40B4-BE49-F238E27FC236}">
                <a16:creationId xmlns:a16="http://schemas.microsoft.com/office/drawing/2014/main" id="{14E868BF-E997-604C-BCA3-3D636CD01C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2175" y="2708275"/>
            <a:ext cx="349250" cy="469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TW" sz="2400" b="0">
                <a:latin typeface="+mn-lt"/>
              </a:rPr>
              <a:t>1</a:t>
            </a:r>
          </a:p>
        </p:txBody>
      </p:sp>
      <p:sp>
        <p:nvSpPr>
          <p:cNvPr id="24587" name="Rectangle 12">
            <a:extLst>
              <a:ext uri="{FF2B5EF4-FFF2-40B4-BE49-F238E27FC236}">
                <a16:creationId xmlns:a16="http://schemas.microsoft.com/office/drawing/2014/main" id="{E3730997-88E2-5A40-A431-3CAE4C7D3A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8663" y="2781300"/>
            <a:ext cx="349250" cy="469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TW" sz="2400" b="0">
                <a:latin typeface="+mn-lt"/>
              </a:rPr>
              <a:t>1</a:t>
            </a:r>
          </a:p>
        </p:txBody>
      </p:sp>
      <p:sp>
        <p:nvSpPr>
          <p:cNvPr id="24588" name="Rectangle 13">
            <a:extLst>
              <a:ext uri="{FF2B5EF4-FFF2-40B4-BE49-F238E27FC236}">
                <a16:creationId xmlns:a16="http://schemas.microsoft.com/office/drawing/2014/main" id="{DE1A63E2-5C3F-274B-B3FA-E5CA57D5DE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1675" y="2781300"/>
            <a:ext cx="349250" cy="469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TW" sz="2400" b="0">
                <a:latin typeface="+mn-lt"/>
              </a:rPr>
              <a:t>0</a:t>
            </a:r>
          </a:p>
        </p:txBody>
      </p:sp>
      <p:sp>
        <p:nvSpPr>
          <p:cNvPr id="24589" name="Text Box 14">
            <a:extLst>
              <a:ext uri="{FF2B5EF4-FFF2-40B4-BE49-F238E27FC236}">
                <a16:creationId xmlns:a16="http://schemas.microsoft.com/office/drawing/2014/main" id="{DA8690E5-07AF-624C-BDC4-22C28B08D2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7363" y="3429001"/>
            <a:ext cx="76835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latin typeface="+mn-lt"/>
              </a:rPr>
              <a:t>false</a:t>
            </a:r>
          </a:p>
        </p:txBody>
      </p:sp>
      <p:sp>
        <p:nvSpPr>
          <p:cNvPr id="24590" name="Text Box 15">
            <a:extLst>
              <a:ext uri="{FF2B5EF4-FFF2-40B4-BE49-F238E27FC236}">
                <a16:creationId xmlns:a16="http://schemas.microsoft.com/office/drawing/2014/main" id="{5F83AEB5-D926-A144-A1D4-80EFB7AB4A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7714" y="3429001"/>
            <a:ext cx="710451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latin typeface="+mn-lt"/>
              </a:rPr>
              <a:t>true</a:t>
            </a:r>
          </a:p>
        </p:txBody>
      </p:sp>
      <p:sp>
        <p:nvSpPr>
          <p:cNvPr id="24591" name="Text Box 16">
            <a:extLst>
              <a:ext uri="{FF2B5EF4-FFF2-40B4-BE49-F238E27FC236}">
                <a16:creationId xmlns:a16="http://schemas.microsoft.com/office/drawing/2014/main" id="{F02222CA-FBFF-BD42-B0F5-D59AB38E7C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0238" y="3429001"/>
            <a:ext cx="76835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latin typeface="+mn-lt"/>
              </a:rPr>
              <a:t>false</a:t>
            </a:r>
          </a:p>
        </p:txBody>
      </p:sp>
      <p:cxnSp>
        <p:nvCxnSpPr>
          <p:cNvPr id="24592" name="AutoShape 17">
            <a:extLst>
              <a:ext uri="{FF2B5EF4-FFF2-40B4-BE49-F238E27FC236}">
                <a16:creationId xmlns:a16="http://schemas.microsoft.com/office/drawing/2014/main" id="{4D578DC8-663F-CE42-98FA-E7B6230952F6}"/>
              </a:ext>
            </a:extLst>
          </p:cNvPr>
          <p:cNvCxnSpPr>
            <a:cxnSpLocks noChangeShapeType="1"/>
            <a:stCxn id="24583" idx="1"/>
          </p:cNvCxnSpPr>
          <p:nvPr/>
        </p:nvCxnSpPr>
        <p:spPr bwMode="auto">
          <a:xfrm flipH="1">
            <a:off x="4800601" y="2723208"/>
            <a:ext cx="358775" cy="68833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593" name="AutoShape 18">
            <a:extLst>
              <a:ext uri="{FF2B5EF4-FFF2-40B4-BE49-F238E27FC236}">
                <a16:creationId xmlns:a16="http://schemas.microsoft.com/office/drawing/2014/main" id="{2A3C823B-62FF-4D49-B5B9-E7CFC645E242}"/>
              </a:ext>
            </a:extLst>
          </p:cNvPr>
          <p:cNvCxnSpPr>
            <a:cxnSpLocks noChangeShapeType="1"/>
            <a:stCxn id="24582" idx="1"/>
            <a:endCxn id="24589" idx="0"/>
          </p:cNvCxnSpPr>
          <p:nvPr/>
        </p:nvCxnSpPr>
        <p:spPr bwMode="auto">
          <a:xfrm flipH="1">
            <a:off x="2141538" y="2723208"/>
            <a:ext cx="569912" cy="70579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594" name="AutoShape 19">
            <a:extLst>
              <a:ext uri="{FF2B5EF4-FFF2-40B4-BE49-F238E27FC236}">
                <a16:creationId xmlns:a16="http://schemas.microsoft.com/office/drawing/2014/main" id="{F1AEF5F2-5D47-7A45-87CC-7D984FF2E2CA}"/>
              </a:ext>
            </a:extLst>
          </p:cNvPr>
          <p:cNvCxnSpPr>
            <a:cxnSpLocks noChangeShapeType="1"/>
            <a:stCxn id="24582" idx="3"/>
            <a:endCxn id="24590" idx="0"/>
          </p:cNvCxnSpPr>
          <p:nvPr/>
        </p:nvCxnSpPr>
        <p:spPr bwMode="auto">
          <a:xfrm>
            <a:off x="3059623" y="2723208"/>
            <a:ext cx="583317" cy="70579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595" name="Text Box 20">
            <a:extLst>
              <a:ext uri="{FF2B5EF4-FFF2-40B4-BE49-F238E27FC236}">
                <a16:creationId xmlns:a16="http://schemas.microsoft.com/office/drawing/2014/main" id="{91FEBE47-829F-3343-B39F-8376D5E9CC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67439" y="1468439"/>
            <a:ext cx="34686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+mn-lt"/>
              </a:rPr>
              <a:t>Y</a:t>
            </a:r>
            <a:r>
              <a:rPr lang="en-US" altLang="en-US" sz="2000">
                <a:latin typeface="+mn-lt"/>
              </a:rPr>
              <a:t>=((A and B) or ((not A) and C))</a:t>
            </a:r>
          </a:p>
        </p:txBody>
      </p:sp>
      <p:sp>
        <p:nvSpPr>
          <p:cNvPr id="24596" name="Text Box 21">
            <a:extLst>
              <a:ext uri="{FF2B5EF4-FFF2-40B4-BE49-F238E27FC236}">
                <a16:creationId xmlns:a16="http://schemas.microsoft.com/office/drawing/2014/main" id="{BE8856CD-C8EF-E342-AE4C-C6C8E9B0FB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5639" y="3429001"/>
            <a:ext cx="710451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latin typeface="+mn-lt"/>
              </a:rPr>
              <a:t>true</a:t>
            </a:r>
          </a:p>
        </p:txBody>
      </p:sp>
      <p:cxnSp>
        <p:nvCxnSpPr>
          <p:cNvPr id="24597" name="AutoShape 22">
            <a:extLst>
              <a:ext uri="{FF2B5EF4-FFF2-40B4-BE49-F238E27FC236}">
                <a16:creationId xmlns:a16="http://schemas.microsoft.com/office/drawing/2014/main" id="{A35EF9CA-6D44-4542-BC3B-C2F7CBBF348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583238" y="2725738"/>
            <a:ext cx="512762" cy="703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598" name="Line 23">
            <a:extLst>
              <a:ext uri="{FF2B5EF4-FFF2-40B4-BE49-F238E27FC236}">
                <a16:creationId xmlns:a16="http://schemas.microsoft.com/office/drawing/2014/main" id="{A7A83535-4145-5047-86B8-70824F32C0E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65901" y="4030663"/>
            <a:ext cx="968375" cy="457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9" name="Rectangle 24">
            <a:extLst>
              <a:ext uri="{FF2B5EF4-FFF2-40B4-BE49-F238E27FC236}">
                <a16:creationId xmlns:a16="http://schemas.microsoft.com/office/drawing/2014/main" id="{E4EA639F-60F5-F742-889C-34BF446F1F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2263" y="3789363"/>
            <a:ext cx="349250" cy="469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TW" sz="2400" b="0">
                <a:latin typeface="+mn-lt"/>
              </a:rPr>
              <a:t>0</a:t>
            </a:r>
          </a:p>
        </p:txBody>
      </p:sp>
      <p:sp>
        <p:nvSpPr>
          <p:cNvPr id="24600" name="Text Box 25">
            <a:extLst>
              <a:ext uri="{FF2B5EF4-FFF2-40B4-BE49-F238E27FC236}">
                <a16:creationId xmlns:a16="http://schemas.microsoft.com/office/drawing/2014/main" id="{9315EAA9-B647-C44D-8459-9944156904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5863" y="3716339"/>
            <a:ext cx="348172" cy="46166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latin typeface="+mn-lt"/>
              </a:rPr>
              <a:t>C</a:t>
            </a:r>
          </a:p>
        </p:txBody>
      </p:sp>
      <p:sp>
        <p:nvSpPr>
          <p:cNvPr id="24601" name="Rectangle 26">
            <a:extLst>
              <a:ext uri="{FF2B5EF4-FFF2-40B4-BE49-F238E27FC236}">
                <a16:creationId xmlns:a16="http://schemas.microsoft.com/office/drawing/2014/main" id="{98853D1F-724D-C64C-890A-3B5994924E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3563" y="3789363"/>
            <a:ext cx="349250" cy="469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TW" sz="2400" b="0">
                <a:latin typeface="+mn-lt"/>
              </a:rPr>
              <a:t>1</a:t>
            </a:r>
          </a:p>
        </p:txBody>
      </p:sp>
      <p:sp>
        <p:nvSpPr>
          <p:cNvPr id="24602" name="Text Box 27">
            <a:extLst>
              <a:ext uri="{FF2B5EF4-FFF2-40B4-BE49-F238E27FC236}">
                <a16:creationId xmlns:a16="http://schemas.microsoft.com/office/drawing/2014/main" id="{C393BB51-DF83-9D44-9897-ED459EC998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1900" y="4475164"/>
            <a:ext cx="351378" cy="46166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latin typeface="+mn-lt"/>
              </a:rPr>
              <a:t>B</a:t>
            </a:r>
          </a:p>
        </p:txBody>
      </p:sp>
      <p:sp>
        <p:nvSpPr>
          <p:cNvPr id="24603" name="Text Box 28">
            <a:extLst>
              <a:ext uri="{FF2B5EF4-FFF2-40B4-BE49-F238E27FC236}">
                <a16:creationId xmlns:a16="http://schemas.microsoft.com/office/drawing/2014/main" id="{20D0CD75-C3E5-B44D-9C13-A5B24C76E3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31263" y="4508501"/>
            <a:ext cx="362600" cy="46166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latin typeface="+mn-lt"/>
              </a:rPr>
              <a:t>A</a:t>
            </a:r>
          </a:p>
        </p:txBody>
      </p:sp>
      <p:sp>
        <p:nvSpPr>
          <p:cNvPr id="24604" name="Line 29">
            <a:extLst>
              <a:ext uri="{FF2B5EF4-FFF2-40B4-BE49-F238E27FC236}">
                <a16:creationId xmlns:a16="http://schemas.microsoft.com/office/drawing/2014/main" id="{D322E2E5-8DC2-A440-8185-7167EEADBCE1}"/>
              </a:ext>
            </a:extLst>
          </p:cNvPr>
          <p:cNvSpPr>
            <a:spLocks noChangeShapeType="1"/>
          </p:cNvSpPr>
          <p:nvPr/>
        </p:nvSpPr>
        <p:spPr bwMode="auto">
          <a:xfrm>
            <a:off x="7967664" y="4005263"/>
            <a:ext cx="935037" cy="46196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05" name="Rectangle 30">
            <a:extLst>
              <a:ext uri="{FF2B5EF4-FFF2-40B4-BE49-F238E27FC236}">
                <a16:creationId xmlns:a16="http://schemas.microsoft.com/office/drawing/2014/main" id="{0D80CDA2-BFFA-4E4A-BBFB-CAACD6274A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4200" y="4724400"/>
            <a:ext cx="349250" cy="469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TW" sz="2400" b="0">
                <a:latin typeface="+mn-lt"/>
              </a:rPr>
              <a:t>0</a:t>
            </a:r>
          </a:p>
        </p:txBody>
      </p:sp>
      <p:sp>
        <p:nvSpPr>
          <p:cNvPr id="24606" name="Rectangle 31">
            <a:extLst>
              <a:ext uri="{FF2B5EF4-FFF2-40B4-BE49-F238E27FC236}">
                <a16:creationId xmlns:a16="http://schemas.microsoft.com/office/drawing/2014/main" id="{619CE160-0E39-4741-BE94-0B66968A01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4063" y="4724400"/>
            <a:ext cx="349250" cy="469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TW" sz="2400" b="0">
                <a:latin typeface="+mn-lt"/>
              </a:rPr>
              <a:t>1</a:t>
            </a:r>
          </a:p>
        </p:txBody>
      </p:sp>
      <p:sp>
        <p:nvSpPr>
          <p:cNvPr id="24607" name="Rectangle 32">
            <a:extLst>
              <a:ext uri="{FF2B5EF4-FFF2-40B4-BE49-F238E27FC236}">
                <a16:creationId xmlns:a16="http://schemas.microsoft.com/office/drawing/2014/main" id="{4D426B3D-F03D-EE47-82B4-143968E641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80550" y="4797425"/>
            <a:ext cx="349250" cy="469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TW" sz="2400" b="0">
                <a:latin typeface="+mn-lt"/>
              </a:rPr>
              <a:t>0</a:t>
            </a:r>
          </a:p>
        </p:txBody>
      </p:sp>
      <p:sp>
        <p:nvSpPr>
          <p:cNvPr id="24608" name="Rectangle 33">
            <a:extLst>
              <a:ext uri="{FF2B5EF4-FFF2-40B4-BE49-F238E27FC236}">
                <a16:creationId xmlns:a16="http://schemas.microsoft.com/office/drawing/2014/main" id="{A08C2E3D-5AC4-7B4F-A1DD-3E69532A74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3563" y="4797425"/>
            <a:ext cx="349250" cy="469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TW" sz="2400" b="0">
                <a:latin typeface="+mn-lt"/>
              </a:rPr>
              <a:t>1</a:t>
            </a:r>
          </a:p>
        </p:txBody>
      </p:sp>
      <p:sp>
        <p:nvSpPr>
          <p:cNvPr id="24609" name="Text Box 36">
            <a:extLst>
              <a:ext uri="{FF2B5EF4-FFF2-40B4-BE49-F238E27FC236}">
                <a16:creationId xmlns:a16="http://schemas.microsoft.com/office/drawing/2014/main" id="{48E2D2C0-2DAD-9C47-B4D7-B72D420186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2125" y="5445126"/>
            <a:ext cx="76835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latin typeface="+mn-lt"/>
              </a:rPr>
              <a:t>false</a:t>
            </a:r>
          </a:p>
        </p:txBody>
      </p:sp>
      <p:cxnSp>
        <p:nvCxnSpPr>
          <p:cNvPr id="24610" name="AutoShape 37">
            <a:extLst>
              <a:ext uri="{FF2B5EF4-FFF2-40B4-BE49-F238E27FC236}">
                <a16:creationId xmlns:a16="http://schemas.microsoft.com/office/drawing/2014/main" id="{E3282B1A-62D0-8742-A5B0-F2ACDDCDFD56}"/>
              </a:ext>
            </a:extLst>
          </p:cNvPr>
          <p:cNvCxnSpPr>
            <a:cxnSpLocks noChangeShapeType="1"/>
            <a:stCxn id="24603" idx="1"/>
          </p:cNvCxnSpPr>
          <p:nvPr/>
        </p:nvCxnSpPr>
        <p:spPr bwMode="auto">
          <a:xfrm flipH="1">
            <a:off x="8472489" y="4739333"/>
            <a:ext cx="358775" cy="68833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611" name="AutoShape 38">
            <a:extLst>
              <a:ext uri="{FF2B5EF4-FFF2-40B4-BE49-F238E27FC236}">
                <a16:creationId xmlns:a16="http://schemas.microsoft.com/office/drawing/2014/main" id="{E0F59CDC-79E1-014F-A6F1-00C56AD3EB9B}"/>
              </a:ext>
            </a:extLst>
          </p:cNvPr>
          <p:cNvCxnSpPr>
            <a:cxnSpLocks noChangeShapeType="1"/>
            <a:stCxn id="24602" idx="1"/>
          </p:cNvCxnSpPr>
          <p:nvPr/>
        </p:nvCxnSpPr>
        <p:spPr bwMode="auto">
          <a:xfrm flipH="1">
            <a:off x="5637214" y="4705997"/>
            <a:ext cx="674687" cy="73912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612" name="AutoShape 39">
            <a:extLst>
              <a:ext uri="{FF2B5EF4-FFF2-40B4-BE49-F238E27FC236}">
                <a16:creationId xmlns:a16="http://schemas.microsoft.com/office/drawing/2014/main" id="{1F157B9E-1C27-7D47-A55D-D7087589E2A7}"/>
              </a:ext>
            </a:extLst>
          </p:cNvPr>
          <p:cNvCxnSpPr>
            <a:cxnSpLocks noChangeShapeType="1"/>
            <a:stCxn id="24602" idx="3"/>
          </p:cNvCxnSpPr>
          <p:nvPr/>
        </p:nvCxnSpPr>
        <p:spPr bwMode="auto">
          <a:xfrm>
            <a:off x="6663279" y="4705997"/>
            <a:ext cx="629697" cy="73912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613" name="Text Box 40">
            <a:extLst>
              <a:ext uri="{FF2B5EF4-FFF2-40B4-BE49-F238E27FC236}">
                <a16:creationId xmlns:a16="http://schemas.microsoft.com/office/drawing/2014/main" id="{A080B1DB-1221-FB40-8725-B7D4173958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07526" y="5445126"/>
            <a:ext cx="710451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latin typeface="+mn-lt"/>
              </a:rPr>
              <a:t>true</a:t>
            </a:r>
          </a:p>
        </p:txBody>
      </p:sp>
      <p:cxnSp>
        <p:nvCxnSpPr>
          <p:cNvPr id="24614" name="AutoShape 41">
            <a:extLst>
              <a:ext uri="{FF2B5EF4-FFF2-40B4-BE49-F238E27FC236}">
                <a16:creationId xmlns:a16="http://schemas.microsoft.com/office/drawing/2014/main" id="{D19590DB-DFCB-1D47-A7CD-DD51399F831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9255126" y="4741863"/>
            <a:ext cx="512763" cy="703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615" name="Text Box 47">
            <a:extLst>
              <a:ext uri="{FF2B5EF4-FFF2-40B4-BE49-F238E27FC236}">
                <a16:creationId xmlns:a16="http://schemas.microsoft.com/office/drawing/2014/main" id="{BA831D8F-D1DD-684A-A634-467A28F8E0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7938" y="5445126"/>
            <a:ext cx="76835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latin typeface="+mn-lt"/>
              </a:rPr>
              <a:t>false</a:t>
            </a:r>
          </a:p>
        </p:txBody>
      </p:sp>
      <p:sp>
        <p:nvSpPr>
          <p:cNvPr id="24616" name="Text Box 58">
            <a:extLst>
              <a:ext uri="{FF2B5EF4-FFF2-40B4-BE49-F238E27FC236}">
                <a16:creationId xmlns:a16="http://schemas.microsoft.com/office/drawing/2014/main" id="{85514DBB-27F2-5F48-90F4-7EE4775448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02475" y="5454651"/>
            <a:ext cx="362600" cy="46166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latin typeface="+mn-lt"/>
              </a:rPr>
              <a:t>A</a:t>
            </a:r>
          </a:p>
        </p:txBody>
      </p:sp>
      <p:sp>
        <p:nvSpPr>
          <p:cNvPr id="24617" name="Rectangle 59">
            <a:extLst>
              <a:ext uri="{FF2B5EF4-FFF2-40B4-BE49-F238E27FC236}">
                <a16:creationId xmlns:a16="http://schemas.microsoft.com/office/drawing/2014/main" id="{1900ACD2-994A-1C40-9166-B7797F9B59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5743575"/>
            <a:ext cx="349250" cy="469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TW" sz="2400" b="0">
                <a:latin typeface="+mn-lt"/>
              </a:rPr>
              <a:t>0</a:t>
            </a:r>
          </a:p>
        </p:txBody>
      </p:sp>
      <p:sp>
        <p:nvSpPr>
          <p:cNvPr id="24618" name="Rectangle 60">
            <a:extLst>
              <a:ext uri="{FF2B5EF4-FFF2-40B4-BE49-F238E27FC236}">
                <a16:creationId xmlns:a16="http://schemas.microsoft.com/office/drawing/2014/main" id="{1FF4C91D-EF09-904E-96CF-A95674397A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4813" y="5661025"/>
            <a:ext cx="349250" cy="469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TW" sz="2400" b="0">
                <a:latin typeface="+mn-lt"/>
              </a:rPr>
              <a:t>1</a:t>
            </a:r>
          </a:p>
        </p:txBody>
      </p:sp>
      <p:sp>
        <p:nvSpPr>
          <p:cNvPr id="24619" name="Text Box 61">
            <a:extLst>
              <a:ext uri="{FF2B5EF4-FFF2-40B4-BE49-F238E27FC236}">
                <a16:creationId xmlns:a16="http://schemas.microsoft.com/office/drawing/2014/main" id="{B5531FCD-8FE5-4A45-BDCA-3119F8ED06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2264" y="6391276"/>
            <a:ext cx="710451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latin typeface="+mn-lt"/>
              </a:rPr>
              <a:t>true</a:t>
            </a:r>
          </a:p>
        </p:txBody>
      </p:sp>
      <p:cxnSp>
        <p:nvCxnSpPr>
          <p:cNvPr id="24620" name="AutoShape 62">
            <a:extLst>
              <a:ext uri="{FF2B5EF4-FFF2-40B4-BE49-F238E27FC236}">
                <a16:creationId xmlns:a16="http://schemas.microsoft.com/office/drawing/2014/main" id="{2A67AB3F-5B30-994F-9B9D-FF1C2DBFEBA7}"/>
              </a:ext>
            </a:extLst>
          </p:cNvPr>
          <p:cNvCxnSpPr>
            <a:cxnSpLocks noChangeShapeType="1"/>
            <a:stCxn id="24616" idx="1"/>
          </p:cNvCxnSpPr>
          <p:nvPr/>
        </p:nvCxnSpPr>
        <p:spPr bwMode="auto">
          <a:xfrm flipH="1">
            <a:off x="6888163" y="5685484"/>
            <a:ext cx="214312" cy="69626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621" name="Text Box 63">
            <a:extLst>
              <a:ext uri="{FF2B5EF4-FFF2-40B4-BE49-F238E27FC236}">
                <a16:creationId xmlns:a16="http://schemas.microsoft.com/office/drawing/2014/main" id="{ABA7B3A0-F594-0E41-B2CE-A0AC630B86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8738" y="6391276"/>
            <a:ext cx="76835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latin typeface="+mn-lt"/>
              </a:rPr>
              <a:t>false</a:t>
            </a:r>
          </a:p>
        </p:txBody>
      </p:sp>
      <p:cxnSp>
        <p:nvCxnSpPr>
          <p:cNvPr id="24622" name="AutoShape 64">
            <a:extLst>
              <a:ext uri="{FF2B5EF4-FFF2-40B4-BE49-F238E27FC236}">
                <a16:creationId xmlns:a16="http://schemas.microsoft.com/office/drawing/2014/main" id="{AA523510-4BFE-3E44-8250-A13D09BFC2D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526338" y="5688013"/>
            <a:ext cx="512762" cy="703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>
            <a:extLst>
              <a:ext uri="{FF2B5EF4-FFF2-40B4-BE49-F238E27FC236}">
                <a16:creationId xmlns:a16="http://schemas.microsoft.com/office/drawing/2014/main" id="{19D6F660-DE04-0146-9455-402E1B601493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ctr"/>
            <a:r>
              <a:rPr lang="en-US" altLang="en-US" sz="3200" dirty="0">
                <a:latin typeface="+mn-lt"/>
              </a:rPr>
              <a:t>Which attribute to select for splitting?</a:t>
            </a:r>
          </a:p>
        </p:txBody>
      </p:sp>
      <p:sp>
        <p:nvSpPr>
          <p:cNvPr id="25602" name="Oval 4">
            <a:extLst>
              <a:ext uri="{FF2B5EF4-FFF2-40B4-BE49-F238E27FC236}">
                <a16:creationId xmlns:a16="http://schemas.microsoft.com/office/drawing/2014/main" id="{3ADEC443-7413-F149-A032-0B4272B924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8252" y="1978025"/>
            <a:ext cx="1008063" cy="5762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 b="0">
              <a:latin typeface="+mn-lt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+mn-lt"/>
              </a:rPr>
              <a:t>16 +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+mn-lt"/>
              </a:rPr>
              <a:t>16 -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 b="0">
              <a:latin typeface="+mn-lt"/>
            </a:endParaRPr>
          </a:p>
        </p:txBody>
      </p:sp>
      <p:sp>
        <p:nvSpPr>
          <p:cNvPr id="25603" name="Oval 10">
            <a:extLst>
              <a:ext uri="{FF2B5EF4-FFF2-40B4-BE49-F238E27FC236}">
                <a16:creationId xmlns:a16="http://schemas.microsoft.com/office/drawing/2014/main" id="{9D6F8490-0A08-DF44-BEBB-831E963AA1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5727" y="2770188"/>
            <a:ext cx="1008063" cy="5762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 b="0">
              <a:latin typeface="+mn-lt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+mn-lt"/>
              </a:rPr>
              <a:t>8 +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+mn-lt"/>
              </a:rPr>
              <a:t>8 -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 b="0">
              <a:latin typeface="+mn-lt"/>
            </a:endParaRPr>
          </a:p>
        </p:txBody>
      </p:sp>
      <p:sp>
        <p:nvSpPr>
          <p:cNvPr id="25604" name="Oval 11">
            <a:extLst>
              <a:ext uri="{FF2B5EF4-FFF2-40B4-BE49-F238E27FC236}">
                <a16:creationId xmlns:a16="http://schemas.microsoft.com/office/drawing/2014/main" id="{BEF090B8-BEB4-4648-A1F9-790D6C3D54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5239" y="2770188"/>
            <a:ext cx="1008062" cy="5762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 b="0">
              <a:latin typeface="+mn-lt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+mn-lt"/>
              </a:rPr>
              <a:t>8 +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+mn-lt"/>
              </a:rPr>
              <a:t>8 -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 b="0">
              <a:latin typeface="+mn-lt"/>
            </a:endParaRPr>
          </a:p>
        </p:txBody>
      </p:sp>
      <p:sp>
        <p:nvSpPr>
          <p:cNvPr id="25605" name="Oval 12">
            <a:extLst>
              <a:ext uri="{FF2B5EF4-FFF2-40B4-BE49-F238E27FC236}">
                <a16:creationId xmlns:a16="http://schemas.microsoft.com/office/drawing/2014/main" id="{2B31B6D1-304D-784E-BFFB-12B21309E2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8027" y="3994150"/>
            <a:ext cx="1008063" cy="5762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 b="0">
              <a:latin typeface="+mn-lt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+mn-lt"/>
              </a:rPr>
              <a:t>4 +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+mn-lt"/>
              </a:rPr>
              <a:t>4 -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 b="0">
              <a:latin typeface="+mn-lt"/>
            </a:endParaRPr>
          </a:p>
        </p:txBody>
      </p:sp>
      <p:sp>
        <p:nvSpPr>
          <p:cNvPr id="25606" name="Oval 13">
            <a:extLst>
              <a:ext uri="{FF2B5EF4-FFF2-40B4-BE49-F238E27FC236}">
                <a16:creationId xmlns:a16="http://schemas.microsoft.com/office/drawing/2014/main" id="{A1FA6895-0E93-2A4F-90E4-34F5406699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6452" y="3994150"/>
            <a:ext cx="1008063" cy="5762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 b="0">
              <a:latin typeface="+mn-lt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+mn-lt"/>
              </a:rPr>
              <a:t>4 +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+mn-lt"/>
              </a:rPr>
              <a:t>4 -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 b="0">
              <a:latin typeface="+mn-lt"/>
            </a:endParaRPr>
          </a:p>
        </p:txBody>
      </p:sp>
      <p:sp>
        <p:nvSpPr>
          <p:cNvPr id="25607" name="Oval 14">
            <a:extLst>
              <a:ext uri="{FF2B5EF4-FFF2-40B4-BE49-F238E27FC236}">
                <a16:creationId xmlns:a16="http://schemas.microsoft.com/office/drawing/2014/main" id="{DCAC5305-D64C-F642-88CC-88F095C370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8977" y="3994150"/>
            <a:ext cx="1008063" cy="5762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 b="0">
              <a:latin typeface="+mn-lt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+mn-lt"/>
              </a:rPr>
              <a:t>4 +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+mn-lt"/>
              </a:rPr>
              <a:t>4 -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 b="0">
              <a:latin typeface="+mn-lt"/>
            </a:endParaRPr>
          </a:p>
        </p:txBody>
      </p:sp>
      <p:sp>
        <p:nvSpPr>
          <p:cNvPr id="25608" name="Oval 15">
            <a:extLst>
              <a:ext uri="{FF2B5EF4-FFF2-40B4-BE49-F238E27FC236}">
                <a16:creationId xmlns:a16="http://schemas.microsoft.com/office/drawing/2014/main" id="{0BC97A69-DD41-CC49-9616-9A0ECE1A2E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7402" y="3994150"/>
            <a:ext cx="1008063" cy="5762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 b="0">
              <a:latin typeface="+mn-lt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+mn-lt"/>
              </a:rPr>
              <a:t>4 +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+mn-lt"/>
              </a:rPr>
              <a:t>4 -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 b="0">
              <a:latin typeface="+mn-lt"/>
            </a:endParaRPr>
          </a:p>
        </p:txBody>
      </p:sp>
      <p:cxnSp>
        <p:nvCxnSpPr>
          <p:cNvPr id="25609" name="AutoShape 17">
            <a:extLst>
              <a:ext uri="{FF2B5EF4-FFF2-40B4-BE49-F238E27FC236}">
                <a16:creationId xmlns:a16="http://schemas.microsoft.com/office/drawing/2014/main" id="{828874F2-59A3-CA45-B8BF-188A49CE5E5C}"/>
              </a:ext>
            </a:extLst>
          </p:cNvPr>
          <p:cNvCxnSpPr>
            <a:cxnSpLocks noChangeShapeType="1"/>
            <a:stCxn id="25602" idx="2"/>
            <a:endCxn id="25603" idx="0"/>
          </p:cNvCxnSpPr>
          <p:nvPr/>
        </p:nvCxnSpPr>
        <p:spPr bwMode="auto">
          <a:xfrm flipH="1">
            <a:off x="4070551" y="2266951"/>
            <a:ext cx="647700" cy="50323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610" name="AutoShape 18">
            <a:extLst>
              <a:ext uri="{FF2B5EF4-FFF2-40B4-BE49-F238E27FC236}">
                <a16:creationId xmlns:a16="http://schemas.microsoft.com/office/drawing/2014/main" id="{1442F0A4-3217-C948-AE88-A77A051A9BCB}"/>
              </a:ext>
            </a:extLst>
          </p:cNvPr>
          <p:cNvCxnSpPr>
            <a:cxnSpLocks noChangeShapeType="1"/>
            <a:stCxn id="25602" idx="6"/>
            <a:endCxn id="25604" idx="0"/>
          </p:cNvCxnSpPr>
          <p:nvPr/>
        </p:nvCxnSpPr>
        <p:spPr bwMode="auto">
          <a:xfrm>
            <a:off x="5726314" y="2266951"/>
            <a:ext cx="793750" cy="50323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611" name="AutoShape 19">
            <a:extLst>
              <a:ext uri="{FF2B5EF4-FFF2-40B4-BE49-F238E27FC236}">
                <a16:creationId xmlns:a16="http://schemas.microsoft.com/office/drawing/2014/main" id="{52830820-0CA3-854E-8EA0-2DC35BF52A05}"/>
              </a:ext>
            </a:extLst>
          </p:cNvPr>
          <p:cNvCxnSpPr>
            <a:cxnSpLocks noChangeShapeType="1"/>
            <a:stCxn id="25603" idx="3"/>
            <a:endCxn id="25605" idx="0"/>
          </p:cNvCxnSpPr>
          <p:nvPr/>
        </p:nvCxnSpPr>
        <p:spPr bwMode="auto">
          <a:xfrm flipH="1">
            <a:off x="3422852" y="3262312"/>
            <a:ext cx="290513" cy="73183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612" name="AutoShape 20">
            <a:extLst>
              <a:ext uri="{FF2B5EF4-FFF2-40B4-BE49-F238E27FC236}">
                <a16:creationId xmlns:a16="http://schemas.microsoft.com/office/drawing/2014/main" id="{C0077FB5-BF93-9B41-B3C0-769DAE6B3CC3}"/>
              </a:ext>
            </a:extLst>
          </p:cNvPr>
          <p:cNvCxnSpPr>
            <a:cxnSpLocks noChangeShapeType="1"/>
            <a:stCxn id="25603" idx="5"/>
            <a:endCxn id="25606" idx="0"/>
          </p:cNvCxnSpPr>
          <p:nvPr/>
        </p:nvCxnSpPr>
        <p:spPr bwMode="auto">
          <a:xfrm>
            <a:off x="4426152" y="3262312"/>
            <a:ext cx="365125" cy="73183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613" name="AutoShape 21">
            <a:extLst>
              <a:ext uri="{FF2B5EF4-FFF2-40B4-BE49-F238E27FC236}">
                <a16:creationId xmlns:a16="http://schemas.microsoft.com/office/drawing/2014/main" id="{2566406F-40CF-5445-9071-DD9FD8FEF62D}"/>
              </a:ext>
            </a:extLst>
          </p:cNvPr>
          <p:cNvCxnSpPr>
            <a:cxnSpLocks noChangeShapeType="1"/>
            <a:stCxn id="25604" idx="3"/>
            <a:endCxn id="25607" idx="0"/>
          </p:cNvCxnSpPr>
          <p:nvPr/>
        </p:nvCxnSpPr>
        <p:spPr bwMode="auto">
          <a:xfrm flipH="1">
            <a:off x="5943802" y="3262312"/>
            <a:ext cx="219075" cy="73183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614" name="AutoShape 22">
            <a:extLst>
              <a:ext uri="{FF2B5EF4-FFF2-40B4-BE49-F238E27FC236}">
                <a16:creationId xmlns:a16="http://schemas.microsoft.com/office/drawing/2014/main" id="{67D6A74F-F0D9-1149-B8E3-780A07308F1E}"/>
              </a:ext>
            </a:extLst>
          </p:cNvPr>
          <p:cNvCxnSpPr>
            <a:cxnSpLocks noChangeShapeType="1"/>
            <a:stCxn id="25604" idx="5"/>
            <a:endCxn id="25608" idx="0"/>
          </p:cNvCxnSpPr>
          <p:nvPr/>
        </p:nvCxnSpPr>
        <p:spPr bwMode="auto">
          <a:xfrm>
            <a:off x="6875664" y="3262312"/>
            <a:ext cx="436562" cy="73183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615" name="Oval 36">
            <a:extLst>
              <a:ext uri="{FF2B5EF4-FFF2-40B4-BE49-F238E27FC236}">
                <a16:creationId xmlns:a16="http://schemas.microsoft.com/office/drawing/2014/main" id="{1175D7D6-A5BE-BC4C-A1BE-3FED6CE1F2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202" y="5146675"/>
            <a:ext cx="1008063" cy="5762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 b="0">
              <a:latin typeface="+mn-lt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+mn-lt"/>
              </a:rPr>
              <a:t>2 +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+mn-lt"/>
              </a:rPr>
              <a:t>2 -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 b="0">
              <a:latin typeface="+mn-lt"/>
            </a:endParaRPr>
          </a:p>
        </p:txBody>
      </p:sp>
      <p:sp>
        <p:nvSpPr>
          <p:cNvPr id="25616" name="Oval 37">
            <a:extLst>
              <a:ext uri="{FF2B5EF4-FFF2-40B4-BE49-F238E27FC236}">
                <a16:creationId xmlns:a16="http://schemas.microsoft.com/office/drawing/2014/main" id="{31CE80FB-275B-954A-BDCB-582A1DD949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0189" y="5146675"/>
            <a:ext cx="1008062" cy="5762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 b="0">
              <a:latin typeface="+mn-lt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+mn-lt"/>
              </a:rPr>
              <a:t>2 +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+mn-lt"/>
              </a:rPr>
              <a:t>2 -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 b="0">
              <a:latin typeface="+mn-lt"/>
            </a:endParaRPr>
          </a:p>
        </p:txBody>
      </p:sp>
      <p:cxnSp>
        <p:nvCxnSpPr>
          <p:cNvPr id="25617" name="AutoShape 40">
            <a:extLst>
              <a:ext uri="{FF2B5EF4-FFF2-40B4-BE49-F238E27FC236}">
                <a16:creationId xmlns:a16="http://schemas.microsoft.com/office/drawing/2014/main" id="{1D8B8C2B-53D8-8649-86E9-8479FE149CDB}"/>
              </a:ext>
            </a:extLst>
          </p:cNvPr>
          <p:cNvCxnSpPr>
            <a:cxnSpLocks noChangeShapeType="1"/>
            <a:stCxn id="25605" idx="4"/>
            <a:endCxn id="25615" idx="1"/>
          </p:cNvCxnSpPr>
          <p:nvPr/>
        </p:nvCxnSpPr>
        <p:spPr bwMode="auto">
          <a:xfrm flipH="1">
            <a:off x="2814839" y="4570412"/>
            <a:ext cx="608012" cy="6604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618" name="AutoShape 41">
            <a:extLst>
              <a:ext uri="{FF2B5EF4-FFF2-40B4-BE49-F238E27FC236}">
                <a16:creationId xmlns:a16="http://schemas.microsoft.com/office/drawing/2014/main" id="{71A27F2A-1630-B648-94CB-7078A67E860F}"/>
              </a:ext>
            </a:extLst>
          </p:cNvPr>
          <p:cNvCxnSpPr>
            <a:cxnSpLocks noChangeShapeType="1"/>
            <a:stCxn id="25605" idx="4"/>
            <a:endCxn id="25616" idx="0"/>
          </p:cNvCxnSpPr>
          <p:nvPr/>
        </p:nvCxnSpPr>
        <p:spPr bwMode="auto">
          <a:xfrm>
            <a:off x="3422852" y="4570413"/>
            <a:ext cx="792163" cy="57626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619" name="Text Box 42">
            <a:extLst>
              <a:ext uri="{FF2B5EF4-FFF2-40B4-BE49-F238E27FC236}">
                <a16:creationId xmlns:a16="http://schemas.microsoft.com/office/drawing/2014/main" id="{244340E4-4FE3-634F-8388-2912F8E611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6901" y="5383212"/>
            <a:ext cx="212744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 dirty="0">
                <a:latin typeface="+mn-lt"/>
              </a:rPr>
              <a:t>This is bad splitting…</a:t>
            </a:r>
          </a:p>
        </p:txBody>
      </p:sp>
      <p:sp>
        <p:nvSpPr>
          <p:cNvPr id="25620" name="Line 43">
            <a:extLst>
              <a:ext uri="{FF2B5EF4-FFF2-40B4-BE49-F238E27FC236}">
                <a16:creationId xmlns:a16="http://schemas.microsoft.com/office/drawing/2014/main" id="{5F6FBEDF-A8C9-104F-B6FE-4EFA746529A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10414" y="2051050"/>
            <a:ext cx="1630362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21" name="Text Box 45">
            <a:extLst>
              <a:ext uri="{FF2B5EF4-FFF2-40B4-BE49-F238E27FC236}">
                <a16:creationId xmlns:a16="http://schemas.microsoft.com/office/drawing/2014/main" id="{2227D466-C46B-0D47-830D-981309656E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69340" y="1690688"/>
            <a:ext cx="2763837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0">
                <a:latin typeface="+mn-lt"/>
              </a:rPr>
              <a:t>the distribution of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0">
                <a:latin typeface="+mn-lt"/>
              </a:rPr>
              <a:t>each class (not attribute)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 b="0">
              <a:latin typeface="+mn-l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>
            <a:extLst>
              <a:ext uri="{FF2B5EF4-FFF2-40B4-BE49-F238E27FC236}">
                <a16:creationId xmlns:a16="http://schemas.microsoft.com/office/drawing/2014/main" id="{A725F220-5AF9-8840-9D58-825C03FFA735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ctr"/>
            <a:r>
              <a:rPr lang="en-US" altLang="en-US" dirty="0">
                <a:latin typeface="+mn-lt"/>
              </a:rPr>
              <a:t>How do we choose the test ?</a:t>
            </a:r>
          </a:p>
        </p:txBody>
      </p:sp>
      <p:sp>
        <p:nvSpPr>
          <p:cNvPr id="26626" name="Text Box 12">
            <a:extLst>
              <a:ext uri="{FF2B5EF4-FFF2-40B4-BE49-F238E27FC236}">
                <a16:creationId xmlns:a16="http://schemas.microsoft.com/office/drawing/2014/main" id="{C74590AA-2165-7545-B6BE-C6F3DF8D60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8076" y="1690688"/>
            <a:ext cx="7940675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latin typeface="+mn-lt"/>
              </a:rPr>
              <a:t>Which attribute should be used as the test?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 b="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latin typeface="+mn-lt"/>
              </a:rPr>
              <a:t>Intuitively, you would prefer the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latin typeface="+mn-lt"/>
              </a:rPr>
              <a:t>attribute that </a:t>
            </a:r>
            <a:r>
              <a:rPr lang="en-US" altLang="en-US" sz="2400" b="0" i="1" dirty="0">
                <a:solidFill>
                  <a:srgbClr val="C00000"/>
                </a:solidFill>
                <a:latin typeface="+mn-lt"/>
              </a:rPr>
              <a:t>separates</a:t>
            </a:r>
            <a:r>
              <a:rPr lang="en-US" altLang="en-US" sz="2400" b="0" dirty="0">
                <a:latin typeface="+mn-lt"/>
              </a:rPr>
              <a:t>  the training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latin typeface="+mn-lt"/>
              </a:rPr>
              <a:t>examples as much as possible.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 b="0" dirty="0">
              <a:latin typeface="+mn-lt"/>
            </a:endParaRPr>
          </a:p>
        </p:txBody>
      </p:sp>
      <p:pic>
        <p:nvPicPr>
          <p:cNvPr id="26627" name="Picture 25">
            <a:extLst>
              <a:ext uri="{FF2B5EF4-FFF2-40B4-BE49-F238E27FC236}">
                <a16:creationId xmlns:a16="http://schemas.microsoft.com/office/drawing/2014/main" id="{BD4D0571-98CE-C943-A64A-38E31432EC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3700" y="3706813"/>
            <a:ext cx="165735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8" name="Picture 26">
            <a:extLst>
              <a:ext uri="{FF2B5EF4-FFF2-40B4-BE49-F238E27FC236}">
                <a16:creationId xmlns:a16="http://schemas.microsoft.com/office/drawing/2014/main" id="{6A81C645-7CF1-574D-906F-EBFEC51FFF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3425" y="1690688"/>
            <a:ext cx="1776412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9" name="Picture 27">
            <a:extLst>
              <a:ext uri="{FF2B5EF4-FFF2-40B4-BE49-F238E27FC236}">
                <a16:creationId xmlns:a16="http://schemas.microsoft.com/office/drawing/2014/main" id="{5334FC73-4FA8-C740-8DC4-C138517DE2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2425" y="4129089"/>
            <a:ext cx="2438400" cy="2198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0" name="Picture 28">
            <a:extLst>
              <a:ext uri="{FF2B5EF4-FFF2-40B4-BE49-F238E27FC236}">
                <a16:creationId xmlns:a16="http://schemas.microsoft.com/office/drawing/2014/main" id="{F9E3881B-F997-E142-89F9-D423B4330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3612" y="4065588"/>
            <a:ext cx="2819400" cy="199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>
            <a:extLst>
              <a:ext uri="{FF2B5EF4-FFF2-40B4-BE49-F238E27FC236}">
                <a16:creationId xmlns:a16="http://schemas.microsoft.com/office/drawing/2014/main" id="{ACB7418B-3D55-F741-A2AB-7209595F28F4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ctr"/>
            <a:r>
              <a:rPr lang="en-US" altLang="en-US" dirty="0">
                <a:latin typeface="+mn-lt"/>
              </a:rPr>
              <a:t>Information Gain</a:t>
            </a:r>
          </a:p>
        </p:txBody>
      </p:sp>
      <p:sp>
        <p:nvSpPr>
          <p:cNvPr id="27650" name="Rectangle 3">
            <a:extLst>
              <a:ext uri="{FF2B5EF4-FFF2-40B4-BE49-F238E27FC236}">
                <a16:creationId xmlns:a16="http://schemas.microsoft.com/office/drawing/2014/main" id="{EE8358E4-698A-C34E-A1BD-E31D2C675110}"/>
              </a:ext>
            </a:extLst>
          </p:cNvPr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 b="0"/>
              <a:t>Information gain is one criteria to decide on the </a:t>
            </a:r>
            <a:r>
              <a:rPr lang="en-US" altLang="zh-TW" b="0"/>
              <a:t>split </a:t>
            </a:r>
            <a:r>
              <a:rPr lang="en-US" altLang="en-US" b="0"/>
              <a:t>attribute.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>
            <a:extLst>
              <a:ext uri="{FF2B5EF4-FFF2-40B4-BE49-F238E27FC236}">
                <a16:creationId xmlns:a16="http://schemas.microsoft.com/office/drawing/2014/main" id="{047C4F97-D8CD-C04F-8ED7-53A798F54976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ctr"/>
            <a:r>
              <a:rPr lang="en-US" altLang="en-US" dirty="0">
                <a:latin typeface="+mn-lt"/>
              </a:rPr>
              <a:t>Information</a:t>
            </a:r>
          </a:p>
        </p:txBody>
      </p:sp>
      <p:sp>
        <p:nvSpPr>
          <p:cNvPr id="28674" name="Rectangle 3">
            <a:extLst>
              <a:ext uri="{FF2B5EF4-FFF2-40B4-BE49-F238E27FC236}">
                <a16:creationId xmlns:a16="http://schemas.microsoft.com/office/drawing/2014/main" id="{6086C52A-3FA4-1140-B1F2-0DF06B4AE778}"/>
              </a:ext>
            </a:extLst>
          </p:cNvPr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/>
              <a:t>Imagine:</a:t>
            </a:r>
          </a:p>
          <a:p>
            <a:r>
              <a:rPr lang="en-US" altLang="en-US" sz="2400" dirty="0"/>
              <a:t>1. Someone is about to tell you your own name</a:t>
            </a:r>
          </a:p>
          <a:p>
            <a:r>
              <a:rPr lang="en-US" altLang="en-US" sz="2400" dirty="0"/>
              <a:t>2. You are about to observe the outcome of a dice roll</a:t>
            </a:r>
          </a:p>
          <a:p>
            <a:r>
              <a:rPr lang="en-US" altLang="en-US" sz="2400" dirty="0"/>
              <a:t>2. You are about to observe the outcome of a coin flip</a:t>
            </a:r>
          </a:p>
          <a:p>
            <a:r>
              <a:rPr lang="en-US" altLang="en-US" sz="2400" dirty="0"/>
              <a:t>3. You are about to observe the outcome of a biased coin flip</a:t>
            </a:r>
          </a:p>
          <a:p>
            <a:endParaRPr lang="en-US" altLang="en-US" dirty="0"/>
          </a:p>
          <a:p>
            <a:r>
              <a:rPr lang="en-US" altLang="en-US" dirty="0"/>
              <a:t>Each situation have a different </a:t>
            </a:r>
            <a:r>
              <a:rPr lang="en-US" altLang="en-US" i="1" dirty="0">
                <a:solidFill>
                  <a:srgbClr val="C00000"/>
                </a:solidFill>
              </a:rPr>
              <a:t>amount of uncertainty </a:t>
            </a:r>
            <a:r>
              <a:rPr lang="en-US" altLang="en-US" dirty="0"/>
              <a:t>as to what outcome you will observe.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>
            <a:extLst>
              <a:ext uri="{FF2B5EF4-FFF2-40B4-BE49-F238E27FC236}">
                <a16:creationId xmlns:a16="http://schemas.microsoft.com/office/drawing/2014/main" id="{2B212B80-9BBA-1040-A59F-DAC4B70606A7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ctr"/>
            <a:r>
              <a:rPr lang="en-US" altLang="en-US" dirty="0">
                <a:latin typeface="+mn-lt"/>
              </a:rPr>
              <a:t>Information Theory</a:t>
            </a:r>
          </a:p>
        </p:txBody>
      </p:sp>
      <p:sp>
        <p:nvSpPr>
          <p:cNvPr id="29698" name="Rectangle 3">
            <a:extLst>
              <a:ext uri="{FF2B5EF4-FFF2-40B4-BE49-F238E27FC236}">
                <a16:creationId xmlns:a16="http://schemas.microsoft.com/office/drawing/2014/main" id="{1222D013-EC4B-2241-A702-7ABE6C573C16}"/>
              </a:ext>
            </a:extLst>
          </p:cNvPr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 sz="2400" dirty="0"/>
              <a:t>Information:</a:t>
            </a:r>
          </a:p>
          <a:p>
            <a:r>
              <a:rPr lang="en-US" altLang="en-US" sz="2400" dirty="0">
                <a:solidFill>
                  <a:srgbClr val="C00000"/>
                </a:solidFill>
              </a:rPr>
              <a:t>reduction in uncertainty (amount of surprise in the outcome)</a:t>
            </a:r>
          </a:p>
          <a:p>
            <a:endParaRPr lang="en-US" altLang="en-US" sz="2400" dirty="0"/>
          </a:p>
        </p:txBody>
      </p:sp>
      <p:graphicFrame>
        <p:nvGraphicFramePr>
          <p:cNvPr id="29699" name="Object 4">
            <a:extLst>
              <a:ext uri="{FF2B5EF4-FFF2-40B4-BE49-F238E27FC236}">
                <a16:creationId xmlns:a16="http://schemas.microsoft.com/office/drawing/2014/main" id="{FF6424F5-D737-5840-8167-134E06DB467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9791954"/>
              </p:ext>
            </p:extLst>
          </p:nvPr>
        </p:nvGraphicFramePr>
        <p:xfrm>
          <a:off x="2901951" y="2636839"/>
          <a:ext cx="3495675" cy="769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2" name="Equation" r:id="rId4" imgW="43891200" imgH="9652000" progId="Equation.DSMT4">
                  <p:embed/>
                </p:oleObj>
              </mc:Choice>
              <mc:Fallback>
                <p:oleObj name="Equation" r:id="rId4" imgW="43891200" imgH="9652000" progId="Equation.DSMT4">
                  <p:embed/>
                  <p:pic>
                    <p:nvPicPr>
                      <p:cNvPr id="29699" name="Object 4">
                        <a:extLst>
                          <a:ext uri="{FF2B5EF4-FFF2-40B4-BE49-F238E27FC236}">
                            <a16:creationId xmlns:a16="http://schemas.microsoft.com/office/drawing/2014/main" id="{FF6424F5-D737-5840-8167-134E06DB467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1951" y="2636839"/>
                        <a:ext cx="3495675" cy="769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0" name="Rectangle 5">
            <a:extLst>
              <a:ext uri="{FF2B5EF4-FFF2-40B4-BE49-F238E27FC236}">
                <a16:creationId xmlns:a16="http://schemas.microsoft.com/office/drawing/2014/main" id="{3468DC76-D19F-C44E-948F-14894EA784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156076"/>
            <a:ext cx="5508625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800100" indent="-34290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7300" indent="-3429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14500" indent="-3429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171700" indent="-3429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628900" indent="-3429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086100" indent="-3429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543300" indent="-3429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00500" indent="-3429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 b="0" dirty="0">
              <a:latin typeface="+mn-lt"/>
            </a:endParaRP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2000" b="0" dirty="0">
                <a:latin typeface="+mn-lt"/>
              </a:rPr>
              <a:t>Observing the outcome of a coin flip is head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en-US" sz="2000" b="0" dirty="0">
              <a:latin typeface="+mn-lt"/>
            </a:endParaRP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2000" b="0" dirty="0">
                <a:latin typeface="+mn-lt"/>
              </a:rPr>
              <a:t>Observe the outcome of a dice is 6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 b="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 b="0" dirty="0">
              <a:latin typeface="+mn-lt"/>
            </a:endParaRPr>
          </a:p>
        </p:txBody>
      </p:sp>
      <p:sp>
        <p:nvSpPr>
          <p:cNvPr id="29701" name="Line 9">
            <a:extLst>
              <a:ext uri="{FF2B5EF4-FFF2-40B4-BE49-F238E27FC236}">
                <a16:creationId xmlns:a16="http://schemas.microsoft.com/office/drawing/2014/main" id="{32CBEB7C-D4DE-5542-978A-870A7F54432C}"/>
              </a:ext>
            </a:extLst>
          </p:cNvPr>
          <p:cNvSpPr>
            <a:spLocks noChangeShapeType="1"/>
          </p:cNvSpPr>
          <p:nvPr/>
        </p:nvSpPr>
        <p:spPr bwMode="auto">
          <a:xfrm>
            <a:off x="6167438" y="4684713"/>
            <a:ext cx="6477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29702" name="Object 11">
            <a:extLst>
              <a:ext uri="{FF2B5EF4-FFF2-40B4-BE49-F238E27FC236}">
                <a16:creationId xmlns:a16="http://schemas.microsoft.com/office/drawing/2014/main" id="{DB1BE0BF-C5C5-0A47-89B8-A40BF569E59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3016746"/>
              </p:ext>
            </p:extLst>
          </p:nvPr>
        </p:nvGraphicFramePr>
        <p:xfrm>
          <a:off x="6959600" y="4445000"/>
          <a:ext cx="1957388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3" name="Equation" r:id="rId6" imgW="24574500" imgH="5270500" progId="Equation.DSMT4">
                  <p:embed/>
                </p:oleObj>
              </mc:Choice>
              <mc:Fallback>
                <p:oleObj name="Equation" r:id="rId6" imgW="24574500" imgH="5270500" progId="Equation.DSMT4">
                  <p:embed/>
                  <p:pic>
                    <p:nvPicPr>
                      <p:cNvPr id="29702" name="Object 11">
                        <a:extLst>
                          <a:ext uri="{FF2B5EF4-FFF2-40B4-BE49-F238E27FC236}">
                            <a16:creationId xmlns:a16="http://schemas.microsoft.com/office/drawing/2014/main" id="{DB1BE0BF-C5C5-0A47-89B8-A40BF569E59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9600" y="4445000"/>
                        <a:ext cx="1957388" cy="420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3" name="Line 12">
            <a:extLst>
              <a:ext uri="{FF2B5EF4-FFF2-40B4-BE49-F238E27FC236}">
                <a16:creationId xmlns:a16="http://schemas.microsoft.com/office/drawing/2014/main" id="{04BAD2A9-A06A-334B-8203-CBD7FB31816B}"/>
              </a:ext>
            </a:extLst>
          </p:cNvPr>
          <p:cNvSpPr>
            <a:spLocks noChangeShapeType="1"/>
          </p:cNvSpPr>
          <p:nvPr/>
        </p:nvSpPr>
        <p:spPr bwMode="auto">
          <a:xfrm>
            <a:off x="6167438" y="5297026"/>
            <a:ext cx="6477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29704" name="Object 13">
            <a:extLst>
              <a:ext uri="{FF2B5EF4-FFF2-40B4-BE49-F238E27FC236}">
                <a16:creationId xmlns:a16="http://schemas.microsoft.com/office/drawing/2014/main" id="{470E771B-899A-3846-8B1B-7C8DEEE1EB5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1641313"/>
              </p:ext>
            </p:extLst>
          </p:nvPr>
        </p:nvGraphicFramePr>
        <p:xfrm>
          <a:off x="6959601" y="5103814"/>
          <a:ext cx="2352675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4" name="Equation" r:id="rId8" imgW="29552900" imgH="5270500" progId="Equation.DSMT4">
                  <p:embed/>
                </p:oleObj>
              </mc:Choice>
              <mc:Fallback>
                <p:oleObj name="Equation" r:id="rId8" imgW="29552900" imgH="5270500" progId="Equation.DSMT4">
                  <p:embed/>
                  <p:pic>
                    <p:nvPicPr>
                      <p:cNvPr id="29704" name="Object 13">
                        <a:extLst>
                          <a:ext uri="{FF2B5EF4-FFF2-40B4-BE49-F238E27FC236}">
                            <a16:creationId xmlns:a16="http://schemas.microsoft.com/office/drawing/2014/main" id="{470E771B-899A-3846-8B1B-7C8DEEE1EB5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9601" y="5103814"/>
                        <a:ext cx="2352675" cy="420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5" name="Text Box 15">
            <a:extLst>
              <a:ext uri="{FF2B5EF4-FFF2-40B4-BE49-F238E27FC236}">
                <a16:creationId xmlns:a16="http://schemas.microsoft.com/office/drawing/2014/main" id="{B3880CE3-1EBC-F748-8F80-BEB131180D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9289" y="3357564"/>
            <a:ext cx="705930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0" dirty="0">
                <a:latin typeface="+mn-lt"/>
              </a:rPr>
              <a:t>If the </a:t>
            </a:r>
            <a:r>
              <a:rPr lang="en-US" altLang="en-US" sz="2000" b="0" dirty="0">
                <a:solidFill>
                  <a:srgbClr val="C00000"/>
                </a:solidFill>
                <a:latin typeface="+mn-lt"/>
              </a:rPr>
              <a:t>probability of this event happening is small </a:t>
            </a:r>
            <a:r>
              <a:rPr lang="en-US" altLang="en-US" sz="2000" b="0" dirty="0">
                <a:latin typeface="+mn-lt"/>
              </a:rPr>
              <a:t>and </a:t>
            </a:r>
            <a:r>
              <a:rPr lang="en-US" altLang="en-US" sz="2000" b="0" dirty="0">
                <a:solidFill>
                  <a:srgbClr val="00B050"/>
                </a:solidFill>
                <a:latin typeface="+mn-lt"/>
              </a:rPr>
              <a:t>it happens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0" dirty="0">
                <a:latin typeface="+mn-lt"/>
              </a:rPr>
              <a:t>the information is large.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6E29990-473C-754B-A52C-190934B4D5FF}"/>
              </a:ext>
            </a:extLst>
          </p:cNvPr>
          <p:cNvSpPr/>
          <p:nvPr/>
        </p:nvSpPr>
        <p:spPr>
          <a:xfrm>
            <a:off x="3489889" y="5981038"/>
            <a:ext cx="6002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Watch this: https://</a:t>
            </a:r>
            <a:r>
              <a:rPr lang="en-US" dirty="0" err="1"/>
              <a:t>www.youtube.com</a:t>
            </a:r>
            <a:r>
              <a:rPr lang="en-US" dirty="0"/>
              <a:t>/</a:t>
            </a:r>
            <a:r>
              <a:rPr lang="en-US" dirty="0" err="1"/>
              <a:t>watch?v</a:t>
            </a:r>
            <a:r>
              <a:rPr lang="en-US" dirty="0"/>
              <a:t>=v68zYyaEmEA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>
            <a:extLst>
              <a:ext uri="{FF2B5EF4-FFF2-40B4-BE49-F238E27FC236}">
                <a16:creationId xmlns:a16="http://schemas.microsoft.com/office/drawing/2014/main" id="{FFE13010-5435-F146-87F3-FA28077F329B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ctr"/>
            <a:r>
              <a:rPr lang="en-US" altLang="en-US" dirty="0">
                <a:latin typeface="+mn-lt"/>
              </a:rPr>
              <a:t>Entropy of an information source</a:t>
            </a:r>
          </a:p>
        </p:txBody>
      </p:sp>
      <p:sp>
        <p:nvSpPr>
          <p:cNvPr id="31746" name="Rectangle 3">
            <a:extLst>
              <a:ext uri="{FF2B5EF4-FFF2-40B4-BE49-F238E27FC236}">
                <a16:creationId xmlns:a16="http://schemas.microsoft.com/office/drawing/2014/main" id="{07541543-7F36-364C-A188-B359EFED3C2F}"/>
              </a:ext>
            </a:extLst>
          </p:cNvPr>
          <p:cNvSpPr>
            <a:spLocks noGrp="1"/>
          </p:cNvSpPr>
          <p:nvPr>
            <p:ph type="body" idx="4294967295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 The </a:t>
            </a:r>
            <a:r>
              <a:rPr lang="en-US" altLang="en-US" i="1" dirty="0">
                <a:solidFill>
                  <a:srgbClr val="CC0000"/>
                </a:solidFill>
              </a:rPr>
              <a:t>expected amount of information</a:t>
            </a:r>
            <a:r>
              <a:rPr lang="en-US" altLang="en-US" dirty="0"/>
              <a:t> (in bits with log base 2) when observing the output of a random variable X</a:t>
            </a:r>
          </a:p>
        </p:txBody>
      </p:sp>
      <p:graphicFrame>
        <p:nvGraphicFramePr>
          <p:cNvPr id="31747" name="Object 4">
            <a:extLst>
              <a:ext uri="{FF2B5EF4-FFF2-40B4-BE49-F238E27FC236}">
                <a16:creationId xmlns:a16="http://schemas.microsoft.com/office/drawing/2014/main" id="{577F34D8-DBE3-8F4F-8D44-7ACDB87D5F5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8739241"/>
              </p:ext>
            </p:extLst>
          </p:nvPr>
        </p:nvGraphicFramePr>
        <p:xfrm>
          <a:off x="2855914" y="2852739"/>
          <a:ext cx="6269037" cy="63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1" name="Equation" r:id="rId3" imgW="78701900" imgH="7899400" progId="Equation.DSMT4">
                  <p:embed/>
                </p:oleObj>
              </mc:Choice>
              <mc:Fallback>
                <p:oleObj name="Equation" r:id="rId3" imgW="78701900" imgH="7899400" progId="Equation.DSMT4">
                  <p:embed/>
                  <p:pic>
                    <p:nvPicPr>
                      <p:cNvPr id="31747" name="Object 4">
                        <a:extLst>
                          <a:ext uri="{FF2B5EF4-FFF2-40B4-BE49-F238E27FC236}">
                            <a16:creationId xmlns:a16="http://schemas.microsoft.com/office/drawing/2014/main" id="{577F34D8-DBE3-8F4F-8D44-7ACDB87D5F5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5914" y="2852739"/>
                        <a:ext cx="6269037" cy="630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48" name="Text Box 5">
            <a:extLst>
              <a:ext uri="{FF2B5EF4-FFF2-40B4-BE49-F238E27FC236}">
                <a16:creationId xmlns:a16="http://schemas.microsoft.com/office/drawing/2014/main" id="{E55179A5-2EF6-B242-B8F1-85F8D1DABC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0301" y="3419476"/>
            <a:ext cx="6843713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600" b="0" dirty="0">
                <a:latin typeface="+mn-lt"/>
              </a:rPr>
              <a:t>If X can have 8 outcomes and all are equally likely</a:t>
            </a:r>
          </a:p>
        </p:txBody>
      </p:sp>
      <p:graphicFrame>
        <p:nvGraphicFramePr>
          <p:cNvPr id="31749" name="Object 6">
            <a:extLst>
              <a:ext uri="{FF2B5EF4-FFF2-40B4-BE49-F238E27FC236}">
                <a16:creationId xmlns:a16="http://schemas.microsoft.com/office/drawing/2014/main" id="{41F2C9C0-7CF2-694F-96EB-E7FE8720F4C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3695003"/>
              </p:ext>
            </p:extLst>
          </p:nvPr>
        </p:nvGraphicFramePr>
        <p:xfrm>
          <a:off x="3719513" y="4049714"/>
          <a:ext cx="3402012" cy="63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2" name="Equation" r:id="rId5" imgW="42710100" imgH="7899400" progId="Equation.DSMT4">
                  <p:embed/>
                </p:oleObj>
              </mc:Choice>
              <mc:Fallback>
                <p:oleObj name="Equation" r:id="rId5" imgW="42710100" imgH="7899400" progId="Equation.DSMT4">
                  <p:embed/>
                  <p:pic>
                    <p:nvPicPr>
                      <p:cNvPr id="31749" name="Object 6">
                        <a:extLst>
                          <a:ext uri="{FF2B5EF4-FFF2-40B4-BE49-F238E27FC236}">
                            <a16:creationId xmlns:a16="http://schemas.microsoft.com/office/drawing/2014/main" id="{41F2C9C0-7CF2-694F-96EB-E7FE8720F4C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9513" y="4049714"/>
                        <a:ext cx="3402012" cy="630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0" name="Text Box 7">
            <a:extLst>
              <a:ext uri="{FF2B5EF4-FFF2-40B4-BE49-F238E27FC236}">
                <a16:creationId xmlns:a16="http://schemas.microsoft.com/office/drawing/2014/main" id="{5BC6EA0A-F9A3-0347-BBC1-95BD242656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21525" y="4099164"/>
            <a:ext cx="539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 dirty="0">
                <a:latin typeface="+mn-lt"/>
              </a:rPr>
              <a:t>bits</a:t>
            </a:r>
          </a:p>
        </p:txBody>
      </p:sp>
      <p:sp>
        <p:nvSpPr>
          <p:cNvPr id="31751" name="Text Box 5">
            <a:extLst>
              <a:ext uri="{FF2B5EF4-FFF2-40B4-BE49-F238E27FC236}">
                <a16:creationId xmlns:a16="http://schemas.microsoft.com/office/drawing/2014/main" id="{6330BDA1-AE3C-2B44-BFFB-28C7F4ABE1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0301" y="4489451"/>
            <a:ext cx="6843713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600" b="0" dirty="0">
                <a:latin typeface="+mn-lt"/>
              </a:rPr>
              <a:t>If X can have 6 outcomes and all are equally likely</a:t>
            </a:r>
          </a:p>
        </p:txBody>
      </p:sp>
      <p:graphicFrame>
        <p:nvGraphicFramePr>
          <p:cNvPr id="31752" name="Object 13">
            <a:extLst>
              <a:ext uri="{FF2B5EF4-FFF2-40B4-BE49-F238E27FC236}">
                <a16:creationId xmlns:a16="http://schemas.microsoft.com/office/drawing/2014/main" id="{5955C1A0-F793-9445-A08B-E51D7727027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697821"/>
              </p:ext>
            </p:extLst>
          </p:nvPr>
        </p:nvGraphicFramePr>
        <p:xfrm>
          <a:off x="5048251" y="5024439"/>
          <a:ext cx="2352675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3" name="Equation" r:id="rId7" imgW="29552900" imgH="5270500" progId="Equation.DSMT4">
                  <p:embed/>
                </p:oleObj>
              </mc:Choice>
              <mc:Fallback>
                <p:oleObj name="Equation" r:id="rId7" imgW="29552900" imgH="5270500" progId="Equation.DSMT4">
                  <p:embed/>
                  <p:pic>
                    <p:nvPicPr>
                      <p:cNvPr id="31752" name="Object 13">
                        <a:extLst>
                          <a:ext uri="{FF2B5EF4-FFF2-40B4-BE49-F238E27FC236}">
                            <a16:creationId xmlns:a16="http://schemas.microsoft.com/office/drawing/2014/main" id="{5955C1A0-F793-9445-A08B-E51D7727027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8251" y="5024439"/>
                        <a:ext cx="2352675" cy="420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3" name="TextBox 1">
            <a:extLst>
              <a:ext uri="{FF2B5EF4-FFF2-40B4-BE49-F238E27FC236}">
                <a16:creationId xmlns:a16="http://schemas.microsoft.com/office/drawing/2014/main" id="{5F3E48DB-C51A-034B-8DC1-ECAC9E7BAC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5603" y="4971590"/>
            <a:ext cx="124264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 dirty="0">
                <a:latin typeface="+mn-lt"/>
              </a:rPr>
              <a:t>6 x 1/6 x</a:t>
            </a:r>
          </a:p>
        </p:txBody>
      </p:sp>
      <p:sp>
        <p:nvSpPr>
          <p:cNvPr id="31754" name="TextBox 2">
            <a:extLst>
              <a:ext uri="{FF2B5EF4-FFF2-40B4-BE49-F238E27FC236}">
                <a16:creationId xmlns:a16="http://schemas.microsoft.com/office/drawing/2014/main" id="{18B713C5-9ED9-524C-A107-ADFCC3D001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8386" y="5505452"/>
            <a:ext cx="7924092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600" dirty="0">
                <a:latin typeface="+mn-lt"/>
              </a:rPr>
              <a:t>Biased dice roll that shows only 1 or 2 50% of the chance </a:t>
            </a:r>
          </a:p>
          <a:p>
            <a:r>
              <a:rPr lang="en-US" altLang="en-US" sz="2400" dirty="0">
                <a:latin typeface="+mn-lt"/>
              </a:rPr>
              <a:t>					50% x 1 + 50% x1 + 4 x 0  </a:t>
            </a:r>
          </a:p>
        </p:txBody>
      </p:sp>
      <p:graphicFrame>
        <p:nvGraphicFramePr>
          <p:cNvPr id="31755" name="Object 11">
            <a:extLst>
              <a:ext uri="{FF2B5EF4-FFF2-40B4-BE49-F238E27FC236}">
                <a16:creationId xmlns:a16="http://schemas.microsoft.com/office/drawing/2014/main" id="{10F5FE02-DE8F-924B-B5BA-895B32ED305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9987160"/>
              </p:ext>
            </p:extLst>
          </p:nvPr>
        </p:nvGraphicFramePr>
        <p:xfrm>
          <a:off x="5060868" y="6439423"/>
          <a:ext cx="1957388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4" name="Equation" r:id="rId9" imgW="24574500" imgH="5270500" progId="Equation.DSMT4">
                  <p:embed/>
                </p:oleObj>
              </mc:Choice>
              <mc:Fallback>
                <p:oleObj name="Equation" r:id="rId9" imgW="24574500" imgH="5270500" progId="Equation.DSMT4">
                  <p:embed/>
                  <p:pic>
                    <p:nvPicPr>
                      <p:cNvPr id="31755" name="Object 11">
                        <a:extLst>
                          <a:ext uri="{FF2B5EF4-FFF2-40B4-BE49-F238E27FC236}">
                            <a16:creationId xmlns:a16="http://schemas.microsoft.com/office/drawing/2014/main" id="{10F5FE02-DE8F-924B-B5BA-895B32ED305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0868" y="6439423"/>
                        <a:ext cx="1957388" cy="420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>
            <a:extLst>
              <a:ext uri="{FF2B5EF4-FFF2-40B4-BE49-F238E27FC236}">
                <a16:creationId xmlns:a16="http://schemas.microsoft.com/office/drawing/2014/main" id="{97AA9F17-72BA-CF42-8A7A-0DC4B7F2C356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ctr"/>
            <a:r>
              <a:rPr lang="en-US" altLang="en-US" dirty="0">
                <a:latin typeface="+mn-lt"/>
              </a:rPr>
              <a:t>Entropy</a:t>
            </a:r>
          </a:p>
        </p:txBody>
      </p:sp>
      <p:sp>
        <p:nvSpPr>
          <p:cNvPr id="32770" name="Rectangle 4">
            <a:extLst>
              <a:ext uri="{FF2B5EF4-FFF2-40B4-BE49-F238E27FC236}">
                <a16:creationId xmlns:a16="http://schemas.microsoft.com/office/drawing/2014/main" id="{01F637C0-3CCC-4F43-8130-180CEE72AC21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981201" y="1412876"/>
            <a:ext cx="5122863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/>
              <a:t>Equality holds when all outcomes are equally likely </a:t>
            </a:r>
          </a:p>
          <a:p>
            <a:endParaRPr lang="en-US" altLang="en-US" sz="2400" dirty="0"/>
          </a:p>
          <a:p>
            <a:pPr marL="0" indent="0">
              <a:buNone/>
            </a:pPr>
            <a:r>
              <a:rPr lang="en-US" altLang="en-US" dirty="0"/>
              <a:t>The </a:t>
            </a:r>
            <a:r>
              <a:rPr lang="en-US" altLang="en-US" dirty="0">
                <a:solidFill>
                  <a:srgbClr val="C00000"/>
                </a:solidFill>
              </a:rPr>
              <a:t>more</a:t>
            </a:r>
            <a:r>
              <a:rPr lang="en-US" altLang="en-US" dirty="0"/>
              <a:t> the probability distribution </a:t>
            </a:r>
            <a:r>
              <a:rPr lang="en-US" altLang="en-US" dirty="0">
                <a:solidFill>
                  <a:srgbClr val="00B050"/>
                </a:solidFill>
              </a:rPr>
              <a:t>deviates</a:t>
            </a:r>
            <a:r>
              <a:rPr lang="en-US" altLang="en-US" dirty="0"/>
              <a:t> from </a:t>
            </a:r>
            <a:r>
              <a:rPr lang="en-US" altLang="en-US" dirty="0">
                <a:solidFill>
                  <a:srgbClr val="0070C0"/>
                </a:solidFill>
              </a:rPr>
              <a:t>uniformity </a:t>
            </a:r>
            <a:r>
              <a:rPr lang="en-US" altLang="en-US" dirty="0"/>
              <a:t>the </a:t>
            </a:r>
            <a:r>
              <a:rPr lang="en-US" altLang="en-US" dirty="0">
                <a:solidFill>
                  <a:srgbClr val="C00000"/>
                </a:solidFill>
              </a:rPr>
              <a:t>lower</a:t>
            </a:r>
            <a:r>
              <a:rPr lang="en-US" altLang="en-US" dirty="0"/>
              <a:t> the entropy</a:t>
            </a:r>
          </a:p>
        </p:txBody>
      </p:sp>
      <p:pic>
        <p:nvPicPr>
          <p:cNvPr id="32771" name="Picture 6">
            <a:extLst>
              <a:ext uri="{FF2B5EF4-FFF2-40B4-BE49-F238E27FC236}">
                <a16:creationId xmlns:a16="http://schemas.microsoft.com/office/drawing/2014/main" id="{7439E393-CE37-A546-8E91-B2DD96E3A0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74" t="36855" r="36797" b="20042"/>
          <a:stretch>
            <a:fillRect/>
          </a:stretch>
        </p:blipFill>
        <p:spPr bwMode="auto">
          <a:xfrm>
            <a:off x="7970837" y="1412876"/>
            <a:ext cx="3671887" cy="274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772" name="TextBox 1">
            <a:extLst>
              <a:ext uri="{FF2B5EF4-FFF2-40B4-BE49-F238E27FC236}">
                <a16:creationId xmlns:a16="http://schemas.microsoft.com/office/drawing/2014/main" id="{5498C22C-62C7-4D46-98D3-3036ED3128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2628" y="4135438"/>
            <a:ext cx="308927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dirty="0">
                <a:latin typeface="+mn-lt"/>
              </a:rPr>
              <a:t>e.g., unbiased coin toss – p = 0.5 has the highest entropy 1</a:t>
            </a:r>
          </a:p>
        </p:txBody>
      </p:sp>
      <p:sp>
        <p:nvSpPr>
          <p:cNvPr id="32773" name="Text Box 5">
            <a:extLst>
              <a:ext uri="{FF2B5EF4-FFF2-40B4-BE49-F238E27FC236}">
                <a16:creationId xmlns:a16="http://schemas.microsoft.com/office/drawing/2014/main" id="{FECF8292-462E-FA4B-9583-21F512B154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4538" y="4765676"/>
            <a:ext cx="1924050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600" b="0" dirty="0">
                <a:latin typeface="+mn-lt"/>
              </a:rPr>
              <a:t>Fair dice roll:</a:t>
            </a:r>
          </a:p>
        </p:txBody>
      </p:sp>
      <p:graphicFrame>
        <p:nvGraphicFramePr>
          <p:cNvPr id="15" name="Object 13">
            <a:extLst>
              <a:ext uri="{FF2B5EF4-FFF2-40B4-BE49-F238E27FC236}">
                <a16:creationId xmlns:a16="http://schemas.microsoft.com/office/drawing/2014/main" id="{C5DE96F8-AC18-D844-B3D4-D969D40A011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7305721"/>
              </p:ext>
            </p:extLst>
          </p:nvPr>
        </p:nvGraphicFramePr>
        <p:xfrm>
          <a:off x="5034403" y="4838700"/>
          <a:ext cx="2352675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5" name="Equation" r:id="rId5" imgW="29552900" imgH="5270500" progId="Equation.DSMT4">
                  <p:embed/>
                </p:oleObj>
              </mc:Choice>
              <mc:Fallback>
                <p:oleObj name="Equation" r:id="rId5" imgW="29552900" imgH="5270500" progId="Equation.DSMT4">
                  <p:embed/>
                  <p:pic>
                    <p:nvPicPr>
                      <p:cNvPr id="31752" name="Object 13">
                        <a:extLst>
                          <a:ext uri="{FF2B5EF4-FFF2-40B4-BE49-F238E27FC236}">
                            <a16:creationId xmlns:a16="http://schemas.microsoft.com/office/drawing/2014/main" id="{5955C1A0-F793-9445-A08B-E51D7727027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4403" y="4838700"/>
                        <a:ext cx="2352675" cy="420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">
            <a:extLst>
              <a:ext uri="{FF2B5EF4-FFF2-40B4-BE49-F238E27FC236}">
                <a16:creationId xmlns:a16="http://schemas.microsoft.com/office/drawing/2014/main" id="{EADF167D-A65E-AB4E-A2E9-39D7538C52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1755" y="4785851"/>
            <a:ext cx="131157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 dirty="0">
                <a:latin typeface="+mn-lt"/>
              </a:rPr>
              <a:t> 6 x 1/6 x</a:t>
            </a:r>
          </a:p>
        </p:txBody>
      </p:sp>
      <p:sp>
        <p:nvSpPr>
          <p:cNvPr id="17" name="TextBox 2">
            <a:extLst>
              <a:ext uri="{FF2B5EF4-FFF2-40B4-BE49-F238E27FC236}">
                <a16:creationId xmlns:a16="http://schemas.microsoft.com/office/drawing/2014/main" id="{C4EDC7A1-AD93-3745-AE63-42667E0922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4538" y="5319713"/>
            <a:ext cx="8013860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600" dirty="0">
                <a:latin typeface="+mn-lt"/>
              </a:rPr>
              <a:t>Biased dice roll that shows only 1 or 2 50% of the chance: </a:t>
            </a:r>
          </a:p>
          <a:p>
            <a:r>
              <a:rPr lang="en-US" altLang="en-US" sz="2400" dirty="0">
                <a:latin typeface="+mn-lt"/>
              </a:rPr>
              <a:t>					50% x 1 + 50% x1 + 4 x 0  </a:t>
            </a:r>
          </a:p>
        </p:txBody>
      </p:sp>
      <p:graphicFrame>
        <p:nvGraphicFramePr>
          <p:cNvPr id="18" name="Object 11">
            <a:extLst>
              <a:ext uri="{FF2B5EF4-FFF2-40B4-BE49-F238E27FC236}">
                <a16:creationId xmlns:a16="http://schemas.microsoft.com/office/drawing/2014/main" id="{F7A6A272-B3C7-E545-A6BF-F51BB0427CA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4949666"/>
              </p:ext>
            </p:extLst>
          </p:nvPr>
        </p:nvGraphicFramePr>
        <p:xfrm>
          <a:off x="5047020" y="6253684"/>
          <a:ext cx="1957388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6" name="Equation" r:id="rId7" imgW="24574500" imgH="5270500" progId="Equation.DSMT4">
                  <p:embed/>
                </p:oleObj>
              </mc:Choice>
              <mc:Fallback>
                <p:oleObj name="Equation" r:id="rId7" imgW="24574500" imgH="5270500" progId="Equation.DSMT4">
                  <p:embed/>
                  <p:pic>
                    <p:nvPicPr>
                      <p:cNvPr id="31755" name="Object 11">
                        <a:extLst>
                          <a:ext uri="{FF2B5EF4-FFF2-40B4-BE49-F238E27FC236}">
                            <a16:creationId xmlns:a16="http://schemas.microsoft.com/office/drawing/2014/main" id="{10F5FE02-DE8F-924B-B5BA-895B32ED305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7020" y="6253684"/>
                        <a:ext cx="1957388" cy="420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>
            <a:extLst>
              <a:ext uri="{FF2B5EF4-FFF2-40B4-BE49-F238E27FC236}">
                <a16:creationId xmlns:a16="http://schemas.microsoft.com/office/drawing/2014/main" id="{4EB524E1-DBC0-B449-AB35-6E4000377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+mn-lt"/>
              </a:rPr>
              <a:t>Outline</a:t>
            </a:r>
          </a:p>
        </p:txBody>
      </p:sp>
      <p:sp>
        <p:nvSpPr>
          <p:cNvPr id="14338" name="Content Placeholder 2">
            <a:extLst>
              <a:ext uri="{FF2B5EF4-FFF2-40B4-BE49-F238E27FC236}">
                <a16:creationId xmlns:a16="http://schemas.microsoft.com/office/drawing/2014/main" id="{AE57FE39-0198-B24A-86D0-91BEA3C2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/>
              <a:t>Tree representation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/>
              <a:t>Brief information theory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/>
              <a:t>Learning decision trees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/>
              <a:t>Bagging 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/>
              <a:t>Random forests</a:t>
            </a:r>
          </a:p>
          <a:p>
            <a:pPr lvl="1" eaLnBrk="1" hangingPunct="1"/>
            <a:endParaRPr lang="en-US" altLang="en-US" b="1"/>
          </a:p>
          <a:p>
            <a:pPr eaLnBrk="1" hangingPunct="1"/>
            <a:endParaRPr lang="en-US" altLang="en-US" b="1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>
            <a:extLst>
              <a:ext uri="{FF2B5EF4-FFF2-40B4-BE49-F238E27FC236}">
                <a16:creationId xmlns:a16="http://schemas.microsoft.com/office/drawing/2014/main" id="{7CC6AA32-1C75-E84D-B79C-7A570CC195E2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ctr"/>
            <a:r>
              <a:rPr lang="en-US" altLang="en-US" dirty="0">
                <a:latin typeface="+mn-lt"/>
              </a:rPr>
              <a:t>Entropy, purity</a:t>
            </a:r>
          </a:p>
        </p:txBody>
      </p:sp>
      <p:sp>
        <p:nvSpPr>
          <p:cNvPr id="33794" name="Rectangle 3">
            <a:extLst>
              <a:ext uri="{FF2B5EF4-FFF2-40B4-BE49-F238E27FC236}">
                <a16:creationId xmlns:a16="http://schemas.microsoft.com/office/drawing/2014/main" id="{8BFC761B-1D1A-B44B-89F4-900F357CA1D6}"/>
              </a:ext>
            </a:extLst>
          </p:cNvPr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altLang="en-US" b="0" dirty="0"/>
              <a:t>Entropy measures the purity </a:t>
            </a:r>
          </a:p>
          <a:p>
            <a:endParaRPr lang="en-US" altLang="en-US" b="0" dirty="0"/>
          </a:p>
          <a:p>
            <a:endParaRPr lang="en-US" altLang="en-US" b="0" dirty="0"/>
          </a:p>
        </p:txBody>
      </p:sp>
      <p:sp>
        <p:nvSpPr>
          <p:cNvPr id="33795" name="Oval 4">
            <a:extLst>
              <a:ext uri="{FF2B5EF4-FFF2-40B4-BE49-F238E27FC236}">
                <a16:creationId xmlns:a16="http://schemas.microsoft.com/office/drawing/2014/main" id="{BA15FC84-C807-D046-BBDE-EA217B7A32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4688" y="2708275"/>
            <a:ext cx="1822450" cy="14239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 b="0">
              <a:latin typeface="+mn-lt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+mn-lt"/>
              </a:rPr>
              <a:t>4 +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+mn-lt"/>
              </a:rPr>
              <a:t>4 -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 b="0">
              <a:latin typeface="+mn-lt"/>
            </a:endParaRPr>
          </a:p>
        </p:txBody>
      </p:sp>
      <p:sp>
        <p:nvSpPr>
          <p:cNvPr id="33796" name="Oval 5">
            <a:extLst>
              <a:ext uri="{FF2B5EF4-FFF2-40B4-BE49-F238E27FC236}">
                <a16:creationId xmlns:a16="http://schemas.microsoft.com/office/drawing/2014/main" id="{74D0DB6F-D6DA-1E42-A8B4-CB6EF1C3C9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2975" y="2636839"/>
            <a:ext cx="1822450" cy="14239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 b="0">
              <a:latin typeface="+mn-lt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+mn-lt"/>
              </a:rPr>
              <a:t>8 +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+mn-lt"/>
              </a:rPr>
              <a:t>0 -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 b="0">
              <a:latin typeface="+mn-lt"/>
            </a:endParaRPr>
          </a:p>
        </p:txBody>
      </p:sp>
      <p:sp>
        <p:nvSpPr>
          <p:cNvPr id="33797" name="Text Box 6">
            <a:extLst>
              <a:ext uri="{FF2B5EF4-FFF2-40B4-BE49-F238E27FC236}">
                <a16:creationId xmlns:a16="http://schemas.microsoft.com/office/drawing/2014/main" id="{CE9E2C18-52A7-5541-A808-8841E257AA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4414" y="4381501"/>
            <a:ext cx="4029949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0">
                <a:latin typeface="+mn-lt"/>
              </a:rPr>
              <a:t>The distribution is less uniform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0">
                <a:latin typeface="+mn-lt"/>
              </a:rPr>
              <a:t>Entropy  is lower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0">
                <a:latin typeface="+mn-lt"/>
              </a:rPr>
              <a:t>The node is purer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>
            <a:extLst>
              <a:ext uri="{FF2B5EF4-FFF2-40B4-BE49-F238E27FC236}">
                <a16:creationId xmlns:a16="http://schemas.microsoft.com/office/drawing/2014/main" id="{6613F74E-2F7E-A34F-8CB5-D967BE0DB98E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ctr"/>
            <a:r>
              <a:rPr lang="en-US" altLang="en-US" dirty="0">
                <a:latin typeface="+mn-lt"/>
              </a:rPr>
              <a:t>Information Gain</a:t>
            </a:r>
          </a:p>
        </p:txBody>
      </p:sp>
      <p:sp>
        <p:nvSpPr>
          <p:cNvPr id="34818" name="Rectangle 3">
            <a:extLst>
              <a:ext uri="{FF2B5EF4-FFF2-40B4-BE49-F238E27FC236}">
                <a16:creationId xmlns:a16="http://schemas.microsoft.com/office/drawing/2014/main" id="{9FA82011-6D73-7248-B25B-1BC5CC29D83A}"/>
              </a:ext>
            </a:extLst>
          </p:cNvPr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altLang="en-US" b="0" dirty="0"/>
              <a:t>IG(X,Y)=H(X)-H(X|Y)</a:t>
            </a:r>
          </a:p>
        </p:txBody>
      </p:sp>
      <p:sp>
        <p:nvSpPr>
          <p:cNvPr id="34819" name="Text Box 4">
            <a:extLst>
              <a:ext uri="{FF2B5EF4-FFF2-40B4-BE49-F238E27FC236}">
                <a16:creationId xmlns:a16="http://schemas.microsoft.com/office/drawing/2014/main" id="{64CAEE98-CE85-BD4E-853C-8361A79E75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2313" y="2519364"/>
            <a:ext cx="76327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000" b="0">
                <a:latin typeface="+mn-lt"/>
              </a:rPr>
              <a:t>Reduction in uncertainty by knowing Y</a:t>
            </a:r>
          </a:p>
        </p:txBody>
      </p:sp>
      <p:sp>
        <p:nvSpPr>
          <p:cNvPr id="34820" name="Rectangle 134">
            <a:extLst>
              <a:ext uri="{FF2B5EF4-FFF2-40B4-BE49-F238E27FC236}">
                <a16:creationId xmlns:a16="http://schemas.microsoft.com/office/drawing/2014/main" id="{047301B5-966F-EF42-A1F1-886DD6F6D6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750" y="3573464"/>
            <a:ext cx="7272338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600" b="0">
                <a:latin typeface="+mn-lt"/>
              </a:rPr>
              <a:t>Information gain: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600" b="0">
                <a:solidFill>
                  <a:srgbClr val="CC0000"/>
                </a:solidFill>
                <a:latin typeface="+mn-lt"/>
              </a:rPr>
              <a:t>(information before split) – (information after split)</a:t>
            </a:r>
            <a:endParaRPr lang="en-US" altLang="en-US" sz="2600" b="0">
              <a:solidFill>
                <a:srgbClr val="CC0000"/>
              </a:solidFill>
              <a:latin typeface="+mn-lt"/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>
            <a:extLst>
              <a:ext uri="{FF2B5EF4-FFF2-40B4-BE49-F238E27FC236}">
                <a16:creationId xmlns:a16="http://schemas.microsoft.com/office/drawing/2014/main" id="{36433237-87F3-B04D-AA92-D16857094B57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ctr"/>
            <a:r>
              <a:rPr lang="en-US" altLang="en-US" dirty="0">
                <a:latin typeface="+mn-lt"/>
              </a:rPr>
              <a:t>Conditional entropy</a:t>
            </a:r>
          </a:p>
        </p:txBody>
      </p:sp>
      <p:graphicFrame>
        <p:nvGraphicFramePr>
          <p:cNvPr id="35842" name="Object 7">
            <a:extLst>
              <a:ext uri="{FF2B5EF4-FFF2-40B4-BE49-F238E27FC236}">
                <a16:creationId xmlns:a16="http://schemas.microsoft.com/office/drawing/2014/main" id="{4B9FDFDC-07E0-724D-81A0-9CDA61ADB51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51089" y="1700214"/>
          <a:ext cx="5113337" cy="152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2" name="Equation" r:id="rId3" imgW="41249600" imgH="12293600" progId="Equation.DSMT4">
                  <p:embed/>
                </p:oleObj>
              </mc:Choice>
              <mc:Fallback>
                <p:oleObj name="Equation" r:id="rId3" imgW="41249600" imgH="12293600" progId="Equation.DSMT4">
                  <p:embed/>
                  <p:pic>
                    <p:nvPicPr>
                      <p:cNvPr id="35842" name="Object 7">
                        <a:extLst>
                          <a:ext uri="{FF2B5EF4-FFF2-40B4-BE49-F238E27FC236}">
                            <a16:creationId xmlns:a16="http://schemas.microsoft.com/office/drawing/2014/main" id="{4B9FDFDC-07E0-724D-81A0-9CDA61ADB51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089" y="1700214"/>
                        <a:ext cx="5113337" cy="1527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3" name="Object 8">
            <a:extLst>
              <a:ext uri="{FF2B5EF4-FFF2-40B4-BE49-F238E27FC236}">
                <a16:creationId xmlns:a16="http://schemas.microsoft.com/office/drawing/2014/main" id="{288989CD-E35B-DA4F-B269-D75E8AEC640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03389" y="2997201"/>
          <a:ext cx="6408737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3" name="Equation" r:id="rId5" imgW="50901600" imgH="8191500" progId="Equation.DSMT4">
                  <p:embed/>
                </p:oleObj>
              </mc:Choice>
              <mc:Fallback>
                <p:oleObj name="Equation" r:id="rId5" imgW="50901600" imgH="8191500" progId="Equation.DSMT4">
                  <p:embed/>
                  <p:pic>
                    <p:nvPicPr>
                      <p:cNvPr id="35843" name="Object 8">
                        <a:extLst>
                          <a:ext uri="{FF2B5EF4-FFF2-40B4-BE49-F238E27FC236}">
                            <a16:creationId xmlns:a16="http://schemas.microsoft.com/office/drawing/2014/main" id="{288989CD-E35B-DA4F-B269-D75E8AEC640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3389" y="2997201"/>
                        <a:ext cx="6408737" cy="1031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4" name="Object 9">
            <a:extLst>
              <a:ext uri="{FF2B5EF4-FFF2-40B4-BE49-F238E27FC236}">
                <a16:creationId xmlns:a16="http://schemas.microsoft.com/office/drawing/2014/main" id="{AC2D3E26-47CF-5945-BD47-3ABA8215BA1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82964" y="4292600"/>
          <a:ext cx="6745287" cy="1011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4" name="Equation" r:id="rId7" imgW="54711600" imgH="8191500" progId="Equation.DSMT4">
                  <p:embed/>
                </p:oleObj>
              </mc:Choice>
              <mc:Fallback>
                <p:oleObj name="Equation" r:id="rId7" imgW="54711600" imgH="8191500" progId="Equation.DSMT4">
                  <p:embed/>
                  <p:pic>
                    <p:nvPicPr>
                      <p:cNvPr id="35844" name="Object 9">
                        <a:extLst>
                          <a:ext uri="{FF2B5EF4-FFF2-40B4-BE49-F238E27FC236}">
                            <a16:creationId xmlns:a16="http://schemas.microsoft.com/office/drawing/2014/main" id="{AC2D3E26-47CF-5945-BD47-3ABA8215BA1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2964" y="4292600"/>
                        <a:ext cx="6745287" cy="1011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>
            <a:extLst>
              <a:ext uri="{FF2B5EF4-FFF2-40B4-BE49-F238E27FC236}">
                <a16:creationId xmlns:a16="http://schemas.microsoft.com/office/drawing/2014/main" id="{C7785E6B-D0B0-B040-A00F-EE1A816EA516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ctr"/>
            <a:r>
              <a:rPr lang="en-US" altLang="en-US" dirty="0">
                <a:latin typeface="+mn-lt"/>
              </a:rPr>
              <a:t>Information Gain</a:t>
            </a:r>
          </a:p>
        </p:txBody>
      </p:sp>
      <p:sp>
        <p:nvSpPr>
          <p:cNvPr id="36866" name="Rectangle 3">
            <a:extLst>
              <a:ext uri="{FF2B5EF4-FFF2-40B4-BE49-F238E27FC236}">
                <a16:creationId xmlns:a16="http://schemas.microsoft.com/office/drawing/2014/main" id="{1E964792-55A9-7747-811A-EB10B3027EB1}"/>
              </a:ext>
            </a:extLst>
          </p:cNvPr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b="0" dirty="0"/>
              <a:t>Information gain: </a:t>
            </a:r>
          </a:p>
          <a:p>
            <a:r>
              <a:rPr lang="en-US" altLang="zh-TW" dirty="0">
                <a:solidFill>
                  <a:srgbClr val="CC0000"/>
                </a:solidFill>
              </a:rPr>
              <a:t>(information before split) – (information after split)</a:t>
            </a:r>
            <a:endParaRPr lang="en-US" altLang="en-US" dirty="0">
              <a:solidFill>
                <a:srgbClr val="CC0000"/>
              </a:solidFill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>
            <a:extLst>
              <a:ext uri="{FF2B5EF4-FFF2-40B4-BE49-F238E27FC236}">
                <a16:creationId xmlns:a16="http://schemas.microsoft.com/office/drawing/2014/main" id="{2FDEF7D5-301B-AA46-A2C5-DB790D0F7C89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ctr"/>
            <a:r>
              <a:rPr lang="en-US" altLang="en-US" dirty="0">
                <a:latin typeface="+mn-lt"/>
              </a:rPr>
              <a:t>Example</a:t>
            </a:r>
          </a:p>
        </p:txBody>
      </p:sp>
      <p:graphicFrame>
        <p:nvGraphicFramePr>
          <p:cNvPr id="95503" name="Group 271">
            <a:extLst>
              <a:ext uri="{FF2B5EF4-FFF2-40B4-BE49-F238E27FC236}">
                <a16:creationId xmlns:a16="http://schemas.microsoft.com/office/drawing/2014/main" id="{7DC54B69-D987-0E42-BB88-06B4F24BDB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717530"/>
              </p:ext>
            </p:extLst>
          </p:nvPr>
        </p:nvGraphicFramePr>
        <p:xfrm>
          <a:off x="2095964" y="1953931"/>
          <a:ext cx="2732087" cy="1681168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32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25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X1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10" marB="4571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X2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10" marB="4571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Y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10" marB="4571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Count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10" marB="4571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47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T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10" marB="4571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T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10" marB="4571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10" marB="4571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10" marB="4571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47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T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10" marB="4571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F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10" marB="4571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10" marB="4571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10" marB="4571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647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F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10" marB="4571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T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10" marB="4571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10" marB="4571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10" marB="4571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647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F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10" marB="4571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F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10" marB="4571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10" marB="4571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10" marB="4571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7922" name="Text Box 265">
            <a:extLst>
              <a:ext uri="{FF2B5EF4-FFF2-40B4-BE49-F238E27FC236}">
                <a16:creationId xmlns:a16="http://schemas.microsoft.com/office/drawing/2014/main" id="{412D52D6-8931-FD4D-AB29-A2A62BC124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3888" y="1542769"/>
            <a:ext cx="1149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+mn-lt"/>
              </a:rPr>
              <a:t>Attributes</a:t>
            </a:r>
          </a:p>
        </p:txBody>
      </p:sp>
      <p:sp>
        <p:nvSpPr>
          <p:cNvPr id="37923" name="Text Box 266">
            <a:extLst>
              <a:ext uri="{FF2B5EF4-FFF2-40B4-BE49-F238E27FC236}">
                <a16:creationId xmlns:a16="http://schemas.microsoft.com/office/drawing/2014/main" id="{BBDD649D-0DAE-4945-810A-EAAF78F357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8313" y="1522131"/>
            <a:ext cx="82586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+mn-lt"/>
              </a:rPr>
              <a:t> Labels</a:t>
            </a:r>
          </a:p>
        </p:txBody>
      </p:sp>
      <p:sp>
        <p:nvSpPr>
          <p:cNvPr id="37924" name="Rectangle 267">
            <a:extLst>
              <a:ext uri="{FF2B5EF4-FFF2-40B4-BE49-F238E27FC236}">
                <a16:creationId xmlns:a16="http://schemas.microsoft.com/office/drawing/2014/main" id="{B05CEFF9-77E7-A44E-A8CF-53D1717E76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3887" y="4243617"/>
            <a:ext cx="7921625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0" dirty="0">
                <a:solidFill>
                  <a:srgbClr val="C00000"/>
                </a:solidFill>
                <a:latin typeface="+mn-lt"/>
              </a:rPr>
              <a:t>IG(X1,Y) =  H(Y) – H(Y|X1)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 b="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0" dirty="0">
                <a:latin typeface="+mn-lt"/>
              </a:rPr>
              <a:t>H(Y)       = - (5/10) log(5/10) -5/10log(5/10) = 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0" dirty="0">
                <a:latin typeface="+mn-lt"/>
              </a:rPr>
              <a:t>H(Y|X1) =  P(X1=T)</a:t>
            </a:r>
            <a:r>
              <a:rPr lang="en-US" altLang="en-US" sz="2000" b="0" dirty="0">
                <a:solidFill>
                  <a:srgbClr val="CC0000"/>
                </a:solidFill>
                <a:latin typeface="+mn-lt"/>
              </a:rPr>
              <a:t>H(Y|X1=T</a:t>
            </a:r>
            <a:r>
              <a:rPr lang="en-US" altLang="en-US" sz="2000" b="0" dirty="0">
                <a:latin typeface="+mn-lt"/>
              </a:rPr>
              <a:t>) + P(X1=F) </a:t>
            </a:r>
            <a:r>
              <a:rPr lang="en-US" altLang="en-US" sz="2000" b="0" dirty="0">
                <a:solidFill>
                  <a:srgbClr val="CC0000"/>
                </a:solidFill>
                <a:latin typeface="+mn-lt"/>
              </a:rPr>
              <a:t>H(Y|X1=F)</a:t>
            </a:r>
            <a:r>
              <a:rPr lang="en-US" altLang="en-US" sz="2000" b="0" dirty="0">
                <a:latin typeface="+mn-lt"/>
              </a:rPr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0" dirty="0">
                <a:latin typeface="+mn-lt"/>
              </a:rPr>
              <a:t>               =  4/10 </a:t>
            </a:r>
            <a:r>
              <a:rPr lang="en-US" altLang="en-US" sz="2000" b="0" dirty="0">
                <a:solidFill>
                  <a:srgbClr val="C00000"/>
                </a:solidFill>
                <a:latin typeface="+mn-lt"/>
              </a:rPr>
              <a:t>(1log 1 + 0 log 0) </a:t>
            </a:r>
            <a:r>
              <a:rPr lang="en-US" altLang="en-US" sz="2000" b="0" dirty="0">
                <a:latin typeface="+mn-lt"/>
              </a:rPr>
              <a:t>+6/10</a:t>
            </a:r>
            <a:r>
              <a:rPr lang="en-US" altLang="en-US" sz="2000" b="0" dirty="0">
                <a:solidFill>
                  <a:srgbClr val="C00000"/>
                </a:solidFill>
                <a:latin typeface="+mn-lt"/>
              </a:rPr>
              <a:t> (5/6log 5/6 +1/6log1/6)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0" dirty="0">
                <a:solidFill>
                  <a:srgbClr val="FF0000"/>
                </a:solidFill>
                <a:latin typeface="+mn-lt"/>
              </a:rPr>
              <a:t>	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0" dirty="0">
                <a:solidFill>
                  <a:srgbClr val="FF0000"/>
                </a:solidFill>
                <a:latin typeface="+mn-lt"/>
              </a:rPr>
              <a:t>		</a:t>
            </a:r>
            <a:r>
              <a:rPr lang="en-US" altLang="en-US" sz="2000" b="0" dirty="0">
                <a:latin typeface="+mn-lt"/>
              </a:rPr>
              <a:t>= 0.39</a:t>
            </a:r>
          </a:p>
        </p:txBody>
      </p:sp>
      <p:sp>
        <p:nvSpPr>
          <p:cNvPr id="37925" name="Text Box 269">
            <a:extLst>
              <a:ext uri="{FF2B5EF4-FFF2-40B4-BE49-F238E27FC236}">
                <a16:creationId xmlns:a16="http://schemas.microsoft.com/office/drawing/2014/main" id="{AF0B370C-55EC-1E4E-ADBF-57E0D2DCF2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3887" y="6370965"/>
            <a:ext cx="3984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0">
                <a:latin typeface="+mn-lt"/>
              </a:rPr>
              <a:t>Information gain (X1,Y)= 1-0.39=0.61</a:t>
            </a:r>
          </a:p>
        </p:txBody>
      </p:sp>
      <p:sp>
        <p:nvSpPr>
          <p:cNvPr id="37926" name="Text Box 272">
            <a:extLst>
              <a:ext uri="{FF2B5EF4-FFF2-40B4-BE49-F238E27FC236}">
                <a16:creationId xmlns:a16="http://schemas.microsoft.com/office/drawing/2014/main" id="{4BF78B1C-71C2-AA40-B400-81C710C125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68163" y="2441293"/>
            <a:ext cx="2584450" cy="706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0">
                <a:latin typeface="+mn-lt"/>
              </a:rPr>
              <a:t>Which one do we choose X1 or X2?</a:t>
            </a:r>
          </a:p>
        </p:txBody>
      </p:sp>
      <p:graphicFrame>
        <p:nvGraphicFramePr>
          <p:cNvPr id="10" name="Group 271">
            <a:extLst>
              <a:ext uri="{FF2B5EF4-FFF2-40B4-BE49-F238E27FC236}">
                <a16:creationId xmlns:a16="http://schemas.microsoft.com/office/drawing/2014/main" id="{1EC6309B-12AB-3641-ACAA-50C300EDD1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1756928"/>
              </p:ext>
            </p:extLst>
          </p:nvPr>
        </p:nvGraphicFramePr>
        <p:xfrm>
          <a:off x="5315414" y="1971394"/>
          <a:ext cx="2732087" cy="1681168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32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25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X1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10" marB="4571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X2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10" marB="4571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Y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10" marB="4571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Count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10" marB="4571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47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T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10" marB="4571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T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10" marB="4571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10" marB="4571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10" marB="4571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47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T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10" marB="4571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F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10" marB="4571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10" marB="4571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10" marB="4571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647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F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10" marB="4571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T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10" marB="4571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10" marB="4571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10" marB="4571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647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F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10" marB="4571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F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10" marB="4571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10" marB="4571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10" marB="4571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7959" name="Text Box 265">
            <a:extLst>
              <a:ext uri="{FF2B5EF4-FFF2-40B4-BE49-F238E27FC236}">
                <a16:creationId xmlns:a16="http://schemas.microsoft.com/office/drawing/2014/main" id="{C91DB119-594E-6A4B-A5A9-17815B041B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3338" y="1560231"/>
            <a:ext cx="1149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+mn-lt"/>
              </a:rPr>
              <a:t>Attributes</a:t>
            </a:r>
          </a:p>
        </p:txBody>
      </p:sp>
      <p:sp>
        <p:nvSpPr>
          <p:cNvPr id="37960" name="Text Box 266">
            <a:extLst>
              <a:ext uri="{FF2B5EF4-FFF2-40B4-BE49-F238E27FC236}">
                <a16:creationId xmlns:a16="http://schemas.microsoft.com/office/drawing/2014/main" id="{6954A783-2D23-214C-A124-80CC0A3AD6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7763" y="1539594"/>
            <a:ext cx="82586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+mn-lt"/>
              </a:rPr>
              <a:t> Labels</a:t>
            </a:r>
          </a:p>
        </p:txBody>
      </p:sp>
      <p:graphicFrame>
        <p:nvGraphicFramePr>
          <p:cNvPr id="37961" name="Object 9">
            <a:extLst>
              <a:ext uri="{FF2B5EF4-FFF2-40B4-BE49-F238E27FC236}">
                <a16:creationId xmlns:a16="http://schemas.microsoft.com/office/drawing/2014/main" id="{96294DA6-B781-0E4C-AB0E-0497C353C4E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877522"/>
              </p:ext>
            </p:extLst>
          </p:nvPr>
        </p:nvGraphicFramePr>
        <p:xfrm>
          <a:off x="8858041" y="5682945"/>
          <a:ext cx="2784475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0" name="Equation" r:id="rId3" imgW="54711600" imgH="8191500" progId="Equation.DSMT4">
                  <p:embed/>
                </p:oleObj>
              </mc:Choice>
              <mc:Fallback>
                <p:oleObj name="Equation" r:id="rId3" imgW="54711600" imgH="8191500" progId="Equation.DSMT4">
                  <p:embed/>
                  <p:pic>
                    <p:nvPicPr>
                      <p:cNvPr id="37961" name="Object 9">
                        <a:extLst>
                          <a:ext uri="{FF2B5EF4-FFF2-40B4-BE49-F238E27FC236}">
                            <a16:creationId xmlns:a16="http://schemas.microsoft.com/office/drawing/2014/main" id="{96294DA6-B781-0E4C-AB0E-0497C353C4E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58041" y="5682945"/>
                        <a:ext cx="2784475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62" name="Object 8">
            <a:extLst>
              <a:ext uri="{FF2B5EF4-FFF2-40B4-BE49-F238E27FC236}">
                <a16:creationId xmlns:a16="http://schemas.microsoft.com/office/drawing/2014/main" id="{7B8600F1-E37D-2D4E-B849-1C1AF583122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4516539"/>
              </p:ext>
            </p:extLst>
          </p:nvPr>
        </p:nvGraphicFramePr>
        <p:xfrm>
          <a:off x="8868898" y="5260521"/>
          <a:ext cx="2592388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1" name="Equation" r:id="rId5" imgW="50901600" imgH="8191500" progId="Equation.DSMT4">
                  <p:embed/>
                </p:oleObj>
              </mc:Choice>
              <mc:Fallback>
                <p:oleObj name="Equation" r:id="rId5" imgW="50901600" imgH="8191500" progId="Equation.DSMT4">
                  <p:embed/>
                  <p:pic>
                    <p:nvPicPr>
                      <p:cNvPr id="37962" name="Object 8">
                        <a:extLst>
                          <a:ext uri="{FF2B5EF4-FFF2-40B4-BE49-F238E27FC236}">
                            <a16:creationId xmlns:a16="http://schemas.microsoft.com/office/drawing/2014/main" id="{7B8600F1-E37D-2D4E-B849-1C1AF583122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68898" y="5260521"/>
                        <a:ext cx="2592388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63" name="TextBox 2">
            <a:extLst>
              <a:ext uri="{FF2B5EF4-FFF2-40B4-BE49-F238E27FC236}">
                <a16:creationId xmlns:a16="http://schemas.microsoft.com/office/drawing/2014/main" id="{97920E1A-FA6E-3F47-AEB1-D63737DAF9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1457" y="5688510"/>
            <a:ext cx="2603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zh-TW" dirty="0">
                <a:latin typeface="+mn-lt"/>
              </a:rPr>
              <a:t>-</a:t>
            </a:r>
            <a:endParaRPr lang="en-US" altLang="en-US" dirty="0">
              <a:latin typeface="+mn-lt"/>
            </a:endParaRPr>
          </a:p>
        </p:txBody>
      </p:sp>
      <p:sp>
        <p:nvSpPr>
          <p:cNvPr id="37964" name="TextBox 15">
            <a:extLst>
              <a:ext uri="{FF2B5EF4-FFF2-40B4-BE49-F238E27FC236}">
                <a16:creationId xmlns:a16="http://schemas.microsoft.com/office/drawing/2014/main" id="{82A8727B-5023-0D4E-B32B-5EFF26F6D2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07033" y="5688510"/>
            <a:ext cx="30008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zh-TW">
                <a:latin typeface="+mn-lt"/>
              </a:rPr>
              <a:t>+</a:t>
            </a:r>
            <a:endParaRPr lang="en-US" altLang="en-US">
              <a:latin typeface="+mn-lt"/>
            </a:endParaRPr>
          </a:p>
        </p:txBody>
      </p:sp>
      <p:graphicFrame>
        <p:nvGraphicFramePr>
          <p:cNvPr id="37965" name="Object 7">
            <a:extLst>
              <a:ext uri="{FF2B5EF4-FFF2-40B4-BE49-F238E27FC236}">
                <a16:creationId xmlns:a16="http://schemas.microsoft.com/office/drawing/2014/main" id="{5F21B68F-D502-0B4D-A1B3-5746958025A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5611754"/>
              </p:ext>
            </p:extLst>
          </p:nvPr>
        </p:nvGraphicFramePr>
        <p:xfrm>
          <a:off x="7569645" y="4880391"/>
          <a:ext cx="2252663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2" name="Equation" r:id="rId7" imgW="41249600" imgH="12293600" progId="Equation.DSMT4">
                  <p:embed/>
                </p:oleObj>
              </mc:Choice>
              <mc:Fallback>
                <p:oleObj name="Equation" r:id="rId7" imgW="41249600" imgH="12293600" progId="Equation.DSMT4">
                  <p:embed/>
                  <p:pic>
                    <p:nvPicPr>
                      <p:cNvPr id="37965" name="Object 7">
                        <a:extLst>
                          <a:ext uri="{FF2B5EF4-FFF2-40B4-BE49-F238E27FC236}">
                            <a16:creationId xmlns:a16="http://schemas.microsoft.com/office/drawing/2014/main" id="{5F21B68F-D502-0B4D-A1B3-5746958025A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69645" y="4880391"/>
                        <a:ext cx="2252663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66" name="TextBox 17">
            <a:extLst>
              <a:ext uri="{FF2B5EF4-FFF2-40B4-BE49-F238E27FC236}">
                <a16:creationId xmlns:a16="http://schemas.microsoft.com/office/drawing/2014/main" id="{CA596F87-7D7C-874B-BB0A-4ABCF71FEB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96037" y="4618070"/>
            <a:ext cx="30008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zh-TW" dirty="0">
                <a:latin typeface="+mn-lt"/>
              </a:rPr>
              <a:t>+</a:t>
            </a:r>
            <a:endParaRPr lang="en-US" altLang="en-US" dirty="0">
              <a:latin typeface="+mn-lt"/>
            </a:endParaRPr>
          </a:p>
        </p:txBody>
      </p:sp>
      <p:sp>
        <p:nvSpPr>
          <p:cNvPr id="37967" name="TextBox 18">
            <a:extLst>
              <a:ext uri="{FF2B5EF4-FFF2-40B4-BE49-F238E27FC236}">
                <a16:creationId xmlns:a16="http://schemas.microsoft.com/office/drawing/2014/main" id="{90B58E9B-D503-E04A-B582-9957B46CE7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4023" y="4587906"/>
            <a:ext cx="2603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zh-TW">
                <a:latin typeface="+mn-lt"/>
              </a:rPr>
              <a:t>-</a:t>
            </a:r>
            <a:endParaRPr lang="en-US" altLang="en-US">
              <a:latin typeface="+mn-l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6D904BD-F630-8C4B-8D09-D16542CE17B7}"/>
              </a:ext>
            </a:extLst>
          </p:cNvPr>
          <p:cNvSpPr/>
          <p:nvPr/>
        </p:nvSpPr>
        <p:spPr>
          <a:xfrm>
            <a:off x="379976" y="3793272"/>
            <a:ext cx="76627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/>
              <a:t>Information gain: </a:t>
            </a:r>
            <a:r>
              <a:rPr lang="en-US" altLang="zh-TW" sz="2000" dirty="0">
                <a:solidFill>
                  <a:srgbClr val="CC0000"/>
                </a:solidFill>
              </a:rPr>
              <a:t>(information before split) – (information after split)</a:t>
            </a:r>
            <a:endParaRPr lang="en-US" altLang="en-US" sz="2000" dirty="0">
              <a:solidFill>
                <a:srgbClr val="CC0000"/>
              </a:solidFill>
              <a:ea typeface="新細明體" panose="02020500000000000000" pitchFamily="18" charset="-12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CC3C0B-755C-7D42-9312-4A1853970280}"/>
              </a:ext>
            </a:extLst>
          </p:cNvPr>
          <p:cNvSpPr txBox="1"/>
          <p:nvPr/>
        </p:nvSpPr>
        <p:spPr>
          <a:xfrm>
            <a:off x="258417" y="4999383"/>
            <a:ext cx="691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Y: +, -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8CBD91-46E1-8A41-BB6B-4EBCBE54C00A}"/>
              </a:ext>
            </a:extLst>
          </p:cNvPr>
          <p:cNvSpPr txBox="1"/>
          <p:nvPr/>
        </p:nvSpPr>
        <p:spPr>
          <a:xfrm>
            <a:off x="157851" y="5295400"/>
            <a:ext cx="8422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X1: T, F</a:t>
            </a:r>
          </a:p>
          <a:p>
            <a:r>
              <a:rPr lang="en-US" dirty="0"/>
              <a:t>X2: T, F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C96776-6366-8A48-8AB1-4DE781B2CC7E}"/>
              </a:ext>
            </a:extLst>
          </p:cNvPr>
          <p:cNvSpPr txBox="1"/>
          <p:nvPr/>
        </p:nvSpPr>
        <p:spPr>
          <a:xfrm>
            <a:off x="9188767" y="6128924"/>
            <a:ext cx="1952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J: loop through T, F</a:t>
            </a:r>
          </a:p>
          <a:p>
            <a:r>
              <a:rPr lang="en-US" dirty="0"/>
              <a:t>I: loop through +, -</a:t>
            </a:r>
          </a:p>
        </p:txBody>
      </p:sp>
      <p:sp>
        <p:nvSpPr>
          <p:cNvPr id="23" name="TextBox 17">
            <a:extLst>
              <a:ext uri="{FF2B5EF4-FFF2-40B4-BE49-F238E27FC236}">
                <a16:creationId xmlns:a16="http://schemas.microsoft.com/office/drawing/2014/main" id="{9CF5F844-EF32-2549-A550-B9203C376E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9542" y="5696731"/>
            <a:ext cx="30008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zh-TW" dirty="0">
                <a:latin typeface="+mn-lt"/>
              </a:rPr>
              <a:t>+</a:t>
            </a:r>
            <a:endParaRPr lang="en-US" altLang="en-US" dirty="0">
              <a:latin typeface="+mn-lt"/>
            </a:endParaRPr>
          </a:p>
        </p:txBody>
      </p:sp>
      <p:sp>
        <p:nvSpPr>
          <p:cNvPr id="24" name="TextBox 18">
            <a:extLst>
              <a:ext uri="{FF2B5EF4-FFF2-40B4-BE49-F238E27FC236}">
                <a16:creationId xmlns:a16="http://schemas.microsoft.com/office/drawing/2014/main" id="{19B5EF4F-9279-3D4A-87AC-84E445D2F6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7542" y="5666566"/>
            <a:ext cx="87033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zh-TW">
                <a:latin typeface="+mn-lt"/>
              </a:rPr>
              <a:t>-</a:t>
            </a:r>
            <a:endParaRPr lang="en-US" altLang="en-US">
              <a:latin typeface="+mn-l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5">
            <a:extLst>
              <a:ext uri="{FF2B5EF4-FFF2-40B4-BE49-F238E27FC236}">
                <a16:creationId xmlns:a16="http://schemas.microsoft.com/office/drawing/2014/main" id="{64E7AAAC-995F-5A49-833F-BC199983CE04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ctr"/>
            <a:r>
              <a:rPr lang="en-US" altLang="en-US" dirty="0">
                <a:latin typeface="+mn-lt"/>
              </a:rPr>
              <a:t>Which one do we choose?</a:t>
            </a:r>
          </a:p>
        </p:txBody>
      </p:sp>
      <p:graphicFrame>
        <p:nvGraphicFramePr>
          <p:cNvPr id="60434" name="Group 18">
            <a:extLst>
              <a:ext uri="{FF2B5EF4-FFF2-40B4-BE49-F238E27FC236}">
                <a16:creationId xmlns:a16="http://schemas.microsoft.com/office/drawing/2014/main" id="{84F44763-AD01-444B-B67A-5DAAC674A5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6387218"/>
              </p:ext>
            </p:extLst>
          </p:nvPr>
        </p:nvGraphicFramePr>
        <p:xfrm>
          <a:off x="3000375" y="1916113"/>
          <a:ext cx="2732088" cy="168275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32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65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X1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X2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Y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Count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5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T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T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5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T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F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65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F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T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65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F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F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8946" name="Text Box 50">
            <a:extLst>
              <a:ext uri="{FF2B5EF4-FFF2-40B4-BE49-F238E27FC236}">
                <a16:creationId xmlns:a16="http://schemas.microsoft.com/office/drawing/2014/main" id="{5FE5653D-C018-F94F-B748-DDAF5C368E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876" y="3985109"/>
            <a:ext cx="290143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+mn-lt"/>
              </a:rPr>
              <a:t>Information gain (X1,Y)= 0.61</a:t>
            </a:r>
          </a:p>
        </p:txBody>
      </p:sp>
      <p:sp>
        <p:nvSpPr>
          <p:cNvPr id="38947" name="Text Box 51">
            <a:extLst>
              <a:ext uri="{FF2B5EF4-FFF2-40B4-BE49-F238E27FC236}">
                <a16:creationId xmlns:a16="http://schemas.microsoft.com/office/drawing/2014/main" id="{3DBC219D-DE88-664D-9AFE-6E4631F3E2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876" y="4343884"/>
            <a:ext cx="290143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+mn-lt"/>
              </a:rPr>
              <a:t>Information gain (X2,Y)= 0.12</a:t>
            </a:r>
          </a:p>
        </p:txBody>
      </p:sp>
      <p:sp>
        <p:nvSpPr>
          <p:cNvPr id="38948" name="Text Box 53">
            <a:extLst>
              <a:ext uri="{FF2B5EF4-FFF2-40B4-BE49-F238E27FC236}">
                <a16:creationId xmlns:a16="http://schemas.microsoft.com/office/drawing/2014/main" id="{C382C0AF-C35C-4C43-99D8-101CA77B46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17051" y="5386872"/>
            <a:ext cx="9159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0">
                <a:solidFill>
                  <a:srgbClr val="FF0000"/>
                </a:solidFill>
                <a:latin typeface="+mn-lt"/>
              </a:rPr>
              <a:t>Pick X1</a:t>
            </a:r>
          </a:p>
        </p:txBody>
      </p:sp>
      <p:sp>
        <p:nvSpPr>
          <p:cNvPr id="38949" name="Rectangle 55">
            <a:extLst>
              <a:ext uri="{FF2B5EF4-FFF2-40B4-BE49-F238E27FC236}">
                <a16:creationId xmlns:a16="http://schemas.microsoft.com/office/drawing/2014/main" id="{9831F717-8AC9-444D-A28B-58EC2EFEA3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876" y="5069372"/>
            <a:ext cx="705643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0">
                <a:latin typeface="+mn-lt"/>
              </a:rPr>
              <a:t>Pick  the  variable which provides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0">
                <a:latin typeface="+mn-lt"/>
              </a:rPr>
              <a:t>the most  information gain about Y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>
            <a:extLst>
              <a:ext uri="{FF2B5EF4-FFF2-40B4-BE49-F238E27FC236}">
                <a16:creationId xmlns:a16="http://schemas.microsoft.com/office/drawing/2014/main" id="{B19BCC5B-507F-C74C-91AE-B457DBA0C5D8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ctr"/>
            <a:r>
              <a:rPr lang="en-US" altLang="en-US" dirty="0">
                <a:latin typeface="+mn-lt"/>
              </a:rPr>
              <a:t>Recurse on branches</a:t>
            </a:r>
          </a:p>
        </p:txBody>
      </p:sp>
      <p:graphicFrame>
        <p:nvGraphicFramePr>
          <p:cNvPr id="96295" name="Group 39">
            <a:extLst>
              <a:ext uri="{FF2B5EF4-FFF2-40B4-BE49-F238E27FC236}">
                <a16:creationId xmlns:a16="http://schemas.microsoft.com/office/drawing/2014/main" id="{6C26EE64-6A5E-5548-8F64-6F89466F9C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332638"/>
              </p:ext>
            </p:extLst>
          </p:nvPr>
        </p:nvGraphicFramePr>
        <p:xfrm>
          <a:off x="2424114" y="1989138"/>
          <a:ext cx="2732087" cy="168275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32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65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X1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X2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Y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Count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5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T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CCFE6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T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CCFE6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CCFE6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CCF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5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T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CCFE6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F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CCFE6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CCFE6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CCF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65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F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T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65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F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F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9970" name="Text Box 40">
            <a:extLst>
              <a:ext uri="{FF2B5EF4-FFF2-40B4-BE49-F238E27FC236}">
                <a16:creationId xmlns:a16="http://schemas.microsoft.com/office/drawing/2014/main" id="{64FFA1BC-1ECB-FA4D-97A3-947F6FA7F4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8300" y="2368551"/>
            <a:ext cx="127637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+mn-lt"/>
              </a:rPr>
              <a:t>One branch</a:t>
            </a:r>
          </a:p>
        </p:txBody>
      </p:sp>
      <p:sp>
        <p:nvSpPr>
          <p:cNvPr id="39971" name="Text Box 41">
            <a:extLst>
              <a:ext uri="{FF2B5EF4-FFF2-40B4-BE49-F238E27FC236}">
                <a16:creationId xmlns:a16="http://schemas.microsoft.com/office/drawing/2014/main" id="{EAC8EA8A-94A0-6141-8D11-987C7B3926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8300" y="3133726"/>
            <a:ext cx="18053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+mn-lt"/>
              </a:rPr>
              <a:t>The other branch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>
            <a:extLst>
              <a:ext uri="{FF2B5EF4-FFF2-40B4-BE49-F238E27FC236}">
                <a16:creationId xmlns:a16="http://schemas.microsoft.com/office/drawing/2014/main" id="{BA48884C-73CA-7942-B88E-B16CD1103EC7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ctr"/>
            <a:r>
              <a:rPr lang="en-US" altLang="en-US" b="1" dirty="0"/>
              <a:t>Purity (diversity) measures</a:t>
            </a:r>
          </a:p>
        </p:txBody>
      </p:sp>
      <p:sp>
        <p:nvSpPr>
          <p:cNvPr id="40962" name="Rectangle 3">
            <a:extLst>
              <a:ext uri="{FF2B5EF4-FFF2-40B4-BE49-F238E27FC236}">
                <a16:creationId xmlns:a16="http://schemas.microsoft.com/office/drawing/2014/main" id="{58D29BF9-E4ED-1640-A8FB-9F34F6FB30A0}"/>
              </a:ext>
            </a:extLst>
          </p:cNvPr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 dirty="0"/>
              <a:t>Gini (population diversity)</a:t>
            </a:r>
          </a:p>
          <a:p>
            <a:r>
              <a:rPr lang="en-US" altLang="en-US" dirty="0"/>
              <a:t>Information Gain</a:t>
            </a:r>
          </a:p>
          <a:p>
            <a:r>
              <a:rPr lang="en-US" altLang="en-US" dirty="0"/>
              <a:t>Chi-square Test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>
            <a:extLst>
              <a:ext uri="{FF2B5EF4-FFF2-40B4-BE49-F238E27FC236}">
                <a16:creationId xmlns:a16="http://schemas.microsoft.com/office/drawing/2014/main" id="{017B5F6E-B707-F04E-8A31-AE1D393E5D83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ctr"/>
            <a:r>
              <a:rPr lang="en-US" altLang="en-US" dirty="0">
                <a:latin typeface="+mn-lt"/>
              </a:rPr>
              <a:t>Overfitting</a:t>
            </a:r>
          </a:p>
        </p:txBody>
      </p:sp>
      <p:sp>
        <p:nvSpPr>
          <p:cNvPr id="41986" name="Rectangle 3">
            <a:extLst>
              <a:ext uri="{FF2B5EF4-FFF2-40B4-BE49-F238E27FC236}">
                <a16:creationId xmlns:a16="http://schemas.microsoft.com/office/drawing/2014/main" id="{84F297CF-75F6-C948-8CE0-73351E40D37D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838200" y="1825625"/>
            <a:ext cx="5622235" cy="435133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en-US" b="0" dirty="0"/>
              <a:t>You can perfectly fit to any training data</a:t>
            </a:r>
          </a:p>
          <a:p>
            <a:endParaRPr lang="en-US" altLang="en-US" b="0" dirty="0"/>
          </a:p>
          <a:p>
            <a:r>
              <a:rPr lang="en-US" altLang="en-US" b="0" dirty="0"/>
              <a:t>Two approaches:</a:t>
            </a:r>
          </a:p>
          <a:p>
            <a:pPr lvl="1"/>
            <a:r>
              <a:rPr lang="en-US" altLang="en-US" sz="2200" dirty="0"/>
              <a:t>Stop growing the tree when further splitting the data does not yield an improvement</a:t>
            </a:r>
          </a:p>
          <a:p>
            <a:pPr lvl="1"/>
            <a:r>
              <a:rPr lang="en-US" altLang="en-US" sz="2200" dirty="0"/>
              <a:t>Grow a full tree, then prune the tree, by eliminating nodes</a:t>
            </a:r>
            <a:endParaRPr lang="en-US" altLang="en-US" b="0" dirty="0"/>
          </a:p>
          <a:p>
            <a:endParaRPr lang="en-US" altLang="en-US" b="0" dirty="0"/>
          </a:p>
          <a:p>
            <a:endParaRPr lang="en-US" altLang="en-US" b="0" dirty="0"/>
          </a:p>
        </p:txBody>
      </p:sp>
      <p:pic>
        <p:nvPicPr>
          <p:cNvPr id="30722" name="Picture 2" descr="17: Decision Trees">
            <a:extLst>
              <a:ext uri="{FF2B5EF4-FFF2-40B4-BE49-F238E27FC236}">
                <a16:creationId xmlns:a16="http://schemas.microsoft.com/office/drawing/2014/main" id="{560E4712-6479-3046-B81E-7D2BA6B75D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1044" y="1264800"/>
            <a:ext cx="5719141" cy="5070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780ED9E-254B-C74E-AD99-6A25142C66C7}"/>
              </a:ext>
            </a:extLst>
          </p:cNvPr>
          <p:cNvSpPr/>
          <p:nvPr/>
        </p:nvSpPr>
        <p:spPr>
          <a:xfrm>
            <a:off x="6096000" y="6492875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/>
              <a:t>https://</a:t>
            </a:r>
            <a:r>
              <a:rPr lang="en-US" sz="1400" dirty="0" err="1"/>
              <a:t>www.cs.cornell.edu</a:t>
            </a:r>
            <a:r>
              <a:rPr lang="en-US" sz="1400" dirty="0"/>
              <a:t>/courses/cs4780/2018fa/lectures/lecturenote17.html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>
            <a:extLst>
              <a:ext uri="{FF2B5EF4-FFF2-40B4-BE49-F238E27FC236}">
                <a16:creationId xmlns:a16="http://schemas.microsoft.com/office/drawing/2014/main" id="{B4EBDDA8-2EF5-BC48-837B-A689F546D4EA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ctr"/>
            <a:r>
              <a:rPr lang="en-US" altLang="en-US" dirty="0"/>
              <a:t>Bagging</a:t>
            </a:r>
          </a:p>
        </p:txBody>
      </p:sp>
      <p:sp>
        <p:nvSpPr>
          <p:cNvPr id="43010" name="Rectangle 3">
            <a:extLst>
              <a:ext uri="{FF2B5EF4-FFF2-40B4-BE49-F238E27FC236}">
                <a16:creationId xmlns:a16="http://schemas.microsoft.com/office/drawing/2014/main" id="{5EA4D03C-B016-3B45-A5EC-42B36E909E9B}"/>
              </a:ext>
            </a:extLst>
          </p:cNvPr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en-US" sz="3000" dirty="0"/>
              <a:t>Bagging or </a:t>
            </a:r>
            <a:r>
              <a:rPr lang="en-US" altLang="en-US" sz="3000" i="1" dirty="0"/>
              <a:t>bootstrap aggregation </a:t>
            </a:r>
            <a:r>
              <a:rPr lang="en-US" altLang="en-US" sz="3000" dirty="0"/>
              <a:t>a technique for reducing the variance of an estimated prediction function. 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en-US" sz="3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3000" dirty="0"/>
              <a:t>For classification, a </a:t>
            </a:r>
            <a:r>
              <a:rPr lang="en-US" altLang="en-US" sz="3000" i="1" dirty="0"/>
              <a:t>committee </a:t>
            </a:r>
            <a:r>
              <a:rPr lang="en-US" altLang="en-US" sz="3000" dirty="0"/>
              <a:t>of trees each cast a vote for the predicted class.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>
            <a:extLst>
              <a:ext uri="{FF2B5EF4-FFF2-40B4-BE49-F238E27FC236}">
                <a16:creationId xmlns:a16="http://schemas.microsoft.com/office/drawing/2014/main" id="{45922292-D2F4-A541-878F-A9391BAA12C1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ctr"/>
            <a:r>
              <a:rPr lang="en-US" altLang="en-US" dirty="0">
                <a:latin typeface="+mn-lt"/>
              </a:rPr>
              <a:t>Decision trees</a:t>
            </a:r>
          </a:p>
        </p:txBody>
      </p:sp>
      <p:sp>
        <p:nvSpPr>
          <p:cNvPr id="15362" name="Rectangle 3">
            <a:extLst>
              <a:ext uri="{FF2B5EF4-FFF2-40B4-BE49-F238E27FC236}">
                <a16:creationId xmlns:a16="http://schemas.microsoft.com/office/drawing/2014/main" id="{B7C379EB-30A8-F342-8B4E-D3E619246D9C}"/>
              </a:ext>
            </a:extLst>
          </p:cNvPr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en-US" b="0" dirty="0"/>
              <a:t>Non-linear classifier &amp; regressor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b="0" dirty="0"/>
              <a:t>Easy to use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dirty="0"/>
              <a:t>Can handle both numerical and categorial variables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b="0" dirty="0"/>
              <a:t>Easy to interpret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b="0" dirty="0"/>
              <a:t>Non-parametric method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b="0" dirty="0"/>
              <a:t>Susceptible to overfitting but can be avoided </a:t>
            </a:r>
          </a:p>
          <a:p>
            <a:endParaRPr lang="en-US" altLang="en-US" b="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>
            <a:extLst>
              <a:ext uri="{FF2B5EF4-FFF2-40B4-BE49-F238E27FC236}">
                <a16:creationId xmlns:a16="http://schemas.microsoft.com/office/drawing/2014/main" id="{AFAFE22A-C6BA-434C-AEF9-0931B45341C9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ctr"/>
            <a:r>
              <a:rPr lang="en-US" altLang="en-US" dirty="0">
                <a:latin typeface="+mn-lt"/>
              </a:rPr>
              <a:t>Bootstrap</a:t>
            </a:r>
          </a:p>
        </p:txBody>
      </p:sp>
      <p:sp>
        <p:nvSpPr>
          <p:cNvPr id="44034" name="Text Box 5">
            <a:extLst>
              <a:ext uri="{FF2B5EF4-FFF2-40B4-BE49-F238E27FC236}">
                <a16:creationId xmlns:a16="http://schemas.microsoft.com/office/drawing/2014/main" id="{A5852976-82FC-0648-A57E-6B89F1B37A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9288" y="1268413"/>
            <a:ext cx="8552598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latin typeface="+mn-lt"/>
              </a:rPr>
              <a:t>The basic idea: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 b="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latin typeface="+mn-lt"/>
              </a:rPr>
              <a:t>randomly draw datasets </a:t>
            </a:r>
            <a:r>
              <a:rPr lang="en-US" altLang="en-US" sz="2400" b="0" i="1" dirty="0">
                <a:solidFill>
                  <a:srgbClr val="FF0000"/>
                </a:solidFill>
                <a:latin typeface="+mn-lt"/>
              </a:rPr>
              <a:t>with replacement</a:t>
            </a:r>
            <a:r>
              <a:rPr lang="en-US" altLang="en-US" sz="2400" b="0" dirty="0">
                <a:latin typeface="+mn-lt"/>
              </a:rPr>
              <a:t> from the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latin typeface="+mn-lt"/>
              </a:rPr>
              <a:t>training data, each sample </a:t>
            </a:r>
            <a:r>
              <a:rPr lang="en-US" altLang="en-US" sz="2400" b="0" i="1" dirty="0">
                <a:solidFill>
                  <a:srgbClr val="FF0000"/>
                </a:solidFill>
                <a:latin typeface="+mn-lt"/>
              </a:rPr>
              <a:t>the same size as the original training set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 b="0" i="1" dirty="0">
              <a:solidFill>
                <a:srgbClr val="FF0000"/>
              </a:solidFill>
              <a:latin typeface="+mn-lt"/>
            </a:endParaRPr>
          </a:p>
        </p:txBody>
      </p:sp>
      <p:pic>
        <p:nvPicPr>
          <p:cNvPr id="44035" name="Picture 7">
            <a:extLst>
              <a:ext uri="{FF2B5EF4-FFF2-40B4-BE49-F238E27FC236}">
                <a16:creationId xmlns:a16="http://schemas.microsoft.com/office/drawing/2014/main" id="{528B1F2F-ED28-994C-B2FE-79B461C259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93" t="18896" r="22240" b="26103"/>
          <a:stretch>
            <a:fillRect/>
          </a:stretch>
        </p:blipFill>
        <p:spPr bwMode="auto">
          <a:xfrm>
            <a:off x="2208214" y="2997201"/>
            <a:ext cx="5183187" cy="302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>
            <a:extLst>
              <a:ext uri="{FF2B5EF4-FFF2-40B4-BE49-F238E27FC236}">
                <a16:creationId xmlns:a16="http://schemas.microsoft.com/office/drawing/2014/main" id="{66FA6C5C-6EB8-6344-8678-997E998491AB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z="4000" dirty="0">
                <a:latin typeface="+mn-lt"/>
              </a:rPr>
              <a:t>Bagging</a:t>
            </a:r>
          </a:p>
        </p:txBody>
      </p:sp>
      <p:sp>
        <p:nvSpPr>
          <p:cNvPr id="45058" name="Text Box 3">
            <a:extLst>
              <a:ext uri="{FF2B5EF4-FFF2-40B4-BE49-F238E27FC236}">
                <a16:creationId xmlns:a16="http://schemas.microsoft.com/office/drawing/2014/main" id="{49D51AA7-639D-6A44-BAA3-CDEA1C156B34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864394" y="3226594"/>
            <a:ext cx="162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0">
                <a:latin typeface="+mn-lt"/>
              </a:rPr>
              <a:t>N examples</a:t>
            </a:r>
          </a:p>
        </p:txBody>
      </p:sp>
      <p:sp>
        <p:nvSpPr>
          <p:cNvPr id="45059" name="Text Box 4">
            <a:extLst>
              <a:ext uri="{FF2B5EF4-FFF2-40B4-BE49-F238E27FC236}">
                <a16:creationId xmlns:a16="http://schemas.microsoft.com/office/drawing/2014/main" id="{82CE45C7-9EA5-6844-B724-0D78AE70C1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9288" y="1268414"/>
            <a:ext cx="5638800" cy="6407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200" b="0" dirty="0">
                <a:latin typeface="+mn-lt"/>
              </a:rPr>
              <a:t>Create bootstrap samples</a:t>
            </a:r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200" b="0" dirty="0">
                <a:latin typeface="+mn-lt"/>
              </a:rPr>
              <a:t>from the training data </a:t>
            </a:r>
          </a:p>
        </p:txBody>
      </p:sp>
      <p:sp>
        <p:nvSpPr>
          <p:cNvPr id="45060" name="Rectangle 5">
            <a:extLst>
              <a:ext uri="{FF2B5EF4-FFF2-40B4-BE49-F238E27FC236}">
                <a16:creationId xmlns:a16="http://schemas.microsoft.com/office/drawing/2014/main" id="{92486D56-F440-D64D-8100-A26C94A416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5713" y="1905000"/>
            <a:ext cx="1143000" cy="914400"/>
          </a:xfrm>
          <a:prstGeom prst="rect">
            <a:avLst/>
          </a:prstGeom>
          <a:solidFill>
            <a:srgbClr val="4D9F37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0">
              <a:latin typeface="+mn-lt"/>
            </a:endParaRPr>
          </a:p>
        </p:txBody>
      </p:sp>
      <p:sp>
        <p:nvSpPr>
          <p:cNvPr id="45061" name="Rectangle 6">
            <a:extLst>
              <a:ext uri="{FF2B5EF4-FFF2-40B4-BE49-F238E27FC236}">
                <a16:creationId xmlns:a16="http://schemas.microsoft.com/office/drawing/2014/main" id="{F090A5C0-71E1-3E45-8519-9994C9CBA4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5713" y="3200400"/>
            <a:ext cx="1143000" cy="914400"/>
          </a:xfrm>
          <a:prstGeom prst="rect">
            <a:avLst/>
          </a:prstGeom>
          <a:solidFill>
            <a:srgbClr val="4D9F37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0">
              <a:latin typeface="+mn-lt"/>
            </a:endParaRPr>
          </a:p>
        </p:txBody>
      </p:sp>
      <p:cxnSp>
        <p:nvCxnSpPr>
          <p:cNvPr id="45062" name="AutoShape 7">
            <a:extLst>
              <a:ext uri="{FF2B5EF4-FFF2-40B4-BE49-F238E27FC236}">
                <a16:creationId xmlns:a16="http://schemas.microsoft.com/office/drawing/2014/main" id="{993FAC2C-CEAE-B04C-9327-1F75D235D3E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109914" y="3429000"/>
            <a:ext cx="657225" cy="381000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063" name="Rectangle 8">
            <a:extLst>
              <a:ext uri="{FF2B5EF4-FFF2-40B4-BE49-F238E27FC236}">
                <a16:creationId xmlns:a16="http://schemas.microsoft.com/office/drawing/2014/main" id="{41F5C8FE-4595-994A-A0E5-4119FA6AD6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5713" y="5181600"/>
            <a:ext cx="1143000" cy="914400"/>
          </a:xfrm>
          <a:prstGeom prst="rect">
            <a:avLst/>
          </a:prstGeom>
          <a:solidFill>
            <a:srgbClr val="4D9F37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0">
              <a:latin typeface="+mn-lt"/>
            </a:endParaRPr>
          </a:p>
        </p:txBody>
      </p:sp>
      <p:sp>
        <p:nvSpPr>
          <p:cNvPr id="45064" name="Text Box 9">
            <a:extLst>
              <a:ext uri="{FF2B5EF4-FFF2-40B4-BE49-F238E27FC236}">
                <a16:creationId xmlns:a16="http://schemas.microsoft.com/office/drawing/2014/main" id="{831E3059-2D92-4145-BF18-75A1C7B1D179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881438" y="4333875"/>
            <a:ext cx="7747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600">
                <a:latin typeface="+mn-lt"/>
              </a:rPr>
              <a:t>....…</a:t>
            </a:r>
          </a:p>
        </p:txBody>
      </p:sp>
      <p:cxnSp>
        <p:nvCxnSpPr>
          <p:cNvPr id="45065" name="AutoShape 10">
            <a:extLst>
              <a:ext uri="{FF2B5EF4-FFF2-40B4-BE49-F238E27FC236}">
                <a16:creationId xmlns:a16="http://schemas.microsoft.com/office/drawing/2014/main" id="{E1CD504F-86A9-D541-9691-B37E80947E1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109914" y="3276600"/>
            <a:ext cx="657225" cy="2362200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066" name="Rectangle 11">
            <a:extLst>
              <a:ext uri="{FF2B5EF4-FFF2-40B4-BE49-F238E27FC236}">
                <a16:creationId xmlns:a16="http://schemas.microsoft.com/office/drawing/2014/main" id="{C0527710-F6AA-B748-AD38-0263F30F8A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6913" y="2895600"/>
            <a:ext cx="1143000" cy="914400"/>
          </a:xfrm>
          <a:prstGeom prst="rect">
            <a:avLst/>
          </a:prstGeom>
          <a:solidFill>
            <a:srgbClr val="ECAB28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0">
              <a:latin typeface="+mn-lt"/>
            </a:endParaRPr>
          </a:p>
        </p:txBody>
      </p:sp>
      <p:cxnSp>
        <p:nvCxnSpPr>
          <p:cNvPr id="45067" name="AutoShape 12">
            <a:extLst>
              <a:ext uri="{FF2B5EF4-FFF2-40B4-BE49-F238E27FC236}">
                <a16:creationId xmlns:a16="http://schemas.microsoft.com/office/drawing/2014/main" id="{C996E407-744A-6B4F-B04C-F5FD70DCCC10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109914" y="2514600"/>
            <a:ext cx="657225" cy="609600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068" name="Text Box 13">
            <a:extLst>
              <a:ext uri="{FF2B5EF4-FFF2-40B4-BE49-F238E27FC236}">
                <a16:creationId xmlns:a16="http://schemas.microsoft.com/office/drawing/2014/main" id="{D550A8F4-F84F-A243-82BF-5C6F6FA437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3714" y="2286000"/>
            <a:ext cx="154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0">
                <a:latin typeface="+mn-lt"/>
              </a:rPr>
              <a:t>M features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1" name="Picture 2">
            <a:extLst>
              <a:ext uri="{FF2B5EF4-FFF2-40B4-BE49-F238E27FC236}">
                <a16:creationId xmlns:a16="http://schemas.microsoft.com/office/drawing/2014/main" id="{3086CDB0-0C63-F044-B08D-690632F0DB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442"/>
          <a:stretch>
            <a:fillRect/>
          </a:stretch>
        </p:blipFill>
        <p:spPr bwMode="auto">
          <a:xfrm>
            <a:off x="5105400" y="1981201"/>
            <a:ext cx="5562600" cy="324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2" name="Rectangle 3">
            <a:extLst>
              <a:ext uri="{FF2B5EF4-FFF2-40B4-BE49-F238E27FC236}">
                <a16:creationId xmlns:a16="http://schemas.microsoft.com/office/drawing/2014/main" id="{D229CFBC-0FB8-0747-BC9A-D814448EDFAD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z="4000" dirty="0">
                <a:latin typeface="+mn-lt"/>
              </a:rPr>
              <a:t>Random Forest Classifier</a:t>
            </a:r>
          </a:p>
        </p:txBody>
      </p:sp>
      <p:sp>
        <p:nvSpPr>
          <p:cNvPr id="46083" name="Text Box 4">
            <a:extLst>
              <a:ext uri="{FF2B5EF4-FFF2-40B4-BE49-F238E27FC236}">
                <a16:creationId xmlns:a16="http://schemas.microsoft.com/office/drawing/2014/main" id="{5877F4C3-D19C-1F49-A300-2D199E3C9671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878682" y="3226594"/>
            <a:ext cx="1624012" cy="457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0">
                <a:latin typeface="+mn-lt"/>
              </a:rPr>
              <a:t>N examples</a:t>
            </a:r>
          </a:p>
        </p:txBody>
      </p:sp>
      <p:sp>
        <p:nvSpPr>
          <p:cNvPr id="46084" name="Text Box 5">
            <a:extLst>
              <a:ext uri="{FF2B5EF4-FFF2-40B4-BE49-F238E27FC236}">
                <a16:creationId xmlns:a16="http://schemas.microsoft.com/office/drawing/2014/main" id="{5F0F6B88-750C-AB4F-BE82-64553FBB17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9519" y="1287464"/>
            <a:ext cx="3032753" cy="6407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200" b="0">
                <a:latin typeface="+mn-lt"/>
              </a:rPr>
              <a:t>Construct a decision tree</a:t>
            </a:r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en-US" sz="2200" b="0">
              <a:latin typeface="+mn-lt"/>
            </a:endParaRPr>
          </a:p>
        </p:txBody>
      </p:sp>
      <p:sp>
        <p:nvSpPr>
          <p:cNvPr id="46085" name="Rectangle 6">
            <a:extLst>
              <a:ext uri="{FF2B5EF4-FFF2-40B4-BE49-F238E27FC236}">
                <a16:creationId xmlns:a16="http://schemas.microsoft.com/office/drawing/2014/main" id="{2CADDEDD-3C10-F641-8E4F-3687F151EB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1905000"/>
            <a:ext cx="1143000" cy="914400"/>
          </a:xfrm>
          <a:prstGeom prst="rect">
            <a:avLst/>
          </a:prstGeom>
          <a:solidFill>
            <a:srgbClr val="4D9F37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0">
              <a:latin typeface="+mn-lt"/>
            </a:endParaRPr>
          </a:p>
        </p:txBody>
      </p:sp>
      <p:sp>
        <p:nvSpPr>
          <p:cNvPr id="46086" name="Rectangle 7">
            <a:extLst>
              <a:ext uri="{FF2B5EF4-FFF2-40B4-BE49-F238E27FC236}">
                <a16:creationId xmlns:a16="http://schemas.microsoft.com/office/drawing/2014/main" id="{E077AC7B-449C-B846-9C8A-C9E4BB2992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3200400"/>
            <a:ext cx="1143000" cy="914400"/>
          </a:xfrm>
          <a:prstGeom prst="rect">
            <a:avLst/>
          </a:prstGeom>
          <a:solidFill>
            <a:srgbClr val="4D9F37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0">
              <a:latin typeface="+mn-lt"/>
            </a:endParaRPr>
          </a:p>
        </p:txBody>
      </p:sp>
      <p:cxnSp>
        <p:nvCxnSpPr>
          <p:cNvPr id="46087" name="AutoShape 8">
            <a:extLst>
              <a:ext uri="{FF2B5EF4-FFF2-40B4-BE49-F238E27FC236}">
                <a16:creationId xmlns:a16="http://schemas.microsoft.com/office/drawing/2014/main" id="{47A62318-8EF3-B949-8C2E-634313C53CC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124201" y="3429000"/>
            <a:ext cx="657225" cy="381000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088" name="Rectangle 9">
            <a:extLst>
              <a:ext uri="{FF2B5EF4-FFF2-40B4-BE49-F238E27FC236}">
                <a16:creationId xmlns:a16="http://schemas.microsoft.com/office/drawing/2014/main" id="{D2B6E35B-535D-A243-B9BB-B7D54C2242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5181600"/>
            <a:ext cx="1143000" cy="914400"/>
          </a:xfrm>
          <a:prstGeom prst="rect">
            <a:avLst/>
          </a:prstGeom>
          <a:solidFill>
            <a:srgbClr val="4D9F37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0">
              <a:latin typeface="+mn-lt"/>
            </a:endParaRPr>
          </a:p>
        </p:txBody>
      </p:sp>
      <p:sp>
        <p:nvSpPr>
          <p:cNvPr id="46089" name="Text Box 10">
            <a:extLst>
              <a:ext uri="{FF2B5EF4-FFF2-40B4-BE49-F238E27FC236}">
                <a16:creationId xmlns:a16="http://schemas.microsoft.com/office/drawing/2014/main" id="{E6E0A2C1-FAF2-0043-9F96-8A386DCA91CD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895725" y="4333875"/>
            <a:ext cx="7747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600">
                <a:latin typeface="+mn-lt"/>
              </a:rPr>
              <a:t>....…</a:t>
            </a:r>
          </a:p>
        </p:txBody>
      </p:sp>
      <p:cxnSp>
        <p:nvCxnSpPr>
          <p:cNvPr id="46090" name="AutoShape 11">
            <a:extLst>
              <a:ext uri="{FF2B5EF4-FFF2-40B4-BE49-F238E27FC236}">
                <a16:creationId xmlns:a16="http://schemas.microsoft.com/office/drawing/2014/main" id="{05F5F2C8-E4D1-8940-8AC8-35C08D3DC23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124201" y="3276600"/>
            <a:ext cx="657225" cy="2362200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091" name="Line 12">
            <a:extLst>
              <a:ext uri="{FF2B5EF4-FFF2-40B4-BE49-F238E27FC236}">
                <a16:creationId xmlns:a16="http://schemas.microsoft.com/office/drawing/2014/main" id="{DA25403A-53AC-4C42-B4E5-9096764D6FA9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2286000"/>
            <a:ext cx="990600" cy="1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92" name="Rectangle 13">
            <a:extLst>
              <a:ext uri="{FF2B5EF4-FFF2-40B4-BE49-F238E27FC236}">
                <a16:creationId xmlns:a16="http://schemas.microsoft.com/office/drawing/2014/main" id="{F632277A-E4D9-F549-9B58-C25505C83B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2895600"/>
            <a:ext cx="1143000" cy="914400"/>
          </a:xfrm>
          <a:prstGeom prst="rect">
            <a:avLst/>
          </a:prstGeom>
          <a:solidFill>
            <a:srgbClr val="ECAB28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0">
              <a:latin typeface="+mn-lt"/>
            </a:endParaRPr>
          </a:p>
        </p:txBody>
      </p:sp>
      <p:cxnSp>
        <p:nvCxnSpPr>
          <p:cNvPr id="46093" name="AutoShape 14">
            <a:extLst>
              <a:ext uri="{FF2B5EF4-FFF2-40B4-BE49-F238E27FC236}">
                <a16:creationId xmlns:a16="http://schemas.microsoft.com/office/drawing/2014/main" id="{C4566205-675F-374E-A0E2-16D39C99BD5E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124201" y="2514600"/>
            <a:ext cx="657225" cy="609600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094" name="Text Box 15">
            <a:extLst>
              <a:ext uri="{FF2B5EF4-FFF2-40B4-BE49-F238E27FC236}">
                <a16:creationId xmlns:a16="http://schemas.microsoft.com/office/drawing/2014/main" id="{81BA24E4-3F60-1A4A-949E-0129E36232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8000" y="2286000"/>
            <a:ext cx="154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0">
                <a:latin typeface="+mn-lt"/>
              </a:rPr>
              <a:t>M features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>
            <a:extLst>
              <a:ext uri="{FF2B5EF4-FFF2-40B4-BE49-F238E27FC236}">
                <a16:creationId xmlns:a16="http://schemas.microsoft.com/office/drawing/2014/main" id="{B6F92FEC-F031-064C-84EB-AF3D476EF313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>
                <a:latin typeface="+mn-lt"/>
              </a:rPr>
              <a:t>Random Forest Classifier</a:t>
            </a:r>
          </a:p>
        </p:txBody>
      </p:sp>
      <p:sp>
        <p:nvSpPr>
          <p:cNvPr id="48130" name="Text Box 3">
            <a:extLst>
              <a:ext uri="{FF2B5EF4-FFF2-40B4-BE49-F238E27FC236}">
                <a16:creationId xmlns:a16="http://schemas.microsoft.com/office/drawing/2014/main" id="{ABCBB33A-2BF2-5247-9E7D-6CD743094810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864394" y="3226594"/>
            <a:ext cx="162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0">
                <a:latin typeface="+mn-lt"/>
              </a:rPr>
              <a:t>N examples</a:t>
            </a:r>
          </a:p>
        </p:txBody>
      </p:sp>
      <p:sp>
        <p:nvSpPr>
          <p:cNvPr id="48131" name="Rectangle 4">
            <a:extLst>
              <a:ext uri="{FF2B5EF4-FFF2-40B4-BE49-F238E27FC236}">
                <a16:creationId xmlns:a16="http://schemas.microsoft.com/office/drawing/2014/main" id="{84952F27-CA47-334A-9889-F4D9E12C46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5713" y="1905000"/>
            <a:ext cx="1143000" cy="914400"/>
          </a:xfrm>
          <a:prstGeom prst="rect">
            <a:avLst/>
          </a:prstGeom>
          <a:solidFill>
            <a:srgbClr val="4D9F37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0">
              <a:latin typeface="+mn-lt"/>
            </a:endParaRPr>
          </a:p>
        </p:txBody>
      </p:sp>
      <p:sp>
        <p:nvSpPr>
          <p:cNvPr id="48132" name="Rectangle 5">
            <a:extLst>
              <a:ext uri="{FF2B5EF4-FFF2-40B4-BE49-F238E27FC236}">
                <a16:creationId xmlns:a16="http://schemas.microsoft.com/office/drawing/2014/main" id="{735DA675-BBB9-FD43-9392-71F98493B1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5713" y="3200400"/>
            <a:ext cx="1143000" cy="914400"/>
          </a:xfrm>
          <a:prstGeom prst="rect">
            <a:avLst/>
          </a:prstGeom>
          <a:solidFill>
            <a:srgbClr val="4D9F37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0">
              <a:latin typeface="+mn-lt"/>
            </a:endParaRPr>
          </a:p>
        </p:txBody>
      </p:sp>
      <p:cxnSp>
        <p:nvCxnSpPr>
          <p:cNvPr id="48133" name="AutoShape 6">
            <a:extLst>
              <a:ext uri="{FF2B5EF4-FFF2-40B4-BE49-F238E27FC236}">
                <a16:creationId xmlns:a16="http://schemas.microsoft.com/office/drawing/2014/main" id="{927739FF-A4C0-6D43-B907-B7C92052DF40}"/>
              </a:ext>
            </a:extLst>
          </p:cNvPr>
          <p:cNvCxnSpPr>
            <a:cxnSpLocks noChangeShapeType="1"/>
            <a:endCxn id="48131" idx="1"/>
          </p:cNvCxnSpPr>
          <p:nvPr/>
        </p:nvCxnSpPr>
        <p:spPr bwMode="auto">
          <a:xfrm flipV="1">
            <a:off x="3124201" y="2362200"/>
            <a:ext cx="657225" cy="914400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134" name="AutoShape 7">
            <a:extLst>
              <a:ext uri="{FF2B5EF4-FFF2-40B4-BE49-F238E27FC236}">
                <a16:creationId xmlns:a16="http://schemas.microsoft.com/office/drawing/2014/main" id="{F1BC9D7F-DD9F-054D-B6B8-F09EEF30C38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109914" y="3429000"/>
            <a:ext cx="657225" cy="381000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135" name="Rectangle 8">
            <a:extLst>
              <a:ext uri="{FF2B5EF4-FFF2-40B4-BE49-F238E27FC236}">
                <a16:creationId xmlns:a16="http://schemas.microsoft.com/office/drawing/2014/main" id="{698658A8-1D8B-6B4C-8028-A2C395BE85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5713" y="5181600"/>
            <a:ext cx="1143000" cy="914400"/>
          </a:xfrm>
          <a:prstGeom prst="rect">
            <a:avLst/>
          </a:prstGeom>
          <a:solidFill>
            <a:srgbClr val="4D9F37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0">
              <a:latin typeface="+mn-lt"/>
            </a:endParaRPr>
          </a:p>
        </p:txBody>
      </p:sp>
      <p:sp>
        <p:nvSpPr>
          <p:cNvPr id="48136" name="Text Box 9">
            <a:extLst>
              <a:ext uri="{FF2B5EF4-FFF2-40B4-BE49-F238E27FC236}">
                <a16:creationId xmlns:a16="http://schemas.microsoft.com/office/drawing/2014/main" id="{46823312-476A-9C45-B5F2-FD722262D3EF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881438" y="4333875"/>
            <a:ext cx="7747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600">
                <a:latin typeface="+mn-lt"/>
              </a:rPr>
              <a:t>....…</a:t>
            </a:r>
          </a:p>
        </p:txBody>
      </p:sp>
      <p:cxnSp>
        <p:nvCxnSpPr>
          <p:cNvPr id="48137" name="AutoShape 10">
            <a:extLst>
              <a:ext uri="{FF2B5EF4-FFF2-40B4-BE49-F238E27FC236}">
                <a16:creationId xmlns:a16="http://schemas.microsoft.com/office/drawing/2014/main" id="{BE40C5EB-9DE7-DA4E-9FB8-D4A5D803F65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109914" y="3276600"/>
            <a:ext cx="657225" cy="2362200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48138" name="Picture 11">
            <a:extLst>
              <a:ext uri="{FF2B5EF4-FFF2-40B4-BE49-F238E27FC236}">
                <a16:creationId xmlns:a16="http://schemas.microsoft.com/office/drawing/2014/main" id="{BD3BC5F1-A771-0D46-8341-05B3C0C13E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442"/>
          <a:stretch>
            <a:fillRect/>
          </a:stretch>
        </p:blipFill>
        <p:spPr bwMode="auto">
          <a:xfrm>
            <a:off x="5889625" y="1676400"/>
            <a:ext cx="2020888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9" name="Picture 12">
            <a:extLst>
              <a:ext uri="{FF2B5EF4-FFF2-40B4-BE49-F238E27FC236}">
                <a16:creationId xmlns:a16="http://schemas.microsoft.com/office/drawing/2014/main" id="{6566328F-DC43-1C4F-ADE0-996C31D22C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411"/>
          <a:stretch>
            <a:fillRect/>
          </a:stretch>
        </p:blipFill>
        <p:spPr bwMode="auto">
          <a:xfrm>
            <a:off x="5853113" y="2895601"/>
            <a:ext cx="2209800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40" name="Picture 13">
            <a:extLst>
              <a:ext uri="{FF2B5EF4-FFF2-40B4-BE49-F238E27FC236}">
                <a16:creationId xmlns:a16="http://schemas.microsoft.com/office/drawing/2014/main" id="{6B1BBFD1-615F-0F43-9B11-0EE618CA51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411"/>
          <a:stretch>
            <a:fillRect/>
          </a:stretch>
        </p:blipFill>
        <p:spPr bwMode="auto">
          <a:xfrm>
            <a:off x="5853113" y="4956176"/>
            <a:ext cx="2209800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41" name="Line 14">
            <a:extLst>
              <a:ext uri="{FF2B5EF4-FFF2-40B4-BE49-F238E27FC236}">
                <a16:creationId xmlns:a16="http://schemas.microsoft.com/office/drawing/2014/main" id="{370BE3B7-27EB-694E-903E-9153675A774E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2286000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42" name="Line 15">
            <a:extLst>
              <a:ext uri="{FF2B5EF4-FFF2-40B4-BE49-F238E27FC236}">
                <a16:creationId xmlns:a16="http://schemas.microsoft.com/office/drawing/2014/main" id="{850FA832-A150-0B4B-ABEC-F3AF99F0A313}"/>
              </a:ext>
            </a:extLst>
          </p:cNvPr>
          <p:cNvSpPr>
            <a:spLocks noChangeShapeType="1"/>
          </p:cNvSpPr>
          <p:nvPr/>
        </p:nvSpPr>
        <p:spPr bwMode="auto">
          <a:xfrm>
            <a:off x="4938713" y="3581400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43" name="Line 16">
            <a:extLst>
              <a:ext uri="{FF2B5EF4-FFF2-40B4-BE49-F238E27FC236}">
                <a16:creationId xmlns:a16="http://schemas.microsoft.com/office/drawing/2014/main" id="{AC1AA5C6-EF8D-014A-A492-8654F49DED9C}"/>
              </a:ext>
            </a:extLst>
          </p:cNvPr>
          <p:cNvSpPr>
            <a:spLocks noChangeShapeType="1"/>
          </p:cNvSpPr>
          <p:nvPr/>
        </p:nvSpPr>
        <p:spPr bwMode="auto">
          <a:xfrm>
            <a:off x="5014913" y="5562600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44" name="Text Box 17">
            <a:extLst>
              <a:ext uri="{FF2B5EF4-FFF2-40B4-BE49-F238E27FC236}">
                <a16:creationId xmlns:a16="http://schemas.microsoft.com/office/drawing/2014/main" id="{C57D0BEF-8834-8F4E-B51A-B2B6F691FD07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6319838" y="4321175"/>
            <a:ext cx="7747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600">
                <a:latin typeface="+mn-lt"/>
              </a:rPr>
              <a:t>....…</a:t>
            </a:r>
          </a:p>
        </p:txBody>
      </p:sp>
      <p:sp>
        <p:nvSpPr>
          <p:cNvPr id="48145" name="Text Box 18">
            <a:extLst>
              <a:ext uri="{FF2B5EF4-FFF2-40B4-BE49-F238E27FC236}">
                <a16:creationId xmlns:a16="http://schemas.microsoft.com/office/drawing/2014/main" id="{1656C749-0D92-9341-85C0-A506DA7704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96313" y="3124201"/>
            <a:ext cx="16002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+mn-lt"/>
              </a:rPr>
              <a:t>Take the majority vote</a:t>
            </a:r>
          </a:p>
        </p:txBody>
      </p:sp>
      <p:sp>
        <p:nvSpPr>
          <p:cNvPr id="48146" name="AutoShape 19">
            <a:extLst>
              <a:ext uri="{FF2B5EF4-FFF2-40B4-BE49-F238E27FC236}">
                <a16:creationId xmlns:a16="http://schemas.microsoft.com/office/drawing/2014/main" id="{D293180A-1AFE-AE4D-A5FF-C498CB531B48}"/>
              </a:ext>
            </a:extLst>
          </p:cNvPr>
          <p:cNvSpPr>
            <a:spLocks/>
          </p:cNvSpPr>
          <p:nvPr/>
        </p:nvSpPr>
        <p:spPr bwMode="auto">
          <a:xfrm>
            <a:off x="7924800" y="1600200"/>
            <a:ext cx="533400" cy="4572000"/>
          </a:xfrm>
          <a:prstGeom prst="rightBrace">
            <a:avLst>
              <a:gd name="adj1" fmla="val 71429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0">
              <a:latin typeface="+mn-lt"/>
            </a:endParaRPr>
          </a:p>
        </p:txBody>
      </p:sp>
      <p:sp>
        <p:nvSpPr>
          <p:cNvPr id="48147" name="Rectangle 20">
            <a:extLst>
              <a:ext uri="{FF2B5EF4-FFF2-40B4-BE49-F238E27FC236}">
                <a16:creationId xmlns:a16="http://schemas.microsoft.com/office/drawing/2014/main" id="{27B8327B-E4B7-EE4E-BE4E-183D7D5150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6913" y="2895600"/>
            <a:ext cx="1143000" cy="914400"/>
          </a:xfrm>
          <a:prstGeom prst="rect">
            <a:avLst/>
          </a:prstGeom>
          <a:solidFill>
            <a:srgbClr val="ECAB28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0">
              <a:latin typeface="+mn-lt"/>
            </a:endParaRPr>
          </a:p>
        </p:txBody>
      </p:sp>
      <p:sp>
        <p:nvSpPr>
          <p:cNvPr id="48148" name="Text Box 21">
            <a:extLst>
              <a:ext uri="{FF2B5EF4-FFF2-40B4-BE49-F238E27FC236}">
                <a16:creationId xmlns:a16="http://schemas.microsoft.com/office/drawing/2014/main" id="{9D056F91-3438-C643-AE2F-1113418312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3714" y="2286000"/>
            <a:ext cx="154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0">
                <a:latin typeface="+mn-lt"/>
              </a:rPr>
              <a:t>M features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>
            <a:extLst>
              <a:ext uri="{FF2B5EF4-FFF2-40B4-BE49-F238E27FC236}">
                <a16:creationId xmlns:a16="http://schemas.microsoft.com/office/drawing/2014/main" id="{DD4D5536-7A73-2740-ADD9-16F939270229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>
                <a:latin typeface="+mn-lt"/>
              </a:rPr>
              <a:t>Bagging : a simulated example</a:t>
            </a:r>
          </a:p>
        </p:txBody>
      </p:sp>
      <p:sp>
        <p:nvSpPr>
          <p:cNvPr id="50178" name="Rectangle 3">
            <a:extLst>
              <a:ext uri="{FF2B5EF4-FFF2-40B4-BE49-F238E27FC236}">
                <a16:creationId xmlns:a16="http://schemas.microsoft.com/office/drawing/2014/main" id="{E557A402-BBC4-8843-AFF4-8828D5AC3B92}"/>
              </a:ext>
            </a:extLst>
          </p:cNvPr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 sz="3000" dirty="0"/>
              <a:t>Generated a sample of size </a:t>
            </a:r>
            <a:r>
              <a:rPr lang="en-US" altLang="en-US" sz="3000" i="1" dirty="0"/>
              <a:t>N </a:t>
            </a:r>
            <a:r>
              <a:rPr lang="en-US" altLang="en-US" sz="3000" dirty="0"/>
              <a:t>= 30, </a:t>
            </a:r>
          </a:p>
          <a:p>
            <a:pPr lvl="1"/>
            <a:r>
              <a:rPr lang="en-US" altLang="en-US" sz="2600" dirty="0"/>
              <a:t>two classes and </a:t>
            </a:r>
            <a:r>
              <a:rPr lang="en-US" altLang="en-US" sz="2600" i="1" dirty="0"/>
              <a:t>p </a:t>
            </a:r>
            <a:r>
              <a:rPr lang="en-US" altLang="en-US" sz="2600" dirty="0"/>
              <a:t>= 5 features, each having a standard Gaussian distribution with pairwise correlation 0</a:t>
            </a:r>
            <a:r>
              <a:rPr lang="en-US" altLang="en-US" sz="2600" i="1" dirty="0"/>
              <a:t>.</a:t>
            </a:r>
            <a:r>
              <a:rPr lang="en-US" altLang="en-US" sz="2600" dirty="0"/>
              <a:t>95. </a:t>
            </a:r>
          </a:p>
          <a:p>
            <a:endParaRPr lang="en-US" altLang="en-US" sz="3000" dirty="0"/>
          </a:p>
          <a:p>
            <a:r>
              <a:rPr lang="en-US" altLang="en-US" sz="3000" dirty="0"/>
              <a:t>The response </a:t>
            </a:r>
            <a:r>
              <a:rPr lang="en-US" altLang="en-US" sz="3000" i="1" dirty="0"/>
              <a:t>Y </a:t>
            </a:r>
            <a:r>
              <a:rPr lang="en-US" altLang="en-US" sz="3000" dirty="0"/>
              <a:t>was generated according to </a:t>
            </a:r>
          </a:p>
          <a:p>
            <a:pPr lvl="1"/>
            <a:r>
              <a:rPr lang="en-US" altLang="en-US" sz="2600" dirty="0" err="1"/>
              <a:t>Pr</a:t>
            </a:r>
            <a:r>
              <a:rPr lang="en-US" altLang="en-US" sz="2600" dirty="0"/>
              <a:t>(</a:t>
            </a:r>
            <a:r>
              <a:rPr lang="en-US" altLang="en-US" sz="2600" i="1" dirty="0"/>
              <a:t>Y </a:t>
            </a:r>
            <a:r>
              <a:rPr lang="en-US" altLang="en-US" sz="2600" dirty="0"/>
              <a:t>= 1</a:t>
            </a:r>
            <a:r>
              <a:rPr lang="en-US" altLang="en-US" sz="2600" i="1" dirty="0"/>
              <a:t>|x</a:t>
            </a:r>
            <a:r>
              <a:rPr lang="en-US" altLang="en-US" sz="2600" dirty="0"/>
              <a:t>1 </a:t>
            </a:r>
            <a:r>
              <a:rPr lang="en-US" altLang="en-US" sz="2600" i="1" dirty="0"/>
              <a:t>≤ </a:t>
            </a:r>
            <a:r>
              <a:rPr lang="en-US" altLang="en-US" sz="2600" dirty="0"/>
              <a:t>0</a:t>
            </a:r>
            <a:r>
              <a:rPr lang="en-US" altLang="en-US" sz="2600" i="1" dirty="0"/>
              <a:t>.</a:t>
            </a:r>
            <a:r>
              <a:rPr lang="en-US" altLang="en-US" sz="2600" dirty="0"/>
              <a:t>5) = 0</a:t>
            </a:r>
            <a:r>
              <a:rPr lang="en-US" altLang="en-US" sz="2600" i="1" dirty="0"/>
              <a:t>.</a:t>
            </a:r>
            <a:r>
              <a:rPr lang="en-US" altLang="en-US" sz="2600" dirty="0"/>
              <a:t>2,</a:t>
            </a:r>
          </a:p>
          <a:p>
            <a:pPr lvl="1"/>
            <a:r>
              <a:rPr lang="en-US" altLang="en-US" sz="2600" dirty="0" err="1"/>
              <a:t>Pr</a:t>
            </a:r>
            <a:r>
              <a:rPr lang="en-US" altLang="en-US" sz="2600" dirty="0"/>
              <a:t>(</a:t>
            </a:r>
            <a:r>
              <a:rPr lang="en-US" altLang="en-US" sz="2600" i="1" dirty="0"/>
              <a:t>Y </a:t>
            </a:r>
            <a:r>
              <a:rPr lang="en-US" altLang="en-US" sz="2600" dirty="0"/>
              <a:t>= 0</a:t>
            </a:r>
            <a:r>
              <a:rPr lang="en-US" altLang="en-US" sz="2600" i="1" dirty="0"/>
              <a:t>|x</a:t>
            </a:r>
            <a:r>
              <a:rPr lang="en-US" altLang="en-US" sz="2600" dirty="0"/>
              <a:t>1 </a:t>
            </a:r>
            <a:r>
              <a:rPr lang="en-US" altLang="en-US" sz="2600" i="1" dirty="0"/>
              <a:t>&gt; </a:t>
            </a:r>
            <a:r>
              <a:rPr lang="en-US" altLang="en-US" sz="2600" dirty="0"/>
              <a:t>0</a:t>
            </a:r>
            <a:r>
              <a:rPr lang="en-US" altLang="en-US" sz="2600" i="1" dirty="0"/>
              <a:t>.</a:t>
            </a:r>
            <a:r>
              <a:rPr lang="en-US" altLang="en-US" sz="2600" dirty="0"/>
              <a:t>5) = 0</a:t>
            </a:r>
            <a:r>
              <a:rPr lang="en-US" altLang="en-US" sz="2600" i="1" dirty="0"/>
              <a:t>.</a:t>
            </a:r>
            <a:r>
              <a:rPr lang="en-US" altLang="en-US" sz="2600" dirty="0"/>
              <a:t>8.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1" name="Picture 6">
            <a:extLst>
              <a:ext uri="{FF2B5EF4-FFF2-40B4-BE49-F238E27FC236}">
                <a16:creationId xmlns:a16="http://schemas.microsoft.com/office/drawing/2014/main" id="{694D800D-E628-264E-B1DA-B774BC616E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78" t="26834" r="22240" b="11166"/>
          <a:stretch>
            <a:fillRect/>
          </a:stretch>
        </p:blipFill>
        <p:spPr bwMode="auto">
          <a:xfrm>
            <a:off x="1147127" y="1690688"/>
            <a:ext cx="7032625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202" name="Rectangle 8">
            <a:extLst>
              <a:ext uri="{FF2B5EF4-FFF2-40B4-BE49-F238E27FC236}">
                <a16:creationId xmlns:a16="http://schemas.microsoft.com/office/drawing/2014/main" id="{FC5509A2-4A11-0740-B531-0DD97937C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+mn-lt"/>
              </a:rPr>
              <a:t>Bagging </a:t>
            </a:r>
          </a:p>
        </p:txBody>
      </p:sp>
      <p:sp>
        <p:nvSpPr>
          <p:cNvPr id="51203" name="Text Box 11">
            <a:extLst>
              <a:ext uri="{FF2B5EF4-FFF2-40B4-BE49-F238E27FC236}">
                <a16:creationId xmlns:a16="http://schemas.microsoft.com/office/drawing/2014/main" id="{9A60FB9D-606C-714F-B613-359D335455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5950" y="1797052"/>
            <a:ext cx="65357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0">
                <a:latin typeface="+mn-lt"/>
              </a:rPr>
              <a:t>Notice the bootstrap trees are different than the original tree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C070A02-1BFC-0149-98F5-E12B1981E74B}"/>
              </a:ext>
            </a:extLst>
          </p:cNvPr>
          <p:cNvSpPr/>
          <p:nvPr/>
        </p:nvSpPr>
        <p:spPr>
          <a:xfrm>
            <a:off x="7996873" y="3771522"/>
            <a:ext cx="6096000" cy="892552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altLang="en-US" sz="2600" dirty="0" err="1"/>
              <a:t>Pr</a:t>
            </a:r>
            <a:r>
              <a:rPr lang="en-US" altLang="en-US" sz="2600" dirty="0"/>
              <a:t>(</a:t>
            </a:r>
            <a:r>
              <a:rPr lang="en-US" altLang="en-US" sz="2600" i="1" dirty="0"/>
              <a:t>Y </a:t>
            </a:r>
            <a:r>
              <a:rPr lang="en-US" altLang="en-US" sz="2600" dirty="0"/>
              <a:t>= 1</a:t>
            </a:r>
            <a:r>
              <a:rPr lang="en-US" altLang="en-US" sz="2600" i="1" dirty="0"/>
              <a:t>|x</a:t>
            </a:r>
            <a:r>
              <a:rPr lang="en-US" altLang="en-US" sz="2600" dirty="0"/>
              <a:t>1 </a:t>
            </a:r>
            <a:r>
              <a:rPr lang="en-US" altLang="en-US" sz="2600" i="1" dirty="0"/>
              <a:t>≤ </a:t>
            </a:r>
            <a:r>
              <a:rPr lang="en-US" altLang="en-US" sz="2600" dirty="0"/>
              <a:t>0</a:t>
            </a:r>
            <a:r>
              <a:rPr lang="en-US" altLang="en-US" sz="2600" i="1" dirty="0"/>
              <a:t>.</a:t>
            </a:r>
            <a:r>
              <a:rPr lang="en-US" altLang="en-US" sz="2600" dirty="0"/>
              <a:t>5) = 0</a:t>
            </a:r>
            <a:r>
              <a:rPr lang="en-US" altLang="en-US" sz="2600" i="1" dirty="0"/>
              <a:t>.</a:t>
            </a:r>
            <a:r>
              <a:rPr lang="en-US" altLang="en-US" sz="2600" dirty="0"/>
              <a:t>2,</a:t>
            </a:r>
          </a:p>
          <a:p>
            <a:pPr lvl="1"/>
            <a:r>
              <a:rPr lang="en-US" altLang="en-US" sz="2600" dirty="0" err="1"/>
              <a:t>Pr</a:t>
            </a:r>
            <a:r>
              <a:rPr lang="en-US" altLang="en-US" sz="2600" dirty="0"/>
              <a:t>(</a:t>
            </a:r>
            <a:r>
              <a:rPr lang="en-US" altLang="en-US" sz="2600" i="1" dirty="0"/>
              <a:t>Y </a:t>
            </a:r>
            <a:r>
              <a:rPr lang="en-US" altLang="en-US" sz="2600" dirty="0"/>
              <a:t>= 0</a:t>
            </a:r>
            <a:r>
              <a:rPr lang="en-US" altLang="en-US" sz="2600" i="1" dirty="0"/>
              <a:t>|x</a:t>
            </a:r>
            <a:r>
              <a:rPr lang="en-US" altLang="en-US" sz="2600" dirty="0"/>
              <a:t>1 </a:t>
            </a:r>
            <a:r>
              <a:rPr lang="en-US" altLang="en-US" sz="2600" i="1" dirty="0"/>
              <a:t>&gt; </a:t>
            </a:r>
            <a:r>
              <a:rPr lang="en-US" altLang="en-US" sz="2600" dirty="0"/>
              <a:t>0</a:t>
            </a:r>
            <a:r>
              <a:rPr lang="en-US" altLang="en-US" sz="2600" i="1" dirty="0"/>
              <a:t>.</a:t>
            </a:r>
            <a:r>
              <a:rPr lang="en-US" altLang="en-US" sz="2600" dirty="0"/>
              <a:t>5) = 0</a:t>
            </a:r>
            <a:r>
              <a:rPr lang="en-US" altLang="en-US" sz="2600" i="1" dirty="0"/>
              <a:t>.</a:t>
            </a:r>
            <a:r>
              <a:rPr lang="en-US" altLang="en-US" sz="2600" dirty="0"/>
              <a:t>8.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>
            <a:extLst>
              <a:ext uri="{FF2B5EF4-FFF2-40B4-BE49-F238E27FC236}">
                <a16:creationId xmlns:a16="http://schemas.microsoft.com/office/drawing/2014/main" id="{FAB45640-1FF3-8041-A9F5-9E8219C108F5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>
                <a:latin typeface="+mn-lt"/>
              </a:rPr>
              <a:t>Bagging</a:t>
            </a:r>
          </a:p>
        </p:txBody>
      </p:sp>
      <p:pic>
        <p:nvPicPr>
          <p:cNvPr id="52226" name="Picture 4">
            <a:extLst>
              <a:ext uri="{FF2B5EF4-FFF2-40B4-BE49-F238E27FC236}">
                <a16:creationId xmlns:a16="http://schemas.microsoft.com/office/drawing/2014/main" id="{24AB03CA-EBE3-6841-BA5C-89F168A026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77" t="25520" r="13176" b="13063"/>
          <a:stretch>
            <a:fillRect/>
          </a:stretch>
        </p:blipFill>
        <p:spPr bwMode="auto">
          <a:xfrm>
            <a:off x="2208214" y="1412875"/>
            <a:ext cx="7991475" cy="467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228" name="Line 6">
            <a:extLst>
              <a:ext uri="{FF2B5EF4-FFF2-40B4-BE49-F238E27FC236}">
                <a16:creationId xmlns:a16="http://schemas.microsoft.com/office/drawing/2014/main" id="{01E028F7-8FAD-A74D-B1EF-C3238721E4D0}"/>
              </a:ext>
            </a:extLst>
          </p:cNvPr>
          <p:cNvSpPr>
            <a:spLocks noChangeShapeType="1"/>
          </p:cNvSpPr>
          <p:nvPr/>
        </p:nvSpPr>
        <p:spPr bwMode="auto">
          <a:xfrm>
            <a:off x="7175501" y="1916114"/>
            <a:ext cx="1152525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29" name="Text Box 7">
            <a:extLst>
              <a:ext uri="{FF2B5EF4-FFF2-40B4-BE49-F238E27FC236}">
                <a16:creationId xmlns:a16="http://schemas.microsoft.com/office/drawing/2014/main" id="{4D1A0CC8-9B96-BB4F-A07F-F2247B3E62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0414" y="2208214"/>
            <a:ext cx="1836737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0">
                <a:latin typeface="+mn-lt"/>
              </a:rPr>
              <a:t>Treat the voting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0">
                <a:latin typeface="+mn-lt"/>
              </a:rPr>
              <a:t>Proportions as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0">
                <a:latin typeface="+mn-lt"/>
              </a:rPr>
              <a:t>probabilities</a:t>
            </a:r>
          </a:p>
        </p:txBody>
      </p:sp>
      <p:sp>
        <p:nvSpPr>
          <p:cNvPr id="52230" name="Text Box 8">
            <a:extLst>
              <a:ext uri="{FF2B5EF4-FFF2-40B4-BE49-F238E27FC236}">
                <a16:creationId xmlns:a16="http://schemas.microsoft.com/office/drawing/2014/main" id="{2001E3DE-D85B-344C-8118-41CBB3E0A0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5775" y="6329363"/>
            <a:ext cx="683020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+mn-lt"/>
                <a:hlinkClick r:id="rId3"/>
              </a:rPr>
              <a:t>http://www-stat.stanford.edu/~hastie/Papers/ESLII.pdf</a:t>
            </a:r>
            <a:r>
              <a:rPr lang="en-US" altLang="en-US" sz="1800" b="0">
                <a:latin typeface="+mn-lt"/>
              </a:rPr>
              <a:t>   Example 8.7.1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>
            <a:extLst>
              <a:ext uri="{FF2B5EF4-FFF2-40B4-BE49-F238E27FC236}">
                <a16:creationId xmlns:a16="http://schemas.microsoft.com/office/drawing/2014/main" id="{D47F9ADD-A010-1548-9483-46A1F49E1DF4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>
                <a:latin typeface="+mn-lt"/>
              </a:rPr>
              <a:t>Random forest classifier</a:t>
            </a:r>
          </a:p>
        </p:txBody>
      </p:sp>
      <p:sp>
        <p:nvSpPr>
          <p:cNvPr id="53250" name="Rectangle 3">
            <a:extLst>
              <a:ext uri="{FF2B5EF4-FFF2-40B4-BE49-F238E27FC236}">
                <a16:creationId xmlns:a16="http://schemas.microsoft.com/office/drawing/2014/main" id="{53510CE8-3AC4-2A4A-912F-C468A0641F6E}"/>
              </a:ext>
            </a:extLst>
          </p:cNvPr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 b="0" dirty="0"/>
              <a:t>Random forest classifier, an extension to bagging which uses </a:t>
            </a:r>
            <a:r>
              <a:rPr lang="en-US" altLang="en-US" b="0" i="1" dirty="0"/>
              <a:t>de-correlated </a:t>
            </a:r>
            <a:r>
              <a:rPr lang="en-US" altLang="en-US" b="0" dirty="0"/>
              <a:t>trees.</a:t>
            </a:r>
          </a:p>
          <a:p>
            <a:endParaRPr lang="en-US" altLang="en-US" b="0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>
            <a:extLst>
              <a:ext uri="{FF2B5EF4-FFF2-40B4-BE49-F238E27FC236}">
                <a16:creationId xmlns:a16="http://schemas.microsoft.com/office/drawing/2014/main" id="{60D834BF-43DC-6D43-9D93-4138F01BDADF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z="4000">
                <a:latin typeface="+mn-lt"/>
              </a:rPr>
              <a:t>Random Forest Classifier</a:t>
            </a:r>
          </a:p>
        </p:txBody>
      </p:sp>
      <p:sp>
        <p:nvSpPr>
          <p:cNvPr id="54274" name="Text Box 3">
            <a:extLst>
              <a:ext uri="{FF2B5EF4-FFF2-40B4-BE49-F238E27FC236}">
                <a16:creationId xmlns:a16="http://schemas.microsoft.com/office/drawing/2014/main" id="{C6DDD4EF-64A9-D54D-9369-569DB6B1F664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864394" y="3226594"/>
            <a:ext cx="162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0">
                <a:latin typeface="+mn-lt"/>
              </a:rPr>
              <a:t>N examples</a:t>
            </a:r>
          </a:p>
        </p:txBody>
      </p:sp>
      <p:sp>
        <p:nvSpPr>
          <p:cNvPr id="54275" name="Text Box 4">
            <a:extLst>
              <a:ext uri="{FF2B5EF4-FFF2-40B4-BE49-F238E27FC236}">
                <a16:creationId xmlns:a16="http://schemas.microsoft.com/office/drawing/2014/main" id="{A70D996C-0786-3C4E-8167-8E5A7915FB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1939" y="1398588"/>
            <a:ext cx="21685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+mn-lt"/>
              </a:rPr>
              <a:t>Training Data</a:t>
            </a:r>
          </a:p>
        </p:txBody>
      </p:sp>
      <p:sp>
        <p:nvSpPr>
          <p:cNvPr id="54276" name="Rectangle 5">
            <a:extLst>
              <a:ext uri="{FF2B5EF4-FFF2-40B4-BE49-F238E27FC236}">
                <a16:creationId xmlns:a16="http://schemas.microsoft.com/office/drawing/2014/main" id="{F4B61548-CC5D-E343-B258-D11863A833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6913" y="2895600"/>
            <a:ext cx="1143000" cy="914400"/>
          </a:xfrm>
          <a:prstGeom prst="rect">
            <a:avLst/>
          </a:prstGeom>
          <a:solidFill>
            <a:srgbClr val="ECAB28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0">
              <a:latin typeface="+mn-lt"/>
            </a:endParaRPr>
          </a:p>
        </p:txBody>
      </p:sp>
      <p:sp>
        <p:nvSpPr>
          <p:cNvPr id="54277" name="Text Box 6">
            <a:extLst>
              <a:ext uri="{FF2B5EF4-FFF2-40B4-BE49-F238E27FC236}">
                <a16:creationId xmlns:a16="http://schemas.microsoft.com/office/drawing/2014/main" id="{BCBB9061-F7DA-1E4D-A838-4297BEA3E5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3714" y="2286000"/>
            <a:ext cx="154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0">
                <a:latin typeface="+mn-lt"/>
              </a:rPr>
              <a:t>M features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>
            <a:extLst>
              <a:ext uri="{FF2B5EF4-FFF2-40B4-BE49-F238E27FC236}">
                <a16:creationId xmlns:a16="http://schemas.microsoft.com/office/drawing/2014/main" id="{FFBA877C-4007-EB42-BF24-B834BE70836A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z="4000">
                <a:latin typeface="+mn-lt"/>
              </a:rPr>
              <a:t>Random Forest Classifier</a:t>
            </a:r>
          </a:p>
        </p:txBody>
      </p:sp>
      <p:sp>
        <p:nvSpPr>
          <p:cNvPr id="56322" name="Text Box 3">
            <a:extLst>
              <a:ext uri="{FF2B5EF4-FFF2-40B4-BE49-F238E27FC236}">
                <a16:creationId xmlns:a16="http://schemas.microsoft.com/office/drawing/2014/main" id="{03932585-78EC-994D-9863-D85341FBD9DD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864394" y="3226594"/>
            <a:ext cx="162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0">
                <a:latin typeface="+mn-lt"/>
              </a:rPr>
              <a:t>N examples</a:t>
            </a:r>
          </a:p>
        </p:txBody>
      </p:sp>
      <p:sp>
        <p:nvSpPr>
          <p:cNvPr id="56323" name="Text Box 4">
            <a:extLst>
              <a:ext uri="{FF2B5EF4-FFF2-40B4-BE49-F238E27FC236}">
                <a16:creationId xmlns:a16="http://schemas.microsoft.com/office/drawing/2014/main" id="{4CF149AC-32BF-624F-9423-DF8CA68003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9288" y="1268414"/>
            <a:ext cx="5638800" cy="6407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200" b="0">
                <a:latin typeface="+mn-lt"/>
              </a:rPr>
              <a:t>Create bootstrap samples</a:t>
            </a:r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200" b="0">
                <a:latin typeface="+mn-lt"/>
              </a:rPr>
              <a:t>from the training data </a:t>
            </a:r>
          </a:p>
        </p:txBody>
      </p:sp>
      <p:sp>
        <p:nvSpPr>
          <p:cNvPr id="56324" name="Rectangle 5">
            <a:extLst>
              <a:ext uri="{FF2B5EF4-FFF2-40B4-BE49-F238E27FC236}">
                <a16:creationId xmlns:a16="http://schemas.microsoft.com/office/drawing/2014/main" id="{F566875F-4B1E-D644-8767-818E99C080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5713" y="1905000"/>
            <a:ext cx="1143000" cy="914400"/>
          </a:xfrm>
          <a:prstGeom prst="rect">
            <a:avLst/>
          </a:prstGeom>
          <a:solidFill>
            <a:srgbClr val="4D9F37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0">
              <a:latin typeface="+mn-lt"/>
            </a:endParaRPr>
          </a:p>
        </p:txBody>
      </p:sp>
      <p:sp>
        <p:nvSpPr>
          <p:cNvPr id="56325" name="Rectangle 6">
            <a:extLst>
              <a:ext uri="{FF2B5EF4-FFF2-40B4-BE49-F238E27FC236}">
                <a16:creationId xmlns:a16="http://schemas.microsoft.com/office/drawing/2014/main" id="{1AF70BB3-EE1B-F845-82E7-0925E5492E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5713" y="3200400"/>
            <a:ext cx="1143000" cy="914400"/>
          </a:xfrm>
          <a:prstGeom prst="rect">
            <a:avLst/>
          </a:prstGeom>
          <a:solidFill>
            <a:srgbClr val="4D9F37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0">
              <a:latin typeface="+mn-lt"/>
            </a:endParaRPr>
          </a:p>
        </p:txBody>
      </p:sp>
      <p:cxnSp>
        <p:nvCxnSpPr>
          <p:cNvPr id="56326" name="AutoShape 7">
            <a:extLst>
              <a:ext uri="{FF2B5EF4-FFF2-40B4-BE49-F238E27FC236}">
                <a16:creationId xmlns:a16="http://schemas.microsoft.com/office/drawing/2014/main" id="{E8A46817-0400-E142-B16A-410E987707B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109914" y="3429000"/>
            <a:ext cx="657225" cy="381000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6327" name="Rectangle 8">
            <a:extLst>
              <a:ext uri="{FF2B5EF4-FFF2-40B4-BE49-F238E27FC236}">
                <a16:creationId xmlns:a16="http://schemas.microsoft.com/office/drawing/2014/main" id="{4F096599-B843-7B43-A932-5D24536B8E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5713" y="5181600"/>
            <a:ext cx="1143000" cy="914400"/>
          </a:xfrm>
          <a:prstGeom prst="rect">
            <a:avLst/>
          </a:prstGeom>
          <a:solidFill>
            <a:srgbClr val="4D9F37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0">
              <a:latin typeface="+mn-lt"/>
            </a:endParaRPr>
          </a:p>
        </p:txBody>
      </p:sp>
      <p:sp>
        <p:nvSpPr>
          <p:cNvPr id="56328" name="Text Box 9">
            <a:extLst>
              <a:ext uri="{FF2B5EF4-FFF2-40B4-BE49-F238E27FC236}">
                <a16:creationId xmlns:a16="http://schemas.microsoft.com/office/drawing/2014/main" id="{F63FAA51-9E8A-AD4D-A17B-4328D4AC7C60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881438" y="4333875"/>
            <a:ext cx="7747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600">
                <a:latin typeface="+mn-lt"/>
              </a:rPr>
              <a:t>....…</a:t>
            </a:r>
          </a:p>
        </p:txBody>
      </p:sp>
      <p:cxnSp>
        <p:nvCxnSpPr>
          <p:cNvPr id="56329" name="AutoShape 10">
            <a:extLst>
              <a:ext uri="{FF2B5EF4-FFF2-40B4-BE49-F238E27FC236}">
                <a16:creationId xmlns:a16="http://schemas.microsoft.com/office/drawing/2014/main" id="{E7022A85-BD58-6246-9D29-40A5027BCA0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109914" y="3276600"/>
            <a:ext cx="657225" cy="2362200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6330" name="Rectangle 11">
            <a:extLst>
              <a:ext uri="{FF2B5EF4-FFF2-40B4-BE49-F238E27FC236}">
                <a16:creationId xmlns:a16="http://schemas.microsoft.com/office/drawing/2014/main" id="{E3635133-AE0B-2E42-B95E-E0E90252A0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6913" y="2895600"/>
            <a:ext cx="1143000" cy="914400"/>
          </a:xfrm>
          <a:prstGeom prst="rect">
            <a:avLst/>
          </a:prstGeom>
          <a:solidFill>
            <a:srgbClr val="ECAB28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0">
              <a:latin typeface="+mn-lt"/>
            </a:endParaRPr>
          </a:p>
        </p:txBody>
      </p:sp>
      <p:cxnSp>
        <p:nvCxnSpPr>
          <p:cNvPr id="56331" name="AutoShape 12">
            <a:extLst>
              <a:ext uri="{FF2B5EF4-FFF2-40B4-BE49-F238E27FC236}">
                <a16:creationId xmlns:a16="http://schemas.microsoft.com/office/drawing/2014/main" id="{49F5E064-2A5C-DB49-A6D6-B5735E7BC71B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109914" y="2514600"/>
            <a:ext cx="657225" cy="609600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6332" name="Text Box 13">
            <a:extLst>
              <a:ext uri="{FF2B5EF4-FFF2-40B4-BE49-F238E27FC236}">
                <a16:creationId xmlns:a16="http://schemas.microsoft.com/office/drawing/2014/main" id="{4C1B2518-A524-EC42-9E58-72DF6C8AEE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3714" y="2286000"/>
            <a:ext cx="154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0">
                <a:latin typeface="+mn-lt"/>
              </a:rPr>
              <a:t>M features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>
            <a:extLst>
              <a:ext uri="{FF2B5EF4-FFF2-40B4-BE49-F238E27FC236}">
                <a16:creationId xmlns:a16="http://schemas.microsoft.com/office/drawing/2014/main" id="{8A16C3C8-05E8-6B41-A15F-E6A638730D6B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ctr"/>
            <a:r>
              <a:rPr lang="en-US" altLang="en-US" dirty="0">
                <a:latin typeface="+mn-lt"/>
              </a:rPr>
              <a:t>Anatomy of a decision tree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07552F82-B8F2-874C-A43B-BE6F3185E8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2140" y="3154362"/>
            <a:ext cx="1061573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TW" sz="2000" b="0">
                <a:latin typeface="+mn-lt"/>
              </a:rPr>
              <a:t>overcast</a:t>
            </a:r>
          </a:p>
        </p:txBody>
      </p:sp>
      <p:sp>
        <p:nvSpPr>
          <p:cNvPr id="16387" name="Rectangle 4">
            <a:extLst>
              <a:ext uri="{FF2B5EF4-FFF2-40B4-BE49-F238E27FC236}">
                <a16:creationId xmlns:a16="http://schemas.microsoft.com/office/drawing/2014/main" id="{4028273A-0783-204A-A212-BDBECE3C31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3001" y="5035550"/>
            <a:ext cx="634789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TW" sz="2000" b="0">
                <a:latin typeface="+mn-lt"/>
              </a:rPr>
              <a:t>high</a:t>
            </a:r>
          </a:p>
        </p:txBody>
      </p:sp>
      <p:sp>
        <p:nvSpPr>
          <p:cNvPr id="16388" name="Rectangle 5">
            <a:extLst>
              <a:ext uri="{FF2B5EF4-FFF2-40B4-BE49-F238E27FC236}">
                <a16:creationId xmlns:a16="http://schemas.microsoft.com/office/drawing/2014/main" id="{4291220E-F57D-1F42-AE20-2F0BB1E628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9996" y="5035550"/>
            <a:ext cx="932948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TW" sz="2000" b="0">
                <a:latin typeface="+mn-lt"/>
              </a:rPr>
              <a:t>normal</a:t>
            </a:r>
          </a:p>
        </p:txBody>
      </p:sp>
      <p:sp>
        <p:nvSpPr>
          <p:cNvPr id="16389" name="Rectangle 6">
            <a:extLst>
              <a:ext uri="{FF2B5EF4-FFF2-40B4-BE49-F238E27FC236}">
                <a16:creationId xmlns:a16="http://schemas.microsoft.com/office/drawing/2014/main" id="{68ADAE22-5370-E54E-BE83-3FCC134DEC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0255" y="5049837"/>
            <a:ext cx="671466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TW" sz="2000" b="0">
                <a:latin typeface="+mn-lt"/>
              </a:rPr>
              <a:t>false</a:t>
            </a:r>
          </a:p>
        </p:txBody>
      </p:sp>
      <p:sp>
        <p:nvSpPr>
          <p:cNvPr id="16390" name="Rectangle 7">
            <a:extLst>
              <a:ext uri="{FF2B5EF4-FFF2-40B4-BE49-F238E27FC236}">
                <a16:creationId xmlns:a16="http://schemas.microsoft.com/office/drawing/2014/main" id="{9F8F5C46-FCE3-1246-815A-129DC0609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23" y="5064125"/>
            <a:ext cx="625171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TW" sz="2000" b="0">
                <a:latin typeface="+mn-lt"/>
              </a:rPr>
              <a:t>true</a:t>
            </a:r>
          </a:p>
        </p:txBody>
      </p:sp>
      <p:sp>
        <p:nvSpPr>
          <p:cNvPr id="16391" name="Line 8">
            <a:extLst>
              <a:ext uri="{FF2B5EF4-FFF2-40B4-BE49-F238E27FC236}">
                <a16:creationId xmlns:a16="http://schemas.microsoft.com/office/drawing/2014/main" id="{EAB927B9-EB78-1543-99C8-0AAB9F6E7A0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39252" y="2563812"/>
            <a:ext cx="968375" cy="457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2" name="Line 9">
            <a:extLst>
              <a:ext uri="{FF2B5EF4-FFF2-40B4-BE49-F238E27FC236}">
                <a16:creationId xmlns:a16="http://schemas.microsoft.com/office/drawing/2014/main" id="{4362A0A8-1AE9-6141-84BF-BA75894CEBB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63251" y="2716212"/>
            <a:ext cx="1588" cy="5461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3" name="Line 10">
            <a:extLst>
              <a:ext uri="{FF2B5EF4-FFF2-40B4-BE49-F238E27FC236}">
                <a16:creationId xmlns:a16="http://schemas.microsoft.com/office/drawing/2014/main" id="{CEDA5D1B-F78D-6C4C-AE6F-3C63EB35B5BD}"/>
              </a:ext>
            </a:extLst>
          </p:cNvPr>
          <p:cNvSpPr>
            <a:spLocks noChangeShapeType="1"/>
          </p:cNvSpPr>
          <p:nvPr/>
        </p:nvSpPr>
        <p:spPr bwMode="auto">
          <a:xfrm>
            <a:off x="5844251" y="2563812"/>
            <a:ext cx="1371600" cy="533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4" name="Rectangle 11">
            <a:extLst>
              <a:ext uri="{FF2B5EF4-FFF2-40B4-BE49-F238E27FC236}">
                <a16:creationId xmlns:a16="http://schemas.microsoft.com/office/drawing/2014/main" id="{E544DFD3-D451-0246-9F98-01A7C354F6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5626" y="2868612"/>
            <a:ext cx="801565" cy="400752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TW" sz="2000" b="0">
                <a:latin typeface="+mn-lt"/>
              </a:rPr>
              <a:t>sunny</a:t>
            </a:r>
          </a:p>
        </p:txBody>
      </p:sp>
      <p:sp>
        <p:nvSpPr>
          <p:cNvPr id="16395" name="Rectangle 12">
            <a:extLst>
              <a:ext uri="{FF2B5EF4-FFF2-40B4-BE49-F238E27FC236}">
                <a16:creationId xmlns:a16="http://schemas.microsoft.com/office/drawing/2014/main" id="{AB99D58C-2638-D94F-A247-20D3BDC01C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2269" y="3021012"/>
            <a:ext cx="587853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TW" sz="2000" b="0">
                <a:latin typeface="+mn-lt"/>
              </a:rPr>
              <a:t>rain</a:t>
            </a:r>
          </a:p>
        </p:txBody>
      </p:sp>
      <p:sp>
        <p:nvSpPr>
          <p:cNvPr id="16396" name="Line 13">
            <a:extLst>
              <a:ext uri="{FF2B5EF4-FFF2-40B4-BE49-F238E27FC236}">
                <a16:creationId xmlns:a16="http://schemas.microsoft.com/office/drawing/2014/main" id="{79715AE2-3AB7-6A4E-9BC8-0A61F0A2FA7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80402" y="4622801"/>
            <a:ext cx="493713" cy="5159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7" name="Line 14">
            <a:extLst>
              <a:ext uri="{FF2B5EF4-FFF2-40B4-BE49-F238E27FC236}">
                <a16:creationId xmlns:a16="http://schemas.microsoft.com/office/drawing/2014/main" id="{1A918E69-E61D-DB4D-9301-FCFEABAB703C}"/>
              </a:ext>
            </a:extLst>
          </p:cNvPr>
          <p:cNvSpPr>
            <a:spLocks noChangeShapeType="1"/>
          </p:cNvSpPr>
          <p:nvPr/>
        </p:nvSpPr>
        <p:spPr bwMode="auto">
          <a:xfrm>
            <a:off x="4109115" y="4668838"/>
            <a:ext cx="420687" cy="42386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8" name="Line 15">
            <a:extLst>
              <a:ext uri="{FF2B5EF4-FFF2-40B4-BE49-F238E27FC236}">
                <a16:creationId xmlns:a16="http://schemas.microsoft.com/office/drawing/2014/main" id="{D01BE3BD-7EC5-494A-AA82-6EB12786136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11051" y="4773613"/>
            <a:ext cx="304800" cy="3794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9" name="Line 16">
            <a:extLst>
              <a:ext uri="{FF2B5EF4-FFF2-40B4-BE49-F238E27FC236}">
                <a16:creationId xmlns:a16="http://schemas.microsoft.com/office/drawing/2014/main" id="{156231CE-70D0-7540-AAA8-1C2A9D115BDB}"/>
              </a:ext>
            </a:extLst>
          </p:cNvPr>
          <p:cNvSpPr>
            <a:spLocks noChangeShapeType="1"/>
          </p:cNvSpPr>
          <p:nvPr/>
        </p:nvSpPr>
        <p:spPr bwMode="auto">
          <a:xfrm>
            <a:off x="8054051" y="4773612"/>
            <a:ext cx="209550" cy="304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00" name="Line 17">
            <a:extLst>
              <a:ext uri="{FF2B5EF4-FFF2-40B4-BE49-F238E27FC236}">
                <a16:creationId xmlns:a16="http://schemas.microsoft.com/office/drawing/2014/main" id="{D765CAC2-A021-A941-8A4D-0370C5595712}"/>
              </a:ext>
            </a:extLst>
          </p:cNvPr>
          <p:cNvSpPr>
            <a:spLocks noChangeShapeType="1"/>
          </p:cNvSpPr>
          <p:nvPr/>
        </p:nvSpPr>
        <p:spPr bwMode="auto">
          <a:xfrm>
            <a:off x="2931189" y="5507037"/>
            <a:ext cx="0" cy="4397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01" name="Line 18">
            <a:extLst>
              <a:ext uri="{FF2B5EF4-FFF2-40B4-BE49-F238E27FC236}">
                <a16:creationId xmlns:a16="http://schemas.microsoft.com/office/drawing/2014/main" id="{5817D964-CE45-EE4E-96BF-1DA090E765E0}"/>
              </a:ext>
            </a:extLst>
          </p:cNvPr>
          <p:cNvSpPr>
            <a:spLocks noChangeShapeType="1"/>
          </p:cNvSpPr>
          <p:nvPr/>
        </p:nvSpPr>
        <p:spPr bwMode="auto">
          <a:xfrm>
            <a:off x="8315989" y="5461001"/>
            <a:ext cx="0" cy="4397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02" name="Line 19">
            <a:extLst>
              <a:ext uri="{FF2B5EF4-FFF2-40B4-BE49-F238E27FC236}">
                <a16:creationId xmlns:a16="http://schemas.microsoft.com/office/drawing/2014/main" id="{E61D573A-E776-F046-BDFC-7B3CB06D4D3E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7414" y="5476876"/>
            <a:ext cx="0" cy="4397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03" name="Line 20">
            <a:extLst>
              <a:ext uri="{FF2B5EF4-FFF2-40B4-BE49-F238E27FC236}">
                <a16:creationId xmlns:a16="http://schemas.microsoft.com/office/drawing/2014/main" id="{E7508FC7-545D-DE47-812B-0F266DEDDE96}"/>
              </a:ext>
            </a:extLst>
          </p:cNvPr>
          <p:cNvSpPr>
            <a:spLocks noChangeShapeType="1"/>
          </p:cNvSpPr>
          <p:nvPr/>
        </p:nvSpPr>
        <p:spPr bwMode="auto">
          <a:xfrm>
            <a:off x="4545676" y="5476876"/>
            <a:ext cx="0" cy="4397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04" name="Line 21">
            <a:extLst>
              <a:ext uri="{FF2B5EF4-FFF2-40B4-BE49-F238E27FC236}">
                <a16:creationId xmlns:a16="http://schemas.microsoft.com/office/drawing/2014/main" id="{ABAC4B8E-462C-6540-9805-A2B89DE7D1D6}"/>
              </a:ext>
            </a:extLst>
          </p:cNvPr>
          <p:cNvSpPr>
            <a:spLocks noChangeShapeType="1"/>
          </p:cNvSpPr>
          <p:nvPr/>
        </p:nvSpPr>
        <p:spPr bwMode="auto">
          <a:xfrm>
            <a:off x="5402926" y="3571876"/>
            <a:ext cx="0" cy="4397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05" name="Rectangle 22">
            <a:extLst>
              <a:ext uri="{FF2B5EF4-FFF2-40B4-BE49-F238E27FC236}">
                <a16:creationId xmlns:a16="http://schemas.microsoft.com/office/drawing/2014/main" id="{702EF8FB-D6DA-6C4E-8192-12B8574E0B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6717" y="5911850"/>
            <a:ext cx="492121" cy="400752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TW" sz="2000">
                <a:latin typeface="+mn-lt"/>
              </a:rPr>
              <a:t>No</a:t>
            </a:r>
          </a:p>
        </p:txBody>
      </p:sp>
      <p:sp>
        <p:nvSpPr>
          <p:cNvPr id="16406" name="Rectangle 23">
            <a:extLst>
              <a:ext uri="{FF2B5EF4-FFF2-40B4-BE49-F238E27FC236}">
                <a16:creationId xmlns:a16="http://schemas.microsoft.com/office/drawing/2014/main" id="{7A65811F-1FDD-7E4D-ABF5-54201C8E8F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1354" y="5911850"/>
            <a:ext cx="492121" cy="400752"/>
          </a:xfrm>
          <a:prstGeom prst="rect">
            <a:avLst/>
          </a:prstGeom>
          <a:solidFill>
            <a:schemeClr val="accent2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TW" sz="2000">
                <a:latin typeface="+mn-lt"/>
              </a:rPr>
              <a:t>No</a:t>
            </a:r>
          </a:p>
        </p:txBody>
      </p:sp>
      <p:sp>
        <p:nvSpPr>
          <p:cNvPr id="16407" name="Rectangle 24">
            <a:extLst>
              <a:ext uri="{FF2B5EF4-FFF2-40B4-BE49-F238E27FC236}">
                <a16:creationId xmlns:a16="http://schemas.microsoft.com/office/drawing/2014/main" id="{BBAF6A38-6FBF-444B-9259-FEF14332F9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7838" y="5911850"/>
            <a:ext cx="530915" cy="400752"/>
          </a:xfrm>
          <a:prstGeom prst="rect">
            <a:avLst/>
          </a:prstGeom>
          <a:solidFill>
            <a:srgbClr val="FFCC00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TW" sz="2000">
                <a:latin typeface="+mn-lt"/>
              </a:rPr>
              <a:t>Yes</a:t>
            </a:r>
          </a:p>
        </p:txBody>
      </p:sp>
      <p:sp>
        <p:nvSpPr>
          <p:cNvPr id="16408" name="Rectangle 25">
            <a:extLst>
              <a:ext uri="{FF2B5EF4-FFF2-40B4-BE49-F238E27FC236}">
                <a16:creationId xmlns:a16="http://schemas.microsoft.com/office/drawing/2014/main" id="{09419560-BFFA-8F4B-9D19-E75AA4A4B5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9738" y="5911850"/>
            <a:ext cx="530915" cy="400752"/>
          </a:xfrm>
          <a:prstGeom prst="rect">
            <a:avLst/>
          </a:prstGeom>
          <a:solidFill>
            <a:srgbClr val="FFCC00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TW" sz="2000">
                <a:latin typeface="+mn-lt"/>
              </a:rPr>
              <a:t>Yes</a:t>
            </a:r>
          </a:p>
        </p:txBody>
      </p:sp>
      <p:sp>
        <p:nvSpPr>
          <p:cNvPr id="16409" name="Rectangle 26">
            <a:extLst>
              <a:ext uri="{FF2B5EF4-FFF2-40B4-BE49-F238E27FC236}">
                <a16:creationId xmlns:a16="http://schemas.microsoft.com/office/drawing/2014/main" id="{5EFC8163-9935-6B48-9100-4A2BE8BFEC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6676" y="4071937"/>
            <a:ext cx="530915" cy="400752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TW" sz="2000">
                <a:latin typeface="+mn-lt"/>
              </a:rPr>
              <a:t>Yes</a:t>
            </a:r>
          </a:p>
        </p:txBody>
      </p:sp>
      <p:sp>
        <p:nvSpPr>
          <p:cNvPr id="16410" name="Rectangle 27">
            <a:extLst>
              <a:ext uri="{FF2B5EF4-FFF2-40B4-BE49-F238E27FC236}">
                <a16:creationId xmlns:a16="http://schemas.microsoft.com/office/drawing/2014/main" id="{69B1C5FC-EA1D-954D-9704-E105ED93C4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228600"/>
            <a:ext cx="83058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zh-TW" sz="4400">
              <a:latin typeface="+mn-lt"/>
            </a:endParaRPr>
          </a:p>
        </p:txBody>
      </p:sp>
      <p:sp>
        <p:nvSpPr>
          <p:cNvPr id="16411" name="AutoShape 28">
            <a:extLst>
              <a:ext uri="{FF2B5EF4-FFF2-40B4-BE49-F238E27FC236}">
                <a16:creationId xmlns:a16="http://schemas.microsoft.com/office/drawing/2014/main" id="{C10C7F95-8A22-384B-8453-909ADC8255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4726" y="1912937"/>
            <a:ext cx="1752600" cy="838200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0">
              <a:latin typeface="+mn-lt"/>
            </a:endParaRPr>
          </a:p>
        </p:txBody>
      </p:sp>
      <p:sp>
        <p:nvSpPr>
          <p:cNvPr id="16412" name="Text Box 29">
            <a:extLst>
              <a:ext uri="{FF2B5EF4-FFF2-40B4-BE49-F238E27FC236}">
                <a16:creationId xmlns:a16="http://schemas.microsoft.com/office/drawing/2014/main" id="{8EA18378-4866-E549-8496-EFB1184DC0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3652" y="2152651"/>
            <a:ext cx="1058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0">
                <a:latin typeface="+mn-lt"/>
              </a:rPr>
              <a:t>Outlook</a:t>
            </a:r>
          </a:p>
        </p:txBody>
      </p:sp>
      <p:sp>
        <p:nvSpPr>
          <p:cNvPr id="16413" name="AutoShape 30">
            <a:extLst>
              <a:ext uri="{FF2B5EF4-FFF2-40B4-BE49-F238E27FC236}">
                <a16:creationId xmlns:a16="http://schemas.microsoft.com/office/drawing/2014/main" id="{3039B14C-4FE8-CA4F-8D97-7B9BC52227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8651" y="3935412"/>
            <a:ext cx="1752600" cy="838200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0">
              <a:latin typeface="+mn-lt"/>
            </a:endParaRPr>
          </a:p>
        </p:txBody>
      </p:sp>
      <p:sp>
        <p:nvSpPr>
          <p:cNvPr id="16414" name="Text Box 31">
            <a:extLst>
              <a:ext uri="{FF2B5EF4-FFF2-40B4-BE49-F238E27FC236}">
                <a16:creationId xmlns:a16="http://schemas.microsoft.com/office/drawing/2014/main" id="{DC259DA9-0AD2-674C-9D3F-631912CF75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7252" y="4133851"/>
            <a:ext cx="1173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0">
                <a:latin typeface="+mn-lt"/>
              </a:rPr>
              <a:t>Humidity</a:t>
            </a:r>
          </a:p>
        </p:txBody>
      </p:sp>
      <p:sp>
        <p:nvSpPr>
          <p:cNvPr id="16415" name="AutoShape 32">
            <a:extLst>
              <a:ext uri="{FF2B5EF4-FFF2-40B4-BE49-F238E27FC236}">
                <a16:creationId xmlns:a16="http://schemas.microsoft.com/office/drawing/2014/main" id="{E7EC7BF6-1F38-6F43-A8EB-4EAD43562A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2451" y="4087812"/>
            <a:ext cx="1752600" cy="838200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0">
              <a:latin typeface="+mn-lt"/>
            </a:endParaRPr>
          </a:p>
        </p:txBody>
      </p:sp>
      <p:sp>
        <p:nvSpPr>
          <p:cNvPr id="16416" name="Text Box 33">
            <a:extLst>
              <a:ext uri="{FF2B5EF4-FFF2-40B4-BE49-F238E27FC236}">
                <a16:creationId xmlns:a16="http://schemas.microsoft.com/office/drawing/2014/main" id="{401CBC45-3581-164A-94C4-E9FC57DA6E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87252" y="4362450"/>
            <a:ext cx="85632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0">
                <a:latin typeface="+mn-lt"/>
              </a:rPr>
              <a:t>Windy</a:t>
            </a:r>
          </a:p>
        </p:txBody>
      </p:sp>
      <p:sp>
        <p:nvSpPr>
          <p:cNvPr id="16417" name="Line 34">
            <a:extLst>
              <a:ext uri="{FF2B5EF4-FFF2-40B4-BE49-F238E27FC236}">
                <a16:creationId xmlns:a16="http://schemas.microsoft.com/office/drawing/2014/main" id="{CD193664-5377-F349-90AD-9BE85AE2D57F}"/>
              </a:ext>
            </a:extLst>
          </p:cNvPr>
          <p:cNvSpPr>
            <a:spLocks noChangeShapeType="1"/>
          </p:cNvSpPr>
          <p:nvPr/>
        </p:nvSpPr>
        <p:spPr bwMode="auto">
          <a:xfrm>
            <a:off x="3863051" y="3249612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18" name="Line 35">
            <a:extLst>
              <a:ext uri="{FF2B5EF4-FFF2-40B4-BE49-F238E27FC236}">
                <a16:creationId xmlns:a16="http://schemas.microsoft.com/office/drawing/2014/main" id="{D09ADDB5-063B-1A45-9EE7-724B8A036ABC}"/>
              </a:ext>
            </a:extLst>
          </p:cNvPr>
          <p:cNvSpPr>
            <a:spLocks noChangeShapeType="1"/>
          </p:cNvSpPr>
          <p:nvPr/>
        </p:nvSpPr>
        <p:spPr bwMode="auto">
          <a:xfrm>
            <a:off x="7520651" y="3402012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19" name="Line 37">
            <a:extLst>
              <a:ext uri="{FF2B5EF4-FFF2-40B4-BE49-F238E27FC236}">
                <a16:creationId xmlns:a16="http://schemas.microsoft.com/office/drawing/2014/main" id="{CA138453-5B19-7E47-974A-6F2637982CD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01415" y="1906587"/>
            <a:ext cx="649287" cy="215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20" name="Text Box 38">
            <a:extLst>
              <a:ext uri="{FF2B5EF4-FFF2-40B4-BE49-F238E27FC236}">
                <a16:creationId xmlns:a16="http://schemas.microsoft.com/office/drawing/2014/main" id="{6B5B6EC0-9BCC-AE48-8E23-DE17364404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9115" y="1690688"/>
            <a:ext cx="230024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accent1"/>
                </a:solidFill>
                <a:latin typeface="+mn-lt"/>
              </a:rPr>
              <a:t>Each node is a test on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accent1"/>
                </a:solidFill>
                <a:latin typeface="+mn-lt"/>
              </a:rPr>
              <a:t>one attribute</a:t>
            </a:r>
          </a:p>
        </p:txBody>
      </p:sp>
      <p:sp>
        <p:nvSpPr>
          <p:cNvPr id="16421" name="Text Box 39">
            <a:extLst>
              <a:ext uri="{FF2B5EF4-FFF2-40B4-BE49-F238E27FC236}">
                <a16:creationId xmlns:a16="http://schemas.microsoft.com/office/drawing/2014/main" id="{825B8674-364A-7A49-BD68-4ADD6B4AC1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28614" y="3052763"/>
            <a:ext cx="251876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+mn-lt"/>
              </a:rPr>
              <a:t>Possible attribute values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+mn-lt"/>
              </a:rPr>
              <a:t>of the node</a:t>
            </a:r>
          </a:p>
        </p:txBody>
      </p:sp>
      <p:sp>
        <p:nvSpPr>
          <p:cNvPr id="16422" name="Text Box 40">
            <a:extLst>
              <a:ext uri="{FF2B5EF4-FFF2-40B4-BE49-F238E27FC236}">
                <a16:creationId xmlns:a16="http://schemas.microsoft.com/office/drawing/2014/main" id="{13754EED-8E85-E04F-87EC-C140F51537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6677" y="5729287"/>
            <a:ext cx="20161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CC0000"/>
                </a:solidFill>
                <a:latin typeface="+mn-lt"/>
              </a:rPr>
              <a:t>Leafs are the decisions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5" name="Picture 2">
            <a:extLst>
              <a:ext uri="{FF2B5EF4-FFF2-40B4-BE49-F238E27FC236}">
                <a16:creationId xmlns:a16="http://schemas.microsoft.com/office/drawing/2014/main" id="{CF189A80-AA7E-A848-97CD-16C81EAE93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442"/>
          <a:stretch>
            <a:fillRect/>
          </a:stretch>
        </p:blipFill>
        <p:spPr bwMode="auto">
          <a:xfrm>
            <a:off x="5105400" y="1981201"/>
            <a:ext cx="5562600" cy="324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46" name="Rectangle 3">
            <a:extLst>
              <a:ext uri="{FF2B5EF4-FFF2-40B4-BE49-F238E27FC236}">
                <a16:creationId xmlns:a16="http://schemas.microsoft.com/office/drawing/2014/main" id="{432DEEFF-A181-F14F-82EB-7622D4F07139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z="4000">
                <a:latin typeface="+mn-lt"/>
              </a:rPr>
              <a:t>Random Forest Classifier</a:t>
            </a:r>
          </a:p>
        </p:txBody>
      </p:sp>
      <p:sp>
        <p:nvSpPr>
          <p:cNvPr id="57347" name="Text Box 4">
            <a:extLst>
              <a:ext uri="{FF2B5EF4-FFF2-40B4-BE49-F238E27FC236}">
                <a16:creationId xmlns:a16="http://schemas.microsoft.com/office/drawing/2014/main" id="{86F4D809-A972-7048-B932-D90CE8DCB2AA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878682" y="3226594"/>
            <a:ext cx="1624012" cy="457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0">
                <a:latin typeface="+mn-lt"/>
              </a:rPr>
              <a:t>N examples</a:t>
            </a:r>
          </a:p>
        </p:txBody>
      </p:sp>
      <p:sp>
        <p:nvSpPr>
          <p:cNvPr id="57348" name="Text Box 5">
            <a:extLst>
              <a:ext uri="{FF2B5EF4-FFF2-40B4-BE49-F238E27FC236}">
                <a16:creationId xmlns:a16="http://schemas.microsoft.com/office/drawing/2014/main" id="{970FC6D3-F882-184A-A037-E6EEB26CBE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9519" y="1287464"/>
            <a:ext cx="3032753" cy="6407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200" b="0">
                <a:latin typeface="+mn-lt"/>
              </a:rPr>
              <a:t>Construct a decision tree</a:t>
            </a:r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en-US" sz="2200" b="0">
              <a:latin typeface="+mn-lt"/>
            </a:endParaRPr>
          </a:p>
        </p:txBody>
      </p:sp>
      <p:sp>
        <p:nvSpPr>
          <p:cNvPr id="57349" name="Rectangle 6">
            <a:extLst>
              <a:ext uri="{FF2B5EF4-FFF2-40B4-BE49-F238E27FC236}">
                <a16:creationId xmlns:a16="http://schemas.microsoft.com/office/drawing/2014/main" id="{5156CA84-9B80-B549-9F10-23D15752CD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1905000"/>
            <a:ext cx="1143000" cy="914400"/>
          </a:xfrm>
          <a:prstGeom prst="rect">
            <a:avLst/>
          </a:prstGeom>
          <a:solidFill>
            <a:srgbClr val="4D9F37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0">
              <a:latin typeface="+mn-lt"/>
            </a:endParaRPr>
          </a:p>
        </p:txBody>
      </p:sp>
      <p:sp>
        <p:nvSpPr>
          <p:cNvPr id="57350" name="Rectangle 7">
            <a:extLst>
              <a:ext uri="{FF2B5EF4-FFF2-40B4-BE49-F238E27FC236}">
                <a16:creationId xmlns:a16="http://schemas.microsoft.com/office/drawing/2014/main" id="{7768D89B-9739-2B42-8D60-4129431C63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3200400"/>
            <a:ext cx="1143000" cy="914400"/>
          </a:xfrm>
          <a:prstGeom prst="rect">
            <a:avLst/>
          </a:prstGeom>
          <a:solidFill>
            <a:srgbClr val="4D9F37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0">
              <a:latin typeface="+mn-lt"/>
            </a:endParaRPr>
          </a:p>
        </p:txBody>
      </p:sp>
      <p:cxnSp>
        <p:nvCxnSpPr>
          <p:cNvPr id="57351" name="AutoShape 8">
            <a:extLst>
              <a:ext uri="{FF2B5EF4-FFF2-40B4-BE49-F238E27FC236}">
                <a16:creationId xmlns:a16="http://schemas.microsoft.com/office/drawing/2014/main" id="{8E05247F-674E-C541-8392-1A48C8AEAAB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124201" y="3429000"/>
            <a:ext cx="657225" cy="381000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7352" name="Rectangle 9">
            <a:extLst>
              <a:ext uri="{FF2B5EF4-FFF2-40B4-BE49-F238E27FC236}">
                <a16:creationId xmlns:a16="http://schemas.microsoft.com/office/drawing/2014/main" id="{E0D84D27-8D8F-D847-991A-CE0013E776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5181600"/>
            <a:ext cx="1143000" cy="914400"/>
          </a:xfrm>
          <a:prstGeom prst="rect">
            <a:avLst/>
          </a:prstGeom>
          <a:solidFill>
            <a:srgbClr val="4D9F37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0">
              <a:latin typeface="+mn-lt"/>
            </a:endParaRPr>
          </a:p>
        </p:txBody>
      </p:sp>
      <p:sp>
        <p:nvSpPr>
          <p:cNvPr id="57353" name="Text Box 10">
            <a:extLst>
              <a:ext uri="{FF2B5EF4-FFF2-40B4-BE49-F238E27FC236}">
                <a16:creationId xmlns:a16="http://schemas.microsoft.com/office/drawing/2014/main" id="{03DFA3A0-D8EB-4C4D-9A60-3EAD02358852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895725" y="4333875"/>
            <a:ext cx="7747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600">
                <a:latin typeface="+mn-lt"/>
              </a:rPr>
              <a:t>....…</a:t>
            </a:r>
          </a:p>
        </p:txBody>
      </p:sp>
      <p:cxnSp>
        <p:nvCxnSpPr>
          <p:cNvPr id="57354" name="AutoShape 11">
            <a:extLst>
              <a:ext uri="{FF2B5EF4-FFF2-40B4-BE49-F238E27FC236}">
                <a16:creationId xmlns:a16="http://schemas.microsoft.com/office/drawing/2014/main" id="{47BB7238-78D6-2B48-9C41-D529D857AD7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124201" y="3276600"/>
            <a:ext cx="657225" cy="2362200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7355" name="Line 12">
            <a:extLst>
              <a:ext uri="{FF2B5EF4-FFF2-40B4-BE49-F238E27FC236}">
                <a16:creationId xmlns:a16="http://schemas.microsoft.com/office/drawing/2014/main" id="{01101DEB-F8ED-554A-9197-98FA7CF17DE9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2286000"/>
            <a:ext cx="990600" cy="1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56" name="Rectangle 13">
            <a:extLst>
              <a:ext uri="{FF2B5EF4-FFF2-40B4-BE49-F238E27FC236}">
                <a16:creationId xmlns:a16="http://schemas.microsoft.com/office/drawing/2014/main" id="{181AB723-3392-1449-9926-F493BF9215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2895600"/>
            <a:ext cx="1143000" cy="914400"/>
          </a:xfrm>
          <a:prstGeom prst="rect">
            <a:avLst/>
          </a:prstGeom>
          <a:solidFill>
            <a:srgbClr val="ECAB28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0">
              <a:latin typeface="+mn-lt"/>
            </a:endParaRPr>
          </a:p>
        </p:txBody>
      </p:sp>
      <p:cxnSp>
        <p:nvCxnSpPr>
          <p:cNvPr id="57357" name="AutoShape 14">
            <a:extLst>
              <a:ext uri="{FF2B5EF4-FFF2-40B4-BE49-F238E27FC236}">
                <a16:creationId xmlns:a16="http://schemas.microsoft.com/office/drawing/2014/main" id="{E66E72FA-B183-864F-A1EB-32FAE9264004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124201" y="2514600"/>
            <a:ext cx="657225" cy="609600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7358" name="Text Box 15">
            <a:extLst>
              <a:ext uri="{FF2B5EF4-FFF2-40B4-BE49-F238E27FC236}">
                <a16:creationId xmlns:a16="http://schemas.microsoft.com/office/drawing/2014/main" id="{CE37044E-002A-A94B-BA5F-2BAC36A326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8000" y="2286000"/>
            <a:ext cx="154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0">
                <a:latin typeface="+mn-lt"/>
              </a:rPr>
              <a:t>M features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>
            <a:extLst>
              <a:ext uri="{FF2B5EF4-FFF2-40B4-BE49-F238E27FC236}">
                <a16:creationId xmlns:a16="http://schemas.microsoft.com/office/drawing/2014/main" id="{9E83EBEF-FAF6-2249-BE70-FF85440F34A1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z="4000">
                <a:latin typeface="+mn-lt"/>
              </a:rPr>
              <a:t>Random Forest Classifier</a:t>
            </a:r>
          </a:p>
        </p:txBody>
      </p:sp>
      <p:sp>
        <p:nvSpPr>
          <p:cNvPr id="59394" name="Text Box 3">
            <a:extLst>
              <a:ext uri="{FF2B5EF4-FFF2-40B4-BE49-F238E27FC236}">
                <a16:creationId xmlns:a16="http://schemas.microsoft.com/office/drawing/2014/main" id="{633E23C6-06FF-6E45-8899-32FD01040A4E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878682" y="3226594"/>
            <a:ext cx="1624012" cy="457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0">
                <a:latin typeface="+mn-lt"/>
              </a:rPr>
              <a:t>N examples</a:t>
            </a:r>
          </a:p>
        </p:txBody>
      </p:sp>
      <p:sp>
        <p:nvSpPr>
          <p:cNvPr id="59395" name="Rectangle 4">
            <a:extLst>
              <a:ext uri="{FF2B5EF4-FFF2-40B4-BE49-F238E27FC236}">
                <a16:creationId xmlns:a16="http://schemas.microsoft.com/office/drawing/2014/main" id="{DB75CA75-56A1-A548-9D03-8C28AEE738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1905000"/>
            <a:ext cx="1143000" cy="914400"/>
          </a:xfrm>
          <a:prstGeom prst="rect">
            <a:avLst/>
          </a:prstGeom>
          <a:solidFill>
            <a:srgbClr val="4D9F37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0">
              <a:latin typeface="+mn-lt"/>
            </a:endParaRPr>
          </a:p>
        </p:txBody>
      </p:sp>
      <p:sp>
        <p:nvSpPr>
          <p:cNvPr id="59396" name="Rectangle 5">
            <a:extLst>
              <a:ext uri="{FF2B5EF4-FFF2-40B4-BE49-F238E27FC236}">
                <a16:creationId xmlns:a16="http://schemas.microsoft.com/office/drawing/2014/main" id="{9A351473-11E0-9B48-8F3F-32EDD0D6AF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3200400"/>
            <a:ext cx="1143000" cy="914400"/>
          </a:xfrm>
          <a:prstGeom prst="rect">
            <a:avLst/>
          </a:prstGeom>
          <a:solidFill>
            <a:srgbClr val="4D9F37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0">
              <a:latin typeface="+mn-lt"/>
            </a:endParaRPr>
          </a:p>
        </p:txBody>
      </p:sp>
      <p:cxnSp>
        <p:nvCxnSpPr>
          <p:cNvPr id="59397" name="AutoShape 6">
            <a:extLst>
              <a:ext uri="{FF2B5EF4-FFF2-40B4-BE49-F238E27FC236}">
                <a16:creationId xmlns:a16="http://schemas.microsoft.com/office/drawing/2014/main" id="{FA2CB9FB-88CB-3D48-9CFC-4F4B537D8D4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124201" y="3429000"/>
            <a:ext cx="657225" cy="381000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398" name="Rectangle 7">
            <a:extLst>
              <a:ext uri="{FF2B5EF4-FFF2-40B4-BE49-F238E27FC236}">
                <a16:creationId xmlns:a16="http://schemas.microsoft.com/office/drawing/2014/main" id="{F9DA76C4-4EFE-7746-A015-901ACF2A74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5181600"/>
            <a:ext cx="1143000" cy="914400"/>
          </a:xfrm>
          <a:prstGeom prst="rect">
            <a:avLst/>
          </a:prstGeom>
          <a:solidFill>
            <a:srgbClr val="4D9F37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0">
              <a:latin typeface="+mn-lt"/>
            </a:endParaRPr>
          </a:p>
        </p:txBody>
      </p:sp>
      <p:sp>
        <p:nvSpPr>
          <p:cNvPr id="59399" name="Text Box 8">
            <a:extLst>
              <a:ext uri="{FF2B5EF4-FFF2-40B4-BE49-F238E27FC236}">
                <a16:creationId xmlns:a16="http://schemas.microsoft.com/office/drawing/2014/main" id="{F5196B06-BFC8-444E-9B96-0BC7A66DCE37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895725" y="4333875"/>
            <a:ext cx="7747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600">
                <a:latin typeface="+mn-lt"/>
              </a:rPr>
              <a:t>....…</a:t>
            </a:r>
          </a:p>
        </p:txBody>
      </p:sp>
      <p:cxnSp>
        <p:nvCxnSpPr>
          <p:cNvPr id="59400" name="AutoShape 9">
            <a:extLst>
              <a:ext uri="{FF2B5EF4-FFF2-40B4-BE49-F238E27FC236}">
                <a16:creationId xmlns:a16="http://schemas.microsoft.com/office/drawing/2014/main" id="{5C32274A-52CF-9E44-A23D-ECC280DCDC3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124201" y="3276600"/>
            <a:ext cx="657225" cy="2362200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59401" name="Picture 10">
            <a:extLst>
              <a:ext uri="{FF2B5EF4-FFF2-40B4-BE49-F238E27FC236}">
                <a16:creationId xmlns:a16="http://schemas.microsoft.com/office/drawing/2014/main" id="{4EDC7579-13CC-F14D-A53B-7357598C1A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442"/>
          <a:stretch>
            <a:fillRect/>
          </a:stretch>
        </p:blipFill>
        <p:spPr bwMode="auto">
          <a:xfrm>
            <a:off x="5105400" y="1981201"/>
            <a:ext cx="5562600" cy="324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402" name="Line 11">
            <a:extLst>
              <a:ext uri="{FF2B5EF4-FFF2-40B4-BE49-F238E27FC236}">
                <a16:creationId xmlns:a16="http://schemas.microsoft.com/office/drawing/2014/main" id="{2D4D3734-2F0C-F342-8079-68ACB1D994C4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2286000"/>
            <a:ext cx="990600" cy="1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03" name="Rectangle 12">
            <a:extLst>
              <a:ext uri="{FF2B5EF4-FFF2-40B4-BE49-F238E27FC236}">
                <a16:creationId xmlns:a16="http://schemas.microsoft.com/office/drawing/2014/main" id="{E64594E9-6041-A442-82DE-CBDF2E74D4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2895600"/>
            <a:ext cx="1143000" cy="914400"/>
          </a:xfrm>
          <a:prstGeom prst="rect">
            <a:avLst/>
          </a:prstGeom>
          <a:solidFill>
            <a:srgbClr val="ECAB28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0">
              <a:latin typeface="+mn-lt"/>
            </a:endParaRPr>
          </a:p>
        </p:txBody>
      </p:sp>
      <p:cxnSp>
        <p:nvCxnSpPr>
          <p:cNvPr id="59404" name="AutoShape 13">
            <a:extLst>
              <a:ext uri="{FF2B5EF4-FFF2-40B4-BE49-F238E27FC236}">
                <a16:creationId xmlns:a16="http://schemas.microsoft.com/office/drawing/2014/main" id="{FC917C5B-22CB-944F-86F7-FA0ED76B2F59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124201" y="2514600"/>
            <a:ext cx="657225" cy="609600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405" name="Text Box 14">
            <a:extLst>
              <a:ext uri="{FF2B5EF4-FFF2-40B4-BE49-F238E27FC236}">
                <a16:creationId xmlns:a16="http://schemas.microsoft.com/office/drawing/2014/main" id="{3A3F9666-85B1-7244-89B9-5717E9525C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8000" y="2286000"/>
            <a:ext cx="154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0">
                <a:latin typeface="+mn-lt"/>
              </a:rPr>
              <a:t>M features</a:t>
            </a:r>
          </a:p>
        </p:txBody>
      </p:sp>
      <p:sp>
        <p:nvSpPr>
          <p:cNvPr id="59406" name="Text Box 15">
            <a:extLst>
              <a:ext uri="{FF2B5EF4-FFF2-40B4-BE49-F238E27FC236}">
                <a16:creationId xmlns:a16="http://schemas.microsoft.com/office/drawing/2014/main" id="{F45E30C0-9070-6143-ACC2-BC1E696623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0137" y="1273176"/>
            <a:ext cx="4514890" cy="590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000" b="0" dirty="0">
                <a:latin typeface="+mn-lt"/>
              </a:rPr>
              <a:t>At each node in choosing the split feature</a:t>
            </a:r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000" b="0" dirty="0">
                <a:solidFill>
                  <a:srgbClr val="C00000"/>
                </a:solidFill>
                <a:latin typeface="+mn-lt"/>
              </a:rPr>
              <a:t>choose only among </a:t>
            </a:r>
            <a:r>
              <a:rPr lang="en-US" altLang="en-US" sz="2000" b="0" i="1" dirty="0">
                <a:solidFill>
                  <a:srgbClr val="C00000"/>
                </a:solidFill>
                <a:latin typeface="+mn-lt"/>
              </a:rPr>
              <a:t>m</a:t>
            </a:r>
            <a:r>
              <a:rPr lang="en-US" altLang="en-US" sz="2000" b="0" dirty="0">
                <a:solidFill>
                  <a:srgbClr val="C00000"/>
                </a:solidFill>
                <a:latin typeface="+mn-lt"/>
              </a:rPr>
              <a:t>&lt;</a:t>
            </a:r>
            <a:r>
              <a:rPr lang="en-US" altLang="en-US" sz="2000" b="0" i="1" dirty="0">
                <a:solidFill>
                  <a:srgbClr val="C00000"/>
                </a:solidFill>
                <a:latin typeface="+mn-lt"/>
              </a:rPr>
              <a:t>M</a:t>
            </a:r>
            <a:r>
              <a:rPr lang="en-US" altLang="en-US" sz="2000" b="0" dirty="0">
                <a:solidFill>
                  <a:srgbClr val="C00000"/>
                </a:solidFill>
                <a:latin typeface="+mn-lt"/>
              </a:rPr>
              <a:t> features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>
            <a:extLst>
              <a:ext uri="{FF2B5EF4-FFF2-40B4-BE49-F238E27FC236}">
                <a16:creationId xmlns:a16="http://schemas.microsoft.com/office/drawing/2014/main" id="{03BB533D-C24A-FD47-B01A-BEF29E3B2C00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>
                <a:latin typeface="+mn-lt"/>
              </a:rPr>
              <a:t>Random Forest Classifier</a:t>
            </a:r>
          </a:p>
        </p:txBody>
      </p:sp>
      <p:sp>
        <p:nvSpPr>
          <p:cNvPr id="61442" name="Text Box 3">
            <a:extLst>
              <a:ext uri="{FF2B5EF4-FFF2-40B4-BE49-F238E27FC236}">
                <a16:creationId xmlns:a16="http://schemas.microsoft.com/office/drawing/2014/main" id="{625AA009-3DF4-7B4D-9FE0-FDF576B755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59778" y="2053049"/>
            <a:ext cx="3183436" cy="590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+mn-lt"/>
              </a:rPr>
              <a:t>Create decision tree</a:t>
            </a:r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+mn-lt"/>
              </a:rPr>
              <a:t>from each bootstrap sample</a:t>
            </a:r>
          </a:p>
        </p:txBody>
      </p:sp>
      <p:sp>
        <p:nvSpPr>
          <p:cNvPr id="61443" name="Rectangle 4">
            <a:extLst>
              <a:ext uri="{FF2B5EF4-FFF2-40B4-BE49-F238E27FC236}">
                <a16:creationId xmlns:a16="http://schemas.microsoft.com/office/drawing/2014/main" id="{3B52D586-F249-EF41-8FC5-C9BFAD03B8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5181600"/>
            <a:ext cx="1143000" cy="914400"/>
          </a:xfrm>
          <a:prstGeom prst="rect">
            <a:avLst/>
          </a:prstGeom>
          <a:solidFill>
            <a:srgbClr val="4D9F37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0">
              <a:latin typeface="+mn-lt"/>
            </a:endParaRPr>
          </a:p>
        </p:txBody>
      </p:sp>
      <p:pic>
        <p:nvPicPr>
          <p:cNvPr id="61444" name="Picture 5">
            <a:extLst>
              <a:ext uri="{FF2B5EF4-FFF2-40B4-BE49-F238E27FC236}">
                <a16:creationId xmlns:a16="http://schemas.microsoft.com/office/drawing/2014/main" id="{6BC1D2D3-51DF-164B-B927-4DBB0CC16C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411"/>
          <a:stretch>
            <a:fillRect/>
          </a:stretch>
        </p:blipFill>
        <p:spPr bwMode="auto">
          <a:xfrm>
            <a:off x="5943600" y="4879976"/>
            <a:ext cx="2209800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1445" name="Group 6">
            <a:extLst>
              <a:ext uri="{FF2B5EF4-FFF2-40B4-BE49-F238E27FC236}">
                <a16:creationId xmlns:a16="http://schemas.microsoft.com/office/drawing/2014/main" id="{E571A5BF-3AC3-C243-8033-AD5F0C68D477}"/>
              </a:ext>
            </a:extLst>
          </p:cNvPr>
          <p:cNvGrpSpPr>
            <a:grpSpLocks/>
          </p:cNvGrpSpPr>
          <p:nvPr/>
        </p:nvGrpSpPr>
        <p:grpSpPr bwMode="auto">
          <a:xfrm>
            <a:off x="1447801" y="1676400"/>
            <a:ext cx="6615113" cy="3962400"/>
            <a:chOff x="249" y="1056"/>
            <a:chExt cx="4167" cy="2496"/>
          </a:xfrm>
        </p:grpSpPr>
        <p:sp>
          <p:nvSpPr>
            <p:cNvPr id="61446" name="Text Box 7">
              <a:extLst>
                <a:ext uri="{FF2B5EF4-FFF2-40B4-BE49-F238E27FC236}">
                  <a16:creationId xmlns:a16="http://schemas.microsoft.com/office/drawing/2014/main" id="{D5359414-D403-FC4A-9B75-58DA564F58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5400000">
              <a:off x="-119" y="2033"/>
              <a:ext cx="10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>
                  <a:latin typeface="+mn-lt"/>
                </a:rPr>
                <a:t>N examples</a:t>
              </a:r>
            </a:p>
          </p:txBody>
        </p:sp>
        <p:sp>
          <p:nvSpPr>
            <p:cNvPr id="61447" name="Rectangle 8">
              <a:extLst>
                <a:ext uri="{FF2B5EF4-FFF2-40B4-BE49-F238E27FC236}">
                  <a16:creationId xmlns:a16="http://schemas.microsoft.com/office/drawing/2014/main" id="{AB02E1D1-C9C4-5744-ABC8-2F910AFF71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1200"/>
              <a:ext cx="720" cy="576"/>
            </a:xfrm>
            <a:prstGeom prst="rect">
              <a:avLst/>
            </a:prstGeom>
            <a:solidFill>
              <a:srgbClr val="4D9F37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 b="0">
                <a:latin typeface="+mn-lt"/>
              </a:endParaRPr>
            </a:p>
          </p:txBody>
        </p:sp>
        <p:sp>
          <p:nvSpPr>
            <p:cNvPr id="61448" name="Rectangle 9">
              <a:extLst>
                <a:ext uri="{FF2B5EF4-FFF2-40B4-BE49-F238E27FC236}">
                  <a16:creationId xmlns:a16="http://schemas.microsoft.com/office/drawing/2014/main" id="{15330B66-FBEC-D642-AD27-07D02BBABF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2016"/>
              <a:ext cx="720" cy="576"/>
            </a:xfrm>
            <a:prstGeom prst="rect">
              <a:avLst/>
            </a:prstGeom>
            <a:solidFill>
              <a:srgbClr val="4D9F37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 b="0">
                <a:latin typeface="+mn-lt"/>
              </a:endParaRPr>
            </a:p>
          </p:txBody>
        </p:sp>
        <p:cxnSp>
          <p:nvCxnSpPr>
            <p:cNvPr id="61449" name="AutoShape 10">
              <a:extLst>
                <a:ext uri="{FF2B5EF4-FFF2-40B4-BE49-F238E27FC236}">
                  <a16:creationId xmlns:a16="http://schemas.microsoft.com/office/drawing/2014/main" id="{7A04E9DA-C6B5-3740-BAB8-05BC7089E43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296" y="2160"/>
              <a:ext cx="414" cy="240"/>
            </a:xfrm>
            <a:prstGeom prst="bentConnector3">
              <a:avLst>
                <a:gd name="adj1" fmla="val 50000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1450" name="Text Box 11">
              <a:extLst>
                <a:ext uri="{FF2B5EF4-FFF2-40B4-BE49-F238E27FC236}">
                  <a16:creationId xmlns:a16="http://schemas.microsoft.com/office/drawing/2014/main" id="{35E50F58-EA4C-DF4D-AFA8-E6CBB1D1B5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5400000">
              <a:off x="1782" y="2730"/>
              <a:ext cx="488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600">
                  <a:latin typeface="+mn-lt"/>
                </a:rPr>
                <a:t>....…</a:t>
              </a:r>
            </a:p>
          </p:txBody>
        </p:sp>
        <p:cxnSp>
          <p:nvCxnSpPr>
            <p:cNvPr id="61451" name="AutoShape 12">
              <a:extLst>
                <a:ext uri="{FF2B5EF4-FFF2-40B4-BE49-F238E27FC236}">
                  <a16:creationId xmlns:a16="http://schemas.microsoft.com/office/drawing/2014/main" id="{A55F1660-E943-AA4D-A095-59CCB115BD4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296" y="2064"/>
              <a:ext cx="414" cy="1488"/>
            </a:xfrm>
            <a:prstGeom prst="bentConnector3">
              <a:avLst>
                <a:gd name="adj1" fmla="val 50000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pic>
          <p:nvPicPr>
            <p:cNvPr id="61452" name="Picture 13">
              <a:extLst>
                <a:ext uri="{FF2B5EF4-FFF2-40B4-BE49-F238E27FC236}">
                  <a16:creationId xmlns:a16="http://schemas.microsoft.com/office/drawing/2014/main" id="{649EB36E-8EF1-9844-ADEB-2C07E1BA73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4442"/>
            <a:stretch>
              <a:fillRect/>
            </a:stretch>
          </p:blipFill>
          <p:spPr bwMode="auto">
            <a:xfrm>
              <a:off x="3047" y="1056"/>
              <a:ext cx="1273" cy="7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453" name="Picture 14">
              <a:extLst>
                <a:ext uri="{FF2B5EF4-FFF2-40B4-BE49-F238E27FC236}">
                  <a16:creationId xmlns:a16="http://schemas.microsoft.com/office/drawing/2014/main" id="{7B63D07A-5BFE-EF4C-B509-3690828565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4411"/>
            <a:stretch>
              <a:fillRect/>
            </a:stretch>
          </p:blipFill>
          <p:spPr bwMode="auto">
            <a:xfrm>
              <a:off x="3024" y="1824"/>
              <a:ext cx="1392" cy="8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454" name="Line 15">
              <a:extLst>
                <a:ext uri="{FF2B5EF4-FFF2-40B4-BE49-F238E27FC236}">
                  <a16:creationId xmlns:a16="http://schemas.microsoft.com/office/drawing/2014/main" id="{E338A888-169D-244D-8DB2-CDB8C9197D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6" y="1440"/>
              <a:ext cx="6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55" name="Line 16">
              <a:extLst>
                <a:ext uri="{FF2B5EF4-FFF2-40B4-BE49-F238E27FC236}">
                  <a16:creationId xmlns:a16="http://schemas.microsoft.com/office/drawing/2014/main" id="{16CC0BE0-747A-6E44-AD15-5FEA10B8C3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2256"/>
              <a:ext cx="6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56" name="Line 17">
              <a:extLst>
                <a:ext uri="{FF2B5EF4-FFF2-40B4-BE49-F238E27FC236}">
                  <a16:creationId xmlns:a16="http://schemas.microsoft.com/office/drawing/2014/main" id="{58F885DF-8768-4940-A861-23B9F7E9C9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6" y="3504"/>
              <a:ext cx="6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57" name="Text Box 18">
              <a:extLst>
                <a:ext uri="{FF2B5EF4-FFF2-40B4-BE49-F238E27FC236}">
                  <a16:creationId xmlns:a16="http://schemas.microsoft.com/office/drawing/2014/main" id="{02CCD27E-FF7E-E841-9240-B3468EFA8A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5400000">
              <a:off x="3318" y="2722"/>
              <a:ext cx="488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600">
                  <a:latin typeface="+mn-lt"/>
                </a:rPr>
                <a:t>....…</a:t>
              </a:r>
            </a:p>
          </p:txBody>
        </p:sp>
        <p:sp>
          <p:nvSpPr>
            <p:cNvPr id="61458" name="Rectangle 19">
              <a:extLst>
                <a:ext uri="{FF2B5EF4-FFF2-40B4-BE49-F238E27FC236}">
                  <a16:creationId xmlns:a16="http://schemas.microsoft.com/office/drawing/2014/main" id="{FA437251-2610-2849-BC02-2D3DD278D0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1824"/>
              <a:ext cx="720" cy="576"/>
            </a:xfrm>
            <a:prstGeom prst="rect">
              <a:avLst/>
            </a:prstGeom>
            <a:solidFill>
              <a:srgbClr val="ECAB28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 b="0">
                <a:latin typeface="+mn-lt"/>
              </a:endParaRPr>
            </a:p>
          </p:txBody>
        </p:sp>
        <p:cxnSp>
          <p:nvCxnSpPr>
            <p:cNvPr id="61459" name="AutoShape 20">
              <a:extLst>
                <a:ext uri="{FF2B5EF4-FFF2-40B4-BE49-F238E27FC236}">
                  <a16:creationId xmlns:a16="http://schemas.microsoft.com/office/drawing/2014/main" id="{984B3A06-34F8-2A40-87E8-640A4C28327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1296" y="1584"/>
              <a:ext cx="414" cy="384"/>
            </a:xfrm>
            <a:prstGeom prst="bentConnector3">
              <a:avLst>
                <a:gd name="adj1" fmla="val 50000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1460" name="Text Box 21">
              <a:extLst>
                <a:ext uri="{FF2B5EF4-FFF2-40B4-BE49-F238E27FC236}">
                  <a16:creationId xmlns:a16="http://schemas.microsoft.com/office/drawing/2014/main" id="{73BC23C4-0040-3B4D-BFBA-0644D3C27D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8" y="1440"/>
              <a:ext cx="9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>
                  <a:latin typeface="+mn-lt"/>
                </a:rPr>
                <a:t>M features</a:t>
              </a:r>
            </a:p>
          </p:txBody>
        </p: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>
            <a:extLst>
              <a:ext uri="{FF2B5EF4-FFF2-40B4-BE49-F238E27FC236}">
                <a16:creationId xmlns:a16="http://schemas.microsoft.com/office/drawing/2014/main" id="{C1A8A1AE-3A26-2847-B1EA-646A427ECF8D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>
                <a:latin typeface="+mn-lt"/>
              </a:rPr>
              <a:t>Random Forest Classifier</a:t>
            </a:r>
          </a:p>
        </p:txBody>
      </p:sp>
      <p:sp>
        <p:nvSpPr>
          <p:cNvPr id="62466" name="Text Box 3">
            <a:extLst>
              <a:ext uri="{FF2B5EF4-FFF2-40B4-BE49-F238E27FC236}">
                <a16:creationId xmlns:a16="http://schemas.microsoft.com/office/drawing/2014/main" id="{E8F9D691-D250-0B44-926F-BFD50AA3A1CE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864394" y="3226594"/>
            <a:ext cx="162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0">
                <a:latin typeface="+mn-lt"/>
              </a:rPr>
              <a:t>N examples</a:t>
            </a:r>
          </a:p>
        </p:txBody>
      </p:sp>
      <p:sp>
        <p:nvSpPr>
          <p:cNvPr id="62467" name="Rectangle 4">
            <a:extLst>
              <a:ext uri="{FF2B5EF4-FFF2-40B4-BE49-F238E27FC236}">
                <a16:creationId xmlns:a16="http://schemas.microsoft.com/office/drawing/2014/main" id="{E7E57D9C-823F-944E-A6EE-D5E5DEA3EB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5713" y="1905000"/>
            <a:ext cx="1143000" cy="914400"/>
          </a:xfrm>
          <a:prstGeom prst="rect">
            <a:avLst/>
          </a:prstGeom>
          <a:solidFill>
            <a:srgbClr val="4D9F37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0">
              <a:latin typeface="+mn-lt"/>
            </a:endParaRPr>
          </a:p>
        </p:txBody>
      </p:sp>
      <p:sp>
        <p:nvSpPr>
          <p:cNvPr id="62468" name="Rectangle 5">
            <a:extLst>
              <a:ext uri="{FF2B5EF4-FFF2-40B4-BE49-F238E27FC236}">
                <a16:creationId xmlns:a16="http://schemas.microsoft.com/office/drawing/2014/main" id="{6D05824B-57DC-E34D-AF19-1FE945BE72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5713" y="3200400"/>
            <a:ext cx="1143000" cy="914400"/>
          </a:xfrm>
          <a:prstGeom prst="rect">
            <a:avLst/>
          </a:prstGeom>
          <a:solidFill>
            <a:srgbClr val="4D9F37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0">
              <a:latin typeface="+mn-lt"/>
            </a:endParaRPr>
          </a:p>
        </p:txBody>
      </p:sp>
      <p:cxnSp>
        <p:nvCxnSpPr>
          <p:cNvPr id="62469" name="AutoShape 6">
            <a:extLst>
              <a:ext uri="{FF2B5EF4-FFF2-40B4-BE49-F238E27FC236}">
                <a16:creationId xmlns:a16="http://schemas.microsoft.com/office/drawing/2014/main" id="{5CD1ADC2-2CCA-3B44-BEF8-095501548ABE}"/>
              </a:ext>
            </a:extLst>
          </p:cNvPr>
          <p:cNvCxnSpPr>
            <a:cxnSpLocks noChangeShapeType="1"/>
            <a:endCxn id="62467" idx="1"/>
          </p:cNvCxnSpPr>
          <p:nvPr/>
        </p:nvCxnSpPr>
        <p:spPr bwMode="auto">
          <a:xfrm flipV="1">
            <a:off x="3124201" y="2362200"/>
            <a:ext cx="657225" cy="914400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470" name="AutoShape 7">
            <a:extLst>
              <a:ext uri="{FF2B5EF4-FFF2-40B4-BE49-F238E27FC236}">
                <a16:creationId xmlns:a16="http://schemas.microsoft.com/office/drawing/2014/main" id="{85E3CC2F-EDA6-434B-830F-E053CF5DA54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109914" y="3429000"/>
            <a:ext cx="657225" cy="381000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2471" name="Rectangle 8">
            <a:extLst>
              <a:ext uri="{FF2B5EF4-FFF2-40B4-BE49-F238E27FC236}">
                <a16:creationId xmlns:a16="http://schemas.microsoft.com/office/drawing/2014/main" id="{78ABFD6B-0BDE-9C48-AD4B-5A1A46AD76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5713" y="5181600"/>
            <a:ext cx="1143000" cy="914400"/>
          </a:xfrm>
          <a:prstGeom prst="rect">
            <a:avLst/>
          </a:prstGeom>
          <a:solidFill>
            <a:srgbClr val="4D9F37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0">
              <a:latin typeface="+mn-lt"/>
            </a:endParaRPr>
          </a:p>
        </p:txBody>
      </p:sp>
      <p:sp>
        <p:nvSpPr>
          <p:cNvPr id="62472" name="Text Box 9">
            <a:extLst>
              <a:ext uri="{FF2B5EF4-FFF2-40B4-BE49-F238E27FC236}">
                <a16:creationId xmlns:a16="http://schemas.microsoft.com/office/drawing/2014/main" id="{1666F079-02A7-1741-99DF-A0AA7C0389F0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881438" y="4333875"/>
            <a:ext cx="7747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600">
                <a:latin typeface="+mn-lt"/>
              </a:rPr>
              <a:t>....…</a:t>
            </a:r>
          </a:p>
        </p:txBody>
      </p:sp>
      <p:cxnSp>
        <p:nvCxnSpPr>
          <p:cNvPr id="62473" name="AutoShape 10">
            <a:extLst>
              <a:ext uri="{FF2B5EF4-FFF2-40B4-BE49-F238E27FC236}">
                <a16:creationId xmlns:a16="http://schemas.microsoft.com/office/drawing/2014/main" id="{7730F16D-B758-D545-9DD7-AB9020B3408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109914" y="3276600"/>
            <a:ext cx="657225" cy="2362200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62474" name="Picture 11">
            <a:extLst>
              <a:ext uri="{FF2B5EF4-FFF2-40B4-BE49-F238E27FC236}">
                <a16:creationId xmlns:a16="http://schemas.microsoft.com/office/drawing/2014/main" id="{4D4E85EB-15EA-5840-AE8D-982AC4C491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442"/>
          <a:stretch>
            <a:fillRect/>
          </a:stretch>
        </p:blipFill>
        <p:spPr bwMode="auto">
          <a:xfrm>
            <a:off x="5889625" y="1676400"/>
            <a:ext cx="2020888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75" name="Picture 12">
            <a:extLst>
              <a:ext uri="{FF2B5EF4-FFF2-40B4-BE49-F238E27FC236}">
                <a16:creationId xmlns:a16="http://schemas.microsoft.com/office/drawing/2014/main" id="{615C942A-1CEB-2D48-9522-4114CB6E5D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411"/>
          <a:stretch>
            <a:fillRect/>
          </a:stretch>
        </p:blipFill>
        <p:spPr bwMode="auto">
          <a:xfrm>
            <a:off x="5853113" y="2895601"/>
            <a:ext cx="2209800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76" name="Picture 13">
            <a:extLst>
              <a:ext uri="{FF2B5EF4-FFF2-40B4-BE49-F238E27FC236}">
                <a16:creationId xmlns:a16="http://schemas.microsoft.com/office/drawing/2014/main" id="{61D75842-1E3B-8F44-BA15-EFB9301447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411"/>
          <a:stretch>
            <a:fillRect/>
          </a:stretch>
        </p:blipFill>
        <p:spPr bwMode="auto">
          <a:xfrm>
            <a:off x="5853113" y="4956176"/>
            <a:ext cx="2209800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77" name="Line 14">
            <a:extLst>
              <a:ext uri="{FF2B5EF4-FFF2-40B4-BE49-F238E27FC236}">
                <a16:creationId xmlns:a16="http://schemas.microsoft.com/office/drawing/2014/main" id="{C64AB117-B065-834E-BEDF-64EC8C651E3E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2286000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78" name="Line 15">
            <a:extLst>
              <a:ext uri="{FF2B5EF4-FFF2-40B4-BE49-F238E27FC236}">
                <a16:creationId xmlns:a16="http://schemas.microsoft.com/office/drawing/2014/main" id="{9227A267-18B1-3045-A289-6E9A0998FB05}"/>
              </a:ext>
            </a:extLst>
          </p:cNvPr>
          <p:cNvSpPr>
            <a:spLocks noChangeShapeType="1"/>
          </p:cNvSpPr>
          <p:nvPr/>
        </p:nvSpPr>
        <p:spPr bwMode="auto">
          <a:xfrm>
            <a:off x="4938713" y="3581400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79" name="Line 16">
            <a:extLst>
              <a:ext uri="{FF2B5EF4-FFF2-40B4-BE49-F238E27FC236}">
                <a16:creationId xmlns:a16="http://schemas.microsoft.com/office/drawing/2014/main" id="{6CC188DF-5119-0A41-8160-70FD1D453A72}"/>
              </a:ext>
            </a:extLst>
          </p:cNvPr>
          <p:cNvSpPr>
            <a:spLocks noChangeShapeType="1"/>
          </p:cNvSpPr>
          <p:nvPr/>
        </p:nvSpPr>
        <p:spPr bwMode="auto">
          <a:xfrm>
            <a:off x="5014913" y="5562600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80" name="Text Box 17">
            <a:extLst>
              <a:ext uri="{FF2B5EF4-FFF2-40B4-BE49-F238E27FC236}">
                <a16:creationId xmlns:a16="http://schemas.microsoft.com/office/drawing/2014/main" id="{D04B6AD6-4420-1D43-B17A-DC79CDB9F81E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6319838" y="4321175"/>
            <a:ext cx="7747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600">
                <a:latin typeface="+mn-lt"/>
              </a:rPr>
              <a:t>....…</a:t>
            </a:r>
          </a:p>
        </p:txBody>
      </p:sp>
      <p:sp>
        <p:nvSpPr>
          <p:cNvPr id="62481" name="Text Box 18">
            <a:extLst>
              <a:ext uri="{FF2B5EF4-FFF2-40B4-BE49-F238E27FC236}">
                <a16:creationId xmlns:a16="http://schemas.microsoft.com/office/drawing/2014/main" id="{3ABD84F9-7834-4A46-8A15-E090EF368D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96313" y="3124201"/>
            <a:ext cx="16002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+mn-lt"/>
              </a:rPr>
              <a:t>Take he majority vote</a:t>
            </a:r>
          </a:p>
        </p:txBody>
      </p:sp>
      <p:sp>
        <p:nvSpPr>
          <p:cNvPr id="62482" name="AutoShape 19">
            <a:extLst>
              <a:ext uri="{FF2B5EF4-FFF2-40B4-BE49-F238E27FC236}">
                <a16:creationId xmlns:a16="http://schemas.microsoft.com/office/drawing/2014/main" id="{DAD015CC-7631-8F45-80C7-45FB8B8F619E}"/>
              </a:ext>
            </a:extLst>
          </p:cNvPr>
          <p:cNvSpPr>
            <a:spLocks/>
          </p:cNvSpPr>
          <p:nvPr/>
        </p:nvSpPr>
        <p:spPr bwMode="auto">
          <a:xfrm>
            <a:off x="7924800" y="1600200"/>
            <a:ext cx="533400" cy="4572000"/>
          </a:xfrm>
          <a:prstGeom prst="rightBrace">
            <a:avLst>
              <a:gd name="adj1" fmla="val 71429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0">
              <a:latin typeface="+mn-lt"/>
            </a:endParaRPr>
          </a:p>
        </p:txBody>
      </p:sp>
      <p:sp>
        <p:nvSpPr>
          <p:cNvPr id="62483" name="Rectangle 20">
            <a:extLst>
              <a:ext uri="{FF2B5EF4-FFF2-40B4-BE49-F238E27FC236}">
                <a16:creationId xmlns:a16="http://schemas.microsoft.com/office/drawing/2014/main" id="{30ACF1BF-FD48-CB41-B6C3-21BA05EAA5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6913" y="2895600"/>
            <a:ext cx="1143000" cy="914400"/>
          </a:xfrm>
          <a:prstGeom prst="rect">
            <a:avLst/>
          </a:prstGeom>
          <a:solidFill>
            <a:srgbClr val="ECAB28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0">
              <a:latin typeface="+mn-lt"/>
            </a:endParaRPr>
          </a:p>
        </p:txBody>
      </p:sp>
      <p:sp>
        <p:nvSpPr>
          <p:cNvPr id="62484" name="Text Box 21">
            <a:extLst>
              <a:ext uri="{FF2B5EF4-FFF2-40B4-BE49-F238E27FC236}">
                <a16:creationId xmlns:a16="http://schemas.microsoft.com/office/drawing/2014/main" id="{A7E8FAFD-D457-854F-B267-75120980E4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3714" y="2286000"/>
            <a:ext cx="154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0">
                <a:latin typeface="+mn-lt"/>
              </a:rPr>
              <a:t>M features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2090D-EA8A-284F-84B9-52138BC0D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+mn-lt"/>
              </a:rPr>
              <a:t>Importance Score (Categorical RF)</a:t>
            </a:r>
          </a:p>
        </p:txBody>
      </p:sp>
      <p:pic>
        <p:nvPicPr>
          <p:cNvPr id="70658" name="Picture 3">
            <a:extLst>
              <a:ext uri="{FF2B5EF4-FFF2-40B4-BE49-F238E27FC236}">
                <a16:creationId xmlns:a16="http://schemas.microsoft.com/office/drawing/2014/main" id="{1F99E2F8-37B0-F641-A807-289D43EB07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139" y="1485279"/>
            <a:ext cx="7556500" cy="450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CBC04B9-B1FC-3B4A-8DDB-BE458AC34A13}"/>
              </a:ext>
            </a:extLst>
          </p:cNvPr>
          <p:cNvSpPr/>
          <p:nvPr/>
        </p:nvSpPr>
        <p:spPr>
          <a:xfrm>
            <a:off x="2782889" y="6429376"/>
            <a:ext cx="7183437" cy="3079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1400" dirty="0"/>
              <a:t>https://</a:t>
            </a:r>
            <a:r>
              <a:rPr lang="en-US" sz="1400" dirty="0" err="1"/>
              <a:t>www.displayr.com</a:t>
            </a:r>
            <a:r>
              <a:rPr lang="en-US" sz="1400" dirty="0"/>
              <a:t>/how-is-variable-importance-calculated-for-a-random-forest/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347B25-AA64-8A4C-9E76-D1182C9D61FF}"/>
              </a:ext>
            </a:extLst>
          </p:cNvPr>
          <p:cNvSpPr/>
          <p:nvPr/>
        </p:nvSpPr>
        <p:spPr>
          <a:xfrm>
            <a:off x="4727575" y="5337176"/>
            <a:ext cx="2590800" cy="923925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2">
                <a:shade val="95000"/>
                <a:satMod val="105000"/>
              </a:schemeClr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4C525B"/>
                </a:solidFill>
              </a:rPr>
              <a:t>How much the accuracy decreases when the variable is excluded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A285D3-59C8-6446-A7CE-C7301647699A}"/>
              </a:ext>
            </a:extLst>
          </p:cNvPr>
          <p:cNvSpPr/>
          <p:nvPr/>
        </p:nvSpPr>
        <p:spPr>
          <a:xfrm>
            <a:off x="7535863" y="5337176"/>
            <a:ext cx="3033712" cy="923925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2">
                <a:shade val="95000"/>
                <a:satMod val="105000"/>
              </a:schemeClr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4C525B"/>
                </a:solidFill>
              </a:rPr>
              <a:t>The decrease of Gini impurity when a variable is chosen to split a node</a:t>
            </a:r>
            <a:endParaRPr 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Title 1">
            <a:extLst>
              <a:ext uri="{FF2B5EF4-FFF2-40B4-BE49-F238E27FC236}">
                <a16:creationId xmlns:a16="http://schemas.microsoft.com/office/drawing/2014/main" id="{62996CA0-E78B-994C-A26D-A33BF1AE1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Importance Scores (Categorical RF)</a:t>
            </a:r>
          </a:p>
        </p:txBody>
      </p:sp>
      <p:sp>
        <p:nvSpPr>
          <p:cNvPr id="71682" name="Content Placeholder 2">
            <a:extLst>
              <a:ext uri="{FF2B5EF4-FFF2-40B4-BE49-F238E27FC236}">
                <a16:creationId xmlns:a16="http://schemas.microsoft.com/office/drawing/2014/main" id="{0B0AD1C6-0A34-364A-847A-D5F60F982E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/>
            <a:r>
              <a:rPr lang="en-US" altLang="en-US" dirty="0"/>
              <a:t>Gini Importance (mean decrease impurity)</a:t>
            </a:r>
          </a:p>
          <a:p>
            <a:pPr marL="857250" lvl="1" indent="-457200"/>
            <a:r>
              <a:rPr lang="en-US" altLang="en-US" dirty="0"/>
              <a:t>On average, how the selected feature at a node decreases the impurity of the split</a:t>
            </a:r>
          </a:p>
          <a:p>
            <a:pPr marL="857250" lvl="1" indent="-457200"/>
            <a:r>
              <a:rPr lang="en-US" altLang="en-US" dirty="0"/>
              <a:t>Measured for every three</a:t>
            </a:r>
          </a:p>
          <a:p>
            <a:pPr marL="857250" lvl="1" indent="-457200"/>
            <a:r>
              <a:rPr lang="en-US" altLang="en-US" dirty="0">
                <a:solidFill>
                  <a:srgbClr val="C00000"/>
                </a:solidFill>
              </a:rPr>
              <a:t>Derived from the RF structure</a:t>
            </a:r>
          </a:p>
          <a:p>
            <a:pPr marL="857250" lvl="1" indent="-457200"/>
            <a:r>
              <a:rPr lang="en-US" altLang="en-US" dirty="0"/>
              <a:t>Often prefer numerical features (or categorical features with high cardinality)</a:t>
            </a:r>
          </a:p>
          <a:p>
            <a:pPr marL="857250" lvl="1" indent="-457200"/>
            <a:r>
              <a:rPr lang="en-US" altLang="en-US" dirty="0"/>
              <a:t>Ignore important but not the most important features at a node</a:t>
            </a:r>
          </a:p>
          <a:p>
            <a:pPr marL="457200" indent="-457200"/>
            <a:r>
              <a:rPr lang="en-US" altLang="en-US" dirty="0"/>
              <a:t>Mean Decrease Accuracy</a:t>
            </a:r>
          </a:p>
          <a:p>
            <a:pPr marL="857250" lvl="1" indent="-457200"/>
            <a:r>
              <a:rPr lang="en-US" altLang="en-US" dirty="0"/>
              <a:t>Set a feature with random values (so that it has no predictive power)</a:t>
            </a:r>
          </a:p>
          <a:p>
            <a:pPr marL="857250" lvl="1" indent="-457200"/>
            <a:r>
              <a:rPr lang="en-US" altLang="en-US" dirty="0"/>
              <a:t>Calculate how the accuracy number decreases </a:t>
            </a:r>
          </a:p>
          <a:p>
            <a:pPr marL="457200" indent="-457200"/>
            <a:endParaRPr lang="en-US" alt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>
            <a:extLst>
              <a:ext uri="{FF2B5EF4-FFF2-40B4-BE49-F238E27FC236}">
                <a16:creationId xmlns:a16="http://schemas.microsoft.com/office/drawing/2014/main" id="{CF261683-5F00-E045-83DF-936E9A95A4E4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ctr"/>
            <a:r>
              <a:rPr lang="en-US" altLang="en-US" b="1" dirty="0"/>
              <a:t>Random forest </a:t>
            </a:r>
            <a:r>
              <a:rPr lang="en-US" altLang="en-US" b="1" dirty="0" err="1"/>
              <a:t>Resouces</a:t>
            </a:r>
            <a:endParaRPr lang="en-US" altLang="en-US" b="1" dirty="0"/>
          </a:p>
        </p:txBody>
      </p:sp>
      <p:sp>
        <p:nvSpPr>
          <p:cNvPr id="64514" name="Rectangle 3">
            <a:extLst>
              <a:ext uri="{FF2B5EF4-FFF2-40B4-BE49-F238E27FC236}">
                <a16:creationId xmlns:a16="http://schemas.microsoft.com/office/drawing/2014/main" id="{8EC9EAD4-E7B4-7843-9607-1ABF44635A09}"/>
              </a:ext>
            </a:extLst>
          </p:cNvPr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 sz="2000" dirty="0"/>
              <a:t>Available package:</a:t>
            </a:r>
          </a:p>
          <a:p>
            <a:r>
              <a:rPr lang="en-US" altLang="en-US" sz="2000" dirty="0">
                <a:solidFill>
                  <a:srgbClr val="000000"/>
                </a:solidFill>
                <a:hlinkClick r:id="rId2"/>
              </a:rPr>
              <a:t>https://scikit-learn.org/stable/modules/generated/sklearn.ensemble.RandomForestClassifier.html</a:t>
            </a:r>
            <a:endParaRPr lang="en-US" altLang="en-US" sz="2000" dirty="0">
              <a:solidFill>
                <a:srgbClr val="000000"/>
              </a:solidFill>
            </a:endParaRPr>
          </a:p>
          <a:p>
            <a:endParaRPr lang="en-US" altLang="en-US" sz="2000" dirty="0">
              <a:solidFill>
                <a:srgbClr val="000000"/>
              </a:solidFill>
              <a:hlinkClick r:id="rId3"/>
            </a:endParaRPr>
          </a:p>
          <a:p>
            <a:r>
              <a:rPr lang="en-US" altLang="en-US" sz="2000" dirty="0">
                <a:solidFill>
                  <a:srgbClr val="000000"/>
                </a:solidFill>
                <a:hlinkClick r:id="rId3"/>
              </a:rPr>
              <a:t>https://spark.apache.org/docs/latest/api/python/reference/api/pyspark.mllib.tree.RandomForest.html</a:t>
            </a:r>
            <a:endParaRPr lang="en-US" altLang="en-US" sz="2000" dirty="0">
              <a:solidFill>
                <a:srgbClr val="000000"/>
              </a:solidFill>
            </a:endParaRPr>
          </a:p>
          <a:p>
            <a:endParaRPr lang="en-US" altLang="en-US" sz="2000" dirty="0">
              <a:solidFill>
                <a:srgbClr val="000000"/>
              </a:solidFill>
            </a:endParaRPr>
          </a:p>
          <a:p>
            <a:r>
              <a:rPr lang="en-US" altLang="en-US" sz="2000" dirty="0">
                <a:solidFill>
                  <a:srgbClr val="000000"/>
                </a:solidFill>
              </a:rPr>
              <a:t>To read more:</a:t>
            </a:r>
          </a:p>
          <a:p>
            <a:r>
              <a:rPr lang="en-US" altLang="en-US" sz="2000" dirty="0">
                <a:hlinkClick r:id="rId4"/>
              </a:rPr>
              <a:t>http://www-stat.stanford.edu/~hastie/Papers/ESLII.pdf</a:t>
            </a:r>
            <a:r>
              <a:rPr lang="en-US" altLang="en-US" b="0" dirty="0"/>
              <a:t>  </a:t>
            </a:r>
          </a:p>
          <a:p>
            <a:endParaRPr lang="en-US" altLang="en-US" b="0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52808-C01F-2941-9326-7EADEAED3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Acknowledgements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68F61-47FA-354F-8CF2-D708639A43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+mn-lt"/>
              </a:rPr>
              <a:t>Gil, Yolanda (Ed.) Introduction to Computational Thinking and Data Science.  Available from </a:t>
            </a:r>
            <a:r>
              <a:rPr lang="en-US" sz="2000" dirty="0">
                <a:latin typeface="+mn-lt"/>
                <a:hlinkClick r:id="rId3"/>
              </a:rPr>
              <a:t>http://www.datascience4all.org</a:t>
            </a:r>
            <a:endParaRPr lang="en-US" sz="2000" dirty="0">
              <a:latin typeface="+mn-lt"/>
            </a:endParaRPr>
          </a:p>
          <a:p>
            <a:r>
              <a:rPr lang="en-US" altLang="en-US" sz="2000" dirty="0" err="1"/>
              <a:t>Oznur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Tastan</a:t>
            </a:r>
            <a:r>
              <a:rPr lang="en-US" altLang="en-US" sz="2000" dirty="0"/>
              <a:t>, Geoffrey J. Gordon, Machine Learning 10601, Recitation 8, Oct 21, 2009 (</a:t>
            </a:r>
            <a:r>
              <a:rPr lang="en-US" altLang="en-US" sz="2000" dirty="0">
                <a:hlinkClick r:id="rId4"/>
              </a:rPr>
              <a:t>http://people.sabanciuniv.edu/otastan/</a:t>
            </a:r>
            <a:r>
              <a:rPr lang="en-US" altLang="en-US" sz="2000" dirty="0"/>
              <a:t>, </a:t>
            </a:r>
            <a:r>
              <a:rPr lang="en-US" altLang="en-US" sz="2000" dirty="0">
                <a:hlinkClick r:id="rId5"/>
              </a:rPr>
              <a:t>https://www.cs.cmu.edu/~ggordon/10601/recitations/rec08/Rec08_Oct21.ppt</a:t>
            </a:r>
            <a:r>
              <a:rPr lang="en-US" altLang="en-US" sz="2000" dirty="0"/>
              <a:t>)</a:t>
            </a:r>
          </a:p>
          <a:p>
            <a:endParaRPr lang="en-US" sz="2000" dirty="0">
              <a:latin typeface="+mn-lt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00"/>
              </a:solidFill>
            </a:endParaRPr>
          </a:p>
          <a:p>
            <a:endParaRPr lang="en-US" sz="2000" dirty="0">
              <a:latin typeface="+mn-lt"/>
            </a:endParaRPr>
          </a:p>
          <a:p>
            <a:endParaRPr lang="en-US" sz="2000" dirty="0">
              <a:latin typeface="+mn-lt"/>
            </a:endParaRPr>
          </a:p>
          <a:p>
            <a:endParaRPr lang="en-US" sz="2000" dirty="0">
              <a:latin typeface="+mn-lt"/>
            </a:endParaRPr>
          </a:p>
          <a:p>
            <a:endParaRPr lang="en-US" sz="2000" dirty="0"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E5CAB0-3A18-504B-8F49-F2C2CA375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137E7-F180-D043-87BE-208C74AB267C}" type="slidenum">
              <a:rPr lang="en-US" smtClean="0">
                <a:latin typeface="+mn-lt"/>
              </a:rPr>
              <a:pPr/>
              <a:t>47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6632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>
            <a:extLst>
              <a:ext uri="{FF2B5EF4-FFF2-40B4-BE49-F238E27FC236}">
                <a16:creationId xmlns:a16="http://schemas.microsoft.com/office/drawing/2014/main" id="{5EB71AC9-28FB-6142-876E-7826D8975E95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ctr"/>
            <a:r>
              <a:rPr lang="en-US" altLang="en-US" dirty="0">
                <a:latin typeface="+mn-lt"/>
              </a:rPr>
              <a:t>Anatomy of a decision tree</a:t>
            </a:r>
          </a:p>
        </p:txBody>
      </p:sp>
      <p:sp>
        <p:nvSpPr>
          <p:cNvPr id="17410" name="Rectangle 3">
            <a:extLst>
              <a:ext uri="{FF2B5EF4-FFF2-40B4-BE49-F238E27FC236}">
                <a16:creationId xmlns:a16="http://schemas.microsoft.com/office/drawing/2014/main" id="{149636E0-4EC9-2B45-A7E9-4F6316314D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3714" y="3154362"/>
            <a:ext cx="1061573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TW" sz="2000" b="0">
                <a:latin typeface="+mn-lt"/>
              </a:rPr>
              <a:t>overcast</a:t>
            </a:r>
          </a:p>
        </p:txBody>
      </p:sp>
      <p:sp>
        <p:nvSpPr>
          <p:cNvPr id="17411" name="Rectangle 4">
            <a:extLst>
              <a:ext uri="{FF2B5EF4-FFF2-40B4-BE49-F238E27FC236}">
                <a16:creationId xmlns:a16="http://schemas.microsoft.com/office/drawing/2014/main" id="{7CCE6995-B251-DE41-BF74-39B0D3FC11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4575" y="5035550"/>
            <a:ext cx="634789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TW" sz="2000" b="0">
                <a:latin typeface="+mn-lt"/>
              </a:rPr>
              <a:t>high</a:t>
            </a:r>
          </a:p>
        </p:txBody>
      </p:sp>
      <p:sp>
        <p:nvSpPr>
          <p:cNvPr id="17412" name="Rectangle 5">
            <a:extLst>
              <a:ext uri="{FF2B5EF4-FFF2-40B4-BE49-F238E27FC236}">
                <a16:creationId xmlns:a16="http://schemas.microsoft.com/office/drawing/2014/main" id="{DF9EF36C-7B0E-6444-9FCA-D847A1ABEB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1570" y="5035550"/>
            <a:ext cx="932948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TW" sz="2000" b="0">
                <a:latin typeface="+mn-lt"/>
              </a:rPr>
              <a:t>normal</a:t>
            </a:r>
          </a:p>
        </p:txBody>
      </p:sp>
      <p:sp>
        <p:nvSpPr>
          <p:cNvPr id="17413" name="Rectangle 6">
            <a:extLst>
              <a:ext uri="{FF2B5EF4-FFF2-40B4-BE49-F238E27FC236}">
                <a16:creationId xmlns:a16="http://schemas.microsoft.com/office/drawing/2014/main" id="{B90D983A-B44E-4D49-8988-0D4CCCB694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1829" y="5049837"/>
            <a:ext cx="671466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TW" sz="2000" b="0">
                <a:latin typeface="+mn-lt"/>
              </a:rPr>
              <a:t>false</a:t>
            </a:r>
          </a:p>
        </p:txBody>
      </p:sp>
      <p:sp>
        <p:nvSpPr>
          <p:cNvPr id="17414" name="Rectangle 7">
            <a:extLst>
              <a:ext uri="{FF2B5EF4-FFF2-40B4-BE49-F238E27FC236}">
                <a16:creationId xmlns:a16="http://schemas.microsoft.com/office/drawing/2014/main" id="{696C08D5-439C-DC4D-8D6F-CD452D4DFF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7197" y="5064125"/>
            <a:ext cx="625171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TW" sz="2000" b="0">
                <a:latin typeface="+mn-lt"/>
              </a:rPr>
              <a:t>true</a:t>
            </a:r>
          </a:p>
        </p:txBody>
      </p:sp>
      <p:sp>
        <p:nvSpPr>
          <p:cNvPr id="17415" name="Line 8">
            <a:extLst>
              <a:ext uri="{FF2B5EF4-FFF2-40B4-BE49-F238E27FC236}">
                <a16:creationId xmlns:a16="http://schemas.microsoft.com/office/drawing/2014/main" id="{4DE72BC1-3084-AF43-85AF-B1520FAC6CB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50826" y="2563812"/>
            <a:ext cx="968375" cy="457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6" name="Line 9">
            <a:extLst>
              <a:ext uri="{FF2B5EF4-FFF2-40B4-BE49-F238E27FC236}">
                <a16:creationId xmlns:a16="http://schemas.microsoft.com/office/drawing/2014/main" id="{72B67845-7567-3F49-B9CE-FFEE5764C4E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74825" y="2716212"/>
            <a:ext cx="1588" cy="5461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7" name="Line 10">
            <a:extLst>
              <a:ext uri="{FF2B5EF4-FFF2-40B4-BE49-F238E27FC236}">
                <a16:creationId xmlns:a16="http://schemas.microsoft.com/office/drawing/2014/main" id="{623A19AF-41F6-E94D-9085-CBBCBF9386F7}"/>
              </a:ext>
            </a:extLst>
          </p:cNvPr>
          <p:cNvSpPr>
            <a:spLocks noChangeShapeType="1"/>
          </p:cNvSpPr>
          <p:nvPr/>
        </p:nvSpPr>
        <p:spPr bwMode="auto">
          <a:xfrm>
            <a:off x="5855825" y="2563812"/>
            <a:ext cx="1371600" cy="533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8" name="Rectangle 11">
            <a:extLst>
              <a:ext uri="{FF2B5EF4-FFF2-40B4-BE49-F238E27FC236}">
                <a16:creationId xmlns:a16="http://schemas.microsoft.com/office/drawing/2014/main" id="{355AE674-7E8B-4D4B-A9EE-274F0E1DE3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200" y="2868612"/>
            <a:ext cx="801565" cy="400752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TW" sz="2000" b="0">
                <a:latin typeface="+mn-lt"/>
              </a:rPr>
              <a:t>sunny</a:t>
            </a:r>
          </a:p>
        </p:txBody>
      </p:sp>
      <p:sp>
        <p:nvSpPr>
          <p:cNvPr id="17419" name="Rectangle 12">
            <a:extLst>
              <a:ext uri="{FF2B5EF4-FFF2-40B4-BE49-F238E27FC236}">
                <a16:creationId xmlns:a16="http://schemas.microsoft.com/office/drawing/2014/main" id="{9FC0E415-7159-424C-AD52-76191E1DB1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3843" y="3021012"/>
            <a:ext cx="587853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TW" sz="2000" b="0">
                <a:latin typeface="+mn-lt"/>
              </a:rPr>
              <a:t>rain</a:t>
            </a:r>
          </a:p>
        </p:txBody>
      </p:sp>
      <p:sp>
        <p:nvSpPr>
          <p:cNvPr id="17420" name="Line 13">
            <a:extLst>
              <a:ext uri="{FF2B5EF4-FFF2-40B4-BE49-F238E27FC236}">
                <a16:creationId xmlns:a16="http://schemas.microsoft.com/office/drawing/2014/main" id="{47233157-011C-3C46-9DB5-9CFB04F23F0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91976" y="4622801"/>
            <a:ext cx="493713" cy="5159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1" name="Line 14">
            <a:extLst>
              <a:ext uri="{FF2B5EF4-FFF2-40B4-BE49-F238E27FC236}">
                <a16:creationId xmlns:a16="http://schemas.microsoft.com/office/drawing/2014/main" id="{A7B257F0-D31B-1C43-8AE9-EE83EB10CCEA}"/>
              </a:ext>
            </a:extLst>
          </p:cNvPr>
          <p:cNvSpPr>
            <a:spLocks noChangeShapeType="1"/>
          </p:cNvSpPr>
          <p:nvPr/>
        </p:nvSpPr>
        <p:spPr bwMode="auto">
          <a:xfrm>
            <a:off x="4120689" y="4668838"/>
            <a:ext cx="420687" cy="42386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2" name="Line 15">
            <a:extLst>
              <a:ext uri="{FF2B5EF4-FFF2-40B4-BE49-F238E27FC236}">
                <a16:creationId xmlns:a16="http://schemas.microsoft.com/office/drawing/2014/main" id="{EB8C1061-8100-924D-9E5A-D4589F51C37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22625" y="4773613"/>
            <a:ext cx="304800" cy="3794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3" name="Line 16">
            <a:extLst>
              <a:ext uri="{FF2B5EF4-FFF2-40B4-BE49-F238E27FC236}">
                <a16:creationId xmlns:a16="http://schemas.microsoft.com/office/drawing/2014/main" id="{F082430F-03FE-5345-B7EA-59FDF83D422D}"/>
              </a:ext>
            </a:extLst>
          </p:cNvPr>
          <p:cNvSpPr>
            <a:spLocks noChangeShapeType="1"/>
          </p:cNvSpPr>
          <p:nvPr/>
        </p:nvSpPr>
        <p:spPr bwMode="auto">
          <a:xfrm>
            <a:off x="8065625" y="4773612"/>
            <a:ext cx="209550" cy="304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4" name="Line 17">
            <a:extLst>
              <a:ext uri="{FF2B5EF4-FFF2-40B4-BE49-F238E27FC236}">
                <a16:creationId xmlns:a16="http://schemas.microsoft.com/office/drawing/2014/main" id="{8CC832CD-2129-9341-B712-15E7A87CF3D5}"/>
              </a:ext>
            </a:extLst>
          </p:cNvPr>
          <p:cNvSpPr>
            <a:spLocks noChangeShapeType="1"/>
          </p:cNvSpPr>
          <p:nvPr/>
        </p:nvSpPr>
        <p:spPr bwMode="auto">
          <a:xfrm>
            <a:off x="2942763" y="5507037"/>
            <a:ext cx="0" cy="4397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5" name="Line 18">
            <a:extLst>
              <a:ext uri="{FF2B5EF4-FFF2-40B4-BE49-F238E27FC236}">
                <a16:creationId xmlns:a16="http://schemas.microsoft.com/office/drawing/2014/main" id="{8E0967E3-73D2-1046-B219-A2C4A61F8157}"/>
              </a:ext>
            </a:extLst>
          </p:cNvPr>
          <p:cNvSpPr>
            <a:spLocks noChangeShapeType="1"/>
          </p:cNvSpPr>
          <p:nvPr/>
        </p:nvSpPr>
        <p:spPr bwMode="auto">
          <a:xfrm>
            <a:off x="8327563" y="5461001"/>
            <a:ext cx="0" cy="4397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6" name="Line 19">
            <a:extLst>
              <a:ext uri="{FF2B5EF4-FFF2-40B4-BE49-F238E27FC236}">
                <a16:creationId xmlns:a16="http://schemas.microsoft.com/office/drawing/2014/main" id="{D1AB97CB-5799-BD4B-9337-E4DB59D5C28A}"/>
              </a:ext>
            </a:extLst>
          </p:cNvPr>
          <p:cNvSpPr>
            <a:spLocks noChangeShapeType="1"/>
          </p:cNvSpPr>
          <p:nvPr/>
        </p:nvSpPr>
        <p:spPr bwMode="auto">
          <a:xfrm>
            <a:off x="7028988" y="5476876"/>
            <a:ext cx="0" cy="4397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7" name="Line 20">
            <a:extLst>
              <a:ext uri="{FF2B5EF4-FFF2-40B4-BE49-F238E27FC236}">
                <a16:creationId xmlns:a16="http://schemas.microsoft.com/office/drawing/2014/main" id="{20BE41D7-1628-1343-A5A4-EE61F15878D9}"/>
              </a:ext>
            </a:extLst>
          </p:cNvPr>
          <p:cNvSpPr>
            <a:spLocks noChangeShapeType="1"/>
          </p:cNvSpPr>
          <p:nvPr/>
        </p:nvSpPr>
        <p:spPr bwMode="auto">
          <a:xfrm>
            <a:off x="4557250" y="5476876"/>
            <a:ext cx="0" cy="4397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8" name="Line 21">
            <a:extLst>
              <a:ext uri="{FF2B5EF4-FFF2-40B4-BE49-F238E27FC236}">
                <a16:creationId xmlns:a16="http://schemas.microsoft.com/office/drawing/2014/main" id="{825E1FEE-0DA2-EC49-8508-549675AAC135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4500" y="3571876"/>
            <a:ext cx="0" cy="4397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9" name="Rectangle 22">
            <a:extLst>
              <a:ext uri="{FF2B5EF4-FFF2-40B4-BE49-F238E27FC236}">
                <a16:creationId xmlns:a16="http://schemas.microsoft.com/office/drawing/2014/main" id="{D740CD8C-CC43-4E46-BC46-82FC0FD2FE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8291" y="5911850"/>
            <a:ext cx="492121" cy="400752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TW" sz="2000">
                <a:latin typeface="+mn-lt"/>
              </a:rPr>
              <a:t>No</a:t>
            </a:r>
          </a:p>
        </p:txBody>
      </p:sp>
      <p:sp>
        <p:nvSpPr>
          <p:cNvPr id="17430" name="Rectangle 23">
            <a:extLst>
              <a:ext uri="{FF2B5EF4-FFF2-40B4-BE49-F238E27FC236}">
                <a16:creationId xmlns:a16="http://schemas.microsoft.com/office/drawing/2014/main" id="{9C37748A-A7D6-A744-B21C-3FF5253F22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2928" y="5911850"/>
            <a:ext cx="492121" cy="400752"/>
          </a:xfrm>
          <a:prstGeom prst="rect">
            <a:avLst/>
          </a:prstGeom>
          <a:solidFill>
            <a:schemeClr val="accent2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TW" sz="2000">
                <a:latin typeface="+mn-lt"/>
              </a:rPr>
              <a:t>No</a:t>
            </a:r>
          </a:p>
        </p:txBody>
      </p:sp>
      <p:sp>
        <p:nvSpPr>
          <p:cNvPr id="17431" name="Rectangle 24">
            <a:extLst>
              <a:ext uri="{FF2B5EF4-FFF2-40B4-BE49-F238E27FC236}">
                <a16:creationId xmlns:a16="http://schemas.microsoft.com/office/drawing/2014/main" id="{37F34A33-3A5B-174B-B1FB-8FC75FFE0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9412" y="5911850"/>
            <a:ext cx="530915" cy="400752"/>
          </a:xfrm>
          <a:prstGeom prst="rect">
            <a:avLst/>
          </a:prstGeom>
          <a:solidFill>
            <a:srgbClr val="FFCC00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TW" sz="2000">
                <a:latin typeface="+mn-lt"/>
              </a:rPr>
              <a:t>Yes</a:t>
            </a:r>
          </a:p>
        </p:txBody>
      </p:sp>
      <p:sp>
        <p:nvSpPr>
          <p:cNvPr id="17432" name="Rectangle 25">
            <a:extLst>
              <a:ext uri="{FF2B5EF4-FFF2-40B4-BE49-F238E27FC236}">
                <a16:creationId xmlns:a16="http://schemas.microsoft.com/office/drawing/2014/main" id="{687FE480-F426-DD42-91C6-BA7CC9E9BA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1312" y="5911850"/>
            <a:ext cx="530915" cy="400752"/>
          </a:xfrm>
          <a:prstGeom prst="rect">
            <a:avLst/>
          </a:prstGeom>
          <a:solidFill>
            <a:srgbClr val="FFCC00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TW" sz="2000">
                <a:latin typeface="+mn-lt"/>
              </a:rPr>
              <a:t>Yes</a:t>
            </a:r>
          </a:p>
        </p:txBody>
      </p:sp>
      <p:sp>
        <p:nvSpPr>
          <p:cNvPr id="17433" name="Rectangle 26">
            <a:extLst>
              <a:ext uri="{FF2B5EF4-FFF2-40B4-BE49-F238E27FC236}">
                <a16:creationId xmlns:a16="http://schemas.microsoft.com/office/drawing/2014/main" id="{656EA886-73FF-3B48-A021-F7D42F9325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8250" y="4071937"/>
            <a:ext cx="530915" cy="400752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TW" sz="2000">
                <a:latin typeface="+mn-lt"/>
              </a:rPr>
              <a:t>Yes</a:t>
            </a:r>
          </a:p>
        </p:txBody>
      </p:sp>
      <p:sp>
        <p:nvSpPr>
          <p:cNvPr id="17434" name="Rectangle 27">
            <a:extLst>
              <a:ext uri="{FF2B5EF4-FFF2-40B4-BE49-F238E27FC236}">
                <a16:creationId xmlns:a16="http://schemas.microsoft.com/office/drawing/2014/main" id="{531E5509-527C-9C49-8D09-5596B576DD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228600"/>
            <a:ext cx="83058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zh-TW" sz="4400">
              <a:latin typeface="+mn-lt"/>
            </a:endParaRPr>
          </a:p>
        </p:txBody>
      </p:sp>
      <p:sp>
        <p:nvSpPr>
          <p:cNvPr id="17435" name="AutoShape 28">
            <a:extLst>
              <a:ext uri="{FF2B5EF4-FFF2-40B4-BE49-F238E27FC236}">
                <a16:creationId xmlns:a16="http://schemas.microsoft.com/office/drawing/2014/main" id="{806EA595-5327-344C-B1E2-541F0B9F7D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6300" y="1912937"/>
            <a:ext cx="1752600" cy="838200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0">
              <a:latin typeface="+mn-lt"/>
            </a:endParaRPr>
          </a:p>
        </p:txBody>
      </p:sp>
      <p:sp>
        <p:nvSpPr>
          <p:cNvPr id="17436" name="Text Box 29">
            <a:extLst>
              <a:ext uri="{FF2B5EF4-FFF2-40B4-BE49-F238E27FC236}">
                <a16:creationId xmlns:a16="http://schemas.microsoft.com/office/drawing/2014/main" id="{37877B3C-4ABB-AE4B-812C-1CC5E5CDF1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5226" y="2152651"/>
            <a:ext cx="1058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0">
                <a:latin typeface="+mn-lt"/>
              </a:rPr>
              <a:t>Outlook</a:t>
            </a:r>
          </a:p>
        </p:txBody>
      </p:sp>
      <p:sp>
        <p:nvSpPr>
          <p:cNvPr id="17437" name="AutoShape 30">
            <a:extLst>
              <a:ext uri="{FF2B5EF4-FFF2-40B4-BE49-F238E27FC236}">
                <a16:creationId xmlns:a16="http://schemas.microsoft.com/office/drawing/2014/main" id="{2073FF86-2C8F-D143-9FC9-66C66ABA31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0225" y="3935412"/>
            <a:ext cx="1752600" cy="838200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0">
              <a:latin typeface="+mn-lt"/>
            </a:endParaRPr>
          </a:p>
        </p:txBody>
      </p:sp>
      <p:sp>
        <p:nvSpPr>
          <p:cNvPr id="17438" name="Text Box 31">
            <a:extLst>
              <a:ext uri="{FF2B5EF4-FFF2-40B4-BE49-F238E27FC236}">
                <a16:creationId xmlns:a16="http://schemas.microsoft.com/office/drawing/2014/main" id="{F0EDA97D-8FB3-F14D-9FC9-7052800D33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8826" y="4133851"/>
            <a:ext cx="1173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0">
                <a:latin typeface="+mn-lt"/>
              </a:rPr>
              <a:t>Humidity</a:t>
            </a:r>
          </a:p>
        </p:txBody>
      </p:sp>
      <p:sp>
        <p:nvSpPr>
          <p:cNvPr id="17439" name="AutoShape 32">
            <a:extLst>
              <a:ext uri="{FF2B5EF4-FFF2-40B4-BE49-F238E27FC236}">
                <a16:creationId xmlns:a16="http://schemas.microsoft.com/office/drawing/2014/main" id="{D8F669FF-3FF7-184A-9C90-A7743EDE3D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4025" y="4087812"/>
            <a:ext cx="1752600" cy="838200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0">
              <a:latin typeface="+mn-lt"/>
            </a:endParaRPr>
          </a:p>
        </p:txBody>
      </p:sp>
      <p:sp>
        <p:nvSpPr>
          <p:cNvPr id="17440" name="Text Box 33">
            <a:extLst>
              <a:ext uri="{FF2B5EF4-FFF2-40B4-BE49-F238E27FC236}">
                <a16:creationId xmlns:a16="http://schemas.microsoft.com/office/drawing/2014/main" id="{C2B75D0F-FC39-5048-BF32-E75C5EA64B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8826" y="4362450"/>
            <a:ext cx="85632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0">
                <a:latin typeface="+mn-lt"/>
              </a:rPr>
              <a:t>Windy</a:t>
            </a:r>
          </a:p>
        </p:txBody>
      </p:sp>
      <p:sp>
        <p:nvSpPr>
          <p:cNvPr id="17441" name="Line 34">
            <a:extLst>
              <a:ext uri="{FF2B5EF4-FFF2-40B4-BE49-F238E27FC236}">
                <a16:creationId xmlns:a16="http://schemas.microsoft.com/office/drawing/2014/main" id="{85DB7B73-97FB-8D49-B58B-CB89D6CCE739}"/>
              </a:ext>
            </a:extLst>
          </p:cNvPr>
          <p:cNvSpPr>
            <a:spLocks noChangeShapeType="1"/>
          </p:cNvSpPr>
          <p:nvPr/>
        </p:nvSpPr>
        <p:spPr bwMode="auto">
          <a:xfrm>
            <a:off x="3874625" y="3249612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42" name="Line 35">
            <a:extLst>
              <a:ext uri="{FF2B5EF4-FFF2-40B4-BE49-F238E27FC236}">
                <a16:creationId xmlns:a16="http://schemas.microsoft.com/office/drawing/2014/main" id="{B5D58B3F-EA98-974A-83C1-1BDE9D170E64}"/>
              </a:ext>
            </a:extLst>
          </p:cNvPr>
          <p:cNvSpPr>
            <a:spLocks noChangeShapeType="1"/>
          </p:cNvSpPr>
          <p:nvPr/>
        </p:nvSpPr>
        <p:spPr bwMode="auto">
          <a:xfrm>
            <a:off x="7532225" y="3402012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43" name="Line 36">
            <a:extLst>
              <a:ext uri="{FF2B5EF4-FFF2-40B4-BE49-F238E27FC236}">
                <a16:creationId xmlns:a16="http://schemas.microsoft.com/office/drawing/2014/main" id="{F39AC74B-ADBD-E44F-8573-9286BC12497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12989" y="1906587"/>
            <a:ext cx="649287" cy="215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44" name="Text Box 37">
            <a:extLst>
              <a:ext uri="{FF2B5EF4-FFF2-40B4-BE49-F238E27FC236}">
                <a16:creationId xmlns:a16="http://schemas.microsoft.com/office/drawing/2014/main" id="{7D8F1C7B-003F-9A4B-B846-3FE9D800EA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0689" y="1690688"/>
            <a:ext cx="230024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accent1"/>
                </a:solidFill>
                <a:latin typeface="+mn-lt"/>
              </a:rPr>
              <a:t>Each node is a test on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accent1"/>
                </a:solidFill>
                <a:latin typeface="+mn-lt"/>
              </a:rPr>
              <a:t>one attribute</a:t>
            </a:r>
          </a:p>
        </p:txBody>
      </p:sp>
      <p:sp>
        <p:nvSpPr>
          <p:cNvPr id="17445" name="Text Box 38">
            <a:extLst>
              <a:ext uri="{FF2B5EF4-FFF2-40B4-BE49-F238E27FC236}">
                <a16:creationId xmlns:a16="http://schemas.microsoft.com/office/drawing/2014/main" id="{9BB5FAF5-6FD8-C94B-A520-50B7B7B93D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0188" y="3052763"/>
            <a:ext cx="251876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+mn-lt"/>
              </a:rPr>
              <a:t>Possible attribute values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+mn-lt"/>
              </a:rPr>
              <a:t>of the node</a:t>
            </a:r>
          </a:p>
        </p:txBody>
      </p:sp>
      <p:sp>
        <p:nvSpPr>
          <p:cNvPr id="17446" name="Text Box 39">
            <a:extLst>
              <a:ext uri="{FF2B5EF4-FFF2-40B4-BE49-F238E27FC236}">
                <a16:creationId xmlns:a16="http://schemas.microsoft.com/office/drawing/2014/main" id="{73A2C9DB-1AE4-DE47-BCA3-8A5C112785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48251" y="5729287"/>
            <a:ext cx="20161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CC0000"/>
                </a:solidFill>
                <a:latin typeface="+mn-lt"/>
              </a:rPr>
              <a:t>Leafs are the decisions</a:t>
            </a:r>
          </a:p>
        </p:txBody>
      </p:sp>
      <p:sp>
        <p:nvSpPr>
          <p:cNvPr id="17447" name="Rectangle 40">
            <a:extLst>
              <a:ext uri="{FF2B5EF4-FFF2-40B4-BE49-F238E27FC236}">
                <a16:creationId xmlns:a16="http://schemas.microsoft.com/office/drawing/2014/main" id="{A3063462-4099-B84C-AADF-9AE888D31A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6638" y="1762126"/>
            <a:ext cx="1655762" cy="504825"/>
          </a:xfrm>
          <a:prstGeom prst="rect">
            <a:avLst/>
          </a:prstGeom>
          <a:solidFill>
            <a:srgbClr val="77777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+mn-lt"/>
              </a:rPr>
              <a:t>Sample size </a:t>
            </a:r>
          </a:p>
        </p:txBody>
      </p:sp>
      <p:sp>
        <p:nvSpPr>
          <p:cNvPr id="17448" name="Rectangle 41">
            <a:extLst>
              <a:ext uri="{FF2B5EF4-FFF2-40B4-BE49-F238E27FC236}">
                <a16:creationId xmlns:a16="http://schemas.microsoft.com/office/drawing/2014/main" id="{D033660E-9B5C-7E46-B64C-7D0B89B82C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250" y="4065588"/>
            <a:ext cx="1079500" cy="504825"/>
          </a:xfrm>
          <a:prstGeom prst="rect">
            <a:avLst/>
          </a:prstGeom>
          <a:solidFill>
            <a:srgbClr val="77777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0">
              <a:latin typeface="+mn-lt"/>
            </a:endParaRPr>
          </a:p>
        </p:txBody>
      </p:sp>
      <p:sp>
        <p:nvSpPr>
          <p:cNvPr id="17449" name="Rectangle 42">
            <a:extLst>
              <a:ext uri="{FF2B5EF4-FFF2-40B4-BE49-F238E27FC236}">
                <a16:creationId xmlns:a16="http://schemas.microsoft.com/office/drawing/2014/main" id="{D6CA7943-2FA9-7A46-AE57-1B0FDF3CDE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76814" y="4281488"/>
            <a:ext cx="503237" cy="504825"/>
          </a:xfrm>
          <a:prstGeom prst="rect">
            <a:avLst/>
          </a:prstGeom>
          <a:solidFill>
            <a:srgbClr val="77777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0">
              <a:latin typeface="+mn-lt"/>
            </a:endParaRPr>
          </a:p>
        </p:txBody>
      </p:sp>
      <p:sp>
        <p:nvSpPr>
          <p:cNvPr id="17450" name="Line 43">
            <a:extLst>
              <a:ext uri="{FF2B5EF4-FFF2-40B4-BE49-F238E27FC236}">
                <a16:creationId xmlns:a16="http://schemas.microsoft.com/office/drawing/2014/main" id="{5A5CC49D-20E3-D546-9CA0-CCBD2C7A4AD5}"/>
              </a:ext>
            </a:extLst>
          </p:cNvPr>
          <p:cNvSpPr>
            <a:spLocks noChangeShapeType="1"/>
          </p:cNvSpPr>
          <p:nvPr/>
        </p:nvSpPr>
        <p:spPr bwMode="auto">
          <a:xfrm>
            <a:off x="1836275" y="3490912"/>
            <a:ext cx="71438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51" name="Text Box 44">
            <a:extLst>
              <a:ext uri="{FF2B5EF4-FFF2-40B4-BE49-F238E27FC236}">
                <a16:creationId xmlns:a16="http://schemas.microsoft.com/office/drawing/2014/main" id="{0EBD11A0-AF31-4940-9D63-01D734F6EB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2426" y="2843213"/>
            <a:ext cx="131164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+mn-lt"/>
              </a:rPr>
              <a:t>Your data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+mn-lt"/>
              </a:rPr>
              <a:t>gets smaller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>
            <a:extLst>
              <a:ext uri="{FF2B5EF4-FFF2-40B4-BE49-F238E27FC236}">
                <a16:creationId xmlns:a16="http://schemas.microsoft.com/office/drawing/2014/main" id="{ED2117D9-8FF2-D64A-8927-0E98305ECA48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ctr"/>
            <a:r>
              <a:rPr lang="en-US" altLang="en-US" dirty="0">
                <a:latin typeface="+mn-lt"/>
              </a:rPr>
              <a:t>To ‘play tennis’ or not</a:t>
            </a:r>
          </a:p>
        </p:txBody>
      </p:sp>
      <p:sp>
        <p:nvSpPr>
          <p:cNvPr id="18434" name="Rectangle 3">
            <a:extLst>
              <a:ext uri="{FF2B5EF4-FFF2-40B4-BE49-F238E27FC236}">
                <a16:creationId xmlns:a16="http://schemas.microsoft.com/office/drawing/2014/main" id="{DD279127-712D-AB4D-85A1-48C93AD54A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4686" y="2932114"/>
            <a:ext cx="1233864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TW" sz="2400" b="0">
                <a:latin typeface="+mn-lt"/>
              </a:rPr>
              <a:t>overcast</a:t>
            </a:r>
          </a:p>
        </p:txBody>
      </p:sp>
      <p:sp>
        <p:nvSpPr>
          <p:cNvPr id="18435" name="Rectangle 4">
            <a:extLst>
              <a:ext uri="{FF2B5EF4-FFF2-40B4-BE49-F238E27FC236}">
                <a16:creationId xmlns:a16="http://schemas.microsoft.com/office/drawing/2014/main" id="{D5E8D49B-822F-2A46-9450-FF7BF180A0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9190" y="4813301"/>
            <a:ext cx="724557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TW" sz="2400" b="0">
                <a:latin typeface="+mn-lt"/>
              </a:rPr>
              <a:t>high</a:t>
            </a:r>
          </a:p>
        </p:txBody>
      </p:sp>
      <p:sp>
        <p:nvSpPr>
          <p:cNvPr id="18436" name="Rectangle 5">
            <a:extLst>
              <a:ext uri="{FF2B5EF4-FFF2-40B4-BE49-F238E27FC236}">
                <a16:creationId xmlns:a16="http://schemas.microsoft.com/office/drawing/2014/main" id="{DC1A5EE0-9A51-D441-8252-85B0C0AF7D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5744" y="4813301"/>
            <a:ext cx="1080425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TW" sz="2400" b="0">
                <a:latin typeface="+mn-lt"/>
              </a:rPr>
              <a:t>normal</a:t>
            </a:r>
          </a:p>
        </p:txBody>
      </p:sp>
      <p:sp>
        <p:nvSpPr>
          <p:cNvPr id="18437" name="Rectangle 6">
            <a:extLst>
              <a:ext uri="{FF2B5EF4-FFF2-40B4-BE49-F238E27FC236}">
                <a16:creationId xmlns:a16="http://schemas.microsoft.com/office/drawing/2014/main" id="{B897C066-93BA-0648-9FD5-F14F5E501F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2165" y="4827589"/>
            <a:ext cx="76662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TW" sz="2400" b="0">
                <a:latin typeface="+mn-lt"/>
              </a:rPr>
              <a:t>false</a:t>
            </a:r>
          </a:p>
        </p:txBody>
      </p:sp>
      <p:sp>
        <p:nvSpPr>
          <p:cNvPr id="18438" name="Rectangle 7">
            <a:extLst>
              <a:ext uri="{FF2B5EF4-FFF2-40B4-BE49-F238E27FC236}">
                <a16:creationId xmlns:a16="http://schemas.microsoft.com/office/drawing/2014/main" id="{107BB6EF-F786-A14F-A299-D1C9C7AF82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1033" y="4841876"/>
            <a:ext cx="711734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TW" sz="2400" b="0">
                <a:latin typeface="+mn-lt"/>
              </a:rPr>
              <a:t>true</a:t>
            </a:r>
          </a:p>
        </p:txBody>
      </p:sp>
      <p:sp>
        <p:nvSpPr>
          <p:cNvPr id="18439" name="Line 8">
            <a:extLst>
              <a:ext uri="{FF2B5EF4-FFF2-40B4-BE49-F238E27FC236}">
                <a16:creationId xmlns:a16="http://schemas.microsoft.com/office/drawing/2014/main" id="{937B6716-BB15-6D4C-84CF-D1C42F50A31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28738" y="2341563"/>
            <a:ext cx="968375" cy="457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0" name="Line 9">
            <a:extLst>
              <a:ext uri="{FF2B5EF4-FFF2-40B4-BE49-F238E27FC236}">
                <a16:creationId xmlns:a16="http://schemas.microsoft.com/office/drawing/2014/main" id="{AA4BC446-D299-C94C-82D4-28C21621A0B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52738" y="2493963"/>
            <a:ext cx="1587" cy="5461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1" name="Line 10">
            <a:extLst>
              <a:ext uri="{FF2B5EF4-FFF2-40B4-BE49-F238E27FC236}">
                <a16:creationId xmlns:a16="http://schemas.microsoft.com/office/drawing/2014/main" id="{268BFD10-B341-7C46-A6E7-5CFA92E5A8E0}"/>
              </a:ext>
            </a:extLst>
          </p:cNvPr>
          <p:cNvSpPr>
            <a:spLocks noChangeShapeType="1"/>
          </p:cNvSpPr>
          <p:nvPr/>
        </p:nvSpPr>
        <p:spPr bwMode="auto">
          <a:xfrm>
            <a:off x="4833737" y="2341563"/>
            <a:ext cx="1371600" cy="533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2" name="Rectangle 11">
            <a:extLst>
              <a:ext uri="{FF2B5EF4-FFF2-40B4-BE49-F238E27FC236}">
                <a16:creationId xmlns:a16="http://schemas.microsoft.com/office/drawing/2014/main" id="{D38787A8-5183-EC4D-A00C-C8DCAAD1D5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3137" y="2646363"/>
            <a:ext cx="925512" cy="469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TW" sz="2400" b="0">
                <a:latin typeface="+mn-lt"/>
              </a:rPr>
              <a:t>sunny</a:t>
            </a:r>
          </a:p>
        </p:txBody>
      </p:sp>
      <p:sp>
        <p:nvSpPr>
          <p:cNvPr id="18443" name="Rectangle 12">
            <a:extLst>
              <a:ext uri="{FF2B5EF4-FFF2-40B4-BE49-F238E27FC236}">
                <a16:creationId xmlns:a16="http://schemas.microsoft.com/office/drawing/2014/main" id="{818D2D5E-7663-894A-B7B5-21CD8BB56F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1399" y="2798764"/>
            <a:ext cx="666977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TW" sz="2400" b="0">
                <a:latin typeface="+mn-lt"/>
              </a:rPr>
              <a:t>rain</a:t>
            </a:r>
          </a:p>
        </p:txBody>
      </p:sp>
      <p:sp>
        <p:nvSpPr>
          <p:cNvPr id="18444" name="Line 13">
            <a:extLst>
              <a:ext uri="{FF2B5EF4-FFF2-40B4-BE49-F238E27FC236}">
                <a16:creationId xmlns:a16="http://schemas.microsoft.com/office/drawing/2014/main" id="{ABBE75A9-2DC8-5045-8885-E8FE92DA158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69887" y="4400550"/>
            <a:ext cx="493712" cy="5159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5" name="Line 14">
            <a:extLst>
              <a:ext uri="{FF2B5EF4-FFF2-40B4-BE49-F238E27FC236}">
                <a16:creationId xmlns:a16="http://schemas.microsoft.com/office/drawing/2014/main" id="{6C1F3D6C-EE15-8C4D-879A-0406E5787E41}"/>
              </a:ext>
            </a:extLst>
          </p:cNvPr>
          <p:cNvSpPr>
            <a:spLocks noChangeShapeType="1"/>
          </p:cNvSpPr>
          <p:nvPr/>
        </p:nvSpPr>
        <p:spPr bwMode="auto">
          <a:xfrm>
            <a:off x="3098599" y="4446588"/>
            <a:ext cx="420688" cy="42386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6" name="Line 15">
            <a:extLst>
              <a:ext uri="{FF2B5EF4-FFF2-40B4-BE49-F238E27FC236}">
                <a16:creationId xmlns:a16="http://schemas.microsoft.com/office/drawing/2014/main" id="{F5EB2D79-3864-C54E-A7DC-33D4F0F6DA7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00537" y="4551363"/>
            <a:ext cx="304800" cy="3794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7" name="Line 16">
            <a:extLst>
              <a:ext uri="{FF2B5EF4-FFF2-40B4-BE49-F238E27FC236}">
                <a16:creationId xmlns:a16="http://schemas.microsoft.com/office/drawing/2014/main" id="{83CE1F3B-3DD6-5D4F-912F-2537B2F9688D}"/>
              </a:ext>
            </a:extLst>
          </p:cNvPr>
          <p:cNvSpPr>
            <a:spLocks noChangeShapeType="1"/>
          </p:cNvSpPr>
          <p:nvPr/>
        </p:nvSpPr>
        <p:spPr bwMode="auto">
          <a:xfrm>
            <a:off x="7043537" y="4551363"/>
            <a:ext cx="209550" cy="304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8" name="Line 17">
            <a:extLst>
              <a:ext uri="{FF2B5EF4-FFF2-40B4-BE49-F238E27FC236}">
                <a16:creationId xmlns:a16="http://schemas.microsoft.com/office/drawing/2014/main" id="{BF96BE0B-BBEE-C748-9FE9-F64DB0C42AA7}"/>
              </a:ext>
            </a:extLst>
          </p:cNvPr>
          <p:cNvSpPr>
            <a:spLocks noChangeShapeType="1"/>
          </p:cNvSpPr>
          <p:nvPr/>
        </p:nvSpPr>
        <p:spPr bwMode="auto">
          <a:xfrm>
            <a:off x="1920674" y="5284789"/>
            <a:ext cx="0" cy="4397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9" name="Line 18">
            <a:extLst>
              <a:ext uri="{FF2B5EF4-FFF2-40B4-BE49-F238E27FC236}">
                <a16:creationId xmlns:a16="http://schemas.microsoft.com/office/drawing/2014/main" id="{34DB7B42-A0BA-5F48-89E6-CB5078538510}"/>
              </a:ext>
            </a:extLst>
          </p:cNvPr>
          <p:cNvSpPr>
            <a:spLocks noChangeShapeType="1"/>
          </p:cNvSpPr>
          <p:nvPr/>
        </p:nvSpPr>
        <p:spPr bwMode="auto">
          <a:xfrm>
            <a:off x="7305474" y="5238750"/>
            <a:ext cx="0" cy="4397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0" name="Line 19">
            <a:extLst>
              <a:ext uri="{FF2B5EF4-FFF2-40B4-BE49-F238E27FC236}">
                <a16:creationId xmlns:a16="http://schemas.microsoft.com/office/drawing/2014/main" id="{6B0F6DC1-5F91-BF4F-BE14-6653B4EB2540}"/>
              </a:ext>
            </a:extLst>
          </p:cNvPr>
          <p:cNvSpPr>
            <a:spLocks noChangeShapeType="1"/>
          </p:cNvSpPr>
          <p:nvPr/>
        </p:nvSpPr>
        <p:spPr bwMode="auto">
          <a:xfrm>
            <a:off x="6006899" y="5254625"/>
            <a:ext cx="0" cy="4397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1" name="Line 20">
            <a:extLst>
              <a:ext uri="{FF2B5EF4-FFF2-40B4-BE49-F238E27FC236}">
                <a16:creationId xmlns:a16="http://schemas.microsoft.com/office/drawing/2014/main" id="{B6DDA5DE-56FD-E34B-BB86-6F24D8E751CC}"/>
              </a:ext>
            </a:extLst>
          </p:cNvPr>
          <p:cNvSpPr>
            <a:spLocks noChangeShapeType="1"/>
          </p:cNvSpPr>
          <p:nvPr/>
        </p:nvSpPr>
        <p:spPr bwMode="auto">
          <a:xfrm>
            <a:off x="3535162" y="5254625"/>
            <a:ext cx="0" cy="4397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2" name="Line 21">
            <a:extLst>
              <a:ext uri="{FF2B5EF4-FFF2-40B4-BE49-F238E27FC236}">
                <a16:creationId xmlns:a16="http://schemas.microsoft.com/office/drawing/2014/main" id="{EA4DD860-9455-3A42-BAED-0001EB53F098}"/>
              </a:ext>
            </a:extLst>
          </p:cNvPr>
          <p:cNvSpPr>
            <a:spLocks noChangeShapeType="1"/>
          </p:cNvSpPr>
          <p:nvPr/>
        </p:nvSpPr>
        <p:spPr bwMode="auto">
          <a:xfrm>
            <a:off x="4392412" y="3349625"/>
            <a:ext cx="0" cy="4397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3" name="Rectangle 22">
            <a:extLst>
              <a:ext uri="{FF2B5EF4-FFF2-40B4-BE49-F238E27FC236}">
                <a16:creationId xmlns:a16="http://schemas.microsoft.com/office/drawing/2014/main" id="{EAF791C0-8CE7-6F44-8540-468AD9F5A7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4950" y="5689601"/>
            <a:ext cx="553037" cy="462307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TW" sz="2400">
                <a:latin typeface="+mn-lt"/>
              </a:rPr>
              <a:t>No</a:t>
            </a:r>
          </a:p>
        </p:txBody>
      </p:sp>
      <p:sp>
        <p:nvSpPr>
          <p:cNvPr id="18454" name="Rectangle 23">
            <a:extLst>
              <a:ext uri="{FF2B5EF4-FFF2-40B4-BE49-F238E27FC236}">
                <a16:creationId xmlns:a16="http://schemas.microsoft.com/office/drawing/2014/main" id="{202D4A5A-48BF-E24A-93A3-81CDDCDB40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9587" y="5689601"/>
            <a:ext cx="553036" cy="462307"/>
          </a:xfrm>
          <a:prstGeom prst="rect">
            <a:avLst/>
          </a:prstGeom>
          <a:solidFill>
            <a:schemeClr val="accent2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TW" sz="2400">
                <a:latin typeface="+mn-lt"/>
              </a:rPr>
              <a:t>No</a:t>
            </a:r>
          </a:p>
        </p:txBody>
      </p:sp>
      <p:sp>
        <p:nvSpPr>
          <p:cNvPr id="18455" name="Rectangle 24">
            <a:extLst>
              <a:ext uri="{FF2B5EF4-FFF2-40B4-BE49-F238E27FC236}">
                <a16:creationId xmlns:a16="http://schemas.microsoft.com/office/drawing/2014/main" id="{AE4C6ABB-3925-1448-918D-9CB05BF138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4094" y="5689601"/>
            <a:ext cx="600549" cy="462307"/>
          </a:xfrm>
          <a:prstGeom prst="rect">
            <a:avLst/>
          </a:prstGeom>
          <a:solidFill>
            <a:srgbClr val="FFCC00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TW" sz="2400">
                <a:latin typeface="+mn-lt"/>
              </a:rPr>
              <a:t>Yes</a:t>
            </a:r>
          </a:p>
        </p:txBody>
      </p:sp>
      <p:sp>
        <p:nvSpPr>
          <p:cNvPr id="18456" name="Rectangle 25">
            <a:extLst>
              <a:ext uri="{FF2B5EF4-FFF2-40B4-BE49-F238E27FC236}">
                <a16:creationId xmlns:a16="http://schemas.microsoft.com/office/drawing/2014/main" id="{60A70749-E5C0-3846-B993-A81E5700AD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5994" y="5689601"/>
            <a:ext cx="600549" cy="462307"/>
          </a:xfrm>
          <a:prstGeom prst="rect">
            <a:avLst/>
          </a:prstGeom>
          <a:solidFill>
            <a:srgbClr val="FFCC00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TW" sz="2400">
                <a:latin typeface="+mn-lt"/>
              </a:rPr>
              <a:t>Yes</a:t>
            </a:r>
          </a:p>
        </p:txBody>
      </p:sp>
      <p:sp>
        <p:nvSpPr>
          <p:cNvPr id="18457" name="Rectangle 26">
            <a:extLst>
              <a:ext uri="{FF2B5EF4-FFF2-40B4-BE49-F238E27FC236}">
                <a16:creationId xmlns:a16="http://schemas.microsoft.com/office/drawing/2014/main" id="{829CB107-8EAD-BE41-8BEE-3205D47E52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2932" y="3849689"/>
            <a:ext cx="600549" cy="462307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TW" sz="2400">
                <a:latin typeface="+mn-lt"/>
              </a:rPr>
              <a:t>Yes</a:t>
            </a:r>
          </a:p>
        </p:txBody>
      </p:sp>
      <p:sp>
        <p:nvSpPr>
          <p:cNvPr id="18458" name="Rectangle 27">
            <a:extLst>
              <a:ext uri="{FF2B5EF4-FFF2-40B4-BE49-F238E27FC236}">
                <a16:creationId xmlns:a16="http://schemas.microsoft.com/office/drawing/2014/main" id="{CDE5635B-9405-1441-B36A-17A2D94D52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228600"/>
            <a:ext cx="83058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zh-TW" sz="4400">
              <a:latin typeface="+mn-lt"/>
            </a:endParaRPr>
          </a:p>
        </p:txBody>
      </p:sp>
      <p:sp>
        <p:nvSpPr>
          <p:cNvPr id="18459" name="AutoShape 28">
            <a:extLst>
              <a:ext uri="{FF2B5EF4-FFF2-40B4-BE49-F238E27FC236}">
                <a16:creationId xmlns:a16="http://schemas.microsoft.com/office/drawing/2014/main" id="{5AC46162-B4B7-3748-A87D-69398665F1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4212" y="1690688"/>
            <a:ext cx="1752600" cy="838200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0">
              <a:latin typeface="+mn-lt"/>
            </a:endParaRPr>
          </a:p>
        </p:txBody>
      </p:sp>
      <p:sp>
        <p:nvSpPr>
          <p:cNvPr id="18460" name="Text Box 29">
            <a:extLst>
              <a:ext uri="{FF2B5EF4-FFF2-40B4-BE49-F238E27FC236}">
                <a16:creationId xmlns:a16="http://schemas.microsoft.com/office/drawing/2014/main" id="{FBFEA335-7EE0-E640-98DC-03F715F273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3138" y="1884363"/>
            <a:ext cx="1182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latin typeface="+mn-lt"/>
              </a:rPr>
              <a:t>Outlook</a:t>
            </a:r>
          </a:p>
        </p:txBody>
      </p:sp>
      <p:sp>
        <p:nvSpPr>
          <p:cNvPr id="18461" name="AutoShape 30">
            <a:extLst>
              <a:ext uri="{FF2B5EF4-FFF2-40B4-BE49-F238E27FC236}">
                <a16:creationId xmlns:a16="http://schemas.microsoft.com/office/drawing/2014/main" id="{B78D0F0F-3120-2B43-9DD5-87067C4EA7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8137" y="3713163"/>
            <a:ext cx="1752600" cy="838200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0">
              <a:latin typeface="+mn-lt"/>
            </a:endParaRPr>
          </a:p>
        </p:txBody>
      </p:sp>
      <p:sp>
        <p:nvSpPr>
          <p:cNvPr id="18462" name="Text Box 31">
            <a:extLst>
              <a:ext uri="{FF2B5EF4-FFF2-40B4-BE49-F238E27FC236}">
                <a16:creationId xmlns:a16="http://schemas.microsoft.com/office/drawing/2014/main" id="{D93783A6-ED1A-3E48-A58E-84E27FCAC2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6737" y="3865563"/>
            <a:ext cx="1350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latin typeface="+mn-lt"/>
              </a:rPr>
              <a:t>Humidity</a:t>
            </a:r>
          </a:p>
        </p:txBody>
      </p:sp>
      <p:sp>
        <p:nvSpPr>
          <p:cNvPr id="18463" name="AutoShape 32">
            <a:extLst>
              <a:ext uri="{FF2B5EF4-FFF2-40B4-BE49-F238E27FC236}">
                <a16:creationId xmlns:a16="http://schemas.microsoft.com/office/drawing/2014/main" id="{7F8EC359-5A8A-D246-B000-143E8BD827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1937" y="3865563"/>
            <a:ext cx="1752600" cy="838200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0">
              <a:latin typeface="+mn-lt"/>
            </a:endParaRPr>
          </a:p>
        </p:txBody>
      </p:sp>
      <p:sp>
        <p:nvSpPr>
          <p:cNvPr id="18464" name="Text Box 33">
            <a:extLst>
              <a:ext uri="{FF2B5EF4-FFF2-40B4-BE49-F238E27FC236}">
                <a16:creationId xmlns:a16="http://schemas.microsoft.com/office/drawing/2014/main" id="{23661672-007B-BB49-8D63-B033D35E54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76738" y="4094163"/>
            <a:ext cx="101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latin typeface="+mn-lt"/>
              </a:rPr>
              <a:t>Windy</a:t>
            </a:r>
          </a:p>
        </p:txBody>
      </p:sp>
      <p:sp>
        <p:nvSpPr>
          <p:cNvPr id="18465" name="Line 34">
            <a:extLst>
              <a:ext uri="{FF2B5EF4-FFF2-40B4-BE49-F238E27FC236}">
                <a16:creationId xmlns:a16="http://schemas.microsoft.com/office/drawing/2014/main" id="{03692F22-04CB-5D49-BE1D-996D51CDD0EA}"/>
              </a:ext>
            </a:extLst>
          </p:cNvPr>
          <p:cNvSpPr>
            <a:spLocks noChangeShapeType="1"/>
          </p:cNvSpPr>
          <p:nvPr/>
        </p:nvSpPr>
        <p:spPr bwMode="auto">
          <a:xfrm>
            <a:off x="2852537" y="30273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66" name="Line 35">
            <a:extLst>
              <a:ext uri="{FF2B5EF4-FFF2-40B4-BE49-F238E27FC236}">
                <a16:creationId xmlns:a16="http://schemas.microsoft.com/office/drawing/2014/main" id="{4E51147A-C258-144E-BA15-B65CF06A752B}"/>
              </a:ext>
            </a:extLst>
          </p:cNvPr>
          <p:cNvSpPr>
            <a:spLocks noChangeShapeType="1"/>
          </p:cNvSpPr>
          <p:nvPr/>
        </p:nvSpPr>
        <p:spPr bwMode="auto">
          <a:xfrm>
            <a:off x="6510137" y="3179763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67" name="Text Box 36">
            <a:extLst>
              <a:ext uri="{FF2B5EF4-FFF2-40B4-BE49-F238E27FC236}">
                <a16:creationId xmlns:a16="http://schemas.microsoft.com/office/drawing/2014/main" id="{27B9FCF0-2829-2846-A789-4F8C8A4C67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06924" y="1885593"/>
            <a:ext cx="3478213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+mn-lt"/>
              </a:rPr>
              <a:t>A new test example: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+mn-lt"/>
              </a:rPr>
              <a:t>(Outlook==rain) and (Windy==false)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+mn-lt"/>
              </a:rPr>
              <a:t>Pass it on the tree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+mn-lt"/>
              </a:rPr>
              <a:t>-&gt; Decision is yes</a:t>
            </a:r>
            <a:r>
              <a:rPr lang="en-US" altLang="en-US" sz="1800" b="0" dirty="0">
                <a:latin typeface="+mn-lt"/>
              </a:rPr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>
            <a:extLst>
              <a:ext uri="{FF2B5EF4-FFF2-40B4-BE49-F238E27FC236}">
                <a16:creationId xmlns:a16="http://schemas.microsoft.com/office/drawing/2014/main" id="{CA4F3FA7-2A17-5B4A-8749-C89D893722A2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ctr"/>
            <a:r>
              <a:rPr lang="en-US" altLang="en-US" dirty="0">
                <a:latin typeface="+mn-lt"/>
              </a:rPr>
              <a:t>To ‘play tennis’ or not</a:t>
            </a:r>
          </a:p>
        </p:txBody>
      </p:sp>
      <p:sp>
        <p:nvSpPr>
          <p:cNvPr id="19458" name="Rectangle 4">
            <a:extLst>
              <a:ext uri="{FF2B5EF4-FFF2-40B4-BE49-F238E27FC236}">
                <a16:creationId xmlns:a16="http://schemas.microsoft.com/office/drawing/2014/main" id="{85D03B50-26D5-1144-888E-88915AB9EA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3663" y="2932114"/>
            <a:ext cx="1233864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TW" sz="2400" b="0">
                <a:latin typeface="+mn-lt"/>
              </a:rPr>
              <a:t>overcast</a:t>
            </a:r>
          </a:p>
        </p:txBody>
      </p:sp>
      <p:sp>
        <p:nvSpPr>
          <p:cNvPr id="19459" name="Rectangle 5">
            <a:extLst>
              <a:ext uri="{FF2B5EF4-FFF2-40B4-BE49-F238E27FC236}">
                <a16:creationId xmlns:a16="http://schemas.microsoft.com/office/drawing/2014/main" id="{17200B2D-0737-FC44-9CA2-52BFCCCF47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8167" y="4813301"/>
            <a:ext cx="724557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TW" sz="2400" b="0">
                <a:latin typeface="+mn-lt"/>
              </a:rPr>
              <a:t>high</a:t>
            </a:r>
          </a:p>
        </p:txBody>
      </p:sp>
      <p:sp>
        <p:nvSpPr>
          <p:cNvPr id="19460" name="Rectangle 6">
            <a:extLst>
              <a:ext uri="{FF2B5EF4-FFF2-40B4-BE49-F238E27FC236}">
                <a16:creationId xmlns:a16="http://schemas.microsoft.com/office/drawing/2014/main" id="{55E97B8D-E29B-444B-9E56-925E23EBE9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4721" y="4813301"/>
            <a:ext cx="1080425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TW" sz="2400" b="0">
                <a:latin typeface="+mn-lt"/>
              </a:rPr>
              <a:t>normal</a:t>
            </a:r>
          </a:p>
        </p:txBody>
      </p:sp>
      <p:sp>
        <p:nvSpPr>
          <p:cNvPr id="19461" name="Rectangle 7">
            <a:extLst>
              <a:ext uri="{FF2B5EF4-FFF2-40B4-BE49-F238E27FC236}">
                <a16:creationId xmlns:a16="http://schemas.microsoft.com/office/drawing/2014/main" id="{B15D1CD0-435C-1647-9A0D-5CF6E408F0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1142" y="4827589"/>
            <a:ext cx="76662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TW" sz="2400" b="0">
                <a:latin typeface="+mn-lt"/>
              </a:rPr>
              <a:t>false</a:t>
            </a:r>
          </a:p>
        </p:txBody>
      </p:sp>
      <p:sp>
        <p:nvSpPr>
          <p:cNvPr id="19462" name="Rectangle 8">
            <a:extLst>
              <a:ext uri="{FF2B5EF4-FFF2-40B4-BE49-F238E27FC236}">
                <a16:creationId xmlns:a16="http://schemas.microsoft.com/office/drawing/2014/main" id="{1C7482CB-16EC-0A4A-ADB6-A7B797C033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0010" y="4841876"/>
            <a:ext cx="711734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TW" sz="2400" b="0">
                <a:latin typeface="+mn-lt"/>
              </a:rPr>
              <a:t>true</a:t>
            </a:r>
          </a:p>
        </p:txBody>
      </p:sp>
      <p:sp>
        <p:nvSpPr>
          <p:cNvPr id="19463" name="Line 9">
            <a:extLst>
              <a:ext uri="{FF2B5EF4-FFF2-40B4-BE49-F238E27FC236}">
                <a16:creationId xmlns:a16="http://schemas.microsoft.com/office/drawing/2014/main" id="{9E1CA72B-A5EB-2842-8EF1-CBAA2714D27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47715" y="2341563"/>
            <a:ext cx="968375" cy="457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4" name="Line 10">
            <a:extLst>
              <a:ext uri="{FF2B5EF4-FFF2-40B4-BE49-F238E27FC236}">
                <a16:creationId xmlns:a16="http://schemas.microsoft.com/office/drawing/2014/main" id="{5399654E-25F9-3E42-9032-5CB519D2013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71715" y="2493963"/>
            <a:ext cx="1587" cy="5461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5" name="Line 11">
            <a:extLst>
              <a:ext uri="{FF2B5EF4-FFF2-40B4-BE49-F238E27FC236}">
                <a16:creationId xmlns:a16="http://schemas.microsoft.com/office/drawing/2014/main" id="{DF826DDB-82E9-4D46-9C92-887429C3595D}"/>
              </a:ext>
            </a:extLst>
          </p:cNvPr>
          <p:cNvSpPr>
            <a:spLocks noChangeShapeType="1"/>
          </p:cNvSpPr>
          <p:nvPr/>
        </p:nvSpPr>
        <p:spPr bwMode="auto">
          <a:xfrm>
            <a:off x="4752714" y="2341563"/>
            <a:ext cx="1371600" cy="533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6" name="Rectangle 12">
            <a:extLst>
              <a:ext uri="{FF2B5EF4-FFF2-40B4-BE49-F238E27FC236}">
                <a16:creationId xmlns:a16="http://schemas.microsoft.com/office/drawing/2014/main" id="{25AF8933-C9CD-E54A-BB4C-F4DE362AFE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2114" y="2646363"/>
            <a:ext cx="925512" cy="469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TW" sz="2400" b="0">
                <a:latin typeface="+mn-lt"/>
              </a:rPr>
              <a:t>sunny</a:t>
            </a:r>
          </a:p>
        </p:txBody>
      </p:sp>
      <p:sp>
        <p:nvSpPr>
          <p:cNvPr id="19467" name="Rectangle 13">
            <a:extLst>
              <a:ext uri="{FF2B5EF4-FFF2-40B4-BE49-F238E27FC236}">
                <a16:creationId xmlns:a16="http://schemas.microsoft.com/office/drawing/2014/main" id="{DB28D283-4619-BB4B-BBE6-0C7C8FB11C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0376" y="2798764"/>
            <a:ext cx="666977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TW" sz="2400" b="0">
                <a:latin typeface="+mn-lt"/>
              </a:rPr>
              <a:t>rain</a:t>
            </a:r>
          </a:p>
        </p:txBody>
      </p:sp>
      <p:sp>
        <p:nvSpPr>
          <p:cNvPr id="19468" name="Line 14">
            <a:extLst>
              <a:ext uri="{FF2B5EF4-FFF2-40B4-BE49-F238E27FC236}">
                <a16:creationId xmlns:a16="http://schemas.microsoft.com/office/drawing/2014/main" id="{60884B91-C73F-4746-BCC9-4583745DBA4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88864" y="4400550"/>
            <a:ext cx="493712" cy="5159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9" name="Line 15">
            <a:extLst>
              <a:ext uri="{FF2B5EF4-FFF2-40B4-BE49-F238E27FC236}">
                <a16:creationId xmlns:a16="http://schemas.microsoft.com/office/drawing/2014/main" id="{CB614D82-0FD5-9442-9C76-7973131ED4C4}"/>
              </a:ext>
            </a:extLst>
          </p:cNvPr>
          <p:cNvSpPr>
            <a:spLocks noChangeShapeType="1"/>
          </p:cNvSpPr>
          <p:nvPr/>
        </p:nvSpPr>
        <p:spPr bwMode="auto">
          <a:xfrm>
            <a:off x="3017576" y="4446588"/>
            <a:ext cx="420688" cy="42386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70" name="Line 16">
            <a:extLst>
              <a:ext uri="{FF2B5EF4-FFF2-40B4-BE49-F238E27FC236}">
                <a16:creationId xmlns:a16="http://schemas.microsoft.com/office/drawing/2014/main" id="{96343620-349D-3D4C-A2BB-8F2A604E2B9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19514" y="4551363"/>
            <a:ext cx="304800" cy="3794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71" name="Line 17">
            <a:extLst>
              <a:ext uri="{FF2B5EF4-FFF2-40B4-BE49-F238E27FC236}">
                <a16:creationId xmlns:a16="http://schemas.microsoft.com/office/drawing/2014/main" id="{2660F399-9E51-9044-94C8-DD4A3FBDB67C}"/>
              </a:ext>
            </a:extLst>
          </p:cNvPr>
          <p:cNvSpPr>
            <a:spLocks noChangeShapeType="1"/>
          </p:cNvSpPr>
          <p:nvPr/>
        </p:nvSpPr>
        <p:spPr bwMode="auto">
          <a:xfrm>
            <a:off x="6962514" y="4551363"/>
            <a:ext cx="209550" cy="304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72" name="Line 18">
            <a:extLst>
              <a:ext uri="{FF2B5EF4-FFF2-40B4-BE49-F238E27FC236}">
                <a16:creationId xmlns:a16="http://schemas.microsoft.com/office/drawing/2014/main" id="{0612450D-245E-FE48-BE29-48F94EB45635}"/>
              </a:ext>
            </a:extLst>
          </p:cNvPr>
          <p:cNvSpPr>
            <a:spLocks noChangeShapeType="1"/>
          </p:cNvSpPr>
          <p:nvPr/>
        </p:nvSpPr>
        <p:spPr bwMode="auto">
          <a:xfrm>
            <a:off x="1839651" y="5284789"/>
            <a:ext cx="0" cy="4397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73" name="Line 19">
            <a:extLst>
              <a:ext uri="{FF2B5EF4-FFF2-40B4-BE49-F238E27FC236}">
                <a16:creationId xmlns:a16="http://schemas.microsoft.com/office/drawing/2014/main" id="{EBEF60D2-F5F1-D64F-A09B-653A9CDA02A7}"/>
              </a:ext>
            </a:extLst>
          </p:cNvPr>
          <p:cNvSpPr>
            <a:spLocks noChangeShapeType="1"/>
          </p:cNvSpPr>
          <p:nvPr/>
        </p:nvSpPr>
        <p:spPr bwMode="auto">
          <a:xfrm>
            <a:off x="7224451" y="5238750"/>
            <a:ext cx="0" cy="4397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74" name="Line 20">
            <a:extLst>
              <a:ext uri="{FF2B5EF4-FFF2-40B4-BE49-F238E27FC236}">
                <a16:creationId xmlns:a16="http://schemas.microsoft.com/office/drawing/2014/main" id="{5973C835-9D01-FE4B-893E-57BF89B09321}"/>
              </a:ext>
            </a:extLst>
          </p:cNvPr>
          <p:cNvSpPr>
            <a:spLocks noChangeShapeType="1"/>
          </p:cNvSpPr>
          <p:nvPr/>
        </p:nvSpPr>
        <p:spPr bwMode="auto">
          <a:xfrm>
            <a:off x="5925876" y="5254625"/>
            <a:ext cx="0" cy="4397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75" name="Line 21">
            <a:extLst>
              <a:ext uri="{FF2B5EF4-FFF2-40B4-BE49-F238E27FC236}">
                <a16:creationId xmlns:a16="http://schemas.microsoft.com/office/drawing/2014/main" id="{94617642-DF60-1046-9A36-26364BBD72F3}"/>
              </a:ext>
            </a:extLst>
          </p:cNvPr>
          <p:cNvSpPr>
            <a:spLocks noChangeShapeType="1"/>
          </p:cNvSpPr>
          <p:nvPr/>
        </p:nvSpPr>
        <p:spPr bwMode="auto">
          <a:xfrm>
            <a:off x="3454139" y="5254625"/>
            <a:ext cx="0" cy="4397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76" name="Line 22">
            <a:extLst>
              <a:ext uri="{FF2B5EF4-FFF2-40B4-BE49-F238E27FC236}">
                <a16:creationId xmlns:a16="http://schemas.microsoft.com/office/drawing/2014/main" id="{28D8CDA3-EABB-E44D-B3A3-8FCA315553CD}"/>
              </a:ext>
            </a:extLst>
          </p:cNvPr>
          <p:cNvSpPr>
            <a:spLocks noChangeShapeType="1"/>
          </p:cNvSpPr>
          <p:nvPr/>
        </p:nvSpPr>
        <p:spPr bwMode="auto">
          <a:xfrm>
            <a:off x="4311389" y="3349625"/>
            <a:ext cx="0" cy="4397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77" name="Rectangle 23">
            <a:extLst>
              <a:ext uri="{FF2B5EF4-FFF2-40B4-BE49-F238E27FC236}">
                <a16:creationId xmlns:a16="http://schemas.microsoft.com/office/drawing/2014/main" id="{146A21A9-AF16-2645-BEC8-7996B13DBF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3927" y="5689601"/>
            <a:ext cx="553037" cy="462307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TW" sz="2400">
                <a:latin typeface="+mn-lt"/>
              </a:rPr>
              <a:t>No</a:t>
            </a:r>
          </a:p>
        </p:txBody>
      </p:sp>
      <p:sp>
        <p:nvSpPr>
          <p:cNvPr id="19478" name="Rectangle 24">
            <a:extLst>
              <a:ext uri="{FF2B5EF4-FFF2-40B4-BE49-F238E27FC236}">
                <a16:creationId xmlns:a16="http://schemas.microsoft.com/office/drawing/2014/main" id="{9B135DB9-78CC-D54A-B178-C20D5BDF03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8564" y="5689601"/>
            <a:ext cx="553036" cy="462307"/>
          </a:xfrm>
          <a:prstGeom prst="rect">
            <a:avLst/>
          </a:prstGeom>
          <a:solidFill>
            <a:schemeClr val="accent2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TW" sz="2400">
                <a:latin typeface="+mn-lt"/>
              </a:rPr>
              <a:t>No</a:t>
            </a:r>
          </a:p>
        </p:txBody>
      </p:sp>
      <p:sp>
        <p:nvSpPr>
          <p:cNvPr id="19479" name="Rectangle 25">
            <a:extLst>
              <a:ext uri="{FF2B5EF4-FFF2-40B4-BE49-F238E27FC236}">
                <a16:creationId xmlns:a16="http://schemas.microsoft.com/office/drawing/2014/main" id="{821AFBFC-4B0D-2C45-8B21-03066D064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3071" y="5689601"/>
            <a:ext cx="600549" cy="462307"/>
          </a:xfrm>
          <a:prstGeom prst="rect">
            <a:avLst/>
          </a:prstGeom>
          <a:solidFill>
            <a:srgbClr val="FFCC00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TW" sz="2400">
                <a:latin typeface="+mn-lt"/>
              </a:rPr>
              <a:t>Yes</a:t>
            </a:r>
          </a:p>
        </p:txBody>
      </p:sp>
      <p:sp>
        <p:nvSpPr>
          <p:cNvPr id="19480" name="Rectangle 26">
            <a:extLst>
              <a:ext uri="{FF2B5EF4-FFF2-40B4-BE49-F238E27FC236}">
                <a16:creationId xmlns:a16="http://schemas.microsoft.com/office/drawing/2014/main" id="{094FE371-9B51-0144-B06A-E8D2B705CB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4971" y="5689601"/>
            <a:ext cx="600549" cy="462307"/>
          </a:xfrm>
          <a:prstGeom prst="rect">
            <a:avLst/>
          </a:prstGeom>
          <a:solidFill>
            <a:srgbClr val="FFCC00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TW" sz="2400">
                <a:latin typeface="+mn-lt"/>
              </a:rPr>
              <a:t>Yes</a:t>
            </a:r>
          </a:p>
        </p:txBody>
      </p:sp>
      <p:sp>
        <p:nvSpPr>
          <p:cNvPr id="19481" name="Rectangle 27">
            <a:extLst>
              <a:ext uri="{FF2B5EF4-FFF2-40B4-BE49-F238E27FC236}">
                <a16:creationId xmlns:a16="http://schemas.microsoft.com/office/drawing/2014/main" id="{9EBAE6B0-C658-D243-9BE1-0BA0F91E51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1909" y="3849689"/>
            <a:ext cx="600549" cy="462307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TW" sz="2400">
                <a:latin typeface="+mn-lt"/>
              </a:rPr>
              <a:t>Yes</a:t>
            </a:r>
          </a:p>
        </p:txBody>
      </p:sp>
      <p:sp>
        <p:nvSpPr>
          <p:cNvPr id="19482" name="Rectangle 28">
            <a:extLst>
              <a:ext uri="{FF2B5EF4-FFF2-40B4-BE49-F238E27FC236}">
                <a16:creationId xmlns:a16="http://schemas.microsoft.com/office/drawing/2014/main" id="{236781FF-5DBB-8545-90E8-F463366C37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228600"/>
            <a:ext cx="83058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zh-TW" sz="4400">
              <a:latin typeface="+mn-lt"/>
            </a:endParaRPr>
          </a:p>
        </p:txBody>
      </p:sp>
      <p:sp>
        <p:nvSpPr>
          <p:cNvPr id="19483" name="AutoShape 29">
            <a:extLst>
              <a:ext uri="{FF2B5EF4-FFF2-40B4-BE49-F238E27FC236}">
                <a16:creationId xmlns:a16="http://schemas.microsoft.com/office/drawing/2014/main" id="{BACAB986-8FBB-2F44-B716-CC781BEE8E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3189" y="1690688"/>
            <a:ext cx="1752600" cy="838200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0">
              <a:latin typeface="+mn-lt"/>
            </a:endParaRPr>
          </a:p>
        </p:txBody>
      </p:sp>
      <p:sp>
        <p:nvSpPr>
          <p:cNvPr id="19484" name="Text Box 30">
            <a:extLst>
              <a:ext uri="{FF2B5EF4-FFF2-40B4-BE49-F238E27FC236}">
                <a16:creationId xmlns:a16="http://schemas.microsoft.com/office/drawing/2014/main" id="{CA0472D4-9B78-6A4D-B176-054A8A5D83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2115" y="1884363"/>
            <a:ext cx="1182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latin typeface="+mn-lt"/>
              </a:rPr>
              <a:t>Outlook</a:t>
            </a:r>
          </a:p>
        </p:txBody>
      </p:sp>
      <p:sp>
        <p:nvSpPr>
          <p:cNvPr id="19485" name="AutoShape 31">
            <a:extLst>
              <a:ext uri="{FF2B5EF4-FFF2-40B4-BE49-F238E27FC236}">
                <a16:creationId xmlns:a16="http://schemas.microsoft.com/office/drawing/2014/main" id="{D7CFCC51-8AE9-0545-AE7E-53766A9A8C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7114" y="3713163"/>
            <a:ext cx="1752600" cy="838200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0">
              <a:latin typeface="+mn-lt"/>
            </a:endParaRPr>
          </a:p>
        </p:txBody>
      </p:sp>
      <p:sp>
        <p:nvSpPr>
          <p:cNvPr id="19486" name="Text Box 32">
            <a:extLst>
              <a:ext uri="{FF2B5EF4-FFF2-40B4-BE49-F238E27FC236}">
                <a16:creationId xmlns:a16="http://schemas.microsoft.com/office/drawing/2014/main" id="{BC6E9774-8004-FC48-8BA5-9860035F7F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5714" y="3865563"/>
            <a:ext cx="1350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latin typeface="+mn-lt"/>
              </a:rPr>
              <a:t>Humidity</a:t>
            </a:r>
          </a:p>
        </p:txBody>
      </p:sp>
      <p:sp>
        <p:nvSpPr>
          <p:cNvPr id="19487" name="AutoShape 33">
            <a:extLst>
              <a:ext uri="{FF2B5EF4-FFF2-40B4-BE49-F238E27FC236}">
                <a16:creationId xmlns:a16="http://schemas.microsoft.com/office/drawing/2014/main" id="{ECC1749F-3390-F145-A763-CDA1C87FB6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0914" y="3865563"/>
            <a:ext cx="1752600" cy="838200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0">
              <a:latin typeface="+mn-lt"/>
            </a:endParaRPr>
          </a:p>
        </p:txBody>
      </p:sp>
      <p:sp>
        <p:nvSpPr>
          <p:cNvPr id="19488" name="Text Box 34">
            <a:extLst>
              <a:ext uri="{FF2B5EF4-FFF2-40B4-BE49-F238E27FC236}">
                <a16:creationId xmlns:a16="http://schemas.microsoft.com/office/drawing/2014/main" id="{8DEF5B17-AEA5-8C47-BB4D-D081AD83A6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5715" y="4094163"/>
            <a:ext cx="101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latin typeface="+mn-lt"/>
              </a:rPr>
              <a:t>Windy</a:t>
            </a:r>
          </a:p>
        </p:txBody>
      </p:sp>
      <p:sp>
        <p:nvSpPr>
          <p:cNvPr id="19489" name="Line 35">
            <a:extLst>
              <a:ext uri="{FF2B5EF4-FFF2-40B4-BE49-F238E27FC236}">
                <a16:creationId xmlns:a16="http://schemas.microsoft.com/office/drawing/2014/main" id="{2194B828-0D3C-AB44-9023-98A5BC5FBF0D}"/>
              </a:ext>
            </a:extLst>
          </p:cNvPr>
          <p:cNvSpPr>
            <a:spLocks noChangeShapeType="1"/>
          </p:cNvSpPr>
          <p:nvPr/>
        </p:nvSpPr>
        <p:spPr bwMode="auto">
          <a:xfrm>
            <a:off x="2771514" y="30273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90" name="Line 36">
            <a:extLst>
              <a:ext uri="{FF2B5EF4-FFF2-40B4-BE49-F238E27FC236}">
                <a16:creationId xmlns:a16="http://schemas.microsoft.com/office/drawing/2014/main" id="{A347A481-C53D-8E44-AECE-413C103B105F}"/>
              </a:ext>
            </a:extLst>
          </p:cNvPr>
          <p:cNvSpPr>
            <a:spLocks noChangeShapeType="1"/>
          </p:cNvSpPr>
          <p:nvPr/>
        </p:nvSpPr>
        <p:spPr bwMode="auto">
          <a:xfrm>
            <a:off x="6429114" y="3179763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91" name="Text Box 38">
            <a:extLst>
              <a:ext uri="{FF2B5EF4-FFF2-40B4-BE49-F238E27FC236}">
                <a16:creationId xmlns:a16="http://schemas.microsoft.com/office/drawing/2014/main" id="{1E73CF7A-CBBF-744C-96C6-195A68D863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4308" y="2341563"/>
            <a:ext cx="4744889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+mn-lt"/>
              </a:rPr>
              <a:t>(Outlook ==overcast)  -&gt; yes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+mn-lt"/>
              </a:rPr>
              <a:t>(Outlook==rain) and (Windy==false) -&gt;yes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+mn-lt"/>
              </a:rPr>
              <a:t>(Outlook==sunny) and (Humidity=normal) -&gt;yes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>
            <a:extLst>
              <a:ext uri="{FF2B5EF4-FFF2-40B4-BE49-F238E27FC236}">
                <a16:creationId xmlns:a16="http://schemas.microsoft.com/office/drawing/2014/main" id="{2655B2B6-8452-EB4E-9FD7-E994BBEC805C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ctr"/>
            <a:r>
              <a:rPr lang="en-US" altLang="en-US" sz="4000" dirty="0">
                <a:latin typeface="+mn-lt"/>
              </a:rPr>
              <a:t>How environment affect air quality</a:t>
            </a:r>
          </a:p>
        </p:txBody>
      </p:sp>
      <p:sp>
        <p:nvSpPr>
          <p:cNvPr id="20482" name="Rectangle 4">
            <a:extLst>
              <a:ext uri="{FF2B5EF4-FFF2-40B4-BE49-F238E27FC236}">
                <a16:creationId xmlns:a16="http://schemas.microsoft.com/office/drawing/2014/main" id="{58634CC3-B1F6-7D4C-A8C1-0222B52B5D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9575" y="2932114"/>
            <a:ext cx="1444625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+mn-lt"/>
              </a:rPr>
              <a:t>&gt; 300 sq. feet</a:t>
            </a:r>
          </a:p>
        </p:txBody>
      </p:sp>
      <p:sp>
        <p:nvSpPr>
          <p:cNvPr id="20483" name="Rectangle 5">
            <a:extLst>
              <a:ext uri="{FF2B5EF4-FFF2-40B4-BE49-F238E27FC236}">
                <a16:creationId xmlns:a16="http://schemas.microsoft.com/office/drawing/2014/main" id="{FE6A6A48-E853-064C-BD74-99E4FA9727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813300"/>
            <a:ext cx="7270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+mn-lt"/>
              </a:rPr>
              <a:t>&gt;50m</a:t>
            </a:r>
          </a:p>
        </p:txBody>
      </p:sp>
      <p:sp>
        <p:nvSpPr>
          <p:cNvPr id="20484" name="Rectangle 6">
            <a:extLst>
              <a:ext uri="{FF2B5EF4-FFF2-40B4-BE49-F238E27FC236}">
                <a16:creationId xmlns:a16="http://schemas.microsoft.com/office/drawing/2014/main" id="{A58C4A92-E84F-B746-8573-41D4E85A9F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7599" y="4813300"/>
            <a:ext cx="85725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+mn-lt"/>
              </a:rPr>
              <a:t>&lt;=50m</a:t>
            </a:r>
          </a:p>
        </p:txBody>
      </p:sp>
      <p:sp>
        <p:nvSpPr>
          <p:cNvPr id="20485" name="Rectangle 7">
            <a:extLst>
              <a:ext uri="{FF2B5EF4-FFF2-40B4-BE49-F238E27FC236}">
                <a16:creationId xmlns:a16="http://schemas.microsoft.com/office/drawing/2014/main" id="{4B220DE2-A857-314C-88E4-08E9BFECED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0637" y="4827589"/>
            <a:ext cx="430212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+mn-lt"/>
              </a:rPr>
              <a:t>&lt;5</a:t>
            </a:r>
          </a:p>
        </p:txBody>
      </p:sp>
      <p:sp>
        <p:nvSpPr>
          <p:cNvPr id="20486" name="Rectangle 8">
            <a:extLst>
              <a:ext uri="{FF2B5EF4-FFF2-40B4-BE49-F238E27FC236}">
                <a16:creationId xmlns:a16="http://schemas.microsoft.com/office/drawing/2014/main" id="{24B4762F-AD16-564F-8919-19FE3052E9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3962" y="4841875"/>
            <a:ext cx="50800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+mn-lt"/>
              </a:rPr>
              <a:t>&gt;-5</a:t>
            </a:r>
          </a:p>
        </p:txBody>
      </p:sp>
      <p:sp>
        <p:nvSpPr>
          <p:cNvPr id="20487" name="Line 9">
            <a:extLst>
              <a:ext uri="{FF2B5EF4-FFF2-40B4-BE49-F238E27FC236}">
                <a16:creationId xmlns:a16="http://schemas.microsoft.com/office/drawing/2014/main" id="{A281592F-052E-5F43-81EC-0C6F511944F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09800" y="2341563"/>
            <a:ext cx="968375" cy="457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8" name="Line 10">
            <a:extLst>
              <a:ext uri="{FF2B5EF4-FFF2-40B4-BE49-F238E27FC236}">
                <a16:creationId xmlns:a16="http://schemas.microsoft.com/office/drawing/2014/main" id="{302A713C-714F-6D40-ABAA-29249898149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33799" y="2493963"/>
            <a:ext cx="1588" cy="5461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9" name="Line 11">
            <a:extLst>
              <a:ext uri="{FF2B5EF4-FFF2-40B4-BE49-F238E27FC236}">
                <a16:creationId xmlns:a16="http://schemas.microsoft.com/office/drawing/2014/main" id="{A5317B41-0D99-CD45-9D1C-4DC0B4795B4E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799" y="2341563"/>
            <a:ext cx="1371600" cy="533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0" name="Rectangle 12">
            <a:extLst>
              <a:ext uri="{FF2B5EF4-FFF2-40B4-BE49-F238E27FC236}">
                <a16:creationId xmlns:a16="http://schemas.microsoft.com/office/drawing/2014/main" id="{80F6428E-3AF8-464D-8F67-FEAFD5C862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2425" y="2646364"/>
            <a:ext cx="1387475" cy="369887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+mn-lt"/>
              </a:rPr>
              <a:t>&lt;300 sq. feet</a:t>
            </a:r>
          </a:p>
        </p:txBody>
      </p:sp>
      <p:sp>
        <p:nvSpPr>
          <p:cNvPr id="20491" name="Rectangle 13">
            <a:extLst>
              <a:ext uri="{FF2B5EF4-FFF2-40B4-BE49-F238E27FC236}">
                <a16:creationId xmlns:a16="http://schemas.microsoft.com/office/drawing/2014/main" id="{A95EFC2A-9689-3C4B-86DC-00755E4164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3638" y="2798764"/>
            <a:ext cx="1443037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+mn-lt"/>
              </a:rPr>
              <a:t>= 300 sq. feet</a:t>
            </a:r>
          </a:p>
        </p:txBody>
      </p:sp>
      <p:sp>
        <p:nvSpPr>
          <p:cNvPr id="20492" name="Line 14">
            <a:extLst>
              <a:ext uri="{FF2B5EF4-FFF2-40B4-BE49-F238E27FC236}">
                <a16:creationId xmlns:a16="http://schemas.microsoft.com/office/drawing/2014/main" id="{E873F127-8D46-1E40-B275-663D1C414FF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50950" y="4400550"/>
            <a:ext cx="493713" cy="5159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3" name="Line 15">
            <a:extLst>
              <a:ext uri="{FF2B5EF4-FFF2-40B4-BE49-F238E27FC236}">
                <a16:creationId xmlns:a16="http://schemas.microsoft.com/office/drawing/2014/main" id="{57103B08-7992-2444-9FDC-B8CFF7614307}"/>
              </a:ext>
            </a:extLst>
          </p:cNvPr>
          <p:cNvSpPr>
            <a:spLocks noChangeShapeType="1"/>
          </p:cNvSpPr>
          <p:nvPr/>
        </p:nvSpPr>
        <p:spPr bwMode="auto">
          <a:xfrm>
            <a:off x="2379663" y="4446588"/>
            <a:ext cx="420687" cy="42386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4" name="Line 16">
            <a:extLst>
              <a:ext uri="{FF2B5EF4-FFF2-40B4-BE49-F238E27FC236}">
                <a16:creationId xmlns:a16="http://schemas.microsoft.com/office/drawing/2014/main" id="{91E641D1-9E60-FD48-A6FC-6D2A5FB3360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81599" y="4551363"/>
            <a:ext cx="304800" cy="3794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5" name="Line 17">
            <a:extLst>
              <a:ext uri="{FF2B5EF4-FFF2-40B4-BE49-F238E27FC236}">
                <a16:creationId xmlns:a16="http://schemas.microsoft.com/office/drawing/2014/main" id="{FFA701E7-5D01-294B-97FE-3A3152FA6093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599" y="4551363"/>
            <a:ext cx="209550" cy="304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6" name="Line 18">
            <a:extLst>
              <a:ext uri="{FF2B5EF4-FFF2-40B4-BE49-F238E27FC236}">
                <a16:creationId xmlns:a16="http://schemas.microsoft.com/office/drawing/2014/main" id="{2BFBC14A-E17C-CF40-979E-77067982297C}"/>
              </a:ext>
            </a:extLst>
          </p:cNvPr>
          <p:cNvSpPr>
            <a:spLocks noChangeShapeType="1"/>
          </p:cNvSpPr>
          <p:nvPr/>
        </p:nvSpPr>
        <p:spPr bwMode="auto">
          <a:xfrm>
            <a:off x="1201737" y="5284789"/>
            <a:ext cx="0" cy="4397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7" name="Line 19">
            <a:extLst>
              <a:ext uri="{FF2B5EF4-FFF2-40B4-BE49-F238E27FC236}">
                <a16:creationId xmlns:a16="http://schemas.microsoft.com/office/drawing/2014/main" id="{AD48ACCA-4EF3-3D47-BF06-047A8F5DFC03}"/>
              </a:ext>
            </a:extLst>
          </p:cNvPr>
          <p:cNvSpPr>
            <a:spLocks noChangeShapeType="1"/>
          </p:cNvSpPr>
          <p:nvPr/>
        </p:nvSpPr>
        <p:spPr bwMode="auto">
          <a:xfrm>
            <a:off x="6586537" y="5238750"/>
            <a:ext cx="0" cy="4397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8" name="Line 20">
            <a:extLst>
              <a:ext uri="{FF2B5EF4-FFF2-40B4-BE49-F238E27FC236}">
                <a16:creationId xmlns:a16="http://schemas.microsoft.com/office/drawing/2014/main" id="{5E23F670-4C61-6E4D-B937-A40E5AEBE800}"/>
              </a:ext>
            </a:extLst>
          </p:cNvPr>
          <p:cNvSpPr>
            <a:spLocks noChangeShapeType="1"/>
          </p:cNvSpPr>
          <p:nvPr/>
        </p:nvSpPr>
        <p:spPr bwMode="auto">
          <a:xfrm>
            <a:off x="5287962" y="5254625"/>
            <a:ext cx="0" cy="4397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9" name="Line 21">
            <a:extLst>
              <a:ext uri="{FF2B5EF4-FFF2-40B4-BE49-F238E27FC236}">
                <a16:creationId xmlns:a16="http://schemas.microsoft.com/office/drawing/2014/main" id="{C95CCD9E-1BED-4847-B732-2550558178B2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6224" y="5254625"/>
            <a:ext cx="0" cy="4397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0" name="Line 22">
            <a:extLst>
              <a:ext uri="{FF2B5EF4-FFF2-40B4-BE49-F238E27FC236}">
                <a16:creationId xmlns:a16="http://schemas.microsoft.com/office/drawing/2014/main" id="{15A90EF3-C215-E340-9543-FC79ABF9B849}"/>
              </a:ext>
            </a:extLst>
          </p:cNvPr>
          <p:cNvSpPr>
            <a:spLocks noChangeShapeType="1"/>
          </p:cNvSpPr>
          <p:nvPr/>
        </p:nvSpPr>
        <p:spPr bwMode="auto">
          <a:xfrm>
            <a:off x="3673474" y="3349625"/>
            <a:ext cx="0" cy="4397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1" name="Rectangle 23">
            <a:extLst>
              <a:ext uri="{FF2B5EF4-FFF2-40B4-BE49-F238E27FC236}">
                <a16:creationId xmlns:a16="http://schemas.microsoft.com/office/drawing/2014/main" id="{BAB6F2E8-C6B1-D741-8D13-B272A9E92F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3234" y="5689601"/>
            <a:ext cx="537006" cy="462307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TW" sz="2400">
                <a:latin typeface="+mn-lt"/>
              </a:rPr>
              <a:t>G2</a:t>
            </a:r>
          </a:p>
        </p:txBody>
      </p:sp>
      <p:sp>
        <p:nvSpPr>
          <p:cNvPr id="20502" name="Rectangle 24">
            <a:extLst>
              <a:ext uri="{FF2B5EF4-FFF2-40B4-BE49-F238E27FC236}">
                <a16:creationId xmlns:a16="http://schemas.microsoft.com/office/drawing/2014/main" id="{626F0094-486A-7F4C-A19C-A2E4E6A279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7871" y="5689601"/>
            <a:ext cx="537006" cy="462307"/>
          </a:xfrm>
          <a:prstGeom prst="rect">
            <a:avLst/>
          </a:prstGeom>
          <a:solidFill>
            <a:schemeClr val="accent2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TW" sz="2400">
                <a:latin typeface="+mn-lt"/>
              </a:rPr>
              <a:t>G2</a:t>
            </a:r>
          </a:p>
        </p:txBody>
      </p:sp>
      <p:sp>
        <p:nvSpPr>
          <p:cNvPr id="20503" name="Rectangle 25">
            <a:extLst>
              <a:ext uri="{FF2B5EF4-FFF2-40B4-BE49-F238E27FC236}">
                <a16:creationId xmlns:a16="http://schemas.microsoft.com/office/drawing/2014/main" id="{7036A95C-6017-134C-AAE0-66D5EB906F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6134" y="5689601"/>
            <a:ext cx="537006" cy="462307"/>
          </a:xfrm>
          <a:prstGeom prst="rect">
            <a:avLst/>
          </a:prstGeom>
          <a:solidFill>
            <a:srgbClr val="FFCC00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TW" sz="2400">
                <a:latin typeface="+mn-lt"/>
              </a:rPr>
              <a:t>G1</a:t>
            </a:r>
          </a:p>
        </p:txBody>
      </p:sp>
      <p:sp>
        <p:nvSpPr>
          <p:cNvPr id="20504" name="Rectangle 26">
            <a:extLst>
              <a:ext uri="{FF2B5EF4-FFF2-40B4-BE49-F238E27FC236}">
                <a16:creationId xmlns:a16="http://schemas.microsoft.com/office/drawing/2014/main" id="{CDB4F607-A620-E341-B408-DC523FBD41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8034" y="5689601"/>
            <a:ext cx="537006" cy="462307"/>
          </a:xfrm>
          <a:prstGeom prst="rect">
            <a:avLst/>
          </a:prstGeom>
          <a:solidFill>
            <a:srgbClr val="FFCC00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TW" sz="2400">
                <a:latin typeface="+mn-lt"/>
              </a:rPr>
              <a:t>G1</a:t>
            </a:r>
          </a:p>
        </p:txBody>
      </p:sp>
      <p:sp>
        <p:nvSpPr>
          <p:cNvPr id="20505" name="Rectangle 27">
            <a:extLst>
              <a:ext uri="{FF2B5EF4-FFF2-40B4-BE49-F238E27FC236}">
                <a16:creationId xmlns:a16="http://schemas.microsoft.com/office/drawing/2014/main" id="{F413B4D5-9EA7-B148-B0FF-50E6A4D6E3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4971" y="3849689"/>
            <a:ext cx="537006" cy="462307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TW" sz="2400">
                <a:latin typeface="+mn-lt"/>
              </a:rPr>
              <a:t>G1</a:t>
            </a:r>
          </a:p>
        </p:txBody>
      </p:sp>
      <p:sp>
        <p:nvSpPr>
          <p:cNvPr id="20506" name="Rectangle 28">
            <a:extLst>
              <a:ext uri="{FF2B5EF4-FFF2-40B4-BE49-F238E27FC236}">
                <a16:creationId xmlns:a16="http://schemas.microsoft.com/office/drawing/2014/main" id="{5D1A26E7-67C3-CE47-99F1-78C8BFF3EB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228600"/>
            <a:ext cx="83058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zh-TW" sz="4400">
              <a:latin typeface="+mn-lt"/>
            </a:endParaRPr>
          </a:p>
        </p:txBody>
      </p:sp>
      <p:sp>
        <p:nvSpPr>
          <p:cNvPr id="20507" name="AutoShape 29">
            <a:extLst>
              <a:ext uri="{FF2B5EF4-FFF2-40B4-BE49-F238E27FC236}">
                <a16:creationId xmlns:a16="http://schemas.microsoft.com/office/drawing/2014/main" id="{FFAD3D8A-29CF-594A-BFF7-EED4125F51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5274" y="1690688"/>
            <a:ext cx="1752600" cy="838200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0">
              <a:latin typeface="+mn-lt"/>
            </a:endParaRPr>
          </a:p>
        </p:txBody>
      </p:sp>
      <p:sp>
        <p:nvSpPr>
          <p:cNvPr id="20508" name="Text Box 30">
            <a:extLst>
              <a:ext uri="{FF2B5EF4-FFF2-40B4-BE49-F238E27FC236}">
                <a16:creationId xmlns:a16="http://schemas.microsoft.com/office/drawing/2014/main" id="{0E228312-518D-464C-80BB-D419102B4A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9749" y="1722438"/>
            <a:ext cx="1633538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+mn-lt"/>
              </a:rPr>
              <a:t>Areas of Park within 500m</a:t>
            </a:r>
          </a:p>
        </p:txBody>
      </p:sp>
      <p:sp>
        <p:nvSpPr>
          <p:cNvPr id="20509" name="AutoShape 31">
            <a:extLst>
              <a:ext uri="{FF2B5EF4-FFF2-40B4-BE49-F238E27FC236}">
                <a16:creationId xmlns:a16="http://schemas.microsoft.com/office/drawing/2014/main" id="{DDB8A97F-F5A4-9D49-91B4-1546263FC3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199" y="3713163"/>
            <a:ext cx="1752600" cy="838200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0">
              <a:latin typeface="+mn-lt"/>
            </a:endParaRPr>
          </a:p>
        </p:txBody>
      </p:sp>
      <p:sp>
        <p:nvSpPr>
          <p:cNvPr id="20510" name="Text Box 32">
            <a:extLst>
              <a:ext uri="{FF2B5EF4-FFF2-40B4-BE49-F238E27FC236}">
                <a16:creationId xmlns:a16="http://schemas.microsoft.com/office/drawing/2014/main" id="{395BA676-1EBE-8742-9C78-DA00ADD4A7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1249" y="3817938"/>
            <a:ext cx="2851150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+mn-lt"/>
              </a:rPr>
              <a:t>Length of major roads within 100m</a:t>
            </a:r>
          </a:p>
        </p:txBody>
      </p:sp>
      <p:sp>
        <p:nvSpPr>
          <p:cNvPr id="20511" name="AutoShape 33">
            <a:extLst>
              <a:ext uri="{FF2B5EF4-FFF2-40B4-BE49-F238E27FC236}">
                <a16:creationId xmlns:a16="http://schemas.microsoft.com/office/drawing/2014/main" id="{7B9CA481-ABDB-E74F-846F-2ACC80C5BE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2999" y="3865563"/>
            <a:ext cx="1752600" cy="838200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0">
              <a:latin typeface="+mn-lt"/>
            </a:endParaRPr>
          </a:p>
        </p:txBody>
      </p:sp>
      <p:sp>
        <p:nvSpPr>
          <p:cNvPr id="20512" name="Text Box 34">
            <a:extLst>
              <a:ext uri="{FF2B5EF4-FFF2-40B4-BE49-F238E27FC236}">
                <a16:creationId xmlns:a16="http://schemas.microsoft.com/office/drawing/2014/main" id="{2AC43A61-47E3-E847-9D02-BC917B0DD4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8175" y="4068763"/>
            <a:ext cx="282750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+mn-lt"/>
              </a:rPr>
              <a:t># of apartment within 100m</a:t>
            </a:r>
          </a:p>
        </p:txBody>
      </p:sp>
      <p:sp>
        <p:nvSpPr>
          <p:cNvPr id="20513" name="Line 35">
            <a:extLst>
              <a:ext uri="{FF2B5EF4-FFF2-40B4-BE49-F238E27FC236}">
                <a16:creationId xmlns:a16="http://schemas.microsoft.com/office/drawing/2014/main" id="{C3B981C3-F8F5-0249-84ED-AF775B3AE383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599" y="30273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14" name="Line 36">
            <a:extLst>
              <a:ext uri="{FF2B5EF4-FFF2-40B4-BE49-F238E27FC236}">
                <a16:creationId xmlns:a16="http://schemas.microsoft.com/office/drawing/2014/main" id="{5A0D8B5E-2066-544D-B0CE-BCD4437DF50A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199" y="3179763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40911DF8-9244-8F48-B4AB-B5AE1A1D80F2}"/>
              </a:ext>
            </a:extLst>
          </p:cNvPr>
          <p:cNvGrpSpPr/>
          <p:nvPr/>
        </p:nvGrpSpPr>
        <p:grpSpPr>
          <a:xfrm>
            <a:off x="7519221" y="2493963"/>
            <a:ext cx="4011555" cy="2828089"/>
            <a:chOff x="4540469" y="3016488"/>
            <a:chExt cx="4004440" cy="3008083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B672D954-EECE-DD42-A5A9-605C6D460B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40469" y="3016488"/>
              <a:ext cx="4004440" cy="3008083"/>
            </a:xfrm>
            <a:prstGeom prst="rect">
              <a:avLst/>
            </a:prstGeom>
            <a:ln w="19050">
              <a:noFill/>
            </a:ln>
          </p:spPr>
        </p:pic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ADD36EEF-5168-DE40-8A70-E7676E798FA2}"/>
                </a:ext>
              </a:extLst>
            </p:cNvPr>
            <p:cNvSpPr/>
            <p:nvPr/>
          </p:nvSpPr>
          <p:spPr>
            <a:xfrm>
              <a:off x="4988476" y="4520529"/>
              <a:ext cx="1092892" cy="1438356"/>
            </a:xfrm>
            <a:custGeom>
              <a:avLst/>
              <a:gdLst>
                <a:gd name="connsiteX0" fmla="*/ 289823 w 2050926"/>
                <a:gd name="connsiteY0" fmla="*/ 1130704 h 2253370"/>
                <a:gd name="connsiteX1" fmla="*/ 52756 w 2050926"/>
                <a:gd name="connsiteY1" fmla="*/ 216304 h 2253370"/>
                <a:gd name="connsiteX2" fmla="*/ 978445 w 2050926"/>
                <a:gd name="connsiteY2" fmla="*/ 103415 h 2253370"/>
                <a:gd name="connsiteX3" fmla="*/ 1994445 w 2050926"/>
                <a:gd name="connsiteY3" fmla="*/ 1491949 h 2253370"/>
                <a:gd name="connsiteX4" fmla="*/ 1746089 w 2050926"/>
                <a:gd name="connsiteY4" fmla="*/ 2248304 h 2253370"/>
                <a:gd name="connsiteX5" fmla="*/ 289823 w 2050926"/>
                <a:gd name="connsiteY5" fmla="*/ 1130704 h 225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50926" h="2253370">
                  <a:moveTo>
                    <a:pt x="289823" y="1130704"/>
                  </a:moveTo>
                  <a:cubicBezTo>
                    <a:pt x="7601" y="792037"/>
                    <a:pt x="-62014" y="387519"/>
                    <a:pt x="52756" y="216304"/>
                  </a:cubicBezTo>
                  <a:cubicBezTo>
                    <a:pt x="167526" y="45089"/>
                    <a:pt x="654830" y="-109192"/>
                    <a:pt x="978445" y="103415"/>
                  </a:cubicBezTo>
                  <a:cubicBezTo>
                    <a:pt x="1302060" y="316022"/>
                    <a:pt x="1866504" y="1134468"/>
                    <a:pt x="1994445" y="1491949"/>
                  </a:cubicBezTo>
                  <a:cubicBezTo>
                    <a:pt x="2122386" y="1849431"/>
                    <a:pt x="2030193" y="2306630"/>
                    <a:pt x="1746089" y="2248304"/>
                  </a:cubicBezTo>
                  <a:cubicBezTo>
                    <a:pt x="1461985" y="2189978"/>
                    <a:pt x="572045" y="1469371"/>
                    <a:pt x="289823" y="1130704"/>
                  </a:cubicBezTo>
                  <a:close/>
                </a:path>
              </a:pathLst>
            </a:cu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23A9F084-078A-734A-AB4C-B65CB5ABEB6E}"/>
                </a:ext>
              </a:extLst>
            </p:cNvPr>
            <p:cNvSpPr/>
            <p:nvPr/>
          </p:nvSpPr>
          <p:spPr>
            <a:xfrm>
              <a:off x="5963416" y="3155748"/>
              <a:ext cx="1158549" cy="1434411"/>
            </a:xfrm>
            <a:custGeom>
              <a:avLst/>
              <a:gdLst>
                <a:gd name="connsiteX0" fmla="*/ 189952 w 1929531"/>
                <a:gd name="connsiteY0" fmla="*/ 768256 h 2488828"/>
                <a:gd name="connsiteX1" fmla="*/ 43196 w 1929531"/>
                <a:gd name="connsiteY1" fmla="*/ 282834 h 2488828"/>
                <a:gd name="connsiteX2" fmla="*/ 607640 w 1929531"/>
                <a:gd name="connsiteY2" fmla="*/ 11900 h 2488828"/>
                <a:gd name="connsiteX3" fmla="*/ 1499463 w 1929531"/>
                <a:gd name="connsiteY3" fmla="*/ 666656 h 2488828"/>
                <a:gd name="connsiteX4" fmla="*/ 1928440 w 1929531"/>
                <a:gd name="connsiteY4" fmla="*/ 2156789 h 2488828"/>
                <a:gd name="connsiteX5" fmla="*/ 1386574 w 1929531"/>
                <a:gd name="connsiteY5" fmla="*/ 2382567 h 2488828"/>
                <a:gd name="connsiteX6" fmla="*/ 189952 w 1929531"/>
                <a:gd name="connsiteY6" fmla="*/ 768256 h 2488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29531" h="2488828">
                  <a:moveTo>
                    <a:pt x="189952" y="768256"/>
                  </a:moveTo>
                  <a:cubicBezTo>
                    <a:pt x="-33944" y="418300"/>
                    <a:pt x="-26419" y="408893"/>
                    <a:pt x="43196" y="282834"/>
                  </a:cubicBezTo>
                  <a:cubicBezTo>
                    <a:pt x="112811" y="156775"/>
                    <a:pt x="364929" y="-52070"/>
                    <a:pt x="607640" y="11900"/>
                  </a:cubicBezTo>
                  <a:cubicBezTo>
                    <a:pt x="850351" y="75870"/>
                    <a:pt x="1279330" y="309175"/>
                    <a:pt x="1499463" y="666656"/>
                  </a:cubicBezTo>
                  <a:cubicBezTo>
                    <a:pt x="1719596" y="1024137"/>
                    <a:pt x="1947255" y="1870804"/>
                    <a:pt x="1928440" y="2156789"/>
                  </a:cubicBezTo>
                  <a:cubicBezTo>
                    <a:pt x="1909625" y="2442774"/>
                    <a:pt x="1676322" y="2610226"/>
                    <a:pt x="1386574" y="2382567"/>
                  </a:cubicBezTo>
                  <a:cubicBezTo>
                    <a:pt x="1096826" y="2154908"/>
                    <a:pt x="413848" y="1118212"/>
                    <a:pt x="189952" y="768256"/>
                  </a:cubicBezTo>
                  <a:close/>
                </a:path>
              </a:pathLst>
            </a:cu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16B5A914-78C4-F743-9AD8-4F59550E7961}"/>
                </a:ext>
              </a:extLst>
            </p:cNvPr>
            <p:cNvSpPr/>
            <p:nvPr/>
          </p:nvSpPr>
          <p:spPr>
            <a:xfrm>
              <a:off x="4670432" y="3977704"/>
              <a:ext cx="1132161" cy="405062"/>
            </a:xfrm>
            <a:custGeom>
              <a:avLst/>
              <a:gdLst>
                <a:gd name="connsiteX0" fmla="*/ 1475296 w 1719672"/>
                <a:gd name="connsiteY0" fmla="*/ 581581 h 586465"/>
                <a:gd name="connsiteX1" fmla="*/ 222230 w 1719672"/>
                <a:gd name="connsiteY1" fmla="*/ 434826 h 586465"/>
                <a:gd name="connsiteX2" fmla="*/ 75474 w 1719672"/>
                <a:gd name="connsiteY2" fmla="*/ 51003 h 586465"/>
                <a:gd name="connsiteX3" fmla="*/ 1046319 w 1719672"/>
                <a:gd name="connsiteY3" fmla="*/ 28426 h 586465"/>
                <a:gd name="connsiteX4" fmla="*/ 1689785 w 1719672"/>
                <a:gd name="connsiteY4" fmla="*/ 276781 h 586465"/>
                <a:gd name="connsiteX5" fmla="*/ 1475296 w 1719672"/>
                <a:gd name="connsiteY5" fmla="*/ 581581 h 586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19672" h="586465">
                  <a:moveTo>
                    <a:pt x="1475296" y="581581"/>
                  </a:moveTo>
                  <a:cubicBezTo>
                    <a:pt x="1230704" y="607922"/>
                    <a:pt x="455534" y="523256"/>
                    <a:pt x="222230" y="434826"/>
                  </a:cubicBezTo>
                  <a:cubicBezTo>
                    <a:pt x="-11074" y="346396"/>
                    <a:pt x="-61874" y="118736"/>
                    <a:pt x="75474" y="51003"/>
                  </a:cubicBezTo>
                  <a:cubicBezTo>
                    <a:pt x="212822" y="-16730"/>
                    <a:pt x="777267" y="-9204"/>
                    <a:pt x="1046319" y="28426"/>
                  </a:cubicBezTo>
                  <a:cubicBezTo>
                    <a:pt x="1315371" y="66056"/>
                    <a:pt x="1622052" y="182707"/>
                    <a:pt x="1689785" y="276781"/>
                  </a:cubicBezTo>
                  <a:cubicBezTo>
                    <a:pt x="1757518" y="370855"/>
                    <a:pt x="1719888" y="555240"/>
                    <a:pt x="1475296" y="581581"/>
                  </a:cubicBezTo>
                  <a:close/>
                </a:path>
              </a:pathLst>
            </a:cu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78AE370C-A445-AF4E-BD90-CC9BD55EDE20}"/>
                </a:ext>
              </a:extLst>
            </p:cNvPr>
            <p:cNvSpPr/>
            <p:nvPr/>
          </p:nvSpPr>
          <p:spPr>
            <a:xfrm>
              <a:off x="4674199" y="3187864"/>
              <a:ext cx="793253" cy="482877"/>
            </a:xfrm>
            <a:custGeom>
              <a:avLst/>
              <a:gdLst>
                <a:gd name="connsiteX0" fmla="*/ 566463 w 1204895"/>
                <a:gd name="connsiteY0" fmla="*/ 697854 h 699129"/>
                <a:gd name="connsiteX1" fmla="*/ 284241 w 1204895"/>
                <a:gd name="connsiteY1" fmla="*/ 663988 h 699129"/>
                <a:gd name="connsiteX2" fmla="*/ 47174 w 1204895"/>
                <a:gd name="connsiteY2" fmla="*/ 460788 h 699129"/>
                <a:gd name="connsiteX3" fmla="*/ 81041 w 1204895"/>
                <a:gd name="connsiteY3" fmla="*/ 31810 h 699129"/>
                <a:gd name="connsiteX4" fmla="*/ 859974 w 1204895"/>
                <a:gd name="connsiteY4" fmla="*/ 65677 h 699129"/>
                <a:gd name="connsiteX5" fmla="*/ 1198641 w 1204895"/>
                <a:gd name="connsiteY5" fmla="*/ 336610 h 699129"/>
                <a:gd name="connsiteX6" fmla="*/ 1040597 w 1204895"/>
                <a:gd name="connsiteY6" fmla="*/ 652699 h 699129"/>
                <a:gd name="connsiteX7" fmla="*/ 566463 w 1204895"/>
                <a:gd name="connsiteY7" fmla="*/ 697854 h 699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04895" h="699129">
                  <a:moveTo>
                    <a:pt x="566463" y="697854"/>
                  </a:moveTo>
                  <a:cubicBezTo>
                    <a:pt x="440404" y="699736"/>
                    <a:pt x="370789" y="703499"/>
                    <a:pt x="284241" y="663988"/>
                  </a:cubicBezTo>
                  <a:cubicBezTo>
                    <a:pt x="197693" y="624477"/>
                    <a:pt x="81041" y="566151"/>
                    <a:pt x="47174" y="460788"/>
                  </a:cubicBezTo>
                  <a:cubicBezTo>
                    <a:pt x="13307" y="355425"/>
                    <a:pt x="-54426" y="97662"/>
                    <a:pt x="81041" y="31810"/>
                  </a:cubicBezTo>
                  <a:cubicBezTo>
                    <a:pt x="216508" y="-34042"/>
                    <a:pt x="673707" y="14877"/>
                    <a:pt x="859974" y="65677"/>
                  </a:cubicBezTo>
                  <a:cubicBezTo>
                    <a:pt x="1046241" y="116477"/>
                    <a:pt x="1168537" y="238773"/>
                    <a:pt x="1198641" y="336610"/>
                  </a:cubicBezTo>
                  <a:cubicBezTo>
                    <a:pt x="1228745" y="434447"/>
                    <a:pt x="1145960" y="590610"/>
                    <a:pt x="1040597" y="652699"/>
                  </a:cubicBezTo>
                  <a:cubicBezTo>
                    <a:pt x="935234" y="714788"/>
                    <a:pt x="692522" y="695972"/>
                    <a:pt x="566463" y="697854"/>
                  </a:cubicBezTo>
                  <a:close/>
                </a:path>
              </a:pathLst>
            </a:cu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50C3D9BC-E554-4A4E-8F45-F517425AF889}"/>
                </a:ext>
              </a:extLst>
            </p:cNvPr>
            <p:cNvSpPr/>
            <p:nvPr/>
          </p:nvSpPr>
          <p:spPr>
            <a:xfrm>
              <a:off x="6028406" y="4194090"/>
              <a:ext cx="506361" cy="425405"/>
            </a:xfrm>
            <a:custGeom>
              <a:avLst/>
              <a:gdLst>
                <a:gd name="connsiteX0" fmla="*/ 566463 w 1204895"/>
                <a:gd name="connsiteY0" fmla="*/ 697854 h 699129"/>
                <a:gd name="connsiteX1" fmla="*/ 284241 w 1204895"/>
                <a:gd name="connsiteY1" fmla="*/ 663988 h 699129"/>
                <a:gd name="connsiteX2" fmla="*/ 47174 w 1204895"/>
                <a:gd name="connsiteY2" fmla="*/ 460788 h 699129"/>
                <a:gd name="connsiteX3" fmla="*/ 81041 w 1204895"/>
                <a:gd name="connsiteY3" fmla="*/ 31810 h 699129"/>
                <a:gd name="connsiteX4" fmla="*/ 859974 w 1204895"/>
                <a:gd name="connsiteY4" fmla="*/ 65677 h 699129"/>
                <a:gd name="connsiteX5" fmla="*/ 1198641 w 1204895"/>
                <a:gd name="connsiteY5" fmla="*/ 336610 h 699129"/>
                <a:gd name="connsiteX6" fmla="*/ 1040597 w 1204895"/>
                <a:gd name="connsiteY6" fmla="*/ 652699 h 699129"/>
                <a:gd name="connsiteX7" fmla="*/ 566463 w 1204895"/>
                <a:gd name="connsiteY7" fmla="*/ 697854 h 699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04895" h="699129">
                  <a:moveTo>
                    <a:pt x="566463" y="697854"/>
                  </a:moveTo>
                  <a:cubicBezTo>
                    <a:pt x="440404" y="699736"/>
                    <a:pt x="370789" y="703499"/>
                    <a:pt x="284241" y="663988"/>
                  </a:cubicBezTo>
                  <a:cubicBezTo>
                    <a:pt x="197693" y="624477"/>
                    <a:pt x="81041" y="566151"/>
                    <a:pt x="47174" y="460788"/>
                  </a:cubicBezTo>
                  <a:cubicBezTo>
                    <a:pt x="13307" y="355425"/>
                    <a:pt x="-54426" y="97662"/>
                    <a:pt x="81041" y="31810"/>
                  </a:cubicBezTo>
                  <a:cubicBezTo>
                    <a:pt x="216508" y="-34042"/>
                    <a:pt x="673707" y="14877"/>
                    <a:pt x="859974" y="65677"/>
                  </a:cubicBezTo>
                  <a:cubicBezTo>
                    <a:pt x="1046241" y="116477"/>
                    <a:pt x="1168537" y="238773"/>
                    <a:pt x="1198641" y="336610"/>
                  </a:cubicBezTo>
                  <a:cubicBezTo>
                    <a:pt x="1228745" y="434447"/>
                    <a:pt x="1145960" y="590610"/>
                    <a:pt x="1040597" y="652699"/>
                  </a:cubicBezTo>
                  <a:cubicBezTo>
                    <a:pt x="935234" y="714788"/>
                    <a:pt x="692522" y="695972"/>
                    <a:pt x="566463" y="697854"/>
                  </a:cubicBezTo>
                  <a:close/>
                </a:path>
              </a:pathLst>
            </a:cu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4B7ACC0B-28E3-C844-AB37-74571790E541}"/>
                </a:ext>
              </a:extLst>
            </p:cNvPr>
            <p:cNvSpPr/>
            <p:nvPr/>
          </p:nvSpPr>
          <p:spPr>
            <a:xfrm>
              <a:off x="5761192" y="4495511"/>
              <a:ext cx="359396" cy="482877"/>
            </a:xfrm>
            <a:custGeom>
              <a:avLst/>
              <a:gdLst>
                <a:gd name="connsiteX0" fmla="*/ 566463 w 1204895"/>
                <a:gd name="connsiteY0" fmla="*/ 697854 h 699129"/>
                <a:gd name="connsiteX1" fmla="*/ 284241 w 1204895"/>
                <a:gd name="connsiteY1" fmla="*/ 663988 h 699129"/>
                <a:gd name="connsiteX2" fmla="*/ 47174 w 1204895"/>
                <a:gd name="connsiteY2" fmla="*/ 460788 h 699129"/>
                <a:gd name="connsiteX3" fmla="*/ 81041 w 1204895"/>
                <a:gd name="connsiteY3" fmla="*/ 31810 h 699129"/>
                <a:gd name="connsiteX4" fmla="*/ 859974 w 1204895"/>
                <a:gd name="connsiteY4" fmla="*/ 65677 h 699129"/>
                <a:gd name="connsiteX5" fmla="*/ 1198641 w 1204895"/>
                <a:gd name="connsiteY5" fmla="*/ 336610 h 699129"/>
                <a:gd name="connsiteX6" fmla="*/ 1040597 w 1204895"/>
                <a:gd name="connsiteY6" fmla="*/ 652699 h 699129"/>
                <a:gd name="connsiteX7" fmla="*/ 566463 w 1204895"/>
                <a:gd name="connsiteY7" fmla="*/ 697854 h 699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04895" h="699129">
                  <a:moveTo>
                    <a:pt x="566463" y="697854"/>
                  </a:moveTo>
                  <a:cubicBezTo>
                    <a:pt x="440404" y="699736"/>
                    <a:pt x="370789" y="703499"/>
                    <a:pt x="284241" y="663988"/>
                  </a:cubicBezTo>
                  <a:cubicBezTo>
                    <a:pt x="197693" y="624477"/>
                    <a:pt x="81041" y="566151"/>
                    <a:pt x="47174" y="460788"/>
                  </a:cubicBezTo>
                  <a:cubicBezTo>
                    <a:pt x="13307" y="355425"/>
                    <a:pt x="-54426" y="97662"/>
                    <a:pt x="81041" y="31810"/>
                  </a:cubicBezTo>
                  <a:cubicBezTo>
                    <a:pt x="216508" y="-34042"/>
                    <a:pt x="673707" y="14877"/>
                    <a:pt x="859974" y="65677"/>
                  </a:cubicBezTo>
                  <a:cubicBezTo>
                    <a:pt x="1046241" y="116477"/>
                    <a:pt x="1168537" y="238773"/>
                    <a:pt x="1198641" y="336610"/>
                  </a:cubicBezTo>
                  <a:cubicBezTo>
                    <a:pt x="1228745" y="434447"/>
                    <a:pt x="1145960" y="590610"/>
                    <a:pt x="1040597" y="652699"/>
                  </a:cubicBezTo>
                  <a:cubicBezTo>
                    <a:pt x="935234" y="714788"/>
                    <a:pt x="692522" y="695972"/>
                    <a:pt x="566463" y="697854"/>
                  </a:cubicBezTo>
                  <a:close/>
                </a:path>
              </a:pathLst>
            </a:cu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1C7C7260-4992-6249-B8AF-95DD32AF80BA}"/>
                </a:ext>
              </a:extLst>
            </p:cNvPr>
            <p:cNvSpPr/>
            <p:nvPr/>
          </p:nvSpPr>
          <p:spPr>
            <a:xfrm>
              <a:off x="6131879" y="4990022"/>
              <a:ext cx="447157" cy="482877"/>
            </a:xfrm>
            <a:custGeom>
              <a:avLst/>
              <a:gdLst>
                <a:gd name="connsiteX0" fmla="*/ 566463 w 1204895"/>
                <a:gd name="connsiteY0" fmla="*/ 697854 h 699129"/>
                <a:gd name="connsiteX1" fmla="*/ 284241 w 1204895"/>
                <a:gd name="connsiteY1" fmla="*/ 663988 h 699129"/>
                <a:gd name="connsiteX2" fmla="*/ 47174 w 1204895"/>
                <a:gd name="connsiteY2" fmla="*/ 460788 h 699129"/>
                <a:gd name="connsiteX3" fmla="*/ 81041 w 1204895"/>
                <a:gd name="connsiteY3" fmla="*/ 31810 h 699129"/>
                <a:gd name="connsiteX4" fmla="*/ 859974 w 1204895"/>
                <a:gd name="connsiteY4" fmla="*/ 65677 h 699129"/>
                <a:gd name="connsiteX5" fmla="*/ 1198641 w 1204895"/>
                <a:gd name="connsiteY5" fmla="*/ 336610 h 699129"/>
                <a:gd name="connsiteX6" fmla="*/ 1040597 w 1204895"/>
                <a:gd name="connsiteY6" fmla="*/ 652699 h 699129"/>
                <a:gd name="connsiteX7" fmla="*/ 566463 w 1204895"/>
                <a:gd name="connsiteY7" fmla="*/ 697854 h 699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04895" h="699129">
                  <a:moveTo>
                    <a:pt x="566463" y="697854"/>
                  </a:moveTo>
                  <a:cubicBezTo>
                    <a:pt x="440404" y="699736"/>
                    <a:pt x="370789" y="703499"/>
                    <a:pt x="284241" y="663988"/>
                  </a:cubicBezTo>
                  <a:cubicBezTo>
                    <a:pt x="197693" y="624477"/>
                    <a:pt x="81041" y="566151"/>
                    <a:pt x="47174" y="460788"/>
                  </a:cubicBezTo>
                  <a:cubicBezTo>
                    <a:pt x="13307" y="355425"/>
                    <a:pt x="-54426" y="97662"/>
                    <a:pt x="81041" y="31810"/>
                  </a:cubicBezTo>
                  <a:cubicBezTo>
                    <a:pt x="216508" y="-34042"/>
                    <a:pt x="673707" y="14877"/>
                    <a:pt x="859974" y="65677"/>
                  </a:cubicBezTo>
                  <a:cubicBezTo>
                    <a:pt x="1046241" y="116477"/>
                    <a:pt x="1168537" y="238773"/>
                    <a:pt x="1198641" y="336610"/>
                  </a:cubicBezTo>
                  <a:cubicBezTo>
                    <a:pt x="1228745" y="434447"/>
                    <a:pt x="1145960" y="590610"/>
                    <a:pt x="1040597" y="652699"/>
                  </a:cubicBezTo>
                  <a:cubicBezTo>
                    <a:pt x="935234" y="714788"/>
                    <a:pt x="692522" y="695972"/>
                    <a:pt x="566463" y="697854"/>
                  </a:cubicBezTo>
                  <a:close/>
                </a:path>
              </a:pathLst>
            </a:cu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3D2EF902-5BC0-294A-BBFA-1B540B36B22D}"/>
                </a:ext>
              </a:extLst>
            </p:cNvPr>
            <p:cNvSpPr/>
            <p:nvPr/>
          </p:nvSpPr>
          <p:spPr>
            <a:xfrm>
              <a:off x="7153702" y="4691627"/>
              <a:ext cx="494979" cy="548079"/>
            </a:xfrm>
            <a:custGeom>
              <a:avLst/>
              <a:gdLst>
                <a:gd name="connsiteX0" fmla="*/ 566463 w 1204895"/>
                <a:gd name="connsiteY0" fmla="*/ 697854 h 699129"/>
                <a:gd name="connsiteX1" fmla="*/ 284241 w 1204895"/>
                <a:gd name="connsiteY1" fmla="*/ 663988 h 699129"/>
                <a:gd name="connsiteX2" fmla="*/ 47174 w 1204895"/>
                <a:gd name="connsiteY2" fmla="*/ 460788 h 699129"/>
                <a:gd name="connsiteX3" fmla="*/ 81041 w 1204895"/>
                <a:gd name="connsiteY3" fmla="*/ 31810 h 699129"/>
                <a:gd name="connsiteX4" fmla="*/ 859974 w 1204895"/>
                <a:gd name="connsiteY4" fmla="*/ 65677 h 699129"/>
                <a:gd name="connsiteX5" fmla="*/ 1198641 w 1204895"/>
                <a:gd name="connsiteY5" fmla="*/ 336610 h 699129"/>
                <a:gd name="connsiteX6" fmla="*/ 1040597 w 1204895"/>
                <a:gd name="connsiteY6" fmla="*/ 652699 h 699129"/>
                <a:gd name="connsiteX7" fmla="*/ 566463 w 1204895"/>
                <a:gd name="connsiteY7" fmla="*/ 697854 h 699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04895" h="699129">
                  <a:moveTo>
                    <a:pt x="566463" y="697854"/>
                  </a:moveTo>
                  <a:cubicBezTo>
                    <a:pt x="440404" y="699736"/>
                    <a:pt x="370789" y="703499"/>
                    <a:pt x="284241" y="663988"/>
                  </a:cubicBezTo>
                  <a:cubicBezTo>
                    <a:pt x="197693" y="624477"/>
                    <a:pt x="81041" y="566151"/>
                    <a:pt x="47174" y="460788"/>
                  </a:cubicBezTo>
                  <a:cubicBezTo>
                    <a:pt x="13307" y="355425"/>
                    <a:pt x="-54426" y="97662"/>
                    <a:pt x="81041" y="31810"/>
                  </a:cubicBezTo>
                  <a:cubicBezTo>
                    <a:pt x="216508" y="-34042"/>
                    <a:pt x="673707" y="14877"/>
                    <a:pt x="859974" y="65677"/>
                  </a:cubicBezTo>
                  <a:cubicBezTo>
                    <a:pt x="1046241" y="116477"/>
                    <a:pt x="1168537" y="238773"/>
                    <a:pt x="1198641" y="336610"/>
                  </a:cubicBezTo>
                  <a:cubicBezTo>
                    <a:pt x="1228745" y="434447"/>
                    <a:pt x="1145960" y="590610"/>
                    <a:pt x="1040597" y="652699"/>
                  </a:cubicBezTo>
                  <a:cubicBezTo>
                    <a:pt x="935234" y="714788"/>
                    <a:pt x="692522" y="695972"/>
                    <a:pt x="566463" y="697854"/>
                  </a:cubicBezTo>
                  <a:close/>
                </a:path>
              </a:pathLst>
            </a:cu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4">
            <a:extLst>
              <a:ext uri="{FF2B5EF4-FFF2-40B4-BE49-F238E27FC236}">
                <a16:creationId xmlns:a16="http://schemas.microsoft.com/office/drawing/2014/main" id="{54BDE218-5492-1B45-B608-77D6A096B4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016853"/>
            <a:ext cx="8137525" cy="287972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0">
              <a:latin typeface="+mn-lt"/>
            </a:endParaRPr>
          </a:p>
        </p:txBody>
      </p:sp>
      <p:sp>
        <p:nvSpPr>
          <p:cNvPr id="21506" name="Rectangle 2">
            <a:extLst>
              <a:ext uri="{FF2B5EF4-FFF2-40B4-BE49-F238E27FC236}">
                <a16:creationId xmlns:a16="http://schemas.microsoft.com/office/drawing/2014/main" id="{3D8D3BE1-42BD-6D42-A478-3DC1726C6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+mn-lt"/>
              </a:rPr>
              <a:t>Decision trees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828FC3A0-994B-9644-815F-B0864D9E4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Decision trees represent a </a:t>
            </a:r>
            <a:r>
              <a:rPr lang="en-US" altLang="en-US" dirty="0">
                <a:solidFill>
                  <a:srgbClr val="C00000"/>
                </a:solidFill>
              </a:rPr>
              <a:t>disjunction</a:t>
            </a:r>
            <a:r>
              <a:rPr lang="en-US" altLang="en-US" dirty="0"/>
              <a:t> of </a:t>
            </a:r>
            <a:r>
              <a:rPr lang="en-US" altLang="en-US" dirty="0">
                <a:solidFill>
                  <a:srgbClr val="00B050"/>
                </a:solidFill>
              </a:rPr>
              <a:t>conjunctions of constraints </a:t>
            </a:r>
            <a:r>
              <a:rPr lang="en-US" altLang="en-US" dirty="0"/>
              <a:t>on the </a:t>
            </a:r>
            <a:r>
              <a:rPr lang="en-US" altLang="en-US" dirty="0">
                <a:solidFill>
                  <a:srgbClr val="0070C0"/>
                </a:solidFill>
              </a:rPr>
              <a:t>attribute values</a:t>
            </a:r>
            <a:r>
              <a:rPr lang="en-US" altLang="en-US" dirty="0"/>
              <a:t> of instances.</a:t>
            </a:r>
          </a:p>
          <a:p>
            <a:endParaRPr lang="en-US" altLang="en-US" dirty="0"/>
          </a:p>
          <a:p>
            <a:r>
              <a:rPr lang="en-US" altLang="en-US" sz="2200" dirty="0"/>
              <a:t>(Outlook ==overcast)  </a:t>
            </a:r>
          </a:p>
          <a:p>
            <a:r>
              <a:rPr lang="en-US" altLang="en-US" sz="2200" dirty="0">
                <a:solidFill>
                  <a:srgbClr val="FF0000"/>
                </a:solidFill>
              </a:rPr>
              <a:t> OR</a:t>
            </a:r>
          </a:p>
          <a:p>
            <a:r>
              <a:rPr lang="en-US" altLang="en-US" sz="2200" dirty="0"/>
              <a:t>((Outlook==rain) and (Windy==false))</a:t>
            </a:r>
          </a:p>
          <a:p>
            <a:r>
              <a:rPr lang="en-US" altLang="en-US" sz="2200" dirty="0"/>
              <a:t> </a:t>
            </a:r>
            <a:r>
              <a:rPr lang="en-US" altLang="en-US" sz="2200" dirty="0">
                <a:solidFill>
                  <a:srgbClr val="FF0000"/>
                </a:solidFill>
              </a:rPr>
              <a:t>OR</a:t>
            </a:r>
          </a:p>
          <a:p>
            <a:r>
              <a:rPr lang="en-US" altLang="en-US" sz="2200" dirty="0"/>
              <a:t>((Outlook==sunny) and (Humidity=normal))</a:t>
            </a:r>
          </a:p>
          <a:p>
            <a:r>
              <a:rPr lang="en-US" altLang="en-US" sz="2200" dirty="0"/>
              <a:t> =&gt; </a:t>
            </a:r>
            <a:r>
              <a:rPr lang="en-US" altLang="en-US" sz="2200" b="1" dirty="0"/>
              <a:t>yes</a:t>
            </a:r>
            <a:r>
              <a:rPr lang="en-US" altLang="en-US" sz="2200" dirty="0"/>
              <a:t> play tennis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12281</TotalTime>
  <Words>2082</Words>
  <Application>Microsoft Macintosh PowerPoint</Application>
  <PresentationFormat>Widescreen</PresentationFormat>
  <Paragraphs>528</Paragraphs>
  <Slides>47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2" baseType="lpstr">
      <vt:lpstr>Arial</vt:lpstr>
      <vt:lpstr>Calibri</vt:lpstr>
      <vt:lpstr>Calibri Light</vt:lpstr>
      <vt:lpstr>Office Theme</vt:lpstr>
      <vt:lpstr>Equation</vt:lpstr>
      <vt:lpstr>Random Forest</vt:lpstr>
      <vt:lpstr>Outline</vt:lpstr>
      <vt:lpstr>Decision trees</vt:lpstr>
      <vt:lpstr>Anatomy of a decision tree</vt:lpstr>
      <vt:lpstr>Anatomy of a decision tree</vt:lpstr>
      <vt:lpstr>To ‘play tennis’ or not</vt:lpstr>
      <vt:lpstr>To ‘play tennis’ or not</vt:lpstr>
      <vt:lpstr>How environment affect air quality</vt:lpstr>
      <vt:lpstr>Decision trees</vt:lpstr>
      <vt:lpstr>Decision trees as a regressor</vt:lpstr>
      <vt:lpstr>Tree Representation</vt:lpstr>
      <vt:lpstr>Same concept different representation</vt:lpstr>
      <vt:lpstr>Which attribute to select for splitting?</vt:lpstr>
      <vt:lpstr>How do we choose the test ?</vt:lpstr>
      <vt:lpstr>Information Gain</vt:lpstr>
      <vt:lpstr>Information</vt:lpstr>
      <vt:lpstr>Information Theory</vt:lpstr>
      <vt:lpstr>Entropy of an information source</vt:lpstr>
      <vt:lpstr>Entropy</vt:lpstr>
      <vt:lpstr>Entropy, purity</vt:lpstr>
      <vt:lpstr>Information Gain</vt:lpstr>
      <vt:lpstr>Conditional entropy</vt:lpstr>
      <vt:lpstr>Information Gain</vt:lpstr>
      <vt:lpstr>Example</vt:lpstr>
      <vt:lpstr>Which one do we choose?</vt:lpstr>
      <vt:lpstr>Recurse on branches</vt:lpstr>
      <vt:lpstr>Purity (diversity) measures</vt:lpstr>
      <vt:lpstr>Overfitting</vt:lpstr>
      <vt:lpstr>Bagging</vt:lpstr>
      <vt:lpstr>Bootstrap</vt:lpstr>
      <vt:lpstr>Bagging</vt:lpstr>
      <vt:lpstr>Random Forest Classifier</vt:lpstr>
      <vt:lpstr>Random Forest Classifier</vt:lpstr>
      <vt:lpstr>Bagging : a simulated example</vt:lpstr>
      <vt:lpstr>Bagging </vt:lpstr>
      <vt:lpstr>Bagging</vt:lpstr>
      <vt:lpstr>Random forest classifier</vt:lpstr>
      <vt:lpstr>Random Forest Classifier</vt:lpstr>
      <vt:lpstr>Random Forest Classifier</vt:lpstr>
      <vt:lpstr>Random Forest Classifier</vt:lpstr>
      <vt:lpstr>Random Forest Classifier</vt:lpstr>
      <vt:lpstr>Random Forest Classifier</vt:lpstr>
      <vt:lpstr>Random Forest Classifier</vt:lpstr>
      <vt:lpstr>Importance Score (Categorical RF)</vt:lpstr>
      <vt:lpstr>Importance Scores (Categorical RF)</vt:lpstr>
      <vt:lpstr>Random forest Resouces</vt:lpstr>
      <vt:lpstr>Acknowledgements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Spatial Artificial Intelligence: Course Introduction</dc:title>
  <dc:creator>Yao-Yi Chiang</dc:creator>
  <cp:lastModifiedBy>Yao-Yi Chiang</cp:lastModifiedBy>
  <cp:revision>64</cp:revision>
  <dcterms:created xsi:type="dcterms:W3CDTF">2022-01-06T20:21:30Z</dcterms:created>
  <dcterms:modified xsi:type="dcterms:W3CDTF">2022-02-16T21:49:42Z</dcterms:modified>
</cp:coreProperties>
</file>