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501" r:id="rId2"/>
    <p:sldId id="393" r:id="rId3"/>
    <p:sldId id="394" r:id="rId4"/>
    <p:sldId id="397" r:id="rId5"/>
    <p:sldId id="502" r:id="rId6"/>
    <p:sldId id="399" r:id="rId7"/>
    <p:sldId id="512" r:id="rId8"/>
    <p:sldId id="400" r:id="rId9"/>
    <p:sldId id="513" r:id="rId10"/>
    <p:sldId id="514" r:id="rId11"/>
    <p:sldId id="515" r:id="rId12"/>
    <p:sldId id="401" r:id="rId13"/>
    <p:sldId id="404" r:id="rId14"/>
    <p:sldId id="405" r:id="rId15"/>
    <p:sldId id="417" r:id="rId16"/>
    <p:sldId id="450" r:id="rId17"/>
    <p:sldId id="452" r:id="rId18"/>
    <p:sldId id="453" r:id="rId19"/>
    <p:sldId id="464" r:id="rId20"/>
    <p:sldId id="465" r:id="rId21"/>
    <p:sldId id="518" r:id="rId22"/>
    <p:sldId id="519" r:id="rId23"/>
    <p:sldId id="506" r:id="rId24"/>
    <p:sldId id="505" r:id="rId25"/>
    <p:sldId id="508" r:id="rId26"/>
    <p:sldId id="432" r:id="rId27"/>
    <p:sldId id="517" r:id="rId28"/>
    <p:sldId id="467" r:id="rId29"/>
    <p:sldId id="468" r:id="rId30"/>
    <p:sldId id="469" r:id="rId31"/>
    <p:sldId id="470" r:id="rId32"/>
    <p:sldId id="472" r:id="rId33"/>
    <p:sldId id="471"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1A06"/>
    <a:srgbClr val="3366FF"/>
    <a:srgbClr val="33CC33"/>
    <a:srgbClr val="009900"/>
    <a:srgbClr val="FF9900"/>
    <a:srgbClr val="CC00CC"/>
    <a:srgbClr val="FF0066"/>
    <a:srgbClr val="99CC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4"/>
    <p:restoredTop sz="92653" autoAdjust="0"/>
  </p:normalViewPr>
  <p:slideViewPr>
    <p:cSldViewPr>
      <p:cViewPr varScale="1">
        <p:scale>
          <a:sx n="118" d="100"/>
          <a:sy n="118" d="100"/>
        </p:scale>
        <p:origin x="262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8" d="100"/>
        <a:sy n="108" d="100"/>
      </p:scale>
      <p:origin x="0" y="-101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charset="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mn-cs"/>
              </a:defRPr>
            </a:lvl1pPr>
          </a:lstStyle>
          <a:p>
            <a:pPr>
              <a:defRPr/>
            </a:pPr>
            <a:fld id="{56C1BD6B-B410-C341-B700-AC6796349CE0}" type="slidenum">
              <a:rPr lang="en-US"/>
              <a:pPr>
                <a:defRPr/>
              </a:pPr>
              <a:t>‹#›</a:t>
            </a:fld>
            <a:endParaRPr lang="en-US"/>
          </a:p>
        </p:txBody>
      </p:sp>
    </p:spTree>
    <p:extLst>
      <p:ext uri="{BB962C8B-B14F-4D97-AF65-F5344CB8AC3E}">
        <p14:creationId xmlns:p14="http://schemas.microsoft.com/office/powerpoint/2010/main" val="1604189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last few years, map</a:t>
            </a:r>
            <a:r>
              <a:rPr lang="zh-CN" altLang="en-US" dirty="0"/>
              <a:t> </a:t>
            </a:r>
            <a:r>
              <a:rPr lang="en-US" altLang="zh-CN" dirty="0"/>
              <a:t>reduce has been widely used for mining really massive </a:t>
            </a:r>
            <a:r>
              <a:rPr lang="en-US" dirty="0"/>
              <a:t>data sets.</a:t>
            </a:r>
          </a:p>
          <a:p>
            <a:r>
              <a:rPr lang="en-US" dirty="0"/>
              <a:t>Why we need Map reduce for processing the large data sets?</a:t>
            </a:r>
          </a:p>
          <a:p>
            <a:r>
              <a:rPr lang="en-US" dirty="0"/>
              <a:t>Start with basics</a:t>
            </a:r>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a:t>
            </a:fld>
            <a:endParaRPr lang="en-US"/>
          </a:p>
        </p:txBody>
      </p:sp>
    </p:spTree>
    <p:extLst>
      <p:ext uri="{BB962C8B-B14F-4D97-AF65-F5344CB8AC3E}">
        <p14:creationId xmlns:p14="http://schemas.microsoft.com/office/powerpoint/2010/main" val="1980571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Suppose we have M map task and R reduce task, our goal is to determine what is the number for M and R</a:t>
            </a:r>
          </a:p>
          <a:p>
            <a:r>
              <a:rPr lang="en-US" dirty="0"/>
              <a:t>This is part of the input that given to the map reduce system to let it know how many tasks it needs to schedule.</a:t>
            </a:r>
            <a:endParaRPr dirty="0"/>
          </a:p>
        </p:txBody>
      </p:sp>
    </p:spTree>
    <p:extLst>
      <p:ext uri="{BB962C8B-B14F-4D97-AF65-F5344CB8AC3E}">
        <p14:creationId xmlns:p14="http://schemas.microsoft.com/office/powerpoint/2010/main" val="87057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That means on each node you will have many small map tasks on one node </a:t>
            </a:r>
          </a:p>
          <a:p>
            <a:r>
              <a:rPr lang="en-US" dirty="0"/>
              <a:t>and if that node fails, then those map tasks can then be spread across all the available nodes and so the entire tasks with complete much faster.</a:t>
            </a:r>
            <a:endParaRPr dirty="0"/>
          </a:p>
        </p:txBody>
      </p:sp>
    </p:spTree>
    <p:extLst>
      <p:ext uri="{BB962C8B-B14F-4D97-AF65-F5344CB8AC3E}">
        <p14:creationId xmlns:p14="http://schemas.microsoft.com/office/powerpoint/2010/main" val="71912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It usually convenient to have the output spread across small number of nodes instead of large number of nodes</a:t>
            </a:r>
            <a:endParaRPr dirty="0"/>
          </a:p>
        </p:txBody>
      </p:sp>
    </p:spTree>
    <p:extLst>
      <p:ext uri="{BB962C8B-B14F-4D97-AF65-F5344CB8AC3E}">
        <p14:creationId xmlns:p14="http://schemas.microsoft.com/office/powerpoint/2010/main" val="3127505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3877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Remember that we use a hash function in the intermediate key value pairs to decide which node each key value pair should go</a:t>
            </a:r>
          </a:p>
          <a:p>
            <a:r>
              <a:rPr lang="en-US" dirty="0"/>
              <a:t>Sometimes you want to override this function with a customer function.</a:t>
            </a:r>
          </a:p>
          <a:p>
            <a:endParaRPr dirty="0"/>
          </a:p>
        </p:txBody>
      </p:sp>
    </p:spTree>
    <p:extLst>
      <p:ext uri="{BB962C8B-B14F-4D97-AF65-F5344CB8AC3E}">
        <p14:creationId xmlns:p14="http://schemas.microsoft.com/office/powerpoint/2010/main" val="3311197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92632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56992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49925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17691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21</a:t>
            </a:fld>
            <a:endParaRPr lang="en-US"/>
          </a:p>
        </p:txBody>
      </p:sp>
    </p:spTree>
    <p:extLst>
      <p:ext uri="{BB962C8B-B14F-4D97-AF65-F5344CB8AC3E}">
        <p14:creationId xmlns:p14="http://schemas.microsoft.com/office/powerpoint/2010/main" val="125357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289901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EC79FE4-89AD-8741-95CE-002B50EEA2A3}"/>
              </a:ext>
            </a:extLst>
          </p:cNvPr>
          <p:cNvSpPr>
            <a:spLocks noGrp="1"/>
          </p:cNvSpPr>
          <p:nvPr>
            <p:ph type="body" idx="1"/>
          </p:nvPr>
        </p:nvSpPr>
        <p:spPr/>
        <p:txBody>
          <a:bodyPr/>
          <a:lstStyle/>
          <a:p>
            <a:r>
              <a:rPr lang="en-US" dirty="0"/>
              <a:t>For each map, we might take a chunk of elements in the matrix </a:t>
            </a:r>
          </a:p>
          <a:p>
            <a:r>
              <a:rPr lang="en-US" dirty="0"/>
              <a:t>And our goal is to get the element in A and B that would contribute to a certain element in C, and then multiply each pair and then sum up value to get each element in result C</a:t>
            </a:r>
          </a:p>
        </p:txBody>
      </p:sp>
    </p:spTree>
    <p:extLst>
      <p:ext uri="{BB962C8B-B14F-4D97-AF65-F5344CB8AC3E}">
        <p14:creationId xmlns:p14="http://schemas.microsoft.com/office/powerpoint/2010/main" val="1967941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0E0B227-65A7-FE41-9CD9-CD2F20B34AA2}"/>
              </a:ext>
            </a:extLst>
          </p:cNvPr>
          <p:cNvSpPr>
            <a:spLocks noGrp="1"/>
          </p:cNvSpPr>
          <p:nvPr>
            <p:ph type="body" idx="1"/>
          </p:nvPr>
        </p:nvSpPr>
        <p:spPr/>
        <p:txBody>
          <a:bodyPr/>
          <a:lstStyle/>
          <a:p>
            <a:r>
              <a:rPr lang="en-US" dirty="0"/>
              <a:t>However, this kind of key </a:t>
            </a:r>
            <a:r>
              <a:rPr lang="en-US"/>
              <a:t>value par</a:t>
            </a:r>
            <a:endParaRPr lang="en-US" dirty="0"/>
          </a:p>
          <a:p>
            <a:r>
              <a:rPr lang="en-US" dirty="0"/>
              <a:t>When we ship them to reduce node, you lose the information about which matrix it comes from, also what is </a:t>
            </a:r>
            <a:r>
              <a:rPr lang="en-US"/>
              <a:t>the original  </a:t>
            </a:r>
            <a:r>
              <a:rPr lang="en-US" dirty="0"/>
              <a:t>column or row.</a:t>
            </a:r>
          </a:p>
          <a:p>
            <a:r>
              <a:rPr lang="en-US" dirty="0"/>
              <a:t>you won’t know which pair times which pair</a:t>
            </a:r>
          </a:p>
        </p:txBody>
      </p:sp>
    </p:spTree>
    <p:extLst>
      <p:ext uri="{BB962C8B-B14F-4D97-AF65-F5344CB8AC3E}">
        <p14:creationId xmlns:p14="http://schemas.microsoft.com/office/powerpoint/2010/main" val="1762312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C86580-DB78-E74B-BA70-C539347A89B5}"/>
              </a:ext>
            </a:extLst>
          </p:cNvPr>
          <p:cNvSpPr>
            <a:spLocks noGrp="1"/>
          </p:cNvSpPr>
          <p:nvPr>
            <p:ph type="body" idx="1"/>
          </p:nvPr>
        </p:nvSpPr>
        <p:spPr/>
        <p:txBody>
          <a:bodyPr/>
          <a:lstStyle/>
          <a:p>
            <a:r>
              <a:rPr lang="en-US" dirty="0"/>
              <a:t>So to improve it, in the value part, we not only have the element value, we also include the information about the matrix name and the original location of the element</a:t>
            </a:r>
          </a:p>
        </p:txBody>
      </p:sp>
    </p:spTree>
    <p:extLst>
      <p:ext uri="{BB962C8B-B14F-4D97-AF65-F5344CB8AC3E}">
        <p14:creationId xmlns:p14="http://schemas.microsoft.com/office/powerpoint/2010/main" val="3305434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DE0EB83-ECED-6A4A-A78A-CB2F4248A3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7439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a:t>2.1 notice </a:t>
            </a:r>
            <a:r>
              <a:rPr lang="en-US" dirty="0"/>
              <a:t>that if a reducer gets some of the elements in a row of A, but not all of them, then the elements of that row are useless; </a:t>
            </a:r>
          </a:p>
          <a:p>
            <a:r>
              <a:rPr lang="en-US" dirty="0"/>
              <a:t>the reducer cannot produce any output in that row. Similarly, if a reducer receives some but not all of a column of B, these inputs are also useless. </a:t>
            </a:r>
          </a:p>
          <a:p>
            <a:r>
              <a:rPr lang="en-US" dirty="0"/>
              <a:t>Thus, we may assume that the best mapping schema will send to each reducer some number of full rows of A and some number of full columns of B. </a:t>
            </a:r>
          </a:p>
          <a:p>
            <a:r>
              <a:rPr lang="en-US" dirty="0"/>
              <a:t>if and only if it has received the entire </a:t>
            </a:r>
            <a:r>
              <a:rPr lang="en-US" dirty="0" err="1"/>
              <a:t>ith</a:t>
            </a:r>
            <a:r>
              <a:rPr lang="en-US" dirty="0"/>
              <a:t> row of A and the entire kth column of B</a:t>
            </a:r>
            <a:endParaRPr dirty="0"/>
          </a:p>
        </p:txBody>
      </p:sp>
    </p:spTree>
    <p:extLst>
      <p:ext uri="{BB962C8B-B14F-4D97-AF65-F5344CB8AC3E}">
        <p14:creationId xmlns:p14="http://schemas.microsoft.com/office/powerpoint/2010/main" val="822153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0E0B227-65A7-FE41-9CD9-CD2F20B34AA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0266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Here is the architecture of how it actually works in a distributed file system.</a:t>
            </a:r>
          </a:p>
          <a:p>
            <a:r>
              <a:rPr lang="en-US" dirty="0"/>
              <a:t>And map and reduce tasks are running parallelly on different nodes.</a:t>
            </a:r>
          </a:p>
          <a:p>
            <a:r>
              <a:rPr lang="en-US" dirty="0"/>
              <a:t>Here are few chunks of file to be on node 1.</a:t>
            </a:r>
          </a:p>
          <a:p>
            <a:r>
              <a:rPr lang="en-US" dirty="0"/>
              <a:t>The hash function would tell the map reduce system which reduce node to send that key value pair to.</a:t>
            </a:r>
          </a:p>
          <a:p>
            <a:r>
              <a:rPr lang="en-US" dirty="0"/>
              <a:t>This ensures that all the pairs with the same key values. whether they are in map task 1, 2, 3. would end up being in the same reduce task.</a:t>
            </a:r>
          </a:p>
          <a:p>
            <a:r>
              <a:rPr lang="en-US" dirty="0"/>
              <a:t>Once the map tasks have completed, the reduce tasks first job is to sort its input and group it together by key.</a:t>
            </a:r>
          </a:p>
          <a:p>
            <a:endParaRPr lang="en-US" dirty="0"/>
          </a:p>
        </p:txBody>
      </p:sp>
    </p:spTree>
    <p:extLst>
      <p:ext uri="{BB962C8B-B14F-4D97-AF65-F5344CB8AC3E}">
        <p14:creationId xmlns:p14="http://schemas.microsoft.com/office/powerpoint/2010/main" val="393027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Remember that a programmer would need to write Map and Reduce program.</a:t>
            </a:r>
          </a:p>
          <a:p>
            <a:r>
              <a:rPr lang="en-US" dirty="0"/>
              <a:t>The Map-Reduce environment has to take care of a bunch of things. It takes care of partitioning the input data.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spc="-20" dirty="0">
                <a:latin typeface="Calibri"/>
                <a:cs typeface="Calibri"/>
              </a:rPr>
              <a:t>S</a:t>
            </a:r>
            <a:r>
              <a:rPr lang="en-US" b="1" spc="-10" dirty="0">
                <a:latin typeface="Calibri"/>
                <a:cs typeface="Calibri"/>
              </a:rPr>
              <a:t>c</a:t>
            </a:r>
            <a:r>
              <a:rPr lang="en-US" b="1" spc="-30" dirty="0">
                <a:latin typeface="Calibri"/>
                <a:cs typeface="Calibri"/>
              </a:rPr>
              <a:t>h</a:t>
            </a:r>
            <a:r>
              <a:rPr lang="en-US" b="1" spc="-20" dirty="0">
                <a:latin typeface="Calibri"/>
                <a:cs typeface="Calibri"/>
              </a:rPr>
              <a:t>e</a:t>
            </a:r>
            <a:r>
              <a:rPr lang="en-US" b="1" spc="-30" dirty="0">
                <a:latin typeface="Calibri"/>
                <a:cs typeface="Calibri"/>
              </a:rPr>
              <a:t>du</a:t>
            </a:r>
            <a:r>
              <a:rPr lang="en-US" b="1" spc="-5" dirty="0">
                <a:latin typeface="Calibri"/>
                <a:cs typeface="Calibri"/>
              </a:rPr>
              <a:t>li</a:t>
            </a:r>
            <a:r>
              <a:rPr lang="en-US" b="1" spc="-30" dirty="0">
                <a:latin typeface="Calibri"/>
                <a:cs typeface="Calibri"/>
              </a:rPr>
              <a:t>n</a:t>
            </a:r>
            <a:r>
              <a:rPr lang="en-US" b="1" spc="-20" dirty="0">
                <a:latin typeface="Calibri"/>
                <a:cs typeface="Calibri"/>
              </a:rPr>
              <a:t>g</a:t>
            </a:r>
            <a:r>
              <a:rPr lang="en-US" b="1" spc="15" dirty="0">
                <a:latin typeface="Calibri"/>
                <a:cs typeface="Calibri"/>
              </a:rPr>
              <a:t> </a:t>
            </a:r>
            <a:r>
              <a:rPr lang="en-US" spc="-5" dirty="0">
                <a:latin typeface="Calibri"/>
                <a:cs typeface="Calibri"/>
              </a:rPr>
              <a:t>t</a:t>
            </a:r>
            <a:r>
              <a:rPr lang="en-US" spc="-20" dirty="0">
                <a:latin typeface="Calibri"/>
                <a:cs typeface="Calibri"/>
              </a:rPr>
              <a:t>he</a:t>
            </a:r>
            <a:r>
              <a:rPr lang="en-US" spc="15" dirty="0">
                <a:latin typeface="Calibri"/>
                <a:cs typeface="Calibri"/>
              </a:rPr>
              <a:t> </a:t>
            </a:r>
            <a:r>
              <a:rPr lang="en-US" spc="-20" dirty="0">
                <a:latin typeface="Calibri"/>
                <a:cs typeface="Calibri"/>
              </a:rPr>
              <a:t>p</a:t>
            </a:r>
            <a:r>
              <a:rPr lang="en-US" spc="-75" dirty="0">
                <a:latin typeface="Calibri"/>
                <a:cs typeface="Calibri"/>
              </a:rPr>
              <a:t>r</a:t>
            </a:r>
            <a:r>
              <a:rPr lang="en-US" spc="-25" dirty="0">
                <a:latin typeface="Calibri"/>
                <a:cs typeface="Calibri"/>
              </a:rPr>
              <a:t>o</a:t>
            </a:r>
            <a:r>
              <a:rPr lang="en-US" spc="-10" dirty="0">
                <a:latin typeface="Calibri"/>
                <a:cs typeface="Calibri"/>
              </a:rPr>
              <a:t>g</a:t>
            </a:r>
            <a:r>
              <a:rPr lang="en-US" spc="-100" dirty="0">
                <a:latin typeface="Calibri"/>
                <a:cs typeface="Calibri"/>
              </a:rPr>
              <a:t>r</a:t>
            </a:r>
            <a:r>
              <a:rPr lang="en-US" spc="-15" dirty="0">
                <a:latin typeface="Calibri"/>
                <a:cs typeface="Calibri"/>
              </a:rPr>
              <a:t>a</a:t>
            </a:r>
            <a:r>
              <a:rPr lang="en-US" spc="-40" dirty="0">
                <a:latin typeface="Calibri"/>
                <a:cs typeface="Calibri"/>
              </a:rPr>
              <a:t>m</a:t>
            </a:r>
            <a:r>
              <a:rPr lang="en-US" spc="-210" dirty="0">
                <a:latin typeface="Calibri"/>
                <a:cs typeface="Calibri"/>
              </a:rPr>
              <a:t>’</a:t>
            </a:r>
            <a:r>
              <a:rPr lang="en-US" spc="-15" dirty="0">
                <a:latin typeface="Calibri"/>
                <a:cs typeface="Calibri"/>
              </a:rPr>
              <a:t>s</a:t>
            </a:r>
            <a:r>
              <a:rPr lang="en-US" spc="40" dirty="0">
                <a:latin typeface="Calibri"/>
                <a:cs typeface="Calibri"/>
              </a:rPr>
              <a:t> </a:t>
            </a:r>
            <a:r>
              <a:rPr lang="en-US" spc="-75" dirty="0">
                <a:latin typeface="Calibri"/>
                <a:cs typeface="Calibri"/>
              </a:rPr>
              <a:t>e</a:t>
            </a:r>
            <a:r>
              <a:rPr lang="en-US" spc="-105" dirty="0">
                <a:latin typeface="Calibri"/>
                <a:cs typeface="Calibri"/>
              </a:rPr>
              <a:t>x</a:t>
            </a:r>
            <a:r>
              <a:rPr lang="en-US" spc="-25" dirty="0">
                <a:latin typeface="Calibri"/>
                <a:cs typeface="Calibri"/>
              </a:rPr>
              <a:t>ec</a:t>
            </a:r>
            <a:r>
              <a:rPr lang="en-US" spc="-20" dirty="0">
                <a:latin typeface="Calibri"/>
                <a:cs typeface="Calibri"/>
              </a:rPr>
              <a:t>u</a:t>
            </a:r>
            <a:r>
              <a:rPr lang="en-US" spc="-5" dirty="0">
                <a:latin typeface="Calibri"/>
                <a:cs typeface="Calibri"/>
              </a:rPr>
              <a:t>t</a:t>
            </a:r>
            <a:r>
              <a:rPr lang="en-US" dirty="0">
                <a:latin typeface="Calibri"/>
                <a:cs typeface="Calibri"/>
              </a:rPr>
              <a:t>i</a:t>
            </a:r>
            <a:r>
              <a:rPr lang="en-US" spc="-25" dirty="0">
                <a:latin typeface="Calibri"/>
                <a:cs typeface="Calibri"/>
              </a:rPr>
              <a:t>o</a:t>
            </a:r>
            <a:r>
              <a:rPr lang="en-US" spc="-20" dirty="0">
                <a:latin typeface="Calibri"/>
                <a:cs typeface="Calibri"/>
              </a:rPr>
              <a:t>n</a:t>
            </a:r>
            <a:r>
              <a:rPr lang="en-US" spc="45" dirty="0">
                <a:latin typeface="Calibri"/>
                <a:cs typeface="Calibri"/>
              </a:rPr>
              <a:t> </a:t>
            </a:r>
            <a:r>
              <a:rPr lang="en-US" spc="-15" dirty="0">
                <a:latin typeface="Calibri"/>
                <a:cs typeface="Calibri"/>
              </a:rPr>
              <a:t>a</a:t>
            </a:r>
            <a:r>
              <a:rPr lang="en-US" spc="-25" dirty="0">
                <a:latin typeface="Calibri"/>
                <a:cs typeface="Calibri"/>
              </a:rPr>
              <a:t>c</a:t>
            </a:r>
            <a:r>
              <a:rPr lang="en-US" spc="-75" dirty="0">
                <a:latin typeface="Calibri"/>
                <a:cs typeface="Calibri"/>
              </a:rPr>
              <a:t>r</a:t>
            </a:r>
            <a:r>
              <a:rPr lang="en-US" spc="-20" dirty="0">
                <a:latin typeface="Calibri"/>
                <a:cs typeface="Calibri"/>
              </a:rPr>
              <a:t>os</a:t>
            </a:r>
            <a:r>
              <a:rPr lang="en-US" spc="-15" dirty="0">
                <a:latin typeface="Calibri"/>
                <a:cs typeface="Calibri"/>
              </a:rPr>
              <a:t>s</a:t>
            </a:r>
            <a:r>
              <a:rPr lang="en-US" spc="20" dirty="0">
                <a:latin typeface="Calibri"/>
                <a:cs typeface="Calibri"/>
              </a:rPr>
              <a:t> </a:t>
            </a:r>
            <a:r>
              <a:rPr lang="en-US" spc="-20" dirty="0">
                <a:latin typeface="Calibri"/>
                <a:cs typeface="Calibri"/>
              </a:rPr>
              <a:t>a</a:t>
            </a:r>
            <a:r>
              <a:rPr lang="en-US" spc="-10" dirty="0">
                <a:latin typeface="Calibri"/>
                <a:cs typeface="Calibri"/>
              </a:rPr>
              <a:t> </a:t>
            </a:r>
            <a:r>
              <a:rPr lang="en-US" spc="-20" dirty="0">
                <a:latin typeface="Calibri"/>
                <a:cs typeface="Calibri"/>
              </a:rPr>
              <a:t>s</a:t>
            </a:r>
            <a:r>
              <a:rPr lang="en-US" spc="-50" dirty="0">
                <a:latin typeface="Calibri"/>
                <a:cs typeface="Calibri"/>
              </a:rPr>
              <a:t>e</a:t>
            </a:r>
            <a:r>
              <a:rPr lang="en-US" spc="-15" dirty="0">
                <a:latin typeface="Calibri"/>
                <a:cs typeface="Calibri"/>
              </a:rPr>
              <a:t>t</a:t>
            </a:r>
            <a:r>
              <a:rPr lang="en-US" spc="30" dirty="0">
                <a:latin typeface="Calibri"/>
                <a:cs typeface="Calibri"/>
              </a:rPr>
              <a:t> </a:t>
            </a:r>
            <a:r>
              <a:rPr lang="en-US" spc="-25" dirty="0">
                <a:latin typeface="Calibri"/>
                <a:cs typeface="Calibri"/>
              </a:rPr>
              <a:t>o</a:t>
            </a:r>
            <a:r>
              <a:rPr lang="en-US" spc="-10" dirty="0">
                <a:latin typeface="Calibri"/>
                <a:cs typeface="Calibri"/>
              </a:rPr>
              <a:t>f</a:t>
            </a:r>
            <a:r>
              <a:rPr lang="en-US" spc="5" dirty="0">
                <a:latin typeface="Calibri"/>
                <a:cs typeface="Calibri"/>
              </a:rPr>
              <a:t> </a:t>
            </a:r>
            <a:r>
              <a:rPr lang="en-US" spc="-40" dirty="0">
                <a:latin typeface="Calibri"/>
                <a:cs typeface="Calibri"/>
              </a:rPr>
              <a:t>nodes</a:t>
            </a:r>
            <a:r>
              <a:rPr lang="en-US" spc="-20" dirty="0">
                <a:latin typeface="Calibri"/>
                <a:cs typeface="Calibri"/>
              </a:rPr>
              <a:t> to figure out where the map tasks run where the reduce tasks run and so 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pc="-20" dirty="0">
                <a:latin typeface="Calibri"/>
                <a:cs typeface="Calibri"/>
              </a:rPr>
              <a:t>The environment would make sure that the nodes are hidden from the program</a:t>
            </a:r>
            <a:endParaRPr lang="en-US" dirty="0">
              <a:latin typeface="Calibri"/>
              <a:cs typeface="Calibri"/>
            </a:endParaRPr>
          </a:p>
          <a:p>
            <a:endParaRPr dirty="0"/>
          </a:p>
        </p:txBody>
      </p:sp>
    </p:spTree>
    <p:extLst>
      <p:ext uri="{BB962C8B-B14F-4D97-AF65-F5344CB8AC3E}">
        <p14:creationId xmlns:p14="http://schemas.microsoft.com/office/powerpoint/2010/main" val="267858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Let’s take a look at the data flow</a:t>
            </a:r>
          </a:p>
          <a:p>
            <a:r>
              <a:rPr lang="en-US" dirty="0"/>
              <a:t>It is reasonable to create one Map task for every chunk of the input file(s). Run on the same chunk server.</a:t>
            </a:r>
          </a:p>
          <a:p>
            <a:r>
              <a:rPr lang="en-US" dirty="0"/>
              <a:t>So there is actually no data copy or data moving associated with the map step.</a:t>
            </a:r>
          </a:p>
          <a:p>
            <a:endParaRPr dirty="0"/>
          </a:p>
        </p:txBody>
      </p:sp>
    </p:spTree>
    <p:extLst>
      <p:ext uri="{BB962C8B-B14F-4D97-AF65-F5344CB8AC3E}">
        <p14:creationId xmlns:p14="http://schemas.microsoft.com/office/powerpoint/2010/main" val="226004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Master node takes care of all the coordination of a Map-reduce job. The master node keeps a task status with each task.</a:t>
            </a:r>
          </a:p>
          <a:p>
            <a:r>
              <a:rPr lang="en-US" dirty="0"/>
              <a:t>And each task has a status flag, the status flag can either be idle, in-progress or completed.</a:t>
            </a:r>
          </a:p>
          <a:p>
            <a:r>
              <a:rPr lang="en-US" dirty="0"/>
              <a:t>if there is a free node. The master would go through its queue of idle tasks and schedules an idle task on that.</a:t>
            </a:r>
          </a:p>
          <a:p>
            <a:r>
              <a:rPr lang="en-US" dirty="0"/>
              <a:t>There would be one intermediate file created for each of the reducer. So when a map task completes, it stores R intermediate file on its local file system, and let the master know what are those file location and sizes</a:t>
            </a:r>
          </a:p>
          <a:p>
            <a:r>
              <a:rPr lang="en-US" dirty="0"/>
              <a:t>Once the reducers knows that all the mappers are completed, then they copy the intermediate file from each of the map tasks</a:t>
            </a:r>
            <a:endParaRPr dirty="0"/>
          </a:p>
        </p:txBody>
      </p:sp>
    </p:spTree>
    <p:extLst>
      <p:ext uri="{BB962C8B-B14F-4D97-AF65-F5344CB8AC3E}">
        <p14:creationId xmlns:p14="http://schemas.microsoft.com/office/powerpoint/2010/main" val="279880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If a map worker fails, then all the map tasks that scheduled on that map worker may have failed.</a:t>
            </a:r>
          </a:p>
          <a:p>
            <a:r>
              <a:rPr lang="en-US" dirty="0"/>
              <a:t>The tricky thing is that the output of a map task is written to the local file system of the map worker.</a:t>
            </a:r>
          </a:p>
          <a:p>
            <a:r>
              <a:rPr lang="en-US" dirty="0"/>
              <a:t>So if a map worker fails, then all the intermediate output created by all the map tasks are lost.</a:t>
            </a:r>
          </a:p>
          <a:p>
            <a:r>
              <a:rPr lang="en-US" dirty="0"/>
              <a:t>And what master does, is that it resets all the completed or in-process tasks to be idle and reschedule those tasks.</a:t>
            </a:r>
          </a:p>
          <a:p>
            <a:endParaRPr lang="en-US" dirty="0"/>
          </a:p>
          <a:p>
            <a:r>
              <a:rPr lang="en-US" dirty="0"/>
              <a:t>If a reduce </a:t>
            </a:r>
            <a:endParaRPr dirty="0"/>
          </a:p>
        </p:txBody>
      </p:sp>
    </p:spTree>
    <p:extLst>
      <p:ext uri="{BB962C8B-B14F-4D97-AF65-F5344CB8AC3E}">
        <p14:creationId xmlns:p14="http://schemas.microsoft.com/office/powerpoint/2010/main" val="118640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If a reduce worker fails, only the in-process tasks are set to idle. the tasks that have already completed don’t need to set to idle. Because the output pf the reduce worker is a final output and it’s written to the distributed file system and not to the local file system of the reduce worker. Since the output is written to the distributed file system. even the reduce worker fails, the output is not lost.</a:t>
            </a:r>
          </a:p>
          <a:p>
            <a:endParaRPr dirty="0"/>
          </a:p>
        </p:txBody>
      </p:sp>
    </p:spTree>
    <p:extLst>
      <p:ext uri="{BB962C8B-B14F-4D97-AF65-F5344CB8AC3E}">
        <p14:creationId xmlns:p14="http://schemas.microsoft.com/office/powerpoint/2010/main" val="361062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And client can do something like restarting the </a:t>
            </a:r>
            <a:r>
              <a:rPr lang="en-US" dirty="0" err="1"/>
              <a:t>mapreduce</a:t>
            </a:r>
            <a:r>
              <a:rPr lang="en-US" dirty="0"/>
              <a:t> task.</a:t>
            </a:r>
          </a:p>
          <a:p>
            <a:r>
              <a:rPr lang="en-US" dirty="0"/>
              <a:t>The master is a single node, and therefore, the chance of the master can fail is actually quite uncommon</a:t>
            </a:r>
          </a:p>
          <a:p>
            <a:r>
              <a:rPr lang="en-US" dirty="0"/>
              <a:t>So the problem that you have with is if you have multiple workers running map and reduce tasks. It’s much more likely that one of many workers failed</a:t>
            </a:r>
            <a:endParaRPr dirty="0"/>
          </a:p>
        </p:txBody>
      </p:sp>
    </p:spTree>
    <p:extLst>
      <p:ext uri="{BB962C8B-B14F-4D97-AF65-F5344CB8AC3E}">
        <p14:creationId xmlns:p14="http://schemas.microsoft.com/office/powerpoint/2010/main" val="351059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C3B44-AB5C-1E41-9D26-EF42D2953307}" type="slidenum">
              <a:rPr lang="en-US"/>
              <a:pPr>
                <a:defRPr/>
              </a:pPr>
              <a:t>‹#›</a:t>
            </a:fld>
            <a:endParaRPr lang="en-US"/>
          </a:p>
        </p:txBody>
      </p:sp>
    </p:spTree>
    <p:extLst>
      <p:ext uri="{BB962C8B-B14F-4D97-AF65-F5344CB8AC3E}">
        <p14:creationId xmlns:p14="http://schemas.microsoft.com/office/powerpoint/2010/main" val="166688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028876-24A0-534A-AB46-7E92C5AA2B56}" type="slidenum">
              <a:rPr lang="en-US"/>
              <a:pPr>
                <a:defRPr/>
              </a:pPr>
              <a:t>‹#›</a:t>
            </a:fld>
            <a:endParaRPr lang="en-US"/>
          </a:p>
        </p:txBody>
      </p:sp>
    </p:spTree>
    <p:extLst>
      <p:ext uri="{BB962C8B-B14F-4D97-AF65-F5344CB8AC3E}">
        <p14:creationId xmlns:p14="http://schemas.microsoft.com/office/powerpoint/2010/main" val="11608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4F85C0-917E-C74C-8470-CFC91E21E529}" type="slidenum">
              <a:rPr lang="en-US"/>
              <a:pPr>
                <a:defRPr/>
              </a:pPr>
              <a:t>‹#›</a:t>
            </a:fld>
            <a:endParaRPr lang="en-US"/>
          </a:p>
        </p:txBody>
      </p:sp>
    </p:spTree>
    <p:extLst>
      <p:ext uri="{BB962C8B-B14F-4D97-AF65-F5344CB8AC3E}">
        <p14:creationId xmlns:p14="http://schemas.microsoft.com/office/powerpoint/2010/main" val="166254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BF1C62-8831-3249-A433-009753E34508}" type="slidenum">
              <a:rPr lang="en-US"/>
              <a:pPr>
                <a:defRPr/>
              </a:pPr>
              <a:t>‹#›</a:t>
            </a:fld>
            <a:endParaRPr lang="en-US"/>
          </a:p>
        </p:txBody>
      </p:sp>
    </p:spTree>
    <p:extLst>
      <p:ext uri="{BB962C8B-B14F-4D97-AF65-F5344CB8AC3E}">
        <p14:creationId xmlns:p14="http://schemas.microsoft.com/office/powerpoint/2010/main" val="98938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997A2-636B-374E-88B5-C839F34B9CF6}" type="slidenum">
              <a:rPr lang="en-US"/>
              <a:pPr>
                <a:defRPr/>
              </a:pPr>
              <a:t>‹#›</a:t>
            </a:fld>
            <a:endParaRPr lang="en-US"/>
          </a:p>
        </p:txBody>
      </p:sp>
    </p:spTree>
    <p:extLst>
      <p:ext uri="{BB962C8B-B14F-4D97-AF65-F5344CB8AC3E}">
        <p14:creationId xmlns:p14="http://schemas.microsoft.com/office/powerpoint/2010/main" val="341708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marL="342900" indent="-342900">
              <a:buFont typeface="Arial" panose="020B0604020202020204" pitchFamily="34" charset="0"/>
              <a:buChar char="•"/>
              <a:defRPr sz="2800"/>
            </a:lvl1pPr>
            <a:lvl2pPr marL="742950" indent="-28575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3810000" cy="4724400"/>
          </a:xfrm>
        </p:spPr>
        <p:txBody>
          <a:bodyPr/>
          <a:lstStyle>
            <a:lvl1pPr marL="342900" indent="-342900">
              <a:buFont typeface="Arial" panose="020B0604020202020204" pitchFamily="34" charset="0"/>
              <a:buChar char="•"/>
              <a:defRPr sz="2800"/>
            </a:lvl1pPr>
            <a:lvl2pPr marL="742950" indent="-28575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831D8E-04D7-F341-8A80-1216D2E7BB58}" type="slidenum">
              <a:rPr lang="en-US"/>
              <a:pPr>
                <a:defRPr/>
              </a:pPr>
              <a:t>‹#›</a:t>
            </a:fld>
            <a:endParaRPr lang="en-US"/>
          </a:p>
        </p:txBody>
      </p:sp>
    </p:spTree>
    <p:extLst>
      <p:ext uri="{BB962C8B-B14F-4D97-AF65-F5344CB8AC3E}">
        <p14:creationId xmlns:p14="http://schemas.microsoft.com/office/powerpoint/2010/main" val="283481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F27695-E233-BB47-9F67-3B3FC4BDC344}" type="slidenum">
              <a:rPr lang="en-US"/>
              <a:pPr>
                <a:defRPr/>
              </a:pPr>
              <a:t>‹#›</a:t>
            </a:fld>
            <a:endParaRPr lang="en-US"/>
          </a:p>
        </p:txBody>
      </p:sp>
    </p:spTree>
    <p:extLst>
      <p:ext uri="{BB962C8B-B14F-4D97-AF65-F5344CB8AC3E}">
        <p14:creationId xmlns:p14="http://schemas.microsoft.com/office/powerpoint/2010/main" val="279096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F90561-6D2B-A14D-BFCA-635F605708FD}" type="slidenum">
              <a:rPr lang="en-US"/>
              <a:pPr>
                <a:defRPr/>
              </a:pPr>
              <a:t>‹#›</a:t>
            </a:fld>
            <a:endParaRPr lang="en-US"/>
          </a:p>
        </p:txBody>
      </p:sp>
    </p:spTree>
    <p:extLst>
      <p:ext uri="{BB962C8B-B14F-4D97-AF65-F5344CB8AC3E}">
        <p14:creationId xmlns:p14="http://schemas.microsoft.com/office/powerpoint/2010/main" val="40146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613783-4C1B-7045-BD14-A25306047D9F}" type="slidenum">
              <a:rPr lang="en-US"/>
              <a:pPr>
                <a:defRPr/>
              </a:pPr>
              <a:t>‹#›</a:t>
            </a:fld>
            <a:endParaRPr lang="en-US"/>
          </a:p>
        </p:txBody>
      </p:sp>
    </p:spTree>
    <p:extLst>
      <p:ext uri="{BB962C8B-B14F-4D97-AF65-F5344CB8AC3E}">
        <p14:creationId xmlns:p14="http://schemas.microsoft.com/office/powerpoint/2010/main" val="139695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marL="742950" indent="-285750">
              <a:buFont typeface="Arial" panose="020B0604020202020204" pitchFamily="34" charset="0"/>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4E5969-AE1D-6B40-9F99-CB24E1523181}" type="slidenum">
              <a:rPr lang="en-US"/>
              <a:pPr>
                <a:defRPr/>
              </a:pPr>
              <a:t>‹#›</a:t>
            </a:fld>
            <a:endParaRPr lang="en-US"/>
          </a:p>
        </p:txBody>
      </p:sp>
    </p:spTree>
    <p:extLst>
      <p:ext uri="{BB962C8B-B14F-4D97-AF65-F5344CB8AC3E}">
        <p14:creationId xmlns:p14="http://schemas.microsoft.com/office/powerpoint/2010/main" val="257305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3179F8-3CCD-884D-80E6-7033E3F6F08F}" type="slidenum">
              <a:rPr lang="en-US"/>
              <a:pPr>
                <a:defRPr/>
              </a:pPr>
              <a:t>‹#›</a:t>
            </a:fld>
            <a:endParaRPr lang="en-US"/>
          </a:p>
        </p:txBody>
      </p:sp>
    </p:spTree>
    <p:extLst>
      <p:ext uri="{BB962C8B-B14F-4D97-AF65-F5344CB8AC3E}">
        <p14:creationId xmlns:p14="http://schemas.microsoft.com/office/powerpoint/2010/main" val="330356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Times New Roman"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Times New Roman"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Times New Roman" charset="0"/>
                <a:cs typeface="+mn-cs"/>
              </a:defRPr>
            </a:lvl1pPr>
          </a:lstStyle>
          <a:p>
            <a:pPr>
              <a:defRPr/>
            </a:pPr>
            <a:fld id="{EC827669-BA95-8349-AB13-24A687F16E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1" fontAlgn="base" hangingPunct="1">
        <a:spcBef>
          <a:spcPct val="20000"/>
        </a:spcBef>
        <a:spcAft>
          <a:spcPct val="0"/>
        </a:spcAft>
        <a:buClr>
          <a:schemeClr val="tx2"/>
        </a:buClr>
        <a:buFont typeface="Monotype Sorts" charset="0"/>
        <a:buChar char="u"/>
        <a:defRPr sz="24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Wingdings" charset="0"/>
        <a:buChar char="Ø"/>
        <a:defRPr sz="22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20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20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20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adoop.apache.org/release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20.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2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6.jpe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24.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752600"/>
            <a:ext cx="7772400" cy="1470025"/>
          </a:xfrm>
        </p:spPr>
        <p:txBody>
          <a:bodyPr/>
          <a:lstStyle/>
          <a:p>
            <a:r>
              <a:rPr lang="en-US" sz="6600" dirty="0">
                <a:solidFill>
                  <a:srgbClr val="A01A06"/>
                </a:solidFill>
                <a:latin typeface="Calibri" panose="020F0502020204030204" pitchFamily="34" charset="0"/>
                <a:cs typeface="Calibri" panose="020F0502020204030204" pitchFamily="34" charset="0"/>
              </a:rPr>
              <a:t>Map-Reduce</a:t>
            </a:r>
            <a:r>
              <a:rPr lang="en-US" sz="4400"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(Part II)</a:t>
            </a:r>
            <a:endParaRPr lang="en-US" sz="2000" dirty="0">
              <a:solidFill>
                <a:srgbClr val="A01A06"/>
              </a:solidFill>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333500" y="5943600"/>
            <a:ext cx="6477000" cy="838200"/>
          </a:xfrm>
        </p:spPr>
        <p:txBody>
          <a:bodyPr/>
          <a:lstStyle/>
          <a:p>
            <a:r>
              <a:rPr lang="en-US" sz="1800" dirty="0">
                <a:solidFill>
                  <a:schemeClr val="tx1">
                    <a:lumMod val="50000"/>
                    <a:lumOff val="50000"/>
                  </a:schemeClr>
                </a:solidFill>
                <a:latin typeface="Calibri" panose="020F0502020204030204" pitchFamily="34" charset="0"/>
                <a:cs typeface="Calibri" panose="020F0502020204030204" pitchFamily="34" charset="0"/>
              </a:rPr>
              <a:t>Thanks for source slides and material to: J. </a:t>
            </a:r>
            <a:r>
              <a:rPr lang="en-US" sz="1800" dirty="0" err="1">
                <a:solidFill>
                  <a:schemeClr val="tx1">
                    <a:lumMod val="50000"/>
                    <a:lumOff val="50000"/>
                  </a:schemeClr>
                </a:solidFill>
                <a:latin typeface="Calibri" panose="020F0502020204030204" pitchFamily="34" charset="0"/>
                <a:cs typeface="Calibri" panose="020F0502020204030204" pitchFamily="34" charset="0"/>
              </a:rPr>
              <a:t>Leskovec</a:t>
            </a:r>
            <a:r>
              <a:rPr lang="en-US" sz="1800" dirty="0">
                <a:solidFill>
                  <a:schemeClr val="tx1">
                    <a:lumMod val="50000"/>
                    <a:lumOff val="50000"/>
                  </a:schemeClr>
                </a:solidFill>
                <a:latin typeface="Calibri" panose="020F0502020204030204" pitchFamily="34" charset="0"/>
                <a:cs typeface="Calibri" panose="020F0502020204030204" pitchFamily="34" charset="0"/>
              </a:rPr>
              <a:t>, A. Rajaraman, J. Ullman: Mining of Massive Datasets (</a:t>
            </a:r>
            <a:r>
              <a:rPr lang="en-US" sz="1800" dirty="0">
                <a:solidFill>
                  <a:schemeClr val="tx1">
                    <a:lumMod val="50000"/>
                    <a:lumOff val="50000"/>
                  </a:schemeClr>
                </a:solidFill>
                <a:latin typeface="Calibri" panose="020F0502020204030204" pitchFamily="34" charset="0"/>
                <a:cs typeface="Calibri" panose="020F0502020204030204" pitchFamily="34" charset="0"/>
                <a:hlinkClick r:id="rId3"/>
              </a:rPr>
              <a:t>http://www.mmds.org</a:t>
            </a:r>
            <a:r>
              <a:rPr lang="en-US" sz="1800" dirty="0">
                <a:solidFill>
                  <a:schemeClr val="tx1">
                    <a:lumMod val="50000"/>
                    <a:lumOff val="50000"/>
                  </a:schemeClr>
                </a:solidFill>
                <a:latin typeface="Calibri" panose="020F0502020204030204" pitchFamily="34" charset="0"/>
                <a:cs typeface="Calibri" panose="020F0502020204030204" pitchFamily="34" charset="0"/>
              </a:rPr>
              <a:t>)</a:t>
            </a:r>
          </a:p>
          <a:p>
            <a:r>
              <a:rPr lang="en-US" sz="1800" dirty="0">
                <a:solidFill>
                  <a:schemeClr val="tx1">
                    <a:lumMod val="50000"/>
                    <a:lumOff val="50000"/>
                  </a:schemeClr>
                </a:solidFill>
                <a:latin typeface="Calibri" panose="020F0502020204030204" pitchFamily="34" charset="0"/>
                <a:cs typeface="Calibri" panose="020F0502020204030204" pitchFamily="34" charset="0"/>
              </a:rPr>
              <a:t>Also slides from </a:t>
            </a:r>
            <a:r>
              <a:rPr lang="en-US" sz="1800" dirty="0" err="1">
                <a:solidFill>
                  <a:schemeClr val="tx1">
                    <a:lumMod val="50000"/>
                    <a:lumOff val="50000"/>
                  </a:schemeClr>
                </a:solidFill>
                <a:latin typeface="Calibri" panose="020F0502020204030204" pitchFamily="34" charset="0"/>
                <a:cs typeface="Calibri" panose="020F0502020204030204" pitchFamily="34" charset="0"/>
              </a:rPr>
              <a:t>Yijun</a:t>
            </a:r>
            <a:r>
              <a:rPr lang="en-US" sz="1800" dirty="0">
                <a:solidFill>
                  <a:schemeClr val="tx1">
                    <a:lumMod val="50000"/>
                    <a:lumOff val="50000"/>
                  </a:schemeClr>
                </a:solidFill>
                <a:latin typeface="Calibri" panose="020F0502020204030204" pitchFamily="34" charset="0"/>
                <a:cs typeface="Calibri" panose="020F0502020204030204" pitchFamily="34" charset="0"/>
              </a:rPr>
              <a:t> Lin, Ann Chervenak, and </a:t>
            </a:r>
            <a:r>
              <a:rPr lang="en-US" sz="1800" dirty="0" err="1">
                <a:solidFill>
                  <a:schemeClr val="tx1">
                    <a:lumMod val="50000"/>
                    <a:lumOff val="50000"/>
                  </a:schemeClr>
                </a:solidFill>
                <a:latin typeface="Calibri" panose="020F0502020204030204" pitchFamily="34" charset="0"/>
                <a:cs typeface="Calibri" panose="020F0502020204030204" pitchFamily="34" charset="0"/>
              </a:rPr>
              <a:t>Wensheng</a:t>
            </a:r>
            <a:r>
              <a:rPr lang="en-US" sz="1800" dirty="0">
                <a:solidFill>
                  <a:schemeClr val="tx1">
                    <a:lumMod val="50000"/>
                    <a:lumOff val="50000"/>
                  </a:schemeClr>
                </a:solidFill>
                <a:latin typeface="Calibri" panose="020F0502020204030204" pitchFamily="34" charset="0"/>
                <a:cs typeface="Calibri" panose="020F0502020204030204" pitchFamily="34" charset="0"/>
              </a:rPr>
              <a:t> Wu</a:t>
            </a:r>
          </a:p>
        </p:txBody>
      </p:sp>
      <p:sp>
        <p:nvSpPr>
          <p:cNvPr id="8" name="Subtitle 2">
            <a:extLst>
              <a:ext uri="{FF2B5EF4-FFF2-40B4-BE49-F238E27FC236}">
                <a16:creationId xmlns:a16="http://schemas.microsoft.com/office/drawing/2014/main" id="{F594FDC3-09A7-6B4A-8D2F-6FF5A6E263C1}"/>
              </a:ext>
            </a:extLst>
          </p:cNvPr>
          <p:cNvSpPr txBox="1">
            <a:spLocks/>
          </p:cNvSpPr>
          <p:nvPr/>
        </p:nvSpPr>
        <p:spPr>
          <a:xfrm>
            <a:off x="-7088" y="3416606"/>
            <a:ext cx="9129299" cy="1778411"/>
          </a:xfrm>
          <a:prstGeom prst="rect">
            <a:avLst/>
          </a:prstGeom>
        </p:spPr>
        <p:txBody>
          <a:bodyPr vert="horz" lIns="91440" tIns="45720" rIns="91440" bIns="45720" rtlCol="0">
            <a:normAutofit/>
          </a:bodyPr>
          <a:lstStyle/>
          <a:p>
            <a:pPr algn="ctr"/>
            <a:r>
              <a:rPr lang="en-US" sz="1800" dirty="0"/>
              <a:t>Yao-Yi Chiang</a:t>
            </a:r>
          </a:p>
          <a:p>
            <a:pPr algn="ctr"/>
            <a:r>
              <a:rPr lang="en-US" sz="1800" dirty="0"/>
              <a:t>Computer Science and Engineering</a:t>
            </a:r>
          </a:p>
          <a:p>
            <a:pPr algn="ctr"/>
            <a:r>
              <a:rPr lang="en-US" sz="1800" dirty="0"/>
              <a:t>University of Minnesota</a:t>
            </a:r>
          </a:p>
          <a:p>
            <a:pPr algn="ctr"/>
            <a:r>
              <a:rPr lang="en-US" sz="1800" dirty="0" err="1"/>
              <a:t>yaoyi@umn.edu</a:t>
            </a:r>
            <a:endParaRPr lang="en-US" sz="1800" dirty="0"/>
          </a:p>
          <a:p>
            <a:pPr algn="ctr" defTabSz="457200" eaLnBrk="1" fontAlgn="auto" hangingPunct="1">
              <a:spcBef>
                <a:spcPts val="0"/>
              </a:spcBef>
              <a:spcAft>
                <a:spcPts val="0"/>
              </a:spcAft>
            </a:pPr>
            <a:endParaRPr lang="en-US" altLang="zh-CN" sz="1800" dirty="0">
              <a:solidFill>
                <a:srgbClr val="000000"/>
              </a:solidFill>
              <a:latin typeface="Calibri"/>
              <a:ea typeface="宋体" panose="02010600030101010101" pitchFamily="2" charset="-122"/>
            </a:endParaRPr>
          </a:p>
        </p:txBody>
      </p:sp>
    </p:spTree>
    <p:extLst>
      <p:ext uri="{BB962C8B-B14F-4D97-AF65-F5344CB8AC3E}">
        <p14:creationId xmlns:p14="http://schemas.microsoft.com/office/powerpoint/2010/main" val="287881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447800"/>
            <a:ext cx="7610475" cy="430887"/>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many map and reduce jobs?</a:t>
            </a:r>
          </a:p>
        </p:txBody>
      </p:sp>
    </p:spTree>
    <p:extLst>
      <p:ext uri="{BB962C8B-B14F-4D97-AF65-F5344CB8AC3E}">
        <p14:creationId xmlns:p14="http://schemas.microsoft.com/office/powerpoint/2010/main" val="420090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1" y="1447800"/>
            <a:ext cx="7391400" cy="3908762"/>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spc="-20" dirty="0">
                <a:solidFill>
                  <a:srgbClr val="A01A06"/>
                </a:solidFill>
                <a:latin typeface="Calibri" panose="020F0502020204030204" pitchFamily="34" charset="0"/>
                <a:cs typeface="Calibri" panose="020F0502020204030204" pitchFamily="34" charset="0"/>
              </a:rPr>
              <a:t>R</a:t>
            </a:r>
            <a:r>
              <a:rPr lang="en-US" sz="2800" b="1" spc="-30" dirty="0">
                <a:solidFill>
                  <a:srgbClr val="A01A06"/>
                </a:solidFill>
                <a:latin typeface="Calibri" panose="020F0502020204030204" pitchFamily="34" charset="0"/>
                <a:cs typeface="Calibri" panose="020F0502020204030204" pitchFamily="34" charset="0"/>
              </a:rPr>
              <a:t>u</a:t>
            </a:r>
            <a:r>
              <a:rPr lang="en-US" sz="2800" b="1" spc="-5" dirty="0">
                <a:solidFill>
                  <a:srgbClr val="A01A06"/>
                </a:solidFill>
                <a:latin typeface="Calibri" panose="020F0502020204030204" pitchFamily="34" charset="0"/>
                <a:cs typeface="Calibri" panose="020F0502020204030204" pitchFamily="34" charset="0"/>
              </a:rPr>
              <a:t>l</a:t>
            </a:r>
            <a:r>
              <a:rPr lang="en-US" sz="2800" b="1" spc="-20" dirty="0">
                <a:solidFill>
                  <a:srgbClr val="A01A06"/>
                </a:solidFill>
                <a:latin typeface="Calibri" panose="020F0502020204030204" pitchFamily="34" charset="0"/>
                <a:cs typeface="Calibri" panose="020F0502020204030204" pitchFamily="34" charset="0"/>
              </a:rPr>
              <a:t>e</a:t>
            </a:r>
            <a:r>
              <a:rPr lang="en-US" sz="2800" b="1" spc="20" dirty="0">
                <a:solidFill>
                  <a:srgbClr val="A01A06"/>
                </a:solidFill>
                <a:latin typeface="Calibri" panose="020F0502020204030204" pitchFamily="34" charset="0"/>
                <a:cs typeface="Calibri" panose="020F0502020204030204" pitchFamily="34" charset="0"/>
              </a:rPr>
              <a:t> </a:t>
            </a:r>
            <a:r>
              <a:rPr lang="en-US" sz="2800" b="1" spc="-10" dirty="0">
                <a:solidFill>
                  <a:srgbClr val="A01A06"/>
                </a:solidFill>
                <a:latin typeface="Calibri" panose="020F0502020204030204" pitchFamily="34" charset="0"/>
                <a:cs typeface="Calibri" panose="020F0502020204030204" pitchFamily="34" charset="0"/>
              </a:rPr>
              <a:t>o</a:t>
            </a:r>
            <a:r>
              <a:rPr lang="en-US" sz="2800" b="1" spc="-15" dirty="0">
                <a:solidFill>
                  <a:srgbClr val="A01A06"/>
                </a:solidFill>
                <a:latin typeface="Calibri" panose="020F0502020204030204" pitchFamily="34" charset="0"/>
                <a:cs typeface="Calibri" panose="020F0502020204030204" pitchFamily="34" charset="0"/>
              </a:rPr>
              <a:t>f</a:t>
            </a:r>
            <a:r>
              <a:rPr lang="en-US" sz="2800" b="1" spc="-10"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a</a:t>
            </a:r>
            <a:r>
              <a:rPr lang="en-US" sz="2800" b="1" spc="5"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t</a:t>
            </a:r>
            <a:r>
              <a:rPr lang="en-US" sz="2800" b="1" spc="-30" dirty="0">
                <a:solidFill>
                  <a:srgbClr val="A01A06"/>
                </a:solidFill>
                <a:latin typeface="Calibri" panose="020F0502020204030204" pitchFamily="34" charset="0"/>
                <a:cs typeface="Calibri" panose="020F0502020204030204" pitchFamily="34" charset="0"/>
              </a:rPr>
              <a:t>hu</a:t>
            </a:r>
            <a:r>
              <a:rPr lang="en-US" sz="2800" b="1" spc="-35" dirty="0">
                <a:solidFill>
                  <a:srgbClr val="A01A06"/>
                </a:solidFill>
                <a:latin typeface="Calibri" panose="020F0502020204030204" pitchFamily="34" charset="0"/>
                <a:cs typeface="Calibri" panose="020F0502020204030204" pitchFamily="34" charset="0"/>
              </a:rPr>
              <a:t>m</a:t>
            </a:r>
            <a:r>
              <a:rPr lang="en-US" sz="2800" b="1" spc="-30" dirty="0">
                <a:solidFill>
                  <a:srgbClr val="A01A06"/>
                </a:solidFill>
                <a:latin typeface="Calibri" panose="020F0502020204030204" pitchFamily="34" charset="0"/>
                <a:cs typeface="Calibri" panose="020F0502020204030204" pitchFamily="34" charset="0"/>
              </a:rPr>
              <a:t>b</a:t>
            </a:r>
            <a:r>
              <a:rPr lang="en-US" sz="2800" b="1" spc="-10" dirty="0">
                <a:solidFill>
                  <a:srgbClr val="A01A06"/>
                </a:solidFill>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R="108585" lvl="2" indent="-457200">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Ma</a:t>
            </a:r>
            <a:r>
              <a:rPr spc="-105" dirty="0">
                <a:latin typeface="Calibri" panose="020F0502020204030204" pitchFamily="34" charset="0"/>
                <a:cs typeface="Calibri" panose="020F0502020204030204" pitchFamily="34" charset="0"/>
              </a:rPr>
              <a:t>k</a:t>
            </a:r>
            <a:r>
              <a:rPr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M</a:t>
            </a:r>
            <a:r>
              <a:rPr i="1" spc="10" dirty="0">
                <a:latin typeface="Calibri" panose="020F0502020204030204" pitchFamily="34" charset="0"/>
                <a:cs typeface="Calibri" panose="020F0502020204030204" pitchFamily="34" charset="0"/>
              </a:rPr>
              <a:t> </a:t>
            </a:r>
            <a:r>
              <a:rPr b="1" spc="-15" dirty="0">
                <a:solidFill>
                  <a:srgbClr val="A01A06"/>
                </a:solidFill>
                <a:latin typeface="Calibri" panose="020F0502020204030204" pitchFamily="34" charset="0"/>
                <a:cs typeface="Calibri" panose="020F0502020204030204" pitchFamily="34" charset="0"/>
              </a:rPr>
              <a:t>muc</a:t>
            </a:r>
            <a:r>
              <a:rPr b="1" dirty="0">
                <a:solidFill>
                  <a:srgbClr val="A01A06"/>
                </a:solidFill>
                <a:latin typeface="Calibri" panose="020F0502020204030204" pitchFamily="34" charset="0"/>
                <a:cs typeface="Calibri" panose="020F0502020204030204" pitchFamily="34" charset="0"/>
              </a:rPr>
              <a:t>h</a:t>
            </a:r>
            <a:r>
              <a:rPr b="1" spc="25" dirty="0">
                <a:solidFill>
                  <a:srgbClr val="A01A06"/>
                </a:solidFill>
                <a:latin typeface="Calibri" panose="020F0502020204030204" pitchFamily="34" charset="0"/>
                <a:cs typeface="Calibri" panose="020F0502020204030204" pitchFamily="34" charset="0"/>
              </a:rPr>
              <a:t> </a:t>
            </a:r>
            <a:r>
              <a:rPr b="1" dirty="0">
                <a:solidFill>
                  <a:srgbClr val="A01A06"/>
                </a:solidFill>
                <a:latin typeface="Calibri" panose="020F0502020204030204" pitchFamily="34" charset="0"/>
                <a:cs typeface="Calibri" panose="020F0502020204030204" pitchFamily="34" charset="0"/>
              </a:rPr>
              <a:t>l</a:t>
            </a:r>
            <a:r>
              <a:rPr b="1" spc="-5" dirty="0">
                <a:solidFill>
                  <a:srgbClr val="A01A06"/>
                </a:solidFill>
                <a:latin typeface="Calibri" panose="020F0502020204030204" pitchFamily="34" charset="0"/>
                <a:cs typeface="Calibri" panose="020F0502020204030204" pitchFamily="34" charset="0"/>
              </a:rPr>
              <a:t>a</a:t>
            </a:r>
            <a:r>
              <a:rPr b="1" spc="-45"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g</a:t>
            </a:r>
            <a:r>
              <a:rPr b="1" spc="-10" dirty="0">
                <a:solidFill>
                  <a:srgbClr val="A01A06"/>
                </a:solidFill>
                <a:latin typeface="Calibri" panose="020F0502020204030204" pitchFamily="34" charset="0"/>
                <a:cs typeface="Calibri" panose="020F0502020204030204" pitchFamily="34" charset="0"/>
              </a:rPr>
              <a:t>e</a:t>
            </a:r>
            <a:r>
              <a:rPr b="1"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numb</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d</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 in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c</a:t>
            </a:r>
            <a:r>
              <a:rPr dirty="0">
                <a:latin typeface="Calibri" panose="020F0502020204030204" pitchFamily="34" charset="0"/>
                <a:cs typeface="Calibri" panose="020F0502020204030204" pitchFamily="34" charset="0"/>
              </a:rPr>
              <a:t>l</a:t>
            </a:r>
            <a:r>
              <a:rPr spc="-15"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p>
          <a:p>
            <a:pPr marL="914400" lvl="3"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On</a:t>
            </a:r>
            <a:r>
              <a:rPr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chun</a:t>
            </a:r>
            <a:r>
              <a:rPr dirty="0">
                <a:latin typeface="Calibri" panose="020F0502020204030204" pitchFamily="34" charset="0"/>
                <a:cs typeface="Calibri" panose="020F0502020204030204" pitchFamily="34" charset="0"/>
              </a:rPr>
              <a:t>k</a:t>
            </a:r>
            <a:r>
              <a:rPr spc="5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m</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p </a:t>
            </a:r>
            <a:r>
              <a:rPr lang="en-US" dirty="0">
                <a:latin typeface="Calibri" panose="020F0502020204030204" pitchFamily="34" charset="0"/>
                <a:cs typeface="Calibri" panose="020F0502020204030204" pitchFamily="34" charset="0"/>
              </a:rPr>
              <a:t>task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mm</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p>
          <a:p>
            <a:pPr marR="5080" lvl="2"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Imp</a:t>
            </a:r>
            <a:r>
              <a:rPr spc="-45"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ic</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a:t>
            </a:r>
            <a:r>
              <a:rPr spc="-2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b</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nc</a:t>
            </a:r>
            <a:r>
              <a:rPr spc="5"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up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y</a:t>
            </a:r>
            <a:r>
              <a:rPr spc="-3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5" dirty="0">
                <a:latin typeface="Calibri" panose="020F0502020204030204" pitchFamily="34" charset="0"/>
                <a:cs typeface="Calibri" panose="020F0502020204030204" pitchFamily="34" charset="0"/>
              </a:rPr>
              <a:t>k</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endParaRPr lang="en-US" dirty="0">
              <a:latin typeface="Calibri" panose="020F0502020204030204" pitchFamily="34" charset="0"/>
              <a:cs typeface="Calibri" panose="020F0502020204030204" pitchFamily="34" charset="0"/>
            </a:endParaRPr>
          </a:p>
          <a:p>
            <a:pPr marR="5080" lvl="2" indent="-457200">
              <a:spcBef>
                <a:spcPts val="0"/>
              </a:spcBef>
              <a:spcAft>
                <a:spcPts val="600"/>
              </a:spcAft>
              <a:buClr>
                <a:schemeClr val="tx1"/>
              </a:buClr>
              <a:buFont typeface="Arial" panose="020B0604020202020204" pitchFamily="34" charset="0"/>
              <a:buChar char="•"/>
              <a:tabLst>
                <a:tab pos="625475" algn="l"/>
              </a:tabLst>
            </a:pPr>
            <a:endParaRPr lang="en-US" dirty="0">
              <a:latin typeface="Calibri" panose="020F0502020204030204" pitchFamily="34" charset="0"/>
              <a:cs typeface="Calibri" panose="020F0502020204030204" pitchFamily="34" charset="0"/>
            </a:endParaRPr>
          </a:p>
          <a:p>
            <a:pPr marR="5080" lvl="2" indent="-457200">
              <a:spcBef>
                <a:spcPts val="0"/>
              </a:spcBef>
              <a:spcAft>
                <a:spcPts val="600"/>
              </a:spcAft>
              <a:buClr>
                <a:schemeClr val="tx1"/>
              </a:buClr>
              <a:buFont typeface="Arial" panose="020B0604020202020204" pitchFamily="34" charset="0"/>
              <a:buChar char="•"/>
              <a:tabLst>
                <a:tab pos="625475" algn="l"/>
              </a:tabLst>
            </a:pPr>
            <a:endParaRPr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many map and reduce jobs?</a:t>
            </a:r>
          </a:p>
        </p:txBody>
      </p:sp>
    </p:spTree>
    <p:extLst>
      <p:ext uri="{BB962C8B-B14F-4D97-AF65-F5344CB8AC3E}">
        <p14:creationId xmlns:p14="http://schemas.microsoft.com/office/powerpoint/2010/main" val="42827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1" y="1447800"/>
            <a:ext cx="7391400" cy="4842351"/>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spc="-20" dirty="0">
                <a:solidFill>
                  <a:srgbClr val="A01A06"/>
                </a:solidFill>
                <a:latin typeface="Calibri" panose="020F0502020204030204" pitchFamily="34" charset="0"/>
                <a:cs typeface="Calibri" panose="020F0502020204030204" pitchFamily="34" charset="0"/>
              </a:rPr>
              <a:t>R</a:t>
            </a:r>
            <a:r>
              <a:rPr lang="en-US" sz="2800" b="1" spc="-30" dirty="0">
                <a:solidFill>
                  <a:srgbClr val="A01A06"/>
                </a:solidFill>
                <a:latin typeface="Calibri" panose="020F0502020204030204" pitchFamily="34" charset="0"/>
                <a:cs typeface="Calibri" panose="020F0502020204030204" pitchFamily="34" charset="0"/>
              </a:rPr>
              <a:t>u</a:t>
            </a:r>
            <a:r>
              <a:rPr lang="en-US" sz="2800" b="1" spc="-5" dirty="0">
                <a:solidFill>
                  <a:srgbClr val="A01A06"/>
                </a:solidFill>
                <a:latin typeface="Calibri" panose="020F0502020204030204" pitchFamily="34" charset="0"/>
                <a:cs typeface="Calibri" panose="020F0502020204030204" pitchFamily="34" charset="0"/>
              </a:rPr>
              <a:t>l</a:t>
            </a:r>
            <a:r>
              <a:rPr lang="en-US" sz="2800" b="1" spc="-20" dirty="0">
                <a:solidFill>
                  <a:srgbClr val="A01A06"/>
                </a:solidFill>
                <a:latin typeface="Calibri" panose="020F0502020204030204" pitchFamily="34" charset="0"/>
                <a:cs typeface="Calibri" panose="020F0502020204030204" pitchFamily="34" charset="0"/>
              </a:rPr>
              <a:t>e</a:t>
            </a:r>
            <a:r>
              <a:rPr lang="en-US" sz="2800" b="1" spc="20" dirty="0">
                <a:solidFill>
                  <a:srgbClr val="A01A06"/>
                </a:solidFill>
                <a:latin typeface="Calibri" panose="020F0502020204030204" pitchFamily="34" charset="0"/>
                <a:cs typeface="Calibri" panose="020F0502020204030204" pitchFamily="34" charset="0"/>
              </a:rPr>
              <a:t> </a:t>
            </a:r>
            <a:r>
              <a:rPr lang="en-US" sz="2800" b="1" spc="-10" dirty="0">
                <a:solidFill>
                  <a:srgbClr val="A01A06"/>
                </a:solidFill>
                <a:latin typeface="Calibri" panose="020F0502020204030204" pitchFamily="34" charset="0"/>
                <a:cs typeface="Calibri" panose="020F0502020204030204" pitchFamily="34" charset="0"/>
              </a:rPr>
              <a:t>o</a:t>
            </a:r>
            <a:r>
              <a:rPr lang="en-US" sz="2800" b="1" spc="-15" dirty="0">
                <a:solidFill>
                  <a:srgbClr val="A01A06"/>
                </a:solidFill>
                <a:latin typeface="Calibri" panose="020F0502020204030204" pitchFamily="34" charset="0"/>
                <a:cs typeface="Calibri" panose="020F0502020204030204" pitchFamily="34" charset="0"/>
              </a:rPr>
              <a:t>f</a:t>
            </a:r>
            <a:r>
              <a:rPr lang="en-US" sz="2800" b="1" spc="-10"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a</a:t>
            </a:r>
            <a:r>
              <a:rPr lang="en-US" sz="2800" b="1" spc="5"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t</a:t>
            </a:r>
            <a:r>
              <a:rPr lang="en-US" sz="2800" b="1" spc="-30" dirty="0">
                <a:solidFill>
                  <a:srgbClr val="A01A06"/>
                </a:solidFill>
                <a:latin typeface="Calibri" panose="020F0502020204030204" pitchFamily="34" charset="0"/>
                <a:cs typeface="Calibri" panose="020F0502020204030204" pitchFamily="34" charset="0"/>
              </a:rPr>
              <a:t>hu</a:t>
            </a:r>
            <a:r>
              <a:rPr lang="en-US" sz="2800" b="1" spc="-35" dirty="0">
                <a:solidFill>
                  <a:srgbClr val="A01A06"/>
                </a:solidFill>
                <a:latin typeface="Calibri" panose="020F0502020204030204" pitchFamily="34" charset="0"/>
                <a:cs typeface="Calibri" panose="020F0502020204030204" pitchFamily="34" charset="0"/>
              </a:rPr>
              <a:t>m</a:t>
            </a:r>
            <a:r>
              <a:rPr lang="en-US" sz="2800" b="1" spc="-30" dirty="0">
                <a:solidFill>
                  <a:srgbClr val="A01A06"/>
                </a:solidFill>
                <a:latin typeface="Calibri" panose="020F0502020204030204" pitchFamily="34" charset="0"/>
                <a:cs typeface="Calibri" panose="020F0502020204030204" pitchFamily="34" charset="0"/>
              </a:rPr>
              <a:t>b</a:t>
            </a:r>
            <a:r>
              <a:rPr lang="en-US" sz="2800" b="1" spc="-10" dirty="0">
                <a:solidFill>
                  <a:srgbClr val="A01A06"/>
                </a:solidFill>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R="108585" lvl="2" indent="-457200">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Ma</a:t>
            </a:r>
            <a:r>
              <a:rPr spc="-105" dirty="0">
                <a:latin typeface="Calibri" panose="020F0502020204030204" pitchFamily="34" charset="0"/>
                <a:cs typeface="Calibri" panose="020F0502020204030204" pitchFamily="34" charset="0"/>
              </a:rPr>
              <a:t>k</a:t>
            </a:r>
            <a:r>
              <a:rPr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M</a:t>
            </a:r>
            <a:r>
              <a:rPr i="1" spc="10" dirty="0">
                <a:latin typeface="Calibri" panose="020F0502020204030204" pitchFamily="34" charset="0"/>
                <a:cs typeface="Calibri" panose="020F0502020204030204" pitchFamily="34" charset="0"/>
              </a:rPr>
              <a:t> </a:t>
            </a:r>
            <a:r>
              <a:rPr b="1" spc="-15" dirty="0">
                <a:solidFill>
                  <a:srgbClr val="A01A06"/>
                </a:solidFill>
                <a:latin typeface="Calibri" panose="020F0502020204030204" pitchFamily="34" charset="0"/>
                <a:cs typeface="Calibri" panose="020F0502020204030204" pitchFamily="34" charset="0"/>
              </a:rPr>
              <a:t>muc</a:t>
            </a:r>
            <a:r>
              <a:rPr b="1" dirty="0">
                <a:solidFill>
                  <a:srgbClr val="A01A06"/>
                </a:solidFill>
                <a:latin typeface="Calibri" panose="020F0502020204030204" pitchFamily="34" charset="0"/>
                <a:cs typeface="Calibri" panose="020F0502020204030204" pitchFamily="34" charset="0"/>
              </a:rPr>
              <a:t>h</a:t>
            </a:r>
            <a:r>
              <a:rPr b="1" spc="25" dirty="0">
                <a:solidFill>
                  <a:srgbClr val="A01A06"/>
                </a:solidFill>
                <a:latin typeface="Calibri" panose="020F0502020204030204" pitchFamily="34" charset="0"/>
                <a:cs typeface="Calibri" panose="020F0502020204030204" pitchFamily="34" charset="0"/>
              </a:rPr>
              <a:t> </a:t>
            </a:r>
            <a:r>
              <a:rPr b="1" dirty="0">
                <a:solidFill>
                  <a:srgbClr val="A01A06"/>
                </a:solidFill>
                <a:latin typeface="Calibri" panose="020F0502020204030204" pitchFamily="34" charset="0"/>
                <a:cs typeface="Calibri" panose="020F0502020204030204" pitchFamily="34" charset="0"/>
              </a:rPr>
              <a:t>l</a:t>
            </a:r>
            <a:r>
              <a:rPr b="1" spc="-5" dirty="0">
                <a:solidFill>
                  <a:srgbClr val="A01A06"/>
                </a:solidFill>
                <a:latin typeface="Calibri" panose="020F0502020204030204" pitchFamily="34" charset="0"/>
                <a:cs typeface="Calibri" panose="020F0502020204030204" pitchFamily="34" charset="0"/>
              </a:rPr>
              <a:t>a</a:t>
            </a:r>
            <a:r>
              <a:rPr b="1" spc="-45"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g</a:t>
            </a:r>
            <a:r>
              <a:rPr b="1" spc="-10" dirty="0">
                <a:solidFill>
                  <a:srgbClr val="A01A06"/>
                </a:solidFill>
                <a:latin typeface="Calibri" panose="020F0502020204030204" pitchFamily="34" charset="0"/>
                <a:cs typeface="Calibri" panose="020F0502020204030204" pitchFamily="34" charset="0"/>
              </a:rPr>
              <a:t>e</a:t>
            </a:r>
            <a:r>
              <a:rPr b="1"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numb</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d</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 in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c</a:t>
            </a:r>
            <a:r>
              <a:rPr dirty="0">
                <a:latin typeface="Calibri" panose="020F0502020204030204" pitchFamily="34" charset="0"/>
                <a:cs typeface="Calibri" panose="020F0502020204030204" pitchFamily="34" charset="0"/>
              </a:rPr>
              <a:t>l</a:t>
            </a:r>
            <a:r>
              <a:rPr spc="-15"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p>
          <a:p>
            <a:pPr marL="914400" lvl="3"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On</a:t>
            </a:r>
            <a:r>
              <a:rPr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chun</a:t>
            </a:r>
            <a:r>
              <a:rPr dirty="0">
                <a:latin typeface="Calibri" panose="020F0502020204030204" pitchFamily="34" charset="0"/>
                <a:cs typeface="Calibri" panose="020F0502020204030204" pitchFamily="34" charset="0"/>
              </a:rPr>
              <a:t>k</a:t>
            </a:r>
            <a:r>
              <a:rPr spc="5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m</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p </a:t>
            </a:r>
            <a:r>
              <a:rPr lang="en-US" dirty="0">
                <a:latin typeface="Calibri" panose="020F0502020204030204" pitchFamily="34" charset="0"/>
                <a:cs typeface="Calibri" panose="020F0502020204030204" pitchFamily="34" charset="0"/>
              </a:rPr>
              <a:t>task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mm</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p>
          <a:p>
            <a:pPr marR="5080" lvl="2"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Imp</a:t>
            </a:r>
            <a:r>
              <a:rPr spc="-45"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ic</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a:t>
            </a:r>
            <a:r>
              <a:rPr spc="-2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b</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nc</a:t>
            </a:r>
            <a:r>
              <a:rPr spc="5"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up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y</a:t>
            </a:r>
            <a:r>
              <a:rPr spc="-3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5" dirty="0">
                <a:latin typeface="Calibri" panose="020F0502020204030204" pitchFamily="34" charset="0"/>
                <a:cs typeface="Calibri" panose="020F0502020204030204" pitchFamily="34" charset="0"/>
              </a:rPr>
              <a:t>k</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p>
          <a:p>
            <a:pPr indent="-457200">
              <a:lnSpc>
                <a:spcPts val="3825"/>
              </a:lnSpc>
              <a:spcBef>
                <a:spcPts val="0"/>
              </a:spcBef>
              <a:spcAft>
                <a:spcPts val="600"/>
              </a:spcAft>
              <a:buClr>
                <a:schemeClr val="tx1"/>
              </a:buClr>
              <a:buSzPct val="79687"/>
              <a:buFont typeface="Arial" panose="020B0604020202020204" pitchFamily="34" charset="0"/>
              <a:buChar char="•"/>
              <a:tabLst>
                <a:tab pos="332740" algn="l"/>
              </a:tabLst>
            </a:pPr>
            <a:r>
              <a:rPr sz="2800" b="1" spc="-25" dirty="0">
                <a:latin typeface="Calibri" panose="020F0502020204030204" pitchFamily="34" charset="0"/>
                <a:cs typeface="Calibri" panose="020F0502020204030204" pitchFamily="34" charset="0"/>
              </a:rPr>
              <a:t>U</a:t>
            </a:r>
            <a:r>
              <a:rPr sz="2800" b="1" spc="-20" dirty="0">
                <a:latin typeface="Calibri" panose="020F0502020204030204" pitchFamily="34" charset="0"/>
                <a:cs typeface="Calibri" panose="020F0502020204030204" pitchFamily="34" charset="0"/>
              </a:rPr>
              <a:t>s</a:t>
            </a:r>
            <a:r>
              <a:rPr sz="2800" b="1" spc="-30" dirty="0">
                <a:latin typeface="Calibri" panose="020F0502020204030204" pitchFamily="34" charset="0"/>
                <a:cs typeface="Calibri" panose="020F0502020204030204" pitchFamily="34" charset="0"/>
              </a:rPr>
              <a:t>u</a:t>
            </a:r>
            <a:r>
              <a:rPr sz="2800" b="1" spc="-15" dirty="0">
                <a:latin typeface="Calibri" panose="020F0502020204030204" pitchFamily="34" charset="0"/>
                <a:cs typeface="Calibri" panose="020F0502020204030204" pitchFamily="34" charset="0"/>
              </a:rPr>
              <a:t>a</a:t>
            </a:r>
            <a:r>
              <a:rPr sz="2800" b="1" spc="-5" dirty="0">
                <a:latin typeface="Calibri" panose="020F0502020204030204" pitchFamily="34" charset="0"/>
                <a:cs typeface="Calibri" panose="020F0502020204030204" pitchFamily="34" charset="0"/>
              </a:rPr>
              <a:t>ll</a:t>
            </a:r>
            <a:r>
              <a:rPr sz="2800" b="1" spc="-20" dirty="0">
                <a:latin typeface="Calibri" panose="020F0502020204030204" pitchFamily="34" charset="0"/>
                <a:cs typeface="Calibri" panose="020F0502020204030204" pitchFamily="34" charset="0"/>
              </a:rPr>
              <a:t>y</a:t>
            </a:r>
            <a:r>
              <a:rPr sz="2800" b="1" spc="-5" dirty="0">
                <a:latin typeface="Calibri" panose="020F0502020204030204" pitchFamily="34" charset="0"/>
                <a:cs typeface="Calibri" panose="020F0502020204030204" pitchFamily="34" charset="0"/>
              </a:rPr>
              <a:t> </a:t>
            </a:r>
            <a:r>
              <a:rPr sz="2800" b="1" i="1" spc="-20" dirty="0">
                <a:latin typeface="Calibri" panose="020F0502020204030204" pitchFamily="34" charset="0"/>
                <a:cs typeface="Calibri" panose="020F0502020204030204" pitchFamily="34" charset="0"/>
              </a:rPr>
              <a:t>R</a:t>
            </a:r>
            <a:r>
              <a:rPr sz="2800" b="1" i="1" spc="-5" dirty="0">
                <a:latin typeface="Calibri" panose="020F0502020204030204" pitchFamily="34" charset="0"/>
                <a:cs typeface="Calibri" panose="020F0502020204030204" pitchFamily="34" charset="0"/>
              </a:rPr>
              <a:t> </a:t>
            </a:r>
            <a:r>
              <a:rPr sz="2800" b="1" spc="-5" dirty="0">
                <a:latin typeface="Calibri" panose="020F0502020204030204" pitchFamily="34" charset="0"/>
                <a:cs typeface="Calibri" panose="020F0502020204030204" pitchFamily="34" charset="0"/>
              </a:rPr>
              <a:t>i</a:t>
            </a:r>
            <a:r>
              <a:rPr sz="2800" b="1" spc="-15" dirty="0">
                <a:latin typeface="Calibri" panose="020F0502020204030204" pitchFamily="34" charset="0"/>
                <a:cs typeface="Calibri" panose="020F0502020204030204" pitchFamily="34" charset="0"/>
              </a:rPr>
              <a:t>s</a:t>
            </a:r>
            <a:r>
              <a:rPr sz="2800" b="1" spc="-5" dirty="0">
                <a:latin typeface="Calibri" panose="020F0502020204030204" pitchFamily="34" charset="0"/>
                <a:cs typeface="Calibri" panose="020F0502020204030204" pitchFamily="34" charset="0"/>
              </a:rPr>
              <a:t> </a:t>
            </a:r>
            <a:r>
              <a:rPr sz="2800" b="1" spc="-20" dirty="0">
                <a:latin typeface="Calibri" panose="020F0502020204030204" pitchFamily="34" charset="0"/>
                <a:cs typeface="Calibri" panose="020F0502020204030204" pitchFamily="34" charset="0"/>
              </a:rPr>
              <a:t>s</a:t>
            </a:r>
            <a:r>
              <a:rPr sz="2800" b="1" spc="-35" dirty="0">
                <a:latin typeface="Calibri" panose="020F0502020204030204" pitchFamily="34" charset="0"/>
                <a:cs typeface="Calibri" panose="020F0502020204030204" pitchFamily="34" charset="0"/>
              </a:rPr>
              <a:t>m</a:t>
            </a:r>
            <a:r>
              <a:rPr sz="2800" b="1" spc="-15" dirty="0">
                <a:latin typeface="Calibri" panose="020F0502020204030204" pitchFamily="34" charset="0"/>
                <a:cs typeface="Calibri" panose="020F0502020204030204" pitchFamily="34" charset="0"/>
              </a:rPr>
              <a:t>a</a:t>
            </a:r>
            <a:r>
              <a:rPr sz="2800" b="1" spc="-5" dirty="0">
                <a:latin typeface="Calibri" panose="020F0502020204030204" pitchFamily="34" charset="0"/>
                <a:cs typeface="Calibri" panose="020F0502020204030204" pitchFamily="34" charset="0"/>
              </a:rPr>
              <a:t>ll</a:t>
            </a:r>
            <a:r>
              <a:rPr sz="2800" b="1" spc="-15" dirty="0">
                <a:latin typeface="Calibri" panose="020F0502020204030204" pitchFamily="34" charset="0"/>
                <a:cs typeface="Calibri" panose="020F0502020204030204" pitchFamily="34" charset="0"/>
              </a:rPr>
              <a:t>er</a:t>
            </a:r>
            <a:r>
              <a:rPr sz="2800" b="1" spc="10" dirty="0">
                <a:latin typeface="Calibri" panose="020F0502020204030204" pitchFamily="34" charset="0"/>
                <a:cs typeface="Calibri" panose="020F0502020204030204" pitchFamily="34" charset="0"/>
              </a:rPr>
              <a:t> </a:t>
            </a:r>
            <a:r>
              <a:rPr sz="2800" b="1" spc="-20" dirty="0">
                <a:latin typeface="Calibri" panose="020F0502020204030204" pitchFamily="34" charset="0"/>
                <a:cs typeface="Calibri" panose="020F0502020204030204" pitchFamily="34" charset="0"/>
              </a:rPr>
              <a:t>t</a:t>
            </a:r>
            <a:r>
              <a:rPr sz="2800" b="1" spc="-30" dirty="0">
                <a:latin typeface="Calibri" panose="020F0502020204030204" pitchFamily="34" charset="0"/>
                <a:cs typeface="Calibri" panose="020F0502020204030204" pitchFamily="34" charset="0"/>
              </a:rPr>
              <a:t>h</a:t>
            </a:r>
            <a:r>
              <a:rPr sz="2800" b="1" spc="-15" dirty="0">
                <a:latin typeface="Calibri" panose="020F0502020204030204" pitchFamily="34" charset="0"/>
                <a:cs typeface="Calibri" panose="020F0502020204030204" pitchFamily="34" charset="0"/>
              </a:rPr>
              <a:t>a</a:t>
            </a:r>
            <a:r>
              <a:rPr sz="2800" b="1" spc="-20" dirty="0">
                <a:latin typeface="Calibri" panose="020F0502020204030204" pitchFamily="34" charset="0"/>
                <a:cs typeface="Calibri" panose="020F0502020204030204" pitchFamily="34" charset="0"/>
              </a:rPr>
              <a:t>n</a:t>
            </a:r>
            <a:r>
              <a:rPr sz="2800" b="1" spc="10" dirty="0">
                <a:latin typeface="Calibri" panose="020F0502020204030204" pitchFamily="34" charset="0"/>
                <a:cs typeface="Calibri" panose="020F0502020204030204" pitchFamily="34" charset="0"/>
              </a:rPr>
              <a:t> </a:t>
            </a:r>
            <a:r>
              <a:rPr sz="2800" b="1" i="1" spc="-30" dirty="0">
                <a:latin typeface="Calibri" panose="020F0502020204030204" pitchFamily="34" charset="0"/>
                <a:cs typeface="Calibri" panose="020F0502020204030204" pitchFamily="34" charset="0"/>
              </a:rPr>
              <a:t>M</a:t>
            </a:r>
            <a:endParaRPr sz="2800" b="1" dirty="0">
              <a:latin typeface="Calibri" panose="020F0502020204030204" pitchFamily="34" charset="0"/>
              <a:cs typeface="Calibri" panose="020F0502020204030204" pitchFamily="34" charset="0"/>
            </a:endParaRPr>
          </a:p>
          <a:p>
            <a:pPr marL="914400" lvl="3" indent="-457200">
              <a:spcBef>
                <a:spcPts val="0"/>
              </a:spcBef>
              <a:spcAft>
                <a:spcPts val="600"/>
              </a:spcAft>
              <a:buClr>
                <a:schemeClr val="tx1"/>
              </a:buClr>
              <a:buFont typeface="Arial" panose="020B0604020202020204" pitchFamily="34" charset="0"/>
              <a:buChar char="•"/>
              <a:tabLst>
                <a:tab pos="625475" algn="l"/>
              </a:tabLst>
            </a:pPr>
            <a:r>
              <a:rPr lang="en-US"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pu</a:t>
            </a:r>
            <a:r>
              <a:rPr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45" dirty="0">
                <a:latin typeface="Calibri" panose="020F0502020204030204" pitchFamily="34" charset="0"/>
                <a:cs typeface="Calibri" panose="020F0502020204030204" pitchFamily="34" charset="0"/>
              </a:rPr>
              <a:t>r</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c</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os</a:t>
            </a:r>
            <a:r>
              <a:rPr dirty="0">
                <a:latin typeface="Calibri" panose="020F0502020204030204" pitchFamily="34" charset="0"/>
                <a:cs typeface="Calibri" panose="020F0502020204030204" pitchFamily="34" charset="0"/>
              </a:rPr>
              <a:t>s</a:t>
            </a:r>
            <a:r>
              <a:rPr spc="-2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R</a:t>
            </a:r>
            <a:r>
              <a:rPr i="1"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il</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endParaRPr lang="en-US" dirty="0">
              <a:latin typeface="Calibri" panose="020F0502020204030204" pitchFamily="34" charset="0"/>
              <a:cs typeface="Calibri" panose="020F0502020204030204" pitchFamily="34" charset="0"/>
            </a:endParaRPr>
          </a:p>
          <a:p>
            <a:pPr lvl="2" indent="-457200">
              <a:spcBef>
                <a:spcPts val="0"/>
              </a:spcBef>
              <a:spcAft>
                <a:spcPts val="600"/>
              </a:spcAft>
              <a:buClr>
                <a:schemeClr val="tx1"/>
              </a:buClr>
              <a:buFont typeface="Arial" panose="020B0604020202020204" pitchFamily="34" charset="0"/>
              <a:buChar char="•"/>
              <a:tabLst>
                <a:tab pos="625475" algn="l"/>
              </a:tabLst>
            </a:pPr>
            <a:r>
              <a:rPr lang="en-US" dirty="0">
                <a:latin typeface="Calibri" panose="020F0502020204030204" pitchFamily="34" charset="0"/>
                <a:cs typeface="Calibri" panose="020F0502020204030204" pitchFamily="34" charset="0"/>
              </a:rPr>
              <a:t>Google example: Often use 200,000 map tasks, 5000 reduce tasks on 2000 machines</a:t>
            </a:r>
            <a:endParaRPr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many map and reduce jobs?</a:t>
            </a:r>
          </a:p>
        </p:txBody>
      </p:sp>
    </p:spTree>
    <p:extLst>
      <p:ext uri="{BB962C8B-B14F-4D97-AF65-F5344CB8AC3E}">
        <p14:creationId xmlns:p14="http://schemas.microsoft.com/office/powerpoint/2010/main" val="296947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5">
            <a:extLst>
              <a:ext uri="{FF2B5EF4-FFF2-40B4-BE49-F238E27FC236}">
                <a16:creationId xmlns:a16="http://schemas.microsoft.com/office/drawing/2014/main" id="{6C969473-D98F-9C43-8204-068EC7704D46}"/>
              </a:ext>
            </a:extLst>
          </p:cNvPr>
          <p:cNvSpPr/>
          <p:nvPr/>
        </p:nvSpPr>
        <p:spPr>
          <a:xfrm>
            <a:off x="997013" y="2571571"/>
            <a:ext cx="6553197" cy="2526371"/>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618236" y="1445005"/>
            <a:ext cx="7600950" cy="738664"/>
          </a:xfrm>
          <a:prstGeom prst="rect">
            <a:avLst/>
          </a:prstGeom>
        </p:spPr>
        <p:txBody>
          <a:bodyPr vert="horz" wrap="square" lIns="0" tIns="0" rIns="0" bIns="0" rtlCol="0">
            <a:spAutoFit/>
          </a:bodyPr>
          <a:lstStyle/>
          <a:p>
            <a:pPr marL="350520" marR="5080" indent="-457200">
              <a:spcBef>
                <a:spcPts val="640"/>
              </a:spcBef>
              <a:buClr>
                <a:schemeClr val="tx1"/>
              </a:buClr>
              <a:buFont typeface="Arial" panose="020B0604020202020204" pitchFamily="34" charset="0"/>
              <a:buChar char="•"/>
              <a:tabLst>
                <a:tab pos="625475" algn="l"/>
              </a:tabLst>
            </a:pPr>
            <a:r>
              <a:rPr b="1" spc="-20" dirty="0">
                <a:latin typeface="Calibri"/>
                <a:cs typeface="Calibri"/>
              </a:rPr>
              <a:t>Com</a:t>
            </a:r>
            <a:r>
              <a:rPr b="1" spc="-15" dirty="0">
                <a:latin typeface="Calibri"/>
                <a:cs typeface="Calibri"/>
              </a:rPr>
              <a:t>b</a:t>
            </a:r>
            <a:r>
              <a:rPr b="1" dirty="0">
                <a:latin typeface="Calibri"/>
                <a:cs typeface="Calibri"/>
              </a:rPr>
              <a:t>i</a:t>
            </a:r>
            <a:r>
              <a:rPr b="1" spc="-15" dirty="0">
                <a:latin typeface="Calibri"/>
                <a:cs typeface="Calibri"/>
              </a:rPr>
              <a:t>n</a:t>
            </a:r>
            <a:r>
              <a:rPr b="1" spc="-25" dirty="0">
                <a:latin typeface="Calibri"/>
                <a:cs typeface="Calibri"/>
              </a:rPr>
              <a:t>e</a:t>
            </a:r>
            <a:r>
              <a:rPr b="1" spc="-10" dirty="0">
                <a:latin typeface="Calibri"/>
                <a:cs typeface="Calibri"/>
              </a:rPr>
              <a:t>r</a:t>
            </a:r>
            <a:r>
              <a:rPr b="1" spc="50" dirty="0">
                <a:latin typeface="Calibri"/>
                <a:cs typeface="Calibri"/>
              </a:rPr>
              <a:t> </a:t>
            </a:r>
            <a:r>
              <a:rPr spc="-35" dirty="0">
                <a:latin typeface="Calibri"/>
                <a:cs typeface="Calibri"/>
              </a:rPr>
              <a:t>c</a:t>
            </a:r>
            <a:r>
              <a:rPr spc="-15" dirty="0">
                <a:latin typeface="Calibri"/>
                <a:cs typeface="Calibri"/>
              </a:rPr>
              <a:t>o</a:t>
            </a:r>
            <a:r>
              <a:rPr spc="-35" dirty="0">
                <a:latin typeface="Calibri"/>
                <a:cs typeface="Calibri"/>
              </a:rPr>
              <a:t>m</a:t>
            </a:r>
            <a:r>
              <a:rPr spc="-10" dirty="0">
                <a:latin typeface="Calibri"/>
                <a:cs typeface="Calibri"/>
              </a:rPr>
              <a:t>bine</a:t>
            </a:r>
            <a:r>
              <a:rPr spc="-15" dirty="0">
                <a:latin typeface="Calibri"/>
                <a:cs typeface="Calibri"/>
              </a:rPr>
              <a:t>s</a:t>
            </a:r>
            <a:r>
              <a:rPr spc="-20" dirty="0">
                <a:latin typeface="Calibri"/>
                <a:cs typeface="Calibri"/>
              </a:rPr>
              <a:t> </a:t>
            </a:r>
            <a:r>
              <a:rPr spc="-15" dirty="0">
                <a:latin typeface="Calibri"/>
                <a:cs typeface="Calibri"/>
              </a:rPr>
              <a:t>t</a:t>
            </a:r>
            <a:r>
              <a:rPr spc="-10" dirty="0">
                <a:latin typeface="Calibri"/>
                <a:cs typeface="Calibri"/>
              </a:rPr>
              <a:t>h</a:t>
            </a:r>
            <a:r>
              <a:rPr spc="-15" dirty="0">
                <a:latin typeface="Calibri"/>
                <a:cs typeface="Calibri"/>
              </a:rPr>
              <a:t>e</a:t>
            </a:r>
            <a:r>
              <a:rPr spc="-10" dirty="0">
                <a:latin typeface="Calibri"/>
                <a:cs typeface="Calibri"/>
              </a:rPr>
              <a:t> </a:t>
            </a:r>
            <a:r>
              <a:rPr spc="-60" dirty="0">
                <a:latin typeface="Calibri"/>
                <a:cs typeface="Calibri"/>
              </a:rPr>
              <a:t>v</a:t>
            </a:r>
            <a:r>
              <a:rPr spc="-10" dirty="0">
                <a:latin typeface="Calibri"/>
                <a:cs typeface="Calibri"/>
              </a:rPr>
              <a:t>alue</a:t>
            </a:r>
            <a:r>
              <a:rPr spc="-15" dirty="0">
                <a:latin typeface="Calibri"/>
                <a:cs typeface="Calibri"/>
              </a:rPr>
              <a:t>s</a:t>
            </a:r>
            <a:r>
              <a:rPr spc="5" dirty="0">
                <a:latin typeface="Calibri"/>
                <a:cs typeface="Calibri"/>
              </a:rPr>
              <a:t> </a:t>
            </a:r>
            <a:r>
              <a:rPr spc="-15" dirty="0">
                <a:latin typeface="Calibri"/>
                <a:cs typeface="Calibri"/>
              </a:rPr>
              <a:t>of</a:t>
            </a:r>
            <a:r>
              <a:rPr spc="10" dirty="0">
                <a:latin typeface="Calibri"/>
                <a:cs typeface="Calibri"/>
              </a:rPr>
              <a:t> </a:t>
            </a:r>
            <a:r>
              <a:rPr spc="-5" dirty="0">
                <a:latin typeface="Calibri"/>
                <a:cs typeface="Calibri"/>
              </a:rPr>
              <a:t>al</a:t>
            </a:r>
            <a:r>
              <a:rPr spc="-10" dirty="0">
                <a:latin typeface="Calibri"/>
                <a:cs typeface="Calibri"/>
              </a:rPr>
              <a:t>l </a:t>
            </a:r>
            <a:r>
              <a:rPr spc="-114" dirty="0">
                <a:latin typeface="Calibri"/>
                <a:cs typeface="Calibri"/>
              </a:rPr>
              <a:t>k</a:t>
            </a:r>
            <a:r>
              <a:rPr spc="-35" dirty="0">
                <a:latin typeface="Calibri"/>
                <a:cs typeface="Calibri"/>
              </a:rPr>
              <a:t>e</a:t>
            </a:r>
            <a:r>
              <a:rPr spc="-40" dirty="0">
                <a:latin typeface="Calibri"/>
                <a:cs typeface="Calibri"/>
              </a:rPr>
              <a:t>y</a:t>
            </a:r>
            <a:r>
              <a:rPr spc="-15" dirty="0">
                <a:latin typeface="Calibri"/>
                <a:cs typeface="Calibri"/>
              </a:rPr>
              <a:t>s</a:t>
            </a:r>
            <a:r>
              <a:rPr spc="30" dirty="0">
                <a:latin typeface="Calibri"/>
                <a:cs typeface="Calibri"/>
              </a:rPr>
              <a:t> </a:t>
            </a:r>
            <a:r>
              <a:rPr spc="-15" dirty="0">
                <a:latin typeface="Calibri"/>
                <a:cs typeface="Calibri"/>
              </a:rPr>
              <a:t>of a</a:t>
            </a:r>
            <a:r>
              <a:rPr spc="15" dirty="0">
                <a:latin typeface="Calibri"/>
                <a:cs typeface="Calibri"/>
              </a:rPr>
              <a:t> </a:t>
            </a:r>
            <a:r>
              <a:rPr spc="-25" dirty="0">
                <a:latin typeface="Calibri"/>
                <a:cs typeface="Calibri"/>
              </a:rPr>
              <a:t>s</a:t>
            </a:r>
            <a:r>
              <a:rPr spc="-10" dirty="0">
                <a:latin typeface="Calibri"/>
                <a:cs typeface="Calibri"/>
              </a:rPr>
              <a:t>in</a:t>
            </a:r>
            <a:r>
              <a:rPr spc="-15" dirty="0">
                <a:latin typeface="Calibri"/>
                <a:cs typeface="Calibri"/>
              </a:rPr>
              <a:t>gle</a:t>
            </a:r>
            <a:r>
              <a:rPr spc="-10" dirty="0">
                <a:latin typeface="Calibri"/>
                <a:cs typeface="Calibri"/>
              </a:rPr>
              <a:t> </a:t>
            </a:r>
            <a:r>
              <a:rPr spc="-35" dirty="0">
                <a:latin typeface="Calibri"/>
                <a:cs typeface="Calibri"/>
              </a:rPr>
              <a:t>m</a:t>
            </a:r>
            <a:r>
              <a:rPr spc="-10" dirty="0">
                <a:latin typeface="Calibri"/>
                <a:cs typeface="Calibri"/>
              </a:rPr>
              <a:t>apper</a:t>
            </a:r>
            <a:r>
              <a:rPr spc="-5" dirty="0">
                <a:latin typeface="Calibri"/>
                <a:cs typeface="Calibri"/>
              </a:rPr>
              <a:t> (</a:t>
            </a:r>
            <a:r>
              <a:rPr spc="-25" dirty="0">
                <a:latin typeface="Calibri"/>
                <a:cs typeface="Calibri"/>
              </a:rPr>
              <a:t>s</a:t>
            </a:r>
            <a:r>
              <a:rPr spc="-10" dirty="0">
                <a:latin typeface="Calibri"/>
                <a:cs typeface="Calibri"/>
              </a:rPr>
              <a:t>in</a:t>
            </a:r>
            <a:r>
              <a:rPr spc="-15" dirty="0">
                <a:latin typeface="Calibri"/>
                <a:cs typeface="Calibri"/>
              </a:rPr>
              <a:t>gle</a:t>
            </a:r>
            <a:r>
              <a:rPr spc="-5" dirty="0">
                <a:latin typeface="Calibri"/>
                <a:cs typeface="Calibri"/>
              </a:rPr>
              <a:t> </a:t>
            </a:r>
            <a:r>
              <a:rPr lang="en-US" spc="-35" dirty="0">
                <a:latin typeface="Calibri"/>
                <a:cs typeface="Calibri"/>
              </a:rPr>
              <a:t>node</a:t>
            </a:r>
            <a:r>
              <a:rPr spc="-10" dirty="0">
                <a:latin typeface="Calibri"/>
                <a:cs typeface="Calibri"/>
              </a:rPr>
              <a:t>)</a:t>
            </a:r>
            <a:endParaRPr dirty="0">
              <a:latin typeface="Calibri"/>
              <a:cs typeface="Calibri"/>
            </a:endParaRPr>
          </a:p>
        </p:txBody>
      </p:sp>
      <p:sp>
        <p:nvSpPr>
          <p:cNvPr id="4" name="object 4"/>
          <p:cNvSpPr txBox="1"/>
          <p:nvPr/>
        </p:nvSpPr>
        <p:spPr>
          <a:xfrm>
            <a:off x="618236" y="5515531"/>
            <a:ext cx="7827645" cy="877163"/>
          </a:xfrm>
          <a:prstGeom prst="rect">
            <a:avLst/>
          </a:prstGeom>
        </p:spPr>
        <p:txBody>
          <a:bodyPr vert="horz" wrap="square" lIns="0" tIns="0" rIns="0" bIns="0" rtlCol="0">
            <a:spAutoFit/>
          </a:bodyPr>
          <a:lstStyle/>
          <a:p>
            <a:pPr marL="12700" algn="ctr">
              <a:lnSpc>
                <a:spcPct val="100000"/>
              </a:lnSpc>
              <a:buClr>
                <a:srgbClr val="60B5CC"/>
              </a:buClr>
              <a:tabLst>
                <a:tab pos="287020" algn="l"/>
              </a:tabLst>
            </a:pPr>
            <a:r>
              <a:rPr sz="2600" spc="-35" dirty="0">
                <a:latin typeface="Calibri"/>
                <a:cs typeface="Calibri"/>
              </a:rPr>
              <a:t>M</a:t>
            </a:r>
            <a:r>
              <a:rPr sz="2600" spc="-10" dirty="0">
                <a:latin typeface="Calibri"/>
                <a:cs typeface="Calibri"/>
              </a:rPr>
              <a:t>uc</a:t>
            </a:r>
            <a:r>
              <a:rPr sz="2600" spc="-15" dirty="0">
                <a:latin typeface="Calibri"/>
                <a:cs typeface="Calibri"/>
              </a:rPr>
              <a:t>h</a:t>
            </a:r>
            <a:r>
              <a:rPr sz="2600" spc="15" dirty="0">
                <a:latin typeface="Calibri"/>
                <a:cs typeface="Calibri"/>
              </a:rPr>
              <a:t> </a:t>
            </a:r>
            <a:r>
              <a:rPr sz="2600" spc="-10" dirty="0">
                <a:latin typeface="Calibri"/>
                <a:cs typeface="Calibri"/>
              </a:rPr>
              <a:t>le</a:t>
            </a:r>
            <a:r>
              <a:rPr sz="2600" spc="-20" dirty="0">
                <a:latin typeface="Calibri"/>
                <a:cs typeface="Calibri"/>
              </a:rPr>
              <a:t>s</a:t>
            </a:r>
            <a:r>
              <a:rPr sz="2600" spc="-15" dirty="0">
                <a:latin typeface="Calibri"/>
                <a:cs typeface="Calibri"/>
              </a:rPr>
              <a:t>s</a:t>
            </a:r>
            <a:r>
              <a:rPr sz="2600" spc="-20" dirty="0">
                <a:latin typeface="Calibri"/>
                <a:cs typeface="Calibri"/>
              </a:rPr>
              <a:t> </a:t>
            </a:r>
            <a:r>
              <a:rPr sz="2600" spc="-10" dirty="0">
                <a:latin typeface="Calibri"/>
                <a:cs typeface="Calibri"/>
              </a:rPr>
              <a:t>d</a:t>
            </a:r>
            <a:r>
              <a:rPr sz="2600" spc="-35" dirty="0">
                <a:latin typeface="Calibri"/>
                <a:cs typeface="Calibri"/>
              </a:rPr>
              <a:t>a</a:t>
            </a:r>
            <a:r>
              <a:rPr sz="2600" spc="-40" dirty="0">
                <a:latin typeface="Calibri"/>
                <a:cs typeface="Calibri"/>
              </a:rPr>
              <a:t>t</a:t>
            </a:r>
            <a:r>
              <a:rPr sz="2600" spc="-15" dirty="0">
                <a:latin typeface="Calibri"/>
                <a:cs typeface="Calibri"/>
              </a:rPr>
              <a:t>a</a:t>
            </a:r>
            <a:r>
              <a:rPr sz="2600" spc="15" dirty="0">
                <a:latin typeface="Calibri"/>
                <a:cs typeface="Calibri"/>
              </a:rPr>
              <a:t> </a:t>
            </a:r>
            <a:r>
              <a:rPr sz="2600" spc="-10" dirty="0">
                <a:latin typeface="Calibri"/>
                <a:cs typeface="Calibri"/>
              </a:rPr>
              <a:t>need</a:t>
            </a:r>
            <a:r>
              <a:rPr sz="2600" spc="-15" dirty="0">
                <a:latin typeface="Calibri"/>
                <a:cs typeface="Calibri"/>
              </a:rPr>
              <a:t>s</a:t>
            </a:r>
            <a:r>
              <a:rPr sz="2600" spc="-45" dirty="0">
                <a:latin typeface="Calibri"/>
                <a:cs typeface="Calibri"/>
              </a:rPr>
              <a:t> </a:t>
            </a:r>
            <a:r>
              <a:rPr sz="2600" spc="-40" dirty="0">
                <a:latin typeface="Calibri"/>
                <a:cs typeface="Calibri"/>
              </a:rPr>
              <a:t>t</a:t>
            </a:r>
            <a:r>
              <a:rPr sz="2600" spc="-15" dirty="0">
                <a:latin typeface="Calibri"/>
                <a:cs typeface="Calibri"/>
              </a:rPr>
              <a:t>o</a:t>
            </a:r>
            <a:r>
              <a:rPr sz="2600" spc="10" dirty="0">
                <a:latin typeface="Calibri"/>
                <a:cs typeface="Calibri"/>
              </a:rPr>
              <a:t> </a:t>
            </a:r>
            <a:r>
              <a:rPr sz="2600" spc="-10" dirty="0">
                <a:latin typeface="Calibri"/>
                <a:cs typeface="Calibri"/>
              </a:rPr>
              <a:t>b</a:t>
            </a:r>
            <a:r>
              <a:rPr sz="2600" spc="-15" dirty="0">
                <a:latin typeface="Calibri"/>
                <a:cs typeface="Calibri"/>
              </a:rPr>
              <a:t>e</a:t>
            </a:r>
            <a:r>
              <a:rPr sz="2600" spc="-10" dirty="0">
                <a:latin typeface="Calibri"/>
                <a:cs typeface="Calibri"/>
              </a:rPr>
              <a:t> </a:t>
            </a:r>
            <a:r>
              <a:rPr sz="2600" spc="-35" dirty="0">
                <a:latin typeface="Calibri"/>
                <a:cs typeface="Calibri"/>
              </a:rPr>
              <a:t>c</a:t>
            </a:r>
            <a:r>
              <a:rPr sz="2600" spc="-15" dirty="0">
                <a:latin typeface="Calibri"/>
                <a:cs typeface="Calibri"/>
              </a:rPr>
              <a:t>o</a:t>
            </a:r>
            <a:r>
              <a:rPr sz="2600" spc="-10" dirty="0">
                <a:latin typeface="Calibri"/>
                <a:cs typeface="Calibri"/>
              </a:rPr>
              <a:t>p</a:t>
            </a:r>
            <a:r>
              <a:rPr sz="2600" spc="-15" dirty="0">
                <a:latin typeface="Calibri"/>
                <a:cs typeface="Calibri"/>
              </a:rPr>
              <a:t>ied</a:t>
            </a:r>
            <a:r>
              <a:rPr sz="2600" spc="-5" dirty="0">
                <a:latin typeface="Calibri"/>
                <a:cs typeface="Calibri"/>
              </a:rPr>
              <a:t> </a:t>
            </a:r>
            <a:r>
              <a:rPr sz="2600" spc="-10" dirty="0">
                <a:latin typeface="Calibri"/>
                <a:cs typeface="Calibri"/>
              </a:rPr>
              <a:t>an</a:t>
            </a:r>
            <a:r>
              <a:rPr sz="2600" spc="-15" dirty="0">
                <a:latin typeface="Calibri"/>
                <a:cs typeface="Calibri"/>
              </a:rPr>
              <a:t>d</a:t>
            </a:r>
            <a:r>
              <a:rPr sz="2600" spc="-10" dirty="0">
                <a:latin typeface="Calibri"/>
                <a:cs typeface="Calibri"/>
              </a:rPr>
              <a:t> </a:t>
            </a:r>
            <a:r>
              <a:rPr sz="2600" spc="-25" dirty="0">
                <a:latin typeface="Calibri"/>
                <a:cs typeface="Calibri"/>
              </a:rPr>
              <a:t>s</a:t>
            </a:r>
            <a:r>
              <a:rPr sz="2600" spc="-10" dirty="0">
                <a:latin typeface="Calibri"/>
                <a:cs typeface="Calibri"/>
              </a:rPr>
              <a:t>hu</a:t>
            </a:r>
            <a:r>
              <a:rPr sz="2600" spc="-35" dirty="0">
                <a:latin typeface="Calibri"/>
                <a:cs typeface="Calibri"/>
              </a:rPr>
              <a:t>f</a:t>
            </a:r>
            <a:r>
              <a:rPr sz="2600" spc="-10" dirty="0">
                <a:latin typeface="Calibri"/>
                <a:cs typeface="Calibri"/>
              </a:rPr>
              <a:t>fled</a:t>
            </a:r>
            <a:r>
              <a:rPr lang="en-US" sz="2600" spc="-10" dirty="0">
                <a:latin typeface="Calibri"/>
                <a:cs typeface="Calibri"/>
              </a:rPr>
              <a:t>!</a:t>
            </a:r>
            <a:endParaRPr sz="2600" dirty="0">
              <a:latin typeface="Calibri"/>
              <a:cs typeface="Calibri"/>
            </a:endParaRPr>
          </a:p>
          <a:p>
            <a:pPr marL="12700" algn="ctr">
              <a:lnSpc>
                <a:spcPct val="100000"/>
              </a:lnSpc>
              <a:spcBef>
                <a:spcPts val="625"/>
              </a:spcBef>
              <a:buClr>
                <a:srgbClr val="60B5CC"/>
              </a:buClr>
              <a:tabLst>
                <a:tab pos="287020" algn="l"/>
              </a:tabLst>
            </a:pPr>
            <a:r>
              <a:rPr sz="2600" spc="-150" dirty="0">
                <a:latin typeface="Calibri"/>
                <a:cs typeface="Calibri"/>
              </a:rPr>
              <a:t>W</a:t>
            </a:r>
            <a:r>
              <a:rPr sz="2600" spc="-15" dirty="0">
                <a:latin typeface="Calibri"/>
                <a:cs typeface="Calibri"/>
              </a:rPr>
              <a:t>o</a:t>
            </a:r>
            <a:r>
              <a:rPr sz="2600" spc="-5" dirty="0">
                <a:latin typeface="Calibri"/>
                <a:cs typeface="Calibri"/>
              </a:rPr>
              <a:t>r</a:t>
            </a:r>
            <a:r>
              <a:rPr sz="2600" spc="-45" dirty="0">
                <a:latin typeface="Calibri"/>
                <a:cs typeface="Calibri"/>
              </a:rPr>
              <a:t>k</a:t>
            </a:r>
            <a:r>
              <a:rPr sz="2600" spc="-15" dirty="0">
                <a:latin typeface="Calibri"/>
                <a:cs typeface="Calibri"/>
              </a:rPr>
              <a:t>s</a:t>
            </a:r>
            <a:r>
              <a:rPr sz="2600" spc="25" dirty="0">
                <a:latin typeface="Calibri"/>
                <a:cs typeface="Calibri"/>
              </a:rPr>
              <a:t> </a:t>
            </a:r>
            <a:r>
              <a:rPr sz="2600" spc="-5" dirty="0">
                <a:latin typeface="Calibri"/>
                <a:cs typeface="Calibri"/>
              </a:rPr>
              <a:t>i</a:t>
            </a:r>
            <a:r>
              <a:rPr sz="2600" spc="-10" dirty="0">
                <a:latin typeface="Calibri"/>
                <a:cs typeface="Calibri"/>
              </a:rPr>
              <a:t>f</a:t>
            </a:r>
            <a:r>
              <a:rPr sz="2600" spc="10" dirty="0">
                <a:latin typeface="Calibri"/>
                <a:cs typeface="Calibri"/>
              </a:rPr>
              <a:t> </a:t>
            </a:r>
            <a:r>
              <a:rPr sz="2600" spc="-30" dirty="0">
                <a:latin typeface="Calibri"/>
                <a:cs typeface="Calibri"/>
              </a:rPr>
              <a:t>r</a:t>
            </a:r>
            <a:r>
              <a:rPr sz="2600" spc="-10" dirty="0">
                <a:latin typeface="Calibri"/>
                <a:cs typeface="Calibri"/>
              </a:rPr>
              <a:t>educ</a:t>
            </a:r>
            <a:r>
              <a:rPr sz="2600" spc="-15" dirty="0">
                <a:latin typeface="Calibri"/>
                <a:cs typeface="Calibri"/>
              </a:rPr>
              <a:t>e</a:t>
            </a:r>
            <a:r>
              <a:rPr sz="2600" spc="-55" dirty="0">
                <a:latin typeface="Calibri"/>
                <a:cs typeface="Calibri"/>
              </a:rPr>
              <a:t> </a:t>
            </a:r>
            <a:r>
              <a:rPr sz="2600" spc="-10" dirty="0">
                <a:latin typeface="Calibri"/>
                <a:cs typeface="Calibri"/>
              </a:rPr>
              <a:t>func</a:t>
            </a:r>
            <a:r>
              <a:rPr sz="2600" spc="-15" dirty="0">
                <a:latin typeface="Calibri"/>
                <a:cs typeface="Calibri"/>
              </a:rPr>
              <a:t>tion</a:t>
            </a:r>
            <a:r>
              <a:rPr sz="2600" spc="-5" dirty="0">
                <a:latin typeface="Calibri"/>
                <a:cs typeface="Calibri"/>
              </a:rPr>
              <a:t> i</a:t>
            </a:r>
            <a:r>
              <a:rPr sz="2600" spc="-15" dirty="0">
                <a:latin typeface="Calibri"/>
                <a:cs typeface="Calibri"/>
              </a:rPr>
              <a:t>s</a:t>
            </a:r>
            <a:r>
              <a:rPr sz="2600" spc="5" dirty="0">
                <a:latin typeface="Calibri"/>
                <a:cs typeface="Calibri"/>
              </a:rPr>
              <a:t> </a:t>
            </a:r>
            <a:r>
              <a:rPr sz="2600" spc="-35" dirty="0">
                <a:latin typeface="Calibri"/>
                <a:cs typeface="Calibri"/>
              </a:rPr>
              <a:t>c</a:t>
            </a:r>
            <a:r>
              <a:rPr sz="2600" spc="-15" dirty="0">
                <a:latin typeface="Calibri"/>
                <a:cs typeface="Calibri"/>
              </a:rPr>
              <a:t>o</a:t>
            </a:r>
            <a:r>
              <a:rPr sz="2600" spc="-35" dirty="0">
                <a:latin typeface="Calibri"/>
                <a:cs typeface="Calibri"/>
              </a:rPr>
              <a:t>mm</a:t>
            </a:r>
            <a:r>
              <a:rPr sz="2600" spc="-10" dirty="0">
                <a:latin typeface="Calibri"/>
                <a:cs typeface="Calibri"/>
              </a:rPr>
              <a:t>u</a:t>
            </a:r>
            <a:r>
              <a:rPr sz="2600" spc="-40" dirty="0">
                <a:latin typeface="Calibri"/>
                <a:cs typeface="Calibri"/>
              </a:rPr>
              <a:t>t</a:t>
            </a:r>
            <a:r>
              <a:rPr sz="2600" spc="-35" dirty="0">
                <a:latin typeface="Calibri"/>
                <a:cs typeface="Calibri"/>
              </a:rPr>
              <a:t>a</a:t>
            </a:r>
            <a:r>
              <a:rPr sz="2600" spc="-15" dirty="0">
                <a:latin typeface="Calibri"/>
                <a:cs typeface="Calibri"/>
              </a:rPr>
              <a:t>t</a:t>
            </a:r>
            <a:r>
              <a:rPr sz="2600" spc="-10" dirty="0">
                <a:latin typeface="Calibri"/>
                <a:cs typeface="Calibri"/>
              </a:rPr>
              <a:t>i</a:t>
            </a:r>
            <a:r>
              <a:rPr sz="2600" spc="-35" dirty="0">
                <a:latin typeface="Calibri"/>
                <a:cs typeface="Calibri"/>
              </a:rPr>
              <a:t>v</a:t>
            </a:r>
            <a:r>
              <a:rPr sz="2600" spc="-15" dirty="0">
                <a:latin typeface="Calibri"/>
                <a:cs typeface="Calibri"/>
              </a:rPr>
              <a:t>e</a:t>
            </a:r>
            <a:r>
              <a:rPr sz="2600" spc="40" dirty="0">
                <a:latin typeface="Calibri"/>
                <a:cs typeface="Calibri"/>
              </a:rPr>
              <a:t> </a:t>
            </a:r>
            <a:r>
              <a:rPr sz="2600" spc="-10" dirty="0">
                <a:latin typeface="Calibri"/>
                <a:cs typeface="Calibri"/>
              </a:rPr>
              <a:t>an</a:t>
            </a:r>
            <a:r>
              <a:rPr sz="2600" spc="-15" dirty="0">
                <a:latin typeface="Calibri"/>
                <a:cs typeface="Calibri"/>
              </a:rPr>
              <a:t>d</a:t>
            </a:r>
            <a:r>
              <a:rPr sz="2600" spc="-5" dirty="0">
                <a:latin typeface="Calibri"/>
                <a:cs typeface="Calibri"/>
              </a:rPr>
              <a:t> </a:t>
            </a:r>
            <a:r>
              <a:rPr sz="2600" spc="-10" dirty="0">
                <a:latin typeface="Calibri"/>
                <a:cs typeface="Calibri"/>
              </a:rPr>
              <a:t>a</a:t>
            </a:r>
            <a:r>
              <a:rPr sz="2600" spc="-25" dirty="0">
                <a:latin typeface="Calibri"/>
                <a:cs typeface="Calibri"/>
              </a:rPr>
              <a:t>ss</a:t>
            </a:r>
            <a:r>
              <a:rPr sz="2600" spc="-15" dirty="0">
                <a:latin typeface="Calibri"/>
                <a:cs typeface="Calibri"/>
              </a:rPr>
              <a:t>o</a:t>
            </a:r>
            <a:r>
              <a:rPr sz="2600" spc="-10" dirty="0">
                <a:latin typeface="Calibri"/>
                <a:cs typeface="Calibri"/>
              </a:rPr>
              <a:t>c</a:t>
            </a:r>
            <a:r>
              <a:rPr sz="2600" spc="-5" dirty="0">
                <a:latin typeface="Calibri"/>
                <a:cs typeface="Calibri"/>
              </a:rPr>
              <a:t>i</a:t>
            </a:r>
            <a:r>
              <a:rPr sz="2600" spc="-35" dirty="0">
                <a:latin typeface="Calibri"/>
                <a:cs typeface="Calibri"/>
              </a:rPr>
              <a:t>a</a:t>
            </a:r>
            <a:r>
              <a:rPr sz="2600" spc="-15" dirty="0">
                <a:latin typeface="Calibri"/>
                <a:cs typeface="Calibri"/>
              </a:rPr>
              <a:t>t</a:t>
            </a:r>
            <a:r>
              <a:rPr sz="2600" spc="-5" dirty="0">
                <a:latin typeface="Calibri"/>
                <a:cs typeface="Calibri"/>
              </a:rPr>
              <a:t>i</a:t>
            </a:r>
            <a:r>
              <a:rPr sz="2600" spc="-35" dirty="0">
                <a:latin typeface="Calibri"/>
                <a:cs typeface="Calibri"/>
              </a:rPr>
              <a:t>v</a:t>
            </a:r>
            <a:r>
              <a:rPr sz="2600" spc="-15" dirty="0">
                <a:latin typeface="Calibri"/>
                <a:cs typeface="Calibri"/>
              </a:rPr>
              <a:t>e</a:t>
            </a:r>
            <a:endParaRPr sz="2600" dirty="0">
              <a:latin typeface="Calibri"/>
              <a:cs typeface="Calibri"/>
            </a:endParaRPr>
          </a:p>
        </p:txBody>
      </p:sp>
      <p:sp>
        <p:nvSpPr>
          <p:cNvPr id="6" name="object 6"/>
          <p:cNvSpPr/>
          <p:nvPr/>
        </p:nvSpPr>
        <p:spPr>
          <a:xfrm>
            <a:off x="990600" y="2565145"/>
            <a:ext cx="3581400" cy="1263650"/>
          </a:xfrm>
          <a:custGeom>
            <a:avLst/>
            <a:gdLst/>
            <a:ahLst/>
            <a:cxnLst/>
            <a:rect l="l" t="t" r="r" b="b"/>
            <a:pathLst>
              <a:path w="3581400" h="1263650">
                <a:moveTo>
                  <a:pt x="0" y="0"/>
                </a:moveTo>
                <a:lnTo>
                  <a:pt x="3581400" y="0"/>
                </a:lnTo>
                <a:lnTo>
                  <a:pt x="3581400" y="1263192"/>
                </a:lnTo>
                <a:lnTo>
                  <a:pt x="0" y="1263192"/>
                </a:lnTo>
                <a:lnTo>
                  <a:pt x="0" y="0"/>
                </a:lnTo>
                <a:close/>
              </a:path>
            </a:pathLst>
          </a:custGeom>
          <a:ln w="38100">
            <a:solidFill>
              <a:srgbClr val="008000"/>
            </a:solidFill>
          </a:ln>
        </p:spPr>
        <p:txBody>
          <a:bodyPr wrap="square" lIns="0" tIns="0" rIns="0" bIns="0" rtlCol="0"/>
          <a:lstStyle/>
          <a:p>
            <a:endParaRPr/>
          </a:p>
        </p:txBody>
      </p:sp>
      <p:sp>
        <p:nvSpPr>
          <p:cNvPr id="7" name="object 7"/>
          <p:cNvSpPr/>
          <p:nvPr/>
        </p:nvSpPr>
        <p:spPr>
          <a:xfrm>
            <a:off x="990600" y="3816565"/>
            <a:ext cx="3581400" cy="1263650"/>
          </a:xfrm>
          <a:custGeom>
            <a:avLst/>
            <a:gdLst/>
            <a:ahLst/>
            <a:cxnLst/>
            <a:rect l="l" t="t" r="r" b="b"/>
            <a:pathLst>
              <a:path w="3581400" h="1263650">
                <a:moveTo>
                  <a:pt x="0" y="0"/>
                </a:moveTo>
                <a:lnTo>
                  <a:pt x="3581400" y="0"/>
                </a:lnTo>
                <a:lnTo>
                  <a:pt x="3581400" y="1263192"/>
                </a:lnTo>
                <a:lnTo>
                  <a:pt x="0" y="1263192"/>
                </a:lnTo>
                <a:lnTo>
                  <a:pt x="0" y="0"/>
                </a:lnTo>
                <a:close/>
              </a:path>
            </a:pathLst>
          </a:custGeom>
          <a:ln w="38100">
            <a:solidFill>
              <a:srgbClr val="008000"/>
            </a:solidFill>
          </a:ln>
        </p:spPr>
        <p:txBody>
          <a:bodyPr wrap="square" lIns="0" tIns="0" rIns="0" bIns="0" rtlCol="0"/>
          <a:lstStyle/>
          <a:p>
            <a:endParaRPr/>
          </a:p>
        </p:txBody>
      </p:sp>
      <p:sp>
        <p:nvSpPr>
          <p:cNvPr id="8" name="Rectangle 2">
            <a:extLst>
              <a:ext uri="{FF2B5EF4-FFF2-40B4-BE49-F238E27FC236}">
                <a16:creationId xmlns:a16="http://schemas.microsoft.com/office/drawing/2014/main" id="{BB3646AD-0F41-1F43-ABC9-4FCC215092F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Refinement: Combiners</a:t>
            </a:r>
          </a:p>
        </p:txBody>
      </p:sp>
    </p:spTree>
    <p:extLst>
      <p:ext uri="{BB962C8B-B14F-4D97-AF65-F5344CB8AC3E}">
        <p14:creationId xmlns:p14="http://schemas.microsoft.com/office/powerpoint/2010/main" val="322784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8236" y="1487384"/>
            <a:ext cx="8525764" cy="4324710"/>
          </a:xfrm>
          <a:prstGeom prst="rect">
            <a:avLst/>
          </a:prstGeom>
        </p:spPr>
        <p:txBody>
          <a:bodyPr vert="horz" wrap="square" lIns="0" tIns="0" rIns="0" bIns="0" rtlCol="0">
            <a:spAutoFit/>
          </a:bodyPr>
          <a:lstStyle/>
          <a:p>
            <a:pPr marL="342900" marR="626110" indent="-342900">
              <a:lnSpc>
                <a:spcPts val="3020"/>
              </a:lnSpc>
              <a:spcBef>
                <a:spcPts val="0"/>
              </a:spcBef>
              <a:spcAft>
                <a:spcPts val="600"/>
              </a:spcAft>
              <a:buClr>
                <a:schemeClr val="tx1"/>
              </a:buClr>
              <a:buFont typeface="Arial" panose="020B0604020202020204" pitchFamily="34" charset="0"/>
              <a:buChar char="•"/>
              <a:tabLst>
                <a:tab pos="625475" algn="l"/>
              </a:tabLst>
            </a:pPr>
            <a:r>
              <a:rPr lang="en-US" sz="2800" b="1" spc="-15" dirty="0">
                <a:solidFill>
                  <a:srgbClr val="A01A06"/>
                </a:solidFill>
                <a:latin typeface="Calibri" panose="020F0502020204030204" pitchFamily="34" charset="0"/>
                <a:cs typeface="Calibri" panose="020F0502020204030204" pitchFamily="34" charset="0"/>
              </a:rPr>
              <a:t>Control how keys get partitioned</a:t>
            </a:r>
            <a:endParaRPr sz="2800" b="1" dirty="0">
              <a:solidFill>
                <a:srgbClr val="A01A06"/>
              </a:solidFill>
              <a:latin typeface="Calibri" panose="020F0502020204030204" pitchFamily="34" charset="0"/>
              <a:cs typeface="Calibri" panose="020F0502020204030204" pitchFamily="34" charset="0"/>
            </a:endParaRPr>
          </a:p>
          <a:p>
            <a:pPr marL="800100" marR="5080" lvl="1" indent="-342900">
              <a:lnSpc>
                <a:spcPts val="3020"/>
              </a:lnSpc>
              <a:spcBef>
                <a:spcPts val="0"/>
              </a:spcBef>
              <a:spcAft>
                <a:spcPts val="600"/>
              </a:spcAft>
              <a:buClr>
                <a:schemeClr val="tx1"/>
              </a:buClr>
              <a:buFont typeface="Arial" panose="020B0604020202020204" pitchFamily="34" charset="0"/>
              <a:buChar char="•"/>
              <a:tabLst>
                <a:tab pos="625475" algn="l"/>
              </a:tabLst>
            </a:pPr>
            <a:r>
              <a:rPr spc="-40" dirty="0">
                <a:latin typeface="Calibri" panose="020F0502020204030204" pitchFamily="34" charset="0"/>
                <a:cs typeface="Calibri" panose="020F0502020204030204" pitchFamily="34" charset="0"/>
              </a:rPr>
              <a:t>R</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duc</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 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2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w</a:t>
            </a:r>
            <a:r>
              <a:rPr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h</a:t>
            </a:r>
            <a:r>
              <a:rPr spc="-2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a:t>
            </a:r>
            <a:r>
              <a:rPr spc="-40" dirty="0">
                <a:latin typeface="Calibri" panose="020F0502020204030204" pitchFamily="34" charset="0"/>
                <a:cs typeface="Calibri" panose="020F0502020204030204" pitchFamily="34" charset="0"/>
              </a:rPr>
              <a:t>n</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m</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i</a:t>
            </a:r>
            <a:r>
              <a:rPr spc="-25" dirty="0">
                <a:latin typeface="Calibri" panose="020F0502020204030204" pitchFamily="34" charset="0"/>
                <a:cs typeface="Calibri" panose="020F0502020204030204" pitchFamily="34" charset="0"/>
              </a:rPr>
              <a:t>a</a:t>
            </a:r>
            <a:r>
              <a:rPr spc="-3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 </a:t>
            </a:r>
            <a:r>
              <a:rPr spc="-105" dirty="0">
                <a:latin typeface="Calibri" panose="020F0502020204030204" pitchFamily="34" charset="0"/>
                <a:cs typeface="Calibri" panose="020F0502020204030204" pitchFamily="34" charset="0"/>
              </a:rPr>
              <a:t>k</a:t>
            </a:r>
            <a:r>
              <a:rPr spc="-3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15" dirty="0">
                <a:latin typeface="Calibri" panose="020F0502020204030204" pitchFamily="34" charset="0"/>
                <a:cs typeface="Calibri" panose="020F0502020204030204" pitchFamily="34" charset="0"/>
              </a:rPr>
              <a:t>u</a:t>
            </a:r>
            <a:r>
              <a:rPr dirty="0">
                <a:latin typeface="Calibri" panose="020F0502020204030204" pitchFamily="34" charset="0"/>
                <a:cs typeface="Calibri" panose="020F0502020204030204" pitchFamily="34" charset="0"/>
              </a:rPr>
              <a:t>p</a:t>
            </a:r>
            <a:r>
              <a:rPr spc="25" dirty="0">
                <a:latin typeface="Calibri" panose="020F0502020204030204" pitchFamily="34" charset="0"/>
                <a:cs typeface="Calibri" panose="020F0502020204030204" pitchFamily="34" charset="0"/>
              </a:rPr>
              <a:t> </a:t>
            </a:r>
            <a:r>
              <a:rPr spc="-2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0" dirty="0">
                <a:latin typeface="Calibri" panose="020F0502020204030204" pitchFamily="34" charset="0"/>
                <a:cs typeface="Calibri" panose="020F0502020204030204" pitchFamily="34" charset="0"/>
              </a:rPr>
              <a:t>k</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endParaRPr lang="en-US" dirty="0">
              <a:latin typeface="Calibri" panose="020F0502020204030204" pitchFamily="34" charset="0"/>
              <a:cs typeface="Calibri" panose="020F0502020204030204" pitchFamily="34" charset="0"/>
            </a:endParaRPr>
          </a:p>
          <a:p>
            <a:pPr marL="800100" marR="5080" lvl="1" indent="-342900">
              <a:lnSpc>
                <a:spcPts val="3020"/>
              </a:lnSpc>
              <a:spcBef>
                <a:spcPts val="0"/>
              </a:spcBef>
              <a:spcAft>
                <a:spcPts val="600"/>
              </a:spcAft>
              <a:buClr>
                <a:schemeClr val="tx1"/>
              </a:buClr>
              <a:buFont typeface="Arial" panose="020B0604020202020204" pitchFamily="34" charset="0"/>
              <a:buChar char="•"/>
              <a:tabLst>
                <a:tab pos="625475" algn="l"/>
              </a:tabLst>
            </a:pPr>
            <a:endParaRPr lang="en-US" dirty="0">
              <a:latin typeface="Calibri" panose="020F0502020204030204" pitchFamily="34" charset="0"/>
              <a:cs typeface="Calibri" panose="020F0502020204030204" pitchFamily="34" charset="0"/>
            </a:endParaRPr>
          </a:p>
          <a:p>
            <a:pPr marL="342900" marR="5080" indent="-342900">
              <a:lnSpc>
                <a:spcPts val="3020"/>
              </a:lnSpc>
              <a:spcBef>
                <a:spcPts val="0"/>
              </a:spcBef>
              <a:spcAft>
                <a:spcPts val="600"/>
              </a:spcAft>
              <a:buClr>
                <a:schemeClr val="tx1"/>
              </a:buClr>
              <a:buFont typeface="Arial" panose="020B0604020202020204" pitchFamily="34" charset="0"/>
              <a:buChar char="•"/>
              <a:tabLst>
                <a:tab pos="625475" algn="l"/>
              </a:tabLst>
            </a:pPr>
            <a:r>
              <a:rPr lang="en-US" spc="-65" dirty="0">
                <a:latin typeface="Calibri" panose="020F0502020204030204" pitchFamily="34" charset="0"/>
                <a:cs typeface="Calibri" panose="020F0502020204030204" pitchFamily="34" charset="0"/>
              </a:rPr>
              <a:t>S</a:t>
            </a:r>
            <a:r>
              <a:rPr lang="en-US" spc="-45" dirty="0">
                <a:latin typeface="Calibri" panose="020F0502020204030204" pitchFamily="34" charset="0"/>
                <a:cs typeface="Calibri" panose="020F0502020204030204" pitchFamily="34" charset="0"/>
              </a:rPr>
              <a:t>y</a:t>
            </a:r>
            <a:r>
              <a:rPr lang="en-US" spc="-70" dirty="0">
                <a:latin typeface="Calibri" panose="020F0502020204030204" pitchFamily="34" charset="0"/>
                <a:cs typeface="Calibri" panose="020F0502020204030204" pitchFamily="34" charset="0"/>
              </a:rPr>
              <a:t>st</a:t>
            </a:r>
            <a:r>
              <a:rPr lang="en-US" spc="-25" dirty="0">
                <a:latin typeface="Calibri" panose="020F0502020204030204" pitchFamily="34" charset="0"/>
                <a:cs typeface="Calibri" panose="020F0502020204030204" pitchFamily="34" charset="0"/>
              </a:rPr>
              <a:t>em</a:t>
            </a:r>
            <a:r>
              <a:rPr lang="en-US" spc="3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u</a:t>
            </a:r>
            <a:r>
              <a:rPr lang="en-US" spc="-20" dirty="0">
                <a:latin typeface="Calibri" panose="020F0502020204030204" pitchFamily="34" charset="0"/>
                <a:cs typeface="Calibri" panose="020F0502020204030204" pitchFamily="34" charset="0"/>
              </a:rPr>
              <a:t>s</a:t>
            </a:r>
            <a:r>
              <a:rPr lang="en-US" spc="-15" dirty="0">
                <a:latin typeface="Calibri" panose="020F0502020204030204" pitchFamily="34" charset="0"/>
                <a:cs typeface="Calibri" panose="020F0502020204030204" pitchFamily="34" charset="0"/>
              </a:rPr>
              <a:t>es</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a</a:t>
            </a:r>
            <a:r>
              <a:rPr lang="en-US" spc="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d</a:t>
            </a:r>
            <a:r>
              <a:rPr lang="en-US" spc="-45" dirty="0">
                <a:latin typeface="Calibri" panose="020F0502020204030204" pitchFamily="34" charset="0"/>
                <a:cs typeface="Calibri" panose="020F0502020204030204" pitchFamily="34" charset="0"/>
              </a:rPr>
              <a:t>e</a:t>
            </a:r>
            <a:r>
              <a:rPr lang="en-US" spc="-70" dirty="0">
                <a:latin typeface="Calibri" panose="020F0502020204030204" pitchFamily="34" charset="0"/>
                <a:cs typeface="Calibri" panose="020F0502020204030204" pitchFamily="34" charset="0"/>
              </a:rPr>
              <a:t>f</a:t>
            </a:r>
            <a:r>
              <a:rPr lang="en-US" spc="-15" dirty="0">
                <a:latin typeface="Calibri" panose="020F0502020204030204" pitchFamily="34" charset="0"/>
                <a:cs typeface="Calibri" panose="020F0502020204030204" pitchFamily="34" charset="0"/>
              </a:rPr>
              <a:t>a</a:t>
            </a:r>
            <a:r>
              <a:rPr lang="en-US" spc="-30" dirty="0">
                <a:latin typeface="Calibri" panose="020F0502020204030204" pitchFamily="34" charset="0"/>
                <a:cs typeface="Calibri" panose="020F0502020204030204" pitchFamily="34" charset="0"/>
              </a:rPr>
              <a:t>u</a:t>
            </a:r>
            <a:r>
              <a:rPr lang="en-US" spc="-5" dirty="0">
                <a:latin typeface="Calibri" panose="020F0502020204030204" pitchFamily="34" charset="0"/>
                <a:cs typeface="Calibri" panose="020F0502020204030204" pitchFamily="34" charset="0"/>
              </a:rPr>
              <a:t>l</a:t>
            </a:r>
            <a:r>
              <a:rPr lang="en-US" spc="-15" dirty="0">
                <a:latin typeface="Calibri" panose="020F0502020204030204" pitchFamily="34" charset="0"/>
                <a:cs typeface="Calibri" panose="020F0502020204030204" pitchFamily="34" charset="0"/>
              </a:rPr>
              <a:t>t</a:t>
            </a:r>
            <a:r>
              <a:rPr lang="en-US" spc="1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p</a:t>
            </a:r>
            <a:r>
              <a:rPr lang="en-US" spc="-15" dirty="0">
                <a:latin typeface="Calibri" panose="020F0502020204030204" pitchFamily="34" charset="0"/>
                <a:cs typeface="Calibri" panose="020F0502020204030204" pitchFamily="34" charset="0"/>
              </a:rPr>
              <a:t>a</a:t>
            </a:r>
            <a:r>
              <a:rPr lang="en-US" spc="-25" dirty="0">
                <a:latin typeface="Calibri" panose="020F0502020204030204" pitchFamily="34" charset="0"/>
                <a:cs typeface="Calibri" panose="020F0502020204030204" pitchFamily="34" charset="0"/>
              </a:rPr>
              <a:t>r</a:t>
            </a:r>
            <a:r>
              <a:rPr lang="en-US" spc="-20" dirty="0">
                <a:latin typeface="Calibri" panose="020F0502020204030204" pitchFamily="34" charset="0"/>
                <a:cs typeface="Calibri" panose="020F0502020204030204" pitchFamily="34" charset="0"/>
              </a:rPr>
              <a:t>t</a:t>
            </a:r>
            <a:r>
              <a:rPr lang="en-US" spc="-5" dirty="0">
                <a:latin typeface="Calibri" panose="020F0502020204030204" pitchFamily="34" charset="0"/>
                <a:cs typeface="Calibri" panose="020F0502020204030204" pitchFamily="34" charset="0"/>
              </a:rPr>
              <a:t>i</a:t>
            </a:r>
            <a:r>
              <a:rPr lang="en-US" spc="-20" dirty="0">
                <a:latin typeface="Calibri" panose="020F0502020204030204" pitchFamily="34" charset="0"/>
                <a:cs typeface="Calibri" panose="020F0502020204030204" pitchFamily="34" charset="0"/>
              </a:rPr>
              <a:t>t</a:t>
            </a:r>
            <a:r>
              <a:rPr lang="en-US" spc="-5" dirty="0">
                <a:latin typeface="Calibri" panose="020F0502020204030204" pitchFamily="34" charset="0"/>
                <a:cs typeface="Calibri" panose="020F0502020204030204" pitchFamily="34" charset="0"/>
              </a:rPr>
              <a:t>i</a:t>
            </a:r>
            <a:r>
              <a:rPr lang="en-US" spc="-10" dirty="0">
                <a:latin typeface="Calibri" panose="020F0502020204030204" pitchFamily="34" charset="0"/>
                <a:cs typeface="Calibri" panose="020F0502020204030204" pitchFamily="34" charset="0"/>
              </a:rPr>
              <a:t>o</a:t>
            </a:r>
            <a:r>
              <a:rPr lang="en-US" spc="-20" dirty="0">
                <a:latin typeface="Calibri" panose="020F0502020204030204" pitchFamily="34" charset="0"/>
                <a:cs typeface="Calibri" panose="020F0502020204030204" pitchFamily="34" charset="0"/>
              </a:rPr>
              <a:t>n</a:t>
            </a:r>
            <a:r>
              <a:rPr lang="en-US"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un</a:t>
            </a:r>
            <a:r>
              <a:rPr spc="-1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n:</a:t>
            </a:r>
            <a:endParaRPr dirty="0">
              <a:latin typeface="Calibri" panose="020F0502020204030204" pitchFamily="34" charset="0"/>
              <a:cs typeface="Calibri" panose="020F0502020204030204" pitchFamily="34" charset="0"/>
            </a:endParaRPr>
          </a:p>
          <a:p>
            <a:pPr marL="800100" lvl="2" indent="-342900">
              <a:spcBef>
                <a:spcPts val="0"/>
              </a:spcBef>
              <a:spcAft>
                <a:spcPts val="600"/>
              </a:spcAft>
              <a:buClr>
                <a:schemeClr val="tx1"/>
              </a:buClr>
              <a:buFont typeface="Arial" panose="020B0604020202020204" pitchFamily="34" charset="0"/>
              <a:buChar char="•"/>
              <a:tabLst>
                <a:tab pos="625475" algn="l"/>
              </a:tabLst>
            </a:pPr>
            <a:r>
              <a:rPr b="1" spc="-15" dirty="0">
                <a:solidFill>
                  <a:srgbClr val="A01A06"/>
                </a:solidFill>
                <a:latin typeface="Calibri" panose="020F0502020204030204" pitchFamily="34" charset="0"/>
                <a:cs typeface="Calibri" panose="020F0502020204030204" pitchFamily="34" charset="0"/>
              </a:rPr>
              <a:t>h</a:t>
            </a:r>
            <a:r>
              <a:rPr b="1" spc="-5" dirty="0">
                <a:solidFill>
                  <a:srgbClr val="A01A06"/>
                </a:solidFill>
                <a:latin typeface="Calibri" panose="020F0502020204030204" pitchFamily="34" charset="0"/>
                <a:cs typeface="Calibri" panose="020F0502020204030204" pitchFamily="34" charset="0"/>
              </a:rPr>
              <a:t>as</a:t>
            </a:r>
            <a:r>
              <a:rPr b="1" spc="-15" dirty="0">
                <a:solidFill>
                  <a:srgbClr val="A01A06"/>
                </a:solidFill>
                <a:latin typeface="Calibri" panose="020F0502020204030204" pitchFamily="34" charset="0"/>
                <a:cs typeface="Calibri" panose="020F0502020204030204" pitchFamily="34" charset="0"/>
              </a:rPr>
              <a:t>h</a:t>
            </a:r>
            <a:r>
              <a:rPr b="1" dirty="0">
                <a:solidFill>
                  <a:srgbClr val="A01A06"/>
                </a:solidFill>
                <a:latin typeface="Calibri" panose="020F0502020204030204" pitchFamily="34" charset="0"/>
                <a:cs typeface="Calibri" panose="020F0502020204030204" pitchFamily="34" charset="0"/>
              </a:rPr>
              <a:t>(</a:t>
            </a:r>
            <a:r>
              <a:rPr b="1" spc="-5" dirty="0">
                <a:solidFill>
                  <a:srgbClr val="A01A06"/>
                </a:solidFill>
                <a:latin typeface="Calibri" panose="020F0502020204030204" pitchFamily="34" charset="0"/>
                <a:cs typeface="Calibri" panose="020F0502020204030204" pitchFamily="34" charset="0"/>
              </a:rPr>
              <a:t>ke</a:t>
            </a:r>
            <a:r>
              <a:rPr b="1" spc="-95" dirty="0">
                <a:solidFill>
                  <a:srgbClr val="A01A06"/>
                </a:solidFill>
                <a:latin typeface="Calibri" panose="020F0502020204030204" pitchFamily="34" charset="0"/>
                <a:cs typeface="Calibri" panose="020F0502020204030204" pitchFamily="34" charset="0"/>
              </a:rPr>
              <a:t>y</a:t>
            </a:r>
            <a:r>
              <a:rPr b="1" dirty="0">
                <a:solidFill>
                  <a:srgbClr val="A01A06"/>
                </a:solidFill>
                <a:latin typeface="Calibri" panose="020F0502020204030204" pitchFamily="34" charset="0"/>
                <a:cs typeface="Calibri" panose="020F0502020204030204" pitchFamily="34" charset="0"/>
              </a:rPr>
              <a:t>)</a:t>
            </a:r>
            <a:r>
              <a:rPr b="1" spc="135" dirty="0">
                <a:solidFill>
                  <a:srgbClr val="A01A06"/>
                </a:solidFill>
                <a:latin typeface="Calibri" panose="020F0502020204030204" pitchFamily="34" charset="0"/>
                <a:cs typeface="Calibri" panose="020F0502020204030204" pitchFamily="34" charset="0"/>
              </a:rPr>
              <a:t> </a:t>
            </a:r>
            <a:r>
              <a:rPr b="1" spc="-5" dirty="0">
                <a:solidFill>
                  <a:srgbClr val="A01A06"/>
                </a:solidFill>
                <a:latin typeface="Calibri" panose="020F0502020204030204" pitchFamily="34" charset="0"/>
                <a:cs typeface="Calibri" panose="020F0502020204030204" pitchFamily="34" charset="0"/>
              </a:rPr>
              <a:t>m</a:t>
            </a:r>
            <a:r>
              <a:rPr b="1" spc="-15" dirty="0">
                <a:solidFill>
                  <a:srgbClr val="A01A06"/>
                </a:solidFill>
                <a:latin typeface="Calibri" panose="020F0502020204030204" pitchFamily="34" charset="0"/>
                <a:cs typeface="Calibri" panose="020F0502020204030204" pitchFamily="34" charset="0"/>
              </a:rPr>
              <a:t>o</a:t>
            </a:r>
            <a:r>
              <a:rPr b="1" dirty="0">
                <a:solidFill>
                  <a:srgbClr val="A01A06"/>
                </a:solidFill>
                <a:latin typeface="Calibri" panose="020F0502020204030204" pitchFamily="34" charset="0"/>
                <a:cs typeface="Calibri" panose="020F0502020204030204" pitchFamily="34" charset="0"/>
              </a:rPr>
              <a:t>d</a:t>
            </a:r>
            <a:r>
              <a:rPr b="1" spc="-25" dirty="0">
                <a:solidFill>
                  <a:srgbClr val="A01A06"/>
                </a:solidFill>
                <a:latin typeface="Calibri" panose="020F0502020204030204" pitchFamily="34" charset="0"/>
                <a:cs typeface="Calibri" panose="020F0502020204030204" pitchFamily="34" charset="0"/>
              </a:rPr>
              <a:t> </a:t>
            </a:r>
            <a:r>
              <a:rPr b="1" i="1" dirty="0">
                <a:solidFill>
                  <a:srgbClr val="A01A06"/>
                </a:solidFill>
                <a:latin typeface="Calibri" panose="020F0502020204030204" pitchFamily="34" charset="0"/>
                <a:cs typeface="Calibri" panose="020F0502020204030204" pitchFamily="34" charset="0"/>
              </a:rPr>
              <a:t>R</a:t>
            </a:r>
            <a:endParaRPr lang="en-US" b="1" i="1" dirty="0">
              <a:solidFill>
                <a:srgbClr val="A01A06"/>
              </a:solidFill>
              <a:latin typeface="Calibri" panose="020F0502020204030204" pitchFamily="34" charset="0"/>
              <a:cs typeface="Calibri" panose="020F0502020204030204" pitchFamily="34" charset="0"/>
            </a:endParaRPr>
          </a:p>
          <a:p>
            <a:pPr marL="800100" lvl="2" indent="-342900">
              <a:spcBef>
                <a:spcPts val="0"/>
              </a:spcBef>
              <a:spcAft>
                <a:spcPts val="600"/>
              </a:spcAft>
              <a:buClr>
                <a:schemeClr val="tx1"/>
              </a:buClr>
              <a:buFont typeface="Arial" panose="020B0604020202020204" pitchFamily="34" charset="0"/>
              <a:buChar char="•"/>
              <a:tabLst>
                <a:tab pos="625475" algn="l"/>
              </a:tabLst>
            </a:pPr>
            <a:endParaRPr lang="en-US" b="1" i="1" dirty="0">
              <a:solidFill>
                <a:srgbClr val="A01A06"/>
              </a:solidFill>
              <a:latin typeface="Calibri" panose="020F0502020204030204" pitchFamily="34" charset="0"/>
              <a:cs typeface="Calibri" panose="020F0502020204030204" pitchFamily="34" charset="0"/>
            </a:endParaRPr>
          </a:p>
          <a:p>
            <a:pPr marL="342900" lvl="1" indent="-342900">
              <a:spcBef>
                <a:spcPts val="0"/>
              </a:spcBef>
              <a:spcAft>
                <a:spcPts val="600"/>
              </a:spcAft>
              <a:buClr>
                <a:schemeClr val="tx1"/>
              </a:buClr>
              <a:buFont typeface="Arial" panose="020B0604020202020204" pitchFamily="34" charset="0"/>
              <a:buChar char="•"/>
              <a:tabLst>
                <a:tab pos="625475" algn="l"/>
              </a:tabLst>
            </a:pPr>
            <a:r>
              <a:rPr spc="-20" dirty="0">
                <a:latin typeface="Calibri" panose="020F0502020204030204" pitchFamily="34" charset="0"/>
                <a:cs typeface="Calibri" panose="020F0502020204030204" pitchFamily="34" charset="0"/>
              </a:rPr>
              <a:t>S</a:t>
            </a:r>
            <a:r>
              <a:rPr spc="-10" dirty="0">
                <a:latin typeface="Calibri" panose="020F0502020204030204" pitchFamily="34" charset="0"/>
                <a:cs typeface="Calibri" panose="020F0502020204030204" pitchFamily="34" charset="0"/>
              </a:rPr>
              <a:t>o</a:t>
            </a:r>
            <a:r>
              <a:rPr spc="-35"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35" dirty="0">
                <a:latin typeface="Calibri" panose="020F0502020204030204" pitchFamily="34" charset="0"/>
                <a:cs typeface="Calibri" panose="020F0502020204030204" pitchFamily="34" charset="0"/>
              </a:rPr>
              <a:t>m</a:t>
            </a:r>
            <a:r>
              <a:rPr spc="-15" dirty="0">
                <a:latin typeface="Calibri" panose="020F0502020204030204" pitchFamily="34" charset="0"/>
                <a:cs typeface="Calibri" panose="020F0502020204030204" pitchFamily="34" charset="0"/>
              </a:rPr>
              <a:t>es</a:t>
            </a:r>
            <a:r>
              <a:rPr spc="4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45"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a:t>
            </a:r>
            <a:r>
              <a:rPr spc="-10" dirty="0">
                <a:latin typeface="Calibri" panose="020F0502020204030204" pitchFamily="34" charset="0"/>
                <a:cs typeface="Calibri" panose="020F0502020204030204" pitchFamily="34" charset="0"/>
              </a:rPr>
              <a:t>l</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t</a:t>
            </a:r>
            <a:r>
              <a:rPr spc="-20"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v</a:t>
            </a:r>
            <a:r>
              <a:rPr spc="-20"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rr</a:t>
            </a:r>
            <a:r>
              <a:rPr spc="-5" dirty="0">
                <a:latin typeface="Calibri" panose="020F0502020204030204" pitchFamily="34" charset="0"/>
                <a:cs typeface="Calibri" panose="020F0502020204030204" pitchFamily="34" charset="0"/>
              </a:rPr>
              <a:t>i</a:t>
            </a:r>
            <a:r>
              <a:rPr spc="-30" dirty="0">
                <a:latin typeface="Calibri" panose="020F0502020204030204" pitchFamily="34" charset="0"/>
                <a:cs typeface="Calibri" panose="020F0502020204030204" pitchFamily="34" charset="0"/>
              </a:rPr>
              <a:t>d</a:t>
            </a:r>
            <a:r>
              <a:rPr spc="-20"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h</a:t>
            </a:r>
            <a:r>
              <a:rPr spc="-20"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h</a:t>
            </a:r>
            <a:r>
              <a:rPr spc="-15" dirty="0">
                <a:latin typeface="Calibri" panose="020F0502020204030204" pitchFamily="34" charset="0"/>
                <a:cs typeface="Calibri" panose="020F0502020204030204" pitchFamily="34" charset="0"/>
              </a:rPr>
              <a:t>a</a:t>
            </a:r>
            <a:r>
              <a:rPr spc="-20" dirty="0">
                <a:latin typeface="Calibri" panose="020F0502020204030204" pitchFamily="34" charset="0"/>
                <a:cs typeface="Calibri" panose="020F0502020204030204" pitchFamily="34" charset="0"/>
              </a:rPr>
              <a:t>sh</a:t>
            </a:r>
            <a:r>
              <a:rPr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un</a:t>
            </a:r>
            <a:r>
              <a:rPr spc="-1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n:</a:t>
            </a:r>
            <a:endParaRPr dirty="0">
              <a:latin typeface="Calibri" panose="020F0502020204030204" pitchFamily="34" charset="0"/>
              <a:cs typeface="Calibri" panose="020F0502020204030204" pitchFamily="34" charset="0"/>
            </a:endParaRPr>
          </a:p>
          <a:p>
            <a:pPr marL="800100" marR="342900" lvl="2" indent="-342900">
              <a:lnSpc>
                <a:spcPts val="3020"/>
              </a:lnSpc>
              <a:spcBef>
                <a:spcPts val="0"/>
              </a:spcBef>
              <a:spcAft>
                <a:spcPts val="600"/>
              </a:spcAft>
              <a:buClr>
                <a:schemeClr val="tx1"/>
              </a:buClr>
              <a:buFont typeface="Arial" panose="020B0604020202020204" pitchFamily="34" charset="0"/>
              <a:buChar char="•"/>
              <a:tabLst>
                <a:tab pos="625475" algn="l"/>
              </a:tabLst>
            </a:pPr>
            <a:r>
              <a:rPr spc="-5" dirty="0">
                <a:latin typeface="Calibri" panose="020F0502020204030204" pitchFamily="34" charset="0"/>
                <a:cs typeface="Calibri" panose="020F0502020204030204" pitchFamily="34" charset="0"/>
              </a:rPr>
              <a:t>E</a:t>
            </a:r>
            <a:r>
              <a:rPr spc="35" dirty="0">
                <a:latin typeface="Calibri" panose="020F0502020204030204" pitchFamily="34" charset="0"/>
                <a:cs typeface="Calibri" panose="020F0502020204030204" pitchFamily="34" charset="0"/>
              </a:rPr>
              <a:t>.</a:t>
            </a:r>
            <a:r>
              <a:rPr spc="-5"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a:t>
            </a:r>
            <a:r>
              <a:rPr dirty="0">
                <a:latin typeface="Calibri" panose="020F0502020204030204" pitchFamily="34" charset="0"/>
                <a:cs typeface="Calibri" panose="020F0502020204030204" pitchFamily="34" charset="0"/>
              </a:rPr>
              <a:t>,</a:t>
            </a:r>
            <a:r>
              <a:rPr spc="-15" dirty="0">
                <a:latin typeface="Calibri" panose="020F0502020204030204" pitchFamily="34" charset="0"/>
                <a:cs typeface="Calibri" panose="020F0502020204030204" pitchFamily="34" charset="0"/>
              </a:rPr>
              <a:t> </a:t>
            </a:r>
            <a:r>
              <a:rPr b="1" spc="-5" dirty="0">
                <a:latin typeface="Calibri" panose="020F0502020204030204" pitchFamily="34" charset="0"/>
                <a:cs typeface="Calibri" panose="020F0502020204030204" pitchFamily="34" charset="0"/>
              </a:rPr>
              <a:t>h</a:t>
            </a:r>
            <a:r>
              <a:rPr b="1" spc="5" dirty="0">
                <a:latin typeface="Calibri" panose="020F0502020204030204" pitchFamily="34" charset="0"/>
                <a:cs typeface="Calibri" panose="020F0502020204030204" pitchFamily="34" charset="0"/>
              </a:rPr>
              <a:t>as</a:t>
            </a:r>
            <a:r>
              <a:rPr b="1" spc="-5" dirty="0">
                <a:latin typeface="Calibri" panose="020F0502020204030204" pitchFamily="34" charset="0"/>
                <a:cs typeface="Calibri" panose="020F0502020204030204" pitchFamily="34" charset="0"/>
              </a:rPr>
              <a:t>h</a:t>
            </a:r>
            <a:r>
              <a:rPr b="1" spc="-10"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ho</a:t>
            </a:r>
            <a:r>
              <a:rPr b="1" spc="5" dirty="0">
                <a:latin typeface="Calibri" panose="020F0502020204030204" pitchFamily="34" charset="0"/>
                <a:cs typeface="Calibri" panose="020F0502020204030204" pitchFamily="34" charset="0"/>
              </a:rPr>
              <a:t>s</a:t>
            </a:r>
            <a:r>
              <a:rPr b="1" spc="-10" dirty="0">
                <a:latin typeface="Calibri" panose="020F0502020204030204" pitchFamily="34" charset="0"/>
                <a:cs typeface="Calibri" panose="020F0502020204030204" pitchFamily="34" charset="0"/>
              </a:rPr>
              <a:t>t</a:t>
            </a:r>
            <a:r>
              <a:rPr b="1" spc="-5" dirty="0">
                <a:latin typeface="Calibri" panose="020F0502020204030204" pitchFamily="34" charset="0"/>
                <a:cs typeface="Calibri" panose="020F0502020204030204" pitchFamily="34" charset="0"/>
              </a:rPr>
              <a:t>n</a:t>
            </a:r>
            <a:r>
              <a:rPr b="1" spc="5" dirty="0">
                <a:latin typeface="Calibri" panose="020F0502020204030204" pitchFamily="34" charset="0"/>
                <a:cs typeface="Calibri" panose="020F0502020204030204" pitchFamily="34" charset="0"/>
              </a:rPr>
              <a:t>a</a:t>
            </a:r>
            <a:r>
              <a:rPr b="1" dirty="0">
                <a:latin typeface="Calibri" panose="020F0502020204030204" pitchFamily="34" charset="0"/>
                <a:cs typeface="Calibri" panose="020F0502020204030204" pitchFamily="34" charset="0"/>
              </a:rPr>
              <a:t>m</a:t>
            </a:r>
            <a:r>
              <a:rPr b="1" spc="5" dirty="0">
                <a:latin typeface="Calibri" panose="020F0502020204030204" pitchFamily="34" charset="0"/>
                <a:cs typeface="Calibri" panose="020F0502020204030204" pitchFamily="34" charset="0"/>
              </a:rPr>
              <a:t>e</a:t>
            </a:r>
            <a:r>
              <a:rPr b="1" spc="-10"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URL</a:t>
            </a:r>
            <a:r>
              <a:rPr b="1" spc="-10" dirty="0">
                <a:latin typeface="Calibri" panose="020F0502020204030204" pitchFamily="34" charset="0"/>
                <a:cs typeface="Calibri" panose="020F0502020204030204" pitchFamily="34" charset="0"/>
              </a:rPr>
              <a:t>)</a:t>
            </a:r>
            <a:r>
              <a:rPr b="1"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 </a:t>
            </a:r>
            <a:r>
              <a:rPr b="1" dirty="0">
                <a:latin typeface="Calibri" panose="020F0502020204030204" pitchFamily="34" charset="0"/>
                <a:cs typeface="Calibri" panose="020F0502020204030204" pitchFamily="34" charset="0"/>
              </a:rPr>
              <a:t>m</a:t>
            </a:r>
            <a:r>
              <a:rPr b="1" spc="-5" dirty="0">
                <a:latin typeface="Calibri" panose="020F0502020204030204" pitchFamily="34" charset="0"/>
                <a:cs typeface="Calibri" panose="020F0502020204030204" pitchFamily="34" charset="0"/>
              </a:rPr>
              <a:t>o</a:t>
            </a:r>
            <a:r>
              <a:rPr b="1" dirty="0">
                <a:latin typeface="Calibri" panose="020F0502020204030204" pitchFamily="34" charset="0"/>
                <a:cs typeface="Calibri" panose="020F0502020204030204" pitchFamily="34" charset="0"/>
              </a:rPr>
              <a:t>d </a:t>
            </a:r>
            <a:r>
              <a:rPr b="1" i="1" dirty="0">
                <a:latin typeface="Calibri" panose="020F0502020204030204" pitchFamily="34" charset="0"/>
                <a:cs typeface="Calibri" panose="020F0502020204030204" pitchFamily="34" charset="0"/>
              </a:rPr>
              <a:t>R</a:t>
            </a:r>
            <a:r>
              <a:rPr b="1" i="1"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U</a:t>
            </a:r>
            <a:r>
              <a:rPr spc="10"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L</a:t>
            </a:r>
            <a:r>
              <a:rPr dirty="0">
                <a:latin typeface="Calibri" panose="020F0502020204030204" pitchFamily="34" charset="0"/>
                <a:cs typeface="Calibri" panose="020F0502020204030204" pitchFamily="34" charset="0"/>
              </a:rPr>
              <a:t>s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a</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h</a:t>
            </a:r>
            <a:r>
              <a:rPr spc="5" dirty="0">
                <a:latin typeface="Calibri" panose="020F0502020204030204" pitchFamily="34" charset="0"/>
                <a:cs typeface="Calibri" panose="020F0502020204030204" pitchFamily="34" charset="0"/>
              </a:rPr>
              <a:t>o</a:t>
            </a:r>
            <a:r>
              <a:rPr spc="-20" dirty="0">
                <a:latin typeface="Calibri" panose="020F0502020204030204" pitchFamily="34" charset="0"/>
                <a:cs typeface="Calibri" panose="020F0502020204030204" pitchFamily="34" charset="0"/>
              </a:rPr>
              <a:t>s</a:t>
            </a:r>
            <a:r>
              <a:rPr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to </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15" dirty="0">
                <a:latin typeface="Calibri" panose="020F0502020204030204" pitchFamily="34" charset="0"/>
                <a:cs typeface="Calibri" panose="020F0502020204030204" pitchFamily="34" charset="0"/>
              </a:rPr>
              <a:t>u</a:t>
            </a:r>
            <a:r>
              <a:rPr dirty="0">
                <a:latin typeface="Calibri" panose="020F0502020204030204" pitchFamily="34" charset="0"/>
                <a:cs typeface="Calibri" panose="020F0502020204030204" pitchFamily="34" charset="0"/>
              </a:rPr>
              <a:t>p</a:t>
            </a:r>
            <a:r>
              <a:rPr spc="2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pu</a:t>
            </a:r>
            <a:r>
              <a:rPr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ile</a:t>
            </a:r>
          </a:p>
        </p:txBody>
      </p:sp>
      <p:sp>
        <p:nvSpPr>
          <p:cNvPr id="5" name="Rectangle 2">
            <a:extLst>
              <a:ext uri="{FF2B5EF4-FFF2-40B4-BE49-F238E27FC236}">
                <a16:creationId xmlns:a16="http://schemas.microsoft.com/office/drawing/2014/main" id="{0DD22FA1-E086-7D4F-8275-DDB87FF7C6F4}"/>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Refinement: Partition Function</a:t>
            </a:r>
          </a:p>
        </p:txBody>
      </p:sp>
    </p:spTree>
    <p:extLst>
      <p:ext uri="{BB962C8B-B14F-4D97-AF65-F5344CB8AC3E}">
        <p14:creationId xmlns:p14="http://schemas.microsoft.com/office/powerpoint/2010/main" val="271404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8236" y="1911817"/>
            <a:ext cx="7916164" cy="4803879"/>
          </a:xfrm>
          <a:prstGeom prst="rect">
            <a:avLst/>
          </a:prstGeom>
        </p:spPr>
        <p:txBody>
          <a:bodyPr vert="horz" wrap="square" lIns="0" tIns="0" rIns="0" bIns="0" rtlCol="0">
            <a:spAutoFit/>
          </a:bodyPr>
          <a:lstStyle/>
          <a:p>
            <a:pPr indent="-457200">
              <a:lnSpc>
                <a:spcPts val="3160"/>
              </a:lnSpc>
              <a:spcBef>
                <a:spcPts val="0"/>
              </a:spcBef>
              <a:spcAft>
                <a:spcPts val="600"/>
              </a:spcAft>
              <a:buClr>
                <a:schemeClr val="tx1"/>
              </a:buClr>
              <a:buFont typeface="Arial" panose="020B0604020202020204" pitchFamily="34" charset="0"/>
              <a:buChar char="•"/>
              <a:tabLst>
                <a:tab pos="625475" algn="l"/>
              </a:tabLst>
            </a:pPr>
            <a:r>
              <a:rPr lang="en-US" sz="2800" b="1" spc="-20" dirty="0">
                <a:latin typeface="Calibri" panose="020F0502020204030204" pitchFamily="34" charset="0"/>
                <a:cs typeface="Calibri" panose="020F0502020204030204" pitchFamily="34" charset="0"/>
              </a:rPr>
              <a:t>G</a:t>
            </a:r>
            <a:r>
              <a:rPr lang="en-US" sz="2800" b="1" spc="-10" dirty="0">
                <a:latin typeface="Calibri" panose="020F0502020204030204" pitchFamily="34" charset="0"/>
                <a:cs typeface="Calibri" panose="020F0502020204030204" pitchFamily="34" charset="0"/>
              </a:rPr>
              <a:t>oo</a:t>
            </a:r>
            <a:r>
              <a:rPr lang="en-US" sz="2800" b="1" spc="-25" dirty="0">
                <a:latin typeface="Calibri" panose="020F0502020204030204" pitchFamily="34" charset="0"/>
                <a:cs typeface="Calibri" panose="020F0502020204030204" pitchFamily="34" charset="0"/>
              </a:rPr>
              <a:t>g</a:t>
            </a:r>
            <a:r>
              <a:rPr lang="en-US" sz="2800" b="1" spc="-5" dirty="0">
                <a:latin typeface="Calibri" panose="020F0502020204030204" pitchFamily="34" charset="0"/>
                <a:cs typeface="Calibri" panose="020F0502020204030204" pitchFamily="34" charset="0"/>
              </a:rPr>
              <a:t>l</a:t>
            </a:r>
            <a:r>
              <a:rPr lang="en-US" sz="2800" b="1" spc="-20" dirty="0">
                <a:latin typeface="Calibri" panose="020F0502020204030204" pitchFamily="34" charset="0"/>
                <a:cs typeface="Calibri" panose="020F0502020204030204" pitchFamily="34" charset="0"/>
              </a:rPr>
              <a:t>e</a:t>
            </a:r>
            <a:r>
              <a:rPr lang="en-US" sz="2800" b="1" spc="-185"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30" dirty="0">
                <a:latin typeface="Calibri" panose="020F0502020204030204" pitchFamily="34" charset="0"/>
                <a:cs typeface="Calibri" panose="020F0502020204030204" pitchFamily="34" charset="0"/>
              </a:rPr>
              <a:t>p</a:t>
            </a:r>
            <a:r>
              <a:rPr lang="en-US" sz="2800" b="1" spc="-70" dirty="0">
                <a:latin typeface="Calibri" panose="020F0502020204030204" pitchFamily="34" charset="0"/>
                <a:cs typeface="Calibri" panose="020F0502020204030204" pitchFamily="34" charset="0"/>
              </a:rPr>
              <a:t>R</a:t>
            </a:r>
            <a:r>
              <a:rPr lang="en-US" sz="2800" b="1" spc="-20" dirty="0">
                <a:latin typeface="Calibri" panose="020F0502020204030204" pitchFamily="34" charset="0"/>
                <a:cs typeface="Calibri" panose="020F0502020204030204" pitchFamily="34" charset="0"/>
              </a:rPr>
              <a:t>e</a:t>
            </a:r>
            <a:r>
              <a:rPr lang="en-US" sz="2800" b="1" spc="-30" dirty="0">
                <a:latin typeface="Calibri" panose="020F0502020204030204" pitchFamily="34" charset="0"/>
                <a:cs typeface="Calibri" panose="020F0502020204030204" pitchFamily="34" charset="0"/>
              </a:rPr>
              <a:t>du</a:t>
            </a:r>
            <a:r>
              <a:rPr lang="en-US" sz="2800" b="1" spc="-10"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endParaRPr lang="en-US" sz="2800" spc="10" dirty="0">
              <a:latin typeface="Calibri" panose="020F0502020204030204" pitchFamily="34" charset="0"/>
              <a:cs typeface="Calibri" panose="020F0502020204030204" pitchFamily="34" charset="0"/>
            </a:endParaRPr>
          </a:p>
          <a:p>
            <a:pPr lvl="2" indent="-457200">
              <a:lnSpc>
                <a:spcPts val="3160"/>
              </a:lnSpc>
              <a:spcBef>
                <a:spcPts val="0"/>
              </a:spcBef>
              <a:spcAft>
                <a:spcPts val="600"/>
              </a:spcAft>
              <a:buClr>
                <a:schemeClr val="tx1"/>
              </a:buClr>
              <a:buFont typeface="Arial" panose="020B0604020202020204" pitchFamily="34" charset="0"/>
              <a:buChar char="•"/>
              <a:tabLst>
                <a:tab pos="625475" algn="l"/>
              </a:tabLst>
            </a:pPr>
            <a:r>
              <a:rPr spc="10"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 </a:t>
            </a:r>
            <a:r>
              <a:rPr spc="-50" dirty="0">
                <a:latin typeface="Calibri" panose="020F0502020204030204" pitchFamily="34" charset="0"/>
                <a:cs typeface="Calibri" panose="020F0502020204030204" pitchFamily="34" charset="0"/>
              </a:rPr>
              <a:t>a</a:t>
            </a:r>
            <a:r>
              <a:rPr spc="-4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b</a:t>
            </a:r>
            <a:r>
              <a:rPr dirty="0">
                <a:latin typeface="Calibri" panose="020F0502020204030204" pitchFamily="34" charset="0"/>
                <a:cs typeface="Calibri" panose="020F0502020204030204" pitchFamily="34" charset="0"/>
              </a:rPr>
              <a:t>le</a:t>
            </a:r>
            <a:r>
              <a:rPr spc="-6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s</a:t>
            </a:r>
            <a:r>
              <a:rPr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a:t>
            </a:r>
            <a:r>
              <a:rPr spc="5" dirty="0">
                <a:latin typeface="Calibri" panose="020F0502020204030204" pitchFamily="34" charset="0"/>
                <a:cs typeface="Calibri" panose="020F0502020204030204" pitchFamily="34" charset="0"/>
              </a:rPr>
              <a:t>oo</a:t>
            </a:r>
            <a:r>
              <a:rPr spc="-5" dirty="0">
                <a:latin typeface="Calibri" panose="020F0502020204030204" pitchFamily="34" charset="0"/>
                <a:cs typeface="Calibri" panose="020F0502020204030204" pitchFamily="34" charset="0"/>
              </a:rPr>
              <a:t>g</a:t>
            </a:r>
            <a:r>
              <a:rPr dirty="0">
                <a:latin typeface="Calibri" panose="020F0502020204030204" pitchFamily="34" charset="0"/>
                <a:cs typeface="Calibri" panose="020F0502020204030204" pitchFamily="34" charset="0"/>
              </a:rPr>
              <a:t>le</a:t>
            </a:r>
            <a:endParaRPr lang="en-US" dirty="0">
              <a:latin typeface="Calibri" panose="020F0502020204030204" pitchFamily="34" charset="0"/>
              <a:cs typeface="Calibri" panose="020F0502020204030204" pitchFamily="34" charset="0"/>
            </a:endParaRPr>
          </a:p>
          <a:p>
            <a:pPr lvl="2" indent="-457200">
              <a:lnSpc>
                <a:spcPts val="3160"/>
              </a:lnSpc>
              <a:spcBef>
                <a:spcPts val="0"/>
              </a:spcBef>
              <a:spcAft>
                <a:spcPts val="600"/>
              </a:spcAft>
              <a:buClr>
                <a:schemeClr val="tx1"/>
              </a:buClr>
              <a:buFont typeface="Arial" panose="020B0604020202020204" pitchFamily="34" charset="0"/>
              <a:buChar char="•"/>
              <a:tabLst>
                <a:tab pos="625475" algn="l"/>
              </a:tabLst>
            </a:pPr>
            <a:endParaRPr dirty="0">
              <a:latin typeface="Calibri" panose="020F0502020204030204" pitchFamily="34" charset="0"/>
              <a:cs typeface="Calibri" panose="020F0502020204030204" pitchFamily="34" charset="0"/>
            </a:endParaRPr>
          </a:p>
          <a:p>
            <a:pPr indent="-457200">
              <a:lnSpc>
                <a:spcPts val="3640"/>
              </a:lnSpc>
              <a:spcBef>
                <a:spcPts val="0"/>
              </a:spcBef>
              <a:spcAft>
                <a:spcPts val="600"/>
              </a:spcAft>
              <a:buClr>
                <a:schemeClr val="tx1"/>
              </a:buClr>
              <a:buSzPct val="79687"/>
              <a:buFont typeface="Arial" panose="020B0604020202020204" pitchFamily="34" charset="0"/>
              <a:buChar char="•"/>
              <a:tabLst>
                <a:tab pos="332740" algn="l"/>
              </a:tabLst>
            </a:pPr>
            <a:r>
              <a:rPr sz="2800" b="1" spc="-25" dirty="0">
                <a:latin typeface="Calibri" panose="020F0502020204030204" pitchFamily="34" charset="0"/>
                <a:cs typeface="Calibri" panose="020F0502020204030204" pitchFamily="34" charset="0"/>
              </a:rPr>
              <a:t>H</a:t>
            </a:r>
            <a:r>
              <a:rPr sz="2800" b="1" spc="-15" dirty="0">
                <a:latin typeface="Calibri" panose="020F0502020204030204" pitchFamily="34" charset="0"/>
                <a:cs typeface="Calibri" panose="020F0502020204030204" pitchFamily="34" charset="0"/>
              </a:rPr>
              <a:t>a</a:t>
            </a:r>
            <a:r>
              <a:rPr sz="2800" b="1" spc="-30" dirty="0">
                <a:latin typeface="Calibri" panose="020F0502020204030204" pitchFamily="34" charset="0"/>
                <a:cs typeface="Calibri" panose="020F0502020204030204" pitchFamily="34" charset="0"/>
              </a:rPr>
              <a:t>d</a:t>
            </a:r>
            <a:r>
              <a:rPr sz="2800" b="1" spc="-10" dirty="0">
                <a:latin typeface="Calibri" panose="020F0502020204030204" pitchFamily="34" charset="0"/>
                <a:cs typeface="Calibri" panose="020F0502020204030204" pitchFamily="34" charset="0"/>
              </a:rPr>
              <a:t>oo</a:t>
            </a:r>
            <a:r>
              <a:rPr sz="2800" b="1" spc="-20" dirty="0">
                <a:latin typeface="Calibri" panose="020F0502020204030204" pitchFamily="34" charset="0"/>
                <a:cs typeface="Calibri" panose="020F0502020204030204" pitchFamily="34" charset="0"/>
              </a:rPr>
              <a:t>p</a:t>
            </a:r>
            <a:endParaRPr sz="2800" dirty="0">
              <a:latin typeface="Calibri" panose="020F0502020204030204" pitchFamily="34" charset="0"/>
              <a:cs typeface="Calibri" panose="020F0502020204030204" pitchFamily="34" charset="0"/>
            </a:endParaRPr>
          </a:p>
          <a:p>
            <a:pPr marL="914400" lvl="3" indent="-457200">
              <a:spcBef>
                <a:spcPts val="0"/>
              </a:spcBef>
              <a:spcAft>
                <a:spcPts val="600"/>
              </a:spcAft>
              <a:buClr>
                <a:schemeClr val="tx1"/>
              </a:buClr>
              <a:buFont typeface="Arial" panose="020B0604020202020204" pitchFamily="34" charset="0"/>
              <a:buChar char="•"/>
              <a:tabLst>
                <a:tab pos="625475" algn="l"/>
              </a:tabLst>
            </a:pPr>
            <a:r>
              <a:rPr lang="en-US"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-so</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c</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mp</a:t>
            </a:r>
            <a:r>
              <a:rPr dirty="0">
                <a:latin typeface="Calibri" panose="020F0502020204030204" pitchFamily="34" charset="0"/>
                <a:cs typeface="Calibri" panose="020F0502020204030204" pitchFamily="34" charset="0"/>
              </a:rPr>
              <a:t>l</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m</a:t>
            </a:r>
            <a:r>
              <a:rPr spc="-10"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n</a:t>
            </a:r>
            <a:r>
              <a:rPr spc="-30" dirty="0">
                <a:latin typeface="Calibri" panose="020F0502020204030204" pitchFamily="34" charset="0"/>
                <a:cs typeface="Calibri" panose="020F0502020204030204" pitchFamily="34" charset="0"/>
              </a:rPr>
              <a:t>t</a:t>
            </a:r>
            <a:r>
              <a:rPr spc="-25" dirty="0">
                <a:latin typeface="Calibri" panose="020F0502020204030204" pitchFamily="34" charset="0"/>
                <a:cs typeface="Calibri" panose="020F0502020204030204" pitchFamily="34" charset="0"/>
              </a:rPr>
              <a:t>a</a:t>
            </a:r>
            <a:r>
              <a:rPr spc="-5"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i</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in</a:t>
            </a:r>
            <a:r>
              <a:rPr spc="-2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J</a:t>
            </a:r>
            <a:r>
              <a:rPr spc="-50" dirty="0">
                <a:latin typeface="Calibri" panose="020F0502020204030204" pitchFamily="34" charset="0"/>
                <a:cs typeface="Calibri" panose="020F0502020204030204" pitchFamily="34" charset="0"/>
              </a:rPr>
              <a:t>a</a:t>
            </a:r>
            <a:r>
              <a:rPr spc="-45" dirty="0">
                <a:latin typeface="Calibri" panose="020F0502020204030204" pitchFamily="34" charset="0"/>
                <a:cs typeface="Calibri" panose="020F0502020204030204" pitchFamily="34" charset="0"/>
              </a:rPr>
              <a:t>v</a:t>
            </a:r>
            <a:r>
              <a:rPr dirty="0">
                <a:latin typeface="Calibri" panose="020F0502020204030204" pitchFamily="34" charset="0"/>
                <a:cs typeface="Calibri" panose="020F0502020204030204" pitchFamily="34" charset="0"/>
              </a:rPr>
              <a:t>a</a:t>
            </a:r>
          </a:p>
          <a:p>
            <a:pPr marL="914400" lvl="3" indent="-457200">
              <a:spcBef>
                <a:spcPts val="0"/>
              </a:spcBef>
              <a:spcAft>
                <a:spcPts val="600"/>
              </a:spcAft>
              <a:buClr>
                <a:schemeClr val="tx1"/>
              </a:buClr>
              <a:buFont typeface="Arial" panose="020B0604020202020204" pitchFamily="34" charset="0"/>
              <a:buChar char="•"/>
              <a:tabLst>
                <a:tab pos="625475" algn="l"/>
              </a:tabLst>
            </a:pPr>
            <a:r>
              <a:rPr spc="-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s</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HD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b</a:t>
            </a:r>
            <a:r>
              <a:rPr dirty="0">
                <a:latin typeface="Calibri" panose="020F0502020204030204" pitchFamily="34" charset="0"/>
                <a:cs typeface="Calibri" panose="020F0502020204030204" pitchFamily="34" charset="0"/>
              </a:rPr>
              <a:t>le</a:t>
            </a:r>
            <a:r>
              <a:rPr spc="-4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a</a:t>
            </a:r>
            <a:r>
              <a:rPr spc="-30" dirty="0">
                <a:latin typeface="Calibri" panose="020F0502020204030204" pitchFamily="34" charset="0"/>
                <a:cs typeface="Calibri" panose="020F0502020204030204" pitchFamily="34" charset="0"/>
              </a:rPr>
              <a:t>g</a:t>
            </a:r>
            <a:r>
              <a:rPr dirty="0">
                <a:latin typeface="Calibri" panose="020F0502020204030204" pitchFamily="34" charset="0"/>
                <a:cs typeface="Calibri" panose="020F0502020204030204" pitchFamily="34" charset="0"/>
              </a:rPr>
              <a:t>e</a:t>
            </a:r>
          </a:p>
          <a:p>
            <a:pPr marL="914400" lvl="3" indent="-457200">
              <a:lnSpc>
                <a:spcPts val="3190"/>
              </a:lnSpc>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D</a:t>
            </a:r>
            <a:r>
              <a:rPr spc="5" dirty="0">
                <a:latin typeface="Calibri" panose="020F0502020204030204" pitchFamily="34" charset="0"/>
                <a:cs typeface="Calibri" panose="020F0502020204030204" pitchFamily="34" charset="0"/>
              </a:rPr>
              <a:t>ow</a:t>
            </a:r>
            <a:r>
              <a:rPr spc="-10"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a:t>
            </a:r>
            <a:r>
              <a:rPr spc="-45" dirty="0">
                <a:latin typeface="Calibri" panose="020F0502020204030204" pitchFamily="34" charset="0"/>
                <a:cs typeface="Calibri" panose="020F0502020204030204" pitchFamily="34" charset="0"/>
              </a:rPr>
              <a:t> </a:t>
            </a:r>
            <a:r>
              <a:rPr lang="en-US" u="heavy" spc="-5" dirty="0">
                <a:solidFill>
                  <a:srgbClr val="168BBA"/>
                </a:solidFill>
                <a:latin typeface="Calibri" panose="020F0502020204030204" pitchFamily="34" charset="0"/>
                <a:cs typeface="Calibri" panose="020F0502020204030204" pitchFamily="34" charset="0"/>
                <a:hlinkClick r:id="rId3"/>
              </a:rPr>
              <a:t>http://hadoop.apache.org/releases.html</a:t>
            </a:r>
            <a:endParaRPr lang="en-US" u="heavy" spc="-5" dirty="0">
              <a:solidFill>
                <a:srgbClr val="168BBA"/>
              </a:solidFill>
              <a:latin typeface="Calibri" panose="020F0502020204030204" pitchFamily="34" charset="0"/>
              <a:cs typeface="Calibri" panose="020F0502020204030204" pitchFamily="34" charset="0"/>
            </a:endParaRPr>
          </a:p>
          <a:p>
            <a:pPr indent="-457200">
              <a:lnSpc>
                <a:spcPts val="3190"/>
              </a:lnSpc>
              <a:spcBef>
                <a:spcPts val="0"/>
              </a:spcBef>
              <a:spcAft>
                <a:spcPts val="600"/>
              </a:spcAft>
              <a:buClr>
                <a:schemeClr val="tx1"/>
              </a:buClr>
              <a:buFont typeface="Arial" panose="020B0604020202020204" pitchFamily="34" charset="0"/>
              <a:buChar char="•"/>
              <a:tabLst>
                <a:tab pos="625475" algn="l"/>
              </a:tabLst>
            </a:pPr>
            <a:endParaRPr lang="en-US" sz="2800" spc="5" dirty="0">
              <a:latin typeface="Calibri" panose="020F0502020204030204" pitchFamily="34" charset="0"/>
              <a:cs typeface="Calibri" panose="020F0502020204030204" pitchFamily="34" charset="0"/>
            </a:endParaRPr>
          </a:p>
          <a:p>
            <a:pPr indent="-457200">
              <a:lnSpc>
                <a:spcPts val="3190"/>
              </a:lnSpc>
              <a:spcBef>
                <a:spcPts val="0"/>
              </a:spcBef>
              <a:spcAft>
                <a:spcPts val="600"/>
              </a:spcAft>
              <a:buClr>
                <a:schemeClr val="tx1"/>
              </a:buClr>
              <a:buFont typeface="Arial" panose="020B0604020202020204" pitchFamily="34" charset="0"/>
              <a:buChar char="•"/>
              <a:tabLst>
                <a:tab pos="625475" algn="l"/>
              </a:tabLst>
            </a:pPr>
            <a:r>
              <a:rPr lang="en-US" sz="2800" b="1" spc="5" dirty="0">
                <a:latin typeface="Calibri" panose="020F0502020204030204" pitchFamily="34" charset="0"/>
                <a:cs typeface="Calibri" panose="020F0502020204030204" pitchFamily="34" charset="0"/>
              </a:rPr>
              <a:t>Spark</a:t>
            </a:r>
          </a:p>
          <a:p>
            <a:pPr marL="624840" lvl="1" indent="-274320">
              <a:lnSpc>
                <a:spcPts val="3190"/>
              </a:lnSpc>
              <a:spcBef>
                <a:spcPts val="335"/>
              </a:spcBef>
              <a:buClr>
                <a:srgbClr val="60B5CC"/>
              </a:buClr>
              <a:buFont typeface="Wingdings"/>
              <a:buChar char=""/>
              <a:tabLst>
                <a:tab pos="625475" algn="l"/>
              </a:tabLst>
            </a:pPr>
            <a:endParaRPr sz="2800" dirty="0">
              <a:latin typeface="Calibri"/>
              <a:cs typeface="Calibri"/>
            </a:endParaRPr>
          </a:p>
        </p:txBody>
      </p:sp>
      <p:sp>
        <p:nvSpPr>
          <p:cNvPr id="5" name="Rectangle 2">
            <a:extLst>
              <a:ext uri="{FF2B5EF4-FFF2-40B4-BE49-F238E27FC236}">
                <a16:creationId xmlns:a16="http://schemas.microsoft.com/office/drawing/2014/main" id="{D75FDF82-028A-514F-81BA-9CA7C511F86B}"/>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Implementations</a:t>
            </a:r>
          </a:p>
        </p:txBody>
      </p:sp>
    </p:spTree>
    <p:extLst>
      <p:ext uri="{BB962C8B-B14F-4D97-AF65-F5344CB8AC3E}">
        <p14:creationId xmlns:p14="http://schemas.microsoft.com/office/powerpoint/2010/main" val="21069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088974" y="4137142"/>
            <a:ext cx="4409209" cy="407894"/>
          </a:xfrm>
          <a:custGeom>
            <a:avLst/>
            <a:gdLst/>
            <a:ahLst/>
            <a:cxnLst/>
            <a:rect l="l" t="t" r="r" b="b"/>
            <a:pathLst>
              <a:path w="4850130" h="462279">
                <a:moveTo>
                  <a:pt x="0" y="0"/>
                </a:moveTo>
                <a:lnTo>
                  <a:pt x="4849603" y="0"/>
                </a:lnTo>
                <a:lnTo>
                  <a:pt x="4849603" y="461665"/>
                </a:lnTo>
                <a:lnTo>
                  <a:pt x="0" y="461665"/>
                </a:lnTo>
                <a:lnTo>
                  <a:pt x="0" y="0"/>
                </a:lnTo>
                <a:close/>
              </a:path>
            </a:pathLst>
          </a:custGeom>
          <a:solidFill>
            <a:srgbClr val="FFFFFF"/>
          </a:solidFill>
        </p:spPr>
        <p:txBody>
          <a:bodyPr wrap="square" lIns="0" tIns="0" rIns="0" bIns="0" rtlCol="0"/>
          <a:lstStyle/>
          <a:p>
            <a:endParaRPr/>
          </a:p>
        </p:txBody>
      </p:sp>
      <p:sp>
        <p:nvSpPr>
          <p:cNvPr id="8" name="object 8"/>
          <p:cNvSpPr txBox="1"/>
          <p:nvPr/>
        </p:nvSpPr>
        <p:spPr>
          <a:xfrm>
            <a:off x="2075977" y="4294251"/>
            <a:ext cx="4811934" cy="338554"/>
          </a:xfrm>
          <a:prstGeom prst="rect">
            <a:avLst/>
          </a:prstGeom>
          <a:solidFill>
            <a:srgbClr val="FFFFFF"/>
          </a:solidFill>
          <a:ln w="9524">
            <a:solidFill>
              <a:srgbClr val="000000"/>
            </a:solidFill>
          </a:ln>
        </p:spPr>
        <p:txBody>
          <a:bodyPr vert="horz" wrap="square" lIns="0" tIns="0" rIns="0" bIns="0" rtlCol="0">
            <a:spAutoFit/>
          </a:bodyPr>
          <a:lstStyle/>
          <a:p>
            <a:pPr marL="77499"/>
            <a:r>
              <a:rPr sz="2200" dirty="0">
                <a:latin typeface="Arial"/>
                <a:cs typeface="Arial"/>
              </a:rPr>
              <a:t>Emplyee</a:t>
            </a:r>
            <a:r>
              <a:rPr sz="2200" spc="-4" dirty="0">
                <a:latin typeface="Arial"/>
                <a:cs typeface="Arial"/>
              </a:rPr>
              <a:t> </a:t>
            </a:r>
            <a:r>
              <a:rPr sz="2200" dirty="0">
                <a:latin typeface="Apple Symbols"/>
                <a:cs typeface="Apple Symbols"/>
              </a:rPr>
              <a:t>⨝</a:t>
            </a:r>
            <a:r>
              <a:rPr sz="2200" spc="-319" dirty="0">
                <a:latin typeface="Apple Symbols"/>
                <a:cs typeface="Apple Symbols"/>
              </a:rPr>
              <a:t> </a:t>
            </a:r>
            <a:r>
              <a:rPr sz="2200" dirty="0">
                <a:latin typeface="Arial"/>
                <a:cs typeface="Arial"/>
              </a:rPr>
              <a:t>Assigned</a:t>
            </a:r>
            <a:r>
              <a:rPr sz="2200" spc="-4" dirty="0">
                <a:latin typeface="Arial"/>
                <a:cs typeface="Arial"/>
              </a:rPr>
              <a:t> </a:t>
            </a:r>
            <a:r>
              <a:rPr sz="2200" dirty="0">
                <a:latin typeface="Arial"/>
                <a:cs typeface="Arial"/>
              </a:rPr>
              <a:t>Depa</a:t>
            </a:r>
            <a:r>
              <a:rPr sz="2200" spc="-9" dirty="0">
                <a:latin typeface="Arial"/>
                <a:cs typeface="Arial"/>
              </a:rPr>
              <a:t>rt</a:t>
            </a:r>
            <a:r>
              <a:rPr sz="2200" dirty="0">
                <a:latin typeface="Arial"/>
                <a:cs typeface="Arial"/>
              </a:rPr>
              <a:t>men</a:t>
            </a:r>
            <a:r>
              <a:rPr sz="2200" spc="-9" dirty="0">
                <a:latin typeface="Arial"/>
                <a:cs typeface="Arial"/>
              </a:rPr>
              <a:t>t</a:t>
            </a:r>
            <a:r>
              <a:rPr sz="2200" dirty="0">
                <a:latin typeface="Arial"/>
                <a:cs typeface="Arial"/>
              </a:rPr>
              <a:t>s</a:t>
            </a:r>
          </a:p>
        </p:txBody>
      </p:sp>
      <p:graphicFrame>
        <p:nvGraphicFramePr>
          <p:cNvPr id="3" name="object 3"/>
          <p:cNvGraphicFramePr>
            <a:graphicFrameLocks noGrp="1"/>
          </p:cNvGraphicFramePr>
          <p:nvPr>
            <p:extLst>
              <p:ext uri="{D42A27DB-BD31-4B8C-83A1-F6EECF244321}">
                <p14:modId xmlns:p14="http://schemas.microsoft.com/office/powerpoint/2010/main" val="1315886875"/>
              </p:ext>
            </p:extLst>
          </p:nvPr>
        </p:nvGraphicFramePr>
        <p:xfrm>
          <a:off x="872490" y="2294493"/>
          <a:ext cx="2978726" cy="1048870"/>
        </p:xfrm>
        <a:graphic>
          <a:graphicData uri="http://schemas.openxmlformats.org/drawingml/2006/table">
            <a:tbl>
              <a:tblPr firstRow="1" bandRow="1">
                <a:tableStyleId>{2D5ABB26-0587-4C30-8999-92F81FD0307C}</a:tableStyleId>
              </a:tblPr>
              <a:tblGrid>
                <a:gridCol w="1489363">
                  <a:extLst>
                    <a:ext uri="{9D8B030D-6E8A-4147-A177-3AD203B41FA5}">
                      <a16:colId xmlns:a16="http://schemas.microsoft.com/office/drawing/2014/main" val="20000"/>
                    </a:ext>
                  </a:extLst>
                </a:gridCol>
                <a:gridCol w="1489363">
                  <a:extLst>
                    <a:ext uri="{9D8B030D-6E8A-4147-A177-3AD203B41FA5}">
                      <a16:colId xmlns:a16="http://schemas.microsoft.com/office/drawing/2014/main" val="20001"/>
                    </a:ext>
                  </a:extLst>
                </a:gridCol>
              </a:tblGrid>
              <a:tr h="349624">
                <a:tc>
                  <a:txBody>
                    <a:bodyPr/>
                    <a:lstStyle/>
                    <a:p>
                      <a:pPr marL="85090" algn="ctr">
                        <a:lnSpc>
                          <a:spcPct val="100000"/>
                        </a:lnSpc>
                      </a:pPr>
                      <a:r>
                        <a:rPr sz="1800" b="1" spc="-5" dirty="0">
                          <a:latin typeface="Arial"/>
                          <a:cs typeface="Arial"/>
                        </a:rPr>
                        <a:t>Name</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49623">
                <a:tc>
                  <a:txBody>
                    <a:bodyPr/>
                    <a:lstStyle/>
                    <a:p>
                      <a:pPr marL="85090" algn="ctr">
                        <a:lnSpc>
                          <a:spcPct val="100000"/>
                        </a:lnSpc>
                      </a:pPr>
                      <a:r>
                        <a:rPr sz="1800" dirty="0">
                          <a:latin typeface="Arial"/>
                          <a:cs typeface="Arial"/>
                        </a:rPr>
                        <a:t>Sue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49623">
                <a:tc>
                  <a:txBody>
                    <a:bodyPr/>
                    <a:lstStyle/>
                    <a:p>
                      <a:pPr marL="85090" algn="ctr">
                        <a:lnSpc>
                          <a:spcPct val="100000"/>
                        </a:lnSpc>
                      </a:pPr>
                      <a:r>
                        <a:rPr sz="1800" spc="-225" dirty="0">
                          <a:latin typeface="Arial"/>
                          <a:cs typeface="Arial"/>
                        </a:rPr>
                        <a:t>T</a:t>
                      </a:r>
                      <a:r>
                        <a:rPr sz="1800" dirty="0">
                          <a:latin typeface="Arial"/>
                          <a:cs typeface="Arial"/>
                        </a:rPr>
                        <a:t>ony</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600986372"/>
              </p:ext>
            </p:extLst>
          </p:nvPr>
        </p:nvGraphicFramePr>
        <p:xfrm>
          <a:off x="4774046" y="2293843"/>
          <a:ext cx="2978726" cy="1398494"/>
        </p:xfrm>
        <a:graphic>
          <a:graphicData uri="http://schemas.openxmlformats.org/drawingml/2006/table">
            <a:tbl>
              <a:tblPr firstRow="1" bandRow="1">
                <a:tableStyleId>{2D5ABB26-0587-4C30-8999-92F81FD0307C}</a:tableStyleId>
              </a:tblPr>
              <a:tblGrid>
                <a:gridCol w="1489363">
                  <a:extLst>
                    <a:ext uri="{9D8B030D-6E8A-4147-A177-3AD203B41FA5}">
                      <a16:colId xmlns:a16="http://schemas.microsoft.com/office/drawing/2014/main" val="20000"/>
                    </a:ext>
                  </a:extLst>
                </a:gridCol>
                <a:gridCol w="1489363">
                  <a:extLst>
                    <a:ext uri="{9D8B030D-6E8A-4147-A177-3AD203B41FA5}">
                      <a16:colId xmlns:a16="http://schemas.microsoft.com/office/drawing/2014/main" val="20001"/>
                    </a:ext>
                  </a:extLst>
                </a:gridCol>
              </a:tblGrid>
              <a:tr h="349624">
                <a:tc>
                  <a:txBody>
                    <a:bodyPr/>
                    <a:lstStyle/>
                    <a:p>
                      <a:pPr marL="84455" algn="ctr">
                        <a:lnSpc>
                          <a:spcPct val="100000"/>
                        </a:lnSpc>
                      </a:pPr>
                      <a:r>
                        <a:rPr sz="1800" b="1" dirty="0">
                          <a:latin typeface="Arial"/>
                          <a:cs typeface="Arial"/>
                        </a:rPr>
                        <a:t>EmpSSN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b="1" dirty="0">
                          <a:latin typeface="Arial"/>
                          <a:cs typeface="Arial"/>
                        </a:rPr>
                        <a:t>DepName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49623">
                <a:tc>
                  <a:txBody>
                    <a:bodyPr/>
                    <a:lstStyle/>
                    <a:p>
                      <a:pPr marL="84455"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Accounts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49624">
                <a:tc>
                  <a:txBody>
                    <a:bodyPr/>
                    <a:lstStyle/>
                    <a:p>
                      <a:pPr marL="84455"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Sales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349623">
                <a:tc>
                  <a:txBody>
                    <a:bodyPr/>
                    <a:lstStyle/>
                    <a:p>
                      <a:pPr marL="84455"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10" name="object 10"/>
          <p:cNvGraphicFramePr>
            <a:graphicFrameLocks noGrp="1"/>
          </p:cNvGraphicFramePr>
          <p:nvPr>
            <p:extLst>
              <p:ext uri="{D42A27DB-BD31-4B8C-83A1-F6EECF244321}">
                <p14:modId xmlns:p14="http://schemas.microsoft.com/office/powerpoint/2010/main" val="1488147550"/>
              </p:ext>
            </p:extLst>
          </p:nvPr>
        </p:nvGraphicFramePr>
        <p:xfrm>
          <a:off x="1676400" y="4738179"/>
          <a:ext cx="5611088" cy="1398493"/>
        </p:xfrm>
        <a:graphic>
          <a:graphicData uri="http://schemas.openxmlformats.org/drawingml/2006/table">
            <a:tbl>
              <a:tblPr firstRow="1" bandRow="1">
                <a:tableStyleId>{2D5ABB26-0587-4C30-8999-92F81FD0307C}</a:tableStyleId>
              </a:tblPr>
              <a:tblGrid>
                <a:gridCol w="1402772">
                  <a:extLst>
                    <a:ext uri="{9D8B030D-6E8A-4147-A177-3AD203B41FA5}">
                      <a16:colId xmlns:a16="http://schemas.microsoft.com/office/drawing/2014/main" val="20000"/>
                    </a:ext>
                  </a:extLst>
                </a:gridCol>
                <a:gridCol w="1402772">
                  <a:extLst>
                    <a:ext uri="{9D8B030D-6E8A-4147-A177-3AD203B41FA5}">
                      <a16:colId xmlns:a16="http://schemas.microsoft.com/office/drawing/2014/main" val="20001"/>
                    </a:ext>
                  </a:extLst>
                </a:gridCol>
                <a:gridCol w="1402772">
                  <a:extLst>
                    <a:ext uri="{9D8B030D-6E8A-4147-A177-3AD203B41FA5}">
                      <a16:colId xmlns:a16="http://schemas.microsoft.com/office/drawing/2014/main" val="20002"/>
                    </a:ext>
                  </a:extLst>
                </a:gridCol>
                <a:gridCol w="1402772">
                  <a:extLst>
                    <a:ext uri="{9D8B030D-6E8A-4147-A177-3AD203B41FA5}">
                      <a16:colId xmlns:a16="http://schemas.microsoft.com/office/drawing/2014/main" val="20003"/>
                    </a:ext>
                  </a:extLst>
                </a:gridCol>
              </a:tblGrid>
              <a:tr h="349623">
                <a:tc>
                  <a:txBody>
                    <a:bodyPr/>
                    <a:lstStyle/>
                    <a:p>
                      <a:pPr marL="84455" algn="ctr">
                        <a:lnSpc>
                          <a:spcPct val="100000"/>
                        </a:lnSpc>
                      </a:pPr>
                      <a:r>
                        <a:rPr sz="1800" b="1" spc="-5" dirty="0">
                          <a:latin typeface="Arial"/>
                          <a:cs typeface="Arial"/>
                        </a:rPr>
                        <a:t>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EmpSSN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b="1" dirty="0">
                          <a:latin typeface="Arial"/>
                          <a:cs typeface="Arial"/>
                        </a:rPr>
                        <a:t>DepName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49623">
                <a:tc>
                  <a:txBody>
                    <a:bodyPr/>
                    <a:lstStyle/>
                    <a:p>
                      <a:pPr marL="84455" algn="ctr">
                        <a:lnSpc>
                          <a:spcPct val="100000"/>
                        </a:lnSpc>
                      </a:pPr>
                      <a:r>
                        <a:rPr sz="1800" dirty="0">
                          <a:latin typeface="Arial"/>
                          <a:cs typeface="Arial"/>
                        </a:rPr>
                        <a:t>Sue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Accounts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49624">
                <a:tc>
                  <a:txBody>
                    <a:bodyPr/>
                    <a:lstStyle/>
                    <a:p>
                      <a:pPr marL="84455" algn="ctr">
                        <a:lnSpc>
                          <a:spcPct val="100000"/>
                        </a:lnSpc>
                      </a:pPr>
                      <a:r>
                        <a:rPr sz="1800" spc="-225" dirty="0">
                          <a:latin typeface="Arial"/>
                          <a:cs typeface="Arial"/>
                        </a:rPr>
                        <a:t>T</a:t>
                      </a:r>
                      <a:r>
                        <a:rPr sz="1800" dirty="0">
                          <a:latin typeface="Arial"/>
                          <a:cs typeface="Arial"/>
                        </a:rPr>
                        <a:t>ony</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Sales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349623">
                <a:tc>
                  <a:txBody>
                    <a:bodyPr/>
                    <a:lstStyle/>
                    <a:p>
                      <a:pPr marL="84455" algn="ctr">
                        <a:lnSpc>
                          <a:spcPct val="100000"/>
                        </a:lnSpc>
                      </a:pPr>
                      <a:r>
                        <a:rPr sz="1800" spc="-225" dirty="0">
                          <a:latin typeface="Arial"/>
                          <a:cs typeface="Arial"/>
                        </a:rPr>
                        <a:t>T</a:t>
                      </a:r>
                      <a:r>
                        <a:rPr sz="1800" dirty="0">
                          <a:latin typeface="Arial"/>
                          <a:cs typeface="Arial"/>
                        </a:rPr>
                        <a:t>ony</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bl>
          </a:graphicData>
        </a:graphic>
      </p:graphicFrame>
      <p:sp>
        <p:nvSpPr>
          <p:cNvPr id="15" name="TextBox 14">
            <a:extLst>
              <a:ext uri="{FF2B5EF4-FFF2-40B4-BE49-F238E27FC236}">
                <a16:creationId xmlns:a16="http://schemas.microsoft.com/office/drawing/2014/main" id="{11CD9891-295E-0B47-A42F-B9FBCF871BF7}"/>
              </a:ext>
            </a:extLst>
          </p:cNvPr>
          <p:cNvSpPr txBox="1"/>
          <p:nvPr/>
        </p:nvSpPr>
        <p:spPr>
          <a:xfrm>
            <a:off x="4975412" y="1762206"/>
            <a:ext cx="2593210"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Assigned Departments</a:t>
            </a:r>
          </a:p>
        </p:txBody>
      </p:sp>
      <p:sp>
        <p:nvSpPr>
          <p:cNvPr id="16" name="TextBox 15">
            <a:extLst>
              <a:ext uri="{FF2B5EF4-FFF2-40B4-BE49-F238E27FC236}">
                <a16:creationId xmlns:a16="http://schemas.microsoft.com/office/drawing/2014/main" id="{63FE632C-0279-3C49-A9C7-D51237F46736}"/>
              </a:ext>
            </a:extLst>
          </p:cNvPr>
          <p:cNvSpPr txBox="1"/>
          <p:nvPr/>
        </p:nvSpPr>
        <p:spPr>
          <a:xfrm>
            <a:off x="1676400" y="1695753"/>
            <a:ext cx="1233479"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Employee</a:t>
            </a:r>
          </a:p>
        </p:txBody>
      </p:sp>
      <p:sp>
        <p:nvSpPr>
          <p:cNvPr id="17" name="Rectangle 2">
            <a:extLst>
              <a:ext uri="{FF2B5EF4-FFF2-40B4-BE49-F238E27FC236}">
                <a16:creationId xmlns:a16="http://schemas.microsoft.com/office/drawing/2014/main" id="{B3ED65C3-E11E-C242-8479-EBD999EFD266}"/>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Relational Join</a:t>
            </a:r>
          </a:p>
        </p:txBody>
      </p:sp>
    </p:spTree>
    <p:extLst>
      <p:ext uri="{BB962C8B-B14F-4D97-AF65-F5344CB8AC3E}">
        <p14:creationId xmlns:p14="http://schemas.microsoft.com/office/powerpoint/2010/main" val="419701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494232" y="5029200"/>
            <a:ext cx="5649768" cy="1225156"/>
          </a:xfrm>
          <a:prstGeom prst="rect">
            <a:avLst/>
          </a:prstGeom>
        </p:spPr>
        <p:txBody>
          <a:bodyPr vert="horz" wrap="square" lIns="0" tIns="0" rIns="0" bIns="0" rtlCol="0">
            <a:spAutoFit/>
          </a:bodyPr>
          <a:lstStyle/>
          <a:p>
            <a:pPr marL="11397" marR="4559">
              <a:lnSpc>
                <a:spcPct val="99500"/>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(Employee</a:t>
            </a:r>
            <a:r>
              <a:rPr sz="1600" spc="-4" dirty="0">
                <a:latin typeface="Arial"/>
                <a:cs typeface="Arial"/>
              </a:rPr>
              <a:t>, </a:t>
            </a:r>
            <a:r>
              <a:rPr sz="1600" dirty="0">
                <a:latin typeface="Arial"/>
                <a:cs typeface="Arial"/>
              </a:rPr>
              <a:t>Sue</a:t>
            </a:r>
            <a:r>
              <a:rPr sz="1600" spc="-4" dirty="0">
                <a:latin typeface="Arial"/>
                <a:cs typeface="Arial"/>
              </a:rPr>
              <a:t>, </a:t>
            </a:r>
            <a:r>
              <a:rPr sz="1600" dirty="0">
                <a:latin typeface="Arial"/>
                <a:cs typeface="Arial"/>
              </a:rPr>
              <a:t>999999999)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(Employee</a:t>
            </a:r>
            <a:r>
              <a:rPr sz="1600" spc="-4" dirty="0">
                <a:latin typeface="Arial"/>
                <a:cs typeface="Arial"/>
              </a:rPr>
              <a:t>,</a:t>
            </a:r>
            <a:r>
              <a:rPr sz="1600" spc="-31" dirty="0">
                <a:latin typeface="Arial"/>
                <a:cs typeface="Arial"/>
              </a:rPr>
              <a:t> </a:t>
            </a: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4" dirty="0">
                <a:latin typeface="Arial"/>
                <a:cs typeface="Arial"/>
              </a:rPr>
              <a:t>t</a:t>
            </a:r>
            <a:r>
              <a:rPr sz="1600" dirty="0">
                <a:latin typeface="Arial"/>
                <a:cs typeface="Arial"/>
              </a:rPr>
              <a:t>s)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Sales)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p>
        </p:txBody>
      </p:sp>
      <p:sp>
        <p:nvSpPr>
          <p:cNvPr id="12" name="TextBox 11"/>
          <p:cNvSpPr txBox="1"/>
          <p:nvPr/>
        </p:nvSpPr>
        <p:spPr>
          <a:xfrm>
            <a:off x="609600" y="1448068"/>
            <a:ext cx="8153400" cy="1249573"/>
          </a:xfrm>
          <a:prstGeom prst="rect">
            <a:avLst/>
          </a:prstGeom>
          <a:noFill/>
        </p:spPr>
        <p:txBody>
          <a:bodyPr wrap="square" rtlCol="0">
            <a:spAutoFit/>
          </a:bodyPr>
          <a:lstStyle/>
          <a:p>
            <a:pPr marL="342900" indent="-342900">
              <a:lnSpc>
                <a:spcPct val="120000"/>
              </a:lnSpc>
              <a:buFont typeface="Arial"/>
              <a:buChar char="•"/>
            </a:pPr>
            <a:r>
              <a:rPr lang="en-US" dirty="0">
                <a:latin typeface="Calibri" panose="020F0502020204030204" pitchFamily="34" charset="0"/>
                <a:cs typeface="Calibri" panose="020F0502020204030204" pitchFamily="34" charset="0"/>
              </a:rPr>
              <a:t>Map Task: Emit (key, value) pair</a:t>
            </a:r>
          </a:p>
          <a:p>
            <a:pPr marL="800100" lvl="1" indent="-342900">
              <a:lnSpc>
                <a:spcPct val="120000"/>
              </a:lnSpc>
              <a:buClr>
                <a:schemeClr val="tx1"/>
              </a:buClr>
              <a:buFont typeface="Arial"/>
              <a:buChar char="•"/>
            </a:pPr>
            <a:r>
              <a:rPr lang="en-US" sz="2000" b="1" dirty="0">
                <a:solidFill>
                  <a:srgbClr val="A01A06"/>
                </a:solidFill>
                <a:latin typeface="Calibri" panose="020F0502020204030204" pitchFamily="34" charset="0"/>
                <a:cs typeface="Calibri" panose="020F0502020204030204" pitchFamily="34" charset="0"/>
              </a:rPr>
              <a:t>Key is key used for join</a:t>
            </a:r>
          </a:p>
          <a:p>
            <a:pPr marL="800100" lvl="1" indent="-342900">
              <a:lnSpc>
                <a:spcPct val="120000"/>
              </a:lnSpc>
              <a:buClr>
                <a:schemeClr val="tx1"/>
              </a:buClr>
              <a:buFont typeface="Arial"/>
              <a:buChar char="•"/>
            </a:pPr>
            <a:r>
              <a:rPr lang="en-US" sz="2000" b="1" dirty="0">
                <a:solidFill>
                  <a:srgbClr val="A01A06"/>
                </a:solidFill>
                <a:latin typeface="Calibri" panose="020F0502020204030204" pitchFamily="34" charset="0"/>
                <a:cs typeface="Calibri" panose="020F0502020204030204" pitchFamily="34" charset="0"/>
              </a:rPr>
              <a:t>Value is a tuple </a:t>
            </a:r>
            <a:r>
              <a:rPr lang="en-US" sz="2000" dirty="0">
                <a:latin typeface="Calibri" panose="020F0502020204030204" pitchFamily="34" charset="0"/>
                <a:cs typeface="Calibri" panose="020F0502020204030204" pitchFamily="34" charset="0"/>
              </a:rPr>
              <a:t>with all fields from table (including the table name)</a:t>
            </a:r>
          </a:p>
        </p:txBody>
      </p:sp>
      <p:sp>
        <p:nvSpPr>
          <p:cNvPr id="16" name="Rectangle 2">
            <a:extLst>
              <a:ext uri="{FF2B5EF4-FFF2-40B4-BE49-F238E27FC236}">
                <a16:creationId xmlns:a16="http://schemas.microsoft.com/office/drawing/2014/main" id="{9F129B89-F46A-A141-8FAE-6C8469712FE9}"/>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Relational Join</a:t>
            </a:r>
          </a:p>
        </p:txBody>
      </p:sp>
      <p:graphicFrame>
        <p:nvGraphicFramePr>
          <p:cNvPr id="17" name="object 3">
            <a:extLst>
              <a:ext uri="{FF2B5EF4-FFF2-40B4-BE49-F238E27FC236}">
                <a16:creationId xmlns:a16="http://schemas.microsoft.com/office/drawing/2014/main" id="{CD97E982-4846-D54E-A798-0B2F72D66D48}"/>
              </a:ext>
            </a:extLst>
          </p:cNvPr>
          <p:cNvGraphicFramePr>
            <a:graphicFrameLocks noGrp="1"/>
          </p:cNvGraphicFramePr>
          <p:nvPr>
            <p:extLst>
              <p:ext uri="{D42A27DB-BD31-4B8C-83A1-F6EECF244321}">
                <p14:modId xmlns:p14="http://schemas.microsoft.com/office/powerpoint/2010/main" val="1967274043"/>
              </p:ext>
            </p:extLst>
          </p:nvPr>
        </p:nvGraphicFramePr>
        <p:xfrm>
          <a:off x="489966" y="3451004"/>
          <a:ext cx="2605282" cy="958585"/>
        </p:xfrm>
        <a:graphic>
          <a:graphicData uri="http://schemas.openxmlformats.org/drawingml/2006/table">
            <a:tbl>
              <a:tblPr firstRow="1" bandRow="1">
                <a:tableStyleId>{2D5ABB26-0587-4C30-8999-92F81FD0307C}</a:tableStyleId>
              </a:tblPr>
              <a:tblGrid>
                <a:gridCol w="1302641">
                  <a:extLst>
                    <a:ext uri="{9D8B030D-6E8A-4147-A177-3AD203B41FA5}">
                      <a16:colId xmlns:a16="http://schemas.microsoft.com/office/drawing/2014/main" val="20000"/>
                    </a:ext>
                  </a:extLst>
                </a:gridCol>
                <a:gridCol w="1302641">
                  <a:extLst>
                    <a:ext uri="{9D8B030D-6E8A-4147-A177-3AD203B41FA5}">
                      <a16:colId xmlns:a16="http://schemas.microsoft.com/office/drawing/2014/main" val="20001"/>
                    </a:ext>
                  </a:extLst>
                </a:gridCol>
              </a:tblGrid>
              <a:tr h="319529">
                <a:tc>
                  <a:txBody>
                    <a:bodyPr/>
                    <a:lstStyle/>
                    <a:p>
                      <a:pPr marL="85090" algn="ctr">
                        <a:lnSpc>
                          <a:spcPct val="100000"/>
                        </a:lnSpc>
                      </a:pPr>
                      <a:r>
                        <a:rPr sz="1600" b="1" spc="-5" dirty="0">
                          <a:latin typeface="Arial"/>
                          <a:cs typeface="Arial"/>
                        </a:rPr>
                        <a:t>Name</a:t>
                      </a:r>
                      <a:endParaRPr sz="16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b="1" dirty="0">
                          <a:latin typeface="Arial"/>
                          <a:cs typeface="Arial"/>
                        </a:rPr>
                        <a:t>SSN</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19528">
                <a:tc>
                  <a:txBody>
                    <a:bodyPr/>
                    <a:lstStyle/>
                    <a:p>
                      <a:pPr marL="85090" algn="ctr">
                        <a:lnSpc>
                          <a:spcPct val="100000"/>
                        </a:lnSpc>
                      </a:pPr>
                      <a:r>
                        <a:rPr sz="1600" dirty="0">
                          <a:latin typeface="Arial"/>
                          <a:cs typeface="Arial"/>
                        </a:rPr>
                        <a:t>Sue</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spc="-5" dirty="0">
                          <a:latin typeface="Arial"/>
                          <a:cs typeface="Arial"/>
                        </a:rPr>
                        <a:t>999999999</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19528">
                <a:tc>
                  <a:txBody>
                    <a:bodyPr/>
                    <a:lstStyle/>
                    <a:p>
                      <a:pPr marL="85090" algn="ctr">
                        <a:lnSpc>
                          <a:spcPct val="100000"/>
                        </a:lnSpc>
                      </a:pPr>
                      <a:r>
                        <a:rPr sz="1600" spc="-225" dirty="0">
                          <a:latin typeface="Arial"/>
                          <a:cs typeface="Arial"/>
                        </a:rPr>
                        <a:t>T</a:t>
                      </a:r>
                      <a:r>
                        <a:rPr sz="1600" dirty="0">
                          <a:latin typeface="Arial"/>
                          <a:cs typeface="Arial"/>
                        </a:rPr>
                        <a:t>ony</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spc="-5" dirty="0">
                          <a:latin typeface="Arial"/>
                          <a:cs typeface="Arial"/>
                        </a:rPr>
                        <a:t>777777777</a:t>
                      </a:r>
                      <a:endParaRPr sz="16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FBB5FBD0-F6AB-7B4F-96EE-8919088848C2}"/>
              </a:ext>
            </a:extLst>
          </p:cNvPr>
          <p:cNvSpPr txBox="1"/>
          <p:nvPr/>
        </p:nvSpPr>
        <p:spPr>
          <a:xfrm>
            <a:off x="1282050" y="3024665"/>
            <a:ext cx="1021113"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Employee</a:t>
            </a:r>
          </a:p>
        </p:txBody>
      </p:sp>
      <p:graphicFrame>
        <p:nvGraphicFramePr>
          <p:cNvPr id="19" name="object 4">
            <a:extLst>
              <a:ext uri="{FF2B5EF4-FFF2-40B4-BE49-F238E27FC236}">
                <a16:creationId xmlns:a16="http://schemas.microsoft.com/office/drawing/2014/main" id="{B6F0096A-90BE-F746-ABCC-AFC40BD22513}"/>
              </a:ext>
            </a:extLst>
          </p:cNvPr>
          <p:cNvGraphicFramePr>
            <a:graphicFrameLocks noGrp="1"/>
          </p:cNvGraphicFramePr>
          <p:nvPr>
            <p:extLst>
              <p:ext uri="{D42A27DB-BD31-4B8C-83A1-F6EECF244321}">
                <p14:modId xmlns:p14="http://schemas.microsoft.com/office/powerpoint/2010/main" val="2193662510"/>
              </p:ext>
            </p:extLst>
          </p:nvPr>
        </p:nvGraphicFramePr>
        <p:xfrm>
          <a:off x="409956" y="5029200"/>
          <a:ext cx="2765302" cy="1317888"/>
        </p:xfrm>
        <a:graphic>
          <a:graphicData uri="http://schemas.openxmlformats.org/drawingml/2006/table">
            <a:tbl>
              <a:tblPr firstRow="1" bandRow="1">
                <a:tableStyleId>{2D5ABB26-0587-4C30-8999-92F81FD0307C}</a:tableStyleId>
              </a:tblPr>
              <a:tblGrid>
                <a:gridCol w="1382651">
                  <a:extLst>
                    <a:ext uri="{9D8B030D-6E8A-4147-A177-3AD203B41FA5}">
                      <a16:colId xmlns:a16="http://schemas.microsoft.com/office/drawing/2014/main" val="20000"/>
                    </a:ext>
                  </a:extLst>
                </a:gridCol>
                <a:gridCol w="1382651">
                  <a:extLst>
                    <a:ext uri="{9D8B030D-6E8A-4147-A177-3AD203B41FA5}">
                      <a16:colId xmlns:a16="http://schemas.microsoft.com/office/drawing/2014/main" val="20001"/>
                    </a:ext>
                  </a:extLst>
                </a:gridCol>
              </a:tblGrid>
              <a:tr h="329472">
                <a:tc>
                  <a:txBody>
                    <a:bodyPr/>
                    <a:lstStyle/>
                    <a:p>
                      <a:pPr marL="84455" algn="ctr">
                        <a:lnSpc>
                          <a:spcPct val="100000"/>
                        </a:lnSpc>
                      </a:pPr>
                      <a:r>
                        <a:rPr sz="1600" b="1" dirty="0">
                          <a:latin typeface="Arial"/>
                          <a:cs typeface="Arial"/>
                        </a:rPr>
                        <a:t>EmpSSN</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b="1" dirty="0">
                          <a:latin typeface="Arial"/>
                          <a:cs typeface="Arial"/>
                        </a:rPr>
                        <a:t>DepName</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29472">
                <a:tc>
                  <a:txBody>
                    <a:bodyPr/>
                    <a:lstStyle/>
                    <a:p>
                      <a:pPr marL="84455" algn="ctr">
                        <a:lnSpc>
                          <a:spcPct val="100000"/>
                        </a:lnSpc>
                      </a:pPr>
                      <a:r>
                        <a:rPr sz="1600" spc="-5" dirty="0">
                          <a:latin typeface="Arial"/>
                          <a:cs typeface="Arial"/>
                        </a:rPr>
                        <a:t>999999999</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Accounts</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29472">
                <a:tc>
                  <a:txBody>
                    <a:bodyPr/>
                    <a:lstStyle/>
                    <a:p>
                      <a:pPr marL="84455" algn="ctr">
                        <a:lnSpc>
                          <a:spcPct val="100000"/>
                        </a:lnSpc>
                      </a:pPr>
                      <a:r>
                        <a:rPr sz="1600" spc="-5" dirty="0">
                          <a:latin typeface="Arial"/>
                          <a:cs typeface="Arial"/>
                        </a:rPr>
                        <a:t>777777777</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Sales</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329472">
                <a:tc>
                  <a:txBody>
                    <a:bodyPr/>
                    <a:lstStyle/>
                    <a:p>
                      <a:pPr marL="84455" algn="ctr">
                        <a:lnSpc>
                          <a:spcPct val="100000"/>
                        </a:lnSpc>
                      </a:pPr>
                      <a:r>
                        <a:rPr sz="1600" spc="-5" dirty="0">
                          <a:latin typeface="Arial"/>
                          <a:cs typeface="Arial"/>
                        </a:rPr>
                        <a:t>777777777</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bl>
          </a:graphicData>
        </a:graphic>
      </p:graphicFrame>
      <p:sp>
        <p:nvSpPr>
          <p:cNvPr id="20" name="TextBox 19">
            <a:extLst>
              <a:ext uri="{FF2B5EF4-FFF2-40B4-BE49-F238E27FC236}">
                <a16:creationId xmlns:a16="http://schemas.microsoft.com/office/drawing/2014/main" id="{92762FE2-6F6B-5246-B5BD-FC6136DEAE2D}"/>
              </a:ext>
            </a:extLst>
          </p:cNvPr>
          <p:cNvSpPr txBox="1"/>
          <p:nvPr/>
        </p:nvSpPr>
        <p:spPr>
          <a:xfrm>
            <a:off x="737831" y="4590609"/>
            <a:ext cx="2109552"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Assigned Departments</a:t>
            </a:r>
          </a:p>
        </p:txBody>
      </p:sp>
      <p:sp>
        <p:nvSpPr>
          <p:cNvPr id="10" name="object 6">
            <a:extLst>
              <a:ext uri="{FF2B5EF4-FFF2-40B4-BE49-F238E27FC236}">
                <a16:creationId xmlns:a16="http://schemas.microsoft.com/office/drawing/2014/main" id="{BD23C195-6900-754B-AE70-359D5861E9C2}"/>
              </a:ext>
            </a:extLst>
          </p:cNvPr>
          <p:cNvSpPr/>
          <p:nvPr/>
        </p:nvSpPr>
        <p:spPr>
          <a:xfrm rot="16200000" flipH="1">
            <a:off x="3371137" y="3871706"/>
            <a:ext cx="1039091" cy="107576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93043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8579" y="3124200"/>
            <a:ext cx="5786582" cy="490327"/>
          </a:xfrm>
          <a:prstGeom prst="rect">
            <a:avLst/>
          </a:prstGeom>
        </p:spPr>
        <p:txBody>
          <a:bodyPr vert="horz" wrap="square" lIns="0" tIns="0" rIns="0" bIns="0" rtlCol="0">
            <a:spAutoFit/>
          </a:bodyPr>
          <a:lstStyle/>
          <a:p>
            <a:pPr marL="11397">
              <a:lnSpc>
                <a:spcPts val="1911"/>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9" dirty="0">
                <a:solidFill>
                  <a:srgbClr val="0000FF"/>
                </a:solidFill>
                <a:latin typeface="Arial"/>
                <a:cs typeface="Arial"/>
              </a:rPr>
              <a:t>s</a:t>
            </a:r>
            <a:r>
              <a:rPr sz="1600" spc="-18" dirty="0">
                <a:solidFill>
                  <a:srgbClr val="0000FF"/>
                </a:solidFill>
                <a:latin typeface="Arial"/>
                <a:cs typeface="Arial"/>
              </a:rPr>
              <a:t>=</a:t>
            </a:r>
            <a:r>
              <a:rPr sz="1600" spc="-4" dirty="0">
                <a:latin typeface="Arial"/>
                <a:cs typeface="Arial"/>
              </a:rPr>
              <a:t>[</a:t>
            </a:r>
            <a:r>
              <a:rPr sz="1600" dirty="0">
                <a:latin typeface="Arial"/>
                <a:cs typeface="Arial"/>
              </a:rPr>
              <a:t>(Employee</a:t>
            </a:r>
            <a:r>
              <a:rPr sz="1600" spc="-4" dirty="0">
                <a:latin typeface="Arial"/>
                <a:cs typeface="Arial"/>
              </a:rPr>
              <a:t>, </a:t>
            </a:r>
            <a:r>
              <a:rPr sz="1600" dirty="0">
                <a:latin typeface="Arial"/>
                <a:cs typeface="Arial"/>
              </a:rPr>
              <a:t>Sue</a:t>
            </a:r>
            <a:r>
              <a:rPr sz="1600" spc="-4" dirty="0">
                <a:latin typeface="Arial"/>
                <a:cs typeface="Arial"/>
              </a:rPr>
              <a:t>, </a:t>
            </a:r>
            <a:r>
              <a:rPr sz="1600" dirty="0">
                <a:latin typeface="Arial"/>
                <a:cs typeface="Arial"/>
              </a:rPr>
              <a:t>999999999</a:t>
            </a:r>
            <a:r>
              <a:rPr sz="1600" spc="-9" dirty="0">
                <a:latin typeface="Arial"/>
                <a:cs typeface="Arial"/>
              </a:rPr>
              <a:t>),</a:t>
            </a:r>
            <a:endParaRPr sz="1600" dirty="0">
              <a:latin typeface="Arial"/>
              <a:cs typeface="Arial"/>
            </a:endParaRPr>
          </a:p>
          <a:p>
            <a:pPr marL="2347778">
              <a:lnSpc>
                <a:spcPts val="1911"/>
              </a:lnSpc>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9" dirty="0">
                <a:latin typeface="Arial"/>
                <a:cs typeface="Arial"/>
              </a:rPr>
              <a:t>ts)]</a:t>
            </a:r>
            <a:endParaRPr sz="1600" dirty="0">
              <a:latin typeface="Arial"/>
              <a:cs typeface="Arial"/>
            </a:endParaRPr>
          </a:p>
        </p:txBody>
      </p:sp>
      <p:sp>
        <p:nvSpPr>
          <p:cNvPr id="4" name="object 4"/>
          <p:cNvSpPr txBox="1"/>
          <p:nvPr/>
        </p:nvSpPr>
        <p:spPr>
          <a:xfrm>
            <a:off x="1058413" y="4821628"/>
            <a:ext cx="5855855" cy="740972"/>
          </a:xfrm>
          <a:prstGeom prst="rect">
            <a:avLst/>
          </a:prstGeom>
        </p:spPr>
        <p:txBody>
          <a:bodyPr vert="horz" wrap="square" lIns="0" tIns="0" rIns="0" bIns="0" rtlCol="0">
            <a:spAutoFit/>
          </a:bodyPr>
          <a:lstStyle/>
          <a:p>
            <a:pPr marL="11397">
              <a:lnSpc>
                <a:spcPts val="1911"/>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9" dirty="0">
                <a:solidFill>
                  <a:srgbClr val="0000FF"/>
                </a:solidFill>
                <a:latin typeface="Arial"/>
                <a:cs typeface="Arial"/>
              </a:rPr>
              <a:t>s</a:t>
            </a:r>
            <a:r>
              <a:rPr sz="1600" spc="-18" dirty="0">
                <a:solidFill>
                  <a:srgbClr val="0000FF"/>
                </a:solidFill>
                <a:latin typeface="Arial"/>
                <a:cs typeface="Arial"/>
              </a:rPr>
              <a:t>=</a:t>
            </a:r>
            <a:r>
              <a:rPr sz="1600" spc="-4" dirty="0">
                <a:latin typeface="Arial"/>
                <a:cs typeface="Arial"/>
              </a:rPr>
              <a:t>[</a:t>
            </a:r>
            <a:r>
              <a:rPr sz="1600" dirty="0">
                <a:latin typeface="Arial"/>
                <a:cs typeface="Arial"/>
              </a:rPr>
              <a:t>(Employee</a:t>
            </a:r>
            <a:r>
              <a:rPr sz="1600" spc="-4" dirty="0">
                <a:latin typeface="Arial"/>
                <a:cs typeface="Arial"/>
              </a:rPr>
              <a:t>,</a:t>
            </a:r>
            <a:r>
              <a:rPr sz="1600" spc="-31" dirty="0">
                <a:latin typeface="Arial"/>
                <a:cs typeface="Arial"/>
              </a:rPr>
              <a:t> </a:t>
            </a: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9" dirty="0">
                <a:latin typeface="Arial"/>
                <a:cs typeface="Arial"/>
              </a:rPr>
              <a:t>),</a:t>
            </a:r>
            <a:endParaRPr sz="1600" dirty="0">
              <a:latin typeface="Arial"/>
              <a:cs typeface="Arial"/>
            </a:endParaRPr>
          </a:p>
          <a:p>
            <a:pPr marL="2347778">
              <a:lnSpc>
                <a:spcPts val="1911"/>
              </a:lnSpc>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Sale</a:t>
            </a:r>
            <a:r>
              <a:rPr sz="1600" spc="-9" dirty="0">
                <a:latin typeface="Arial"/>
                <a:cs typeface="Arial"/>
              </a:rPr>
              <a:t>s),</a:t>
            </a:r>
            <a:endParaRPr sz="1600" dirty="0">
              <a:latin typeface="Arial"/>
              <a:cs typeface="Arial"/>
            </a:endParaRPr>
          </a:p>
          <a:p>
            <a:pPr marL="2347778">
              <a:spcBef>
                <a:spcPts val="36"/>
              </a:spcBef>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r>
              <a:rPr sz="1600" spc="-9" dirty="0">
                <a:latin typeface="Arial"/>
                <a:cs typeface="Arial"/>
              </a:rPr>
              <a:t>)]</a:t>
            </a:r>
            <a:endParaRPr sz="1600" dirty="0">
              <a:latin typeface="Arial"/>
              <a:cs typeface="Arial"/>
            </a:endParaRPr>
          </a:p>
        </p:txBody>
      </p:sp>
      <p:sp>
        <p:nvSpPr>
          <p:cNvPr id="7" name="object 7"/>
          <p:cNvSpPr/>
          <p:nvPr/>
        </p:nvSpPr>
        <p:spPr>
          <a:xfrm>
            <a:off x="3472248" y="3700445"/>
            <a:ext cx="969818" cy="835399"/>
          </a:xfrm>
          <a:custGeom>
            <a:avLst/>
            <a:gdLst/>
            <a:ahLst/>
            <a:cxnLst/>
            <a:rect l="l" t="t" r="r" b="b"/>
            <a:pathLst>
              <a:path w="1066800" h="946785">
                <a:moveTo>
                  <a:pt x="0" y="0"/>
                </a:moveTo>
                <a:lnTo>
                  <a:pt x="0" y="413995"/>
                </a:lnTo>
                <a:lnTo>
                  <a:pt x="1372" y="447950"/>
                </a:lnTo>
                <a:lnTo>
                  <a:pt x="12031" y="513484"/>
                </a:lnTo>
                <a:lnTo>
                  <a:pt x="32533" y="575141"/>
                </a:lnTo>
                <a:lnTo>
                  <a:pt x="62026" y="632071"/>
                </a:lnTo>
                <a:lnTo>
                  <a:pt x="99656" y="683420"/>
                </a:lnTo>
                <a:lnTo>
                  <a:pt x="144571" y="728335"/>
                </a:lnTo>
                <a:lnTo>
                  <a:pt x="195920" y="765965"/>
                </a:lnTo>
                <a:lnTo>
                  <a:pt x="252850" y="795458"/>
                </a:lnTo>
                <a:lnTo>
                  <a:pt x="314507" y="815960"/>
                </a:lnTo>
                <a:lnTo>
                  <a:pt x="380041" y="826619"/>
                </a:lnTo>
                <a:lnTo>
                  <a:pt x="413996" y="827991"/>
                </a:lnTo>
                <a:lnTo>
                  <a:pt x="830230" y="827990"/>
                </a:lnTo>
                <a:lnTo>
                  <a:pt x="830230" y="946275"/>
                </a:lnTo>
                <a:lnTo>
                  <a:pt x="1066799" y="709707"/>
                </a:lnTo>
                <a:lnTo>
                  <a:pt x="830230" y="473138"/>
                </a:lnTo>
                <a:lnTo>
                  <a:pt x="830230" y="591421"/>
                </a:lnTo>
                <a:lnTo>
                  <a:pt x="413996" y="591421"/>
                </a:lnTo>
                <a:lnTo>
                  <a:pt x="370855" y="586140"/>
                </a:lnTo>
                <a:lnTo>
                  <a:pt x="331560" y="571149"/>
                </a:lnTo>
                <a:lnTo>
                  <a:pt x="297389" y="547726"/>
                </a:lnTo>
                <a:lnTo>
                  <a:pt x="269622" y="517152"/>
                </a:lnTo>
                <a:lnTo>
                  <a:pt x="249536" y="480703"/>
                </a:lnTo>
                <a:lnTo>
                  <a:pt x="238411" y="439660"/>
                </a:lnTo>
                <a:lnTo>
                  <a:pt x="236568" y="0"/>
                </a:lnTo>
                <a:lnTo>
                  <a:pt x="0" y="0"/>
                </a:lnTo>
                <a:close/>
              </a:path>
            </a:pathLst>
          </a:custGeom>
          <a:ln w="9524">
            <a:solidFill>
              <a:srgbClr val="5B92C7"/>
            </a:solidFill>
          </a:ln>
        </p:spPr>
        <p:txBody>
          <a:bodyPr wrap="square" lIns="0" tIns="0" rIns="0" bIns="0" rtlCol="0"/>
          <a:lstStyle/>
          <a:p>
            <a:endParaRPr/>
          </a:p>
        </p:txBody>
      </p:sp>
      <p:sp>
        <p:nvSpPr>
          <p:cNvPr id="8" name="object 8"/>
          <p:cNvSpPr txBox="1"/>
          <p:nvPr/>
        </p:nvSpPr>
        <p:spPr>
          <a:xfrm>
            <a:off x="4649884" y="4209513"/>
            <a:ext cx="3843482" cy="246221"/>
          </a:xfrm>
          <a:prstGeom prst="rect">
            <a:avLst/>
          </a:prstGeom>
          <a:ln w="9524">
            <a:solidFill>
              <a:srgbClr val="000000"/>
            </a:solidFill>
          </a:ln>
        </p:spPr>
        <p:txBody>
          <a:bodyPr vert="horz" wrap="square" lIns="0" tIns="0" rIns="0" bIns="0" rtlCol="0">
            <a:spAutoFit/>
          </a:bodyPr>
          <a:lstStyle/>
          <a:p>
            <a:pPr marL="77499"/>
            <a:r>
              <a:rPr sz="1600" dirty="0">
                <a:latin typeface="Arial"/>
                <a:cs typeface="Arial"/>
              </a:rPr>
              <a:t>Sue</a:t>
            </a:r>
            <a:r>
              <a:rPr sz="1600" spc="-4" dirty="0">
                <a:latin typeface="Arial"/>
                <a:cs typeface="Arial"/>
              </a:rPr>
              <a:t>, </a:t>
            </a:r>
            <a:r>
              <a:rPr sz="1600" dirty="0">
                <a:latin typeface="Arial"/>
                <a:cs typeface="Arial"/>
              </a:rPr>
              <a:t>999999999</a:t>
            </a:r>
            <a:r>
              <a:rPr sz="1600" spc="-4" dirty="0">
                <a:latin typeface="Arial"/>
                <a:cs typeface="Arial"/>
              </a:rPr>
              <a: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4" dirty="0">
                <a:latin typeface="Arial"/>
                <a:cs typeface="Arial"/>
              </a:rPr>
              <a:t>t</a:t>
            </a:r>
            <a:r>
              <a:rPr sz="1600" dirty="0">
                <a:latin typeface="Arial"/>
                <a:cs typeface="Arial"/>
              </a:rPr>
              <a:t>s</a:t>
            </a:r>
            <a:endParaRPr sz="1600">
              <a:latin typeface="Arial"/>
              <a:cs typeface="Arial"/>
            </a:endParaRPr>
          </a:p>
        </p:txBody>
      </p:sp>
      <p:sp>
        <p:nvSpPr>
          <p:cNvPr id="9" name="object 9"/>
          <p:cNvSpPr txBox="1"/>
          <p:nvPr/>
        </p:nvSpPr>
        <p:spPr>
          <a:xfrm>
            <a:off x="4571998" y="6147533"/>
            <a:ext cx="4017818" cy="490327"/>
          </a:xfrm>
          <a:prstGeom prst="rect">
            <a:avLst/>
          </a:prstGeom>
          <a:ln w="9524">
            <a:solidFill>
              <a:srgbClr val="000000"/>
            </a:solidFill>
          </a:ln>
        </p:spPr>
        <p:txBody>
          <a:bodyPr vert="horz" wrap="square" lIns="0" tIns="0" rIns="0" bIns="0" rtlCol="0">
            <a:spAutoFit/>
          </a:bodyPr>
          <a:lstStyle/>
          <a:p>
            <a:pPr marL="77499">
              <a:lnSpc>
                <a:spcPts val="1911"/>
              </a:lnSpc>
            </a:pP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Sales</a:t>
            </a:r>
            <a:endParaRPr sz="1600">
              <a:latin typeface="Arial"/>
              <a:cs typeface="Arial"/>
            </a:endParaRPr>
          </a:p>
          <a:p>
            <a:pPr marL="77499">
              <a:lnSpc>
                <a:spcPts val="1911"/>
              </a:lnSpc>
            </a:pP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endParaRPr sz="1600">
              <a:latin typeface="Arial"/>
              <a:cs typeface="Arial"/>
            </a:endParaRPr>
          </a:p>
        </p:txBody>
      </p:sp>
      <p:sp>
        <p:nvSpPr>
          <p:cNvPr id="12" name="object 12"/>
          <p:cNvSpPr/>
          <p:nvPr/>
        </p:nvSpPr>
        <p:spPr>
          <a:xfrm>
            <a:off x="3532909" y="5642061"/>
            <a:ext cx="969818" cy="1000685"/>
          </a:xfrm>
          <a:custGeom>
            <a:avLst/>
            <a:gdLst/>
            <a:ahLst/>
            <a:cxnLst/>
            <a:rect l="l" t="t" r="r" b="b"/>
            <a:pathLst>
              <a:path w="1066800" h="1134109">
                <a:moveTo>
                  <a:pt x="0" y="0"/>
                </a:moveTo>
                <a:lnTo>
                  <a:pt x="0" y="533502"/>
                </a:lnTo>
                <a:lnTo>
                  <a:pt x="1547" y="571781"/>
                </a:lnTo>
                <a:lnTo>
                  <a:pt x="13564" y="645662"/>
                </a:lnTo>
                <a:lnTo>
                  <a:pt x="36677" y="715173"/>
                </a:lnTo>
                <a:lnTo>
                  <a:pt x="69926" y="779353"/>
                </a:lnTo>
                <a:lnTo>
                  <a:pt x="112348" y="837242"/>
                </a:lnTo>
                <a:lnTo>
                  <a:pt x="162985" y="887878"/>
                </a:lnTo>
                <a:lnTo>
                  <a:pt x="220874" y="930301"/>
                </a:lnTo>
                <a:lnTo>
                  <a:pt x="285054" y="963550"/>
                </a:lnTo>
                <a:lnTo>
                  <a:pt x="354565" y="986663"/>
                </a:lnTo>
                <a:lnTo>
                  <a:pt x="428446" y="998680"/>
                </a:lnTo>
                <a:lnTo>
                  <a:pt x="466724" y="1000227"/>
                </a:lnTo>
                <a:lnTo>
                  <a:pt x="800099" y="1000227"/>
                </a:lnTo>
                <a:lnTo>
                  <a:pt x="800099" y="1133577"/>
                </a:lnTo>
                <a:lnTo>
                  <a:pt x="1066799" y="866877"/>
                </a:lnTo>
                <a:lnTo>
                  <a:pt x="800099" y="600177"/>
                </a:lnTo>
                <a:lnTo>
                  <a:pt x="800099" y="733527"/>
                </a:lnTo>
                <a:lnTo>
                  <a:pt x="466724" y="733527"/>
                </a:lnTo>
                <a:lnTo>
                  <a:pt x="418656" y="727714"/>
                </a:lnTo>
                <a:lnTo>
                  <a:pt x="374801" y="711201"/>
                </a:lnTo>
                <a:lnTo>
                  <a:pt x="336550" y="685378"/>
                </a:lnTo>
                <a:lnTo>
                  <a:pt x="305293" y="651635"/>
                </a:lnTo>
                <a:lnTo>
                  <a:pt x="282418" y="611361"/>
                </a:lnTo>
                <a:lnTo>
                  <a:pt x="269317" y="565948"/>
                </a:lnTo>
                <a:lnTo>
                  <a:pt x="266699" y="533502"/>
                </a:lnTo>
                <a:lnTo>
                  <a:pt x="266699" y="0"/>
                </a:lnTo>
                <a:lnTo>
                  <a:pt x="0" y="0"/>
                </a:lnTo>
                <a:close/>
              </a:path>
            </a:pathLst>
          </a:custGeom>
          <a:ln w="9524">
            <a:solidFill>
              <a:srgbClr val="5B92C7"/>
            </a:solidFill>
          </a:ln>
        </p:spPr>
        <p:txBody>
          <a:bodyPr wrap="square" lIns="0" tIns="0" rIns="0" bIns="0" rtlCol="0"/>
          <a:lstStyle/>
          <a:p>
            <a:endParaRPr/>
          </a:p>
        </p:txBody>
      </p:sp>
      <p:sp>
        <p:nvSpPr>
          <p:cNvPr id="17" name="Rectangle 2">
            <a:extLst>
              <a:ext uri="{FF2B5EF4-FFF2-40B4-BE49-F238E27FC236}">
                <a16:creationId xmlns:a16="http://schemas.microsoft.com/office/drawing/2014/main" id="{695A374B-E7C7-5F41-8B90-00D8A5441508}"/>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Relational Join</a:t>
            </a:r>
          </a:p>
        </p:txBody>
      </p:sp>
      <p:sp>
        <p:nvSpPr>
          <p:cNvPr id="18" name="TextBox 17">
            <a:extLst>
              <a:ext uri="{FF2B5EF4-FFF2-40B4-BE49-F238E27FC236}">
                <a16:creationId xmlns:a16="http://schemas.microsoft.com/office/drawing/2014/main" id="{24FAA777-1A32-DC4F-B538-7319AB22B239}"/>
              </a:ext>
            </a:extLst>
          </p:cNvPr>
          <p:cNvSpPr txBox="1"/>
          <p:nvPr/>
        </p:nvSpPr>
        <p:spPr>
          <a:xfrm>
            <a:off x="647700" y="1451859"/>
            <a:ext cx="8153400" cy="1409617"/>
          </a:xfrm>
          <a:prstGeom prst="rect">
            <a:avLst/>
          </a:prstGeom>
          <a:noFill/>
        </p:spPr>
        <p:txBody>
          <a:bodyPr wrap="square" rtlCol="0">
            <a:spAutoFit/>
          </a:bodyPr>
          <a:lstStyle/>
          <a:p>
            <a:pPr marL="342900" indent="-342900">
              <a:lnSpc>
                <a:spcPct val="120000"/>
              </a:lnSpc>
              <a:buClr>
                <a:schemeClr val="tx1"/>
              </a:buClr>
              <a:buFont typeface="Arial"/>
              <a:buChar char="•"/>
            </a:pPr>
            <a:r>
              <a:rPr lang="en-US" b="1" dirty="0">
                <a:solidFill>
                  <a:srgbClr val="A01A06"/>
                </a:solidFill>
                <a:latin typeface="Calibri" panose="020F0502020204030204" pitchFamily="34" charset="0"/>
                <a:cs typeface="Calibri" panose="020F0502020204030204" pitchFamily="34" charset="0"/>
              </a:rPr>
              <a:t>Group by Key: </a:t>
            </a:r>
            <a:r>
              <a:rPr lang="en-US" dirty="0">
                <a:latin typeface="Calibri" panose="020F0502020204030204" pitchFamily="34" charset="0"/>
                <a:cs typeface="Calibri" panose="020F0502020204030204" pitchFamily="34" charset="0"/>
              </a:rPr>
              <a:t>groups together all values (tuples) associated with each key</a:t>
            </a:r>
          </a:p>
          <a:p>
            <a:pPr marL="342900" indent="-342900">
              <a:lnSpc>
                <a:spcPct val="120000"/>
              </a:lnSpc>
              <a:buClr>
                <a:schemeClr val="tx1"/>
              </a:buClr>
              <a:buFont typeface="Arial"/>
              <a:buChar char="•"/>
            </a:pPr>
            <a:r>
              <a:rPr lang="en-US" b="1" dirty="0">
                <a:solidFill>
                  <a:srgbClr val="A01A06"/>
                </a:solidFill>
                <a:latin typeface="Calibri" panose="020F0502020204030204" pitchFamily="34" charset="0"/>
                <a:cs typeface="Calibri" panose="020F0502020204030204" pitchFamily="34" charset="0"/>
              </a:rPr>
              <a:t>Reduce task: </a:t>
            </a:r>
            <a:r>
              <a:rPr lang="en-US" dirty="0">
                <a:latin typeface="Calibri" panose="020F0502020204030204" pitchFamily="34" charset="0"/>
                <a:cs typeface="Calibri" panose="020F0502020204030204" pitchFamily="34" charset="0"/>
              </a:rPr>
              <a:t>emit joined values (without table names)</a:t>
            </a:r>
          </a:p>
        </p:txBody>
      </p:sp>
    </p:spTree>
    <p:extLst>
      <p:ext uri="{BB962C8B-B14F-4D97-AF65-F5344CB8AC3E}">
        <p14:creationId xmlns:p14="http://schemas.microsoft.com/office/powerpoint/2010/main" val="16131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371600"/>
            <a:ext cx="7696200" cy="4724400"/>
          </a:xfrm>
        </p:spPr>
        <p:txBody>
          <a:bodyPr/>
          <a:lstStyle/>
          <a:p>
            <a:pPr>
              <a:buClr>
                <a:schemeClr val="tx1"/>
              </a:buClr>
            </a:pPr>
            <a:r>
              <a:rPr lang="en-US" sz="2400" dirty="0">
                <a:latin typeface="Calibri" panose="020F0502020204030204" pitchFamily="34" charset="0"/>
                <a:cs typeface="Calibri" panose="020F0502020204030204" pitchFamily="34" charset="0"/>
              </a:rPr>
              <a:t>Goal: Sort a very large list of (</a:t>
            </a:r>
            <a:r>
              <a:rPr lang="en-US" sz="2400" dirty="0" err="1">
                <a:latin typeface="Calibri" panose="020F0502020204030204" pitchFamily="34" charset="0"/>
                <a:cs typeface="Calibri" panose="020F0502020204030204" pitchFamily="34" charset="0"/>
              </a:rPr>
              <a:t>firstName</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lastName</a:t>
            </a:r>
            <a:r>
              <a:rPr lang="en-US" sz="2400" dirty="0">
                <a:latin typeface="Calibri" panose="020F0502020204030204" pitchFamily="34" charset="0"/>
                <a:cs typeface="Calibri" panose="020F0502020204030204" pitchFamily="34" charset="0"/>
              </a:rPr>
              <a:t>) pairs by </a:t>
            </a:r>
            <a:r>
              <a:rPr lang="en-US" sz="2400" dirty="0" err="1">
                <a:latin typeface="Calibri" panose="020F0502020204030204" pitchFamily="34" charset="0"/>
                <a:cs typeface="Calibri" panose="020F0502020204030204" pitchFamily="34" charset="0"/>
              </a:rPr>
              <a:t>lastName</a:t>
            </a:r>
            <a:r>
              <a:rPr lang="en-US" sz="2400" dirty="0">
                <a:latin typeface="Calibri" panose="020F0502020204030204" pitchFamily="34" charset="0"/>
                <a:cs typeface="Calibri" panose="020F0502020204030204" pitchFamily="34" charset="0"/>
              </a:rPr>
              <a:t> followed by </a:t>
            </a:r>
            <a:r>
              <a:rPr lang="en-US" sz="2400" dirty="0" err="1">
                <a:latin typeface="Calibri" panose="020F0502020204030204" pitchFamily="34" charset="0"/>
                <a:cs typeface="Calibri" panose="020F0502020204030204" pitchFamily="34" charset="0"/>
              </a:rPr>
              <a:t>firstName</a:t>
            </a:r>
            <a:endParaRPr lang="en-US" sz="2400" dirty="0">
              <a:latin typeface="Calibri" panose="020F0502020204030204" pitchFamily="34" charset="0"/>
              <a:cs typeface="Calibri" panose="020F0502020204030204" pitchFamily="34" charset="0"/>
            </a:endParaRPr>
          </a:p>
          <a:p>
            <a:pPr marL="0" indent="0">
              <a:buClr>
                <a:schemeClr val="tx1"/>
              </a:buClr>
              <a:buNone/>
            </a:pPr>
            <a:endParaRPr lang="en-US" sz="2400" dirty="0">
              <a:latin typeface="Calibri" panose="020F0502020204030204" pitchFamily="34" charset="0"/>
              <a:cs typeface="Calibri" panose="020F0502020204030204" pitchFamily="34" charset="0"/>
            </a:endParaRPr>
          </a:p>
          <a:p>
            <a:pPr>
              <a:buClr>
                <a:schemeClr val="tx1"/>
              </a:buClr>
            </a:pPr>
            <a:endParaRPr lang="en-US" sz="24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Map task:</a:t>
            </a:r>
          </a:p>
          <a:p>
            <a:pPr>
              <a:buClr>
                <a:schemeClr val="tx1"/>
              </a:buClr>
            </a:pPr>
            <a:endParaRPr lang="en-US" sz="24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Reduce task:</a:t>
            </a:r>
          </a:p>
        </p:txBody>
      </p:sp>
      <p:sp>
        <p:nvSpPr>
          <p:cNvPr id="6" name="Rectangle 2">
            <a:extLst>
              <a:ext uri="{FF2B5EF4-FFF2-40B4-BE49-F238E27FC236}">
                <a16:creationId xmlns:a16="http://schemas.microsoft.com/office/drawing/2014/main" id="{25F1E895-7D90-8E4B-9628-6CF820EA5466}"/>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Distributed Sort</a:t>
            </a:r>
          </a:p>
        </p:txBody>
      </p:sp>
    </p:spTree>
    <p:extLst>
      <p:ext uri="{BB962C8B-B14F-4D97-AF65-F5344CB8AC3E}">
        <p14:creationId xmlns:p14="http://schemas.microsoft.com/office/powerpoint/2010/main" val="161957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6">
            <a:extLst>
              <a:ext uri="{FF2B5EF4-FFF2-40B4-BE49-F238E27FC236}">
                <a16:creationId xmlns:a16="http://schemas.microsoft.com/office/drawing/2014/main" id="{88185CFC-5368-1948-8D20-ED1DFB92B006}"/>
              </a:ext>
            </a:extLst>
          </p:cNvPr>
          <p:cNvSpPr/>
          <p:nvPr/>
        </p:nvSpPr>
        <p:spPr>
          <a:xfrm>
            <a:off x="923219" y="1224209"/>
            <a:ext cx="7844789" cy="541019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32409" y="1752600"/>
            <a:ext cx="1672589" cy="1143000"/>
          </a:xfrm>
          <a:prstGeom prst="rect">
            <a:avLst/>
          </a:prstGeom>
          <a:solidFill>
            <a:srgbClr val="60B5CC"/>
          </a:solidFill>
          <a:ln w="48006">
            <a:solidFill>
              <a:srgbClr val="448495"/>
            </a:solidFill>
          </a:ln>
        </p:spPr>
        <p:txBody>
          <a:bodyPr vert="horz" wrap="square" lIns="0" tIns="0" rIns="0" bIns="0" rtlCol="0">
            <a:spAutoFit/>
          </a:bodyPr>
          <a:lstStyle/>
          <a:p>
            <a:pPr algn="ctr">
              <a:lnSpc>
                <a:spcPct val="100000"/>
              </a:lnSpc>
            </a:pPr>
            <a:r>
              <a:rPr sz="1800" b="1" dirty="0">
                <a:solidFill>
                  <a:srgbClr val="FFFFFF"/>
                </a:solidFill>
                <a:latin typeface="Corbel"/>
                <a:cs typeface="Corbel"/>
              </a:rPr>
              <a:t>M</a:t>
            </a:r>
            <a:r>
              <a:rPr sz="1800" b="1" spc="-25" dirty="0">
                <a:solidFill>
                  <a:srgbClr val="FFFFFF"/>
                </a:solidFill>
                <a:latin typeface="Corbel"/>
                <a:cs typeface="Corbel"/>
              </a:rPr>
              <a:t>A</a:t>
            </a:r>
            <a:r>
              <a:rPr sz="1800" b="1" spc="-20" dirty="0">
                <a:solidFill>
                  <a:srgbClr val="FFFFFF"/>
                </a:solidFill>
                <a:latin typeface="Corbel"/>
                <a:cs typeface="Corbel"/>
              </a:rPr>
              <a:t>P</a:t>
            </a:r>
            <a:r>
              <a:rPr sz="1800" b="1" dirty="0">
                <a:solidFill>
                  <a:srgbClr val="FFFFFF"/>
                </a:solidFill>
                <a:latin typeface="Corbel"/>
                <a:cs typeface="Corbel"/>
              </a:rPr>
              <a:t>:</a:t>
            </a:r>
            <a:endParaRPr sz="1800">
              <a:latin typeface="Corbel"/>
              <a:cs typeface="Corbel"/>
            </a:endParaRPr>
          </a:p>
          <a:p>
            <a:pPr marL="192405" marR="184785" indent="1270" algn="ctr">
              <a:lnSpc>
                <a:spcPct val="100000"/>
              </a:lnSpc>
              <a:spcBef>
                <a:spcPts val="40"/>
              </a:spcBef>
            </a:pPr>
            <a:r>
              <a:rPr sz="1400" spc="-45" dirty="0">
                <a:solidFill>
                  <a:srgbClr val="FFFFFF"/>
                </a:solidFill>
                <a:latin typeface="Corbel"/>
                <a:cs typeface="Corbel"/>
              </a:rPr>
              <a:t>R</a:t>
            </a:r>
            <a:r>
              <a:rPr sz="1400" spc="-10" dirty="0">
                <a:solidFill>
                  <a:srgbClr val="FFFFFF"/>
                </a:solidFill>
                <a:latin typeface="Corbel"/>
                <a:cs typeface="Corbel"/>
              </a:rPr>
              <a:t>e</a:t>
            </a:r>
            <a:r>
              <a:rPr sz="1400" spc="-20" dirty="0">
                <a:solidFill>
                  <a:srgbClr val="FFFFFF"/>
                </a:solidFill>
                <a:latin typeface="Corbel"/>
                <a:cs typeface="Corbel"/>
              </a:rPr>
              <a:t>a</a:t>
            </a:r>
            <a:r>
              <a:rPr sz="1400" spc="-10" dirty="0">
                <a:solidFill>
                  <a:srgbClr val="FFFFFF"/>
                </a:solidFill>
                <a:latin typeface="Corbel"/>
                <a:cs typeface="Corbel"/>
              </a:rPr>
              <a:t>d</a:t>
            </a:r>
            <a:r>
              <a:rPr sz="1400" spc="30" dirty="0">
                <a:solidFill>
                  <a:srgbClr val="FFFFFF"/>
                </a:solidFill>
                <a:latin typeface="Corbel"/>
                <a:cs typeface="Corbel"/>
              </a:rPr>
              <a:t> </a:t>
            </a:r>
            <a:r>
              <a:rPr sz="1400" spc="-20" dirty="0">
                <a:solidFill>
                  <a:srgbClr val="FFFFFF"/>
                </a:solidFill>
                <a:latin typeface="Corbel"/>
                <a:cs typeface="Corbel"/>
              </a:rPr>
              <a:t>i</a:t>
            </a:r>
            <a:r>
              <a:rPr sz="1400" dirty="0">
                <a:solidFill>
                  <a:srgbClr val="FFFFFF"/>
                </a:solidFill>
                <a:latin typeface="Corbel"/>
                <a:cs typeface="Corbel"/>
              </a:rPr>
              <a:t>n</a:t>
            </a:r>
            <a:r>
              <a:rPr sz="1400" spc="-5" dirty="0">
                <a:solidFill>
                  <a:srgbClr val="FFFFFF"/>
                </a:solidFill>
                <a:latin typeface="Corbel"/>
                <a:cs typeface="Corbel"/>
              </a:rPr>
              <a:t>p</a:t>
            </a:r>
            <a:r>
              <a:rPr sz="1400" spc="-15" dirty="0">
                <a:solidFill>
                  <a:srgbClr val="FFFFFF"/>
                </a:solidFill>
                <a:latin typeface="Corbel"/>
                <a:cs typeface="Corbel"/>
              </a:rPr>
              <a:t>u</a:t>
            </a:r>
            <a:r>
              <a:rPr sz="1400" spc="-5" dirty="0">
                <a:solidFill>
                  <a:srgbClr val="FFFFFF"/>
                </a:solidFill>
                <a:latin typeface="Corbel"/>
                <a:cs typeface="Corbel"/>
              </a:rPr>
              <a:t>t</a:t>
            </a:r>
            <a:r>
              <a:rPr sz="1400" dirty="0">
                <a:solidFill>
                  <a:srgbClr val="FFFFFF"/>
                </a:solidFill>
                <a:latin typeface="Corbel"/>
                <a:cs typeface="Corbel"/>
              </a:rPr>
              <a:t> </a:t>
            </a:r>
            <a:r>
              <a:rPr sz="1400" spc="-20" dirty="0">
                <a:solidFill>
                  <a:srgbClr val="FFFFFF"/>
                </a:solidFill>
                <a:latin typeface="Corbel"/>
                <a:cs typeface="Corbel"/>
              </a:rPr>
              <a:t>a</a:t>
            </a:r>
            <a:r>
              <a:rPr sz="1400" dirty="0">
                <a:solidFill>
                  <a:srgbClr val="FFFFFF"/>
                </a:solidFill>
                <a:latin typeface="Corbel"/>
                <a:cs typeface="Corbel"/>
              </a:rPr>
              <a:t>n</a:t>
            </a:r>
            <a:r>
              <a:rPr sz="1400" spc="-10" dirty="0">
                <a:solidFill>
                  <a:srgbClr val="FFFFFF"/>
                </a:solidFill>
                <a:latin typeface="Corbel"/>
                <a:cs typeface="Corbel"/>
              </a:rPr>
              <a:t>d</a:t>
            </a:r>
            <a:r>
              <a:rPr sz="1400" spc="-5" dirty="0">
                <a:solidFill>
                  <a:srgbClr val="FFFFFF"/>
                </a:solidFill>
                <a:latin typeface="Corbel"/>
                <a:cs typeface="Corbel"/>
              </a:rPr>
              <a:t> p</a:t>
            </a:r>
            <a:r>
              <a:rPr sz="1400" spc="-15" dirty="0">
                <a:solidFill>
                  <a:srgbClr val="FFFFFF"/>
                </a:solidFill>
                <a:latin typeface="Corbel"/>
                <a:cs typeface="Corbel"/>
              </a:rPr>
              <a:t>r</a:t>
            </a:r>
            <a:r>
              <a:rPr sz="1400" spc="-10" dirty="0">
                <a:solidFill>
                  <a:srgbClr val="FFFFFF"/>
                </a:solidFill>
                <a:latin typeface="Corbel"/>
                <a:cs typeface="Corbel"/>
              </a:rPr>
              <a:t>o</a:t>
            </a:r>
            <a:r>
              <a:rPr sz="1400" spc="-15" dirty="0">
                <a:solidFill>
                  <a:srgbClr val="FFFFFF"/>
                </a:solidFill>
                <a:latin typeface="Corbel"/>
                <a:cs typeface="Corbel"/>
              </a:rPr>
              <a:t>du</a:t>
            </a:r>
            <a:r>
              <a:rPr sz="1400" spc="-25" dirty="0">
                <a:solidFill>
                  <a:srgbClr val="FFFFFF"/>
                </a:solidFill>
                <a:latin typeface="Corbel"/>
                <a:cs typeface="Corbel"/>
              </a:rPr>
              <a:t>c</a:t>
            </a:r>
            <a:r>
              <a:rPr sz="1400" spc="-10" dirty="0">
                <a:solidFill>
                  <a:srgbClr val="FFFFFF"/>
                </a:solidFill>
                <a:latin typeface="Corbel"/>
                <a:cs typeface="Corbel"/>
              </a:rPr>
              <a:t>es</a:t>
            </a:r>
            <a:r>
              <a:rPr sz="1400" spc="45" dirty="0">
                <a:solidFill>
                  <a:srgbClr val="FFFFFF"/>
                </a:solidFill>
                <a:latin typeface="Corbel"/>
                <a:cs typeface="Corbel"/>
              </a:rPr>
              <a:t> </a:t>
            </a:r>
            <a:r>
              <a:rPr sz="1400" spc="-10" dirty="0">
                <a:solidFill>
                  <a:srgbClr val="FFFFFF"/>
                </a:solidFill>
                <a:latin typeface="Corbel"/>
                <a:cs typeface="Corbel"/>
              </a:rPr>
              <a:t>a</a:t>
            </a:r>
            <a:r>
              <a:rPr sz="1400" spc="-5" dirty="0">
                <a:solidFill>
                  <a:srgbClr val="FFFFFF"/>
                </a:solidFill>
                <a:latin typeface="Corbel"/>
                <a:cs typeface="Corbel"/>
              </a:rPr>
              <a:t> </a:t>
            </a:r>
            <a:r>
              <a:rPr sz="1400" spc="-25" dirty="0">
                <a:solidFill>
                  <a:srgbClr val="FFFFFF"/>
                </a:solidFill>
                <a:latin typeface="Corbel"/>
                <a:cs typeface="Corbel"/>
              </a:rPr>
              <a:t>s</a:t>
            </a:r>
            <a:r>
              <a:rPr sz="1400" spc="-10" dirty="0">
                <a:solidFill>
                  <a:srgbClr val="FFFFFF"/>
                </a:solidFill>
                <a:latin typeface="Corbel"/>
                <a:cs typeface="Corbel"/>
              </a:rPr>
              <a:t>et</a:t>
            </a:r>
            <a:r>
              <a:rPr sz="1400" dirty="0">
                <a:solidFill>
                  <a:srgbClr val="FFFFFF"/>
                </a:solidFill>
                <a:latin typeface="Corbel"/>
                <a:cs typeface="Corbel"/>
              </a:rPr>
              <a:t> </a:t>
            </a:r>
            <a:r>
              <a:rPr sz="1400" spc="-10" dirty="0">
                <a:solidFill>
                  <a:srgbClr val="FFFFFF"/>
                </a:solidFill>
                <a:latin typeface="Corbel"/>
                <a:cs typeface="Corbel"/>
              </a:rPr>
              <a:t>of</a:t>
            </a:r>
            <a:r>
              <a:rPr sz="1400" spc="-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r>
              <a:rPr sz="1400" spc="-15" dirty="0">
                <a:solidFill>
                  <a:srgbClr val="FFFFFF"/>
                </a:solidFill>
                <a:latin typeface="Corbel"/>
                <a:cs typeface="Corbel"/>
              </a:rPr>
              <a:t>-</a:t>
            </a:r>
            <a:r>
              <a:rPr sz="1400" spc="-5" dirty="0">
                <a:solidFill>
                  <a:srgbClr val="FFFFFF"/>
                </a:solidFill>
                <a:latin typeface="Corbel"/>
                <a:cs typeface="Corbel"/>
              </a:rPr>
              <a:t>v</a:t>
            </a:r>
            <a:r>
              <a:rPr sz="1400" spc="-20" dirty="0">
                <a:solidFill>
                  <a:srgbClr val="FFFFFF"/>
                </a:solidFill>
                <a:latin typeface="Corbel"/>
                <a:cs typeface="Corbel"/>
              </a:rPr>
              <a:t>al</a:t>
            </a:r>
            <a:r>
              <a:rPr sz="1400" spc="-15" dirty="0">
                <a:solidFill>
                  <a:srgbClr val="FFFFFF"/>
                </a:solidFill>
                <a:latin typeface="Corbel"/>
                <a:cs typeface="Corbel"/>
              </a:rPr>
              <a:t>u</a:t>
            </a:r>
            <a:r>
              <a:rPr sz="1400" spc="-10" dirty="0">
                <a:solidFill>
                  <a:srgbClr val="FFFFFF"/>
                </a:solidFill>
                <a:latin typeface="Corbel"/>
                <a:cs typeface="Corbel"/>
              </a:rPr>
              <a:t>e</a:t>
            </a:r>
            <a:r>
              <a:rPr sz="1400" spc="55" dirty="0">
                <a:solidFill>
                  <a:srgbClr val="FFFFFF"/>
                </a:solidFill>
                <a:latin typeface="Corbel"/>
                <a:cs typeface="Corbel"/>
              </a:rPr>
              <a:t> </a:t>
            </a:r>
            <a:r>
              <a:rPr sz="1400" spc="-5" dirty="0">
                <a:solidFill>
                  <a:srgbClr val="FFFFFF"/>
                </a:solidFill>
                <a:latin typeface="Corbel"/>
                <a:cs typeface="Corbel"/>
              </a:rPr>
              <a:t>p</a:t>
            </a:r>
            <a:r>
              <a:rPr sz="1400" spc="-20" dirty="0">
                <a:solidFill>
                  <a:srgbClr val="FFFFFF"/>
                </a:solidFill>
                <a:latin typeface="Corbel"/>
                <a:cs typeface="Corbel"/>
              </a:rPr>
              <a:t>airs</a:t>
            </a:r>
            <a:endParaRPr sz="1400">
              <a:latin typeface="Corbel"/>
              <a:cs typeface="Corbel"/>
            </a:endParaRPr>
          </a:p>
        </p:txBody>
      </p:sp>
      <p:sp>
        <p:nvSpPr>
          <p:cNvPr id="8" name="object 8"/>
          <p:cNvSpPr txBox="1"/>
          <p:nvPr/>
        </p:nvSpPr>
        <p:spPr>
          <a:xfrm>
            <a:off x="232409" y="3429000"/>
            <a:ext cx="1672589" cy="1261884"/>
          </a:xfrm>
          <a:prstGeom prst="rect">
            <a:avLst/>
          </a:prstGeom>
          <a:solidFill>
            <a:srgbClr val="F0AD00"/>
          </a:solidFill>
          <a:ln w="48006">
            <a:solidFill>
              <a:srgbClr val="B07E00"/>
            </a:solidFill>
          </a:ln>
        </p:spPr>
        <p:txBody>
          <a:bodyPr vert="horz" wrap="square" lIns="0" tIns="0" rIns="0" bIns="0" rtlCol="0">
            <a:spAutoFit/>
          </a:bodyPr>
          <a:lstStyle/>
          <a:p>
            <a:pPr marL="128270">
              <a:lnSpc>
                <a:spcPct val="100000"/>
              </a:lnSpc>
            </a:pPr>
            <a:r>
              <a:rPr sz="1800" b="1" spc="-15" dirty="0">
                <a:solidFill>
                  <a:srgbClr val="FFFFFF"/>
                </a:solidFill>
                <a:latin typeface="Corbel"/>
                <a:cs typeface="Corbel"/>
              </a:rPr>
              <a:t>G</a:t>
            </a:r>
            <a:r>
              <a:rPr sz="1800" b="1" spc="-20" dirty="0">
                <a:solidFill>
                  <a:srgbClr val="FFFFFF"/>
                </a:solidFill>
                <a:latin typeface="Corbel"/>
                <a:cs typeface="Corbel"/>
              </a:rPr>
              <a:t>r</a:t>
            </a:r>
            <a:r>
              <a:rPr sz="1800" b="1" dirty="0">
                <a:solidFill>
                  <a:srgbClr val="FFFFFF"/>
                </a:solidFill>
                <a:latin typeface="Corbel"/>
                <a:cs typeface="Corbel"/>
              </a:rPr>
              <a:t>o</a:t>
            </a:r>
            <a:r>
              <a:rPr sz="1800" b="1" spc="-10" dirty="0">
                <a:solidFill>
                  <a:srgbClr val="FFFFFF"/>
                </a:solidFill>
                <a:latin typeface="Corbel"/>
                <a:cs typeface="Corbel"/>
              </a:rPr>
              <a:t>up</a:t>
            </a:r>
            <a:r>
              <a:rPr sz="1800" b="1" spc="5" dirty="0">
                <a:solidFill>
                  <a:srgbClr val="FFFFFF"/>
                </a:solidFill>
                <a:latin typeface="Corbel"/>
                <a:cs typeface="Corbel"/>
              </a:rPr>
              <a:t> b</a:t>
            </a:r>
            <a:r>
              <a:rPr sz="1800" b="1" spc="-10" dirty="0">
                <a:solidFill>
                  <a:srgbClr val="FFFFFF"/>
                </a:solidFill>
                <a:latin typeface="Corbel"/>
                <a:cs typeface="Corbel"/>
              </a:rPr>
              <a:t>y</a:t>
            </a:r>
            <a:r>
              <a:rPr sz="1800" b="1" spc="-25" dirty="0">
                <a:solidFill>
                  <a:srgbClr val="FFFFFF"/>
                </a:solidFill>
                <a:latin typeface="Corbel"/>
                <a:cs typeface="Corbel"/>
              </a:rPr>
              <a:t> </a:t>
            </a:r>
            <a:r>
              <a:rPr sz="1800" b="1" spc="-20" dirty="0">
                <a:solidFill>
                  <a:srgbClr val="FFFFFF"/>
                </a:solidFill>
                <a:latin typeface="Corbel"/>
                <a:cs typeface="Corbel"/>
              </a:rPr>
              <a:t>k</a:t>
            </a:r>
            <a:r>
              <a:rPr sz="1800" b="1" spc="-25" dirty="0">
                <a:solidFill>
                  <a:srgbClr val="FFFFFF"/>
                </a:solidFill>
                <a:latin typeface="Corbel"/>
                <a:cs typeface="Corbel"/>
              </a:rPr>
              <a:t>e</a:t>
            </a:r>
            <a:r>
              <a:rPr sz="1800" b="1" spc="10" dirty="0">
                <a:solidFill>
                  <a:srgbClr val="FFFFFF"/>
                </a:solidFill>
                <a:latin typeface="Corbel"/>
                <a:cs typeface="Corbel"/>
              </a:rPr>
              <a:t>y:</a:t>
            </a:r>
            <a:endParaRPr sz="1800" dirty="0">
              <a:latin typeface="Corbel"/>
              <a:cs typeface="Corbel"/>
            </a:endParaRPr>
          </a:p>
          <a:p>
            <a:pPr marL="82550" marR="74295" algn="ctr">
              <a:lnSpc>
                <a:spcPct val="100000"/>
              </a:lnSpc>
              <a:spcBef>
                <a:spcPts val="40"/>
              </a:spcBef>
            </a:pPr>
            <a:r>
              <a:rPr sz="1400" spc="-15" dirty="0">
                <a:solidFill>
                  <a:srgbClr val="FFFFFF"/>
                </a:solidFill>
                <a:latin typeface="Corbel"/>
                <a:cs typeface="Corbel"/>
              </a:rPr>
              <a:t>C</a:t>
            </a:r>
            <a:r>
              <a:rPr sz="1400" spc="-10" dirty="0">
                <a:solidFill>
                  <a:srgbClr val="FFFFFF"/>
                </a:solidFill>
                <a:latin typeface="Corbel"/>
                <a:cs typeface="Corbel"/>
              </a:rPr>
              <a:t>o</a:t>
            </a:r>
            <a:r>
              <a:rPr sz="1400" spc="-20" dirty="0">
                <a:solidFill>
                  <a:srgbClr val="FFFFFF"/>
                </a:solidFill>
                <a:latin typeface="Corbel"/>
                <a:cs typeface="Corbel"/>
              </a:rPr>
              <a:t>ll</a:t>
            </a:r>
            <a:r>
              <a:rPr sz="1400" spc="-10" dirty="0">
                <a:solidFill>
                  <a:srgbClr val="FFFFFF"/>
                </a:solidFill>
                <a:latin typeface="Corbel"/>
                <a:cs typeface="Corbel"/>
              </a:rPr>
              <a:t>e</a:t>
            </a:r>
            <a:r>
              <a:rPr sz="1400" spc="-25" dirty="0">
                <a:solidFill>
                  <a:srgbClr val="FFFFFF"/>
                </a:solidFill>
                <a:latin typeface="Corbel"/>
                <a:cs typeface="Corbel"/>
              </a:rPr>
              <a:t>c</a:t>
            </a:r>
            <a:r>
              <a:rPr sz="1400" spc="-5" dirty="0">
                <a:solidFill>
                  <a:srgbClr val="FFFFFF"/>
                </a:solidFill>
                <a:latin typeface="Corbel"/>
                <a:cs typeface="Corbel"/>
              </a:rPr>
              <a:t>t</a:t>
            </a:r>
            <a:r>
              <a:rPr sz="1400" spc="50" dirty="0">
                <a:solidFill>
                  <a:srgbClr val="FFFFFF"/>
                </a:solidFill>
                <a:latin typeface="Corbel"/>
                <a:cs typeface="Corbel"/>
              </a:rPr>
              <a:t> </a:t>
            </a:r>
            <a:r>
              <a:rPr sz="1400" spc="-20" dirty="0">
                <a:solidFill>
                  <a:srgbClr val="FFFFFF"/>
                </a:solidFill>
                <a:latin typeface="Corbel"/>
                <a:cs typeface="Corbel"/>
              </a:rPr>
              <a:t>al</a:t>
            </a:r>
            <a:r>
              <a:rPr sz="1400" spc="-5" dirty="0">
                <a:solidFill>
                  <a:srgbClr val="FFFFFF"/>
                </a:solidFill>
                <a:latin typeface="Corbel"/>
                <a:cs typeface="Corbel"/>
              </a:rPr>
              <a:t>l</a:t>
            </a:r>
            <a:r>
              <a:rPr sz="1400" spc="20" dirty="0">
                <a:solidFill>
                  <a:srgbClr val="FFFFFF"/>
                </a:solidFill>
                <a:latin typeface="Corbel"/>
                <a:cs typeface="Corbel"/>
              </a:rPr>
              <a:t> </a:t>
            </a:r>
            <a:r>
              <a:rPr sz="1400" spc="-5" dirty="0">
                <a:solidFill>
                  <a:srgbClr val="FFFFFF"/>
                </a:solidFill>
                <a:latin typeface="Corbel"/>
                <a:cs typeface="Corbel"/>
              </a:rPr>
              <a:t>p</a:t>
            </a:r>
            <a:r>
              <a:rPr sz="1400" spc="-20" dirty="0">
                <a:solidFill>
                  <a:srgbClr val="FFFFFF"/>
                </a:solidFill>
                <a:latin typeface="Corbel"/>
                <a:cs typeface="Corbel"/>
              </a:rPr>
              <a:t>air</a:t>
            </a:r>
            <a:r>
              <a:rPr sz="1400" spc="-10" dirty="0">
                <a:solidFill>
                  <a:srgbClr val="FFFFFF"/>
                </a:solidFill>
                <a:latin typeface="Corbel"/>
                <a:cs typeface="Corbel"/>
              </a:rPr>
              <a:t>s</a:t>
            </a:r>
            <a:r>
              <a:rPr sz="1400" spc="40" dirty="0">
                <a:solidFill>
                  <a:srgbClr val="FFFFFF"/>
                </a:solidFill>
                <a:latin typeface="Corbel"/>
                <a:cs typeface="Corbel"/>
              </a:rPr>
              <a:t> </a:t>
            </a:r>
            <a:r>
              <a:rPr sz="1400" spc="-20" dirty="0">
                <a:solidFill>
                  <a:srgbClr val="FFFFFF"/>
                </a:solidFill>
                <a:latin typeface="Corbel"/>
                <a:cs typeface="Corbel"/>
              </a:rPr>
              <a:t>wi</a:t>
            </a:r>
            <a:r>
              <a:rPr sz="1400" spc="-10" dirty="0">
                <a:solidFill>
                  <a:srgbClr val="FFFFFF"/>
                </a:solidFill>
                <a:latin typeface="Corbel"/>
                <a:cs typeface="Corbel"/>
              </a:rPr>
              <a:t>th</a:t>
            </a:r>
            <a:r>
              <a:rPr sz="1400" spc="-5" dirty="0">
                <a:solidFill>
                  <a:srgbClr val="FFFFFF"/>
                </a:solidFill>
                <a:latin typeface="Corbel"/>
                <a:cs typeface="Corbel"/>
              </a:rPr>
              <a:t> </a:t>
            </a:r>
            <a:r>
              <a:rPr sz="1400" spc="-25" dirty="0">
                <a:solidFill>
                  <a:srgbClr val="FFFFFF"/>
                </a:solidFill>
                <a:latin typeface="Corbel"/>
                <a:cs typeface="Corbel"/>
              </a:rPr>
              <a:t>s</a:t>
            </a:r>
            <a:r>
              <a:rPr sz="1400" spc="-20" dirty="0">
                <a:solidFill>
                  <a:srgbClr val="FFFFFF"/>
                </a:solidFill>
                <a:latin typeface="Corbel"/>
                <a:cs typeface="Corbel"/>
              </a:rPr>
              <a:t>am</a:t>
            </a:r>
            <a:r>
              <a:rPr sz="1400" spc="-10" dirty="0">
                <a:solidFill>
                  <a:srgbClr val="FFFFFF"/>
                </a:solidFill>
                <a:latin typeface="Corbel"/>
                <a:cs typeface="Corbel"/>
              </a:rPr>
              <a:t>e</a:t>
            </a:r>
            <a:r>
              <a:rPr sz="1400" spc="3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endParaRPr sz="1400" dirty="0">
              <a:latin typeface="Corbel"/>
              <a:cs typeface="Corbel"/>
            </a:endParaRPr>
          </a:p>
          <a:p>
            <a:pPr marL="94615" marR="89535" algn="ctr">
              <a:lnSpc>
                <a:spcPct val="100000"/>
              </a:lnSpc>
              <a:spcBef>
                <a:spcPts val="5"/>
              </a:spcBef>
            </a:pPr>
            <a:r>
              <a:rPr sz="1200" spc="-15" dirty="0">
                <a:solidFill>
                  <a:srgbClr val="FFFFFF"/>
                </a:solidFill>
                <a:latin typeface="Corbel"/>
                <a:cs typeface="Corbel"/>
              </a:rPr>
              <a:t>(</a:t>
            </a:r>
            <a:r>
              <a:rPr sz="1200" dirty="0">
                <a:solidFill>
                  <a:srgbClr val="FFFFFF"/>
                </a:solidFill>
                <a:latin typeface="Corbel"/>
                <a:cs typeface="Corbel"/>
              </a:rPr>
              <a:t>H</a:t>
            </a:r>
            <a:r>
              <a:rPr sz="1200" spc="-5" dirty="0">
                <a:solidFill>
                  <a:srgbClr val="FFFFFF"/>
                </a:solidFill>
                <a:latin typeface="Corbel"/>
                <a:cs typeface="Corbel"/>
              </a:rPr>
              <a:t>a</a:t>
            </a:r>
            <a:r>
              <a:rPr sz="1200" spc="-10" dirty="0">
                <a:solidFill>
                  <a:srgbClr val="FFFFFF"/>
                </a:solidFill>
                <a:latin typeface="Corbel"/>
                <a:cs typeface="Corbel"/>
              </a:rPr>
              <a:t>sh </a:t>
            </a:r>
            <a:r>
              <a:rPr sz="1200" spc="5" dirty="0">
                <a:solidFill>
                  <a:srgbClr val="FFFFFF"/>
                </a:solidFill>
                <a:latin typeface="Corbel"/>
                <a:cs typeface="Corbel"/>
              </a:rPr>
              <a:t>m</a:t>
            </a:r>
            <a:r>
              <a:rPr sz="1200" spc="-5" dirty="0">
                <a:solidFill>
                  <a:srgbClr val="FFFFFF"/>
                </a:solidFill>
                <a:latin typeface="Corbel"/>
                <a:cs typeface="Corbel"/>
              </a:rPr>
              <a:t>e</a:t>
            </a:r>
            <a:r>
              <a:rPr sz="1200" spc="-25" dirty="0">
                <a:solidFill>
                  <a:srgbClr val="FFFFFF"/>
                </a:solidFill>
                <a:latin typeface="Corbel"/>
                <a:cs typeface="Corbel"/>
              </a:rPr>
              <a:t>rg</a:t>
            </a:r>
            <a:r>
              <a:rPr sz="1200" spc="-5" dirty="0">
                <a:solidFill>
                  <a:srgbClr val="FFFFFF"/>
                </a:solidFill>
                <a:latin typeface="Corbel"/>
                <a:cs typeface="Corbel"/>
              </a:rPr>
              <a:t>e,</a:t>
            </a:r>
            <a:r>
              <a:rPr sz="1200" spc="-30" dirty="0">
                <a:solidFill>
                  <a:srgbClr val="FFFFFF"/>
                </a:solidFill>
                <a:latin typeface="Corbel"/>
                <a:cs typeface="Corbel"/>
              </a:rPr>
              <a:t> </a:t>
            </a:r>
            <a:r>
              <a:rPr sz="1200" spc="-10" dirty="0">
                <a:solidFill>
                  <a:srgbClr val="FFFFFF"/>
                </a:solidFill>
                <a:latin typeface="Corbel"/>
                <a:cs typeface="Corbel"/>
              </a:rPr>
              <a:t>Sh</a:t>
            </a:r>
            <a:r>
              <a:rPr sz="1200" spc="-20" dirty="0">
                <a:solidFill>
                  <a:srgbClr val="FFFFFF"/>
                </a:solidFill>
                <a:latin typeface="Corbel"/>
                <a:cs typeface="Corbel"/>
              </a:rPr>
              <a:t>u</a:t>
            </a:r>
            <a:r>
              <a:rPr sz="1200" spc="-10" dirty="0">
                <a:solidFill>
                  <a:srgbClr val="FFFFFF"/>
                </a:solidFill>
                <a:latin typeface="Corbel"/>
                <a:cs typeface="Corbel"/>
              </a:rPr>
              <a:t>ff</a:t>
            </a:r>
            <a:r>
              <a:rPr sz="1200" spc="5" dirty="0">
                <a:solidFill>
                  <a:srgbClr val="FFFFFF"/>
                </a:solidFill>
                <a:latin typeface="Corbel"/>
                <a:cs typeface="Corbel"/>
              </a:rPr>
              <a:t>l</a:t>
            </a:r>
            <a:r>
              <a:rPr sz="1200" spc="-5" dirty="0">
                <a:solidFill>
                  <a:srgbClr val="FFFFFF"/>
                </a:solidFill>
                <a:latin typeface="Corbel"/>
                <a:cs typeface="Corbel"/>
              </a:rPr>
              <a:t>e, </a:t>
            </a:r>
            <a:r>
              <a:rPr sz="1200" dirty="0">
                <a:solidFill>
                  <a:srgbClr val="FFFFFF"/>
                </a:solidFill>
                <a:latin typeface="Corbel"/>
                <a:cs typeface="Corbel"/>
              </a:rPr>
              <a:t>S</a:t>
            </a:r>
            <a:r>
              <a:rPr sz="1200" spc="-5" dirty="0">
                <a:solidFill>
                  <a:srgbClr val="FFFFFF"/>
                </a:solidFill>
                <a:latin typeface="Corbel"/>
                <a:cs typeface="Corbel"/>
              </a:rPr>
              <a:t>o</a:t>
            </a:r>
            <a:r>
              <a:rPr sz="1200" spc="-20" dirty="0">
                <a:solidFill>
                  <a:srgbClr val="FFFFFF"/>
                </a:solidFill>
                <a:latin typeface="Corbel"/>
                <a:cs typeface="Corbel"/>
              </a:rPr>
              <a:t>r</a:t>
            </a:r>
            <a:r>
              <a:rPr sz="1200" dirty="0">
                <a:solidFill>
                  <a:srgbClr val="FFFFFF"/>
                </a:solidFill>
                <a:latin typeface="Corbel"/>
                <a:cs typeface="Corbel"/>
              </a:rPr>
              <a:t>t,</a:t>
            </a:r>
            <a:r>
              <a:rPr sz="1200" spc="-5" dirty="0">
                <a:solidFill>
                  <a:srgbClr val="FFFFFF"/>
                </a:solidFill>
                <a:latin typeface="Corbel"/>
                <a:cs typeface="Corbel"/>
              </a:rPr>
              <a:t> </a:t>
            </a:r>
            <a:r>
              <a:rPr sz="1200" spc="-15" dirty="0">
                <a:solidFill>
                  <a:srgbClr val="FFFFFF"/>
                </a:solidFill>
                <a:latin typeface="Corbel"/>
                <a:cs typeface="Corbel"/>
              </a:rPr>
              <a:t>P</a:t>
            </a:r>
            <a:r>
              <a:rPr sz="1200" spc="-5" dirty="0">
                <a:solidFill>
                  <a:srgbClr val="FFFFFF"/>
                </a:solidFill>
                <a:latin typeface="Corbel"/>
                <a:cs typeface="Corbel"/>
              </a:rPr>
              <a:t>a</a:t>
            </a:r>
            <a:r>
              <a:rPr sz="1200" spc="-20" dirty="0">
                <a:solidFill>
                  <a:srgbClr val="FFFFFF"/>
                </a:solidFill>
                <a:latin typeface="Corbel"/>
                <a:cs typeface="Corbel"/>
              </a:rPr>
              <a:t>r</a:t>
            </a:r>
            <a:r>
              <a:rPr sz="1200" spc="-5" dirty="0">
                <a:solidFill>
                  <a:srgbClr val="FFFFFF"/>
                </a:solidFill>
                <a:latin typeface="Corbel"/>
                <a:cs typeface="Corbel"/>
              </a:rPr>
              <a:t>t</a:t>
            </a:r>
            <a:r>
              <a:rPr sz="1200" spc="-20" dirty="0">
                <a:solidFill>
                  <a:srgbClr val="FFFFFF"/>
                </a:solidFill>
                <a:latin typeface="Corbel"/>
                <a:cs typeface="Corbel"/>
              </a:rPr>
              <a:t>i</a:t>
            </a:r>
            <a:r>
              <a:rPr sz="1200" spc="-5" dirty="0">
                <a:solidFill>
                  <a:srgbClr val="FFFFFF"/>
                </a:solidFill>
                <a:latin typeface="Corbel"/>
                <a:cs typeface="Corbel"/>
              </a:rPr>
              <a:t>t</a:t>
            </a:r>
            <a:r>
              <a:rPr sz="1200" spc="-20" dirty="0">
                <a:solidFill>
                  <a:srgbClr val="FFFFFF"/>
                </a:solidFill>
                <a:latin typeface="Corbel"/>
                <a:cs typeface="Corbel"/>
              </a:rPr>
              <a:t>i</a:t>
            </a:r>
            <a:r>
              <a:rPr sz="1200" spc="-5" dirty="0">
                <a:solidFill>
                  <a:srgbClr val="FFFFFF"/>
                </a:solidFill>
                <a:latin typeface="Corbel"/>
                <a:cs typeface="Corbel"/>
              </a:rPr>
              <a:t>o</a:t>
            </a:r>
            <a:r>
              <a:rPr sz="1200" spc="-30" dirty="0">
                <a:solidFill>
                  <a:srgbClr val="FFFFFF"/>
                </a:solidFill>
                <a:latin typeface="Corbel"/>
                <a:cs typeface="Corbel"/>
              </a:rPr>
              <a:t>n</a:t>
            </a:r>
            <a:r>
              <a:rPr sz="1200" spc="-5" dirty="0">
                <a:solidFill>
                  <a:srgbClr val="FFFFFF"/>
                </a:solidFill>
                <a:latin typeface="Corbel"/>
                <a:cs typeface="Corbel"/>
              </a:rPr>
              <a:t>)</a:t>
            </a:r>
            <a:endParaRPr lang="en-US" sz="1200" spc="-5" dirty="0">
              <a:solidFill>
                <a:srgbClr val="FFFFFF"/>
              </a:solidFill>
              <a:latin typeface="Corbel"/>
              <a:cs typeface="Corbel"/>
            </a:endParaRPr>
          </a:p>
          <a:p>
            <a:pPr marL="94615" marR="89535" algn="ctr">
              <a:lnSpc>
                <a:spcPct val="100000"/>
              </a:lnSpc>
              <a:spcBef>
                <a:spcPts val="5"/>
              </a:spcBef>
            </a:pPr>
            <a:endParaRPr sz="1200" dirty="0">
              <a:latin typeface="Corbel"/>
              <a:cs typeface="Corbel"/>
            </a:endParaRPr>
          </a:p>
        </p:txBody>
      </p:sp>
      <p:sp>
        <p:nvSpPr>
          <p:cNvPr id="9" name="object 9"/>
          <p:cNvSpPr txBox="1"/>
          <p:nvPr/>
        </p:nvSpPr>
        <p:spPr>
          <a:xfrm>
            <a:off x="232409" y="4953000"/>
            <a:ext cx="1672589" cy="1143000"/>
          </a:xfrm>
          <a:prstGeom prst="rect">
            <a:avLst/>
          </a:prstGeom>
          <a:solidFill>
            <a:srgbClr val="6BB76D"/>
          </a:solidFill>
          <a:ln w="48006">
            <a:solidFill>
              <a:srgbClr val="4D864E"/>
            </a:solidFill>
          </a:ln>
        </p:spPr>
        <p:txBody>
          <a:bodyPr vert="horz" wrap="square" lIns="0" tIns="0" rIns="0" bIns="0" rtlCol="0">
            <a:spAutoFit/>
          </a:bodyPr>
          <a:lstStyle/>
          <a:p>
            <a:pPr marL="414655">
              <a:lnSpc>
                <a:spcPct val="100000"/>
              </a:lnSpc>
            </a:pPr>
            <a:r>
              <a:rPr sz="1800" b="1" spc="-45" dirty="0">
                <a:solidFill>
                  <a:srgbClr val="FFFFFF"/>
                </a:solidFill>
                <a:latin typeface="Corbel"/>
                <a:cs typeface="Corbel"/>
              </a:rPr>
              <a:t>R</a:t>
            </a:r>
            <a:r>
              <a:rPr sz="1800" b="1" spc="-25" dirty="0">
                <a:solidFill>
                  <a:srgbClr val="FFFFFF"/>
                </a:solidFill>
                <a:latin typeface="Corbel"/>
                <a:cs typeface="Corbel"/>
              </a:rPr>
              <a:t>e</a:t>
            </a:r>
            <a:r>
              <a:rPr sz="1800" b="1" spc="-10" dirty="0">
                <a:solidFill>
                  <a:srgbClr val="FFFFFF"/>
                </a:solidFill>
                <a:latin typeface="Corbel"/>
                <a:cs typeface="Corbel"/>
              </a:rPr>
              <a:t>du</a:t>
            </a:r>
            <a:r>
              <a:rPr sz="1800" b="1" spc="-15" dirty="0">
                <a:solidFill>
                  <a:srgbClr val="FFFFFF"/>
                </a:solidFill>
                <a:latin typeface="Corbel"/>
                <a:cs typeface="Corbel"/>
              </a:rPr>
              <a:t>ce:</a:t>
            </a:r>
            <a:endParaRPr sz="1800">
              <a:latin typeface="Corbel"/>
              <a:cs typeface="Corbel"/>
            </a:endParaRPr>
          </a:p>
          <a:p>
            <a:pPr marL="207645" marR="200660" algn="just">
              <a:lnSpc>
                <a:spcPct val="100000"/>
              </a:lnSpc>
              <a:spcBef>
                <a:spcPts val="40"/>
              </a:spcBef>
            </a:pPr>
            <a:r>
              <a:rPr sz="1400" spc="-15" dirty="0">
                <a:solidFill>
                  <a:srgbClr val="FFFFFF"/>
                </a:solidFill>
                <a:latin typeface="Corbel"/>
                <a:cs typeface="Corbel"/>
              </a:rPr>
              <a:t>C</a:t>
            </a:r>
            <a:r>
              <a:rPr sz="1400" spc="-10" dirty="0">
                <a:solidFill>
                  <a:srgbClr val="FFFFFF"/>
                </a:solidFill>
                <a:latin typeface="Corbel"/>
                <a:cs typeface="Corbel"/>
              </a:rPr>
              <a:t>o</a:t>
            </a:r>
            <a:r>
              <a:rPr sz="1400" spc="-20" dirty="0">
                <a:solidFill>
                  <a:srgbClr val="FFFFFF"/>
                </a:solidFill>
                <a:latin typeface="Corbel"/>
                <a:cs typeface="Corbel"/>
              </a:rPr>
              <a:t>ll</a:t>
            </a:r>
            <a:r>
              <a:rPr sz="1400" spc="-10" dirty="0">
                <a:solidFill>
                  <a:srgbClr val="FFFFFF"/>
                </a:solidFill>
                <a:latin typeface="Corbel"/>
                <a:cs typeface="Corbel"/>
              </a:rPr>
              <a:t>e</a:t>
            </a:r>
            <a:r>
              <a:rPr sz="1400" spc="-25" dirty="0">
                <a:solidFill>
                  <a:srgbClr val="FFFFFF"/>
                </a:solidFill>
                <a:latin typeface="Corbel"/>
                <a:cs typeface="Corbel"/>
              </a:rPr>
              <a:t>c</a:t>
            </a:r>
            <a:r>
              <a:rPr sz="1400" spc="-5" dirty="0">
                <a:solidFill>
                  <a:srgbClr val="FFFFFF"/>
                </a:solidFill>
                <a:latin typeface="Corbel"/>
                <a:cs typeface="Corbel"/>
              </a:rPr>
              <a:t>t</a:t>
            </a:r>
            <a:r>
              <a:rPr sz="1400" spc="50" dirty="0">
                <a:solidFill>
                  <a:srgbClr val="FFFFFF"/>
                </a:solidFill>
                <a:latin typeface="Corbel"/>
                <a:cs typeface="Corbel"/>
              </a:rPr>
              <a:t> </a:t>
            </a:r>
            <a:r>
              <a:rPr sz="1400" spc="-20" dirty="0">
                <a:solidFill>
                  <a:srgbClr val="FFFFFF"/>
                </a:solidFill>
                <a:latin typeface="Corbel"/>
                <a:cs typeface="Corbel"/>
              </a:rPr>
              <a:t>al</a:t>
            </a:r>
            <a:r>
              <a:rPr sz="1400" spc="-5" dirty="0">
                <a:solidFill>
                  <a:srgbClr val="FFFFFF"/>
                </a:solidFill>
                <a:latin typeface="Corbel"/>
                <a:cs typeface="Corbel"/>
              </a:rPr>
              <a:t>l</a:t>
            </a:r>
            <a:r>
              <a:rPr sz="1400" spc="20" dirty="0">
                <a:solidFill>
                  <a:srgbClr val="FFFFFF"/>
                </a:solidFill>
                <a:latin typeface="Corbel"/>
                <a:cs typeface="Corbel"/>
              </a:rPr>
              <a:t> </a:t>
            </a:r>
            <a:r>
              <a:rPr sz="1400" spc="-5" dirty="0">
                <a:solidFill>
                  <a:srgbClr val="FFFFFF"/>
                </a:solidFill>
                <a:latin typeface="Corbel"/>
                <a:cs typeface="Corbel"/>
              </a:rPr>
              <a:t>v</a:t>
            </a:r>
            <a:r>
              <a:rPr sz="1400" spc="-20" dirty="0">
                <a:solidFill>
                  <a:srgbClr val="FFFFFF"/>
                </a:solidFill>
                <a:latin typeface="Corbel"/>
                <a:cs typeface="Corbel"/>
              </a:rPr>
              <a:t>al</a:t>
            </a:r>
            <a:r>
              <a:rPr sz="1400" spc="-15" dirty="0">
                <a:solidFill>
                  <a:srgbClr val="FFFFFF"/>
                </a:solidFill>
                <a:latin typeface="Corbel"/>
                <a:cs typeface="Corbel"/>
              </a:rPr>
              <a:t>u</a:t>
            </a:r>
            <a:r>
              <a:rPr sz="1400" spc="-10" dirty="0">
                <a:solidFill>
                  <a:srgbClr val="FFFFFF"/>
                </a:solidFill>
                <a:latin typeface="Corbel"/>
                <a:cs typeface="Corbel"/>
              </a:rPr>
              <a:t>es</a:t>
            </a:r>
            <a:r>
              <a:rPr sz="1400" spc="-5" dirty="0">
                <a:solidFill>
                  <a:srgbClr val="FFFFFF"/>
                </a:solidFill>
                <a:latin typeface="Corbel"/>
                <a:cs typeface="Corbel"/>
              </a:rPr>
              <a:t> </a:t>
            </a:r>
            <a:r>
              <a:rPr sz="1400" spc="-15" dirty="0">
                <a:solidFill>
                  <a:srgbClr val="FFFFFF"/>
                </a:solidFill>
                <a:latin typeface="Corbel"/>
                <a:cs typeface="Corbel"/>
              </a:rPr>
              <a:t>b</a:t>
            </a:r>
            <a:r>
              <a:rPr sz="1400" spc="-10" dirty="0">
                <a:solidFill>
                  <a:srgbClr val="FFFFFF"/>
                </a:solidFill>
                <a:latin typeface="Corbel"/>
                <a:cs typeface="Corbel"/>
              </a:rPr>
              <a:t>e</a:t>
            </a:r>
            <a:r>
              <a:rPr sz="1400" spc="-20" dirty="0">
                <a:solidFill>
                  <a:srgbClr val="FFFFFF"/>
                </a:solidFill>
                <a:latin typeface="Corbel"/>
                <a:cs typeface="Corbel"/>
              </a:rPr>
              <a:t>l</a:t>
            </a:r>
            <a:r>
              <a:rPr sz="1400" spc="-10" dirty="0">
                <a:solidFill>
                  <a:srgbClr val="FFFFFF"/>
                </a:solidFill>
                <a:latin typeface="Corbel"/>
                <a:cs typeface="Corbel"/>
              </a:rPr>
              <a:t>o</a:t>
            </a:r>
            <a:r>
              <a:rPr sz="1400" dirty="0">
                <a:solidFill>
                  <a:srgbClr val="FFFFFF"/>
                </a:solidFill>
                <a:latin typeface="Corbel"/>
                <a:cs typeface="Corbel"/>
              </a:rPr>
              <a:t>n</a:t>
            </a:r>
            <a:r>
              <a:rPr sz="1400" spc="-5" dirty="0">
                <a:solidFill>
                  <a:srgbClr val="FFFFFF"/>
                </a:solidFill>
                <a:latin typeface="Corbel"/>
                <a:cs typeface="Corbel"/>
              </a:rPr>
              <a:t>g</a:t>
            </a:r>
            <a:r>
              <a:rPr sz="1400" spc="-20" dirty="0">
                <a:solidFill>
                  <a:srgbClr val="FFFFFF"/>
                </a:solidFill>
                <a:latin typeface="Corbel"/>
                <a:cs typeface="Corbel"/>
              </a:rPr>
              <a:t>i</a:t>
            </a:r>
            <a:r>
              <a:rPr sz="1400" dirty="0">
                <a:solidFill>
                  <a:srgbClr val="FFFFFF"/>
                </a:solidFill>
                <a:latin typeface="Corbel"/>
                <a:cs typeface="Corbel"/>
              </a:rPr>
              <a:t>n</a:t>
            </a:r>
            <a:r>
              <a:rPr sz="1400" spc="-10" dirty="0">
                <a:solidFill>
                  <a:srgbClr val="FFFFFF"/>
                </a:solidFill>
                <a:latin typeface="Corbel"/>
                <a:cs typeface="Corbel"/>
              </a:rPr>
              <a:t>g</a:t>
            </a:r>
            <a:r>
              <a:rPr sz="1400" spc="10" dirty="0">
                <a:solidFill>
                  <a:srgbClr val="FFFFFF"/>
                </a:solidFill>
                <a:latin typeface="Corbel"/>
                <a:cs typeface="Corbel"/>
              </a:rPr>
              <a:t> </a:t>
            </a:r>
            <a:r>
              <a:rPr sz="1400" spc="-10" dirty="0">
                <a:solidFill>
                  <a:srgbClr val="FFFFFF"/>
                </a:solidFill>
                <a:latin typeface="Corbel"/>
                <a:cs typeface="Corbel"/>
              </a:rPr>
              <a:t>to</a:t>
            </a:r>
            <a:r>
              <a:rPr sz="1400" spc="10" dirty="0">
                <a:solidFill>
                  <a:srgbClr val="FFFFFF"/>
                </a:solidFill>
                <a:latin typeface="Corbel"/>
                <a:cs typeface="Corbel"/>
              </a:rPr>
              <a:t> </a:t>
            </a:r>
            <a:r>
              <a:rPr sz="1400" spc="-10" dirty="0">
                <a:solidFill>
                  <a:srgbClr val="FFFFFF"/>
                </a:solidFill>
                <a:latin typeface="Corbel"/>
                <a:cs typeface="Corbel"/>
              </a:rPr>
              <a:t>the</a:t>
            </a:r>
            <a:r>
              <a:rPr sz="1400" spc="-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r>
              <a:rPr sz="1400" spc="10" dirty="0">
                <a:solidFill>
                  <a:srgbClr val="FFFFFF"/>
                </a:solidFill>
                <a:latin typeface="Corbel"/>
                <a:cs typeface="Corbel"/>
              </a:rPr>
              <a:t> </a:t>
            </a:r>
            <a:r>
              <a:rPr sz="1400" spc="-20" dirty="0">
                <a:solidFill>
                  <a:srgbClr val="FFFFFF"/>
                </a:solidFill>
                <a:latin typeface="Corbel"/>
                <a:cs typeface="Corbel"/>
              </a:rPr>
              <a:t>a</a:t>
            </a:r>
            <a:r>
              <a:rPr sz="1400" dirty="0">
                <a:solidFill>
                  <a:srgbClr val="FFFFFF"/>
                </a:solidFill>
                <a:latin typeface="Corbel"/>
                <a:cs typeface="Corbel"/>
              </a:rPr>
              <a:t>n</a:t>
            </a:r>
            <a:r>
              <a:rPr sz="1400" spc="-10" dirty="0">
                <a:solidFill>
                  <a:srgbClr val="FFFFFF"/>
                </a:solidFill>
                <a:latin typeface="Corbel"/>
                <a:cs typeface="Corbel"/>
              </a:rPr>
              <a:t>d</a:t>
            </a:r>
            <a:r>
              <a:rPr sz="1400" spc="5" dirty="0">
                <a:solidFill>
                  <a:srgbClr val="FFFFFF"/>
                </a:solidFill>
                <a:latin typeface="Corbel"/>
                <a:cs typeface="Corbel"/>
              </a:rPr>
              <a:t> </a:t>
            </a:r>
            <a:r>
              <a:rPr sz="1400" spc="-10" dirty="0">
                <a:solidFill>
                  <a:srgbClr val="FFFFFF"/>
                </a:solidFill>
                <a:latin typeface="Corbel"/>
                <a:cs typeface="Corbel"/>
              </a:rPr>
              <a:t>o</a:t>
            </a:r>
            <a:r>
              <a:rPr sz="1400" spc="-15" dirty="0">
                <a:solidFill>
                  <a:srgbClr val="FFFFFF"/>
                </a:solidFill>
                <a:latin typeface="Corbel"/>
                <a:cs typeface="Corbel"/>
              </a:rPr>
              <a:t>ut</a:t>
            </a:r>
            <a:r>
              <a:rPr sz="1400" spc="-5" dirty="0">
                <a:solidFill>
                  <a:srgbClr val="FFFFFF"/>
                </a:solidFill>
                <a:latin typeface="Corbel"/>
                <a:cs typeface="Corbel"/>
              </a:rPr>
              <a:t>p</a:t>
            </a:r>
            <a:r>
              <a:rPr sz="1400" spc="-15" dirty="0">
                <a:solidFill>
                  <a:srgbClr val="FFFFFF"/>
                </a:solidFill>
                <a:latin typeface="Corbel"/>
                <a:cs typeface="Corbel"/>
              </a:rPr>
              <a:t>u</a:t>
            </a:r>
            <a:r>
              <a:rPr sz="1400" spc="-5" dirty="0">
                <a:solidFill>
                  <a:srgbClr val="FFFFFF"/>
                </a:solidFill>
                <a:latin typeface="Corbel"/>
                <a:cs typeface="Corbel"/>
              </a:rPr>
              <a:t>t</a:t>
            </a:r>
            <a:endParaRPr sz="1400">
              <a:latin typeface="Corbel"/>
              <a:cs typeface="Corbel"/>
            </a:endParaRPr>
          </a:p>
        </p:txBody>
      </p:sp>
      <p:sp>
        <p:nvSpPr>
          <p:cNvPr id="10" name="Rectangle 2">
            <a:extLst>
              <a:ext uri="{FF2B5EF4-FFF2-40B4-BE49-F238E27FC236}">
                <a16:creationId xmlns:a16="http://schemas.microsoft.com/office/drawing/2014/main" id="{87F24F8C-65AE-8C42-A555-9A855F18B418}"/>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 diagram</a:t>
            </a:r>
            <a:endParaRPr lang="en-US" sz="3600" b="0" kern="0" dirty="0">
              <a:solidFill>
                <a:srgbClr val="A01A06"/>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2087586-6CF9-A84C-95C9-6E1FE789D869}"/>
              </a:ext>
            </a:extLst>
          </p:cNvPr>
          <p:cNvSpPr txBox="1"/>
          <p:nvPr/>
        </p:nvSpPr>
        <p:spPr>
          <a:xfrm>
            <a:off x="2286000" y="1414046"/>
            <a:ext cx="1428020" cy="338554"/>
          </a:xfrm>
          <a:prstGeom prst="rect">
            <a:avLst/>
          </a:prstGeom>
          <a:noFill/>
        </p:spPr>
        <p:txBody>
          <a:bodyPr wrap="none" rtlCol="0">
            <a:spAutoFit/>
          </a:bodyPr>
          <a:lstStyle/>
          <a:p>
            <a:r>
              <a:rPr lang="en-US" sz="1600" dirty="0"/>
              <a:t>Big document</a:t>
            </a:r>
          </a:p>
        </p:txBody>
      </p:sp>
    </p:spTree>
    <p:extLst>
      <p:ext uri="{BB962C8B-B14F-4D97-AF65-F5344CB8AC3E}">
        <p14:creationId xmlns:p14="http://schemas.microsoft.com/office/powerpoint/2010/main" val="1678528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371600"/>
            <a:ext cx="7696200" cy="5181600"/>
          </a:xfrm>
        </p:spPr>
        <p:txBody>
          <a:bodyPr/>
          <a:lstStyle/>
          <a:p>
            <a:pPr>
              <a:buClr>
                <a:schemeClr val="tx1"/>
              </a:buClr>
            </a:pPr>
            <a:r>
              <a:rPr lang="en-US" sz="2400" dirty="0">
                <a:latin typeface="Calibri" panose="020F0502020204030204" pitchFamily="34" charset="0"/>
                <a:cs typeface="Calibri" panose="020F0502020204030204" pitchFamily="34" charset="0"/>
              </a:rPr>
              <a:t>Map task</a:t>
            </a:r>
          </a:p>
          <a:p>
            <a:pPr lvl="1">
              <a:buClr>
                <a:schemeClr val="tx1"/>
              </a:buClr>
            </a:pPr>
            <a:r>
              <a:rPr lang="en-US" sz="2000" dirty="0">
                <a:latin typeface="Calibri" panose="020F0502020204030204" pitchFamily="34" charset="0"/>
                <a:cs typeface="Calibri" panose="020F0502020204030204" pitchFamily="34" charset="0"/>
              </a:rPr>
              <a:t>Emit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a:t>
            </a:r>
          </a:p>
          <a:p>
            <a:pPr lvl="1">
              <a:buClr>
                <a:schemeClr val="tx1"/>
              </a:buClr>
            </a:pPr>
            <a:endParaRPr lang="en-US" sz="20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Group by keys: </a:t>
            </a:r>
          </a:p>
          <a:p>
            <a:pPr lvl="1">
              <a:buClr>
                <a:schemeClr val="tx1"/>
              </a:buClr>
            </a:pPr>
            <a:r>
              <a:rPr lang="en-US" sz="2000" dirty="0">
                <a:latin typeface="Calibri" panose="020F0502020204030204" pitchFamily="34" charset="0"/>
                <a:cs typeface="Calibri" panose="020F0502020204030204" pitchFamily="34" charset="0"/>
              </a:rPr>
              <a:t>Group together entries with same last name</a:t>
            </a:r>
          </a:p>
          <a:p>
            <a:pPr lvl="1">
              <a:buClr>
                <a:schemeClr val="tx1"/>
              </a:buClr>
            </a:pPr>
            <a:r>
              <a:rPr lang="en-US" sz="2000" b="1" dirty="0">
                <a:latin typeface="Calibri" panose="020F0502020204030204" pitchFamily="34" charset="0"/>
                <a:cs typeface="Calibri" panose="020F0502020204030204" pitchFamily="34" charset="0"/>
              </a:rPr>
              <a:t>Divide into </a:t>
            </a:r>
            <a:r>
              <a:rPr lang="en-US" sz="2000" b="1" dirty="0">
                <a:solidFill>
                  <a:srgbClr val="FF0000"/>
                </a:solidFill>
                <a:latin typeface="Calibri" panose="020F0502020204030204" pitchFamily="34" charset="0"/>
                <a:cs typeface="Calibri" panose="020F0502020204030204" pitchFamily="34" charset="0"/>
              </a:rPr>
              <a:t>non-overlapping alphabetical ranges </a:t>
            </a:r>
            <a:r>
              <a:rPr lang="en-US" sz="2000" dirty="0">
                <a:solidFill>
                  <a:srgbClr val="FF0000"/>
                </a:solidFill>
                <a:latin typeface="Calibri" panose="020F0502020204030204" pitchFamily="34" charset="0"/>
                <a:cs typeface="Calibri" panose="020F0502020204030204" pitchFamily="34" charset="0"/>
              </a:rPr>
              <a:t>(sorting)</a:t>
            </a:r>
            <a:endParaRPr lang="en-US" sz="2000" b="1" dirty="0">
              <a:solidFill>
                <a:srgbClr val="FF0000"/>
              </a:solidFill>
              <a:latin typeface="Calibri" panose="020F0502020204030204" pitchFamily="34" charset="0"/>
              <a:cs typeface="Calibri" panose="020F0502020204030204" pitchFamily="34" charset="0"/>
            </a:endParaRPr>
          </a:p>
          <a:p>
            <a:pPr lvl="1">
              <a:buClr>
                <a:schemeClr val="tx1"/>
              </a:buClr>
            </a:pPr>
            <a:r>
              <a:rPr lang="en-US" sz="2000" dirty="0">
                <a:latin typeface="Calibri" panose="020F0502020204030204" pitchFamily="34" charset="0"/>
                <a:cs typeface="Calibri" panose="020F0502020204030204" pitchFamily="34" charset="0"/>
              </a:rPr>
              <a:t>Keys are sorted in alphabetical order</a:t>
            </a:r>
          </a:p>
          <a:p>
            <a:pPr lvl="1">
              <a:buClr>
                <a:schemeClr val="tx1"/>
              </a:buClr>
            </a:pPr>
            <a:endParaRPr lang="en-US" sz="20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Reduce task</a:t>
            </a:r>
          </a:p>
          <a:p>
            <a:pPr lvl="1">
              <a:buClr>
                <a:schemeClr val="tx1"/>
              </a:buClr>
            </a:pPr>
            <a:r>
              <a:rPr lang="en-US" sz="2000" dirty="0">
                <a:latin typeface="Calibri" panose="020F0502020204030204" pitchFamily="34" charset="0"/>
                <a:cs typeface="Calibri" panose="020F0502020204030204" pitchFamily="34" charset="0"/>
              </a:rPr>
              <a:t>Processes one key at a time </a:t>
            </a:r>
          </a:p>
          <a:p>
            <a:pPr lvl="1">
              <a:buClr>
                <a:schemeClr val="tx1"/>
              </a:buClr>
            </a:pPr>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list(</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 emit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 in alphabetical order </a:t>
            </a:r>
            <a:r>
              <a:rPr lang="en-US" sz="2000" b="1" dirty="0">
                <a:latin typeface="Calibri" panose="020F0502020204030204" pitchFamily="34" charset="0"/>
                <a:cs typeface="Calibri" panose="020F0502020204030204" pitchFamily="34" charset="0"/>
              </a:rPr>
              <a:t>(sorting)</a:t>
            </a:r>
          </a:p>
          <a:p>
            <a:pPr lvl="1">
              <a:buClr>
                <a:schemeClr val="tx1"/>
              </a:buClr>
            </a:pPr>
            <a:r>
              <a:rPr lang="en-US" sz="2000" dirty="0">
                <a:latin typeface="Calibri" panose="020F0502020204030204" pitchFamily="34" charset="0"/>
                <a:cs typeface="Calibri" panose="020F0502020204030204" pitchFamily="34" charset="0"/>
              </a:rPr>
              <a:t>Merge output from all Reduce tasks (e.g., write)</a:t>
            </a:r>
          </a:p>
          <a:p>
            <a:pPr lvl="1">
              <a:buClr>
                <a:schemeClr val="tx1"/>
              </a:buClr>
            </a:pPr>
            <a:endParaRPr lang="en-US" sz="2000" dirty="0">
              <a:latin typeface="Calibri" panose="020F0502020204030204" pitchFamily="34" charset="0"/>
              <a:cs typeface="Calibri" panose="020F0502020204030204" pitchFamily="34" charset="0"/>
            </a:endParaRPr>
          </a:p>
          <a:p>
            <a:pPr lvl="1"/>
            <a:endParaRPr lang="en-US" sz="2000" dirty="0"/>
          </a:p>
        </p:txBody>
      </p:sp>
      <p:sp>
        <p:nvSpPr>
          <p:cNvPr id="8" name="Rectangle 2">
            <a:extLst>
              <a:ext uri="{FF2B5EF4-FFF2-40B4-BE49-F238E27FC236}">
                <a16:creationId xmlns:a16="http://schemas.microsoft.com/office/drawing/2014/main" id="{480E4E0A-F04A-FD44-9567-64B633E1063E}"/>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Distributed Sort</a:t>
            </a:r>
          </a:p>
        </p:txBody>
      </p:sp>
    </p:spTree>
    <p:extLst>
      <p:ext uri="{BB962C8B-B14F-4D97-AF65-F5344CB8AC3E}">
        <p14:creationId xmlns:p14="http://schemas.microsoft.com/office/powerpoint/2010/main" val="1105321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Matrix Multiplication</a:t>
            </a:r>
          </a:p>
        </p:txBody>
      </p:sp>
      <p:sp>
        <p:nvSpPr>
          <p:cNvPr id="2" name="TextBox 1">
            <a:extLst>
              <a:ext uri="{FF2B5EF4-FFF2-40B4-BE49-F238E27FC236}">
                <a16:creationId xmlns:a16="http://schemas.microsoft.com/office/drawing/2014/main" id="{228CC6E8-478D-724E-9705-1B0CFDB46D5E}"/>
              </a:ext>
            </a:extLst>
          </p:cNvPr>
          <p:cNvSpPr txBox="1"/>
          <p:nvPr/>
        </p:nvSpPr>
        <p:spPr>
          <a:xfrm>
            <a:off x="994647" y="1605170"/>
            <a:ext cx="7996953" cy="3231654"/>
          </a:xfrm>
          <a:prstGeom prst="rect">
            <a:avLst/>
          </a:prstGeom>
          <a:noFill/>
        </p:spPr>
        <p:txBody>
          <a:bodyPr wrap="square" rtlCol="0">
            <a:spAutoFit/>
          </a:bodyPr>
          <a:lstStyle/>
          <a:p>
            <a:pPr marL="347472" indent="-342900">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Assume two matrices A and B, and AB = C</a:t>
            </a:r>
          </a:p>
          <a:p>
            <a:pPr marL="347472" indent="-342900">
              <a:spcAft>
                <a:spcPts val="1200"/>
              </a:spcAft>
              <a:buFont typeface="Arial" panose="020B0604020202020204" pitchFamily="34" charset="0"/>
              <a:buChar char="•"/>
            </a:pPr>
            <a:r>
              <a:rPr lang="en-US" sz="2800" dirty="0" err="1">
                <a:latin typeface="Calibri" panose="020F0502020204030204" pitchFamily="34" charset="0"/>
                <a:cs typeface="Calibri" panose="020F0502020204030204" pitchFamily="34" charset="0"/>
              </a:rPr>
              <a:t>A</a:t>
            </a:r>
            <a:r>
              <a:rPr lang="en-US" sz="2800" baseline="-25000" dirty="0" err="1">
                <a:latin typeface="Calibri" panose="020F0502020204030204" pitchFamily="34" charset="0"/>
                <a:cs typeface="Calibri" panose="020F0502020204030204" pitchFamily="34" charset="0"/>
              </a:rPr>
              <a:t>ij</a:t>
            </a:r>
            <a:r>
              <a:rPr lang="en-US" sz="2800" dirty="0">
                <a:latin typeface="Calibri" panose="020F0502020204030204" pitchFamily="34" charset="0"/>
                <a:cs typeface="Calibri" panose="020F0502020204030204" pitchFamily="34" charset="0"/>
              </a:rPr>
              <a:t> is the element in </a:t>
            </a:r>
            <a:r>
              <a:rPr lang="en-US" sz="2800" b="1" dirty="0">
                <a:solidFill>
                  <a:srgbClr val="A01A06"/>
                </a:solidFill>
                <a:latin typeface="Calibri" panose="020F0502020204030204" pitchFamily="34" charset="0"/>
                <a:cs typeface="Calibri" panose="020F0502020204030204" pitchFamily="34" charset="0"/>
              </a:rPr>
              <a:t>row </a:t>
            </a:r>
            <a:r>
              <a:rPr lang="en-US" sz="2800" b="1" i="1" dirty="0" err="1">
                <a:solidFill>
                  <a:srgbClr val="A01A06"/>
                </a:solidFill>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and </a:t>
            </a:r>
            <a:r>
              <a:rPr lang="en-US" sz="2800" b="1" dirty="0">
                <a:solidFill>
                  <a:srgbClr val="A01A06"/>
                </a:solidFill>
                <a:latin typeface="Calibri" panose="020F0502020204030204" pitchFamily="34" charset="0"/>
                <a:cs typeface="Calibri" panose="020F0502020204030204" pitchFamily="34" charset="0"/>
              </a:rPr>
              <a:t>column </a:t>
            </a:r>
            <a:r>
              <a:rPr lang="en-US" sz="2800" b="1" i="1" dirty="0">
                <a:solidFill>
                  <a:srgbClr val="A01A06"/>
                </a:solidFill>
                <a:latin typeface="Calibri" panose="020F0502020204030204" pitchFamily="34" charset="0"/>
                <a:cs typeface="Calibri" panose="020F0502020204030204" pitchFamily="34" charset="0"/>
              </a:rPr>
              <a:t>j</a:t>
            </a:r>
            <a:r>
              <a:rPr lang="en-US" sz="2800" dirty="0">
                <a:latin typeface="Calibri" panose="020F0502020204030204" pitchFamily="34" charset="0"/>
                <a:cs typeface="Calibri" panose="020F0502020204030204" pitchFamily="34" charset="0"/>
              </a:rPr>
              <a:t> of matrix A</a:t>
            </a:r>
          </a:p>
          <a:p>
            <a:pPr marL="804672" lvl="2" indent="-342900">
              <a:spcAft>
                <a:spcPts val="1200"/>
              </a:spcAft>
              <a:buFont typeface="Arial" panose="020B0604020202020204" pitchFamily="34" charset="0"/>
              <a:buChar char="•"/>
            </a:pPr>
            <a:r>
              <a:rPr lang="en-US" dirty="0">
                <a:latin typeface="Calibri" panose="020F0502020204030204" pitchFamily="34" charset="0"/>
                <a:cs typeface="Calibri" panose="020F0502020204030204" pitchFamily="34" charset="0"/>
              </a:rPr>
              <a:t>Similarly for B and C</a:t>
            </a:r>
          </a:p>
          <a:p>
            <a:pPr marL="347472" indent="-342900">
              <a:spcAft>
                <a:spcPts val="1200"/>
              </a:spcAft>
              <a:buFont typeface="Arial" panose="020B0604020202020204" pitchFamily="34" charset="0"/>
              <a:buChar char="•"/>
            </a:pPr>
            <a:r>
              <a:rPr lang="en-US" sz="2800" b="1" dirty="0" err="1">
                <a:solidFill>
                  <a:srgbClr val="A01A06"/>
                </a:solidFill>
                <a:latin typeface="Calibri" panose="020F0502020204030204" pitchFamily="34" charset="0"/>
                <a:cs typeface="Calibri" panose="020F0502020204030204" pitchFamily="34" charset="0"/>
              </a:rPr>
              <a:t>C</a:t>
            </a:r>
            <a:r>
              <a:rPr lang="en-US" sz="2800" b="1" baseline="-25000" dirty="0" err="1">
                <a:solidFill>
                  <a:srgbClr val="A01A06"/>
                </a:solidFill>
                <a:latin typeface="Calibri" panose="020F0502020204030204" pitchFamily="34" charset="0"/>
                <a:cs typeface="Calibri" panose="020F0502020204030204" pitchFamily="34" charset="0"/>
              </a:rPr>
              <a:t>ik</a:t>
            </a:r>
            <a:r>
              <a:rPr lang="en-US" sz="2800" b="1" dirty="0">
                <a:solidFill>
                  <a:srgbClr val="A01A06"/>
                </a:solidFill>
                <a:latin typeface="Calibri" panose="020F0502020204030204" pitchFamily="34" charset="0"/>
                <a:cs typeface="Calibri" panose="020F0502020204030204" pitchFamily="34" charset="0"/>
              </a:rPr>
              <a:t> = ∑</a:t>
            </a:r>
            <a:r>
              <a:rPr lang="en-US" sz="2800" b="1" baseline="-25000" dirty="0">
                <a:solidFill>
                  <a:srgbClr val="A01A06"/>
                </a:solidFill>
                <a:latin typeface="Calibri" panose="020F0502020204030204" pitchFamily="34" charset="0"/>
                <a:cs typeface="Calibri" panose="020F0502020204030204" pitchFamily="34" charset="0"/>
              </a:rPr>
              <a:t>j</a:t>
            </a:r>
            <a:r>
              <a:rPr lang="en-US" sz="2800" b="1" dirty="0">
                <a:solidFill>
                  <a:srgbClr val="A01A06"/>
                </a:solidFill>
                <a:latin typeface="Calibri" panose="020F0502020204030204" pitchFamily="34" charset="0"/>
                <a:cs typeface="Calibri" panose="020F0502020204030204" pitchFamily="34" charset="0"/>
              </a:rPr>
              <a:t> </a:t>
            </a:r>
            <a:r>
              <a:rPr lang="en-US" sz="2800" b="1" dirty="0" err="1">
                <a:solidFill>
                  <a:srgbClr val="A01A06"/>
                </a:solidFill>
                <a:latin typeface="Calibri" panose="020F0502020204030204" pitchFamily="34" charset="0"/>
                <a:cs typeface="Calibri" panose="020F0502020204030204" pitchFamily="34" charset="0"/>
              </a:rPr>
              <a:t>A</a:t>
            </a:r>
            <a:r>
              <a:rPr lang="en-US" sz="2800" b="1" baseline="-25000" dirty="0" err="1">
                <a:solidFill>
                  <a:srgbClr val="A01A06"/>
                </a:solidFill>
                <a:latin typeface="Calibri" panose="020F0502020204030204" pitchFamily="34" charset="0"/>
                <a:cs typeface="Calibri" panose="020F0502020204030204" pitchFamily="34" charset="0"/>
              </a:rPr>
              <a:t>ij</a:t>
            </a:r>
            <a:r>
              <a:rPr lang="en-US" sz="2800" b="1" dirty="0">
                <a:solidFill>
                  <a:srgbClr val="A01A06"/>
                </a:solidFill>
                <a:latin typeface="Calibri" panose="020F0502020204030204" pitchFamily="34" charset="0"/>
                <a:cs typeface="Calibri" panose="020F0502020204030204" pitchFamily="34" charset="0"/>
              </a:rPr>
              <a:t> × </a:t>
            </a:r>
            <a:r>
              <a:rPr lang="en-US" sz="2800" b="1" dirty="0" err="1">
                <a:solidFill>
                  <a:srgbClr val="A01A06"/>
                </a:solidFill>
                <a:latin typeface="Calibri" panose="020F0502020204030204" pitchFamily="34" charset="0"/>
                <a:cs typeface="Calibri" panose="020F0502020204030204" pitchFamily="34" charset="0"/>
              </a:rPr>
              <a:t>B</a:t>
            </a:r>
            <a:r>
              <a:rPr lang="en-US" sz="2800" b="1" baseline="-25000" dirty="0" err="1">
                <a:solidFill>
                  <a:srgbClr val="A01A06"/>
                </a:solidFill>
                <a:latin typeface="Calibri" panose="020F0502020204030204" pitchFamily="34" charset="0"/>
                <a:cs typeface="Calibri" panose="020F0502020204030204" pitchFamily="34" charset="0"/>
              </a:rPr>
              <a:t>jk</a:t>
            </a:r>
            <a:endParaRPr lang="en-US" sz="2800" b="1" dirty="0">
              <a:solidFill>
                <a:srgbClr val="A01A06"/>
              </a:solidFill>
              <a:latin typeface="Calibri" panose="020F0502020204030204" pitchFamily="34" charset="0"/>
              <a:cs typeface="Calibri" panose="020F0502020204030204" pitchFamily="34" charset="0"/>
            </a:endParaRPr>
          </a:p>
          <a:p>
            <a:pPr marL="804672" lvl="1" indent="-342900">
              <a:spcAft>
                <a:spcPts val="1200"/>
              </a:spcAft>
              <a:buFont typeface="Arial" panose="020B0604020202020204" pitchFamily="34" charset="0"/>
              <a:buChar char="•"/>
            </a:pPr>
            <a:r>
              <a:rPr lang="en-US" dirty="0" err="1">
                <a:latin typeface="Calibri" panose="020F0502020204030204" pitchFamily="34" charset="0"/>
                <a:cs typeface="Calibri" panose="020F0502020204030204" pitchFamily="34" charset="0"/>
              </a:rPr>
              <a:t>C</a:t>
            </a:r>
            <a:r>
              <a:rPr lang="en-US" baseline="-25000" dirty="0" err="1">
                <a:latin typeface="Calibri" panose="020F0502020204030204" pitchFamily="34" charset="0"/>
                <a:cs typeface="Calibri" panose="020F0502020204030204" pitchFamily="34" charset="0"/>
              </a:rPr>
              <a:t>ik</a:t>
            </a:r>
            <a:r>
              <a:rPr lang="en-US" baseline="-25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depends on the </a:t>
            </a:r>
            <a:r>
              <a:rPr lang="en-US" dirty="0" err="1">
                <a:latin typeface="Calibri" panose="020F0502020204030204" pitchFamily="34" charset="0"/>
                <a:cs typeface="Calibri" panose="020F0502020204030204" pitchFamily="34" charset="0"/>
              </a:rPr>
              <a:t>i</a:t>
            </a:r>
            <a:r>
              <a:rPr lang="en-US" baseline="30000" dirty="0" err="1">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row of A, that is </a:t>
            </a:r>
            <a:r>
              <a:rPr lang="en-US" dirty="0" err="1">
                <a:latin typeface="Calibri" panose="020F0502020204030204" pitchFamily="34" charset="0"/>
                <a:cs typeface="Calibri" panose="020F0502020204030204" pitchFamily="34" charset="0"/>
              </a:rPr>
              <a:t>A</a:t>
            </a:r>
            <a:r>
              <a:rPr lang="en-US" baseline="-25000" dirty="0" err="1">
                <a:latin typeface="Calibri" panose="020F0502020204030204" pitchFamily="34" charset="0"/>
                <a:cs typeface="Calibri" panose="020F0502020204030204" pitchFamily="34" charset="0"/>
              </a:rPr>
              <a:t>ij</a:t>
            </a:r>
            <a:r>
              <a:rPr lang="en-US" dirty="0">
                <a:latin typeface="Calibri" panose="020F0502020204030204" pitchFamily="34" charset="0"/>
                <a:cs typeface="Calibri" panose="020F0502020204030204" pitchFamily="34" charset="0"/>
              </a:rPr>
              <a:t> for all j, and the k</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column of B, that is </a:t>
            </a:r>
            <a:r>
              <a:rPr lang="en-US" dirty="0" err="1">
                <a:latin typeface="Calibri" panose="020F0502020204030204" pitchFamily="34" charset="0"/>
                <a:cs typeface="Calibri" panose="020F0502020204030204" pitchFamily="34" charset="0"/>
              </a:rPr>
              <a:t>B</a:t>
            </a:r>
            <a:r>
              <a:rPr lang="en-US" baseline="-25000" dirty="0" err="1">
                <a:latin typeface="Calibri" panose="020F0502020204030204" pitchFamily="34" charset="0"/>
                <a:cs typeface="Calibri" panose="020F0502020204030204" pitchFamily="34" charset="0"/>
              </a:rPr>
              <a:t>jk</a:t>
            </a:r>
            <a:r>
              <a:rPr lang="en-US" dirty="0">
                <a:latin typeface="Calibri" panose="020F0502020204030204" pitchFamily="34" charset="0"/>
                <a:cs typeface="Calibri" panose="020F0502020204030204" pitchFamily="34" charset="0"/>
              </a:rPr>
              <a:t> for all j</a:t>
            </a:r>
          </a:p>
        </p:txBody>
      </p:sp>
      <p:grpSp>
        <p:nvGrpSpPr>
          <p:cNvPr id="23" name="Group 22">
            <a:extLst>
              <a:ext uri="{FF2B5EF4-FFF2-40B4-BE49-F238E27FC236}">
                <a16:creationId xmlns:a16="http://schemas.microsoft.com/office/drawing/2014/main" id="{2D11F8A5-A7B9-364E-A7F2-96BBB98B168C}"/>
              </a:ext>
            </a:extLst>
          </p:cNvPr>
          <p:cNvGrpSpPr/>
          <p:nvPr/>
        </p:nvGrpSpPr>
        <p:grpSpPr>
          <a:xfrm>
            <a:off x="1219200" y="5054182"/>
            <a:ext cx="4134784" cy="1633113"/>
            <a:chOff x="1219200" y="5181600"/>
            <a:chExt cx="4134784" cy="1633113"/>
          </a:xfrm>
        </p:grpSpPr>
        <p:grpSp>
          <p:nvGrpSpPr>
            <p:cNvPr id="20" name="Group 19">
              <a:extLst>
                <a:ext uri="{FF2B5EF4-FFF2-40B4-BE49-F238E27FC236}">
                  <a16:creationId xmlns:a16="http://schemas.microsoft.com/office/drawing/2014/main" id="{561B2B71-30DE-6147-ACFF-2B9A8B5160D8}"/>
                </a:ext>
              </a:extLst>
            </p:cNvPr>
            <p:cNvGrpSpPr/>
            <p:nvPr/>
          </p:nvGrpSpPr>
          <p:grpSpPr>
            <a:xfrm>
              <a:off x="1219200" y="5181600"/>
              <a:ext cx="4134784" cy="1289304"/>
              <a:chOff x="685800" y="5216144"/>
              <a:chExt cx="4134784" cy="1289304"/>
            </a:xfrm>
          </p:grpSpPr>
          <p:pic>
            <p:nvPicPr>
              <p:cNvPr id="14" name="Picture 13">
                <a:extLst>
                  <a:ext uri="{FF2B5EF4-FFF2-40B4-BE49-F238E27FC236}">
                    <a16:creationId xmlns:a16="http://schemas.microsoft.com/office/drawing/2014/main" id="{EB690E75-D563-E94C-B3FD-F0921913FFCA}"/>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19" name="Group 18">
                <a:extLst>
                  <a:ext uri="{FF2B5EF4-FFF2-40B4-BE49-F238E27FC236}">
                    <a16:creationId xmlns:a16="http://schemas.microsoft.com/office/drawing/2014/main" id="{610FA71E-BD1D-AB48-8E43-B8C72C5C11C5}"/>
                  </a:ext>
                </a:extLst>
              </p:cNvPr>
              <p:cNvGrpSpPr/>
              <p:nvPr/>
            </p:nvGrpSpPr>
            <p:grpSpPr>
              <a:xfrm>
                <a:off x="3374068" y="5216144"/>
                <a:ext cx="1446516" cy="1289304"/>
                <a:chOff x="3374068" y="5216144"/>
                <a:chExt cx="1446516" cy="1289304"/>
              </a:xfrm>
            </p:grpSpPr>
            <p:pic>
              <p:nvPicPr>
                <p:cNvPr id="4" name="Picture 3">
                  <a:extLst>
                    <a:ext uri="{FF2B5EF4-FFF2-40B4-BE49-F238E27FC236}">
                      <a16:creationId xmlns:a16="http://schemas.microsoft.com/office/drawing/2014/main" id="{0E6CBCE2-8D6F-5C43-ADF7-CCD4ED64B201}"/>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16" name="Picture 15">
                  <a:extLst>
                    <a:ext uri="{FF2B5EF4-FFF2-40B4-BE49-F238E27FC236}">
                      <a16:creationId xmlns:a16="http://schemas.microsoft.com/office/drawing/2014/main" id="{CD802780-DA5D-1044-8943-54A832090EF7}"/>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7" name="Group 16">
                  <a:extLst>
                    <a:ext uri="{FF2B5EF4-FFF2-40B4-BE49-F238E27FC236}">
                      <a16:creationId xmlns:a16="http://schemas.microsoft.com/office/drawing/2014/main" id="{AA857549-468D-1C4E-8D0A-6AD7AD669E46}"/>
                    </a:ext>
                  </a:extLst>
                </p:cNvPr>
                <p:cNvGrpSpPr/>
                <p:nvPr/>
              </p:nvGrpSpPr>
              <p:grpSpPr>
                <a:xfrm>
                  <a:off x="3618434" y="5360312"/>
                  <a:ext cx="953566" cy="964288"/>
                  <a:chOff x="3618434" y="5360312"/>
                  <a:chExt cx="953566" cy="964288"/>
                </a:xfrm>
              </p:grpSpPr>
              <p:sp>
                <p:nvSpPr>
                  <p:cNvPr id="5" name="TextBox 4">
                    <a:extLst>
                      <a:ext uri="{FF2B5EF4-FFF2-40B4-BE49-F238E27FC236}">
                        <a16:creationId xmlns:a16="http://schemas.microsoft.com/office/drawing/2014/main" id="{CC6309BB-6ACC-344C-BF21-AC3821EA40CB}"/>
                      </a:ext>
                    </a:extLst>
                  </p:cNvPr>
                  <p:cNvSpPr txBox="1"/>
                  <p:nvPr/>
                </p:nvSpPr>
                <p:spPr>
                  <a:xfrm>
                    <a:off x="3618434" y="5360312"/>
                    <a:ext cx="463588" cy="400110"/>
                  </a:xfrm>
                  <a:prstGeom prst="rect">
                    <a:avLst/>
                  </a:prstGeom>
                  <a:noFill/>
                </p:spPr>
                <p:txBody>
                  <a:bodyPr wrap="none" rtlCol="0">
                    <a:spAutoFit/>
                  </a:bodyPr>
                  <a:lstStyle/>
                  <a:p>
                    <a:r>
                      <a:rPr lang="en-US" sz="2000" dirty="0"/>
                      <a:t>11</a:t>
                    </a:r>
                  </a:p>
                </p:txBody>
              </p:sp>
              <p:sp>
                <p:nvSpPr>
                  <p:cNvPr id="6" name="TextBox 5">
                    <a:extLst>
                      <a:ext uri="{FF2B5EF4-FFF2-40B4-BE49-F238E27FC236}">
                        <a16:creationId xmlns:a16="http://schemas.microsoft.com/office/drawing/2014/main" id="{7A12F470-3EB8-3C41-A8A1-94F1F7578090}"/>
                      </a:ext>
                    </a:extLst>
                  </p:cNvPr>
                  <p:cNvSpPr txBox="1"/>
                  <p:nvPr/>
                </p:nvSpPr>
                <p:spPr>
                  <a:xfrm>
                    <a:off x="4095670" y="5360312"/>
                    <a:ext cx="463588" cy="400110"/>
                  </a:xfrm>
                  <a:prstGeom prst="rect">
                    <a:avLst/>
                  </a:prstGeom>
                  <a:noFill/>
                </p:spPr>
                <p:txBody>
                  <a:bodyPr wrap="none" rtlCol="0">
                    <a:spAutoFit/>
                  </a:bodyPr>
                  <a:lstStyle/>
                  <a:p>
                    <a:r>
                      <a:rPr lang="en-US" sz="2000" dirty="0"/>
                      <a:t>10</a:t>
                    </a:r>
                  </a:p>
                </p:txBody>
              </p:sp>
              <p:sp>
                <p:nvSpPr>
                  <p:cNvPr id="9" name="TextBox 8">
                    <a:extLst>
                      <a:ext uri="{FF2B5EF4-FFF2-40B4-BE49-F238E27FC236}">
                        <a16:creationId xmlns:a16="http://schemas.microsoft.com/office/drawing/2014/main" id="{114FD970-3C0D-4E49-A3E3-47953D1C70E6}"/>
                      </a:ext>
                    </a:extLst>
                  </p:cNvPr>
                  <p:cNvSpPr txBox="1"/>
                  <p:nvPr/>
                </p:nvSpPr>
                <p:spPr>
                  <a:xfrm>
                    <a:off x="3657600" y="5924490"/>
                    <a:ext cx="324128" cy="400110"/>
                  </a:xfrm>
                  <a:prstGeom prst="rect">
                    <a:avLst/>
                  </a:prstGeom>
                  <a:noFill/>
                </p:spPr>
                <p:txBody>
                  <a:bodyPr wrap="none" rtlCol="0">
                    <a:spAutoFit/>
                  </a:bodyPr>
                  <a:lstStyle/>
                  <a:p>
                    <a:r>
                      <a:rPr lang="en-US" sz="2000" dirty="0"/>
                      <a:t>9</a:t>
                    </a:r>
                  </a:p>
                </p:txBody>
              </p:sp>
              <p:sp>
                <p:nvSpPr>
                  <p:cNvPr id="12" name="TextBox 11">
                    <a:extLst>
                      <a:ext uri="{FF2B5EF4-FFF2-40B4-BE49-F238E27FC236}">
                        <a16:creationId xmlns:a16="http://schemas.microsoft.com/office/drawing/2014/main" id="{F15045F2-9C92-824C-A6CB-F315FA791EB5}"/>
                      </a:ext>
                    </a:extLst>
                  </p:cNvPr>
                  <p:cNvSpPr txBox="1"/>
                  <p:nvPr/>
                </p:nvSpPr>
                <p:spPr>
                  <a:xfrm>
                    <a:off x="4108412" y="5924490"/>
                    <a:ext cx="463588" cy="400110"/>
                  </a:xfrm>
                  <a:prstGeom prst="rect">
                    <a:avLst/>
                  </a:prstGeom>
                  <a:noFill/>
                </p:spPr>
                <p:txBody>
                  <a:bodyPr wrap="none" rtlCol="0">
                    <a:spAutoFit/>
                  </a:bodyPr>
                  <a:lstStyle/>
                  <a:p>
                    <a:r>
                      <a:rPr lang="en-US" sz="2000" dirty="0"/>
                      <a:t>14</a:t>
                    </a:r>
                  </a:p>
                </p:txBody>
              </p:sp>
            </p:grpSp>
          </p:grpSp>
        </p:grpSp>
        <p:sp>
          <p:nvSpPr>
            <p:cNvPr id="21" name="TextBox 20">
              <a:extLst>
                <a:ext uri="{FF2B5EF4-FFF2-40B4-BE49-F238E27FC236}">
                  <a16:creationId xmlns:a16="http://schemas.microsoft.com/office/drawing/2014/main" id="{4D134DF2-7745-EB4A-ABA3-C512CF80E50C}"/>
                </a:ext>
              </a:extLst>
            </p:cNvPr>
            <p:cNvSpPr txBox="1"/>
            <p:nvPr/>
          </p:nvSpPr>
          <p:spPr>
            <a:xfrm>
              <a:off x="1600200" y="6353048"/>
              <a:ext cx="369012" cy="461665"/>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906A14F1-2352-A546-B160-F1BC824F4292}"/>
                </a:ext>
              </a:extLst>
            </p:cNvPr>
            <p:cNvSpPr txBox="1"/>
            <p:nvPr/>
          </p:nvSpPr>
          <p:spPr>
            <a:xfrm>
              <a:off x="2876339" y="6353047"/>
              <a:ext cx="365806" cy="461665"/>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982CDC72-67A3-1243-8863-C82D3AD5A7EA}"/>
                </a:ext>
              </a:extLst>
            </p:cNvPr>
            <p:cNvSpPr txBox="1"/>
            <p:nvPr/>
          </p:nvSpPr>
          <p:spPr>
            <a:xfrm>
              <a:off x="4430916" y="6353047"/>
              <a:ext cx="369012" cy="461665"/>
            </a:xfrm>
            <a:prstGeom prst="rect">
              <a:avLst/>
            </a:prstGeom>
            <a:noFill/>
          </p:spPr>
          <p:txBody>
            <a:bodyPr wrap="none" rtlCol="0">
              <a:spAutoFit/>
            </a:bodyPr>
            <a:lstStyle/>
            <a:p>
              <a:r>
                <a:rPr lang="en-US" dirty="0"/>
                <a:t>C</a:t>
              </a:r>
            </a:p>
          </p:txBody>
        </p:sp>
      </p:grpSp>
      <p:sp>
        <p:nvSpPr>
          <p:cNvPr id="22" name="TextBox 21">
            <a:extLst>
              <a:ext uri="{FF2B5EF4-FFF2-40B4-BE49-F238E27FC236}">
                <a16:creationId xmlns:a16="http://schemas.microsoft.com/office/drawing/2014/main" id="{43C5EE63-E561-554B-876D-A17F2D376AC2}"/>
              </a:ext>
            </a:extLst>
          </p:cNvPr>
          <p:cNvSpPr txBox="1"/>
          <p:nvPr/>
        </p:nvSpPr>
        <p:spPr>
          <a:xfrm>
            <a:off x="5500207" y="5283335"/>
            <a:ext cx="3643793" cy="83099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e.g., C</a:t>
            </a:r>
            <a:r>
              <a:rPr lang="en-US" baseline="-25000" dirty="0">
                <a:latin typeface="Calibri" panose="020F0502020204030204" pitchFamily="34" charset="0"/>
                <a:cs typeface="Calibri" panose="020F0502020204030204" pitchFamily="34" charset="0"/>
              </a:rPr>
              <a:t>11</a:t>
            </a:r>
            <a:r>
              <a:rPr lang="en-US" dirty="0">
                <a:latin typeface="Calibri" panose="020F0502020204030204" pitchFamily="34" charset="0"/>
                <a:cs typeface="Calibri" panose="020F0502020204030204" pitchFamily="34" charset="0"/>
              </a:rPr>
              <a:t> = 1×1 + 3×0</a:t>
            </a:r>
          </a:p>
          <a:p>
            <a:r>
              <a:rPr lang="en-US" dirty="0">
                <a:latin typeface="Calibri" panose="020F0502020204030204" pitchFamily="34" charset="0"/>
                <a:cs typeface="Calibri" panose="020F0502020204030204" pitchFamily="34" charset="0"/>
              </a:rPr>
              <a:t>                  + 2×5 = 11</a:t>
            </a:r>
          </a:p>
        </p:txBody>
      </p:sp>
    </p:spTree>
    <p:extLst>
      <p:ext uri="{BB962C8B-B14F-4D97-AF65-F5344CB8AC3E}">
        <p14:creationId xmlns:p14="http://schemas.microsoft.com/office/powerpoint/2010/main" val="2797826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id="{5F252DE8-588E-9E42-88DD-7A1C41107DF7}"/>
              </a:ext>
            </a:extLst>
          </p:cNvPr>
          <p:cNvSpPr/>
          <p:nvPr/>
        </p:nvSpPr>
        <p:spPr>
          <a:xfrm>
            <a:off x="685800" y="1981200"/>
            <a:ext cx="10058400" cy="4172937"/>
          </a:xfrm>
          <a:prstGeom prst="rect">
            <a:avLst/>
          </a:prstGeom>
        </p:spPr>
        <p:txBody>
          <a:bodyPr wrap="square">
            <a:spAutoFit/>
          </a:bodyPr>
          <a:lstStyle/>
          <a:p>
            <a:pPr marL="0" indent="0">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C</a:t>
            </a:r>
            <a:r>
              <a:rPr lang="en-US" kern="0" spc="-4" dirty="0">
                <a:latin typeface="Calibri" panose="020F0502020204030204" pitchFamily="34" charset="0"/>
                <a:cs typeface="Calibri" panose="020F0502020204030204" pitchFamily="34" charset="0"/>
              </a:rPr>
              <a:t> </a:t>
            </a:r>
            <a:r>
              <a:rPr lang="en-US" kern="0" spc="-13" dirty="0">
                <a:latin typeface="Calibri" panose="020F0502020204030204" pitchFamily="34" charset="0"/>
                <a:cs typeface="Calibri" panose="020F0502020204030204" pitchFamily="34" charset="0"/>
              </a:rPr>
              <a:t>=</a:t>
            </a:r>
            <a:r>
              <a:rPr lang="en-US" kern="0" spc="-121"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A</a:t>
            </a:r>
            <a:r>
              <a:rPr lang="en-US" kern="0" spc="-121"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X</a:t>
            </a:r>
            <a:r>
              <a:rPr lang="en-US" kern="0" spc="-4"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B</a:t>
            </a:r>
            <a:endParaRPr lang="en-US"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600"/>
              </a:spcAft>
              <a:buFont typeface="Monotype Sorts" charset="0"/>
              <a:buNone/>
            </a:pPr>
            <a:r>
              <a:rPr lang="en-US" kern="0" spc="-18" dirty="0">
                <a:latin typeface="Calibri" panose="020F0502020204030204" pitchFamily="34" charset="0"/>
                <a:cs typeface="Calibri" panose="020F0502020204030204" pitchFamily="34" charset="0"/>
              </a:rPr>
              <a:t>A</a:t>
            </a:r>
            <a:r>
              <a:rPr lang="en-US" kern="0" spc="-121"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has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dimensions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L</a:t>
            </a:r>
            <a:r>
              <a:rPr lang="en-US" kern="0" spc="-9" dirty="0">
                <a:latin typeface="Calibri" panose="020F0502020204030204" pitchFamily="34" charset="0"/>
                <a:cs typeface="Calibri" panose="020F0502020204030204" pitchFamily="34" charset="0"/>
              </a:rPr>
              <a:t> x </a:t>
            </a:r>
            <a:r>
              <a:rPr lang="en-US"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600"/>
              </a:spcAft>
              <a:buFont typeface="Monotype Sorts" charset="0"/>
              <a:buNone/>
            </a:pPr>
            <a:r>
              <a:rPr lang="en-US" kern="0" spc="-18" dirty="0">
                <a:latin typeface="Calibri" panose="020F0502020204030204" pitchFamily="34" charset="0"/>
                <a:cs typeface="Calibri" panose="020F0502020204030204" pitchFamily="34" charset="0"/>
              </a:rPr>
              <a:t>B</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has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dimensions</a:t>
            </a:r>
            <a:r>
              <a:rPr lang="en-US" kern="0" spc="-4" dirty="0">
                <a:latin typeface="Calibri" panose="020F0502020204030204" pitchFamily="34" charset="0"/>
                <a:cs typeface="Calibri" panose="020F0502020204030204" pitchFamily="34" charset="0"/>
              </a:rPr>
              <a:t> </a:t>
            </a:r>
            <a:r>
              <a:rPr lang="en-US" kern="0" spc="-13" dirty="0">
                <a:latin typeface="Calibri" panose="020F0502020204030204" pitchFamily="34" charset="0"/>
                <a:cs typeface="Calibri" panose="020F0502020204030204" pitchFamily="34" charset="0"/>
              </a:rPr>
              <a:t>M x </a:t>
            </a:r>
            <a:r>
              <a:rPr lang="en-US"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Matrix Multiplication: C[</a:t>
            </a:r>
            <a:r>
              <a:rPr lang="en-US" kern="0" dirty="0" err="1">
                <a:latin typeface="Calibri" panose="020F0502020204030204" pitchFamily="34" charset="0"/>
                <a:cs typeface="Calibri" panose="020F0502020204030204" pitchFamily="34" charset="0"/>
              </a:rPr>
              <a:t>i</a:t>
            </a:r>
            <a:r>
              <a:rPr lang="en-US" kern="0" dirty="0">
                <a:latin typeface="Calibri" panose="020F0502020204030204" pitchFamily="34" charset="0"/>
                <a:cs typeface="Calibri" panose="020F0502020204030204" pitchFamily="34" charset="0"/>
              </a:rPr>
              <a:t>, k] = </a:t>
            </a:r>
            <a:r>
              <a:rPr lang="en-US" kern="0" dirty="0" err="1">
                <a:latin typeface="Calibri" panose="020F0502020204030204" pitchFamily="34" charset="0"/>
                <a:cs typeface="Calibri" panose="020F0502020204030204" pitchFamily="34" charset="0"/>
              </a:rPr>
              <a:t>SUM</a:t>
            </a:r>
            <a:r>
              <a:rPr lang="en-US" kern="0" spc="-4" baseline="-20833" dirty="0" err="1">
                <a:latin typeface="Calibri" panose="020F0502020204030204" pitchFamily="34" charset="0"/>
                <a:cs typeface="Calibri" panose="020F0502020204030204" pitchFamily="34" charset="0"/>
              </a:rPr>
              <a:t>j</a:t>
            </a:r>
            <a:r>
              <a:rPr lang="en-US" kern="0" spc="-4" baseline="-20833" dirty="0">
                <a:latin typeface="Calibri" panose="020F0502020204030204" pitchFamily="34" charset="0"/>
                <a:cs typeface="Calibri" panose="020F0502020204030204" pitchFamily="34" charset="0"/>
              </a:rPr>
              <a:t> </a:t>
            </a:r>
            <a:r>
              <a:rPr lang="en-US" kern="0" spc="-9" dirty="0">
                <a:latin typeface="Calibri" panose="020F0502020204030204" pitchFamily="34" charset="0"/>
                <a:cs typeface="Calibri" panose="020F0502020204030204" pitchFamily="34" charset="0"/>
              </a:rPr>
              <a:t>(A[</a:t>
            </a:r>
            <a:r>
              <a:rPr lang="en-US" kern="0" dirty="0" err="1">
                <a:latin typeface="Calibri" panose="020F0502020204030204" pitchFamily="34" charset="0"/>
                <a:cs typeface="Calibri" panose="020F0502020204030204" pitchFamily="34" charset="0"/>
              </a:rPr>
              <a:t>i</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j</a:t>
            </a:r>
            <a:r>
              <a:rPr lang="en-US" kern="0" spc="-4" dirty="0">
                <a:latin typeface="Calibri" panose="020F0502020204030204" pitchFamily="34" charset="0"/>
                <a:cs typeface="Calibri" panose="020F0502020204030204" pitchFamily="34" charset="0"/>
              </a:rPr>
              <a:t>]</a:t>
            </a:r>
            <a:r>
              <a:rPr lang="en-US" kern="0" dirty="0">
                <a:latin typeface="Calibri" panose="020F0502020204030204" pitchFamily="34" charset="0"/>
                <a:cs typeface="Calibri" panose="020F0502020204030204" pitchFamily="34" charset="0"/>
              </a:rPr>
              <a:t> x </a:t>
            </a:r>
            <a:r>
              <a:rPr lang="en-US" kern="0" spc="-9" dirty="0">
                <a:latin typeface="Calibri" panose="020F0502020204030204" pitchFamily="34" charset="0"/>
                <a:cs typeface="Calibri" panose="020F0502020204030204" pitchFamily="34" charset="0"/>
              </a:rPr>
              <a:t>B[</a:t>
            </a:r>
            <a:r>
              <a:rPr lang="en-US" kern="0" dirty="0">
                <a:latin typeface="Calibri" panose="020F0502020204030204" pitchFamily="34" charset="0"/>
                <a:cs typeface="Calibri" panose="020F0502020204030204" pitchFamily="34" charset="0"/>
              </a:rPr>
              <a:t>j</a:t>
            </a:r>
            <a:r>
              <a:rPr lang="en-US" kern="0" spc="-9" dirty="0">
                <a:latin typeface="Calibri" panose="020F0502020204030204" pitchFamily="34" charset="0"/>
                <a:cs typeface="Calibri" panose="020F0502020204030204" pitchFamily="34" charset="0"/>
              </a:rPr>
              <a:t>, k]</a:t>
            </a:r>
            <a:r>
              <a:rPr lang="en-US" kern="0" dirty="0">
                <a:latin typeface="Calibri" panose="020F0502020204030204" pitchFamily="34" charset="0"/>
                <a:cs typeface="Calibri" panose="020F0502020204030204" pitchFamily="34" charset="0"/>
              </a:rPr>
              <a:t>)</a:t>
            </a:r>
          </a:p>
          <a:p>
            <a:pPr marL="0" marR="3457274" indent="0">
              <a:lnSpc>
                <a:spcPts val="3141"/>
              </a:lnSpc>
              <a:spcBef>
                <a:spcPts val="0"/>
              </a:spcBef>
              <a:spcAft>
                <a:spcPts val="600"/>
              </a:spcAft>
              <a:buFont typeface="Monotype Sorts" charset="0"/>
              <a:buNone/>
            </a:pPr>
            <a:endParaRPr lang="en-US" sz="11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marL="0" indent="0">
              <a:spcBef>
                <a:spcPts val="0"/>
              </a:spcBef>
              <a:spcAft>
                <a:spcPts val="600"/>
              </a:spcAft>
              <a:buFont typeface="Monotype Sorts" charset="0"/>
              <a:buNone/>
              <a:tabLst>
                <a:tab pos="318546" algn="l"/>
              </a:tabLst>
            </a:pPr>
            <a:endParaRPr lang="en-US" b="1"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R</a:t>
            </a:r>
            <a:r>
              <a:rPr lang="en-US" b="1" kern="0" dirty="0">
                <a:latin typeface="Calibri" panose="020F0502020204030204" pitchFamily="34" charset="0"/>
                <a:cs typeface="Calibri" panose="020F0502020204030204" pitchFamily="34" charset="0"/>
              </a:rPr>
              <a:t>educe</a:t>
            </a:r>
            <a:r>
              <a:rPr lang="en-US" b="1" kern="0" spc="-4" dirty="0">
                <a:latin typeface="Calibri" panose="020F0502020204030204" pitchFamily="34" charset="0"/>
                <a:cs typeface="Calibri" panose="020F0502020204030204" pitchFamily="34" charset="0"/>
              </a:rPr>
              <a:t> </a:t>
            </a:r>
            <a:r>
              <a:rPr lang="en-US" b="1" kern="0" dirty="0">
                <a:latin typeface="Calibri" panose="020F0502020204030204" pitchFamily="34" charset="0"/>
                <a:cs typeface="Calibri" panose="020F0502020204030204" pitchFamily="34" charset="0"/>
              </a:rPr>
              <a:t>task:</a:t>
            </a:r>
          </a:p>
        </p:txBody>
      </p:sp>
      <p:grpSp>
        <p:nvGrpSpPr>
          <p:cNvPr id="91" name="Group 90">
            <a:extLst>
              <a:ext uri="{FF2B5EF4-FFF2-40B4-BE49-F238E27FC236}">
                <a16:creationId xmlns:a16="http://schemas.microsoft.com/office/drawing/2014/main" id="{8D6A76E9-400C-8F46-B40C-C7A1F0767C0B}"/>
              </a:ext>
            </a:extLst>
          </p:cNvPr>
          <p:cNvGrpSpPr/>
          <p:nvPr/>
        </p:nvGrpSpPr>
        <p:grpSpPr>
          <a:xfrm>
            <a:off x="5410200" y="1752600"/>
            <a:ext cx="2958810" cy="1716756"/>
            <a:chOff x="816159" y="1103881"/>
            <a:chExt cx="7618371" cy="3874143"/>
          </a:xfrm>
        </p:grpSpPr>
        <p:sp>
          <p:nvSpPr>
            <p:cNvPr id="92" name="object 2">
              <a:extLst>
                <a:ext uri="{FF2B5EF4-FFF2-40B4-BE49-F238E27FC236}">
                  <a16:creationId xmlns:a16="http://schemas.microsoft.com/office/drawing/2014/main" id="{F692B6B8-6D32-B049-8F97-2753FBA7D8FE}"/>
                </a:ext>
              </a:extLst>
            </p:cNvPr>
            <p:cNvSpPr/>
            <p:nvPr/>
          </p:nvSpPr>
          <p:spPr>
            <a:xfrm>
              <a:off x="4553107" y="1254244"/>
              <a:ext cx="302281" cy="2860556"/>
            </a:xfrm>
            <a:prstGeom prst="rect">
              <a:avLst/>
            </a:prstGeom>
            <a:blipFill>
              <a:blip r:embed="rId3" cstate="print"/>
              <a:stretch>
                <a:fillRect/>
              </a:stretch>
            </a:blipFill>
          </p:spPr>
          <p:txBody>
            <a:bodyPr wrap="square" lIns="0" tIns="0" rIns="0" bIns="0" rtlCol="0"/>
            <a:lstStyle/>
            <a:p>
              <a:endParaRPr/>
            </a:p>
          </p:txBody>
        </p:sp>
        <p:sp>
          <p:nvSpPr>
            <p:cNvPr id="93" name="object 3">
              <a:extLst>
                <a:ext uri="{FF2B5EF4-FFF2-40B4-BE49-F238E27FC236}">
                  <a16:creationId xmlns:a16="http://schemas.microsoft.com/office/drawing/2014/main" id="{04245B33-FE5E-BD48-8D33-20CBE8B1C85D}"/>
                </a:ext>
              </a:extLst>
            </p:cNvPr>
            <p:cNvSpPr/>
            <p:nvPr/>
          </p:nvSpPr>
          <p:spPr>
            <a:xfrm>
              <a:off x="4606635" y="1289269"/>
              <a:ext cx="207818" cy="2756647"/>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4" name="object 5">
              <a:extLst>
                <a:ext uri="{FF2B5EF4-FFF2-40B4-BE49-F238E27FC236}">
                  <a16:creationId xmlns:a16="http://schemas.microsoft.com/office/drawing/2014/main" id="{E9CE26BC-FB39-844D-9298-B44807374729}"/>
                </a:ext>
              </a:extLst>
            </p:cNvPr>
            <p:cNvSpPr/>
            <p:nvPr/>
          </p:nvSpPr>
          <p:spPr>
            <a:xfrm>
              <a:off x="8226713" y="1984630"/>
              <a:ext cx="207817" cy="1604681"/>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5" name="object 6">
              <a:extLst>
                <a:ext uri="{FF2B5EF4-FFF2-40B4-BE49-F238E27FC236}">
                  <a16:creationId xmlns:a16="http://schemas.microsoft.com/office/drawing/2014/main" id="{EC1E49B9-0BAF-9F4E-815C-A6D6274D6DB2}"/>
                </a:ext>
              </a:extLst>
            </p:cNvPr>
            <p:cNvSpPr/>
            <p:nvPr/>
          </p:nvSpPr>
          <p:spPr>
            <a:xfrm>
              <a:off x="5569527" y="1272580"/>
              <a:ext cx="302281" cy="2842219"/>
            </a:xfrm>
            <a:prstGeom prst="rect">
              <a:avLst/>
            </a:prstGeom>
            <a:blipFill>
              <a:blip r:embed="rId4" cstate="print"/>
              <a:stretch>
                <a:fillRect/>
              </a:stretch>
            </a:blipFill>
          </p:spPr>
          <p:txBody>
            <a:bodyPr wrap="square" lIns="0" tIns="0" rIns="0" bIns="0" rtlCol="0"/>
            <a:lstStyle/>
            <a:p>
              <a:endParaRPr/>
            </a:p>
          </p:txBody>
        </p:sp>
        <p:sp>
          <p:nvSpPr>
            <p:cNvPr id="96" name="object 7">
              <a:extLst>
                <a:ext uri="{FF2B5EF4-FFF2-40B4-BE49-F238E27FC236}">
                  <a16:creationId xmlns:a16="http://schemas.microsoft.com/office/drawing/2014/main" id="{22054E1C-CFE6-7F46-8C4C-CDDF9B397605}"/>
                </a:ext>
              </a:extLst>
            </p:cNvPr>
            <p:cNvSpPr/>
            <p:nvPr/>
          </p:nvSpPr>
          <p:spPr>
            <a:xfrm>
              <a:off x="5611089" y="1305784"/>
              <a:ext cx="207818" cy="2740399"/>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7" name="object 8">
              <a:extLst>
                <a:ext uri="{FF2B5EF4-FFF2-40B4-BE49-F238E27FC236}">
                  <a16:creationId xmlns:a16="http://schemas.microsoft.com/office/drawing/2014/main" id="{D5C15B69-3113-C248-8312-062F0EB30560}"/>
                </a:ext>
              </a:extLst>
            </p:cNvPr>
            <p:cNvSpPr txBox="1"/>
            <p:nvPr/>
          </p:nvSpPr>
          <p:spPr>
            <a:xfrm>
              <a:off x="7498377" y="4320934"/>
              <a:ext cx="393122" cy="450727"/>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98" name="object 10">
              <a:extLst>
                <a:ext uri="{FF2B5EF4-FFF2-40B4-BE49-F238E27FC236}">
                  <a16:creationId xmlns:a16="http://schemas.microsoft.com/office/drawing/2014/main" id="{F1426E95-9803-5C41-95C8-FE66316E3015}"/>
                </a:ext>
              </a:extLst>
            </p:cNvPr>
            <p:cNvSpPr/>
            <p:nvPr/>
          </p:nvSpPr>
          <p:spPr>
            <a:xfrm>
              <a:off x="6975693" y="1984630"/>
              <a:ext cx="207817" cy="1604681"/>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9" name="object 11">
              <a:extLst>
                <a:ext uri="{FF2B5EF4-FFF2-40B4-BE49-F238E27FC236}">
                  <a16:creationId xmlns:a16="http://schemas.microsoft.com/office/drawing/2014/main" id="{49D643A5-9551-3249-AA36-F14AFF42DE56}"/>
                </a:ext>
              </a:extLst>
            </p:cNvPr>
            <p:cNvSpPr/>
            <p:nvPr/>
          </p:nvSpPr>
          <p:spPr>
            <a:xfrm>
              <a:off x="816159" y="1892368"/>
              <a:ext cx="302281" cy="1708999"/>
            </a:xfrm>
            <a:prstGeom prst="rect">
              <a:avLst/>
            </a:prstGeom>
            <a:blipFill>
              <a:blip r:embed="rId5" cstate="print"/>
              <a:stretch>
                <a:fillRect/>
              </a:stretch>
            </a:blipFill>
          </p:spPr>
          <p:txBody>
            <a:bodyPr wrap="square" lIns="0" tIns="0" rIns="0" bIns="0" rtlCol="0"/>
            <a:lstStyle/>
            <a:p>
              <a:endParaRPr/>
            </a:p>
          </p:txBody>
        </p:sp>
        <p:sp>
          <p:nvSpPr>
            <p:cNvPr id="100" name="object 12">
              <a:extLst>
                <a:ext uri="{FF2B5EF4-FFF2-40B4-BE49-F238E27FC236}">
                  <a16:creationId xmlns:a16="http://schemas.microsoft.com/office/drawing/2014/main" id="{C7CDECF1-C3CC-5C40-9B52-E08DF45DEA1C}"/>
                </a:ext>
              </a:extLst>
            </p:cNvPr>
            <p:cNvSpPr/>
            <p:nvPr/>
          </p:nvSpPr>
          <p:spPr>
            <a:xfrm>
              <a:off x="868795" y="1926831"/>
              <a:ext cx="207818" cy="1604681"/>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01" name="object 13">
              <a:extLst>
                <a:ext uri="{FF2B5EF4-FFF2-40B4-BE49-F238E27FC236}">
                  <a16:creationId xmlns:a16="http://schemas.microsoft.com/office/drawing/2014/main" id="{D585A235-014B-2741-AA62-E441ADC15182}"/>
                </a:ext>
              </a:extLst>
            </p:cNvPr>
            <p:cNvSpPr/>
            <p:nvPr/>
          </p:nvSpPr>
          <p:spPr>
            <a:xfrm>
              <a:off x="3253299" y="1892368"/>
              <a:ext cx="302281" cy="1708999"/>
            </a:xfrm>
            <a:prstGeom prst="rect">
              <a:avLst/>
            </a:prstGeom>
            <a:blipFill>
              <a:blip r:embed="rId6" cstate="print"/>
              <a:stretch>
                <a:fillRect/>
              </a:stretch>
            </a:blipFill>
          </p:spPr>
          <p:txBody>
            <a:bodyPr wrap="square" lIns="0" tIns="0" rIns="0" bIns="0" rtlCol="0"/>
            <a:lstStyle/>
            <a:p>
              <a:endParaRPr/>
            </a:p>
          </p:txBody>
        </p:sp>
        <p:sp>
          <p:nvSpPr>
            <p:cNvPr id="102" name="object 14">
              <a:extLst>
                <a:ext uri="{FF2B5EF4-FFF2-40B4-BE49-F238E27FC236}">
                  <a16:creationId xmlns:a16="http://schemas.microsoft.com/office/drawing/2014/main" id="{CE35D20C-A35A-3C41-9895-13055CAB2633}"/>
                </a:ext>
              </a:extLst>
            </p:cNvPr>
            <p:cNvSpPr/>
            <p:nvPr/>
          </p:nvSpPr>
          <p:spPr>
            <a:xfrm>
              <a:off x="3293341" y="1926831"/>
              <a:ext cx="207818" cy="1604681"/>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03" name="object 15">
              <a:extLst>
                <a:ext uri="{FF2B5EF4-FFF2-40B4-BE49-F238E27FC236}">
                  <a16:creationId xmlns:a16="http://schemas.microsoft.com/office/drawing/2014/main" id="{2D324B94-D3BB-A64E-85D2-A03BC55EB890}"/>
                </a:ext>
              </a:extLst>
            </p:cNvPr>
            <p:cNvSpPr txBox="1"/>
            <p:nvPr/>
          </p:nvSpPr>
          <p:spPr>
            <a:xfrm>
              <a:off x="3919105" y="2575858"/>
              <a:ext cx="269586" cy="446276"/>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104" name="object 16">
              <a:extLst>
                <a:ext uri="{FF2B5EF4-FFF2-40B4-BE49-F238E27FC236}">
                  <a16:creationId xmlns:a16="http://schemas.microsoft.com/office/drawing/2014/main" id="{4E9FD805-3F50-284C-8DAC-75C15773D8A5}"/>
                </a:ext>
              </a:extLst>
            </p:cNvPr>
            <p:cNvSpPr txBox="1"/>
            <p:nvPr/>
          </p:nvSpPr>
          <p:spPr>
            <a:xfrm>
              <a:off x="2073620" y="4317602"/>
              <a:ext cx="461340" cy="631189"/>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105" name="object 17">
              <a:extLst>
                <a:ext uri="{FF2B5EF4-FFF2-40B4-BE49-F238E27FC236}">
                  <a16:creationId xmlns:a16="http://schemas.microsoft.com/office/drawing/2014/main" id="{F5867AB6-DF90-0740-9DB1-2DD58EB919C8}"/>
                </a:ext>
              </a:extLst>
            </p:cNvPr>
            <p:cNvSpPr txBox="1"/>
            <p:nvPr/>
          </p:nvSpPr>
          <p:spPr>
            <a:xfrm>
              <a:off x="5034025" y="4346835"/>
              <a:ext cx="784881" cy="631189"/>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106" name="object 18">
              <a:extLst>
                <a:ext uri="{FF2B5EF4-FFF2-40B4-BE49-F238E27FC236}">
                  <a16:creationId xmlns:a16="http://schemas.microsoft.com/office/drawing/2014/main" id="{C46DCECF-AEE1-9945-A6DB-54912F8C94B0}"/>
                </a:ext>
              </a:extLst>
            </p:cNvPr>
            <p:cNvSpPr txBox="1"/>
            <p:nvPr/>
          </p:nvSpPr>
          <p:spPr>
            <a:xfrm>
              <a:off x="6167582" y="2546351"/>
              <a:ext cx="293255" cy="553998"/>
            </a:xfrm>
            <a:prstGeom prst="rect">
              <a:avLst/>
            </a:prstGeom>
          </p:spPr>
          <p:txBody>
            <a:bodyPr vert="horz" wrap="square" lIns="0" tIns="0" rIns="0" bIns="0" rtlCol="0">
              <a:spAutoFit/>
            </a:bodyPr>
            <a:lstStyle/>
            <a:p>
              <a:pPr marL="11397"/>
              <a:r>
                <a:rPr sz="3600" spc="-22" dirty="0">
                  <a:latin typeface="Arial"/>
                  <a:cs typeface="Arial"/>
                </a:rPr>
                <a:t>=</a:t>
              </a:r>
              <a:endParaRPr sz="3600" dirty="0">
                <a:latin typeface="Arial"/>
                <a:cs typeface="Arial"/>
              </a:endParaRPr>
            </a:p>
          </p:txBody>
        </p:sp>
        <p:sp>
          <p:nvSpPr>
            <p:cNvPr id="107" name="object 19">
              <a:extLst>
                <a:ext uri="{FF2B5EF4-FFF2-40B4-BE49-F238E27FC236}">
                  <a16:creationId xmlns:a16="http://schemas.microsoft.com/office/drawing/2014/main" id="{114348EC-DB1A-1D42-BA3E-078036B6D7BD}"/>
                </a:ext>
              </a:extLst>
            </p:cNvPr>
            <p:cNvSpPr/>
            <p:nvPr/>
          </p:nvSpPr>
          <p:spPr>
            <a:xfrm>
              <a:off x="7232073" y="2094074"/>
              <a:ext cx="997526" cy="425416"/>
            </a:xfrm>
            <a:prstGeom prst="rect">
              <a:avLst/>
            </a:prstGeom>
            <a:blipFill>
              <a:blip r:embed="rId7" cstate="print"/>
              <a:stretch>
                <a:fillRect/>
              </a:stretch>
            </a:blipFill>
          </p:spPr>
          <p:txBody>
            <a:bodyPr wrap="square" lIns="0" tIns="0" rIns="0" bIns="0" rtlCol="0"/>
            <a:lstStyle/>
            <a:p>
              <a:endParaRPr/>
            </a:p>
          </p:txBody>
        </p:sp>
        <p:sp>
          <p:nvSpPr>
            <p:cNvPr id="108" name="object 20">
              <a:extLst>
                <a:ext uri="{FF2B5EF4-FFF2-40B4-BE49-F238E27FC236}">
                  <a16:creationId xmlns:a16="http://schemas.microsoft.com/office/drawing/2014/main" id="{B0CDBA0C-F988-1141-BB8F-2B4DFEE57736}"/>
                </a:ext>
              </a:extLst>
            </p:cNvPr>
            <p:cNvSpPr/>
            <p:nvPr/>
          </p:nvSpPr>
          <p:spPr>
            <a:xfrm>
              <a:off x="7277585" y="2119100"/>
              <a:ext cx="906013" cy="336176"/>
            </a:xfrm>
            <a:prstGeom prst="rect">
              <a:avLst/>
            </a:prstGeom>
            <a:solidFill>
              <a:srgbClr val="33CC33"/>
            </a:solidFill>
          </p:spPr>
          <p:txBody>
            <a:bodyPr wrap="square" lIns="0" tIns="0" rIns="0" bIns="0" rtlCol="0"/>
            <a:lstStyle/>
            <a:p>
              <a:endParaRPr/>
            </a:p>
          </p:txBody>
        </p:sp>
        <p:sp>
          <p:nvSpPr>
            <p:cNvPr id="109" name="object 21">
              <a:extLst>
                <a:ext uri="{FF2B5EF4-FFF2-40B4-BE49-F238E27FC236}">
                  <a16:creationId xmlns:a16="http://schemas.microsoft.com/office/drawing/2014/main" id="{EB9315AB-6ED4-604C-93DA-50B9E2351E58}"/>
                </a:ext>
              </a:extLst>
            </p:cNvPr>
            <p:cNvSpPr/>
            <p:nvPr/>
          </p:nvSpPr>
          <p:spPr>
            <a:xfrm>
              <a:off x="7277586" y="2119100"/>
              <a:ext cx="906318" cy="336176"/>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110" name="object 22">
              <a:extLst>
                <a:ext uri="{FF2B5EF4-FFF2-40B4-BE49-F238E27FC236}">
                  <a16:creationId xmlns:a16="http://schemas.microsoft.com/office/drawing/2014/main" id="{3D49E510-7099-1B41-8051-E65058CE44EE}"/>
                </a:ext>
              </a:extLst>
            </p:cNvPr>
            <p:cNvSpPr/>
            <p:nvPr/>
          </p:nvSpPr>
          <p:spPr>
            <a:xfrm>
              <a:off x="899286" y="2002389"/>
              <a:ext cx="438307" cy="425416"/>
            </a:xfrm>
            <a:prstGeom prst="rect">
              <a:avLst/>
            </a:prstGeom>
            <a:blipFill>
              <a:blip r:embed="rId8" cstate="print"/>
              <a:stretch>
                <a:fillRect/>
              </a:stretch>
            </a:blipFill>
          </p:spPr>
          <p:txBody>
            <a:bodyPr wrap="square" lIns="0" tIns="0" rIns="0" bIns="0" rtlCol="0"/>
            <a:lstStyle/>
            <a:p>
              <a:endParaRPr/>
            </a:p>
          </p:txBody>
        </p:sp>
        <p:sp>
          <p:nvSpPr>
            <p:cNvPr id="111" name="object 23">
              <a:extLst>
                <a:ext uri="{FF2B5EF4-FFF2-40B4-BE49-F238E27FC236}">
                  <a16:creationId xmlns:a16="http://schemas.microsoft.com/office/drawing/2014/main" id="{0B73015A-D43E-8B4E-A9D8-27E361BA0264}"/>
                </a:ext>
              </a:extLst>
            </p:cNvPr>
            <p:cNvSpPr/>
            <p:nvPr/>
          </p:nvSpPr>
          <p:spPr>
            <a:xfrm>
              <a:off x="946116" y="2026498"/>
              <a:ext cx="346364" cy="336176"/>
            </a:xfrm>
            <a:prstGeom prst="rect">
              <a:avLst/>
            </a:prstGeom>
            <a:solidFill>
              <a:srgbClr val="33CC33"/>
            </a:solidFill>
          </p:spPr>
          <p:txBody>
            <a:bodyPr wrap="square" lIns="0" tIns="0" rIns="0" bIns="0" rtlCol="0"/>
            <a:lstStyle/>
            <a:p>
              <a:endParaRPr/>
            </a:p>
          </p:txBody>
        </p:sp>
        <p:sp>
          <p:nvSpPr>
            <p:cNvPr id="112" name="object 24">
              <a:extLst>
                <a:ext uri="{FF2B5EF4-FFF2-40B4-BE49-F238E27FC236}">
                  <a16:creationId xmlns:a16="http://schemas.microsoft.com/office/drawing/2014/main" id="{E1E1549D-FE1A-AF49-BBD0-1C6E23146A35}"/>
                </a:ext>
              </a:extLst>
            </p:cNvPr>
            <p:cNvSpPr/>
            <p:nvPr/>
          </p:nvSpPr>
          <p:spPr>
            <a:xfrm>
              <a:off x="946116" y="2026498"/>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113" name="object 25">
              <a:extLst>
                <a:ext uri="{FF2B5EF4-FFF2-40B4-BE49-F238E27FC236}">
                  <a16:creationId xmlns:a16="http://schemas.microsoft.com/office/drawing/2014/main" id="{FA0B9BA7-A536-9A49-B2C5-8256DC8D8E2E}"/>
                </a:ext>
              </a:extLst>
            </p:cNvPr>
            <p:cNvSpPr/>
            <p:nvPr/>
          </p:nvSpPr>
          <p:spPr>
            <a:xfrm>
              <a:off x="1065540" y="2339788"/>
              <a:ext cx="6797543" cy="1943711"/>
            </a:xfrm>
            <a:prstGeom prst="rect">
              <a:avLst/>
            </a:prstGeom>
            <a:noFill/>
            <a:ln>
              <a:noFill/>
            </a:ln>
          </p:spPr>
          <p:txBody>
            <a:bodyPr wrap="square" lIns="0" tIns="0" rIns="0" bIns="0" rtlCol="0"/>
            <a:lstStyle/>
            <a:p>
              <a:endParaRPr/>
            </a:p>
          </p:txBody>
        </p:sp>
        <p:sp>
          <p:nvSpPr>
            <p:cNvPr id="114" name="object 26">
              <a:extLst>
                <a:ext uri="{FF2B5EF4-FFF2-40B4-BE49-F238E27FC236}">
                  <a16:creationId xmlns:a16="http://schemas.microsoft.com/office/drawing/2014/main" id="{BBFCD6DC-E324-6742-815B-3EC92BF43032}"/>
                </a:ext>
              </a:extLst>
            </p:cNvPr>
            <p:cNvSpPr/>
            <p:nvPr/>
          </p:nvSpPr>
          <p:spPr>
            <a:xfrm>
              <a:off x="1119298" y="2362673"/>
              <a:ext cx="6610927" cy="1851771"/>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115" name="object 27">
              <a:extLst>
                <a:ext uri="{FF2B5EF4-FFF2-40B4-BE49-F238E27FC236}">
                  <a16:creationId xmlns:a16="http://schemas.microsoft.com/office/drawing/2014/main" id="{CD185F7F-4DE1-CD4D-8C76-E455894C6838}"/>
                </a:ext>
              </a:extLst>
            </p:cNvPr>
            <p:cNvSpPr/>
            <p:nvPr/>
          </p:nvSpPr>
          <p:spPr>
            <a:xfrm>
              <a:off x="7675549" y="2455275"/>
              <a:ext cx="107373" cy="103093"/>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116" name="object 28">
              <a:extLst>
                <a:ext uri="{FF2B5EF4-FFF2-40B4-BE49-F238E27FC236}">
                  <a16:creationId xmlns:a16="http://schemas.microsoft.com/office/drawing/2014/main" id="{5BC85A95-4782-654F-A3D1-07D0532B31A8}"/>
                </a:ext>
              </a:extLst>
            </p:cNvPr>
            <p:cNvSpPr/>
            <p:nvPr/>
          </p:nvSpPr>
          <p:spPr>
            <a:xfrm>
              <a:off x="4742032" y="1316589"/>
              <a:ext cx="438307" cy="425416"/>
            </a:xfrm>
            <a:prstGeom prst="rect">
              <a:avLst/>
            </a:prstGeom>
            <a:blipFill>
              <a:blip r:embed="rId9" cstate="print"/>
              <a:stretch>
                <a:fillRect/>
              </a:stretch>
            </a:blipFill>
          </p:spPr>
          <p:txBody>
            <a:bodyPr wrap="square" lIns="0" tIns="0" rIns="0" bIns="0" rtlCol="0"/>
            <a:lstStyle/>
            <a:p>
              <a:endParaRPr/>
            </a:p>
          </p:txBody>
        </p:sp>
        <p:sp>
          <p:nvSpPr>
            <p:cNvPr id="117" name="object 29">
              <a:extLst>
                <a:ext uri="{FF2B5EF4-FFF2-40B4-BE49-F238E27FC236}">
                  <a16:creationId xmlns:a16="http://schemas.microsoft.com/office/drawing/2014/main" id="{D6DC998E-D4A3-5741-B182-8DC554D24E30}"/>
                </a:ext>
              </a:extLst>
            </p:cNvPr>
            <p:cNvSpPr/>
            <p:nvPr/>
          </p:nvSpPr>
          <p:spPr>
            <a:xfrm>
              <a:off x="4786500" y="1341169"/>
              <a:ext cx="346364" cy="336176"/>
            </a:xfrm>
            <a:prstGeom prst="rect">
              <a:avLst/>
            </a:prstGeom>
            <a:blipFill>
              <a:blip r:embed="rId10" cstate="print"/>
              <a:stretch>
                <a:fillRect/>
              </a:stretch>
            </a:blipFill>
          </p:spPr>
          <p:txBody>
            <a:bodyPr wrap="square" lIns="0" tIns="0" rIns="0" bIns="0" rtlCol="0"/>
            <a:lstStyle/>
            <a:p>
              <a:endParaRPr/>
            </a:p>
          </p:txBody>
        </p:sp>
        <p:sp>
          <p:nvSpPr>
            <p:cNvPr id="118" name="object 30">
              <a:extLst>
                <a:ext uri="{FF2B5EF4-FFF2-40B4-BE49-F238E27FC236}">
                  <a16:creationId xmlns:a16="http://schemas.microsoft.com/office/drawing/2014/main" id="{DD39767A-ADAF-1D4D-92F0-AF847605D3E1}"/>
                </a:ext>
              </a:extLst>
            </p:cNvPr>
            <p:cNvSpPr/>
            <p:nvPr/>
          </p:nvSpPr>
          <p:spPr>
            <a:xfrm>
              <a:off x="4786500" y="1341170"/>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119" name="object 31">
              <a:extLst>
                <a:ext uri="{FF2B5EF4-FFF2-40B4-BE49-F238E27FC236}">
                  <a16:creationId xmlns:a16="http://schemas.microsoft.com/office/drawing/2014/main" id="{62650BEB-E683-D445-8F18-BF0D50FAC6A4}"/>
                </a:ext>
              </a:extLst>
            </p:cNvPr>
            <p:cNvSpPr/>
            <p:nvPr/>
          </p:nvSpPr>
          <p:spPr>
            <a:xfrm>
              <a:off x="4908286" y="1103881"/>
              <a:ext cx="2686522" cy="1169894"/>
            </a:xfrm>
            <a:prstGeom prst="rect">
              <a:avLst/>
            </a:prstGeom>
            <a:blipFill>
              <a:blip r:embed="rId11" cstate="print"/>
              <a:stretch>
                <a:fillRect/>
              </a:stretch>
            </a:blipFill>
          </p:spPr>
          <p:txBody>
            <a:bodyPr wrap="square" lIns="0" tIns="0" rIns="0" bIns="0" rtlCol="0"/>
            <a:lstStyle/>
            <a:p>
              <a:endParaRPr/>
            </a:p>
          </p:txBody>
        </p:sp>
        <p:sp>
          <p:nvSpPr>
            <p:cNvPr id="120" name="object 32">
              <a:extLst>
                <a:ext uri="{FF2B5EF4-FFF2-40B4-BE49-F238E27FC236}">
                  <a16:creationId xmlns:a16="http://schemas.microsoft.com/office/drawing/2014/main" id="{5D0DA6B4-3F7E-F241-8589-8FF3891D7CEB}"/>
                </a:ext>
              </a:extLst>
            </p:cNvPr>
            <p:cNvSpPr/>
            <p:nvPr/>
          </p:nvSpPr>
          <p:spPr>
            <a:xfrm>
              <a:off x="4959682" y="1139465"/>
              <a:ext cx="2501900" cy="965387"/>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121" name="object 33">
              <a:extLst>
                <a:ext uri="{FF2B5EF4-FFF2-40B4-BE49-F238E27FC236}">
                  <a16:creationId xmlns:a16="http://schemas.microsoft.com/office/drawing/2014/main" id="{33347CAD-B7C8-3A4F-A78F-30EAFC4F09B3}"/>
                </a:ext>
              </a:extLst>
            </p:cNvPr>
            <p:cNvSpPr/>
            <p:nvPr/>
          </p:nvSpPr>
          <p:spPr>
            <a:xfrm>
              <a:off x="7406211" y="2023676"/>
              <a:ext cx="107373" cy="103093"/>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122" name="object 34">
              <a:extLst>
                <a:ext uri="{FF2B5EF4-FFF2-40B4-BE49-F238E27FC236}">
                  <a16:creationId xmlns:a16="http://schemas.microsoft.com/office/drawing/2014/main" id="{991B2545-3917-C546-AB32-07604605C3F3}"/>
                </a:ext>
              </a:extLst>
            </p:cNvPr>
            <p:cNvSpPr/>
            <p:nvPr/>
          </p:nvSpPr>
          <p:spPr>
            <a:xfrm>
              <a:off x="7220737" y="2101408"/>
              <a:ext cx="479871" cy="1477954"/>
            </a:xfrm>
            <a:prstGeom prst="rect">
              <a:avLst/>
            </a:prstGeom>
            <a:blipFill>
              <a:blip r:embed="rId12" cstate="print"/>
              <a:stretch>
                <a:fillRect/>
              </a:stretch>
            </a:blipFill>
          </p:spPr>
          <p:txBody>
            <a:bodyPr wrap="square" lIns="0" tIns="0" rIns="0" bIns="0" rtlCol="0"/>
            <a:lstStyle/>
            <a:p>
              <a:endParaRPr/>
            </a:p>
          </p:txBody>
        </p:sp>
        <p:sp>
          <p:nvSpPr>
            <p:cNvPr id="123" name="object 35">
              <a:extLst>
                <a:ext uri="{FF2B5EF4-FFF2-40B4-BE49-F238E27FC236}">
                  <a16:creationId xmlns:a16="http://schemas.microsoft.com/office/drawing/2014/main" id="{2ED9EEB2-3620-2F42-8F0A-EA1B47E8A177}"/>
                </a:ext>
              </a:extLst>
            </p:cNvPr>
            <p:cNvSpPr/>
            <p:nvPr/>
          </p:nvSpPr>
          <p:spPr>
            <a:xfrm>
              <a:off x="7268165" y="2126684"/>
              <a:ext cx="386773" cy="1388511"/>
            </a:xfrm>
            <a:prstGeom prst="rect">
              <a:avLst/>
            </a:prstGeom>
            <a:blipFill>
              <a:blip r:embed="rId13" cstate="print"/>
              <a:stretch>
                <a:fillRect/>
              </a:stretch>
            </a:blipFill>
          </p:spPr>
          <p:txBody>
            <a:bodyPr wrap="square" lIns="0" tIns="0" rIns="0" bIns="0" rtlCol="0"/>
            <a:lstStyle/>
            <a:p>
              <a:endParaRPr/>
            </a:p>
          </p:txBody>
        </p:sp>
        <p:sp>
          <p:nvSpPr>
            <p:cNvPr id="124" name="object 36">
              <a:extLst>
                <a:ext uri="{FF2B5EF4-FFF2-40B4-BE49-F238E27FC236}">
                  <a16:creationId xmlns:a16="http://schemas.microsoft.com/office/drawing/2014/main" id="{E94A1ABB-B254-0F4F-B184-D37D5EB9F4B4}"/>
                </a:ext>
              </a:extLst>
            </p:cNvPr>
            <p:cNvSpPr/>
            <p:nvPr/>
          </p:nvSpPr>
          <p:spPr>
            <a:xfrm>
              <a:off x="7268165" y="2126685"/>
              <a:ext cx="386773" cy="1388969"/>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125" name="object 37">
              <a:extLst>
                <a:ext uri="{FF2B5EF4-FFF2-40B4-BE49-F238E27FC236}">
                  <a16:creationId xmlns:a16="http://schemas.microsoft.com/office/drawing/2014/main" id="{22A705A7-1868-C245-9EDF-4C6638B71CCE}"/>
                </a:ext>
              </a:extLst>
            </p:cNvPr>
            <p:cNvSpPr/>
            <p:nvPr/>
          </p:nvSpPr>
          <p:spPr>
            <a:xfrm>
              <a:off x="5195455" y="1254244"/>
              <a:ext cx="94463" cy="2820214"/>
            </a:xfrm>
            <a:prstGeom prst="rect">
              <a:avLst/>
            </a:prstGeom>
            <a:blipFill>
              <a:blip r:embed="rId14" cstate="print"/>
              <a:stretch>
                <a:fillRect/>
              </a:stretch>
            </a:blipFill>
          </p:spPr>
          <p:txBody>
            <a:bodyPr wrap="square" lIns="0" tIns="0" rIns="0" bIns="0" rtlCol="0"/>
            <a:lstStyle/>
            <a:p>
              <a:endParaRPr/>
            </a:p>
          </p:txBody>
        </p:sp>
        <p:sp>
          <p:nvSpPr>
            <p:cNvPr id="126" name="object 38">
              <a:extLst>
                <a:ext uri="{FF2B5EF4-FFF2-40B4-BE49-F238E27FC236}">
                  <a16:creationId xmlns:a16="http://schemas.microsoft.com/office/drawing/2014/main" id="{3D6DEDEF-A705-D142-BB51-B7E3EAD2C50D}"/>
                </a:ext>
              </a:extLst>
            </p:cNvPr>
            <p:cNvSpPr/>
            <p:nvPr/>
          </p:nvSpPr>
          <p:spPr>
            <a:xfrm>
              <a:off x="5243465" y="1277472"/>
              <a:ext cx="0" cy="2740399"/>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127" name="object 39">
              <a:extLst>
                <a:ext uri="{FF2B5EF4-FFF2-40B4-BE49-F238E27FC236}">
                  <a16:creationId xmlns:a16="http://schemas.microsoft.com/office/drawing/2014/main" id="{48D36481-8AE4-BC45-B7CD-D1D5D4312126}"/>
                </a:ext>
              </a:extLst>
            </p:cNvPr>
            <p:cNvSpPr/>
            <p:nvPr/>
          </p:nvSpPr>
          <p:spPr>
            <a:xfrm>
              <a:off x="1364042" y="1962048"/>
              <a:ext cx="94463" cy="1628316"/>
            </a:xfrm>
            <a:prstGeom prst="rect">
              <a:avLst/>
            </a:prstGeom>
            <a:blipFill>
              <a:blip r:embed="rId15" cstate="print"/>
              <a:stretch>
                <a:fillRect/>
              </a:stretch>
            </a:blipFill>
          </p:spPr>
          <p:txBody>
            <a:bodyPr wrap="square" lIns="0" tIns="0" rIns="0" bIns="0" rtlCol="0"/>
            <a:lstStyle/>
            <a:p>
              <a:endParaRPr/>
            </a:p>
          </p:txBody>
        </p:sp>
        <p:sp>
          <p:nvSpPr>
            <p:cNvPr id="128" name="object 40">
              <a:extLst>
                <a:ext uri="{FF2B5EF4-FFF2-40B4-BE49-F238E27FC236}">
                  <a16:creationId xmlns:a16="http://schemas.microsoft.com/office/drawing/2014/main" id="{A74601C1-D540-1340-8A97-44FC403B3791}"/>
                </a:ext>
              </a:extLst>
            </p:cNvPr>
            <p:cNvSpPr/>
            <p:nvPr/>
          </p:nvSpPr>
          <p:spPr>
            <a:xfrm>
              <a:off x="140976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29" name="object 41">
              <a:extLst>
                <a:ext uri="{FF2B5EF4-FFF2-40B4-BE49-F238E27FC236}">
                  <a16:creationId xmlns:a16="http://schemas.microsoft.com/office/drawing/2014/main" id="{6CBDEA8D-117D-7841-AD7D-8DFF8581CEE3}"/>
                </a:ext>
              </a:extLst>
            </p:cNvPr>
            <p:cNvSpPr/>
            <p:nvPr/>
          </p:nvSpPr>
          <p:spPr>
            <a:xfrm>
              <a:off x="1893034" y="1962048"/>
              <a:ext cx="94463" cy="1628316"/>
            </a:xfrm>
            <a:prstGeom prst="rect">
              <a:avLst/>
            </a:prstGeom>
            <a:blipFill>
              <a:blip r:embed="rId16" cstate="print"/>
              <a:stretch>
                <a:fillRect/>
              </a:stretch>
            </a:blipFill>
          </p:spPr>
          <p:txBody>
            <a:bodyPr wrap="square" lIns="0" tIns="0" rIns="0" bIns="0" rtlCol="0"/>
            <a:lstStyle/>
            <a:p>
              <a:endParaRPr/>
            </a:p>
          </p:txBody>
        </p:sp>
        <p:sp>
          <p:nvSpPr>
            <p:cNvPr id="130" name="object 42">
              <a:extLst>
                <a:ext uri="{FF2B5EF4-FFF2-40B4-BE49-F238E27FC236}">
                  <a16:creationId xmlns:a16="http://schemas.microsoft.com/office/drawing/2014/main" id="{5AD85ACE-299A-1445-85AC-4EDC30D71D90}"/>
                </a:ext>
              </a:extLst>
            </p:cNvPr>
            <p:cNvSpPr/>
            <p:nvPr/>
          </p:nvSpPr>
          <p:spPr>
            <a:xfrm>
              <a:off x="194085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31" name="object 43">
              <a:extLst>
                <a:ext uri="{FF2B5EF4-FFF2-40B4-BE49-F238E27FC236}">
                  <a16:creationId xmlns:a16="http://schemas.microsoft.com/office/drawing/2014/main" id="{29E6DF52-07C1-FB45-ACED-C17AA34DB26B}"/>
                </a:ext>
              </a:extLst>
            </p:cNvPr>
            <p:cNvSpPr/>
            <p:nvPr/>
          </p:nvSpPr>
          <p:spPr>
            <a:xfrm>
              <a:off x="2425805" y="1962048"/>
              <a:ext cx="94463" cy="1628316"/>
            </a:xfrm>
            <a:prstGeom prst="rect">
              <a:avLst/>
            </a:prstGeom>
            <a:blipFill>
              <a:blip r:embed="rId17" cstate="print"/>
              <a:stretch>
                <a:fillRect/>
              </a:stretch>
            </a:blipFill>
          </p:spPr>
          <p:txBody>
            <a:bodyPr wrap="square" lIns="0" tIns="0" rIns="0" bIns="0" rtlCol="0"/>
            <a:lstStyle/>
            <a:p>
              <a:endParaRPr/>
            </a:p>
          </p:txBody>
        </p:sp>
        <p:sp>
          <p:nvSpPr>
            <p:cNvPr id="132" name="object 44">
              <a:extLst>
                <a:ext uri="{FF2B5EF4-FFF2-40B4-BE49-F238E27FC236}">
                  <a16:creationId xmlns:a16="http://schemas.microsoft.com/office/drawing/2014/main" id="{7361C385-9EBE-EC40-B568-8A71F6A1A409}"/>
                </a:ext>
              </a:extLst>
            </p:cNvPr>
            <p:cNvSpPr/>
            <p:nvPr/>
          </p:nvSpPr>
          <p:spPr>
            <a:xfrm>
              <a:off x="2471941" y="1984628"/>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33" name="object 45">
              <a:extLst>
                <a:ext uri="{FF2B5EF4-FFF2-40B4-BE49-F238E27FC236}">
                  <a16:creationId xmlns:a16="http://schemas.microsoft.com/office/drawing/2014/main" id="{3B59396E-3E6E-9E49-A790-BCBE834D7CEF}"/>
                </a:ext>
              </a:extLst>
            </p:cNvPr>
            <p:cNvSpPr/>
            <p:nvPr/>
          </p:nvSpPr>
          <p:spPr>
            <a:xfrm>
              <a:off x="2954797" y="1962048"/>
              <a:ext cx="94463" cy="1628316"/>
            </a:xfrm>
            <a:prstGeom prst="rect">
              <a:avLst/>
            </a:prstGeom>
            <a:blipFill>
              <a:blip r:embed="rId18" cstate="print"/>
              <a:stretch>
                <a:fillRect/>
              </a:stretch>
            </a:blipFill>
          </p:spPr>
          <p:txBody>
            <a:bodyPr wrap="square" lIns="0" tIns="0" rIns="0" bIns="0" rtlCol="0"/>
            <a:lstStyle/>
            <a:p>
              <a:endParaRPr/>
            </a:p>
          </p:txBody>
        </p:sp>
        <p:sp>
          <p:nvSpPr>
            <p:cNvPr id="134" name="object 46">
              <a:extLst>
                <a:ext uri="{FF2B5EF4-FFF2-40B4-BE49-F238E27FC236}">
                  <a16:creationId xmlns:a16="http://schemas.microsoft.com/office/drawing/2014/main" id="{36D5DDC3-774C-8A4F-AB66-71FC78EB3243}"/>
                </a:ext>
              </a:extLst>
            </p:cNvPr>
            <p:cNvSpPr/>
            <p:nvPr/>
          </p:nvSpPr>
          <p:spPr>
            <a:xfrm>
              <a:off x="3003032" y="1984629"/>
              <a:ext cx="0" cy="1546412"/>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135" name="object 47">
              <a:extLst>
                <a:ext uri="{FF2B5EF4-FFF2-40B4-BE49-F238E27FC236}">
                  <a16:creationId xmlns:a16="http://schemas.microsoft.com/office/drawing/2014/main" id="{C0691963-B419-3A4B-BAF0-9FDE916A194E}"/>
                </a:ext>
              </a:extLst>
            </p:cNvPr>
            <p:cNvSpPr/>
            <p:nvPr/>
          </p:nvSpPr>
          <p:spPr>
            <a:xfrm>
              <a:off x="827494" y="2427806"/>
              <a:ext cx="2614730" cy="91684"/>
            </a:xfrm>
            <a:prstGeom prst="rect">
              <a:avLst/>
            </a:prstGeom>
            <a:blipFill>
              <a:blip r:embed="rId19" cstate="print"/>
              <a:stretch>
                <a:fillRect/>
              </a:stretch>
            </a:blipFill>
          </p:spPr>
          <p:txBody>
            <a:bodyPr wrap="square" lIns="0" tIns="0" rIns="0" bIns="0" rtlCol="0"/>
            <a:lstStyle/>
            <a:p>
              <a:endParaRPr/>
            </a:p>
          </p:txBody>
        </p:sp>
        <p:sp>
          <p:nvSpPr>
            <p:cNvPr id="136" name="object 48">
              <a:extLst>
                <a:ext uri="{FF2B5EF4-FFF2-40B4-BE49-F238E27FC236}">
                  <a16:creationId xmlns:a16="http://schemas.microsoft.com/office/drawing/2014/main" id="{1F1B86EF-A81C-FF45-85F3-11460DA53812}"/>
                </a:ext>
              </a:extLst>
            </p:cNvPr>
            <p:cNvSpPr/>
            <p:nvPr/>
          </p:nvSpPr>
          <p:spPr>
            <a:xfrm>
              <a:off x="868795" y="2455276"/>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37" name="object 49">
              <a:extLst>
                <a:ext uri="{FF2B5EF4-FFF2-40B4-BE49-F238E27FC236}">
                  <a16:creationId xmlns:a16="http://schemas.microsoft.com/office/drawing/2014/main" id="{F49E2456-A1CD-8E43-916F-1E1DDEF1B314}"/>
                </a:ext>
              </a:extLst>
            </p:cNvPr>
            <p:cNvSpPr/>
            <p:nvPr/>
          </p:nvSpPr>
          <p:spPr>
            <a:xfrm>
              <a:off x="880393" y="2985247"/>
              <a:ext cx="2614730" cy="91684"/>
            </a:xfrm>
            <a:prstGeom prst="rect">
              <a:avLst/>
            </a:prstGeom>
            <a:blipFill>
              <a:blip r:embed="rId20" cstate="print"/>
              <a:stretch>
                <a:fillRect/>
              </a:stretch>
            </a:blipFill>
          </p:spPr>
          <p:txBody>
            <a:bodyPr wrap="square" lIns="0" tIns="0" rIns="0" bIns="0" rtlCol="0"/>
            <a:lstStyle/>
            <a:p>
              <a:endParaRPr/>
            </a:p>
          </p:txBody>
        </p:sp>
        <p:sp>
          <p:nvSpPr>
            <p:cNvPr id="138" name="object 50">
              <a:extLst>
                <a:ext uri="{FF2B5EF4-FFF2-40B4-BE49-F238E27FC236}">
                  <a16:creationId xmlns:a16="http://schemas.microsoft.com/office/drawing/2014/main" id="{E8468033-7AA2-2041-9FB2-ED371AFC6473}"/>
                </a:ext>
              </a:extLst>
            </p:cNvPr>
            <p:cNvSpPr/>
            <p:nvPr/>
          </p:nvSpPr>
          <p:spPr>
            <a:xfrm>
              <a:off x="921208" y="3013211"/>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39" name="object 51">
              <a:extLst>
                <a:ext uri="{FF2B5EF4-FFF2-40B4-BE49-F238E27FC236}">
                  <a16:creationId xmlns:a16="http://schemas.microsoft.com/office/drawing/2014/main" id="{6E8E914A-8084-164B-805E-4C0514B1AF05}"/>
                </a:ext>
              </a:extLst>
            </p:cNvPr>
            <p:cNvSpPr/>
            <p:nvPr/>
          </p:nvSpPr>
          <p:spPr>
            <a:xfrm>
              <a:off x="4674020" y="1731003"/>
              <a:ext cx="1088211" cy="91684"/>
            </a:xfrm>
            <a:prstGeom prst="rect">
              <a:avLst/>
            </a:prstGeom>
            <a:blipFill>
              <a:blip r:embed="rId21" cstate="print"/>
              <a:stretch>
                <a:fillRect/>
              </a:stretch>
            </a:blipFill>
          </p:spPr>
          <p:txBody>
            <a:bodyPr wrap="square" lIns="0" tIns="0" rIns="0" bIns="0" rtlCol="0"/>
            <a:lstStyle/>
            <a:p>
              <a:endParaRPr/>
            </a:p>
          </p:txBody>
        </p:sp>
        <p:sp>
          <p:nvSpPr>
            <p:cNvPr id="140" name="object 52">
              <a:extLst>
                <a:ext uri="{FF2B5EF4-FFF2-40B4-BE49-F238E27FC236}">
                  <a16:creationId xmlns:a16="http://schemas.microsoft.com/office/drawing/2014/main" id="{6BFC6428-078C-B945-AF5C-0695484EC3DA}"/>
                </a:ext>
              </a:extLst>
            </p:cNvPr>
            <p:cNvSpPr/>
            <p:nvPr/>
          </p:nvSpPr>
          <p:spPr>
            <a:xfrm>
              <a:off x="4716011" y="1759916"/>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1" name="object 53">
              <a:extLst>
                <a:ext uri="{FF2B5EF4-FFF2-40B4-BE49-F238E27FC236}">
                  <a16:creationId xmlns:a16="http://schemas.microsoft.com/office/drawing/2014/main" id="{1EF49BCE-FA88-A84E-8DD3-1D2E5F4A4281}"/>
                </a:ext>
              </a:extLst>
            </p:cNvPr>
            <p:cNvSpPr/>
            <p:nvPr/>
          </p:nvSpPr>
          <p:spPr>
            <a:xfrm>
              <a:off x="4685355" y="2270108"/>
              <a:ext cx="1088211" cy="91684"/>
            </a:xfrm>
            <a:prstGeom prst="rect">
              <a:avLst/>
            </a:prstGeom>
            <a:blipFill>
              <a:blip r:embed="rId22" cstate="print"/>
              <a:stretch>
                <a:fillRect/>
              </a:stretch>
            </a:blipFill>
          </p:spPr>
          <p:txBody>
            <a:bodyPr wrap="square" lIns="0" tIns="0" rIns="0" bIns="0" rtlCol="0"/>
            <a:lstStyle/>
            <a:p>
              <a:endParaRPr/>
            </a:p>
          </p:txBody>
        </p:sp>
        <p:sp>
          <p:nvSpPr>
            <p:cNvPr id="142" name="object 54">
              <a:extLst>
                <a:ext uri="{FF2B5EF4-FFF2-40B4-BE49-F238E27FC236}">
                  <a16:creationId xmlns:a16="http://schemas.microsoft.com/office/drawing/2014/main" id="{C0B11574-20E0-1545-B1EE-EEFBF3305A5E}"/>
                </a:ext>
              </a:extLst>
            </p:cNvPr>
            <p:cNvSpPr/>
            <p:nvPr/>
          </p:nvSpPr>
          <p:spPr>
            <a:xfrm>
              <a:off x="4727863" y="2297798"/>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3" name="object 55">
              <a:extLst>
                <a:ext uri="{FF2B5EF4-FFF2-40B4-BE49-F238E27FC236}">
                  <a16:creationId xmlns:a16="http://schemas.microsoft.com/office/drawing/2014/main" id="{EDC90376-4C9E-E549-8EC3-A121EAAA5907}"/>
                </a:ext>
              </a:extLst>
            </p:cNvPr>
            <p:cNvSpPr/>
            <p:nvPr/>
          </p:nvSpPr>
          <p:spPr>
            <a:xfrm>
              <a:off x="4674020" y="2809213"/>
              <a:ext cx="1088211" cy="91684"/>
            </a:xfrm>
            <a:prstGeom prst="rect">
              <a:avLst/>
            </a:prstGeom>
            <a:blipFill>
              <a:blip r:embed="rId23" cstate="print"/>
              <a:stretch>
                <a:fillRect/>
              </a:stretch>
            </a:blipFill>
          </p:spPr>
          <p:txBody>
            <a:bodyPr wrap="square" lIns="0" tIns="0" rIns="0" bIns="0" rtlCol="0"/>
            <a:lstStyle/>
            <a:p>
              <a:endParaRPr/>
            </a:p>
          </p:txBody>
        </p:sp>
        <p:sp>
          <p:nvSpPr>
            <p:cNvPr id="144" name="object 56">
              <a:extLst>
                <a:ext uri="{FF2B5EF4-FFF2-40B4-BE49-F238E27FC236}">
                  <a16:creationId xmlns:a16="http://schemas.microsoft.com/office/drawing/2014/main" id="{ED3743E2-23FB-0348-A592-8D114CE9205F}"/>
                </a:ext>
              </a:extLst>
            </p:cNvPr>
            <p:cNvSpPr/>
            <p:nvPr/>
          </p:nvSpPr>
          <p:spPr>
            <a:xfrm>
              <a:off x="4716011" y="2835680"/>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5" name="object 57">
              <a:extLst>
                <a:ext uri="{FF2B5EF4-FFF2-40B4-BE49-F238E27FC236}">
                  <a16:creationId xmlns:a16="http://schemas.microsoft.com/office/drawing/2014/main" id="{B93EE58B-E770-5C46-A2E9-37DFB75C5A1E}"/>
                </a:ext>
              </a:extLst>
            </p:cNvPr>
            <p:cNvSpPr/>
            <p:nvPr/>
          </p:nvSpPr>
          <p:spPr>
            <a:xfrm>
              <a:off x="4674020" y="3344650"/>
              <a:ext cx="1088211" cy="91684"/>
            </a:xfrm>
            <a:prstGeom prst="rect">
              <a:avLst/>
            </a:prstGeom>
            <a:blipFill>
              <a:blip r:embed="rId21" cstate="print"/>
              <a:stretch>
                <a:fillRect/>
              </a:stretch>
            </a:blipFill>
          </p:spPr>
          <p:txBody>
            <a:bodyPr wrap="square" lIns="0" tIns="0" rIns="0" bIns="0" rtlCol="0"/>
            <a:lstStyle/>
            <a:p>
              <a:endParaRPr/>
            </a:p>
          </p:txBody>
        </p:sp>
        <p:sp>
          <p:nvSpPr>
            <p:cNvPr id="146" name="object 58">
              <a:extLst>
                <a:ext uri="{FF2B5EF4-FFF2-40B4-BE49-F238E27FC236}">
                  <a16:creationId xmlns:a16="http://schemas.microsoft.com/office/drawing/2014/main" id="{6F2BFB1D-BF65-D049-BA01-9A321A757ADB}"/>
                </a:ext>
              </a:extLst>
            </p:cNvPr>
            <p:cNvSpPr/>
            <p:nvPr/>
          </p:nvSpPr>
          <p:spPr>
            <a:xfrm>
              <a:off x="4716011" y="3373564"/>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7" name="object 59">
              <a:extLst>
                <a:ext uri="{FF2B5EF4-FFF2-40B4-BE49-F238E27FC236}">
                  <a16:creationId xmlns:a16="http://schemas.microsoft.com/office/drawing/2014/main" id="{D33EF63A-61DC-704C-9482-E18ACF8F56DF}"/>
                </a:ext>
              </a:extLst>
            </p:cNvPr>
            <p:cNvSpPr/>
            <p:nvPr/>
          </p:nvSpPr>
          <p:spPr>
            <a:xfrm>
              <a:off x="7674159" y="1962048"/>
              <a:ext cx="102019" cy="1683327"/>
            </a:xfrm>
            <a:prstGeom prst="rect">
              <a:avLst/>
            </a:prstGeom>
            <a:blipFill>
              <a:blip r:embed="rId24" cstate="print"/>
              <a:stretch>
                <a:fillRect/>
              </a:stretch>
            </a:blipFill>
          </p:spPr>
          <p:txBody>
            <a:bodyPr wrap="square" lIns="0" tIns="0" rIns="0" bIns="0" rtlCol="0"/>
            <a:lstStyle/>
            <a:p>
              <a:endParaRPr/>
            </a:p>
          </p:txBody>
        </p:sp>
        <p:sp>
          <p:nvSpPr>
            <p:cNvPr id="148" name="object 60">
              <a:extLst>
                <a:ext uri="{FF2B5EF4-FFF2-40B4-BE49-F238E27FC236}">
                  <a16:creationId xmlns:a16="http://schemas.microsoft.com/office/drawing/2014/main" id="{96BE0261-7CF1-814B-9B94-4DC020910A51}"/>
                </a:ext>
              </a:extLst>
            </p:cNvPr>
            <p:cNvSpPr/>
            <p:nvPr/>
          </p:nvSpPr>
          <p:spPr>
            <a:xfrm>
              <a:off x="7721174" y="1984629"/>
              <a:ext cx="8659" cy="1604681"/>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149" name="object 61">
              <a:extLst>
                <a:ext uri="{FF2B5EF4-FFF2-40B4-BE49-F238E27FC236}">
                  <a16:creationId xmlns:a16="http://schemas.microsoft.com/office/drawing/2014/main" id="{31547126-ECD5-874F-96D9-9D92736FDA4F}"/>
                </a:ext>
              </a:extLst>
            </p:cNvPr>
            <p:cNvSpPr/>
            <p:nvPr/>
          </p:nvSpPr>
          <p:spPr>
            <a:xfrm>
              <a:off x="7175395" y="2493818"/>
              <a:ext cx="1039090" cy="99019"/>
            </a:xfrm>
            <a:prstGeom prst="rect">
              <a:avLst/>
            </a:prstGeom>
            <a:blipFill>
              <a:blip r:embed="rId25" cstate="print"/>
              <a:stretch>
                <a:fillRect/>
              </a:stretch>
            </a:blipFill>
          </p:spPr>
          <p:txBody>
            <a:bodyPr wrap="square" lIns="0" tIns="0" rIns="0" bIns="0" rtlCol="0"/>
            <a:lstStyle/>
            <a:p>
              <a:endParaRPr/>
            </a:p>
          </p:txBody>
        </p:sp>
        <p:sp>
          <p:nvSpPr>
            <p:cNvPr id="150" name="object 62">
              <a:extLst>
                <a:ext uri="{FF2B5EF4-FFF2-40B4-BE49-F238E27FC236}">
                  <a16:creationId xmlns:a16="http://schemas.microsoft.com/office/drawing/2014/main" id="{D38BA387-1FF0-8249-A3AC-EC4EA9D12CBB}"/>
                </a:ext>
              </a:extLst>
            </p:cNvPr>
            <p:cNvSpPr/>
            <p:nvPr/>
          </p:nvSpPr>
          <p:spPr>
            <a:xfrm>
              <a:off x="7215756" y="2522510"/>
              <a:ext cx="958850" cy="7844"/>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151" name="object 63">
              <a:extLst>
                <a:ext uri="{FF2B5EF4-FFF2-40B4-BE49-F238E27FC236}">
                  <a16:creationId xmlns:a16="http://schemas.microsoft.com/office/drawing/2014/main" id="{4FAA5653-E132-884B-9FDA-704134CF1705}"/>
                </a:ext>
              </a:extLst>
            </p:cNvPr>
            <p:cNvSpPr/>
            <p:nvPr/>
          </p:nvSpPr>
          <p:spPr>
            <a:xfrm>
              <a:off x="7228294" y="2985247"/>
              <a:ext cx="986191" cy="91684"/>
            </a:xfrm>
            <a:prstGeom prst="rect">
              <a:avLst/>
            </a:prstGeom>
            <a:blipFill>
              <a:blip r:embed="rId26" cstate="print"/>
              <a:stretch>
                <a:fillRect/>
              </a:stretch>
            </a:blipFill>
          </p:spPr>
          <p:txBody>
            <a:bodyPr wrap="square" lIns="0" tIns="0" rIns="0" bIns="0" rtlCol="0"/>
            <a:lstStyle/>
            <a:p>
              <a:endParaRPr/>
            </a:p>
          </p:txBody>
        </p:sp>
        <p:sp>
          <p:nvSpPr>
            <p:cNvPr id="152" name="object 64">
              <a:extLst>
                <a:ext uri="{FF2B5EF4-FFF2-40B4-BE49-F238E27FC236}">
                  <a16:creationId xmlns:a16="http://schemas.microsoft.com/office/drawing/2014/main" id="{34FD9596-79C7-8B48-9A81-A0A248AE2BA5}"/>
                </a:ext>
              </a:extLst>
            </p:cNvPr>
            <p:cNvSpPr/>
            <p:nvPr/>
          </p:nvSpPr>
          <p:spPr>
            <a:xfrm>
              <a:off x="7268167" y="3013211"/>
              <a:ext cx="906318"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93807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id="{5F252DE8-588E-9E42-88DD-7A1C41107DF7}"/>
              </a:ext>
            </a:extLst>
          </p:cNvPr>
          <p:cNvSpPr/>
          <p:nvPr/>
        </p:nvSpPr>
        <p:spPr>
          <a:xfrm>
            <a:off x="720576" y="1600200"/>
            <a:ext cx="10058400" cy="5268109"/>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102"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A[</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j</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k</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N</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A[1, 1] emit ((1, 1), 1), ((1, 2), 1) 			</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A[1, 2] emit ((1, 1), 3), ((1, 2), 3)</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A[2, 1] emit ((2, 1), 4), ((2, 2), 4)</a:t>
            </a:r>
            <a:endParaRPr lang="en-US" b="1" spc="-9" dirty="0">
              <a:solidFill>
                <a:srgbClr val="008000"/>
              </a:solidFill>
              <a:latin typeface="Calibri" panose="020F0502020204030204" pitchFamily="34" charset="0"/>
              <a:cs typeface="Calibri" panose="020F0502020204030204" pitchFamily="34" charset="0"/>
            </a:endParaRP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B[</a:t>
            </a:r>
            <a:r>
              <a:rPr lang="en-US" b="1" dirty="0" err="1">
                <a:solidFill>
                  <a:srgbClr val="A01A06"/>
                </a:solidFill>
                <a:latin typeface="Calibri" panose="020F0502020204030204" pitchFamily="34" charset="0"/>
                <a:cs typeface="Calibri" panose="020F0502020204030204" pitchFamily="34" charset="0"/>
              </a:rPr>
              <a:t>j</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L</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B[1, 1] emit ((1, 1), 1), ((2, 1), 1)  </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         For B[2, 1] emit ((1, 1), 0), ((2, 1), 0)</a:t>
            </a:r>
          </a:p>
          <a:p>
            <a:pPr marL="457200" lvl="2">
              <a:spcBef>
                <a:spcPts val="0"/>
              </a:spcBef>
              <a:spcAft>
                <a:spcPts val="0"/>
              </a:spcAft>
            </a:pPr>
            <a:r>
              <a:rPr lang="en-US" sz="2000"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B[1, 2] emit ((1, 2), 3), ((2, 2), 3)</a:t>
            </a:r>
          </a:p>
        </p:txBody>
      </p:sp>
      <p:grpSp>
        <p:nvGrpSpPr>
          <p:cNvPr id="91" name="Group 90">
            <a:extLst>
              <a:ext uri="{FF2B5EF4-FFF2-40B4-BE49-F238E27FC236}">
                <a16:creationId xmlns:a16="http://schemas.microsoft.com/office/drawing/2014/main" id="{B82EEACB-8776-C84C-92DC-CA542D54855B}"/>
              </a:ext>
            </a:extLst>
          </p:cNvPr>
          <p:cNvGrpSpPr/>
          <p:nvPr/>
        </p:nvGrpSpPr>
        <p:grpSpPr>
          <a:xfrm>
            <a:off x="5867400" y="2286000"/>
            <a:ext cx="3048000" cy="1254627"/>
            <a:chOff x="1219200" y="5181600"/>
            <a:chExt cx="4134784" cy="1604381"/>
          </a:xfrm>
        </p:grpSpPr>
        <p:grpSp>
          <p:nvGrpSpPr>
            <p:cNvPr id="92" name="Group 91">
              <a:extLst>
                <a:ext uri="{FF2B5EF4-FFF2-40B4-BE49-F238E27FC236}">
                  <a16:creationId xmlns:a16="http://schemas.microsoft.com/office/drawing/2014/main" id="{11E2A5F9-8A05-2541-B137-C2183552EDCF}"/>
                </a:ext>
              </a:extLst>
            </p:cNvPr>
            <p:cNvGrpSpPr/>
            <p:nvPr/>
          </p:nvGrpSpPr>
          <p:grpSpPr>
            <a:xfrm>
              <a:off x="1219200" y="5181600"/>
              <a:ext cx="4134784" cy="1289304"/>
              <a:chOff x="685800" y="5216144"/>
              <a:chExt cx="4134784" cy="1289304"/>
            </a:xfrm>
          </p:grpSpPr>
          <p:pic>
            <p:nvPicPr>
              <p:cNvPr id="96" name="Picture 95">
                <a:extLst>
                  <a:ext uri="{FF2B5EF4-FFF2-40B4-BE49-F238E27FC236}">
                    <a16:creationId xmlns:a16="http://schemas.microsoft.com/office/drawing/2014/main" id="{B9903264-F5C0-9843-9C68-DB212414788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97" name="Group 96">
                <a:extLst>
                  <a:ext uri="{FF2B5EF4-FFF2-40B4-BE49-F238E27FC236}">
                    <a16:creationId xmlns:a16="http://schemas.microsoft.com/office/drawing/2014/main" id="{124BB332-E6FE-5145-8018-0F689D9FBF19}"/>
                  </a:ext>
                </a:extLst>
              </p:cNvPr>
              <p:cNvGrpSpPr/>
              <p:nvPr/>
            </p:nvGrpSpPr>
            <p:grpSpPr>
              <a:xfrm>
                <a:off x="3374068" y="5216144"/>
                <a:ext cx="1446516" cy="1289304"/>
                <a:chOff x="3374068" y="5216144"/>
                <a:chExt cx="1446516" cy="1289304"/>
              </a:xfrm>
            </p:grpSpPr>
            <p:pic>
              <p:nvPicPr>
                <p:cNvPr id="98" name="Picture 97">
                  <a:extLst>
                    <a:ext uri="{FF2B5EF4-FFF2-40B4-BE49-F238E27FC236}">
                      <a16:creationId xmlns:a16="http://schemas.microsoft.com/office/drawing/2014/main" id="{2B7E04E2-4860-BB41-909F-7C7D1C30EAFA}"/>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99" name="Picture 98">
                  <a:extLst>
                    <a:ext uri="{FF2B5EF4-FFF2-40B4-BE49-F238E27FC236}">
                      <a16:creationId xmlns:a16="http://schemas.microsoft.com/office/drawing/2014/main" id="{CC349D5A-F4FE-DE44-A0EC-154E21B12500}"/>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00" name="Group 99">
                  <a:extLst>
                    <a:ext uri="{FF2B5EF4-FFF2-40B4-BE49-F238E27FC236}">
                      <a16:creationId xmlns:a16="http://schemas.microsoft.com/office/drawing/2014/main" id="{CFC9CE32-FFA3-4840-B311-B2A61C2632FC}"/>
                    </a:ext>
                  </a:extLst>
                </p:cNvPr>
                <p:cNvGrpSpPr/>
                <p:nvPr/>
              </p:nvGrpSpPr>
              <p:grpSpPr>
                <a:xfrm>
                  <a:off x="3618434" y="5360312"/>
                  <a:ext cx="1044926" cy="997111"/>
                  <a:chOff x="3618434" y="5360312"/>
                  <a:chExt cx="1044926" cy="997111"/>
                </a:xfrm>
              </p:grpSpPr>
              <p:sp>
                <p:nvSpPr>
                  <p:cNvPr id="101" name="TextBox 100">
                    <a:extLst>
                      <a:ext uri="{FF2B5EF4-FFF2-40B4-BE49-F238E27FC236}">
                        <a16:creationId xmlns:a16="http://schemas.microsoft.com/office/drawing/2014/main" id="{D19AEB55-E8CB-7F43-A9E4-C56E3558D1AB}"/>
                      </a:ext>
                    </a:extLst>
                  </p:cNvPr>
                  <p:cNvSpPr txBox="1"/>
                  <p:nvPr/>
                </p:nvSpPr>
                <p:spPr>
                  <a:xfrm>
                    <a:off x="3618434" y="5360312"/>
                    <a:ext cx="554948" cy="432933"/>
                  </a:xfrm>
                  <a:prstGeom prst="rect">
                    <a:avLst/>
                  </a:prstGeom>
                  <a:noFill/>
                </p:spPr>
                <p:txBody>
                  <a:bodyPr wrap="none" rtlCol="0">
                    <a:spAutoFit/>
                  </a:bodyPr>
                  <a:lstStyle/>
                  <a:p>
                    <a:r>
                      <a:rPr lang="en-US" sz="1600" dirty="0"/>
                      <a:t>11</a:t>
                    </a:r>
                  </a:p>
                </p:txBody>
              </p:sp>
              <p:sp>
                <p:nvSpPr>
                  <p:cNvPr id="102" name="TextBox 101">
                    <a:extLst>
                      <a:ext uri="{FF2B5EF4-FFF2-40B4-BE49-F238E27FC236}">
                        <a16:creationId xmlns:a16="http://schemas.microsoft.com/office/drawing/2014/main" id="{AE206A26-812C-0F47-A476-AD392DFCCEDB}"/>
                      </a:ext>
                    </a:extLst>
                  </p:cNvPr>
                  <p:cNvSpPr txBox="1"/>
                  <p:nvPr/>
                </p:nvSpPr>
                <p:spPr>
                  <a:xfrm>
                    <a:off x="4095670" y="5360312"/>
                    <a:ext cx="554948" cy="432933"/>
                  </a:xfrm>
                  <a:prstGeom prst="rect">
                    <a:avLst/>
                  </a:prstGeom>
                  <a:noFill/>
                </p:spPr>
                <p:txBody>
                  <a:bodyPr wrap="none" rtlCol="0">
                    <a:spAutoFit/>
                  </a:bodyPr>
                  <a:lstStyle/>
                  <a:p>
                    <a:r>
                      <a:rPr lang="en-US" sz="1600" dirty="0"/>
                      <a:t>10</a:t>
                    </a:r>
                  </a:p>
                </p:txBody>
              </p:sp>
              <p:sp>
                <p:nvSpPr>
                  <p:cNvPr id="103" name="TextBox 102">
                    <a:extLst>
                      <a:ext uri="{FF2B5EF4-FFF2-40B4-BE49-F238E27FC236}">
                        <a16:creationId xmlns:a16="http://schemas.microsoft.com/office/drawing/2014/main" id="{AEAE0048-7417-C84D-A866-4DF2E7F7F321}"/>
                      </a:ext>
                    </a:extLst>
                  </p:cNvPr>
                  <p:cNvSpPr txBox="1"/>
                  <p:nvPr/>
                </p:nvSpPr>
                <p:spPr>
                  <a:xfrm>
                    <a:off x="3657600" y="5924490"/>
                    <a:ext cx="402729" cy="432933"/>
                  </a:xfrm>
                  <a:prstGeom prst="rect">
                    <a:avLst/>
                  </a:prstGeom>
                  <a:noFill/>
                </p:spPr>
                <p:txBody>
                  <a:bodyPr wrap="none" rtlCol="0">
                    <a:spAutoFit/>
                  </a:bodyPr>
                  <a:lstStyle/>
                  <a:p>
                    <a:r>
                      <a:rPr lang="en-US" sz="1600" dirty="0"/>
                      <a:t>9</a:t>
                    </a:r>
                  </a:p>
                </p:txBody>
              </p:sp>
              <p:sp>
                <p:nvSpPr>
                  <p:cNvPr id="104" name="TextBox 103">
                    <a:extLst>
                      <a:ext uri="{FF2B5EF4-FFF2-40B4-BE49-F238E27FC236}">
                        <a16:creationId xmlns:a16="http://schemas.microsoft.com/office/drawing/2014/main" id="{15451AED-4853-E44A-A1E5-219A170B7B1E}"/>
                      </a:ext>
                    </a:extLst>
                  </p:cNvPr>
                  <p:cNvSpPr txBox="1"/>
                  <p:nvPr/>
                </p:nvSpPr>
                <p:spPr>
                  <a:xfrm>
                    <a:off x="4108412" y="5924489"/>
                    <a:ext cx="554948" cy="432933"/>
                  </a:xfrm>
                  <a:prstGeom prst="rect">
                    <a:avLst/>
                  </a:prstGeom>
                  <a:noFill/>
                </p:spPr>
                <p:txBody>
                  <a:bodyPr wrap="none" rtlCol="0">
                    <a:spAutoFit/>
                  </a:bodyPr>
                  <a:lstStyle/>
                  <a:p>
                    <a:r>
                      <a:rPr lang="en-US" sz="1600" dirty="0"/>
                      <a:t>14</a:t>
                    </a:r>
                  </a:p>
                </p:txBody>
              </p:sp>
            </p:grpSp>
          </p:grpSp>
        </p:grpSp>
        <p:sp>
          <p:nvSpPr>
            <p:cNvPr id="93" name="TextBox 92">
              <a:extLst>
                <a:ext uri="{FF2B5EF4-FFF2-40B4-BE49-F238E27FC236}">
                  <a16:creationId xmlns:a16="http://schemas.microsoft.com/office/drawing/2014/main" id="{C8FC8070-D7C9-7F4F-A174-CC5BA2329C41}"/>
                </a:ext>
              </a:extLst>
            </p:cNvPr>
            <p:cNvSpPr txBox="1"/>
            <p:nvPr/>
          </p:nvSpPr>
          <p:spPr>
            <a:xfrm>
              <a:off x="1600200" y="6353048"/>
              <a:ext cx="417952" cy="432933"/>
            </a:xfrm>
            <a:prstGeom prst="rect">
              <a:avLst/>
            </a:prstGeom>
            <a:noFill/>
          </p:spPr>
          <p:txBody>
            <a:bodyPr wrap="none" rtlCol="0">
              <a:spAutoFit/>
            </a:bodyPr>
            <a:lstStyle/>
            <a:p>
              <a:r>
                <a:rPr lang="en-US" sz="1600" dirty="0"/>
                <a:t>A</a:t>
              </a:r>
            </a:p>
          </p:txBody>
        </p:sp>
        <p:sp>
          <p:nvSpPr>
            <p:cNvPr id="94" name="TextBox 93">
              <a:extLst>
                <a:ext uri="{FF2B5EF4-FFF2-40B4-BE49-F238E27FC236}">
                  <a16:creationId xmlns:a16="http://schemas.microsoft.com/office/drawing/2014/main" id="{85F99E3E-1FC0-EF46-9241-A816C4BC01A2}"/>
                </a:ext>
              </a:extLst>
            </p:cNvPr>
            <p:cNvSpPr txBox="1"/>
            <p:nvPr/>
          </p:nvSpPr>
          <p:spPr>
            <a:xfrm>
              <a:off x="2876339" y="6353047"/>
              <a:ext cx="413603" cy="432933"/>
            </a:xfrm>
            <a:prstGeom prst="rect">
              <a:avLst/>
            </a:prstGeom>
            <a:noFill/>
          </p:spPr>
          <p:txBody>
            <a:bodyPr wrap="none" rtlCol="0">
              <a:spAutoFit/>
            </a:bodyPr>
            <a:lstStyle/>
            <a:p>
              <a:r>
                <a:rPr lang="en-US" sz="1600" dirty="0"/>
                <a:t>B</a:t>
              </a:r>
            </a:p>
          </p:txBody>
        </p:sp>
        <p:sp>
          <p:nvSpPr>
            <p:cNvPr id="95" name="TextBox 94">
              <a:extLst>
                <a:ext uri="{FF2B5EF4-FFF2-40B4-BE49-F238E27FC236}">
                  <a16:creationId xmlns:a16="http://schemas.microsoft.com/office/drawing/2014/main" id="{B1B5C729-7846-D74D-ABF4-74896CEA367B}"/>
                </a:ext>
              </a:extLst>
            </p:cNvPr>
            <p:cNvSpPr txBox="1"/>
            <p:nvPr/>
          </p:nvSpPr>
          <p:spPr>
            <a:xfrm>
              <a:off x="4430917" y="6353047"/>
              <a:ext cx="417952" cy="432933"/>
            </a:xfrm>
            <a:prstGeom prst="rect">
              <a:avLst/>
            </a:prstGeom>
            <a:noFill/>
          </p:spPr>
          <p:txBody>
            <a:bodyPr wrap="none" rtlCol="0">
              <a:spAutoFit/>
            </a:bodyPr>
            <a:lstStyle/>
            <a:p>
              <a:r>
                <a:rPr lang="en-US" sz="1600" dirty="0"/>
                <a:t>C</a:t>
              </a:r>
            </a:p>
          </p:txBody>
        </p:sp>
      </p:grpSp>
    </p:spTree>
    <p:extLst>
      <p:ext uri="{BB962C8B-B14F-4D97-AF65-F5344CB8AC3E}">
        <p14:creationId xmlns:p14="http://schemas.microsoft.com/office/powerpoint/2010/main" val="2476481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id="{5F252DE8-588E-9E42-88DD-7A1C41107DF7}"/>
              </a:ext>
            </a:extLst>
          </p:cNvPr>
          <p:cNvSpPr/>
          <p:nvPr/>
        </p:nvSpPr>
        <p:spPr>
          <a:xfrm>
            <a:off x="720576" y="1600200"/>
            <a:ext cx="10058400" cy="4993675"/>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60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102"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A[</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j</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k</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N</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Better: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for k in 1..N</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              Or just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for k in 1..N</a:t>
            </a:r>
          </a:p>
          <a:p>
            <a:pPr lvl="1">
              <a:spcBef>
                <a:spcPts val="0"/>
              </a:spcBef>
              <a:spcAft>
                <a:spcPts val="60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B[</a:t>
            </a:r>
            <a:r>
              <a:rPr lang="en-US" b="1" dirty="0" err="1">
                <a:solidFill>
                  <a:srgbClr val="A01A06"/>
                </a:solidFill>
                <a:latin typeface="Calibri" panose="020F0502020204030204" pitchFamily="34" charset="0"/>
                <a:cs typeface="Calibri" panose="020F0502020204030204" pitchFamily="34" charset="0"/>
              </a:rPr>
              <a:t>j</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L</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Better: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for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in 1..L</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              Or just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for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in 1..L</a:t>
            </a:r>
          </a:p>
        </p:txBody>
      </p:sp>
      <p:grpSp>
        <p:nvGrpSpPr>
          <p:cNvPr id="25" name="Group 24">
            <a:extLst>
              <a:ext uri="{FF2B5EF4-FFF2-40B4-BE49-F238E27FC236}">
                <a16:creationId xmlns:a16="http://schemas.microsoft.com/office/drawing/2014/main" id="{5E768413-8F09-EA44-B441-2B4913DA82D9}"/>
              </a:ext>
            </a:extLst>
          </p:cNvPr>
          <p:cNvGrpSpPr/>
          <p:nvPr/>
        </p:nvGrpSpPr>
        <p:grpSpPr>
          <a:xfrm>
            <a:off x="5791200" y="1636044"/>
            <a:ext cx="2958810" cy="1716756"/>
            <a:chOff x="816159" y="1103881"/>
            <a:chExt cx="7618371" cy="3874143"/>
          </a:xfrm>
        </p:grpSpPr>
        <p:sp>
          <p:nvSpPr>
            <p:cNvPr id="28" name="object 2">
              <a:extLst>
                <a:ext uri="{FF2B5EF4-FFF2-40B4-BE49-F238E27FC236}">
                  <a16:creationId xmlns:a16="http://schemas.microsoft.com/office/drawing/2014/main" id="{0FB682AB-4340-9B4A-BC68-8C05D55E396A}"/>
                </a:ext>
              </a:extLst>
            </p:cNvPr>
            <p:cNvSpPr/>
            <p:nvPr/>
          </p:nvSpPr>
          <p:spPr>
            <a:xfrm>
              <a:off x="4553107" y="1254244"/>
              <a:ext cx="302281" cy="2860556"/>
            </a:xfrm>
            <a:prstGeom prst="rect">
              <a:avLst/>
            </a:prstGeom>
            <a:blipFill>
              <a:blip r:embed="rId3" cstate="print"/>
              <a:stretch>
                <a:fillRect/>
              </a:stretch>
            </a:blipFill>
          </p:spPr>
          <p:txBody>
            <a:bodyPr wrap="square" lIns="0" tIns="0" rIns="0" bIns="0" rtlCol="0"/>
            <a:lstStyle/>
            <a:p>
              <a:endParaRPr/>
            </a:p>
          </p:txBody>
        </p:sp>
        <p:sp>
          <p:nvSpPr>
            <p:cNvPr id="29" name="object 3">
              <a:extLst>
                <a:ext uri="{FF2B5EF4-FFF2-40B4-BE49-F238E27FC236}">
                  <a16:creationId xmlns:a16="http://schemas.microsoft.com/office/drawing/2014/main" id="{35C599B4-A512-114B-89DB-9E15AEEE7BB9}"/>
                </a:ext>
              </a:extLst>
            </p:cNvPr>
            <p:cNvSpPr/>
            <p:nvPr/>
          </p:nvSpPr>
          <p:spPr>
            <a:xfrm>
              <a:off x="4606635" y="1289269"/>
              <a:ext cx="207818" cy="2756647"/>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1" name="object 5">
              <a:extLst>
                <a:ext uri="{FF2B5EF4-FFF2-40B4-BE49-F238E27FC236}">
                  <a16:creationId xmlns:a16="http://schemas.microsoft.com/office/drawing/2014/main" id="{B912A107-A187-B440-ABB3-96A9CE4ABD5C}"/>
                </a:ext>
              </a:extLst>
            </p:cNvPr>
            <p:cNvSpPr/>
            <p:nvPr/>
          </p:nvSpPr>
          <p:spPr>
            <a:xfrm>
              <a:off x="8226713" y="1984630"/>
              <a:ext cx="207817" cy="1604681"/>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2" name="object 6">
              <a:extLst>
                <a:ext uri="{FF2B5EF4-FFF2-40B4-BE49-F238E27FC236}">
                  <a16:creationId xmlns:a16="http://schemas.microsoft.com/office/drawing/2014/main" id="{18BAADDD-0529-0D49-8486-F04E08CDA0AE}"/>
                </a:ext>
              </a:extLst>
            </p:cNvPr>
            <p:cNvSpPr/>
            <p:nvPr/>
          </p:nvSpPr>
          <p:spPr>
            <a:xfrm>
              <a:off x="5569527" y="1272580"/>
              <a:ext cx="302281" cy="2842219"/>
            </a:xfrm>
            <a:prstGeom prst="rect">
              <a:avLst/>
            </a:prstGeom>
            <a:blipFill>
              <a:blip r:embed="rId4" cstate="print"/>
              <a:stretch>
                <a:fillRect/>
              </a:stretch>
            </a:blipFill>
          </p:spPr>
          <p:txBody>
            <a:bodyPr wrap="square" lIns="0" tIns="0" rIns="0" bIns="0" rtlCol="0"/>
            <a:lstStyle/>
            <a:p>
              <a:endParaRPr/>
            </a:p>
          </p:txBody>
        </p:sp>
        <p:sp>
          <p:nvSpPr>
            <p:cNvPr id="33" name="object 7">
              <a:extLst>
                <a:ext uri="{FF2B5EF4-FFF2-40B4-BE49-F238E27FC236}">
                  <a16:creationId xmlns:a16="http://schemas.microsoft.com/office/drawing/2014/main" id="{B6A955F2-10D9-1B43-962F-010D0F6AF662}"/>
                </a:ext>
              </a:extLst>
            </p:cNvPr>
            <p:cNvSpPr/>
            <p:nvPr/>
          </p:nvSpPr>
          <p:spPr>
            <a:xfrm>
              <a:off x="5611089" y="1305784"/>
              <a:ext cx="207818" cy="2740399"/>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4" name="object 8">
              <a:extLst>
                <a:ext uri="{FF2B5EF4-FFF2-40B4-BE49-F238E27FC236}">
                  <a16:creationId xmlns:a16="http://schemas.microsoft.com/office/drawing/2014/main" id="{5BC551FD-C68D-2449-815F-648435650FCA}"/>
                </a:ext>
              </a:extLst>
            </p:cNvPr>
            <p:cNvSpPr txBox="1"/>
            <p:nvPr/>
          </p:nvSpPr>
          <p:spPr>
            <a:xfrm>
              <a:off x="7498377" y="4320934"/>
              <a:ext cx="393122" cy="450727"/>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36" name="object 10">
              <a:extLst>
                <a:ext uri="{FF2B5EF4-FFF2-40B4-BE49-F238E27FC236}">
                  <a16:creationId xmlns:a16="http://schemas.microsoft.com/office/drawing/2014/main" id="{B0DEE649-C9A8-AF46-AAE9-E587E351BD21}"/>
                </a:ext>
              </a:extLst>
            </p:cNvPr>
            <p:cNvSpPr/>
            <p:nvPr/>
          </p:nvSpPr>
          <p:spPr>
            <a:xfrm>
              <a:off x="6975693" y="1984630"/>
              <a:ext cx="207817" cy="1604681"/>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7" name="object 11">
              <a:extLst>
                <a:ext uri="{FF2B5EF4-FFF2-40B4-BE49-F238E27FC236}">
                  <a16:creationId xmlns:a16="http://schemas.microsoft.com/office/drawing/2014/main" id="{6C868EB4-2FE1-014A-AB77-5D4F8BF127C1}"/>
                </a:ext>
              </a:extLst>
            </p:cNvPr>
            <p:cNvSpPr/>
            <p:nvPr/>
          </p:nvSpPr>
          <p:spPr>
            <a:xfrm>
              <a:off x="816159" y="1892368"/>
              <a:ext cx="302281" cy="1708999"/>
            </a:xfrm>
            <a:prstGeom prst="rect">
              <a:avLst/>
            </a:prstGeom>
            <a:blipFill>
              <a:blip r:embed="rId5" cstate="print"/>
              <a:stretch>
                <a:fillRect/>
              </a:stretch>
            </a:blipFill>
          </p:spPr>
          <p:txBody>
            <a:bodyPr wrap="square" lIns="0" tIns="0" rIns="0" bIns="0" rtlCol="0"/>
            <a:lstStyle/>
            <a:p>
              <a:endParaRPr/>
            </a:p>
          </p:txBody>
        </p:sp>
        <p:sp>
          <p:nvSpPr>
            <p:cNvPr id="38" name="object 12">
              <a:extLst>
                <a:ext uri="{FF2B5EF4-FFF2-40B4-BE49-F238E27FC236}">
                  <a16:creationId xmlns:a16="http://schemas.microsoft.com/office/drawing/2014/main" id="{075A80FD-EE6B-794C-A640-6BAB3D02522B}"/>
                </a:ext>
              </a:extLst>
            </p:cNvPr>
            <p:cNvSpPr/>
            <p:nvPr/>
          </p:nvSpPr>
          <p:spPr>
            <a:xfrm>
              <a:off x="868795" y="1926831"/>
              <a:ext cx="207818" cy="1604681"/>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9" name="object 13">
              <a:extLst>
                <a:ext uri="{FF2B5EF4-FFF2-40B4-BE49-F238E27FC236}">
                  <a16:creationId xmlns:a16="http://schemas.microsoft.com/office/drawing/2014/main" id="{A402BA2C-A1F0-6C40-8ADE-1F2C2EF0F7E2}"/>
                </a:ext>
              </a:extLst>
            </p:cNvPr>
            <p:cNvSpPr/>
            <p:nvPr/>
          </p:nvSpPr>
          <p:spPr>
            <a:xfrm>
              <a:off x="3253299" y="1892368"/>
              <a:ext cx="302281" cy="1708999"/>
            </a:xfrm>
            <a:prstGeom prst="rect">
              <a:avLst/>
            </a:prstGeom>
            <a:blipFill>
              <a:blip r:embed="rId6" cstate="print"/>
              <a:stretch>
                <a:fillRect/>
              </a:stretch>
            </a:blipFill>
          </p:spPr>
          <p:txBody>
            <a:bodyPr wrap="square" lIns="0" tIns="0" rIns="0" bIns="0" rtlCol="0"/>
            <a:lstStyle/>
            <a:p>
              <a:endParaRPr/>
            </a:p>
          </p:txBody>
        </p:sp>
        <p:sp>
          <p:nvSpPr>
            <p:cNvPr id="40" name="object 14">
              <a:extLst>
                <a:ext uri="{FF2B5EF4-FFF2-40B4-BE49-F238E27FC236}">
                  <a16:creationId xmlns:a16="http://schemas.microsoft.com/office/drawing/2014/main" id="{3D44BF0E-B51A-C946-8BB7-50EB18CDADCE}"/>
                </a:ext>
              </a:extLst>
            </p:cNvPr>
            <p:cNvSpPr/>
            <p:nvPr/>
          </p:nvSpPr>
          <p:spPr>
            <a:xfrm>
              <a:off x="3293341" y="1926831"/>
              <a:ext cx="207818" cy="1604681"/>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41" name="object 15">
              <a:extLst>
                <a:ext uri="{FF2B5EF4-FFF2-40B4-BE49-F238E27FC236}">
                  <a16:creationId xmlns:a16="http://schemas.microsoft.com/office/drawing/2014/main" id="{16A3A0CE-8EBD-AC48-A978-4D0AFB896BF5}"/>
                </a:ext>
              </a:extLst>
            </p:cNvPr>
            <p:cNvSpPr txBox="1"/>
            <p:nvPr/>
          </p:nvSpPr>
          <p:spPr>
            <a:xfrm>
              <a:off x="3919105" y="2575858"/>
              <a:ext cx="269586" cy="446276"/>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42" name="object 16">
              <a:extLst>
                <a:ext uri="{FF2B5EF4-FFF2-40B4-BE49-F238E27FC236}">
                  <a16:creationId xmlns:a16="http://schemas.microsoft.com/office/drawing/2014/main" id="{F1FD5FC7-9FEA-684A-BB0C-0DDBBE532085}"/>
                </a:ext>
              </a:extLst>
            </p:cNvPr>
            <p:cNvSpPr txBox="1"/>
            <p:nvPr/>
          </p:nvSpPr>
          <p:spPr>
            <a:xfrm>
              <a:off x="2073620" y="4317602"/>
              <a:ext cx="461340" cy="631189"/>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43" name="object 17">
              <a:extLst>
                <a:ext uri="{FF2B5EF4-FFF2-40B4-BE49-F238E27FC236}">
                  <a16:creationId xmlns:a16="http://schemas.microsoft.com/office/drawing/2014/main" id="{DF5880AD-5C48-1F4C-B441-AE1EDDFD98DA}"/>
                </a:ext>
              </a:extLst>
            </p:cNvPr>
            <p:cNvSpPr txBox="1"/>
            <p:nvPr/>
          </p:nvSpPr>
          <p:spPr>
            <a:xfrm>
              <a:off x="5034025" y="4346835"/>
              <a:ext cx="784881" cy="631189"/>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44" name="object 18">
              <a:extLst>
                <a:ext uri="{FF2B5EF4-FFF2-40B4-BE49-F238E27FC236}">
                  <a16:creationId xmlns:a16="http://schemas.microsoft.com/office/drawing/2014/main" id="{658D7739-BFCE-1645-96FD-AA13FAEE7061}"/>
                </a:ext>
              </a:extLst>
            </p:cNvPr>
            <p:cNvSpPr txBox="1"/>
            <p:nvPr/>
          </p:nvSpPr>
          <p:spPr>
            <a:xfrm>
              <a:off x="6167582" y="2546351"/>
              <a:ext cx="293255" cy="553998"/>
            </a:xfrm>
            <a:prstGeom prst="rect">
              <a:avLst/>
            </a:prstGeom>
          </p:spPr>
          <p:txBody>
            <a:bodyPr vert="horz" wrap="square" lIns="0" tIns="0" rIns="0" bIns="0" rtlCol="0">
              <a:spAutoFit/>
            </a:bodyPr>
            <a:lstStyle/>
            <a:p>
              <a:pPr marL="11397"/>
              <a:r>
                <a:rPr sz="3600" spc="-22" dirty="0">
                  <a:latin typeface="Arial"/>
                  <a:cs typeface="Arial"/>
                </a:rPr>
                <a:t>=</a:t>
              </a:r>
              <a:endParaRPr sz="3600">
                <a:latin typeface="Arial"/>
                <a:cs typeface="Arial"/>
              </a:endParaRPr>
            </a:p>
          </p:txBody>
        </p:sp>
        <p:sp>
          <p:nvSpPr>
            <p:cNvPr id="45" name="object 19">
              <a:extLst>
                <a:ext uri="{FF2B5EF4-FFF2-40B4-BE49-F238E27FC236}">
                  <a16:creationId xmlns:a16="http://schemas.microsoft.com/office/drawing/2014/main" id="{43012907-72B2-1845-A940-847A1128B7B7}"/>
                </a:ext>
              </a:extLst>
            </p:cNvPr>
            <p:cNvSpPr/>
            <p:nvPr/>
          </p:nvSpPr>
          <p:spPr>
            <a:xfrm>
              <a:off x="7232073" y="2094074"/>
              <a:ext cx="997526" cy="425416"/>
            </a:xfrm>
            <a:prstGeom prst="rect">
              <a:avLst/>
            </a:prstGeom>
            <a:blipFill>
              <a:blip r:embed="rId7" cstate="print"/>
              <a:stretch>
                <a:fillRect/>
              </a:stretch>
            </a:blipFill>
          </p:spPr>
          <p:txBody>
            <a:bodyPr wrap="square" lIns="0" tIns="0" rIns="0" bIns="0" rtlCol="0"/>
            <a:lstStyle/>
            <a:p>
              <a:endParaRPr/>
            </a:p>
          </p:txBody>
        </p:sp>
        <p:sp>
          <p:nvSpPr>
            <p:cNvPr id="46" name="object 20">
              <a:extLst>
                <a:ext uri="{FF2B5EF4-FFF2-40B4-BE49-F238E27FC236}">
                  <a16:creationId xmlns:a16="http://schemas.microsoft.com/office/drawing/2014/main" id="{063E5394-8C47-3F41-A974-ECC57B396AD3}"/>
                </a:ext>
              </a:extLst>
            </p:cNvPr>
            <p:cNvSpPr/>
            <p:nvPr/>
          </p:nvSpPr>
          <p:spPr>
            <a:xfrm>
              <a:off x="7277585" y="2119100"/>
              <a:ext cx="906013" cy="336176"/>
            </a:xfrm>
            <a:prstGeom prst="rect">
              <a:avLst/>
            </a:prstGeom>
            <a:solidFill>
              <a:srgbClr val="33CC33"/>
            </a:solidFill>
          </p:spPr>
          <p:txBody>
            <a:bodyPr wrap="square" lIns="0" tIns="0" rIns="0" bIns="0" rtlCol="0"/>
            <a:lstStyle/>
            <a:p>
              <a:endParaRPr/>
            </a:p>
          </p:txBody>
        </p:sp>
        <p:sp>
          <p:nvSpPr>
            <p:cNvPr id="47" name="object 21">
              <a:extLst>
                <a:ext uri="{FF2B5EF4-FFF2-40B4-BE49-F238E27FC236}">
                  <a16:creationId xmlns:a16="http://schemas.microsoft.com/office/drawing/2014/main" id="{B68F994A-6698-514E-9C16-4A7E1A22359C}"/>
                </a:ext>
              </a:extLst>
            </p:cNvPr>
            <p:cNvSpPr/>
            <p:nvPr/>
          </p:nvSpPr>
          <p:spPr>
            <a:xfrm>
              <a:off x="7277586" y="2119100"/>
              <a:ext cx="906318" cy="336176"/>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48" name="object 22">
              <a:extLst>
                <a:ext uri="{FF2B5EF4-FFF2-40B4-BE49-F238E27FC236}">
                  <a16:creationId xmlns:a16="http://schemas.microsoft.com/office/drawing/2014/main" id="{3C40FC87-625B-554B-B10F-E8B7862B06A2}"/>
                </a:ext>
              </a:extLst>
            </p:cNvPr>
            <p:cNvSpPr/>
            <p:nvPr/>
          </p:nvSpPr>
          <p:spPr>
            <a:xfrm>
              <a:off x="899286" y="2002389"/>
              <a:ext cx="438307" cy="425416"/>
            </a:xfrm>
            <a:prstGeom prst="rect">
              <a:avLst/>
            </a:prstGeom>
            <a:blipFill>
              <a:blip r:embed="rId8" cstate="print"/>
              <a:stretch>
                <a:fillRect/>
              </a:stretch>
            </a:blipFill>
          </p:spPr>
          <p:txBody>
            <a:bodyPr wrap="square" lIns="0" tIns="0" rIns="0" bIns="0" rtlCol="0"/>
            <a:lstStyle/>
            <a:p>
              <a:endParaRPr/>
            </a:p>
          </p:txBody>
        </p:sp>
        <p:sp>
          <p:nvSpPr>
            <p:cNvPr id="49" name="object 23">
              <a:extLst>
                <a:ext uri="{FF2B5EF4-FFF2-40B4-BE49-F238E27FC236}">
                  <a16:creationId xmlns:a16="http://schemas.microsoft.com/office/drawing/2014/main" id="{7F6E0FF1-3A32-0842-9535-6156AA008E5E}"/>
                </a:ext>
              </a:extLst>
            </p:cNvPr>
            <p:cNvSpPr/>
            <p:nvPr/>
          </p:nvSpPr>
          <p:spPr>
            <a:xfrm>
              <a:off x="946116" y="2026498"/>
              <a:ext cx="346364" cy="336176"/>
            </a:xfrm>
            <a:prstGeom prst="rect">
              <a:avLst/>
            </a:prstGeom>
            <a:solidFill>
              <a:srgbClr val="33CC33"/>
            </a:solidFill>
          </p:spPr>
          <p:txBody>
            <a:bodyPr wrap="square" lIns="0" tIns="0" rIns="0" bIns="0" rtlCol="0"/>
            <a:lstStyle/>
            <a:p>
              <a:endParaRPr/>
            </a:p>
          </p:txBody>
        </p:sp>
        <p:sp>
          <p:nvSpPr>
            <p:cNvPr id="50" name="object 24">
              <a:extLst>
                <a:ext uri="{FF2B5EF4-FFF2-40B4-BE49-F238E27FC236}">
                  <a16:creationId xmlns:a16="http://schemas.microsoft.com/office/drawing/2014/main" id="{0DAFFAD3-1463-2A47-A5DB-6B4B1A308ED5}"/>
                </a:ext>
              </a:extLst>
            </p:cNvPr>
            <p:cNvSpPr/>
            <p:nvPr/>
          </p:nvSpPr>
          <p:spPr>
            <a:xfrm>
              <a:off x="946116" y="2026498"/>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51" name="object 25">
              <a:extLst>
                <a:ext uri="{FF2B5EF4-FFF2-40B4-BE49-F238E27FC236}">
                  <a16:creationId xmlns:a16="http://schemas.microsoft.com/office/drawing/2014/main" id="{B021BF9C-935B-AC4D-BD46-A1A58DCD4497}"/>
                </a:ext>
              </a:extLst>
            </p:cNvPr>
            <p:cNvSpPr/>
            <p:nvPr/>
          </p:nvSpPr>
          <p:spPr>
            <a:xfrm>
              <a:off x="1065540" y="2339788"/>
              <a:ext cx="6797543" cy="1943711"/>
            </a:xfrm>
            <a:prstGeom prst="rect">
              <a:avLst/>
            </a:prstGeom>
            <a:noFill/>
            <a:ln>
              <a:noFill/>
            </a:ln>
          </p:spPr>
          <p:txBody>
            <a:bodyPr wrap="square" lIns="0" tIns="0" rIns="0" bIns="0" rtlCol="0"/>
            <a:lstStyle/>
            <a:p>
              <a:endParaRPr/>
            </a:p>
          </p:txBody>
        </p:sp>
        <p:sp>
          <p:nvSpPr>
            <p:cNvPr id="52" name="object 26">
              <a:extLst>
                <a:ext uri="{FF2B5EF4-FFF2-40B4-BE49-F238E27FC236}">
                  <a16:creationId xmlns:a16="http://schemas.microsoft.com/office/drawing/2014/main" id="{C70E183E-AF43-654B-B11C-DFA94A68A969}"/>
                </a:ext>
              </a:extLst>
            </p:cNvPr>
            <p:cNvSpPr/>
            <p:nvPr/>
          </p:nvSpPr>
          <p:spPr>
            <a:xfrm>
              <a:off x="1119298" y="2362673"/>
              <a:ext cx="6610927" cy="1851771"/>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53" name="object 27">
              <a:extLst>
                <a:ext uri="{FF2B5EF4-FFF2-40B4-BE49-F238E27FC236}">
                  <a16:creationId xmlns:a16="http://schemas.microsoft.com/office/drawing/2014/main" id="{15154782-E76B-C241-8600-B2730B242D66}"/>
                </a:ext>
              </a:extLst>
            </p:cNvPr>
            <p:cNvSpPr/>
            <p:nvPr/>
          </p:nvSpPr>
          <p:spPr>
            <a:xfrm>
              <a:off x="7675549" y="2455275"/>
              <a:ext cx="107373" cy="103093"/>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54" name="object 28">
              <a:extLst>
                <a:ext uri="{FF2B5EF4-FFF2-40B4-BE49-F238E27FC236}">
                  <a16:creationId xmlns:a16="http://schemas.microsoft.com/office/drawing/2014/main" id="{5DCDAD1D-FE71-474B-B65C-D26F67BA7454}"/>
                </a:ext>
              </a:extLst>
            </p:cNvPr>
            <p:cNvSpPr/>
            <p:nvPr/>
          </p:nvSpPr>
          <p:spPr>
            <a:xfrm>
              <a:off x="4742032" y="1316589"/>
              <a:ext cx="438307" cy="425416"/>
            </a:xfrm>
            <a:prstGeom prst="rect">
              <a:avLst/>
            </a:prstGeom>
            <a:blipFill>
              <a:blip r:embed="rId9" cstate="print"/>
              <a:stretch>
                <a:fillRect/>
              </a:stretch>
            </a:blipFill>
          </p:spPr>
          <p:txBody>
            <a:bodyPr wrap="square" lIns="0" tIns="0" rIns="0" bIns="0" rtlCol="0"/>
            <a:lstStyle/>
            <a:p>
              <a:endParaRPr/>
            </a:p>
          </p:txBody>
        </p:sp>
        <p:sp>
          <p:nvSpPr>
            <p:cNvPr id="55" name="object 29">
              <a:extLst>
                <a:ext uri="{FF2B5EF4-FFF2-40B4-BE49-F238E27FC236}">
                  <a16:creationId xmlns:a16="http://schemas.microsoft.com/office/drawing/2014/main" id="{1207D2E6-0180-6642-8F6C-540D9B635FD7}"/>
                </a:ext>
              </a:extLst>
            </p:cNvPr>
            <p:cNvSpPr/>
            <p:nvPr/>
          </p:nvSpPr>
          <p:spPr>
            <a:xfrm>
              <a:off x="4786500" y="1341169"/>
              <a:ext cx="346364" cy="336176"/>
            </a:xfrm>
            <a:prstGeom prst="rect">
              <a:avLst/>
            </a:prstGeom>
            <a:blipFill>
              <a:blip r:embed="rId10" cstate="print"/>
              <a:stretch>
                <a:fillRect/>
              </a:stretch>
            </a:blipFill>
          </p:spPr>
          <p:txBody>
            <a:bodyPr wrap="square" lIns="0" tIns="0" rIns="0" bIns="0" rtlCol="0"/>
            <a:lstStyle/>
            <a:p>
              <a:endParaRPr/>
            </a:p>
          </p:txBody>
        </p:sp>
        <p:sp>
          <p:nvSpPr>
            <p:cNvPr id="56" name="object 30">
              <a:extLst>
                <a:ext uri="{FF2B5EF4-FFF2-40B4-BE49-F238E27FC236}">
                  <a16:creationId xmlns:a16="http://schemas.microsoft.com/office/drawing/2014/main" id="{211B0453-8B5C-4D44-87B2-9C8FE33ED715}"/>
                </a:ext>
              </a:extLst>
            </p:cNvPr>
            <p:cNvSpPr/>
            <p:nvPr/>
          </p:nvSpPr>
          <p:spPr>
            <a:xfrm>
              <a:off x="4786500" y="1341170"/>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57" name="object 31">
              <a:extLst>
                <a:ext uri="{FF2B5EF4-FFF2-40B4-BE49-F238E27FC236}">
                  <a16:creationId xmlns:a16="http://schemas.microsoft.com/office/drawing/2014/main" id="{93B8C710-2D36-B943-8E84-EB19FD0EB3A9}"/>
                </a:ext>
              </a:extLst>
            </p:cNvPr>
            <p:cNvSpPr/>
            <p:nvPr/>
          </p:nvSpPr>
          <p:spPr>
            <a:xfrm>
              <a:off x="4908286" y="1103881"/>
              <a:ext cx="2686522" cy="1169894"/>
            </a:xfrm>
            <a:prstGeom prst="rect">
              <a:avLst/>
            </a:prstGeom>
            <a:blipFill>
              <a:blip r:embed="rId11" cstate="print"/>
              <a:stretch>
                <a:fillRect/>
              </a:stretch>
            </a:blipFill>
          </p:spPr>
          <p:txBody>
            <a:bodyPr wrap="square" lIns="0" tIns="0" rIns="0" bIns="0" rtlCol="0"/>
            <a:lstStyle/>
            <a:p>
              <a:endParaRPr/>
            </a:p>
          </p:txBody>
        </p:sp>
        <p:sp>
          <p:nvSpPr>
            <p:cNvPr id="58" name="object 32">
              <a:extLst>
                <a:ext uri="{FF2B5EF4-FFF2-40B4-BE49-F238E27FC236}">
                  <a16:creationId xmlns:a16="http://schemas.microsoft.com/office/drawing/2014/main" id="{1B1B6D6B-104E-B142-9EDC-34C3310A406E}"/>
                </a:ext>
              </a:extLst>
            </p:cNvPr>
            <p:cNvSpPr/>
            <p:nvPr/>
          </p:nvSpPr>
          <p:spPr>
            <a:xfrm>
              <a:off x="4959682" y="1139465"/>
              <a:ext cx="2501900" cy="965387"/>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59" name="object 33">
              <a:extLst>
                <a:ext uri="{FF2B5EF4-FFF2-40B4-BE49-F238E27FC236}">
                  <a16:creationId xmlns:a16="http://schemas.microsoft.com/office/drawing/2014/main" id="{9723AFF9-A7CA-2646-A42E-D72B418017A4}"/>
                </a:ext>
              </a:extLst>
            </p:cNvPr>
            <p:cNvSpPr/>
            <p:nvPr/>
          </p:nvSpPr>
          <p:spPr>
            <a:xfrm>
              <a:off x="7406211" y="2023676"/>
              <a:ext cx="107373" cy="103093"/>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60" name="object 34">
              <a:extLst>
                <a:ext uri="{FF2B5EF4-FFF2-40B4-BE49-F238E27FC236}">
                  <a16:creationId xmlns:a16="http://schemas.microsoft.com/office/drawing/2014/main" id="{3F0A4720-3778-DC42-9465-BBB58AA08D66}"/>
                </a:ext>
              </a:extLst>
            </p:cNvPr>
            <p:cNvSpPr/>
            <p:nvPr/>
          </p:nvSpPr>
          <p:spPr>
            <a:xfrm>
              <a:off x="7220737" y="2101408"/>
              <a:ext cx="479871" cy="1477954"/>
            </a:xfrm>
            <a:prstGeom prst="rect">
              <a:avLst/>
            </a:prstGeom>
            <a:blipFill>
              <a:blip r:embed="rId12" cstate="print"/>
              <a:stretch>
                <a:fillRect/>
              </a:stretch>
            </a:blipFill>
          </p:spPr>
          <p:txBody>
            <a:bodyPr wrap="square" lIns="0" tIns="0" rIns="0" bIns="0" rtlCol="0"/>
            <a:lstStyle/>
            <a:p>
              <a:endParaRPr/>
            </a:p>
          </p:txBody>
        </p:sp>
        <p:sp>
          <p:nvSpPr>
            <p:cNvPr id="61" name="object 35">
              <a:extLst>
                <a:ext uri="{FF2B5EF4-FFF2-40B4-BE49-F238E27FC236}">
                  <a16:creationId xmlns:a16="http://schemas.microsoft.com/office/drawing/2014/main" id="{2165ADC9-50C3-EE41-8AF5-E8FB62E0735A}"/>
                </a:ext>
              </a:extLst>
            </p:cNvPr>
            <p:cNvSpPr/>
            <p:nvPr/>
          </p:nvSpPr>
          <p:spPr>
            <a:xfrm>
              <a:off x="7268165" y="2126684"/>
              <a:ext cx="386773" cy="1388511"/>
            </a:xfrm>
            <a:prstGeom prst="rect">
              <a:avLst/>
            </a:prstGeom>
            <a:blipFill>
              <a:blip r:embed="rId13" cstate="print"/>
              <a:stretch>
                <a:fillRect/>
              </a:stretch>
            </a:blipFill>
          </p:spPr>
          <p:txBody>
            <a:bodyPr wrap="square" lIns="0" tIns="0" rIns="0" bIns="0" rtlCol="0"/>
            <a:lstStyle/>
            <a:p>
              <a:endParaRPr/>
            </a:p>
          </p:txBody>
        </p:sp>
        <p:sp>
          <p:nvSpPr>
            <p:cNvPr id="62" name="object 36">
              <a:extLst>
                <a:ext uri="{FF2B5EF4-FFF2-40B4-BE49-F238E27FC236}">
                  <a16:creationId xmlns:a16="http://schemas.microsoft.com/office/drawing/2014/main" id="{A39AA6B3-08DC-B740-B218-322F3B83A106}"/>
                </a:ext>
              </a:extLst>
            </p:cNvPr>
            <p:cNvSpPr/>
            <p:nvPr/>
          </p:nvSpPr>
          <p:spPr>
            <a:xfrm>
              <a:off x="7268165" y="2126685"/>
              <a:ext cx="386773" cy="1388969"/>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63" name="object 37">
              <a:extLst>
                <a:ext uri="{FF2B5EF4-FFF2-40B4-BE49-F238E27FC236}">
                  <a16:creationId xmlns:a16="http://schemas.microsoft.com/office/drawing/2014/main" id="{6CF558EF-1330-E740-8E7B-3670D58DCF00}"/>
                </a:ext>
              </a:extLst>
            </p:cNvPr>
            <p:cNvSpPr/>
            <p:nvPr/>
          </p:nvSpPr>
          <p:spPr>
            <a:xfrm>
              <a:off x="5195455" y="1254244"/>
              <a:ext cx="94463" cy="2820214"/>
            </a:xfrm>
            <a:prstGeom prst="rect">
              <a:avLst/>
            </a:prstGeom>
            <a:blipFill>
              <a:blip r:embed="rId14" cstate="print"/>
              <a:stretch>
                <a:fillRect/>
              </a:stretch>
            </a:blipFill>
          </p:spPr>
          <p:txBody>
            <a:bodyPr wrap="square" lIns="0" tIns="0" rIns="0" bIns="0" rtlCol="0"/>
            <a:lstStyle/>
            <a:p>
              <a:endParaRPr/>
            </a:p>
          </p:txBody>
        </p:sp>
        <p:sp>
          <p:nvSpPr>
            <p:cNvPr id="64" name="object 38">
              <a:extLst>
                <a:ext uri="{FF2B5EF4-FFF2-40B4-BE49-F238E27FC236}">
                  <a16:creationId xmlns:a16="http://schemas.microsoft.com/office/drawing/2014/main" id="{5C98E4F8-605D-3A4A-83F9-E194889B7D6A}"/>
                </a:ext>
              </a:extLst>
            </p:cNvPr>
            <p:cNvSpPr/>
            <p:nvPr/>
          </p:nvSpPr>
          <p:spPr>
            <a:xfrm>
              <a:off x="5243465" y="1277472"/>
              <a:ext cx="0" cy="2740399"/>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65" name="object 39">
              <a:extLst>
                <a:ext uri="{FF2B5EF4-FFF2-40B4-BE49-F238E27FC236}">
                  <a16:creationId xmlns:a16="http://schemas.microsoft.com/office/drawing/2014/main" id="{177EE591-58D3-AE44-96DB-1B86D891B6AA}"/>
                </a:ext>
              </a:extLst>
            </p:cNvPr>
            <p:cNvSpPr/>
            <p:nvPr/>
          </p:nvSpPr>
          <p:spPr>
            <a:xfrm>
              <a:off x="1364042" y="1962048"/>
              <a:ext cx="94463" cy="1628316"/>
            </a:xfrm>
            <a:prstGeom prst="rect">
              <a:avLst/>
            </a:prstGeom>
            <a:blipFill>
              <a:blip r:embed="rId15" cstate="print"/>
              <a:stretch>
                <a:fillRect/>
              </a:stretch>
            </a:blipFill>
          </p:spPr>
          <p:txBody>
            <a:bodyPr wrap="square" lIns="0" tIns="0" rIns="0" bIns="0" rtlCol="0"/>
            <a:lstStyle/>
            <a:p>
              <a:endParaRPr/>
            </a:p>
          </p:txBody>
        </p:sp>
        <p:sp>
          <p:nvSpPr>
            <p:cNvPr id="66" name="object 40">
              <a:extLst>
                <a:ext uri="{FF2B5EF4-FFF2-40B4-BE49-F238E27FC236}">
                  <a16:creationId xmlns:a16="http://schemas.microsoft.com/office/drawing/2014/main" id="{6C3929C5-01FF-6945-86BE-29DD1551EA17}"/>
                </a:ext>
              </a:extLst>
            </p:cNvPr>
            <p:cNvSpPr/>
            <p:nvPr/>
          </p:nvSpPr>
          <p:spPr>
            <a:xfrm>
              <a:off x="140976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67" name="object 41">
              <a:extLst>
                <a:ext uri="{FF2B5EF4-FFF2-40B4-BE49-F238E27FC236}">
                  <a16:creationId xmlns:a16="http://schemas.microsoft.com/office/drawing/2014/main" id="{43B47941-BC88-1E4A-AEE6-30B0E6616C06}"/>
                </a:ext>
              </a:extLst>
            </p:cNvPr>
            <p:cNvSpPr/>
            <p:nvPr/>
          </p:nvSpPr>
          <p:spPr>
            <a:xfrm>
              <a:off x="1893034" y="1962048"/>
              <a:ext cx="94463" cy="1628316"/>
            </a:xfrm>
            <a:prstGeom prst="rect">
              <a:avLst/>
            </a:prstGeom>
            <a:blipFill>
              <a:blip r:embed="rId16" cstate="print"/>
              <a:stretch>
                <a:fillRect/>
              </a:stretch>
            </a:blipFill>
          </p:spPr>
          <p:txBody>
            <a:bodyPr wrap="square" lIns="0" tIns="0" rIns="0" bIns="0" rtlCol="0"/>
            <a:lstStyle/>
            <a:p>
              <a:endParaRPr/>
            </a:p>
          </p:txBody>
        </p:sp>
        <p:sp>
          <p:nvSpPr>
            <p:cNvPr id="68" name="object 42">
              <a:extLst>
                <a:ext uri="{FF2B5EF4-FFF2-40B4-BE49-F238E27FC236}">
                  <a16:creationId xmlns:a16="http://schemas.microsoft.com/office/drawing/2014/main" id="{A6E687CB-A725-3A44-B05B-0E4BB26F0A03}"/>
                </a:ext>
              </a:extLst>
            </p:cNvPr>
            <p:cNvSpPr/>
            <p:nvPr/>
          </p:nvSpPr>
          <p:spPr>
            <a:xfrm>
              <a:off x="194085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69" name="object 43">
              <a:extLst>
                <a:ext uri="{FF2B5EF4-FFF2-40B4-BE49-F238E27FC236}">
                  <a16:creationId xmlns:a16="http://schemas.microsoft.com/office/drawing/2014/main" id="{40AE65E3-D693-6944-8EC6-E2F796E69AED}"/>
                </a:ext>
              </a:extLst>
            </p:cNvPr>
            <p:cNvSpPr/>
            <p:nvPr/>
          </p:nvSpPr>
          <p:spPr>
            <a:xfrm>
              <a:off x="2425805" y="1962048"/>
              <a:ext cx="94463" cy="1628316"/>
            </a:xfrm>
            <a:prstGeom prst="rect">
              <a:avLst/>
            </a:prstGeom>
            <a:blipFill>
              <a:blip r:embed="rId17" cstate="print"/>
              <a:stretch>
                <a:fillRect/>
              </a:stretch>
            </a:blipFill>
          </p:spPr>
          <p:txBody>
            <a:bodyPr wrap="square" lIns="0" tIns="0" rIns="0" bIns="0" rtlCol="0"/>
            <a:lstStyle/>
            <a:p>
              <a:endParaRPr/>
            </a:p>
          </p:txBody>
        </p:sp>
        <p:sp>
          <p:nvSpPr>
            <p:cNvPr id="70" name="object 44">
              <a:extLst>
                <a:ext uri="{FF2B5EF4-FFF2-40B4-BE49-F238E27FC236}">
                  <a16:creationId xmlns:a16="http://schemas.microsoft.com/office/drawing/2014/main" id="{FAA3A32A-61BF-7C45-B3B4-3664DD4A082A}"/>
                </a:ext>
              </a:extLst>
            </p:cNvPr>
            <p:cNvSpPr/>
            <p:nvPr/>
          </p:nvSpPr>
          <p:spPr>
            <a:xfrm>
              <a:off x="2471941" y="1984628"/>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71" name="object 45">
              <a:extLst>
                <a:ext uri="{FF2B5EF4-FFF2-40B4-BE49-F238E27FC236}">
                  <a16:creationId xmlns:a16="http://schemas.microsoft.com/office/drawing/2014/main" id="{70A6FDA8-8BCB-964B-BE84-A5172AA83716}"/>
                </a:ext>
              </a:extLst>
            </p:cNvPr>
            <p:cNvSpPr/>
            <p:nvPr/>
          </p:nvSpPr>
          <p:spPr>
            <a:xfrm>
              <a:off x="2954797" y="1962048"/>
              <a:ext cx="94463" cy="1628316"/>
            </a:xfrm>
            <a:prstGeom prst="rect">
              <a:avLst/>
            </a:prstGeom>
            <a:blipFill>
              <a:blip r:embed="rId18" cstate="print"/>
              <a:stretch>
                <a:fillRect/>
              </a:stretch>
            </a:blipFill>
          </p:spPr>
          <p:txBody>
            <a:bodyPr wrap="square" lIns="0" tIns="0" rIns="0" bIns="0" rtlCol="0"/>
            <a:lstStyle/>
            <a:p>
              <a:endParaRPr/>
            </a:p>
          </p:txBody>
        </p:sp>
        <p:sp>
          <p:nvSpPr>
            <p:cNvPr id="72" name="object 46">
              <a:extLst>
                <a:ext uri="{FF2B5EF4-FFF2-40B4-BE49-F238E27FC236}">
                  <a16:creationId xmlns:a16="http://schemas.microsoft.com/office/drawing/2014/main" id="{7296F03D-C52B-BF49-BDFE-A4A41D825020}"/>
                </a:ext>
              </a:extLst>
            </p:cNvPr>
            <p:cNvSpPr/>
            <p:nvPr/>
          </p:nvSpPr>
          <p:spPr>
            <a:xfrm>
              <a:off x="3003032" y="1984629"/>
              <a:ext cx="0" cy="1546412"/>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73" name="object 47">
              <a:extLst>
                <a:ext uri="{FF2B5EF4-FFF2-40B4-BE49-F238E27FC236}">
                  <a16:creationId xmlns:a16="http://schemas.microsoft.com/office/drawing/2014/main" id="{65D0723D-8915-4440-BB59-F312970C12C5}"/>
                </a:ext>
              </a:extLst>
            </p:cNvPr>
            <p:cNvSpPr/>
            <p:nvPr/>
          </p:nvSpPr>
          <p:spPr>
            <a:xfrm>
              <a:off x="827494" y="2427806"/>
              <a:ext cx="2614730" cy="91684"/>
            </a:xfrm>
            <a:prstGeom prst="rect">
              <a:avLst/>
            </a:prstGeom>
            <a:blipFill>
              <a:blip r:embed="rId19" cstate="print"/>
              <a:stretch>
                <a:fillRect/>
              </a:stretch>
            </a:blipFill>
          </p:spPr>
          <p:txBody>
            <a:bodyPr wrap="square" lIns="0" tIns="0" rIns="0" bIns="0" rtlCol="0"/>
            <a:lstStyle/>
            <a:p>
              <a:endParaRPr/>
            </a:p>
          </p:txBody>
        </p:sp>
        <p:sp>
          <p:nvSpPr>
            <p:cNvPr id="74" name="object 48">
              <a:extLst>
                <a:ext uri="{FF2B5EF4-FFF2-40B4-BE49-F238E27FC236}">
                  <a16:creationId xmlns:a16="http://schemas.microsoft.com/office/drawing/2014/main" id="{BF635133-E749-D54D-90F1-2B5302C6E6F7}"/>
                </a:ext>
              </a:extLst>
            </p:cNvPr>
            <p:cNvSpPr/>
            <p:nvPr/>
          </p:nvSpPr>
          <p:spPr>
            <a:xfrm>
              <a:off x="868795" y="2455276"/>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75" name="object 49">
              <a:extLst>
                <a:ext uri="{FF2B5EF4-FFF2-40B4-BE49-F238E27FC236}">
                  <a16:creationId xmlns:a16="http://schemas.microsoft.com/office/drawing/2014/main" id="{1D624EDB-78A7-1A4B-B043-799F874D45FB}"/>
                </a:ext>
              </a:extLst>
            </p:cNvPr>
            <p:cNvSpPr/>
            <p:nvPr/>
          </p:nvSpPr>
          <p:spPr>
            <a:xfrm>
              <a:off x="880393" y="2985247"/>
              <a:ext cx="2614730" cy="91684"/>
            </a:xfrm>
            <a:prstGeom prst="rect">
              <a:avLst/>
            </a:prstGeom>
            <a:blipFill>
              <a:blip r:embed="rId20" cstate="print"/>
              <a:stretch>
                <a:fillRect/>
              </a:stretch>
            </a:blipFill>
          </p:spPr>
          <p:txBody>
            <a:bodyPr wrap="square" lIns="0" tIns="0" rIns="0" bIns="0" rtlCol="0"/>
            <a:lstStyle/>
            <a:p>
              <a:endParaRPr/>
            </a:p>
          </p:txBody>
        </p:sp>
        <p:sp>
          <p:nvSpPr>
            <p:cNvPr id="76" name="object 50">
              <a:extLst>
                <a:ext uri="{FF2B5EF4-FFF2-40B4-BE49-F238E27FC236}">
                  <a16:creationId xmlns:a16="http://schemas.microsoft.com/office/drawing/2014/main" id="{805D559A-E40C-844E-B30E-EBF02F844260}"/>
                </a:ext>
              </a:extLst>
            </p:cNvPr>
            <p:cNvSpPr/>
            <p:nvPr/>
          </p:nvSpPr>
          <p:spPr>
            <a:xfrm>
              <a:off x="921208" y="3013211"/>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77" name="object 51">
              <a:extLst>
                <a:ext uri="{FF2B5EF4-FFF2-40B4-BE49-F238E27FC236}">
                  <a16:creationId xmlns:a16="http://schemas.microsoft.com/office/drawing/2014/main" id="{C371963D-BACD-B64E-9EA4-72FD60607BC9}"/>
                </a:ext>
              </a:extLst>
            </p:cNvPr>
            <p:cNvSpPr/>
            <p:nvPr/>
          </p:nvSpPr>
          <p:spPr>
            <a:xfrm>
              <a:off x="4674020" y="1731003"/>
              <a:ext cx="1088211" cy="91684"/>
            </a:xfrm>
            <a:prstGeom prst="rect">
              <a:avLst/>
            </a:prstGeom>
            <a:blipFill>
              <a:blip r:embed="rId21" cstate="print"/>
              <a:stretch>
                <a:fillRect/>
              </a:stretch>
            </a:blipFill>
          </p:spPr>
          <p:txBody>
            <a:bodyPr wrap="square" lIns="0" tIns="0" rIns="0" bIns="0" rtlCol="0"/>
            <a:lstStyle/>
            <a:p>
              <a:endParaRPr/>
            </a:p>
          </p:txBody>
        </p:sp>
        <p:sp>
          <p:nvSpPr>
            <p:cNvPr id="78" name="object 52">
              <a:extLst>
                <a:ext uri="{FF2B5EF4-FFF2-40B4-BE49-F238E27FC236}">
                  <a16:creationId xmlns:a16="http://schemas.microsoft.com/office/drawing/2014/main" id="{B9DCE71E-B7C3-F74C-981C-0381D3A4F221}"/>
                </a:ext>
              </a:extLst>
            </p:cNvPr>
            <p:cNvSpPr/>
            <p:nvPr/>
          </p:nvSpPr>
          <p:spPr>
            <a:xfrm>
              <a:off x="4716011" y="1759916"/>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79" name="object 53">
              <a:extLst>
                <a:ext uri="{FF2B5EF4-FFF2-40B4-BE49-F238E27FC236}">
                  <a16:creationId xmlns:a16="http://schemas.microsoft.com/office/drawing/2014/main" id="{60199877-304A-3347-B793-59EED7476E5E}"/>
                </a:ext>
              </a:extLst>
            </p:cNvPr>
            <p:cNvSpPr/>
            <p:nvPr/>
          </p:nvSpPr>
          <p:spPr>
            <a:xfrm>
              <a:off x="4685355" y="2270108"/>
              <a:ext cx="1088211" cy="91684"/>
            </a:xfrm>
            <a:prstGeom prst="rect">
              <a:avLst/>
            </a:prstGeom>
            <a:blipFill>
              <a:blip r:embed="rId22" cstate="print"/>
              <a:stretch>
                <a:fillRect/>
              </a:stretch>
            </a:blipFill>
          </p:spPr>
          <p:txBody>
            <a:bodyPr wrap="square" lIns="0" tIns="0" rIns="0" bIns="0" rtlCol="0"/>
            <a:lstStyle/>
            <a:p>
              <a:endParaRPr/>
            </a:p>
          </p:txBody>
        </p:sp>
        <p:sp>
          <p:nvSpPr>
            <p:cNvPr id="80" name="object 54">
              <a:extLst>
                <a:ext uri="{FF2B5EF4-FFF2-40B4-BE49-F238E27FC236}">
                  <a16:creationId xmlns:a16="http://schemas.microsoft.com/office/drawing/2014/main" id="{B7B585B3-D1B8-6348-AFA1-A7302903F71C}"/>
                </a:ext>
              </a:extLst>
            </p:cNvPr>
            <p:cNvSpPr/>
            <p:nvPr/>
          </p:nvSpPr>
          <p:spPr>
            <a:xfrm>
              <a:off x="4727863" y="2297798"/>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1" name="object 55">
              <a:extLst>
                <a:ext uri="{FF2B5EF4-FFF2-40B4-BE49-F238E27FC236}">
                  <a16:creationId xmlns:a16="http://schemas.microsoft.com/office/drawing/2014/main" id="{935F13F8-139E-6D45-A3F3-24DDA5399851}"/>
                </a:ext>
              </a:extLst>
            </p:cNvPr>
            <p:cNvSpPr/>
            <p:nvPr/>
          </p:nvSpPr>
          <p:spPr>
            <a:xfrm>
              <a:off x="4674020" y="2809213"/>
              <a:ext cx="1088211" cy="91684"/>
            </a:xfrm>
            <a:prstGeom prst="rect">
              <a:avLst/>
            </a:prstGeom>
            <a:blipFill>
              <a:blip r:embed="rId23" cstate="print"/>
              <a:stretch>
                <a:fillRect/>
              </a:stretch>
            </a:blipFill>
          </p:spPr>
          <p:txBody>
            <a:bodyPr wrap="square" lIns="0" tIns="0" rIns="0" bIns="0" rtlCol="0"/>
            <a:lstStyle/>
            <a:p>
              <a:endParaRPr/>
            </a:p>
          </p:txBody>
        </p:sp>
        <p:sp>
          <p:nvSpPr>
            <p:cNvPr id="82" name="object 56">
              <a:extLst>
                <a:ext uri="{FF2B5EF4-FFF2-40B4-BE49-F238E27FC236}">
                  <a16:creationId xmlns:a16="http://schemas.microsoft.com/office/drawing/2014/main" id="{8DCE7C0F-D3B4-A740-A75C-D86132EFABCA}"/>
                </a:ext>
              </a:extLst>
            </p:cNvPr>
            <p:cNvSpPr/>
            <p:nvPr/>
          </p:nvSpPr>
          <p:spPr>
            <a:xfrm>
              <a:off x="4716011" y="2835680"/>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3" name="object 57">
              <a:extLst>
                <a:ext uri="{FF2B5EF4-FFF2-40B4-BE49-F238E27FC236}">
                  <a16:creationId xmlns:a16="http://schemas.microsoft.com/office/drawing/2014/main" id="{C6AA876E-FD82-DA41-BE3C-2AA99E1CB066}"/>
                </a:ext>
              </a:extLst>
            </p:cNvPr>
            <p:cNvSpPr/>
            <p:nvPr/>
          </p:nvSpPr>
          <p:spPr>
            <a:xfrm>
              <a:off x="4674020" y="3344650"/>
              <a:ext cx="1088211" cy="91684"/>
            </a:xfrm>
            <a:prstGeom prst="rect">
              <a:avLst/>
            </a:prstGeom>
            <a:blipFill>
              <a:blip r:embed="rId21" cstate="print"/>
              <a:stretch>
                <a:fillRect/>
              </a:stretch>
            </a:blipFill>
          </p:spPr>
          <p:txBody>
            <a:bodyPr wrap="square" lIns="0" tIns="0" rIns="0" bIns="0" rtlCol="0"/>
            <a:lstStyle/>
            <a:p>
              <a:endParaRPr/>
            </a:p>
          </p:txBody>
        </p:sp>
        <p:sp>
          <p:nvSpPr>
            <p:cNvPr id="84" name="object 58">
              <a:extLst>
                <a:ext uri="{FF2B5EF4-FFF2-40B4-BE49-F238E27FC236}">
                  <a16:creationId xmlns:a16="http://schemas.microsoft.com/office/drawing/2014/main" id="{92B5FBAE-74B6-3D48-AA13-6D511C381BED}"/>
                </a:ext>
              </a:extLst>
            </p:cNvPr>
            <p:cNvSpPr/>
            <p:nvPr/>
          </p:nvSpPr>
          <p:spPr>
            <a:xfrm>
              <a:off x="4716011" y="3373564"/>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5" name="object 59">
              <a:extLst>
                <a:ext uri="{FF2B5EF4-FFF2-40B4-BE49-F238E27FC236}">
                  <a16:creationId xmlns:a16="http://schemas.microsoft.com/office/drawing/2014/main" id="{8348797A-DD62-5846-BED6-F25D996B349D}"/>
                </a:ext>
              </a:extLst>
            </p:cNvPr>
            <p:cNvSpPr/>
            <p:nvPr/>
          </p:nvSpPr>
          <p:spPr>
            <a:xfrm>
              <a:off x="7674159" y="1962048"/>
              <a:ext cx="102019" cy="1683327"/>
            </a:xfrm>
            <a:prstGeom prst="rect">
              <a:avLst/>
            </a:prstGeom>
            <a:blipFill>
              <a:blip r:embed="rId24" cstate="print"/>
              <a:stretch>
                <a:fillRect/>
              </a:stretch>
            </a:blipFill>
          </p:spPr>
          <p:txBody>
            <a:bodyPr wrap="square" lIns="0" tIns="0" rIns="0" bIns="0" rtlCol="0"/>
            <a:lstStyle/>
            <a:p>
              <a:endParaRPr/>
            </a:p>
          </p:txBody>
        </p:sp>
        <p:sp>
          <p:nvSpPr>
            <p:cNvPr id="86" name="object 60">
              <a:extLst>
                <a:ext uri="{FF2B5EF4-FFF2-40B4-BE49-F238E27FC236}">
                  <a16:creationId xmlns:a16="http://schemas.microsoft.com/office/drawing/2014/main" id="{DCE223AE-82F3-8140-9987-733EC0602A4C}"/>
                </a:ext>
              </a:extLst>
            </p:cNvPr>
            <p:cNvSpPr/>
            <p:nvPr/>
          </p:nvSpPr>
          <p:spPr>
            <a:xfrm>
              <a:off x="7721174" y="1984629"/>
              <a:ext cx="8659" cy="1604681"/>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87" name="object 61">
              <a:extLst>
                <a:ext uri="{FF2B5EF4-FFF2-40B4-BE49-F238E27FC236}">
                  <a16:creationId xmlns:a16="http://schemas.microsoft.com/office/drawing/2014/main" id="{53190350-D069-C343-99D5-B9FD06A09F9F}"/>
                </a:ext>
              </a:extLst>
            </p:cNvPr>
            <p:cNvSpPr/>
            <p:nvPr/>
          </p:nvSpPr>
          <p:spPr>
            <a:xfrm>
              <a:off x="7175395" y="2493818"/>
              <a:ext cx="1039090" cy="99019"/>
            </a:xfrm>
            <a:prstGeom prst="rect">
              <a:avLst/>
            </a:prstGeom>
            <a:blipFill>
              <a:blip r:embed="rId25" cstate="print"/>
              <a:stretch>
                <a:fillRect/>
              </a:stretch>
            </a:blipFill>
          </p:spPr>
          <p:txBody>
            <a:bodyPr wrap="square" lIns="0" tIns="0" rIns="0" bIns="0" rtlCol="0"/>
            <a:lstStyle/>
            <a:p>
              <a:endParaRPr/>
            </a:p>
          </p:txBody>
        </p:sp>
        <p:sp>
          <p:nvSpPr>
            <p:cNvPr id="88" name="object 62">
              <a:extLst>
                <a:ext uri="{FF2B5EF4-FFF2-40B4-BE49-F238E27FC236}">
                  <a16:creationId xmlns:a16="http://schemas.microsoft.com/office/drawing/2014/main" id="{79AC32A2-1A89-534D-A8A8-70C12C0DF8CD}"/>
                </a:ext>
              </a:extLst>
            </p:cNvPr>
            <p:cNvSpPr/>
            <p:nvPr/>
          </p:nvSpPr>
          <p:spPr>
            <a:xfrm>
              <a:off x="7215756" y="2522510"/>
              <a:ext cx="958850" cy="7844"/>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89" name="object 63">
              <a:extLst>
                <a:ext uri="{FF2B5EF4-FFF2-40B4-BE49-F238E27FC236}">
                  <a16:creationId xmlns:a16="http://schemas.microsoft.com/office/drawing/2014/main" id="{8E810DB9-B918-F94E-B59C-351E73603C88}"/>
                </a:ext>
              </a:extLst>
            </p:cNvPr>
            <p:cNvSpPr/>
            <p:nvPr/>
          </p:nvSpPr>
          <p:spPr>
            <a:xfrm>
              <a:off x="7228294" y="2985247"/>
              <a:ext cx="986191" cy="91684"/>
            </a:xfrm>
            <a:prstGeom prst="rect">
              <a:avLst/>
            </a:prstGeom>
            <a:blipFill>
              <a:blip r:embed="rId26" cstate="print"/>
              <a:stretch>
                <a:fillRect/>
              </a:stretch>
            </a:blipFill>
          </p:spPr>
          <p:txBody>
            <a:bodyPr wrap="square" lIns="0" tIns="0" rIns="0" bIns="0" rtlCol="0"/>
            <a:lstStyle/>
            <a:p>
              <a:endParaRPr/>
            </a:p>
          </p:txBody>
        </p:sp>
        <p:sp>
          <p:nvSpPr>
            <p:cNvPr id="90" name="object 64">
              <a:extLst>
                <a:ext uri="{FF2B5EF4-FFF2-40B4-BE49-F238E27FC236}">
                  <a16:creationId xmlns:a16="http://schemas.microsoft.com/office/drawing/2014/main" id="{BF2BFA78-2DF1-6943-B7AD-A00F1D557F6C}"/>
                </a:ext>
              </a:extLst>
            </p:cNvPr>
            <p:cNvSpPr/>
            <p:nvPr/>
          </p:nvSpPr>
          <p:spPr>
            <a:xfrm>
              <a:off x="7268167" y="3013211"/>
              <a:ext cx="906318"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71922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id="{5F252DE8-588E-9E42-88DD-7A1C41107DF7}"/>
              </a:ext>
            </a:extLst>
          </p:cNvPr>
          <p:cNvSpPr/>
          <p:nvPr/>
        </p:nvSpPr>
        <p:spPr>
          <a:xfrm>
            <a:off x="609600" y="1600200"/>
            <a:ext cx="10058400" cy="5237331"/>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k in 1..N</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A[1, 1] emit ((1, 1), (‘A’, 1, 1, 1)), ((1, 2), (‘A’, 1, 1, 1))			</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A[1, 2] emit ((1, 1), (‘A’, 1, 2, 3)), ((1, 2), (‘A’, 1, 2, 3))</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A[2, 1] emit ((2, 1), (‘A’, 2, 1, 4)), ((2, 2), (‘A’, 2, 1, 4))</a:t>
            </a:r>
            <a:endParaRPr lang="en-US" b="1" spc="-9" dirty="0">
              <a:solidFill>
                <a:srgbClr val="008000"/>
              </a:solidFill>
              <a:latin typeface="Calibri" panose="020F0502020204030204" pitchFamily="34" charset="0"/>
              <a:cs typeface="Calibri" panose="020F0502020204030204" pitchFamily="34" charset="0"/>
            </a:endParaRP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in 1..L</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B[1, 1] emit ((1, 1), (‘B’, 1, 1, 1)), ((2, 1), (‘B’, 1, 1, 1))</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         For B[2, 1] emit ((1, 1), (‘B’, 2, 1, 0)), ((2, 1), (‘B’, 2, 1, 0))</a:t>
            </a:r>
          </a:p>
          <a:p>
            <a:pPr marL="457200" lvl="2">
              <a:spcBef>
                <a:spcPts val="0"/>
              </a:spcBef>
              <a:spcAft>
                <a:spcPts val="0"/>
              </a:spcAft>
            </a:pPr>
            <a:r>
              <a:rPr lang="en-US" sz="2000"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B[1, 2] emit ((1, 2), (‘B’, 1, 2, 3)), ((2, 2), (‘B’, 1, 2, 3))</a:t>
            </a:r>
            <a:endParaRPr lang="en-US" b="1" dirty="0">
              <a:solidFill>
                <a:srgbClr val="008000"/>
              </a:solidFill>
              <a:latin typeface="Calibri" panose="020F0502020204030204" pitchFamily="34" charset="0"/>
              <a:cs typeface="Calibri" panose="020F0502020204030204" pitchFamily="34" charset="0"/>
            </a:endParaRPr>
          </a:p>
        </p:txBody>
      </p:sp>
      <p:grpSp>
        <p:nvGrpSpPr>
          <p:cNvPr id="91" name="Group 90">
            <a:extLst>
              <a:ext uri="{FF2B5EF4-FFF2-40B4-BE49-F238E27FC236}">
                <a16:creationId xmlns:a16="http://schemas.microsoft.com/office/drawing/2014/main" id="{F9C2A2E5-EB02-CF41-BC6B-70077E8DCED6}"/>
              </a:ext>
            </a:extLst>
          </p:cNvPr>
          <p:cNvGrpSpPr/>
          <p:nvPr/>
        </p:nvGrpSpPr>
        <p:grpSpPr>
          <a:xfrm>
            <a:off x="5867400" y="2286000"/>
            <a:ext cx="3048000" cy="1254627"/>
            <a:chOff x="1219200" y="5181600"/>
            <a:chExt cx="4134784" cy="1604381"/>
          </a:xfrm>
        </p:grpSpPr>
        <p:grpSp>
          <p:nvGrpSpPr>
            <p:cNvPr id="92" name="Group 91">
              <a:extLst>
                <a:ext uri="{FF2B5EF4-FFF2-40B4-BE49-F238E27FC236}">
                  <a16:creationId xmlns:a16="http://schemas.microsoft.com/office/drawing/2014/main" id="{E6DF2C28-1B79-F14D-9383-DF2476D751EA}"/>
                </a:ext>
              </a:extLst>
            </p:cNvPr>
            <p:cNvGrpSpPr/>
            <p:nvPr/>
          </p:nvGrpSpPr>
          <p:grpSpPr>
            <a:xfrm>
              <a:off x="1219200" y="5181600"/>
              <a:ext cx="4134784" cy="1289304"/>
              <a:chOff x="685800" y="5216144"/>
              <a:chExt cx="4134784" cy="1289304"/>
            </a:xfrm>
          </p:grpSpPr>
          <p:pic>
            <p:nvPicPr>
              <p:cNvPr id="96" name="Picture 95">
                <a:extLst>
                  <a:ext uri="{FF2B5EF4-FFF2-40B4-BE49-F238E27FC236}">
                    <a16:creationId xmlns:a16="http://schemas.microsoft.com/office/drawing/2014/main" id="{9726A4DE-6687-CF47-B54B-7EA14106F7B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97" name="Group 96">
                <a:extLst>
                  <a:ext uri="{FF2B5EF4-FFF2-40B4-BE49-F238E27FC236}">
                    <a16:creationId xmlns:a16="http://schemas.microsoft.com/office/drawing/2014/main" id="{9BC5BE48-5A2E-7B49-B134-83214DEC3292}"/>
                  </a:ext>
                </a:extLst>
              </p:cNvPr>
              <p:cNvGrpSpPr/>
              <p:nvPr/>
            </p:nvGrpSpPr>
            <p:grpSpPr>
              <a:xfrm>
                <a:off x="3374068" y="5216144"/>
                <a:ext cx="1446516" cy="1289304"/>
                <a:chOff x="3374068" y="5216144"/>
                <a:chExt cx="1446516" cy="1289304"/>
              </a:xfrm>
            </p:grpSpPr>
            <p:pic>
              <p:nvPicPr>
                <p:cNvPr id="98" name="Picture 97">
                  <a:extLst>
                    <a:ext uri="{FF2B5EF4-FFF2-40B4-BE49-F238E27FC236}">
                      <a16:creationId xmlns:a16="http://schemas.microsoft.com/office/drawing/2014/main" id="{D3BB70E5-37A4-C846-B5E6-396CD8EC4595}"/>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99" name="Picture 98">
                  <a:extLst>
                    <a:ext uri="{FF2B5EF4-FFF2-40B4-BE49-F238E27FC236}">
                      <a16:creationId xmlns:a16="http://schemas.microsoft.com/office/drawing/2014/main" id="{A749626C-3030-EF4E-AC1D-0310066606E9}"/>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00" name="Group 99">
                  <a:extLst>
                    <a:ext uri="{FF2B5EF4-FFF2-40B4-BE49-F238E27FC236}">
                      <a16:creationId xmlns:a16="http://schemas.microsoft.com/office/drawing/2014/main" id="{D7FF48D6-86E2-F040-ABCC-CFD3F9751C13}"/>
                    </a:ext>
                  </a:extLst>
                </p:cNvPr>
                <p:cNvGrpSpPr/>
                <p:nvPr/>
              </p:nvGrpSpPr>
              <p:grpSpPr>
                <a:xfrm>
                  <a:off x="3618434" y="5360312"/>
                  <a:ext cx="1044926" cy="997111"/>
                  <a:chOff x="3618434" y="5360312"/>
                  <a:chExt cx="1044926" cy="997111"/>
                </a:xfrm>
              </p:grpSpPr>
              <p:sp>
                <p:nvSpPr>
                  <p:cNvPr id="101" name="TextBox 100">
                    <a:extLst>
                      <a:ext uri="{FF2B5EF4-FFF2-40B4-BE49-F238E27FC236}">
                        <a16:creationId xmlns:a16="http://schemas.microsoft.com/office/drawing/2014/main" id="{9C643146-DDFC-3144-B02E-8748722C56E1}"/>
                      </a:ext>
                    </a:extLst>
                  </p:cNvPr>
                  <p:cNvSpPr txBox="1"/>
                  <p:nvPr/>
                </p:nvSpPr>
                <p:spPr>
                  <a:xfrm>
                    <a:off x="3618434" y="5360312"/>
                    <a:ext cx="554948" cy="432933"/>
                  </a:xfrm>
                  <a:prstGeom prst="rect">
                    <a:avLst/>
                  </a:prstGeom>
                  <a:noFill/>
                </p:spPr>
                <p:txBody>
                  <a:bodyPr wrap="none" rtlCol="0">
                    <a:spAutoFit/>
                  </a:bodyPr>
                  <a:lstStyle/>
                  <a:p>
                    <a:r>
                      <a:rPr lang="en-US" sz="1600" dirty="0"/>
                      <a:t>11</a:t>
                    </a:r>
                  </a:p>
                </p:txBody>
              </p:sp>
              <p:sp>
                <p:nvSpPr>
                  <p:cNvPr id="102" name="TextBox 101">
                    <a:extLst>
                      <a:ext uri="{FF2B5EF4-FFF2-40B4-BE49-F238E27FC236}">
                        <a16:creationId xmlns:a16="http://schemas.microsoft.com/office/drawing/2014/main" id="{794915EA-0A13-E445-9C02-E1F631096235}"/>
                      </a:ext>
                    </a:extLst>
                  </p:cNvPr>
                  <p:cNvSpPr txBox="1"/>
                  <p:nvPr/>
                </p:nvSpPr>
                <p:spPr>
                  <a:xfrm>
                    <a:off x="4095670" y="5360312"/>
                    <a:ext cx="554948" cy="432933"/>
                  </a:xfrm>
                  <a:prstGeom prst="rect">
                    <a:avLst/>
                  </a:prstGeom>
                  <a:noFill/>
                </p:spPr>
                <p:txBody>
                  <a:bodyPr wrap="none" rtlCol="0">
                    <a:spAutoFit/>
                  </a:bodyPr>
                  <a:lstStyle/>
                  <a:p>
                    <a:r>
                      <a:rPr lang="en-US" sz="1600" dirty="0"/>
                      <a:t>10</a:t>
                    </a:r>
                  </a:p>
                </p:txBody>
              </p:sp>
              <p:sp>
                <p:nvSpPr>
                  <p:cNvPr id="103" name="TextBox 102">
                    <a:extLst>
                      <a:ext uri="{FF2B5EF4-FFF2-40B4-BE49-F238E27FC236}">
                        <a16:creationId xmlns:a16="http://schemas.microsoft.com/office/drawing/2014/main" id="{64DE41C2-3A0D-2648-A8A8-D43E9878117D}"/>
                      </a:ext>
                    </a:extLst>
                  </p:cNvPr>
                  <p:cNvSpPr txBox="1"/>
                  <p:nvPr/>
                </p:nvSpPr>
                <p:spPr>
                  <a:xfrm>
                    <a:off x="3657600" y="5924490"/>
                    <a:ext cx="402729" cy="432933"/>
                  </a:xfrm>
                  <a:prstGeom prst="rect">
                    <a:avLst/>
                  </a:prstGeom>
                  <a:noFill/>
                </p:spPr>
                <p:txBody>
                  <a:bodyPr wrap="none" rtlCol="0">
                    <a:spAutoFit/>
                  </a:bodyPr>
                  <a:lstStyle/>
                  <a:p>
                    <a:r>
                      <a:rPr lang="en-US" sz="1600" dirty="0"/>
                      <a:t>9</a:t>
                    </a:r>
                  </a:p>
                </p:txBody>
              </p:sp>
              <p:sp>
                <p:nvSpPr>
                  <p:cNvPr id="104" name="TextBox 103">
                    <a:extLst>
                      <a:ext uri="{FF2B5EF4-FFF2-40B4-BE49-F238E27FC236}">
                        <a16:creationId xmlns:a16="http://schemas.microsoft.com/office/drawing/2014/main" id="{670C8EDE-DA0E-6B48-8441-739EFDA1263C}"/>
                      </a:ext>
                    </a:extLst>
                  </p:cNvPr>
                  <p:cNvSpPr txBox="1"/>
                  <p:nvPr/>
                </p:nvSpPr>
                <p:spPr>
                  <a:xfrm>
                    <a:off x="4108412" y="5924489"/>
                    <a:ext cx="554948" cy="432933"/>
                  </a:xfrm>
                  <a:prstGeom prst="rect">
                    <a:avLst/>
                  </a:prstGeom>
                  <a:noFill/>
                </p:spPr>
                <p:txBody>
                  <a:bodyPr wrap="none" rtlCol="0">
                    <a:spAutoFit/>
                  </a:bodyPr>
                  <a:lstStyle/>
                  <a:p>
                    <a:r>
                      <a:rPr lang="en-US" sz="1600" dirty="0"/>
                      <a:t>14</a:t>
                    </a:r>
                  </a:p>
                </p:txBody>
              </p:sp>
            </p:grpSp>
          </p:grpSp>
        </p:grpSp>
        <p:sp>
          <p:nvSpPr>
            <p:cNvPr id="93" name="TextBox 92">
              <a:extLst>
                <a:ext uri="{FF2B5EF4-FFF2-40B4-BE49-F238E27FC236}">
                  <a16:creationId xmlns:a16="http://schemas.microsoft.com/office/drawing/2014/main" id="{58289F60-F505-0644-8D37-D332A9DD0CF3}"/>
                </a:ext>
              </a:extLst>
            </p:cNvPr>
            <p:cNvSpPr txBox="1"/>
            <p:nvPr/>
          </p:nvSpPr>
          <p:spPr>
            <a:xfrm>
              <a:off x="1600200" y="6353048"/>
              <a:ext cx="417952" cy="432933"/>
            </a:xfrm>
            <a:prstGeom prst="rect">
              <a:avLst/>
            </a:prstGeom>
            <a:noFill/>
          </p:spPr>
          <p:txBody>
            <a:bodyPr wrap="none" rtlCol="0">
              <a:spAutoFit/>
            </a:bodyPr>
            <a:lstStyle/>
            <a:p>
              <a:r>
                <a:rPr lang="en-US" sz="1600" dirty="0"/>
                <a:t>A</a:t>
              </a:r>
            </a:p>
          </p:txBody>
        </p:sp>
        <p:sp>
          <p:nvSpPr>
            <p:cNvPr id="94" name="TextBox 93">
              <a:extLst>
                <a:ext uri="{FF2B5EF4-FFF2-40B4-BE49-F238E27FC236}">
                  <a16:creationId xmlns:a16="http://schemas.microsoft.com/office/drawing/2014/main" id="{4DC94639-C466-0D46-8AC4-415B7F75AD85}"/>
                </a:ext>
              </a:extLst>
            </p:cNvPr>
            <p:cNvSpPr txBox="1"/>
            <p:nvPr/>
          </p:nvSpPr>
          <p:spPr>
            <a:xfrm>
              <a:off x="2876339" y="6353047"/>
              <a:ext cx="413603" cy="432933"/>
            </a:xfrm>
            <a:prstGeom prst="rect">
              <a:avLst/>
            </a:prstGeom>
            <a:noFill/>
          </p:spPr>
          <p:txBody>
            <a:bodyPr wrap="none" rtlCol="0">
              <a:spAutoFit/>
            </a:bodyPr>
            <a:lstStyle/>
            <a:p>
              <a:r>
                <a:rPr lang="en-US" sz="1600" dirty="0"/>
                <a:t>B</a:t>
              </a:r>
            </a:p>
          </p:txBody>
        </p:sp>
        <p:sp>
          <p:nvSpPr>
            <p:cNvPr id="95" name="TextBox 94">
              <a:extLst>
                <a:ext uri="{FF2B5EF4-FFF2-40B4-BE49-F238E27FC236}">
                  <a16:creationId xmlns:a16="http://schemas.microsoft.com/office/drawing/2014/main" id="{EFC946CE-3173-9641-9C61-5FD143F642B3}"/>
                </a:ext>
              </a:extLst>
            </p:cNvPr>
            <p:cNvSpPr txBox="1"/>
            <p:nvPr/>
          </p:nvSpPr>
          <p:spPr>
            <a:xfrm>
              <a:off x="4430917" y="6353047"/>
              <a:ext cx="417952" cy="432933"/>
            </a:xfrm>
            <a:prstGeom prst="rect">
              <a:avLst/>
            </a:prstGeom>
            <a:noFill/>
          </p:spPr>
          <p:txBody>
            <a:bodyPr wrap="none" rtlCol="0">
              <a:spAutoFit/>
            </a:bodyPr>
            <a:lstStyle/>
            <a:p>
              <a:r>
                <a:rPr lang="en-US" sz="1600" dirty="0"/>
                <a:t>C</a:t>
              </a:r>
            </a:p>
          </p:txBody>
        </p:sp>
      </p:grpSp>
    </p:spTree>
    <p:extLst>
      <p:ext uri="{BB962C8B-B14F-4D97-AF65-F5344CB8AC3E}">
        <p14:creationId xmlns:p14="http://schemas.microsoft.com/office/powerpoint/2010/main" val="370919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txBox="1"/>
          <p:nvPr/>
        </p:nvSpPr>
        <p:spPr>
          <a:xfrm>
            <a:off x="152400" y="1371600"/>
            <a:ext cx="8915400" cy="4844916"/>
          </a:xfrm>
          <a:prstGeom prst="rect">
            <a:avLst/>
          </a:prstGeom>
        </p:spPr>
        <p:txBody>
          <a:bodyPr vert="horz" wrap="square" lIns="0" tIns="0" rIns="0" bIns="0" rtlCol="0">
            <a:spAutoFit/>
          </a:bodyPr>
          <a:lstStyle/>
          <a:p>
            <a:pPr marL="11397" marR="3457274">
              <a:lnSpc>
                <a:spcPts val="3141"/>
              </a:lnSpc>
              <a:spcBef>
                <a:spcPts val="85"/>
              </a:spcBef>
            </a:pPr>
            <a:r>
              <a:rPr lang="en-US" sz="2000" b="1" dirty="0">
                <a:latin typeface="Calibri" panose="020F0502020204030204" pitchFamily="34" charset="0"/>
                <a:cs typeface="Calibri" panose="020F0502020204030204" pitchFamily="34" charset="0"/>
              </a:rPr>
              <a:t>C[</a:t>
            </a:r>
            <a:r>
              <a:rPr lang="en-US" sz="2000" b="1" dirty="0" err="1">
                <a:latin typeface="Calibri" panose="020F0502020204030204" pitchFamily="34" charset="0"/>
                <a:cs typeface="Calibri" panose="020F0502020204030204" pitchFamily="34" charset="0"/>
              </a:rPr>
              <a:t>i,k</a:t>
            </a:r>
            <a:r>
              <a:rPr lang="en-US" sz="2000" b="1" dirty="0">
                <a:latin typeface="Calibri" panose="020F0502020204030204" pitchFamily="34" charset="0"/>
                <a:cs typeface="Calibri" panose="020F0502020204030204" pitchFamily="34" charset="0"/>
              </a:rPr>
              <a:t>] = </a:t>
            </a:r>
            <a:r>
              <a:rPr lang="en-US" sz="2000" b="1" dirty="0" err="1">
                <a:latin typeface="Calibri" panose="020F0502020204030204" pitchFamily="34" charset="0"/>
                <a:cs typeface="Calibri" panose="020F0502020204030204" pitchFamily="34" charset="0"/>
              </a:rPr>
              <a:t>Su</a:t>
            </a:r>
            <a:r>
              <a:rPr lang="en-US" sz="2000" b="1" spc="-4" dirty="0" err="1">
                <a:latin typeface="Calibri" panose="020F0502020204030204" pitchFamily="34" charset="0"/>
                <a:cs typeface="Calibri" panose="020F0502020204030204" pitchFamily="34" charset="0"/>
              </a:rPr>
              <a:t>m</a:t>
            </a:r>
            <a:r>
              <a:rPr lang="en-US" sz="2000" b="1" baseline="-20833" dirty="0" err="1">
                <a:latin typeface="Calibri" panose="020F0502020204030204" pitchFamily="34" charset="0"/>
                <a:cs typeface="Calibri" panose="020F0502020204030204" pitchFamily="34" charset="0"/>
              </a:rPr>
              <a:t>j</a:t>
            </a:r>
            <a:r>
              <a:rPr lang="en-US" sz="2000" b="1" spc="222" baseline="-20833" dirty="0">
                <a:latin typeface="Calibri" panose="020F0502020204030204" pitchFamily="34" charset="0"/>
                <a:cs typeface="Calibri" panose="020F0502020204030204" pitchFamily="34" charset="0"/>
              </a:rPr>
              <a:t> </a:t>
            </a:r>
            <a:r>
              <a:rPr lang="en-US" sz="2000" b="1" spc="-9" dirty="0">
                <a:latin typeface="Calibri" panose="020F0502020204030204" pitchFamily="34" charset="0"/>
                <a:cs typeface="Calibri" panose="020F0502020204030204" pitchFamily="34" charset="0"/>
              </a:rPr>
              <a:t>(A[</a:t>
            </a:r>
            <a:r>
              <a:rPr lang="en-US" sz="2000" b="1" dirty="0" err="1">
                <a:latin typeface="Calibri" panose="020F0502020204030204" pitchFamily="34" charset="0"/>
                <a:cs typeface="Calibri" panose="020F0502020204030204" pitchFamily="34" charset="0"/>
              </a:rPr>
              <a:t>i</a:t>
            </a:r>
            <a:r>
              <a:rPr lang="en-US" sz="2000" b="1" spc="-4" dirty="0" err="1">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j</a:t>
            </a:r>
            <a:r>
              <a:rPr lang="en-US" sz="2000" b="1" spc="-4" dirty="0">
                <a:latin typeface="Calibri" panose="020F0502020204030204" pitchFamily="34" charset="0"/>
                <a:cs typeface="Calibri" panose="020F0502020204030204" pitchFamily="34" charset="0"/>
              </a:rPr>
              <a:t>] </a:t>
            </a:r>
            <a:r>
              <a:rPr lang="en-US" sz="2000" kern="0" dirty="0">
                <a:latin typeface="Calibri" panose="020F0502020204030204" pitchFamily="34" charset="0"/>
                <a:cs typeface="Calibri" panose="020F0502020204030204" pitchFamily="34" charset="0"/>
              </a:rPr>
              <a:t>x </a:t>
            </a:r>
            <a:r>
              <a:rPr lang="en-US" sz="2000" b="1" spc="-9" dirty="0">
                <a:latin typeface="Calibri" panose="020F0502020204030204" pitchFamily="34" charset="0"/>
                <a:cs typeface="Calibri" panose="020F0502020204030204" pitchFamily="34" charset="0"/>
              </a:rPr>
              <a:t>B[</a:t>
            </a:r>
            <a:r>
              <a:rPr lang="en-US" sz="2000" b="1" dirty="0" err="1">
                <a:latin typeface="Calibri" panose="020F0502020204030204" pitchFamily="34" charset="0"/>
                <a:cs typeface="Calibri" panose="020F0502020204030204" pitchFamily="34" charset="0"/>
              </a:rPr>
              <a:t>j</a:t>
            </a:r>
            <a:r>
              <a:rPr lang="en-US" sz="2000" b="1" spc="-9" dirty="0" err="1">
                <a:latin typeface="Calibri" panose="020F0502020204030204" pitchFamily="34" charset="0"/>
                <a:cs typeface="Calibri" panose="020F0502020204030204" pitchFamily="34" charset="0"/>
              </a:rPr>
              <a:t>,k</a:t>
            </a:r>
            <a:r>
              <a:rPr lang="en-US" sz="2000" b="1" spc="-9" dirty="0">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 C is L</a:t>
            </a:r>
            <a:r>
              <a:rPr lang="en-US" sz="2000" kern="0" dirty="0">
                <a:latin typeface="Calibri" panose="020F0502020204030204" pitchFamily="34" charset="0"/>
                <a:cs typeface="Calibri" panose="020F0502020204030204" pitchFamily="34" charset="0"/>
              </a:rPr>
              <a:t> x </a:t>
            </a:r>
            <a:r>
              <a:rPr lang="en-US" sz="2000" b="1" dirty="0">
                <a:latin typeface="Calibri" panose="020F0502020204030204" pitchFamily="34" charset="0"/>
                <a:cs typeface="Calibri" panose="020F0502020204030204" pitchFamily="34" charset="0"/>
              </a:rPr>
              <a:t>N</a:t>
            </a:r>
          </a:p>
          <a:p>
            <a:pPr marL="11397">
              <a:tabLst>
                <a:tab pos="318546" algn="l"/>
              </a:tabLst>
            </a:pPr>
            <a:r>
              <a:rPr lang="en-US" spc="-9" dirty="0">
                <a:solidFill>
                  <a:srgbClr val="A01A06"/>
                </a:solidFill>
                <a:latin typeface="Calibri" panose="020F0502020204030204" pitchFamily="34" charset="0"/>
                <a:cs typeface="Calibri" panose="020F0502020204030204" pitchFamily="34" charset="0"/>
              </a:rPr>
              <a:t>In</a:t>
            </a:r>
            <a:r>
              <a:rPr lang="en-US" spc="-4" dirty="0">
                <a:solidFill>
                  <a:srgbClr val="A01A06"/>
                </a:solidFill>
                <a:latin typeface="Calibri" panose="020F0502020204030204" pitchFamily="34" charset="0"/>
                <a:cs typeface="Calibri" panose="020F0502020204030204" pitchFamily="34" charset="0"/>
              </a:rPr>
              <a:t> </a:t>
            </a:r>
            <a:r>
              <a:rPr lang="en-US" spc="-9" dirty="0">
                <a:solidFill>
                  <a:srgbClr val="A01A06"/>
                </a:solidFill>
                <a:latin typeface="Calibri" panose="020F0502020204030204" pitchFamily="34" charset="0"/>
                <a:cs typeface="Calibri" panose="020F0502020204030204" pitchFamily="34" charset="0"/>
              </a:rPr>
              <a:t>t</a:t>
            </a:r>
            <a:r>
              <a:rPr lang="en-US" dirty="0">
                <a:solidFill>
                  <a:srgbClr val="A01A06"/>
                </a:solidFill>
                <a:latin typeface="Calibri" panose="020F0502020204030204" pitchFamily="34" charset="0"/>
                <a:cs typeface="Calibri" panose="020F0502020204030204" pitchFamily="34" charset="0"/>
              </a:rPr>
              <a:t>he</a:t>
            </a:r>
            <a:r>
              <a:rPr lang="en-US" spc="-4"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map</a:t>
            </a:r>
            <a:r>
              <a:rPr lang="en-US" spc="-4"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phase</a:t>
            </a:r>
            <a:r>
              <a:rPr lang="en-US" spc="-9" dirty="0">
                <a:latin typeface="Calibri" panose="020F0502020204030204" pitchFamily="34" charset="0"/>
                <a:cs typeface="Calibri" panose="020F0502020204030204" pitchFamily="34" charset="0"/>
              </a:rPr>
              <a:t>:</a:t>
            </a:r>
          </a:p>
          <a:p>
            <a:pPr marL="800100" lvl="1" indent="-342900">
              <a:spcBef>
                <a:spcPts val="0"/>
              </a:spcBef>
              <a:spcAft>
                <a:spcPts val="0"/>
              </a:spcAft>
              <a:buFont typeface="Arial" panose="020B0604020202020204" pitchFamily="34" charset="0"/>
              <a:buChar char="•"/>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k in 1..N</a:t>
            </a:r>
          </a:p>
          <a:p>
            <a:pPr marL="800100" lvl="1" indent="-342900">
              <a:spcBef>
                <a:spcPts val="0"/>
              </a:spcBef>
              <a:spcAft>
                <a:spcPts val="0"/>
              </a:spcAft>
              <a:buFont typeface="Arial" panose="020B0604020202020204" pitchFamily="34" charset="0"/>
              <a:buChar char="•"/>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in 1..L </a:t>
            </a:r>
          </a:p>
          <a:p>
            <a:pPr marL="0" lvl="1">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e.g.,</a:t>
            </a:r>
            <a:endParaRPr lang="en-US" sz="1800" spc="-9" dirty="0">
              <a:latin typeface="Calibri" panose="020F0502020204030204" pitchFamily="34" charset="0"/>
              <a:cs typeface="Calibri" panose="020F0502020204030204" pitchFamily="34" charset="0"/>
            </a:endParaRP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C[1,1] = A[1,1] * B[1,1] + </a:t>
            </a:r>
            <a:r>
              <a:rPr lang="en-US" sz="1800" b="1" spc="-9" dirty="0">
                <a:solidFill>
                  <a:srgbClr val="FF0000"/>
                </a:solidFill>
                <a:latin typeface="Calibri" panose="020F0502020204030204" pitchFamily="34" charset="0"/>
                <a:cs typeface="Calibri" panose="020F0502020204030204" pitchFamily="34" charset="0"/>
              </a:rPr>
              <a:t>A[1,2] </a:t>
            </a:r>
            <a:r>
              <a:rPr lang="en-US" sz="1800" spc="-9" dirty="0">
                <a:solidFill>
                  <a:srgbClr val="3366FF"/>
                </a:solidFill>
                <a:latin typeface="Calibri" panose="020F0502020204030204" pitchFamily="34" charset="0"/>
                <a:cs typeface="Calibri" panose="020F0502020204030204" pitchFamily="34" charset="0"/>
              </a:rPr>
              <a:t>* B[2,1] + A[1,3] * </a:t>
            </a:r>
            <a:r>
              <a:rPr lang="en-US" sz="1800" b="1" spc="-9" dirty="0">
                <a:solidFill>
                  <a:srgbClr val="008000"/>
                </a:solidFill>
                <a:latin typeface="Calibri" panose="020F0502020204030204" pitchFamily="34" charset="0"/>
                <a:cs typeface="Calibri" panose="020F0502020204030204" pitchFamily="34" charset="0"/>
              </a:rPr>
              <a:t>B[3,1] </a:t>
            </a:r>
            <a:r>
              <a:rPr lang="en-US" sz="1800" spc="-9" dirty="0">
                <a:solidFill>
                  <a:srgbClr val="3366FF"/>
                </a:solidFill>
                <a:latin typeface="Calibri" panose="020F0502020204030204" pitchFamily="34" charset="0"/>
                <a:cs typeface="Calibri" panose="020F0502020204030204" pitchFamily="34" charset="0"/>
              </a:rPr>
              <a:t>+ A[1,4] * B[4,1] + A[1,5] * B[5,1]</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C[1,2] = A[1,1] * B[1,2] + </a:t>
            </a:r>
            <a:r>
              <a:rPr lang="en-US" sz="1800" b="1" spc="-9" dirty="0">
                <a:solidFill>
                  <a:srgbClr val="FF0000"/>
                </a:solidFill>
                <a:latin typeface="Calibri" panose="020F0502020204030204" pitchFamily="34" charset="0"/>
                <a:cs typeface="Calibri" panose="020F0502020204030204" pitchFamily="34" charset="0"/>
              </a:rPr>
              <a:t>A[1,2] </a:t>
            </a:r>
            <a:r>
              <a:rPr lang="en-US" sz="1800" spc="-9" dirty="0">
                <a:solidFill>
                  <a:srgbClr val="3366FF"/>
                </a:solidFill>
                <a:latin typeface="Calibri" panose="020F0502020204030204" pitchFamily="34" charset="0"/>
                <a:cs typeface="Calibri" panose="020F0502020204030204" pitchFamily="34" charset="0"/>
              </a:rPr>
              <a:t>* B[2,2] + A[1,3] * B[3,2] + A[1,4] * B[4,2] + A[1,5] * B[5,2]</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C[2,1] = A[2,1] * B[1,1] + A[2,2] * B[2,1] + A[2,3] * </a:t>
            </a:r>
            <a:r>
              <a:rPr lang="en-US" sz="1800" b="1" spc="-9" dirty="0">
                <a:solidFill>
                  <a:srgbClr val="008000"/>
                </a:solidFill>
                <a:latin typeface="Calibri" panose="020F0502020204030204" pitchFamily="34" charset="0"/>
                <a:cs typeface="Calibri" panose="020F0502020204030204" pitchFamily="34" charset="0"/>
              </a:rPr>
              <a:t>B[3,1]</a:t>
            </a:r>
            <a:r>
              <a:rPr lang="en-US" sz="1800" spc="-9" dirty="0">
                <a:solidFill>
                  <a:srgbClr val="008000"/>
                </a:solidFill>
                <a:latin typeface="Calibri" panose="020F0502020204030204" pitchFamily="34" charset="0"/>
                <a:cs typeface="Calibri" panose="020F0502020204030204" pitchFamily="34" charset="0"/>
              </a:rPr>
              <a:t> </a:t>
            </a:r>
            <a:r>
              <a:rPr lang="en-US" sz="1800" spc="-9" dirty="0">
                <a:solidFill>
                  <a:srgbClr val="3366FF"/>
                </a:solidFill>
                <a:latin typeface="Calibri" panose="020F0502020204030204" pitchFamily="34" charset="0"/>
                <a:cs typeface="Calibri" panose="020F0502020204030204" pitchFamily="34" charset="0"/>
              </a:rPr>
              <a:t>+ A[2,4] * B[4,1] + A[2,5] * B[5,1]</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C[3,1] = A[3,1] * B[1,1] + A[3,2] * B[2,1] + A[3,3] * </a:t>
            </a:r>
            <a:r>
              <a:rPr lang="en-US" sz="1800" b="1" spc="-9" dirty="0">
                <a:solidFill>
                  <a:srgbClr val="008000"/>
                </a:solidFill>
                <a:latin typeface="Calibri" panose="020F0502020204030204" pitchFamily="34" charset="0"/>
                <a:cs typeface="Calibri" panose="020F0502020204030204" pitchFamily="34" charset="0"/>
              </a:rPr>
              <a:t>B[3,1]</a:t>
            </a:r>
            <a:r>
              <a:rPr lang="en-US" sz="1800" spc="-9" dirty="0">
                <a:solidFill>
                  <a:srgbClr val="008000"/>
                </a:solidFill>
                <a:latin typeface="Calibri" panose="020F0502020204030204" pitchFamily="34" charset="0"/>
                <a:cs typeface="Calibri" panose="020F0502020204030204" pitchFamily="34" charset="0"/>
              </a:rPr>
              <a:t> </a:t>
            </a:r>
            <a:r>
              <a:rPr lang="en-US" sz="1800" spc="-9" dirty="0">
                <a:solidFill>
                  <a:srgbClr val="3366FF"/>
                </a:solidFill>
                <a:latin typeface="Calibri" panose="020F0502020204030204" pitchFamily="34" charset="0"/>
                <a:cs typeface="Calibri" panose="020F0502020204030204" pitchFamily="34" charset="0"/>
              </a:rPr>
              <a:t>+ A[3,4] * B[4,1] + A[3,5] * B[5,1]</a:t>
            </a:r>
          </a:p>
          <a:p>
            <a:pPr marL="91440">
              <a:spcBef>
                <a:spcPts val="0"/>
              </a:spcBef>
              <a:spcAft>
                <a:spcPts val="1200"/>
              </a:spcAft>
            </a:pPr>
            <a:r>
              <a:rPr lang="en-US" sz="1800" spc="-9" dirty="0">
                <a:latin typeface="Calibri" panose="020F0502020204030204" pitchFamily="34" charset="0"/>
                <a:cs typeface="Calibri" panose="020F0502020204030204" pitchFamily="34" charset="0"/>
              </a:rPr>
              <a:t>Map phase: For </a:t>
            </a:r>
            <a:r>
              <a:rPr lang="en-US" sz="1800" b="1" spc="-9" dirty="0">
                <a:solidFill>
                  <a:srgbClr val="FF0000"/>
                </a:solidFill>
                <a:latin typeface="Calibri" panose="020F0502020204030204" pitchFamily="34" charset="0"/>
                <a:cs typeface="Calibri" panose="020F0502020204030204" pitchFamily="34" charset="0"/>
              </a:rPr>
              <a:t>A[1,2]</a:t>
            </a:r>
            <a:r>
              <a:rPr lang="en-US" sz="1800" spc="-9" dirty="0">
                <a:latin typeface="Calibri" panose="020F0502020204030204" pitchFamily="34" charset="0"/>
                <a:cs typeface="Calibri" panose="020F0502020204030204" pitchFamily="34" charset="0"/>
              </a:rPr>
              <a:t>, emit ((1, k), (‘A’, 1, 2, A[1,2])) for k in 1..2</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a:t>
            </a:r>
            <a:r>
              <a:rPr lang="en-US" sz="1800" b="1" spc="-9" dirty="0">
                <a:latin typeface="Calibri" panose="020F0502020204030204" pitchFamily="34" charset="0"/>
                <a:cs typeface="Calibri" panose="020F0502020204030204" pitchFamily="34" charset="0"/>
              </a:rPr>
              <a:t>emit (</a:t>
            </a:r>
            <a:r>
              <a:rPr lang="en-US" sz="1800" b="1" spc="-9" dirty="0">
                <a:solidFill>
                  <a:srgbClr val="A01A06"/>
                </a:solidFill>
                <a:latin typeface="Calibri" panose="020F0502020204030204" pitchFamily="34" charset="0"/>
                <a:cs typeface="Calibri" panose="020F0502020204030204" pitchFamily="34" charset="0"/>
              </a:rPr>
              <a:t>(1,1)</a:t>
            </a:r>
            <a:r>
              <a:rPr lang="en-US" sz="1800" b="1" spc="-9" dirty="0">
                <a:latin typeface="Calibri" panose="020F0502020204030204" pitchFamily="34" charset="0"/>
                <a:cs typeface="Calibri" panose="020F0502020204030204" pitchFamily="34" charset="0"/>
              </a:rPr>
              <a:t>(‘A’, 1, 2, A[1,2])) (</a:t>
            </a:r>
            <a:r>
              <a:rPr lang="en-US" sz="1800" b="1" spc="-9" dirty="0">
                <a:solidFill>
                  <a:srgbClr val="A01A06"/>
                </a:solidFill>
                <a:latin typeface="Calibri" panose="020F0502020204030204" pitchFamily="34" charset="0"/>
                <a:cs typeface="Calibri" panose="020F0502020204030204" pitchFamily="34" charset="0"/>
              </a:rPr>
              <a:t>(1,2)</a:t>
            </a:r>
            <a:r>
              <a:rPr lang="en-US" sz="1800" b="1" spc="-9" dirty="0">
                <a:latin typeface="Calibri" panose="020F0502020204030204" pitchFamily="34" charset="0"/>
                <a:cs typeface="Calibri" panose="020F0502020204030204" pitchFamily="34" charset="0"/>
              </a:rPr>
              <a:t>(‘A’, 1, 2, A[1,2]))</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For </a:t>
            </a:r>
            <a:r>
              <a:rPr lang="en-US" sz="1800" b="1" spc="-9" dirty="0">
                <a:solidFill>
                  <a:srgbClr val="008000"/>
                </a:solidFill>
                <a:latin typeface="Calibri" panose="020F0502020204030204" pitchFamily="34" charset="0"/>
                <a:cs typeface="Calibri" panose="020F0502020204030204" pitchFamily="34" charset="0"/>
              </a:rPr>
              <a:t>B[3,1]</a:t>
            </a:r>
            <a:r>
              <a:rPr lang="en-US" sz="1800" spc="-9" dirty="0">
                <a:latin typeface="Calibri" panose="020F0502020204030204" pitchFamily="34" charset="0"/>
                <a:cs typeface="Calibri" panose="020F0502020204030204" pitchFamily="34" charset="0"/>
              </a:rPr>
              <a:t>, emit ((</a:t>
            </a:r>
            <a:r>
              <a:rPr lang="en-US" sz="1800" spc="-9" dirty="0" err="1">
                <a:latin typeface="Calibri" panose="020F0502020204030204" pitchFamily="34" charset="0"/>
                <a:cs typeface="Calibri" panose="020F0502020204030204" pitchFamily="34" charset="0"/>
              </a:rPr>
              <a:t>i</a:t>
            </a:r>
            <a:r>
              <a:rPr lang="en-US" sz="1800" spc="-9" dirty="0">
                <a:latin typeface="Calibri" panose="020F0502020204030204" pitchFamily="34" charset="0"/>
                <a:cs typeface="Calibri" panose="020F0502020204030204" pitchFamily="34" charset="0"/>
              </a:rPr>
              <a:t>, 1), (‘B’, 3, 1, B[3,1])) for </a:t>
            </a:r>
            <a:r>
              <a:rPr lang="en-US" sz="1800" spc="-9" dirty="0" err="1">
                <a:latin typeface="Calibri" panose="020F0502020204030204" pitchFamily="34" charset="0"/>
                <a:cs typeface="Calibri" panose="020F0502020204030204" pitchFamily="34" charset="0"/>
              </a:rPr>
              <a:t>i</a:t>
            </a:r>
            <a:r>
              <a:rPr lang="en-US" sz="1800" spc="-9" dirty="0">
                <a:latin typeface="Calibri" panose="020F0502020204030204" pitchFamily="34" charset="0"/>
                <a:cs typeface="Calibri" panose="020F0502020204030204" pitchFamily="34" charset="0"/>
              </a:rPr>
              <a:t> in 1..3</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a:t>
            </a:r>
            <a:r>
              <a:rPr lang="en-US" sz="1800" b="1" spc="-9" dirty="0">
                <a:latin typeface="Calibri" panose="020F0502020204030204" pitchFamily="34" charset="0"/>
                <a:cs typeface="Calibri" panose="020F0502020204030204" pitchFamily="34" charset="0"/>
              </a:rPr>
              <a:t>emit (</a:t>
            </a:r>
            <a:r>
              <a:rPr lang="en-US" sz="1800" b="1" spc="-9" dirty="0">
                <a:solidFill>
                  <a:srgbClr val="A01A06"/>
                </a:solidFill>
                <a:latin typeface="Calibri" panose="020F0502020204030204" pitchFamily="34" charset="0"/>
                <a:cs typeface="Calibri" panose="020F0502020204030204" pitchFamily="34" charset="0"/>
              </a:rPr>
              <a:t>(1,1)</a:t>
            </a:r>
            <a:r>
              <a:rPr lang="en-US" sz="1800" b="1" spc="-9" dirty="0">
                <a:latin typeface="Calibri" panose="020F0502020204030204" pitchFamily="34" charset="0"/>
                <a:cs typeface="Calibri" panose="020F0502020204030204" pitchFamily="34" charset="0"/>
              </a:rPr>
              <a:t>, (‘B’, 3, 1,B[3,1])), (</a:t>
            </a:r>
            <a:r>
              <a:rPr lang="en-US" sz="1800" b="1" spc="-9" dirty="0">
                <a:solidFill>
                  <a:srgbClr val="A01A06"/>
                </a:solidFill>
                <a:latin typeface="Calibri" panose="020F0502020204030204" pitchFamily="34" charset="0"/>
                <a:cs typeface="Calibri" panose="020F0502020204030204" pitchFamily="34" charset="0"/>
              </a:rPr>
              <a:t>(2,1)</a:t>
            </a:r>
            <a:r>
              <a:rPr lang="en-US" sz="1800" b="1" spc="-9" dirty="0">
                <a:latin typeface="Calibri" panose="020F0502020204030204" pitchFamily="34" charset="0"/>
                <a:cs typeface="Calibri" panose="020F0502020204030204" pitchFamily="34" charset="0"/>
              </a:rPr>
              <a:t>(‘B’, 3, 1,B[3,1])), (</a:t>
            </a:r>
            <a:r>
              <a:rPr lang="en-US" sz="1800" b="1" spc="-9" dirty="0">
                <a:solidFill>
                  <a:srgbClr val="A01A06"/>
                </a:solidFill>
                <a:latin typeface="Calibri" panose="020F0502020204030204" pitchFamily="34" charset="0"/>
                <a:cs typeface="Calibri" panose="020F0502020204030204" pitchFamily="34" charset="0"/>
              </a:rPr>
              <a:t>(3,1)</a:t>
            </a:r>
            <a:r>
              <a:rPr lang="en-US" sz="1800" b="1" spc="-9" dirty="0">
                <a:latin typeface="Calibri" panose="020F0502020204030204" pitchFamily="34" charset="0"/>
                <a:cs typeface="Calibri" panose="020F0502020204030204" pitchFamily="34" charset="0"/>
              </a:rPr>
              <a:t>(‘B’, 3, 1,B[3,1]))</a:t>
            </a:r>
            <a:endParaRPr lang="en-US" sz="2000" b="1" spc="-9" dirty="0">
              <a:latin typeface="Calibri" panose="020F0502020204030204" pitchFamily="34" charset="0"/>
              <a:cs typeface="Calibri" panose="020F0502020204030204" pitchFamily="34" charset="0"/>
            </a:endParaRPr>
          </a:p>
        </p:txBody>
      </p:sp>
      <p:sp>
        <p:nvSpPr>
          <p:cNvPr id="68" name="object 68"/>
          <p:cNvSpPr txBox="1">
            <a:spLocks noGrp="1"/>
          </p:cNvSpPr>
          <p:nvPr>
            <p:ph type="sldNum" sz="quarter" idx="4294967295"/>
          </p:nvPr>
        </p:nvSpPr>
        <p:spPr>
          <a:xfrm>
            <a:off x="7002668" y="6141871"/>
            <a:ext cx="1586923" cy="506855"/>
          </a:xfrm>
          <a:prstGeom prst="rect">
            <a:avLst/>
          </a:prstGeom>
        </p:spPr>
        <p:txBody>
          <a:bodyPr vert="horz" wrap="square" lIns="0" tIns="136193" rIns="0" bIns="0" rtlCol="0">
            <a:spAutoFit/>
          </a:bodyPr>
          <a:lstStyle/>
          <a:p>
            <a:pPr marL="1156793"/>
            <a:fld id="{81D60167-4931-47E6-BA6A-407CBD079E47}" type="slidenum">
              <a:rPr dirty="0"/>
              <a:pPr marL="1156793"/>
              <a:t>26</a:t>
            </a:fld>
            <a:endParaRPr dirty="0"/>
          </a:p>
        </p:txBody>
      </p:sp>
      <p:grpSp>
        <p:nvGrpSpPr>
          <p:cNvPr id="69" name="Group 68">
            <a:extLst>
              <a:ext uri="{FF2B5EF4-FFF2-40B4-BE49-F238E27FC236}">
                <a16:creationId xmlns:a16="http://schemas.microsoft.com/office/drawing/2014/main" id="{BFF87CF0-D4EB-9B4C-B723-24DC3ACB90C2}"/>
              </a:ext>
            </a:extLst>
          </p:cNvPr>
          <p:cNvGrpSpPr/>
          <p:nvPr/>
        </p:nvGrpSpPr>
        <p:grpSpPr>
          <a:xfrm>
            <a:off x="5867400" y="152400"/>
            <a:ext cx="2958810" cy="1716756"/>
            <a:chOff x="816159" y="1103881"/>
            <a:chExt cx="7618371" cy="3874143"/>
          </a:xfrm>
        </p:grpSpPr>
        <p:sp>
          <p:nvSpPr>
            <p:cNvPr id="70" name="object 2">
              <a:extLst>
                <a:ext uri="{FF2B5EF4-FFF2-40B4-BE49-F238E27FC236}">
                  <a16:creationId xmlns:a16="http://schemas.microsoft.com/office/drawing/2014/main" id="{B4C283DB-1DD9-3B44-8FF3-65F6D010BC9F}"/>
                </a:ext>
              </a:extLst>
            </p:cNvPr>
            <p:cNvSpPr/>
            <p:nvPr/>
          </p:nvSpPr>
          <p:spPr>
            <a:xfrm>
              <a:off x="4553107" y="1254244"/>
              <a:ext cx="302281" cy="2860556"/>
            </a:xfrm>
            <a:prstGeom prst="rect">
              <a:avLst/>
            </a:prstGeom>
            <a:blipFill>
              <a:blip r:embed="rId3" cstate="print"/>
              <a:stretch>
                <a:fillRect/>
              </a:stretch>
            </a:blipFill>
          </p:spPr>
          <p:txBody>
            <a:bodyPr wrap="square" lIns="0" tIns="0" rIns="0" bIns="0" rtlCol="0"/>
            <a:lstStyle/>
            <a:p>
              <a:endParaRPr/>
            </a:p>
          </p:txBody>
        </p:sp>
        <p:sp>
          <p:nvSpPr>
            <p:cNvPr id="71" name="object 3">
              <a:extLst>
                <a:ext uri="{FF2B5EF4-FFF2-40B4-BE49-F238E27FC236}">
                  <a16:creationId xmlns:a16="http://schemas.microsoft.com/office/drawing/2014/main" id="{B4008B60-75CF-D74F-8064-C6EF1109D562}"/>
                </a:ext>
              </a:extLst>
            </p:cNvPr>
            <p:cNvSpPr/>
            <p:nvPr/>
          </p:nvSpPr>
          <p:spPr>
            <a:xfrm>
              <a:off x="4606635" y="1289269"/>
              <a:ext cx="207818" cy="2756647"/>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2" name="object 5">
              <a:extLst>
                <a:ext uri="{FF2B5EF4-FFF2-40B4-BE49-F238E27FC236}">
                  <a16:creationId xmlns:a16="http://schemas.microsoft.com/office/drawing/2014/main" id="{63B9228C-E08E-D34C-BE9D-0896CFABE495}"/>
                </a:ext>
              </a:extLst>
            </p:cNvPr>
            <p:cNvSpPr/>
            <p:nvPr/>
          </p:nvSpPr>
          <p:spPr>
            <a:xfrm>
              <a:off x="8226713" y="1984630"/>
              <a:ext cx="207817" cy="1604681"/>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3" name="object 6">
              <a:extLst>
                <a:ext uri="{FF2B5EF4-FFF2-40B4-BE49-F238E27FC236}">
                  <a16:creationId xmlns:a16="http://schemas.microsoft.com/office/drawing/2014/main" id="{06620A91-3FCD-B54F-AAA7-4F8018630B28}"/>
                </a:ext>
              </a:extLst>
            </p:cNvPr>
            <p:cNvSpPr/>
            <p:nvPr/>
          </p:nvSpPr>
          <p:spPr>
            <a:xfrm>
              <a:off x="5569527" y="1272580"/>
              <a:ext cx="302281" cy="2842219"/>
            </a:xfrm>
            <a:prstGeom prst="rect">
              <a:avLst/>
            </a:prstGeom>
            <a:blipFill>
              <a:blip r:embed="rId4" cstate="print"/>
              <a:stretch>
                <a:fillRect/>
              </a:stretch>
            </a:blipFill>
          </p:spPr>
          <p:txBody>
            <a:bodyPr wrap="square" lIns="0" tIns="0" rIns="0" bIns="0" rtlCol="0"/>
            <a:lstStyle/>
            <a:p>
              <a:endParaRPr/>
            </a:p>
          </p:txBody>
        </p:sp>
        <p:sp>
          <p:nvSpPr>
            <p:cNvPr id="74" name="object 7">
              <a:extLst>
                <a:ext uri="{FF2B5EF4-FFF2-40B4-BE49-F238E27FC236}">
                  <a16:creationId xmlns:a16="http://schemas.microsoft.com/office/drawing/2014/main" id="{E46575F0-C618-B548-9982-83397A0C677C}"/>
                </a:ext>
              </a:extLst>
            </p:cNvPr>
            <p:cNvSpPr/>
            <p:nvPr/>
          </p:nvSpPr>
          <p:spPr>
            <a:xfrm>
              <a:off x="5611089" y="1305784"/>
              <a:ext cx="207818" cy="2740399"/>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5" name="object 8">
              <a:extLst>
                <a:ext uri="{FF2B5EF4-FFF2-40B4-BE49-F238E27FC236}">
                  <a16:creationId xmlns:a16="http://schemas.microsoft.com/office/drawing/2014/main" id="{411F0613-58AE-E747-AC37-14C7779B5F17}"/>
                </a:ext>
              </a:extLst>
            </p:cNvPr>
            <p:cNvSpPr txBox="1"/>
            <p:nvPr/>
          </p:nvSpPr>
          <p:spPr>
            <a:xfrm>
              <a:off x="7498377" y="4320934"/>
              <a:ext cx="393122" cy="450727"/>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76" name="object 10">
              <a:extLst>
                <a:ext uri="{FF2B5EF4-FFF2-40B4-BE49-F238E27FC236}">
                  <a16:creationId xmlns:a16="http://schemas.microsoft.com/office/drawing/2014/main" id="{A48EAFFE-AF4C-D442-9231-6A6F50056624}"/>
                </a:ext>
              </a:extLst>
            </p:cNvPr>
            <p:cNvSpPr/>
            <p:nvPr/>
          </p:nvSpPr>
          <p:spPr>
            <a:xfrm>
              <a:off x="6975693" y="1984630"/>
              <a:ext cx="207817" cy="1604681"/>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7" name="object 11">
              <a:extLst>
                <a:ext uri="{FF2B5EF4-FFF2-40B4-BE49-F238E27FC236}">
                  <a16:creationId xmlns:a16="http://schemas.microsoft.com/office/drawing/2014/main" id="{8597EDB0-37F9-804B-92F4-569088DB0974}"/>
                </a:ext>
              </a:extLst>
            </p:cNvPr>
            <p:cNvSpPr/>
            <p:nvPr/>
          </p:nvSpPr>
          <p:spPr>
            <a:xfrm>
              <a:off x="816159" y="1892368"/>
              <a:ext cx="302281" cy="1708999"/>
            </a:xfrm>
            <a:prstGeom prst="rect">
              <a:avLst/>
            </a:prstGeom>
            <a:blipFill>
              <a:blip r:embed="rId5" cstate="print"/>
              <a:stretch>
                <a:fillRect/>
              </a:stretch>
            </a:blipFill>
          </p:spPr>
          <p:txBody>
            <a:bodyPr wrap="square" lIns="0" tIns="0" rIns="0" bIns="0" rtlCol="0"/>
            <a:lstStyle/>
            <a:p>
              <a:endParaRPr/>
            </a:p>
          </p:txBody>
        </p:sp>
        <p:sp>
          <p:nvSpPr>
            <p:cNvPr id="78" name="object 12">
              <a:extLst>
                <a:ext uri="{FF2B5EF4-FFF2-40B4-BE49-F238E27FC236}">
                  <a16:creationId xmlns:a16="http://schemas.microsoft.com/office/drawing/2014/main" id="{3F186EA9-7A6B-7E46-BF54-EB719A88703B}"/>
                </a:ext>
              </a:extLst>
            </p:cNvPr>
            <p:cNvSpPr/>
            <p:nvPr/>
          </p:nvSpPr>
          <p:spPr>
            <a:xfrm>
              <a:off x="868795" y="1926831"/>
              <a:ext cx="207818" cy="1604681"/>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9" name="object 13">
              <a:extLst>
                <a:ext uri="{FF2B5EF4-FFF2-40B4-BE49-F238E27FC236}">
                  <a16:creationId xmlns:a16="http://schemas.microsoft.com/office/drawing/2014/main" id="{9906AF58-505E-2145-B6AF-7A936A44F406}"/>
                </a:ext>
              </a:extLst>
            </p:cNvPr>
            <p:cNvSpPr/>
            <p:nvPr/>
          </p:nvSpPr>
          <p:spPr>
            <a:xfrm>
              <a:off x="3253299" y="1892368"/>
              <a:ext cx="302281" cy="1708999"/>
            </a:xfrm>
            <a:prstGeom prst="rect">
              <a:avLst/>
            </a:prstGeom>
            <a:blipFill>
              <a:blip r:embed="rId6" cstate="print"/>
              <a:stretch>
                <a:fillRect/>
              </a:stretch>
            </a:blipFill>
          </p:spPr>
          <p:txBody>
            <a:bodyPr wrap="square" lIns="0" tIns="0" rIns="0" bIns="0" rtlCol="0"/>
            <a:lstStyle/>
            <a:p>
              <a:endParaRPr/>
            </a:p>
          </p:txBody>
        </p:sp>
        <p:sp>
          <p:nvSpPr>
            <p:cNvPr id="80" name="object 14">
              <a:extLst>
                <a:ext uri="{FF2B5EF4-FFF2-40B4-BE49-F238E27FC236}">
                  <a16:creationId xmlns:a16="http://schemas.microsoft.com/office/drawing/2014/main" id="{23960065-6973-6244-A9A2-663809AA7B1A}"/>
                </a:ext>
              </a:extLst>
            </p:cNvPr>
            <p:cNvSpPr/>
            <p:nvPr/>
          </p:nvSpPr>
          <p:spPr>
            <a:xfrm>
              <a:off x="3293341" y="1926831"/>
              <a:ext cx="207818" cy="1604681"/>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81" name="object 15">
              <a:extLst>
                <a:ext uri="{FF2B5EF4-FFF2-40B4-BE49-F238E27FC236}">
                  <a16:creationId xmlns:a16="http://schemas.microsoft.com/office/drawing/2014/main" id="{DB910D88-3737-2140-8637-4D35227A3030}"/>
                </a:ext>
              </a:extLst>
            </p:cNvPr>
            <p:cNvSpPr txBox="1"/>
            <p:nvPr/>
          </p:nvSpPr>
          <p:spPr>
            <a:xfrm>
              <a:off x="3919105" y="2575858"/>
              <a:ext cx="269586" cy="446276"/>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82" name="object 16">
              <a:extLst>
                <a:ext uri="{FF2B5EF4-FFF2-40B4-BE49-F238E27FC236}">
                  <a16:creationId xmlns:a16="http://schemas.microsoft.com/office/drawing/2014/main" id="{F8D19566-4A11-454A-BB0A-43DC14D24422}"/>
                </a:ext>
              </a:extLst>
            </p:cNvPr>
            <p:cNvSpPr txBox="1"/>
            <p:nvPr/>
          </p:nvSpPr>
          <p:spPr>
            <a:xfrm>
              <a:off x="2073620" y="4317602"/>
              <a:ext cx="461340" cy="631189"/>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83" name="object 17">
              <a:extLst>
                <a:ext uri="{FF2B5EF4-FFF2-40B4-BE49-F238E27FC236}">
                  <a16:creationId xmlns:a16="http://schemas.microsoft.com/office/drawing/2014/main" id="{D9BC0C12-9AD4-4B4C-8EF6-BC4BC540B334}"/>
                </a:ext>
              </a:extLst>
            </p:cNvPr>
            <p:cNvSpPr txBox="1"/>
            <p:nvPr/>
          </p:nvSpPr>
          <p:spPr>
            <a:xfrm>
              <a:off x="5034025" y="4346835"/>
              <a:ext cx="784881" cy="631189"/>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84" name="object 18">
              <a:extLst>
                <a:ext uri="{FF2B5EF4-FFF2-40B4-BE49-F238E27FC236}">
                  <a16:creationId xmlns:a16="http://schemas.microsoft.com/office/drawing/2014/main" id="{C5001C03-BA02-8648-89DA-F4514B9C3812}"/>
                </a:ext>
              </a:extLst>
            </p:cNvPr>
            <p:cNvSpPr txBox="1"/>
            <p:nvPr/>
          </p:nvSpPr>
          <p:spPr>
            <a:xfrm>
              <a:off x="6167582" y="2546351"/>
              <a:ext cx="293255" cy="553998"/>
            </a:xfrm>
            <a:prstGeom prst="rect">
              <a:avLst/>
            </a:prstGeom>
          </p:spPr>
          <p:txBody>
            <a:bodyPr vert="horz" wrap="square" lIns="0" tIns="0" rIns="0" bIns="0" rtlCol="0">
              <a:spAutoFit/>
            </a:bodyPr>
            <a:lstStyle/>
            <a:p>
              <a:pPr marL="11397"/>
              <a:r>
                <a:rPr sz="3600" spc="-22" dirty="0">
                  <a:latin typeface="Arial"/>
                  <a:cs typeface="Arial"/>
                </a:rPr>
                <a:t>=</a:t>
              </a:r>
              <a:endParaRPr sz="3600">
                <a:latin typeface="Arial"/>
                <a:cs typeface="Arial"/>
              </a:endParaRPr>
            </a:p>
          </p:txBody>
        </p:sp>
        <p:sp>
          <p:nvSpPr>
            <p:cNvPr id="85" name="object 19">
              <a:extLst>
                <a:ext uri="{FF2B5EF4-FFF2-40B4-BE49-F238E27FC236}">
                  <a16:creationId xmlns:a16="http://schemas.microsoft.com/office/drawing/2014/main" id="{697F8830-C336-0949-873E-897F8EB1F893}"/>
                </a:ext>
              </a:extLst>
            </p:cNvPr>
            <p:cNvSpPr/>
            <p:nvPr/>
          </p:nvSpPr>
          <p:spPr>
            <a:xfrm>
              <a:off x="7232073" y="2094074"/>
              <a:ext cx="997526" cy="425416"/>
            </a:xfrm>
            <a:prstGeom prst="rect">
              <a:avLst/>
            </a:prstGeom>
            <a:blipFill>
              <a:blip r:embed="rId7" cstate="print"/>
              <a:stretch>
                <a:fillRect/>
              </a:stretch>
            </a:blipFill>
          </p:spPr>
          <p:txBody>
            <a:bodyPr wrap="square" lIns="0" tIns="0" rIns="0" bIns="0" rtlCol="0"/>
            <a:lstStyle/>
            <a:p>
              <a:endParaRPr/>
            </a:p>
          </p:txBody>
        </p:sp>
        <p:sp>
          <p:nvSpPr>
            <p:cNvPr id="86" name="object 20">
              <a:extLst>
                <a:ext uri="{FF2B5EF4-FFF2-40B4-BE49-F238E27FC236}">
                  <a16:creationId xmlns:a16="http://schemas.microsoft.com/office/drawing/2014/main" id="{B0F4E790-3886-BC4E-9336-CA0A33921BBC}"/>
                </a:ext>
              </a:extLst>
            </p:cNvPr>
            <p:cNvSpPr/>
            <p:nvPr/>
          </p:nvSpPr>
          <p:spPr>
            <a:xfrm>
              <a:off x="7277585" y="2119100"/>
              <a:ext cx="906013" cy="336176"/>
            </a:xfrm>
            <a:prstGeom prst="rect">
              <a:avLst/>
            </a:prstGeom>
            <a:solidFill>
              <a:srgbClr val="33CC33"/>
            </a:solidFill>
          </p:spPr>
          <p:txBody>
            <a:bodyPr wrap="square" lIns="0" tIns="0" rIns="0" bIns="0" rtlCol="0"/>
            <a:lstStyle/>
            <a:p>
              <a:endParaRPr/>
            </a:p>
          </p:txBody>
        </p:sp>
        <p:sp>
          <p:nvSpPr>
            <p:cNvPr id="87" name="object 21">
              <a:extLst>
                <a:ext uri="{FF2B5EF4-FFF2-40B4-BE49-F238E27FC236}">
                  <a16:creationId xmlns:a16="http://schemas.microsoft.com/office/drawing/2014/main" id="{2CFDAE6E-C6F1-E243-98ED-7B77041C0EBB}"/>
                </a:ext>
              </a:extLst>
            </p:cNvPr>
            <p:cNvSpPr/>
            <p:nvPr/>
          </p:nvSpPr>
          <p:spPr>
            <a:xfrm>
              <a:off x="7277586" y="2119100"/>
              <a:ext cx="906318" cy="336176"/>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88" name="object 22">
              <a:extLst>
                <a:ext uri="{FF2B5EF4-FFF2-40B4-BE49-F238E27FC236}">
                  <a16:creationId xmlns:a16="http://schemas.microsoft.com/office/drawing/2014/main" id="{FD2937D2-809E-224A-81A1-E8BFC4C77B6E}"/>
                </a:ext>
              </a:extLst>
            </p:cNvPr>
            <p:cNvSpPr/>
            <p:nvPr/>
          </p:nvSpPr>
          <p:spPr>
            <a:xfrm>
              <a:off x="899286" y="2002389"/>
              <a:ext cx="438307" cy="425416"/>
            </a:xfrm>
            <a:prstGeom prst="rect">
              <a:avLst/>
            </a:prstGeom>
            <a:blipFill>
              <a:blip r:embed="rId8" cstate="print"/>
              <a:stretch>
                <a:fillRect/>
              </a:stretch>
            </a:blipFill>
          </p:spPr>
          <p:txBody>
            <a:bodyPr wrap="square" lIns="0" tIns="0" rIns="0" bIns="0" rtlCol="0"/>
            <a:lstStyle/>
            <a:p>
              <a:endParaRPr/>
            </a:p>
          </p:txBody>
        </p:sp>
        <p:sp>
          <p:nvSpPr>
            <p:cNvPr id="89" name="object 23">
              <a:extLst>
                <a:ext uri="{FF2B5EF4-FFF2-40B4-BE49-F238E27FC236}">
                  <a16:creationId xmlns:a16="http://schemas.microsoft.com/office/drawing/2014/main" id="{E7F00308-1095-E74A-949E-9F5912CF89AC}"/>
                </a:ext>
              </a:extLst>
            </p:cNvPr>
            <p:cNvSpPr/>
            <p:nvPr/>
          </p:nvSpPr>
          <p:spPr>
            <a:xfrm>
              <a:off x="946116" y="2026498"/>
              <a:ext cx="346364" cy="336176"/>
            </a:xfrm>
            <a:prstGeom prst="rect">
              <a:avLst/>
            </a:prstGeom>
            <a:solidFill>
              <a:srgbClr val="33CC33"/>
            </a:solidFill>
          </p:spPr>
          <p:txBody>
            <a:bodyPr wrap="square" lIns="0" tIns="0" rIns="0" bIns="0" rtlCol="0"/>
            <a:lstStyle/>
            <a:p>
              <a:endParaRPr/>
            </a:p>
          </p:txBody>
        </p:sp>
        <p:sp>
          <p:nvSpPr>
            <p:cNvPr id="90" name="object 24">
              <a:extLst>
                <a:ext uri="{FF2B5EF4-FFF2-40B4-BE49-F238E27FC236}">
                  <a16:creationId xmlns:a16="http://schemas.microsoft.com/office/drawing/2014/main" id="{A2311271-C986-7C42-B6DF-803E58D02CF8}"/>
                </a:ext>
              </a:extLst>
            </p:cNvPr>
            <p:cNvSpPr/>
            <p:nvPr/>
          </p:nvSpPr>
          <p:spPr>
            <a:xfrm>
              <a:off x="946116" y="2026498"/>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91" name="object 25">
              <a:extLst>
                <a:ext uri="{FF2B5EF4-FFF2-40B4-BE49-F238E27FC236}">
                  <a16:creationId xmlns:a16="http://schemas.microsoft.com/office/drawing/2014/main" id="{5F9D4896-6B35-4547-9F02-08BCC04BAC41}"/>
                </a:ext>
              </a:extLst>
            </p:cNvPr>
            <p:cNvSpPr/>
            <p:nvPr/>
          </p:nvSpPr>
          <p:spPr>
            <a:xfrm>
              <a:off x="1065540" y="2339788"/>
              <a:ext cx="6797543" cy="1943711"/>
            </a:xfrm>
            <a:prstGeom prst="rect">
              <a:avLst/>
            </a:prstGeom>
            <a:noFill/>
            <a:ln>
              <a:noFill/>
            </a:ln>
          </p:spPr>
          <p:txBody>
            <a:bodyPr wrap="square" lIns="0" tIns="0" rIns="0" bIns="0" rtlCol="0"/>
            <a:lstStyle/>
            <a:p>
              <a:endParaRPr/>
            </a:p>
          </p:txBody>
        </p:sp>
        <p:sp>
          <p:nvSpPr>
            <p:cNvPr id="92" name="object 26">
              <a:extLst>
                <a:ext uri="{FF2B5EF4-FFF2-40B4-BE49-F238E27FC236}">
                  <a16:creationId xmlns:a16="http://schemas.microsoft.com/office/drawing/2014/main" id="{41AEDB96-3433-664E-A365-36E1FC8172C3}"/>
                </a:ext>
              </a:extLst>
            </p:cNvPr>
            <p:cNvSpPr/>
            <p:nvPr/>
          </p:nvSpPr>
          <p:spPr>
            <a:xfrm>
              <a:off x="1119298" y="2362673"/>
              <a:ext cx="6610927" cy="1851771"/>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93" name="object 27">
              <a:extLst>
                <a:ext uri="{FF2B5EF4-FFF2-40B4-BE49-F238E27FC236}">
                  <a16:creationId xmlns:a16="http://schemas.microsoft.com/office/drawing/2014/main" id="{165D70C4-503F-B04D-A091-8DA067304285}"/>
                </a:ext>
              </a:extLst>
            </p:cNvPr>
            <p:cNvSpPr/>
            <p:nvPr/>
          </p:nvSpPr>
          <p:spPr>
            <a:xfrm>
              <a:off x="7675549" y="2455275"/>
              <a:ext cx="107373" cy="103093"/>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94" name="object 28">
              <a:extLst>
                <a:ext uri="{FF2B5EF4-FFF2-40B4-BE49-F238E27FC236}">
                  <a16:creationId xmlns:a16="http://schemas.microsoft.com/office/drawing/2014/main" id="{44152887-F027-7B41-BDC1-92CA4FE1E729}"/>
                </a:ext>
              </a:extLst>
            </p:cNvPr>
            <p:cNvSpPr/>
            <p:nvPr/>
          </p:nvSpPr>
          <p:spPr>
            <a:xfrm>
              <a:off x="4742032" y="1316589"/>
              <a:ext cx="438307" cy="425416"/>
            </a:xfrm>
            <a:prstGeom prst="rect">
              <a:avLst/>
            </a:prstGeom>
            <a:blipFill>
              <a:blip r:embed="rId9" cstate="print"/>
              <a:stretch>
                <a:fillRect/>
              </a:stretch>
            </a:blipFill>
          </p:spPr>
          <p:txBody>
            <a:bodyPr wrap="square" lIns="0" tIns="0" rIns="0" bIns="0" rtlCol="0"/>
            <a:lstStyle/>
            <a:p>
              <a:endParaRPr/>
            </a:p>
          </p:txBody>
        </p:sp>
        <p:sp>
          <p:nvSpPr>
            <p:cNvPr id="95" name="object 29">
              <a:extLst>
                <a:ext uri="{FF2B5EF4-FFF2-40B4-BE49-F238E27FC236}">
                  <a16:creationId xmlns:a16="http://schemas.microsoft.com/office/drawing/2014/main" id="{9BDADAF8-EA83-F644-BC4E-4AD8FA00FB8A}"/>
                </a:ext>
              </a:extLst>
            </p:cNvPr>
            <p:cNvSpPr/>
            <p:nvPr/>
          </p:nvSpPr>
          <p:spPr>
            <a:xfrm>
              <a:off x="4786500" y="1341169"/>
              <a:ext cx="346364" cy="336176"/>
            </a:xfrm>
            <a:prstGeom prst="rect">
              <a:avLst/>
            </a:prstGeom>
            <a:blipFill>
              <a:blip r:embed="rId10" cstate="print"/>
              <a:stretch>
                <a:fillRect/>
              </a:stretch>
            </a:blipFill>
          </p:spPr>
          <p:txBody>
            <a:bodyPr wrap="square" lIns="0" tIns="0" rIns="0" bIns="0" rtlCol="0"/>
            <a:lstStyle/>
            <a:p>
              <a:endParaRPr/>
            </a:p>
          </p:txBody>
        </p:sp>
        <p:sp>
          <p:nvSpPr>
            <p:cNvPr id="96" name="object 30">
              <a:extLst>
                <a:ext uri="{FF2B5EF4-FFF2-40B4-BE49-F238E27FC236}">
                  <a16:creationId xmlns:a16="http://schemas.microsoft.com/office/drawing/2014/main" id="{D54C23D7-6218-014D-8041-AD413DE415D6}"/>
                </a:ext>
              </a:extLst>
            </p:cNvPr>
            <p:cNvSpPr/>
            <p:nvPr/>
          </p:nvSpPr>
          <p:spPr>
            <a:xfrm>
              <a:off x="4786500" y="1341170"/>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97" name="object 31">
              <a:extLst>
                <a:ext uri="{FF2B5EF4-FFF2-40B4-BE49-F238E27FC236}">
                  <a16:creationId xmlns:a16="http://schemas.microsoft.com/office/drawing/2014/main" id="{4F41208A-4A5E-A14B-86C4-860AD9BD2F02}"/>
                </a:ext>
              </a:extLst>
            </p:cNvPr>
            <p:cNvSpPr/>
            <p:nvPr/>
          </p:nvSpPr>
          <p:spPr>
            <a:xfrm>
              <a:off x="4908286" y="1103881"/>
              <a:ext cx="2686522" cy="1169894"/>
            </a:xfrm>
            <a:prstGeom prst="rect">
              <a:avLst/>
            </a:prstGeom>
            <a:blipFill>
              <a:blip r:embed="rId11" cstate="print"/>
              <a:stretch>
                <a:fillRect/>
              </a:stretch>
            </a:blipFill>
          </p:spPr>
          <p:txBody>
            <a:bodyPr wrap="square" lIns="0" tIns="0" rIns="0" bIns="0" rtlCol="0"/>
            <a:lstStyle/>
            <a:p>
              <a:endParaRPr/>
            </a:p>
          </p:txBody>
        </p:sp>
        <p:sp>
          <p:nvSpPr>
            <p:cNvPr id="98" name="object 32">
              <a:extLst>
                <a:ext uri="{FF2B5EF4-FFF2-40B4-BE49-F238E27FC236}">
                  <a16:creationId xmlns:a16="http://schemas.microsoft.com/office/drawing/2014/main" id="{82EC7DC2-6AA6-2944-B60F-E945BBCEB811}"/>
                </a:ext>
              </a:extLst>
            </p:cNvPr>
            <p:cNvSpPr/>
            <p:nvPr/>
          </p:nvSpPr>
          <p:spPr>
            <a:xfrm>
              <a:off x="4959682" y="1139465"/>
              <a:ext cx="2501900" cy="965387"/>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99" name="object 33">
              <a:extLst>
                <a:ext uri="{FF2B5EF4-FFF2-40B4-BE49-F238E27FC236}">
                  <a16:creationId xmlns:a16="http://schemas.microsoft.com/office/drawing/2014/main" id="{666BBADD-4275-9A42-8937-036AE556BA7D}"/>
                </a:ext>
              </a:extLst>
            </p:cNvPr>
            <p:cNvSpPr/>
            <p:nvPr/>
          </p:nvSpPr>
          <p:spPr>
            <a:xfrm>
              <a:off x="7406211" y="2023676"/>
              <a:ext cx="107373" cy="103093"/>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100" name="object 34">
              <a:extLst>
                <a:ext uri="{FF2B5EF4-FFF2-40B4-BE49-F238E27FC236}">
                  <a16:creationId xmlns:a16="http://schemas.microsoft.com/office/drawing/2014/main" id="{6D91630D-7919-B443-800B-382ED9BF0295}"/>
                </a:ext>
              </a:extLst>
            </p:cNvPr>
            <p:cNvSpPr/>
            <p:nvPr/>
          </p:nvSpPr>
          <p:spPr>
            <a:xfrm>
              <a:off x="7220737" y="2101408"/>
              <a:ext cx="479871" cy="1477954"/>
            </a:xfrm>
            <a:prstGeom prst="rect">
              <a:avLst/>
            </a:prstGeom>
            <a:blipFill>
              <a:blip r:embed="rId12" cstate="print"/>
              <a:stretch>
                <a:fillRect/>
              </a:stretch>
            </a:blipFill>
          </p:spPr>
          <p:txBody>
            <a:bodyPr wrap="square" lIns="0" tIns="0" rIns="0" bIns="0" rtlCol="0"/>
            <a:lstStyle/>
            <a:p>
              <a:endParaRPr/>
            </a:p>
          </p:txBody>
        </p:sp>
        <p:sp>
          <p:nvSpPr>
            <p:cNvPr id="101" name="object 35">
              <a:extLst>
                <a:ext uri="{FF2B5EF4-FFF2-40B4-BE49-F238E27FC236}">
                  <a16:creationId xmlns:a16="http://schemas.microsoft.com/office/drawing/2014/main" id="{B846F1E6-7DDC-4D46-BCBD-D82C3B98009C}"/>
                </a:ext>
              </a:extLst>
            </p:cNvPr>
            <p:cNvSpPr/>
            <p:nvPr/>
          </p:nvSpPr>
          <p:spPr>
            <a:xfrm>
              <a:off x="7268165" y="2126684"/>
              <a:ext cx="386773" cy="1388511"/>
            </a:xfrm>
            <a:prstGeom prst="rect">
              <a:avLst/>
            </a:prstGeom>
            <a:blipFill>
              <a:blip r:embed="rId13" cstate="print"/>
              <a:stretch>
                <a:fillRect/>
              </a:stretch>
            </a:blipFill>
          </p:spPr>
          <p:txBody>
            <a:bodyPr wrap="square" lIns="0" tIns="0" rIns="0" bIns="0" rtlCol="0"/>
            <a:lstStyle/>
            <a:p>
              <a:endParaRPr/>
            </a:p>
          </p:txBody>
        </p:sp>
        <p:sp>
          <p:nvSpPr>
            <p:cNvPr id="102" name="object 36">
              <a:extLst>
                <a:ext uri="{FF2B5EF4-FFF2-40B4-BE49-F238E27FC236}">
                  <a16:creationId xmlns:a16="http://schemas.microsoft.com/office/drawing/2014/main" id="{DF8987B0-F053-3A43-81B9-955D0D01F1F6}"/>
                </a:ext>
              </a:extLst>
            </p:cNvPr>
            <p:cNvSpPr/>
            <p:nvPr/>
          </p:nvSpPr>
          <p:spPr>
            <a:xfrm>
              <a:off x="7268165" y="2126685"/>
              <a:ext cx="386773" cy="1388969"/>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103" name="object 37">
              <a:extLst>
                <a:ext uri="{FF2B5EF4-FFF2-40B4-BE49-F238E27FC236}">
                  <a16:creationId xmlns:a16="http://schemas.microsoft.com/office/drawing/2014/main" id="{CFED918D-E727-424C-9F86-EA27E41C66C2}"/>
                </a:ext>
              </a:extLst>
            </p:cNvPr>
            <p:cNvSpPr/>
            <p:nvPr/>
          </p:nvSpPr>
          <p:spPr>
            <a:xfrm>
              <a:off x="5195455" y="1254244"/>
              <a:ext cx="94463" cy="2820214"/>
            </a:xfrm>
            <a:prstGeom prst="rect">
              <a:avLst/>
            </a:prstGeom>
            <a:blipFill>
              <a:blip r:embed="rId14" cstate="print"/>
              <a:stretch>
                <a:fillRect/>
              </a:stretch>
            </a:blipFill>
          </p:spPr>
          <p:txBody>
            <a:bodyPr wrap="square" lIns="0" tIns="0" rIns="0" bIns="0" rtlCol="0"/>
            <a:lstStyle/>
            <a:p>
              <a:endParaRPr/>
            </a:p>
          </p:txBody>
        </p:sp>
        <p:sp>
          <p:nvSpPr>
            <p:cNvPr id="104" name="object 38">
              <a:extLst>
                <a:ext uri="{FF2B5EF4-FFF2-40B4-BE49-F238E27FC236}">
                  <a16:creationId xmlns:a16="http://schemas.microsoft.com/office/drawing/2014/main" id="{14B980D2-FBCD-7B46-A2DA-E4B4C603B1EF}"/>
                </a:ext>
              </a:extLst>
            </p:cNvPr>
            <p:cNvSpPr/>
            <p:nvPr/>
          </p:nvSpPr>
          <p:spPr>
            <a:xfrm>
              <a:off x="5243465" y="1277472"/>
              <a:ext cx="0" cy="2740399"/>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105" name="object 39">
              <a:extLst>
                <a:ext uri="{FF2B5EF4-FFF2-40B4-BE49-F238E27FC236}">
                  <a16:creationId xmlns:a16="http://schemas.microsoft.com/office/drawing/2014/main" id="{09A77E2E-3DA4-E547-9F15-0CEE414869B9}"/>
                </a:ext>
              </a:extLst>
            </p:cNvPr>
            <p:cNvSpPr/>
            <p:nvPr/>
          </p:nvSpPr>
          <p:spPr>
            <a:xfrm>
              <a:off x="1364042" y="1962048"/>
              <a:ext cx="94463" cy="1628316"/>
            </a:xfrm>
            <a:prstGeom prst="rect">
              <a:avLst/>
            </a:prstGeom>
            <a:blipFill>
              <a:blip r:embed="rId15" cstate="print"/>
              <a:stretch>
                <a:fillRect/>
              </a:stretch>
            </a:blipFill>
          </p:spPr>
          <p:txBody>
            <a:bodyPr wrap="square" lIns="0" tIns="0" rIns="0" bIns="0" rtlCol="0"/>
            <a:lstStyle/>
            <a:p>
              <a:endParaRPr/>
            </a:p>
          </p:txBody>
        </p:sp>
        <p:sp>
          <p:nvSpPr>
            <p:cNvPr id="106" name="object 40">
              <a:extLst>
                <a:ext uri="{FF2B5EF4-FFF2-40B4-BE49-F238E27FC236}">
                  <a16:creationId xmlns:a16="http://schemas.microsoft.com/office/drawing/2014/main" id="{79BE148A-2114-F34A-A9C1-231D6F78545B}"/>
                </a:ext>
              </a:extLst>
            </p:cNvPr>
            <p:cNvSpPr/>
            <p:nvPr/>
          </p:nvSpPr>
          <p:spPr>
            <a:xfrm>
              <a:off x="140976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7" name="object 41">
              <a:extLst>
                <a:ext uri="{FF2B5EF4-FFF2-40B4-BE49-F238E27FC236}">
                  <a16:creationId xmlns:a16="http://schemas.microsoft.com/office/drawing/2014/main" id="{2961F0DF-FEBA-ED47-BD8D-B8623E9B3A5A}"/>
                </a:ext>
              </a:extLst>
            </p:cNvPr>
            <p:cNvSpPr/>
            <p:nvPr/>
          </p:nvSpPr>
          <p:spPr>
            <a:xfrm>
              <a:off x="1893034" y="1962048"/>
              <a:ext cx="94463" cy="1628316"/>
            </a:xfrm>
            <a:prstGeom prst="rect">
              <a:avLst/>
            </a:prstGeom>
            <a:blipFill>
              <a:blip r:embed="rId16" cstate="print"/>
              <a:stretch>
                <a:fillRect/>
              </a:stretch>
            </a:blipFill>
          </p:spPr>
          <p:txBody>
            <a:bodyPr wrap="square" lIns="0" tIns="0" rIns="0" bIns="0" rtlCol="0"/>
            <a:lstStyle/>
            <a:p>
              <a:endParaRPr/>
            </a:p>
          </p:txBody>
        </p:sp>
        <p:sp>
          <p:nvSpPr>
            <p:cNvPr id="108" name="object 42">
              <a:extLst>
                <a:ext uri="{FF2B5EF4-FFF2-40B4-BE49-F238E27FC236}">
                  <a16:creationId xmlns:a16="http://schemas.microsoft.com/office/drawing/2014/main" id="{60A4DDEF-8F49-5A41-83C0-184E9B00C8AE}"/>
                </a:ext>
              </a:extLst>
            </p:cNvPr>
            <p:cNvSpPr/>
            <p:nvPr/>
          </p:nvSpPr>
          <p:spPr>
            <a:xfrm>
              <a:off x="194085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9" name="object 43">
              <a:extLst>
                <a:ext uri="{FF2B5EF4-FFF2-40B4-BE49-F238E27FC236}">
                  <a16:creationId xmlns:a16="http://schemas.microsoft.com/office/drawing/2014/main" id="{437AD826-9EA5-BA45-AB9A-59850DD92254}"/>
                </a:ext>
              </a:extLst>
            </p:cNvPr>
            <p:cNvSpPr/>
            <p:nvPr/>
          </p:nvSpPr>
          <p:spPr>
            <a:xfrm>
              <a:off x="2425805" y="1962048"/>
              <a:ext cx="94463" cy="1628316"/>
            </a:xfrm>
            <a:prstGeom prst="rect">
              <a:avLst/>
            </a:prstGeom>
            <a:blipFill>
              <a:blip r:embed="rId17" cstate="print"/>
              <a:stretch>
                <a:fillRect/>
              </a:stretch>
            </a:blipFill>
          </p:spPr>
          <p:txBody>
            <a:bodyPr wrap="square" lIns="0" tIns="0" rIns="0" bIns="0" rtlCol="0"/>
            <a:lstStyle/>
            <a:p>
              <a:endParaRPr/>
            </a:p>
          </p:txBody>
        </p:sp>
        <p:sp>
          <p:nvSpPr>
            <p:cNvPr id="110" name="object 44">
              <a:extLst>
                <a:ext uri="{FF2B5EF4-FFF2-40B4-BE49-F238E27FC236}">
                  <a16:creationId xmlns:a16="http://schemas.microsoft.com/office/drawing/2014/main" id="{826A9A68-C8D9-4244-9FB2-E7B733EFD30D}"/>
                </a:ext>
              </a:extLst>
            </p:cNvPr>
            <p:cNvSpPr/>
            <p:nvPr/>
          </p:nvSpPr>
          <p:spPr>
            <a:xfrm>
              <a:off x="2471941" y="1984628"/>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11" name="object 45">
              <a:extLst>
                <a:ext uri="{FF2B5EF4-FFF2-40B4-BE49-F238E27FC236}">
                  <a16:creationId xmlns:a16="http://schemas.microsoft.com/office/drawing/2014/main" id="{0A0ABCD8-0F2F-AB49-A8A3-3620E7BA7849}"/>
                </a:ext>
              </a:extLst>
            </p:cNvPr>
            <p:cNvSpPr/>
            <p:nvPr/>
          </p:nvSpPr>
          <p:spPr>
            <a:xfrm>
              <a:off x="2954797" y="1962048"/>
              <a:ext cx="94463" cy="1628316"/>
            </a:xfrm>
            <a:prstGeom prst="rect">
              <a:avLst/>
            </a:prstGeom>
            <a:blipFill>
              <a:blip r:embed="rId18" cstate="print"/>
              <a:stretch>
                <a:fillRect/>
              </a:stretch>
            </a:blipFill>
          </p:spPr>
          <p:txBody>
            <a:bodyPr wrap="square" lIns="0" tIns="0" rIns="0" bIns="0" rtlCol="0"/>
            <a:lstStyle/>
            <a:p>
              <a:endParaRPr/>
            </a:p>
          </p:txBody>
        </p:sp>
        <p:sp>
          <p:nvSpPr>
            <p:cNvPr id="112" name="object 46">
              <a:extLst>
                <a:ext uri="{FF2B5EF4-FFF2-40B4-BE49-F238E27FC236}">
                  <a16:creationId xmlns:a16="http://schemas.microsoft.com/office/drawing/2014/main" id="{A16B4B0A-8BCF-DF40-AB59-B84D67009503}"/>
                </a:ext>
              </a:extLst>
            </p:cNvPr>
            <p:cNvSpPr/>
            <p:nvPr/>
          </p:nvSpPr>
          <p:spPr>
            <a:xfrm>
              <a:off x="3003032" y="1984629"/>
              <a:ext cx="0" cy="1546412"/>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113" name="object 47">
              <a:extLst>
                <a:ext uri="{FF2B5EF4-FFF2-40B4-BE49-F238E27FC236}">
                  <a16:creationId xmlns:a16="http://schemas.microsoft.com/office/drawing/2014/main" id="{23D99A6B-4A89-0F4E-B0CE-3EFB5D067B6F}"/>
                </a:ext>
              </a:extLst>
            </p:cNvPr>
            <p:cNvSpPr/>
            <p:nvPr/>
          </p:nvSpPr>
          <p:spPr>
            <a:xfrm>
              <a:off x="827494" y="2427806"/>
              <a:ext cx="2614730" cy="91684"/>
            </a:xfrm>
            <a:prstGeom prst="rect">
              <a:avLst/>
            </a:prstGeom>
            <a:blipFill>
              <a:blip r:embed="rId19" cstate="print"/>
              <a:stretch>
                <a:fillRect/>
              </a:stretch>
            </a:blipFill>
          </p:spPr>
          <p:txBody>
            <a:bodyPr wrap="square" lIns="0" tIns="0" rIns="0" bIns="0" rtlCol="0"/>
            <a:lstStyle/>
            <a:p>
              <a:endParaRPr/>
            </a:p>
          </p:txBody>
        </p:sp>
        <p:sp>
          <p:nvSpPr>
            <p:cNvPr id="114" name="object 48">
              <a:extLst>
                <a:ext uri="{FF2B5EF4-FFF2-40B4-BE49-F238E27FC236}">
                  <a16:creationId xmlns:a16="http://schemas.microsoft.com/office/drawing/2014/main" id="{3E734360-56E3-1F45-BAFE-16350B2ADFB4}"/>
                </a:ext>
              </a:extLst>
            </p:cNvPr>
            <p:cNvSpPr/>
            <p:nvPr/>
          </p:nvSpPr>
          <p:spPr>
            <a:xfrm>
              <a:off x="868795" y="2455276"/>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15" name="object 49">
              <a:extLst>
                <a:ext uri="{FF2B5EF4-FFF2-40B4-BE49-F238E27FC236}">
                  <a16:creationId xmlns:a16="http://schemas.microsoft.com/office/drawing/2014/main" id="{34BF177C-32F6-AC43-AEB5-BD5E5623CA67}"/>
                </a:ext>
              </a:extLst>
            </p:cNvPr>
            <p:cNvSpPr/>
            <p:nvPr/>
          </p:nvSpPr>
          <p:spPr>
            <a:xfrm>
              <a:off x="880393" y="2985247"/>
              <a:ext cx="2614730" cy="91684"/>
            </a:xfrm>
            <a:prstGeom prst="rect">
              <a:avLst/>
            </a:prstGeom>
            <a:blipFill>
              <a:blip r:embed="rId20" cstate="print"/>
              <a:stretch>
                <a:fillRect/>
              </a:stretch>
            </a:blipFill>
          </p:spPr>
          <p:txBody>
            <a:bodyPr wrap="square" lIns="0" tIns="0" rIns="0" bIns="0" rtlCol="0"/>
            <a:lstStyle/>
            <a:p>
              <a:endParaRPr/>
            </a:p>
          </p:txBody>
        </p:sp>
        <p:sp>
          <p:nvSpPr>
            <p:cNvPr id="116" name="object 50">
              <a:extLst>
                <a:ext uri="{FF2B5EF4-FFF2-40B4-BE49-F238E27FC236}">
                  <a16:creationId xmlns:a16="http://schemas.microsoft.com/office/drawing/2014/main" id="{8142350C-EC9A-1843-8138-4F382AC12C3C}"/>
                </a:ext>
              </a:extLst>
            </p:cNvPr>
            <p:cNvSpPr/>
            <p:nvPr/>
          </p:nvSpPr>
          <p:spPr>
            <a:xfrm>
              <a:off x="921208" y="3013211"/>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17" name="object 51">
              <a:extLst>
                <a:ext uri="{FF2B5EF4-FFF2-40B4-BE49-F238E27FC236}">
                  <a16:creationId xmlns:a16="http://schemas.microsoft.com/office/drawing/2014/main" id="{2022C645-52AE-6A48-A812-A808A69A0FE3}"/>
                </a:ext>
              </a:extLst>
            </p:cNvPr>
            <p:cNvSpPr/>
            <p:nvPr/>
          </p:nvSpPr>
          <p:spPr>
            <a:xfrm>
              <a:off x="4674020" y="1731003"/>
              <a:ext cx="1088211" cy="91684"/>
            </a:xfrm>
            <a:prstGeom prst="rect">
              <a:avLst/>
            </a:prstGeom>
            <a:blipFill>
              <a:blip r:embed="rId21" cstate="print"/>
              <a:stretch>
                <a:fillRect/>
              </a:stretch>
            </a:blipFill>
          </p:spPr>
          <p:txBody>
            <a:bodyPr wrap="square" lIns="0" tIns="0" rIns="0" bIns="0" rtlCol="0"/>
            <a:lstStyle/>
            <a:p>
              <a:endParaRPr/>
            </a:p>
          </p:txBody>
        </p:sp>
        <p:sp>
          <p:nvSpPr>
            <p:cNvPr id="118" name="object 52">
              <a:extLst>
                <a:ext uri="{FF2B5EF4-FFF2-40B4-BE49-F238E27FC236}">
                  <a16:creationId xmlns:a16="http://schemas.microsoft.com/office/drawing/2014/main" id="{7904B306-094B-E74D-8ADF-AE7460AC26A9}"/>
                </a:ext>
              </a:extLst>
            </p:cNvPr>
            <p:cNvSpPr/>
            <p:nvPr/>
          </p:nvSpPr>
          <p:spPr>
            <a:xfrm>
              <a:off x="4716011" y="1759916"/>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19" name="object 53">
              <a:extLst>
                <a:ext uri="{FF2B5EF4-FFF2-40B4-BE49-F238E27FC236}">
                  <a16:creationId xmlns:a16="http://schemas.microsoft.com/office/drawing/2014/main" id="{8EBFB457-6F12-C249-AF0F-5344F0F45872}"/>
                </a:ext>
              </a:extLst>
            </p:cNvPr>
            <p:cNvSpPr/>
            <p:nvPr/>
          </p:nvSpPr>
          <p:spPr>
            <a:xfrm>
              <a:off x="4685355" y="2270108"/>
              <a:ext cx="1088211" cy="91684"/>
            </a:xfrm>
            <a:prstGeom prst="rect">
              <a:avLst/>
            </a:prstGeom>
            <a:blipFill>
              <a:blip r:embed="rId22" cstate="print"/>
              <a:stretch>
                <a:fillRect/>
              </a:stretch>
            </a:blipFill>
          </p:spPr>
          <p:txBody>
            <a:bodyPr wrap="square" lIns="0" tIns="0" rIns="0" bIns="0" rtlCol="0"/>
            <a:lstStyle/>
            <a:p>
              <a:endParaRPr/>
            </a:p>
          </p:txBody>
        </p:sp>
        <p:sp>
          <p:nvSpPr>
            <p:cNvPr id="120" name="object 54">
              <a:extLst>
                <a:ext uri="{FF2B5EF4-FFF2-40B4-BE49-F238E27FC236}">
                  <a16:creationId xmlns:a16="http://schemas.microsoft.com/office/drawing/2014/main" id="{DECE37D6-9D8C-1242-A0D1-DAC242D52A8B}"/>
                </a:ext>
              </a:extLst>
            </p:cNvPr>
            <p:cNvSpPr/>
            <p:nvPr/>
          </p:nvSpPr>
          <p:spPr>
            <a:xfrm>
              <a:off x="4727863" y="2297798"/>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1" name="object 55">
              <a:extLst>
                <a:ext uri="{FF2B5EF4-FFF2-40B4-BE49-F238E27FC236}">
                  <a16:creationId xmlns:a16="http://schemas.microsoft.com/office/drawing/2014/main" id="{A9374EF8-97B2-3C4D-941B-E1FC9691C98B}"/>
                </a:ext>
              </a:extLst>
            </p:cNvPr>
            <p:cNvSpPr/>
            <p:nvPr/>
          </p:nvSpPr>
          <p:spPr>
            <a:xfrm>
              <a:off x="4674020" y="2809213"/>
              <a:ext cx="1088211" cy="91684"/>
            </a:xfrm>
            <a:prstGeom prst="rect">
              <a:avLst/>
            </a:prstGeom>
            <a:blipFill>
              <a:blip r:embed="rId23" cstate="print"/>
              <a:stretch>
                <a:fillRect/>
              </a:stretch>
            </a:blipFill>
          </p:spPr>
          <p:txBody>
            <a:bodyPr wrap="square" lIns="0" tIns="0" rIns="0" bIns="0" rtlCol="0"/>
            <a:lstStyle/>
            <a:p>
              <a:endParaRPr/>
            </a:p>
          </p:txBody>
        </p:sp>
        <p:sp>
          <p:nvSpPr>
            <p:cNvPr id="122" name="object 56">
              <a:extLst>
                <a:ext uri="{FF2B5EF4-FFF2-40B4-BE49-F238E27FC236}">
                  <a16:creationId xmlns:a16="http://schemas.microsoft.com/office/drawing/2014/main" id="{7BC3F1C4-0736-2841-96D2-AF71EFFF2633}"/>
                </a:ext>
              </a:extLst>
            </p:cNvPr>
            <p:cNvSpPr/>
            <p:nvPr/>
          </p:nvSpPr>
          <p:spPr>
            <a:xfrm>
              <a:off x="4716011" y="2835680"/>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3" name="object 57">
              <a:extLst>
                <a:ext uri="{FF2B5EF4-FFF2-40B4-BE49-F238E27FC236}">
                  <a16:creationId xmlns:a16="http://schemas.microsoft.com/office/drawing/2014/main" id="{DFD4F2E4-1F54-8A43-912A-D9AAB86901CC}"/>
                </a:ext>
              </a:extLst>
            </p:cNvPr>
            <p:cNvSpPr/>
            <p:nvPr/>
          </p:nvSpPr>
          <p:spPr>
            <a:xfrm>
              <a:off x="4674020" y="3344650"/>
              <a:ext cx="1088211" cy="91684"/>
            </a:xfrm>
            <a:prstGeom prst="rect">
              <a:avLst/>
            </a:prstGeom>
            <a:blipFill>
              <a:blip r:embed="rId21" cstate="print"/>
              <a:stretch>
                <a:fillRect/>
              </a:stretch>
            </a:blipFill>
          </p:spPr>
          <p:txBody>
            <a:bodyPr wrap="square" lIns="0" tIns="0" rIns="0" bIns="0" rtlCol="0"/>
            <a:lstStyle/>
            <a:p>
              <a:endParaRPr/>
            </a:p>
          </p:txBody>
        </p:sp>
        <p:sp>
          <p:nvSpPr>
            <p:cNvPr id="124" name="object 58">
              <a:extLst>
                <a:ext uri="{FF2B5EF4-FFF2-40B4-BE49-F238E27FC236}">
                  <a16:creationId xmlns:a16="http://schemas.microsoft.com/office/drawing/2014/main" id="{9E32FAE6-6DC8-7942-AF16-FCC5528DE30D}"/>
                </a:ext>
              </a:extLst>
            </p:cNvPr>
            <p:cNvSpPr/>
            <p:nvPr/>
          </p:nvSpPr>
          <p:spPr>
            <a:xfrm>
              <a:off x="4716011" y="3373564"/>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5" name="object 59">
              <a:extLst>
                <a:ext uri="{FF2B5EF4-FFF2-40B4-BE49-F238E27FC236}">
                  <a16:creationId xmlns:a16="http://schemas.microsoft.com/office/drawing/2014/main" id="{5C90316F-3D15-B244-8213-6FEAA3D2325A}"/>
                </a:ext>
              </a:extLst>
            </p:cNvPr>
            <p:cNvSpPr/>
            <p:nvPr/>
          </p:nvSpPr>
          <p:spPr>
            <a:xfrm>
              <a:off x="7674159" y="1962048"/>
              <a:ext cx="102019" cy="1683327"/>
            </a:xfrm>
            <a:prstGeom prst="rect">
              <a:avLst/>
            </a:prstGeom>
            <a:blipFill>
              <a:blip r:embed="rId24" cstate="print"/>
              <a:stretch>
                <a:fillRect/>
              </a:stretch>
            </a:blipFill>
          </p:spPr>
          <p:txBody>
            <a:bodyPr wrap="square" lIns="0" tIns="0" rIns="0" bIns="0" rtlCol="0"/>
            <a:lstStyle/>
            <a:p>
              <a:endParaRPr/>
            </a:p>
          </p:txBody>
        </p:sp>
        <p:sp>
          <p:nvSpPr>
            <p:cNvPr id="126" name="object 60">
              <a:extLst>
                <a:ext uri="{FF2B5EF4-FFF2-40B4-BE49-F238E27FC236}">
                  <a16:creationId xmlns:a16="http://schemas.microsoft.com/office/drawing/2014/main" id="{91EE5C5C-8A1F-AD4F-925E-0A086871A39D}"/>
                </a:ext>
              </a:extLst>
            </p:cNvPr>
            <p:cNvSpPr/>
            <p:nvPr/>
          </p:nvSpPr>
          <p:spPr>
            <a:xfrm>
              <a:off x="7721174" y="1984629"/>
              <a:ext cx="8659" cy="1604681"/>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127" name="object 61">
              <a:extLst>
                <a:ext uri="{FF2B5EF4-FFF2-40B4-BE49-F238E27FC236}">
                  <a16:creationId xmlns:a16="http://schemas.microsoft.com/office/drawing/2014/main" id="{58D57FCD-ED87-9041-A9C9-D6C661F99DE5}"/>
                </a:ext>
              </a:extLst>
            </p:cNvPr>
            <p:cNvSpPr/>
            <p:nvPr/>
          </p:nvSpPr>
          <p:spPr>
            <a:xfrm>
              <a:off x="7175395" y="2493818"/>
              <a:ext cx="1039090" cy="99019"/>
            </a:xfrm>
            <a:prstGeom prst="rect">
              <a:avLst/>
            </a:prstGeom>
            <a:blipFill>
              <a:blip r:embed="rId25" cstate="print"/>
              <a:stretch>
                <a:fillRect/>
              </a:stretch>
            </a:blipFill>
          </p:spPr>
          <p:txBody>
            <a:bodyPr wrap="square" lIns="0" tIns="0" rIns="0" bIns="0" rtlCol="0"/>
            <a:lstStyle/>
            <a:p>
              <a:endParaRPr/>
            </a:p>
          </p:txBody>
        </p:sp>
        <p:sp>
          <p:nvSpPr>
            <p:cNvPr id="128" name="object 62">
              <a:extLst>
                <a:ext uri="{FF2B5EF4-FFF2-40B4-BE49-F238E27FC236}">
                  <a16:creationId xmlns:a16="http://schemas.microsoft.com/office/drawing/2014/main" id="{158EC6F0-FAAA-434E-A260-B76DAF6CED46}"/>
                </a:ext>
              </a:extLst>
            </p:cNvPr>
            <p:cNvSpPr/>
            <p:nvPr/>
          </p:nvSpPr>
          <p:spPr>
            <a:xfrm>
              <a:off x="7215756" y="2522510"/>
              <a:ext cx="958850" cy="7844"/>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129" name="object 63">
              <a:extLst>
                <a:ext uri="{FF2B5EF4-FFF2-40B4-BE49-F238E27FC236}">
                  <a16:creationId xmlns:a16="http://schemas.microsoft.com/office/drawing/2014/main" id="{4CE1D70A-0381-3E4B-A214-600247DCB3B7}"/>
                </a:ext>
              </a:extLst>
            </p:cNvPr>
            <p:cNvSpPr/>
            <p:nvPr/>
          </p:nvSpPr>
          <p:spPr>
            <a:xfrm>
              <a:off x="7228294" y="2985247"/>
              <a:ext cx="986191" cy="91684"/>
            </a:xfrm>
            <a:prstGeom prst="rect">
              <a:avLst/>
            </a:prstGeom>
            <a:blipFill>
              <a:blip r:embed="rId26" cstate="print"/>
              <a:stretch>
                <a:fillRect/>
              </a:stretch>
            </a:blipFill>
          </p:spPr>
          <p:txBody>
            <a:bodyPr wrap="square" lIns="0" tIns="0" rIns="0" bIns="0" rtlCol="0"/>
            <a:lstStyle/>
            <a:p>
              <a:endParaRPr/>
            </a:p>
          </p:txBody>
        </p:sp>
        <p:sp>
          <p:nvSpPr>
            <p:cNvPr id="130" name="object 64">
              <a:extLst>
                <a:ext uri="{FF2B5EF4-FFF2-40B4-BE49-F238E27FC236}">
                  <a16:creationId xmlns:a16="http://schemas.microsoft.com/office/drawing/2014/main" id="{F4C108E5-7AAF-614B-BFD7-D4607A79575B}"/>
                </a:ext>
              </a:extLst>
            </p:cNvPr>
            <p:cNvSpPr/>
            <p:nvPr/>
          </p:nvSpPr>
          <p:spPr>
            <a:xfrm>
              <a:off x="7268167" y="3013211"/>
              <a:ext cx="906318"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3915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(Two phase)</a:t>
            </a:r>
          </a:p>
        </p:txBody>
      </p:sp>
      <p:sp>
        <p:nvSpPr>
          <p:cNvPr id="3" name="Rectangle 2">
            <a:extLst>
              <a:ext uri="{FF2B5EF4-FFF2-40B4-BE49-F238E27FC236}">
                <a16:creationId xmlns:a16="http://schemas.microsoft.com/office/drawing/2014/main" id="{5F252DE8-588E-9E42-88DD-7A1C41107DF7}"/>
              </a:ext>
            </a:extLst>
          </p:cNvPr>
          <p:cNvSpPr/>
          <p:nvPr/>
        </p:nvSpPr>
        <p:spPr>
          <a:xfrm>
            <a:off x="360288" y="1600200"/>
            <a:ext cx="8423424" cy="1292662"/>
          </a:xfrm>
          <a:prstGeom prst="rect">
            <a:avLst/>
          </a:prstGeom>
        </p:spPr>
        <p:txBody>
          <a:bodyPr wrap="square">
            <a:spAutoFit/>
          </a:bodyPr>
          <a:lstStyle/>
          <a:p>
            <a:pPr marL="0" indent="0">
              <a:spcBef>
                <a:spcPts val="0"/>
              </a:spcBef>
              <a:spcAft>
                <a:spcPts val="0"/>
              </a:spcAft>
              <a:buFont typeface="Monotype Sorts" charset="0"/>
              <a:buNone/>
            </a:pPr>
            <a:r>
              <a:rPr lang="en-US" sz="2000" b="1" dirty="0">
                <a:solidFill>
                  <a:srgbClr val="FF6600"/>
                </a:solidFill>
                <a:latin typeface="Arial"/>
                <a:cs typeface="Arial"/>
              </a:rPr>
              <a:t>Idea: 1, Multiply the appropriate values in 1</a:t>
            </a:r>
            <a:r>
              <a:rPr lang="en-US" sz="2000" b="1" baseline="30000" dirty="0">
                <a:solidFill>
                  <a:srgbClr val="FF6600"/>
                </a:solidFill>
                <a:latin typeface="Arial"/>
                <a:cs typeface="Arial"/>
              </a:rPr>
              <a:t>st</a:t>
            </a:r>
            <a:r>
              <a:rPr lang="en-US" sz="2000" b="1" dirty="0">
                <a:solidFill>
                  <a:srgbClr val="FF6600"/>
                </a:solidFill>
                <a:latin typeface="Arial"/>
                <a:cs typeface="Arial"/>
              </a:rPr>
              <a:t> MapReduce phase </a:t>
            </a:r>
          </a:p>
          <a:p>
            <a:pPr marL="0" indent="0">
              <a:spcBef>
                <a:spcPts val="0"/>
              </a:spcBef>
              <a:spcAft>
                <a:spcPts val="0"/>
              </a:spcAft>
              <a:buFont typeface="Monotype Sorts" charset="0"/>
              <a:buNone/>
            </a:pPr>
            <a:r>
              <a:rPr lang="en-US" sz="2000" b="1" dirty="0">
                <a:solidFill>
                  <a:srgbClr val="FF6600"/>
                </a:solidFill>
                <a:latin typeface="Arial"/>
                <a:cs typeface="Arial"/>
              </a:rPr>
              <a:t>          2, Add up in 2</a:t>
            </a:r>
            <a:r>
              <a:rPr lang="en-US" sz="2000" b="1" baseline="30000" dirty="0">
                <a:solidFill>
                  <a:srgbClr val="FF6600"/>
                </a:solidFill>
                <a:latin typeface="Arial"/>
                <a:cs typeface="Arial"/>
              </a:rPr>
              <a:t>nd</a:t>
            </a:r>
            <a:r>
              <a:rPr lang="en-US" sz="2000" b="1" dirty="0">
                <a:solidFill>
                  <a:srgbClr val="FF6600"/>
                </a:solidFill>
                <a:latin typeface="Arial"/>
                <a:cs typeface="Arial"/>
              </a:rPr>
              <a:t> MapReduce phase </a:t>
            </a:r>
          </a:p>
          <a:p>
            <a:pPr marL="0" indent="0">
              <a:spcBef>
                <a:spcPts val="0"/>
              </a:spcBef>
              <a:spcAft>
                <a:spcPts val="0"/>
              </a:spcAft>
              <a:buFont typeface="Monotype Sorts" charset="0"/>
              <a:buNone/>
            </a:pPr>
            <a:endParaRPr lang="en-US" sz="1800" b="1" dirty="0">
              <a:solidFill>
                <a:srgbClr val="FF6600"/>
              </a:solidFill>
              <a:latin typeface="Arial"/>
              <a:cs typeface="Arial"/>
            </a:endParaRPr>
          </a:p>
          <a:p>
            <a:pPr>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Try this tonight!</a:t>
            </a:r>
          </a:p>
        </p:txBody>
      </p:sp>
    </p:spTree>
    <p:extLst>
      <p:ext uri="{BB962C8B-B14F-4D97-AF65-F5344CB8AC3E}">
        <p14:creationId xmlns:p14="http://schemas.microsoft.com/office/powerpoint/2010/main" val="275490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9212" y="1802642"/>
            <a:ext cx="8149988" cy="4495800"/>
          </a:xfrm>
        </p:spPr>
        <p:txBody>
          <a:bodyPr/>
          <a:lstStyle/>
          <a:p>
            <a:pPr marL="0" indent="0">
              <a:buClr>
                <a:schemeClr val="tx1"/>
              </a:buClr>
              <a:buNone/>
            </a:pPr>
            <a:r>
              <a:rPr lang="en-US" dirty="0">
                <a:solidFill>
                  <a:srgbClr val="A01A06"/>
                </a:solidFill>
                <a:latin typeface="Calibri" panose="020F0502020204030204" pitchFamily="34" charset="0"/>
                <a:cs typeface="Calibri" panose="020F0502020204030204" pitchFamily="34" charset="0"/>
              </a:rPr>
              <a:t>Data set is truly “big” </a:t>
            </a:r>
          </a:p>
          <a:p>
            <a:pPr>
              <a:buClr>
                <a:schemeClr val="tx1"/>
              </a:buClr>
            </a:pPr>
            <a:r>
              <a:rPr lang="en-US" dirty="0">
                <a:latin typeface="Calibri" panose="020F0502020204030204" pitchFamily="34" charset="0"/>
                <a:cs typeface="Calibri" panose="020F0502020204030204" pitchFamily="34" charset="0"/>
              </a:rPr>
              <a:t>Terabytes, not tens of gigabytes</a:t>
            </a:r>
          </a:p>
          <a:p>
            <a:pPr>
              <a:buClr>
                <a:schemeClr val="tx1"/>
              </a:buClr>
            </a:pPr>
            <a:r>
              <a:rPr lang="en-US" dirty="0" err="1">
                <a:latin typeface="Calibri" panose="020F0502020204030204" pitchFamily="34" charset="0"/>
                <a:cs typeface="Calibri" panose="020F0502020204030204" pitchFamily="34" charset="0"/>
              </a:rPr>
              <a:t>Hadoop</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MapReduce</a:t>
            </a:r>
            <a:r>
              <a:rPr lang="en-US" dirty="0">
                <a:latin typeface="Calibri" panose="020F0502020204030204" pitchFamily="34" charset="0"/>
                <a:cs typeface="Calibri" panose="020F0502020204030204" pitchFamily="34" charset="0"/>
              </a:rPr>
              <a:t> designed for terabyte/petabyte scale computation</a:t>
            </a:r>
          </a:p>
          <a:p>
            <a:pPr>
              <a:buClr>
                <a:schemeClr val="tx1"/>
              </a:buClr>
            </a:pPr>
            <a:r>
              <a:rPr lang="en-US" dirty="0">
                <a:latin typeface="Calibri" panose="020F0502020204030204" pitchFamily="34" charset="0"/>
                <a:cs typeface="Calibri" panose="020F0502020204030204" pitchFamily="34" charset="0"/>
              </a:rPr>
              <a:t>Most real-world problems process less than 100 GB of input</a:t>
            </a:r>
          </a:p>
          <a:p>
            <a:pPr lvl="1">
              <a:buClr>
                <a:schemeClr val="tx1"/>
              </a:buClr>
            </a:pPr>
            <a:r>
              <a:rPr lang="en-US" dirty="0">
                <a:latin typeface="Calibri" panose="020F0502020204030204" pitchFamily="34" charset="0"/>
                <a:cs typeface="Calibri" panose="020F0502020204030204" pitchFamily="34" charset="0"/>
              </a:rPr>
              <a:t>Microsoft, Yahoo: median job under 14 GB</a:t>
            </a:r>
          </a:p>
          <a:p>
            <a:pPr lvl="1">
              <a:buClr>
                <a:schemeClr val="tx1"/>
              </a:buClr>
            </a:pPr>
            <a:r>
              <a:rPr lang="en-US" dirty="0">
                <a:latin typeface="Calibri" panose="020F0502020204030204" pitchFamily="34" charset="0"/>
                <a:cs typeface="Calibri" panose="020F0502020204030204" pitchFamily="34" charset="0"/>
              </a:rPr>
              <a:t>Facebook: 90% of jobs under 100 GB</a:t>
            </a:r>
          </a:p>
        </p:txBody>
      </p:sp>
      <p:sp>
        <p:nvSpPr>
          <p:cNvPr id="6" name="TextBox 5"/>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5" name="Rectangle 2">
            <a:extLst>
              <a:ext uri="{FF2B5EF4-FFF2-40B4-BE49-F238E27FC236}">
                <a16:creationId xmlns:a16="http://schemas.microsoft.com/office/drawing/2014/main" id="{13BED0C7-4920-224F-AA3D-0B0CAF1B940B}"/>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924497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802642"/>
            <a:ext cx="8077200" cy="4495800"/>
          </a:xfrm>
        </p:spPr>
        <p:txBody>
          <a:bodyPr/>
          <a:lstStyle/>
          <a:p>
            <a:pPr marL="0" indent="0">
              <a:buClr>
                <a:schemeClr val="tx1"/>
              </a:buClr>
              <a:buNone/>
            </a:pPr>
            <a:r>
              <a:rPr lang="en-US" dirty="0">
                <a:solidFill>
                  <a:srgbClr val="A01A06"/>
                </a:solidFill>
                <a:latin typeface="Calibri" panose="020F0502020204030204" pitchFamily="34" charset="0"/>
                <a:cs typeface="Calibri" panose="020F0502020204030204" pitchFamily="34" charset="0"/>
              </a:rPr>
              <a:t>Don’t need fast response time</a:t>
            </a:r>
          </a:p>
          <a:p>
            <a:pPr>
              <a:buClr>
                <a:schemeClr val="tx1"/>
              </a:buClr>
            </a:pPr>
            <a:r>
              <a:rPr lang="en-US" dirty="0">
                <a:latin typeface="Calibri" panose="020F0502020204030204" pitchFamily="34" charset="0"/>
                <a:cs typeface="Calibri" panose="020F0502020204030204" pitchFamily="34" charset="0"/>
              </a:rPr>
              <a:t>When submitting jobs, Hadoop latency can be </a:t>
            </a:r>
            <a:r>
              <a:rPr lang="en-US" dirty="0">
                <a:solidFill>
                  <a:srgbClr val="FF0000"/>
                </a:solidFill>
                <a:latin typeface="Calibri" panose="020F0502020204030204" pitchFamily="34" charset="0"/>
                <a:cs typeface="Calibri" panose="020F0502020204030204" pitchFamily="34" charset="0"/>
              </a:rPr>
              <a:t>1 min </a:t>
            </a:r>
          </a:p>
          <a:p>
            <a:pPr>
              <a:buClr>
                <a:schemeClr val="tx1"/>
              </a:buClr>
            </a:pPr>
            <a:r>
              <a:rPr lang="en-US" dirty="0">
                <a:latin typeface="Calibri" panose="020F0502020204030204" pitchFamily="34" charset="0"/>
                <a:cs typeface="Calibri" panose="020F0502020204030204" pitchFamily="34" charset="0"/>
              </a:rPr>
              <a:t>Not well-suited for problems that require </a:t>
            </a:r>
            <a:r>
              <a:rPr lang="en-US" dirty="0">
                <a:solidFill>
                  <a:srgbClr val="FF0000"/>
                </a:solidFill>
                <a:latin typeface="Calibri" panose="020F0502020204030204" pitchFamily="34" charset="0"/>
                <a:cs typeface="Calibri" panose="020F0502020204030204" pitchFamily="34" charset="0"/>
              </a:rPr>
              <a:t>faster response time</a:t>
            </a:r>
          </a:p>
          <a:p>
            <a:pPr lvl="1">
              <a:buClr>
                <a:schemeClr val="tx1"/>
              </a:buClr>
            </a:pPr>
            <a:r>
              <a:rPr lang="en-US" dirty="0">
                <a:latin typeface="Calibri" panose="020F0502020204030204" pitchFamily="34" charset="0"/>
                <a:cs typeface="Calibri" panose="020F0502020204030204" pitchFamily="34" charset="0"/>
              </a:rPr>
              <a:t>online purchases, transaction processing </a:t>
            </a:r>
          </a:p>
          <a:p>
            <a:pPr>
              <a:buClr>
                <a:schemeClr val="tx1"/>
              </a:buClr>
            </a:pPr>
            <a:r>
              <a:rPr lang="en-US" dirty="0">
                <a:latin typeface="Calibri" panose="020F0502020204030204" pitchFamily="34" charset="0"/>
                <a:cs typeface="Calibri" panose="020F0502020204030204" pitchFamily="34" charset="0"/>
              </a:rPr>
              <a:t>A good </a:t>
            </a:r>
            <a:r>
              <a:rPr lang="en-US" dirty="0">
                <a:solidFill>
                  <a:srgbClr val="FF0000"/>
                </a:solidFill>
                <a:latin typeface="Calibri" panose="020F0502020204030204" pitchFamily="34" charset="0"/>
                <a:cs typeface="Calibri" panose="020F0502020204030204" pitchFamily="34" charset="0"/>
              </a:rPr>
              <a:t>pre-computation engine</a:t>
            </a:r>
          </a:p>
          <a:p>
            <a:pPr lvl="1">
              <a:buClr>
                <a:schemeClr val="tx1"/>
              </a:buClr>
            </a:pPr>
            <a:r>
              <a:rPr lang="en-US" dirty="0">
                <a:latin typeface="Calibri" panose="020F0502020204030204" pitchFamily="34" charset="0"/>
                <a:cs typeface="Calibri" panose="020F0502020204030204" pitchFamily="34" charset="0"/>
              </a:rPr>
              <a:t>E.g., pre-compute related items for every item in inventory</a:t>
            </a:r>
          </a:p>
        </p:txBody>
      </p:sp>
      <p:sp>
        <p:nvSpPr>
          <p:cNvPr id="8" name="TextBox 7">
            <a:extLst>
              <a:ext uri="{FF2B5EF4-FFF2-40B4-BE49-F238E27FC236}">
                <a16:creationId xmlns:a16="http://schemas.microsoft.com/office/drawing/2014/main" id="{3E98534E-CE43-0441-A5B7-A7A7E1947D9A}"/>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9" name="Rectangle 2">
            <a:extLst>
              <a:ext uri="{FF2B5EF4-FFF2-40B4-BE49-F238E27FC236}">
                <a16:creationId xmlns:a16="http://schemas.microsoft.com/office/drawing/2014/main" id="{E5AD9912-2C16-ED4C-A9D3-D0475BC85E8F}"/>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36965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a:extLst>
              <a:ext uri="{FF2B5EF4-FFF2-40B4-BE49-F238E27FC236}">
                <a16:creationId xmlns:a16="http://schemas.microsoft.com/office/drawing/2014/main" id="{95E1AF7B-937E-C049-8F01-6748DB9814DE}"/>
              </a:ext>
            </a:extLst>
          </p:cNvPr>
          <p:cNvSpPr/>
          <p:nvPr/>
        </p:nvSpPr>
        <p:spPr>
          <a:xfrm>
            <a:off x="1147762" y="1376362"/>
            <a:ext cx="6800849" cy="470534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4540" y="6184401"/>
            <a:ext cx="7604759" cy="369332"/>
          </a:xfrm>
          <a:prstGeom prst="rect">
            <a:avLst/>
          </a:prstGeom>
        </p:spPr>
        <p:txBody>
          <a:bodyPr vert="horz" wrap="square" lIns="0" tIns="0" rIns="0" bIns="0" rtlCol="0">
            <a:spAutoFit/>
          </a:bodyPr>
          <a:lstStyle/>
          <a:p>
            <a:pPr marL="12700">
              <a:lnSpc>
                <a:spcPct val="100000"/>
              </a:lnSpc>
            </a:pPr>
            <a:r>
              <a:rPr sz="2400" b="1" spc="5" dirty="0">
                <a:solidFill>
                  <a:srgbClr val="3366FF"/>
                </a:solidFill>
                <a:latin typeface="Corbel"/>
                <a:cs typeface="Corbel"/>
              </a:rPr>
              <a:t>A</a:t>
            </a:r>
            <a:r>
              <a:rPr sz="2400" b="1" spc="-10" dirty="0">
                <a:solidFill>
                  <a:srgbClr val="3366FF"/>
                </a:solidFill>
                <a:latin typeface="Corbel"/>
                <a:cs typeface="Corbel"/>
              </a:rPr>
              <a:t>l</a:t>
            </a:r>
            <a:r>
              <a:rPr sz="2400" b="1" dirty="0">
                <a:solidFill>
                  <a:srgbClr val="3366FF"/>
                </a:solidFill>
                <a:latin typeface="Corbel"/>
                <a:cs typeface="Corbel"/>
              </a:rPr>
              <a:t>l</a:t>
            </a:r>
            <a:r>
              <a:rPr sz="2400" b="1" spc="-25" dirty="0">
                <a:solidFill>
                  <a:srgbClr val="3366FF"/>
                </a:solidFill>
                <a:latin typeface="Corbel"/>
                <a:cs typeface="Corbel"/>
              </a:rPr>
              <a:t> </a:t>
            </a:r>
            <a:r>
              <a:rPr sz="2400" b="1" spc="-15" dirty="0">
                <a:solidFill>
                  <a:srgbClr val="3366FF"/>
                </a:solidFill>
                <a:latin typeface="Corbel"/>
                <a:cs typeface="Corbel"/>
              </a:rPr>
              <a:t>ph</a:t>
            </a:r>
            <a:r>
              <a:rPr sz="2400" b="1" spc="-30" dirty="0">
                <a:solidFill>
                  <a:srgbClr val="3366FF"/>
                </a:solidFill>
                <a:latin typeface="Corbel"/>
                <a:cs typeface="Corbel"/>
              </a:rPr>
              <a:t>a</a:t>
            </a:r>
            <a:r>
              <a:rPr sz="2400" b="1" spc="-25" dirty="0">
                <a:solidFill>
                  <a:srgbClr val="3366FF"/>
                </a:solidFill>
                <a:latin typeface="Corbel"/>
                <a:cs typeface="Corbel"/>
              </a:rPr>
              <a:t>se</a:t>
            </a:r>
            <a:r>
              <a:rPr sz="2400" b="1" spc="-15" dirty="0">
                <a:solidFill>
                  <a:srgbClr val="3366FF"/>
                </a:solidFill>
                <a:latin typeface="Corbel"/>
                <a:cs typeface="Corbel"/>
              </a:rPr>
              <a:t>s</a:t>
            </a:r>
            <a:r>
              <a:rPr sz="2400" b="1" spc="20" dirty="0">
                <a:solidFill>
                  <a:srgbClr val="3366FF"/>
                </a:solidFill>
                <a:latin typeface="Corbel"/>
                <a:cs typeface="Corbel"/>
              </a:rPr>
              <a:t> </a:t>
            </a:r>
            <a:r>
              <a:rPr sz="2400" b="1" spc="-30" dirty="0">
                <a:solidFill>
                  <a:srgbClr val="3366FF"/>
                </a:solidFill>
                <a:latin typeface="Corbel"/>
                <a:cs typeface="Corbel"/>
              </a:rPr>
              <a:t>a</a:t>
            </a:r>
            <a:r>
              <a:rPr sz="2400" b="1" spc="-15" dirty="0">
                <a:solidFill>
                  <a:srgbClr val="3366FF"/>
                </a:solidFill>
                <a:latin typeface="Corbel"/>
                <a:cs typeface="Corbel"/>
              </a:rPr>
              <a:t>re</a:t>
            </a:r>
            <a:r>
              <a:rPr sz="2400" b="1" spc="25" dirty="0">
                <a:solidFill>
                  <a:srgbClr val="3366FF"/>
                </a:solidFill>
                <a:latin typeface="Corbel"/>
                <a:cs typeface="Corbel"/>
              </a:rPr>
              <a:t> </a:t>
            </a:r>
            <a:r>
              <a:rPr sz="2400" b="1" spc="-10" dirty="0">
                <a:solidFill>
                  <a:srgbClr val="3366FF"/>
                </a:solidFill>
                <a:latin typeface="Corbel"/>
                <a:cs typeface="Corbel"/>
              </a:rPr>
              <a:t>dis</a:t>
            </a:r>
            <a:r>
              <a:rPr sz="2400" b="1" dirty="0">
                <a:solidFill>
                  <a:srgbClr val="3366FF"/>
                </a:solidFill>
                <a:latin typeface="Corbel"/>
                <a:cs typeface="Corbel"/>
              </a:rPr>
              <a:t>t</a:t>
            </a:r>
            <a:r>
              <a:rPr sz="2400" b="1" spc="-10" dirty="0">
                <a:solidFill>
                  <a:srgbClr val="3366FF"/>
                </a:solidFill>
                <a:latin typeface="Corbel"/>
                <a:cs typeface="Corbel"/>
              </a:rPr>
              <a:t>ri</a:t>
            </a:r>
            <a:r>
              <a:rPr sz="2400" b="1" spc="5" dirty="0">
                <a:solidFill>
                  <a:srgbClr val="3366FF"/>
                </a:solidFill>
                <a:latin typeface="Corbel"/>
                <a:cs typeface="Corbel"/>
              </a:rPr>
              <a:t>b</a:t>
            </a:r>
            <a:r>
              <a:rPr sz="2400" b="1" spc="-5" dirty="0">
                <a:solidFill>
                  <a:srgbClr val="3366FF"/>
                </a:solidFill>
                <a:latin typeface="Corbel"/>
                <a:cs typeface="Corbel"/>
              </a:rPr>
              <a:t>u</a:t>
            </a:r>
            <a:r>
              <a:rPr sz="2400" b="1" dirty="0">
                <a:solidFill>
                  <a:srgbClr val="3366FF"/>
                </a:solidFill>
                <a:latin typeface="Corbel"/>
                <a:cs typeface="Corbel"/>
              </a:rPr>
              <a:t>t</a:t>
            </a:r>
            <a:r>
              <a:rPr sz="2400" b="1" spc="-25" dirty="0">
                <a:solidFill>
                  <a:srgbClr val="3366FF"/>
                </a:solidFill>
                <a:latin typeface="Corbel"/>
                <a:cs typeface="Corbel"/>
              </a:rPr>
              <a:t>e</a:t>
            </a:r>
            <a:r>
              <a:rPr sz="2400" b="1" spc="-15" dirty="0">
                <a:solidFill>
                  <a:srgbClr val="3366FF"/>
                </a:solidFill>
                <a:latin typeface="Corbel"/>
                <a:cs typeface="Corbel"/>
              </a:rPr>
              <a:t>d</a:t>
            </a:r>
            <a:r>
              <a:rPr sz="2400" b="1" spc="-35" dirty="0">
                <a:solidFill>
                  <a:srgbClr val="3366FF"/>
                </a:solidFill>
                <a:latin typeface="Corbel"/>
                <a:cs typeface="Corbel"/>
              </a:rPr>
              <a:t> </a:t>
            </a:r>
            <a:r>
              <a:rPr sz="2400" b="1" dirty="0">
                <a:solidFill>
                  <a:srgbClr val="3366FF"/>
                </a:solidFill>
                <a:latin typeface="Corbel"/>
                <a:cs typeface="Corbel"/>
              </a:rPr>
              <a:t>w</a:t>
            </a:r>
            <a:r>
              <a:rPr sz="2400" b="1" spc="-10" dirty="0">
                <a:solidFill>
                  <a:srgbClr val="3366FF"/>
                </a:solidFill>
                <a:latin typeface="Corbel"/>
                <a:cs typeface="Corbel"/>
              </a:rPr>
              <a:t>i</a:t>
            </a:r>
            <a:r>
              <a:rPr sz="2400" b="1" dirty="0">
                <a:solidFill>
                  <a:srgbClr val="3366FF"/>
                </a:solidFill>
                <a:latin typeface="Corbel"/>
                <a:cs typeface="Corbel"/>
              </a:rPr>
              <a:t>t</a:t>
            </a:r>
            <a:r>
              <a:rPr sz="2400" b="1" spc="-15" dirty="0">
                <a:solidFill>
                  <a:srgbClr val="3366FF"/>
                </a:solidFill>
                <a:latin typeface="Corbel"/>
                <a:cs typeface="Corbel"/>
              </a:rPr>
              <a:t>h</a:t>
            </a:r>
            <a:r>
              <a:rPr sz="2400" b="1" spc="10" dirty="0">
                <a:solidFill>
                  <a:srgbClr val="3366FF"/>
                </a:solidFill>
                <a:latin typeface="Corbel"/>
                <a:cs typeface="Corbel"/>
              </a:rPr>
              <a:t> </a:t>
            </a:r>
            <a:r>
              <a:rPr sz="2400" b="1" spc="-5" dirty="0">
                <a:solidFill>
                  <a:srgbClr val="3366FF"/>
                </a:solidFill>
                <a:latin typeface="Corbel"/>
                <a:cs typeface="Corbel"/>
              </a:rPr>
              <a:t>m</a:t>
            </a:r>
            <a:r>
              <a:rPr sz="2400" b="1" spc="-30" dirty="0">
                <a:solidFill>
                  <a:srgbClr val="3366FF"/>
                </a:solidFill>
                <a:latin typeface="Corbel"/>
                <a:cs typeface="Corbel"/>
              </a:rPr>
              <a:t>an</a:t>
            </a:r>
            <a:r>
              <a:rPr sz="2400" b="1" spc="-15" dirty="0">
                <a:solidFill>
                  <a:srgbClr val="3366FF"/>
                </a:solidFill>
                <a:latin typeface="Corbel"/>
                <a:cs typeface="Corbel"/>
              </a:rPr>
              <a:t>y</a:t>
            </a:r>
            <a:r>
              <a:rPr sz="2400" b="1" spc="45" dirty="0">
                <a:solidFill>
                  <a:srgbClr val="3366FF"/>
                </a:solidFill>
                <a:latin typeface="Corbel"/>
                <a:cs typeface="Corbel"/>
              </a:rPr>
              <a:t> </a:t>
            </a:r>
            <a:r>
              <a:rPr sz="2400" b="1" dirty="0">
                <a:solidFill>
                  <a:srgbClr val="3366FF"/>
                </a:solidFill>
                <a:latin typeface="Corbel"/>
                <a:cs typeface="Corbel"/>
              </a:rPr>
              <a:t>t</a:t>
            </a:r>
            <a:r>
              <a:rPr sz="2400" b="1" spc="-30" dirty="0">
                <a:solidFill>
                  <a:srgbClr val="3366FF"/>
                </a:solidFill>
                <a:latin typeface="Corbel"/>
                <a:cs typeface="Corbel"/>
              </a:rPr>
              <a:t>a</a:t>
            </a:r>
            <a:r>
              <a:rPr sz="2400" b="1" spc="-25" dirty="0">
                <a:solidFill>
                  <a:srgbClr val="3366FF"/>
                </a:solidFill>
                <a:latin typeface="Corbel"/>
                <a:cs typeface="Corbel"/>
              </a:rPr>
              <a:t>s</a:t>
            </a:r>
            <a:r>
              <a:rPr sz="2400" b="1" spc="-10" dirty="0">
                <a:solidFill>
                  <a:srgbClr val="3366FF"/>
                </a:solidFill>
                <a:latin typeface="Corbel"/>
                <a:cs typeface="Corbel"/>
              </a:rPr>
              <a:t>k</a:t>
            </a:r>
            <a:r>
              <a:rPr sz="2400" b="1" spc="-15" dirty="0">
                <a:solidFill>
                  <a:srgbClr val="3366FF"/>
                </a:solidFill>
                <a:latin typeface="Corbel"/>
                <a:cs typeface="Corbel"/>
              </a:rPr>
              <a:t>s</a:t>
            </a:r>
            <a:r>
              <a:rPr sz="2400" b="1" dirty="0">
                <a:solidFill>
                  <a:srgbClr val="3366FF"/>
                </a:solidFill>
                <a:latin typeface="Corbel"/>
                <a:cs typeface="Corbel"/>
              </a:rPr>
              <a:t> </a:t>
            </a:r>
            <a:r>
              <a:rPr sz="2400" b="1" spc="-10" dirty="0">
                <a:solidFill>
                  <a:srgbClr val="3366FF"/>
                </a:solidFill>
                <a:latin typeface="Corbel"/>
                <a:cs typeface="Corbel"/>
              </a:rPr>
              <a:t>d</a:t>
            </a:r>
            <a:r>
              <a:rPr sz="2400" b="1" spc="-25" dirty="0">
                <a:solidFill>
                  <a:srgbClr val="3366FF"/>
                </a:solidFill>
                <a:latin typeface="Corbel"/>
                <a:cs typeface="Corbel"/>
              </a:rPr>
              <a:t>o</a:t>
            </a:r>
            <a:r>
              <a:rPr sz="2400" b="1" spc="-10" dirty="0">
                <a:solidFill>
                  <a:srgbClr val="3366FF"/>
                </a:solidFill>
                <a:latin typeface="Corbel"/>
                <a:cs typeface="Corbel"/>
              </a:rPr>
              <a:t>i</a:t>
            </a:r>
            <a:r>
              <a:rPr sz="2400" b="1" spc="-30" dirty="0">
                <a:solidFill>
                  <a:srgbClr val="3366FF"/>
                </a:solidFill>
                <a:latin typeface="Corbel"/>
                <a:cs typeface="Corbel"/>
              </a:rPr>
              <a:t>n</a:t>
            </a:r>
            <a:r>
              <a:rPr sz="2400" b="1" spc="-15" dirty="0">
                <a:solidFill>
                  <a:srgbClr val="3366FF"/>
                </a:solidFill>
                <a:latin typeface="Corbel"/>
                <a:cs typeface="Corbel"/>
              </a:rPr>
              <a:t>g</a:t>
            </a:r>
            <a:r>
              <a:rPr sz="2400" b="1" spc="30" dirty="0">
                <a:solidFill>
                  <a:srgbClr val="3366FF"/>
                </a:solidFill>
                <a:latin typeface="Corbel"/>
                <a:cs typeface="Corbel"/>
              </a:rPr>
              <a:t> </a:t>
            </a:r>
            <a:r>
              <a:rPr sz="2400" b="1" dirty="0">
                <a:solidFill>
                  <a:srgbClr val="3366FF"/>
                </a:solidFill>
                <a:latin typeface="Corbel"/>
                <a:cs typeface="Corbel"/>
              </a:rPr>
              <a:t>t</a:t>
            </a:r>
            <a:r>
              <a:rPr sz="2400" b="1" spc="-15" dirty="0">
                <a:solidFill>
                  <a:srgbClr val="3366FF"/>
                </a:solidFill>
                <a:latin typeface="Corbel"/>
                <a:cs typeface="Corbel"/>
              </a:rPr>
              <a:t>he</a:t>
            </a:r>
            <a:r>
              <a:rPr sz="2400" b="1" dirty="0">
                <a:solidFill>
                  <a:srgbClr val="3366FF"/>
                </a:solidFill>
                <a:latin typeface="Corbel"/>
                <a:cs typeface="Corbel"/>
              </a:rPr>
              <a:t> w</a:t>
            </a:r>
            <a:r>
              <a:rPr sz="2400" b="1" spc="-25" dirty="0">
                <a:solidFill>
                  <a:srgbClr val="3366FF"/>
                </a:solidFill>
                <a:latin typeface="Corbel"/>
                <a:cs typeface="Corbel"/>
              </a:rPr>
              <a:t>o</a:t>
            </a:r>
            <a:r>
              <a:rPr sz="2400" b="1" spc="-10" dirty="0">
                <a:solidFill>
                  <a:srgbClr val="3366FF"/>
                </a:solidFill>
                <a:latin typeface="Corbel"/>
                <a:cs typeface="Corbel"/>
              </a:rPr>
              <a:t>r</a:t>
            </a:r>
            <a:r>
              <a:rPr sz="2400" b="1" dirty="0">
                <a:solidFill>
                  <a:srgbClr val="3366FF"/>
                </a:solidFill>
                <a:latin typeface="Corbel"/>
                <a:cs typeface="Corbel"/>
              </a:rPr>
              <a:t>k</a:t>
            </a:r>
            <a:endParaRPr sz="2400" dirty="0">
              <a:solidFill>
                <a:srgbClr val="3366FF"/>
              </a:solidFill>
              <a:latin typeface="Corbel"/>
              <a:cs typeface="Corbel"/>
            </a:endParaRPr>
          </a:p>
        </p:txBody>
      </p:sp>
      <p:sp>
        <p:nvSpPr>
          <p:cNvPr id="8" name="Rectangle 2">
            <a:extLst>
              <a:ext uri="{FF2B5EF4-FFF2-40B4-BE49-F238E27FC236}">
                <a16:creationId xmlns:a16="http://schemas.microsoft.com/office/drawing/2014/main" id="{B6E2DA78-A10D-794B-BC34-CC301D1E1A4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In Parallel</a:t>
            </a:r>
            <a:endParaRPr lang="en-US" sz="3600" b="0" kern="0" dirty="0">
              <a:solidFill>
                <a:srgbClr val="A01A06"/>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E9BC093-B057-4941-BFB8-0C6948E5B05A}"/>
              </a:ext>
            </a:extLst>
          </p:cNvPr>
          <p:cNvSpPr txBox="1"/>
          <p:nvPr/>
        </p:nvSpPr>
        <p:spPr>
          <a:xfrm>
            <a:off x="304800" y="3512938"/>
            <a:ext cx="1426609" cy="338554"/>
          </a:xfrm>
          <a:prstGeom prst="rect">
            <a:avLst/>
          </a:prstGeom>
          <a:noFill/>
        </p:spPr>
        <p:txBody>
          <a:bodyPr wrap="none" rtlCol="0">
            <a:spAutoFit/>
          </a:bodyPr>
          <a:lstStyle/>
          <a:p>
            <a:r>
              <a:rPr lang="en-US" sz="1600" dirty="0">
                <a:solidFill>
                  <a:srgbClr val="3366FF"/>
                </a:solidFill>
              </a:rPr>
              <a:t>Hash function</a:t>
            </a:r>
          </a:p>
        </p:txBody>
      </p:sp>
      <p:cxnSp>
        <p:nvCxnSpPr>
          <p:cNvPr id="11" name="Straight Arrow Connector 10">
            <a:extLst>
              <a:ext uri="{FF2B5EF4-FFF2-40B4-BE49-F238E27FC236}">
                <a16:creationId xmlns:a16="http://schemas.microsoft.com/office/drawing/2014/main" id="{BDA30509-B710-D045-BB4E-88BFF4B6E7C8}"/>
              </a:ext>
            </a:extLst>
          </p:cNvPr>
          <p:cNvCxnSpPr>
            <a:stCxn id="9" idx="0"/>
          </p:cNvCxnSpPr>
          <p:nvPr/>
        </p:nvCxnSpPr>
        <p:spPr bwMode="auto">
          <a:xfrm flipV="1">
            <a:off x="1018105" y="3245168"/>
            <a:ext cx="456235" cy="267770"/>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23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3900" y="1802642"/>
            <a:ext cx="7696200" cy="4495800"/>
          </a:xfrm>
        </p:spPr>
        <p:txBody>
          <a:bodyPr/>
          <a:lstStyle/>
          <a:p>
            <a:pPr>
              <a:buClr>
                <a:schemeClr val="tx1"/>
              </a:buClr>
            </a:pPr>
            <a:r>
              <a:rPr lang="en-US" dirty="0">
                <a:latin typeface="Calibri" panose="020F0502020204030204" pitchFamily="34" charset="0"/>
                <a:cs typeface="Calibri" panose="020F0502020204030204" pitchFamily="34" charset="0"/>
              </a:rPr>
              <a:t>Good for applications that work in </a:t>
            </a:r>
            <a:r>
              <a:rPr lang="en-US" b="1" dirty="0">
                <a:latin typeface="Calibri" panose="020F0502020204030204" pitchFamily="34" charset="0"/>
                <a:cs typeface="Calibri" panose="020F0502020204030204" pitchFamily="34" charset="0"/>
              </a:rPr>
              <a:t>batch mode</a:t>
            </a:r>
          </a:p>
          <a:p>
            <a:pPr>
              <a:buClr>
                <a:schemeClr val="tx1"/>
              </a:buClr>
            </a:pPr>
            <a:r>
              <a:rPr lang="en-US" dirty="0">
                <a:solidFill>
                  <a:srgbClr val="FF0000"/>
                </a:solidFill>
                <a:latin typeface="Calibri" panose="020F0502020204030204" pitchFamily="34" charset="0"/>
                <a:cs typeface="Calibri" panose="020F0502020204030204" pitchFamily="34" charset="0"/>
              </a:rPr>
              <a:t>Runs over entire data set</a:t>
            </a:r>
          </a:p>
          <a:p>
            <a:pPr lvl="1">
              <a:buClr>
                <a:schemeClr val="tx1"/>
              </a:buClr>
            </a:pPr>
            <a:r>
              <a:rPr lang="en-US" dirty="0">
                <a:latin typeface="Calibri" panose="020F0502020204030204" pitchFamily="34" charset="0"/>
                <a:cs typeface="Calibri" panose="020F0502020204030204" pitchFamily="34" charset="0"/>
              </a:rPr>
              <a:t>Takes time to initiate, run; </a:t>
            </a:r>
          </a:p>
          <a:p>
            <a:pPr lvl="1">
              <a:buClr>
                <a:schemeClr val="tx1"/>
              </a:buClr>
            </a:pPr>
            <a:r>
              <a:rPr lang="en-US" dirty="0">
                <a:latin typeface="Calibri" panose="020F0502020204030204" pitchFamily="34" charset="0"/>
                <a:cs typeface="Calibri" panose="020F0502020204030204" pitchFamily="34" charset="0"/>
              </a:rPr>
              <a:t>Shuffle step can be time-consuming;</a:t>
            </a:r>
          </a:p>
          <a:p>
            <a:pPr>
              <a:buClr>
                <a:schemeClr val="tx1"/>
              </a:buClr>
            </a:pPr>
            <a:r>
              <a:rPr lang="en-US" dirty="0">
                <a:latin typeface="Calibri" panose="020F0502020204030204" pitchFamily="34" charset="0"/>
                <a:cs typeface="Calibri" panose="020F0502020204030204" pitchFamily="34" charset="0"/>
              </a:rPr>
              <a:t>Does not provide good support for </a:t>
            </a:r>
            <a:r>
              <a:rPr lang="en-US" dirty="0">
                <a:solidFill>
                  <a:srgbClr val="FF0000"/>
                </a:solidFill>
                <a:latin typeface="Calibri" panose="020F0502020204030204" pitchFamily="34" charset="0"/>
                <a:cs typeface="Calibri" panose="020F0502020204030204" pitchFamily="34" charset="0"/>
              </a:rPr>
              <a:t>random access to datasets</a:t>
            </a:r>
          </a:p>
          <a:p>
            <a:pPr lvl="1">
              <a:buClr>
                <a:schemeClr val="tx1"/>
              </a:buClr>
            </a:pPr>
            <a:r>
              <a:rPr lang="en-US" dirty="0">
                <a:latin typeface="Calibri" panose="020F0502020204030204" pitchFamily="34" charset="0"/>
                <a:cs typeface="Calibri" panose="020F0502020204030204" pitchFamily="34" charset="0"/>
              </a:rPr>
              <a:t>Extensions: Hive, </a:t>
            </a:r>
            <a:r>
              <a:rPr lang="en-US" dirty="0" err="1">
                <a:latin typeface="Calibri" panose="020F0502020204030204" pitchFamily="34" charset="0"/>
                <a:cs typeface="Calibri" panose="020F0502020204030204" pitchFamily="34" charset="0"/>
              </a:rPr>
              <a:t>Dremel</a:t>
            </a:r>
            <a:r>
              <a:rPr lang="en-US" dirty="0">
                <a:latin typeface="Calibri" panose="020F0502020204030204" pitchFamily="34" charset="0"/>
                <a:cs typeface="Calibri" panose="020F0502020204030204" pitchFamily="34" charset="0"/>
              </a:rPr>
              <a:t>, Shark, </a:t>
            </a:r>
            <a:r>
              <a:rPr lang="en-US" dirty="0" err="1">
                <a:latin typeface="Calibri" panose="020F0502020204030204" pitchFamily="34" charset="0"/>
                <a:cs typeface="Calibri" panose="020F0502020204030204" pitchFamily="34" charset="0"/>
              </a:rPr>
              <a:t>Amplab</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49C7C9B-0003-2848-B052-3C2AEA35DA3D}"/>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id="{9B2BD9B3-A412-0145-802F-7E8DCDABAC61}"/>
              </a:ext>
            </a:extLst>
          </p:cNvPr>
          <p:cNvSpPr txBox="1">
            <a:spLocks noGrp="1" noChangeArrowheads="1"/>
          </p:cNvSpPr>
          <p:nvPr>
            <p:ph type="title"/>
          </p:nvPr>
        </p:nvSpPr>
        <p:spPr>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850149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9212" y="1802642"/>
            <a:ext cx="7696200" cy="4495800"/>
          </a:xfrm>
        </p:spPr>
        <p:txBody>
          <a:bodyPr/>
          <a:lstStyle/>
          <a:p>
            <a:r>
              <a:rPr lang="en-US" dirty="0">
                <a:latin typeface="Calibri" panose="020F0502020204030204" pitchFamily="34" charset="0"/>
                <a:cs typeface="Calibri" panose="020F0502020204030204" pitchFamily="34" charset="0"/>
              </a:rPr>
              <a:t>Best suited for data that can be expressed as </a:t>
            </a:r>
            <a:r>
              <a:rPr lang="en-US" dirty="0">
                <a:solidFill>
                  <a:srgbClr val="FF0000"/>
                </a:solidFill>
                <a:latin typeface="Calibri" panose="020F0502020204030204" pitchFamily="34" charset="0"/>
                <a:cs typeface="Calibri" panose="020F0502020204030204" pitchFamily="34" charset="0"/>
              </a:rPr>
              <a:t>key-value pairs </a:t>
            </a:r>
            <a:r>
              <a:rPr lang="en-US" dirty="0">
                <a:latin typeface="Calibri" panose="020F0502020204030204" pitchFamily="34" charset="0"/>
                <a:cs typeface="Calibri" panose="020F0502020204030204" pitchFamily="34" charset="0"/>
              </a:rPr>
              <a:t>without losing context, dependencies</a:t>
            </a:r>
          </a:p>
          <a:p>
            <a:pPr lvl="1"/>
            <a:r>
              <a:rPr lang="en-US" dirty="0">
                <a:solidFill>
                  <a:srgbClr val="FF0000"/>
                </a:solidFill>
                <a:latin typeface="Calibri" panose="020F0502020204030204" pitchFamily="34" charset="0"/>
                <a:cs typeface="Calibri" panose="020F0502020204030204" pitchFamily="34" charset="0"/>
              </a:rPr>
              <a:t>Graph data is hard to process using Map-Reduce</a:t>
            </a:r>
          </a:p>
          <a:p>
            <a:pPr lvl="2"/>
            <a:r>
              <a:rPr lang="en-US" dirty="0">
                <a:latin typeface="Calibri" panose="020F0502020204030204" pitchFamily="34" charset="0"/>
                <a:cs typeface="Calibri" panose="020F0502020204030204" pitchFamily="34" charset="0"/>
              </a:rPr>
              <a:t>Implicit relationships: edges, sub-trees, child/parent relationships, weights, etc.</a:t>
            </a:r>
          </a:p>
          <a:p>
            <a:pPr lvl="1"/>
            <a:r>
              <a:rPr lang="en-US" dirty="0">
                <a:latin typeface="Calibri" panose="020F0502020204030204" pitchFamily="34" charset="0"/>
                <a:cs typeface="Calibri" panose="020F0502020204030204" pitchFamily="34" charset="0"/>
              </a:rPr>
              <a:t>Graph algorithms need information about the entire graph for each iteration</a:t>
            </a:r>
          </a:p>
          <a:p>
            <a:pPr lvl="2"/>
            <a:r>
              <a:rPr lang="en-US" dirty="0">
                <a:latin typeface="Calibri" panose="020F0502020204030204" pitchFamily="34" charset="0"/>
                <a:cs typeface="Calibri" panose="020F0502020204030204" pitchFamily="34" charset="0"/>
              </a:rPr>
              <a:t>Hard to break into independent chunks for Map tasks</a:t>
            </a:r>
          </a:p>
          <a:p>
            <a:pPr lvl="1"/>
            <a:r>
              <a:rPr lang="en-US" dirty="0">
                <a:latin typeface="Calibri" panose="020F0502020204030204" pitchFamily="34" charset="0"/>
                <a:cs typeface="Calibri" panose="020F0502020204030204" pitchFamily="34" charset="0"/>
              </a:rPr>
              <a:t>Alternatives: Google’s </a:t>
            </a:r>
            <a:r>
              <a:rPr lang="en-US" dirty="0" err="1">
                <a:latin typeface="Calibri" panose="020F0502020204030204" pitchFamily="34" charset="0"/>
                <a:cs typeface="Calibri" panose="020F0502020204030204" pitchFamily="34" charset="0"/>
              </a:rPr>
              <a:t>Pregel</a:t>
            </a:r>
            <a:r>
              <a:rPr lang="en-US" dirty="0">
                <a:latin typeface="Calibri" panose="020F0502020204030204" pitchFamily="34" charset="0"/>
                <a:cs typeface="Calibri" panose="020F0502020204030204" pitchFamily="34" charset="0"/>
              </a:rPr>
              <a:t>, Apache </a:t>
            </a:r>
            <a:r>
              <a:rPr lang="en-US" dirty="0" err="1">
                <a:latin typeface="Calibri" panose="020F0502020204030204" pitchFamily="34" charset="0"/>
                <a:cs typeface="Calibri" panose="020F0502020204030204" pitchFamily="34" charset="0"/>
              </a:rPr>
              <a:t>Giraph</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10A9FEE-DAAB-A446-8B32-7E35CEF69155}"/>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id="{D0F73703-5263-3C47-B8A4-BE72B246F0E1}"/>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3580466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92480" y="2011680"/>
            <a:ext cx="7696200" cy="4495800"/>
          </a:xfrm>
        </p:spPr>
        <p:txBody>
          <a:bodyPr/>
          <a:lstStyle/>
          <a:p>
            <a:pPr marL="0" indent="0">
              <a:buNone/>
            </a:pPr>
            <a:r>
              <a:rPr lang="en-US" dirty="0">
                <a:latin typeface="Calibri" panose="020F0502020204030204" pitchFamily="34" charset="0"/>
                <a:cs typeface="Calibri" panose="020F0502020204030204" pitchFamily="34" charset="0"/>
              </a:rPr>
              <a:t>Other problems/data</a:t>
            </a:r>
            <a:r>
              <a:rPr lang="en-US" dirty="0">
                <a:solidFill>
                  <a:srgbClr val="FF0000"/>
                </a:solidFill>
                <a:latin typeface="Calibri" panose="020F0502020204030204" pitchFamily="34" charset="0"/>
                <a:cs typeface="Calibri" panose="020F0502020204030204" pitchFamily="34" charset="0"/>
              </a:rPr>
              <a:t> NOT </a:t>
            </a:r>
            <a:r>
              <a:rPr lang="en-US" dirty="0">
                <a:latin typeface="Calibri" panose="020F0502020204030204" pitchFamily="34" charset="0"/>
                <a:cs typeface="Calibri" panose="020F0502020204030204" pitchFamily="34" charset="0"/>
              </a:rPr>
              <a:t>suited for MapReduce</a:t>
            </a:r>
          </a:p>
          <a:p>
            <a:r>
              <a:rPr lang="en-US" dirty="0">
                <a:latin typeface="Calibri" panose="020F0502020204030204" pitchFamily="34" charset="0"/>
                <a:cs typeface="Calibri" panose="020F0502020204030204" pitchFamily="34" charset="0"/>
              </a:rPr>
              <a:t>Tasks that need results of </a:t>
            </a:r>
            <a:r>
              <a:rPr lang="en-US" u="sng" dirty="0">
                <a:latin typeface="Calibri" panose="020F0502020204030204" pitchFamily="34" charset="0"/>
                <a:cs typeface="Calibri" panose="020F0502020204030204" pitchFamily="34" charset="0"/>
              </a:rPr>
              <a:t>intermediate steps </a:t>
            </a:r>
            <a:r>
              <a:rPr lang="en-US" dirty="0">
                <a:latin typeface="Calibri" panose="020F0502020204030204" pitchFamily="34" charset="0"/>
                <a:cs typeface="Calibri" panose="020F0502020204030204" pitchFamily="34" charset="0"/>
              </a:rPr>
              <a:t>to compute results of current step </a:t>
            </a:r>
          </a:p>
          <a:p>
            <a:pPr lvl="1"/>
            <a:r>
              <a:rPr lang="en-US" dirty="0">
                <a:solidFill>
                  <a:srgbClr val="FF0000"/>
                </a:solidFill>
                <a:latin typeface="Calibri" panose="020F0502020204030204" pitchFamily="34" charset="0"/>
                <a:cs typeface="Calibri" panose="020F0502020204030204" pitchFamily="34" charset="0"/>
              </a:rPr>
              <a:t>Interdependencies among tasks</a:t>
            </a:r>
          </a:p>
          <a:p>
            <a:pPr lvl="1"/>
            <a:r>
              <a:rPr lang="en-US" dirty="0">
                <a:latin typeface="Calibri" panose="020F0502020204030204" pitchFamily="34" charset="0"/>
                <a:cs typeface="Calibri" panose="020F0502020204030204" pitchFamily="34" charset="0"/>
              </a:rPr>
              <a:t>Map tasks must be independent</a:t>
            </a:r>
          </a:p>
          <a:p>
            <a:r>
              <a:rPr lang="en-US" dirty="0">
                <a:latin typeface="Calibri" panose="020F0502020204030204" pitchFamily="34" charset="0"/>
                <a:cs typeface="Calibri" panose="020F0502020204030204" pitchFamily="34" charset="0"/>
              </a:rPr>
              <a:t>Some machine learning algorithms </a:t>
            </a:r>
          </a:p>
          <a:p>
            <a:pPr lvl="1"/>
            <a:r>
              <a:rPr lang="en-US" dirty="0">
                <a:latin typeface="Calibri" panose="020F0502020204030204" pitchFamily="34" charset="0"/>
                <a:cs typeface="Calibri" panose="020F0502020204030204" pitchFamily="34" charset="0"/>
              </a:rPr>
              <a:t>Gradient-based learning</a:t>
            </a:r>
          </a:p>
        </p:txBody>
      </p:sp>
      <p:sp>
        <p:nvSpPr>
          <p:cNvPr id="7" name="TextBox 6">
            <a:extLst>
              <a:ext uri="{FF2B5EF4-FFF2-40B4-BE49-F238E27FC236}">
                <a16:creationId xmlns:a16="http://schemas.microsoft.com/office/drawing/2014/main" id="{7B4E9912-2CAC-4C47-8C05-0E47E1B5CD49}"/>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id="{9460CA1C-C79C-2548-B8DE-8FA88036CC87}"/>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852701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362200"/>
            <a:ext cx="7696200" cy="4495800"/>
          </a:xfrm>
        </p:spPr>
        <p:txBody>
          <a:bodyPr/>
          <a:lstStyle/>
          <a:p>
            <a:pPr marL="0" indent="0">
              <a:buNone/>
            </a:pPr>
            <a:r>
              <a:rPr lang="en-US" b="1" dirty="0">
                <a:latin typeface="Calibri" panose="020F0502020204030204" pitchFamily="34" charset="0"/>
                <a:cs typeface="Calibri" panose="020F0502020204030204" pitchFamily="34" charset="0"/>
              </a:rPr>
              <a:t>Summary: Good candidates for Map-Reduce:</a:t>
            </a:r>
          </a:p>
          <a:p>
            <a:pPr>
              <a:buClr>
                <a:schemeClr val="tx1"/>
              </a:buClr>
            </a:pPr>
            <a:r>
              <a:rPr lang="en-US" dirty="0">
                <a:latin typeface="Calibri" panose="020F0502020204030204" pitchFamily="34" charset="0"/>
                <a:cs typeface="Calibri" panose="020F0502020204030204" pitchFamily="34" charset="0"/>
              </a:rPr>
              <a:t>Jobs that process </a:t>
            </a:r>
            <a:r>
              <a:rPr lang="en-US" dirty="0">
                <a:solidFill>
                  <a:srgbClr val="FF0000"/>
                </a:solidFill>
                <a:latin typeface="Calibri" panose="020F0502020204030204" pitchFamily="34" charset="0"/>
                <a:cs typeface="Calibri" panose="020F0502020204030204" pitchFamily="34" charset="0"/>
              </a:rPr>
              <a:t>huge quantities of data </a:t>
            </a:r>
            <a:r>
              <a:rPr lang="en-US" dirty="0">
                <a:latin typeface="Calibri" panose="020F0502020204030204" pitchFamily="34" charset="0"/>
                <a:cs typeface="Calibri" panose="020F0502020204030204" pitchFamily="34" charset="0"/>
              </a:rPr>
              <a:t>and either </a:t>
            </a:r>
            <a:r>
              <a:rPr lang="en-US" dirty="0">
                <a:solidFill>
                  <a:srgbClr val="FF0000"/>
                </a:solidFill>
                <a:latin typeface="Calibri" panose="020F0502020204030204" pitchFamily="34" charset="0"/>
                <a:cs typeface="Calibri" panose="020F0502020204030204" pitchFamily="34" charset="0"/>
              </a:rPr>
              <a:t>summarize or transform the content</a:t>
            </a:r>
          </a:p>
          <a:p>
            <a:pPr>
              <a:buClr>
                <a:schemeClr val="tx1"/>
              </a:buClr>
            </a:pPr>
            <a:r>
              <a:rPr lang="en-US" dirty="0">
                <a:latin typeface="Calibri" panose="020F0502020204030204" pitchFamily="34" charset="0"/>
                <a:cs typeface="Calibri" panose="020F0502020204030204" pitchFamily="34" charset="0"/>
              </a:rPr>
              <a:t>Collected data has elements that can easily be captured with </a:t>
            </a:r>
            <a:r>
              <a:rPr lang="en-US" dirty="0">
                <a:solidFill>
                  <a:srgbClr val="FF0000"/>
                </a:solidFill>
                <a:latin typeface="Calibri" panose="020F0502020204030204" pitchFamily="34" charset="0"/>
                <a:cs typeface="Calibri" panose="020F0502020204030204" pitchFamily="34" charset="0"/>
              </a:rPr>
              <a:t>an identifier (key) </a:t>
            </a:r>
            <a:r>
              <a:rPr lang="en-US" dirty="0">
                <a:latin typeface="Calibri" panose="020F0502020204030204" pitchFamily="34" charset="0"/>
                <a:cs typeface="Calibri" panose="020F0502020204030204" pitchFamily="34" charset="0"/>
              </a:rPr>
              <a:t>and </a:t>
            </a:r>
            <a:r>
              <a:rPr lang="en-US" dirty="0">
                <a:solidFill>
                  <a:srgbClr val="FF0000"/>
                </a:solidFill>
                <a:latin typeface="Calibri" panose="020F0502020204030204" pitchFamily="34" charset="0"/>
                <a:cs typeface="Calibri" panose="020F0502020204030204" pitchFamily="34" charset="0"/>
              </a:rPr>
              <a:t>corresponding value</a:t>
            </a:r>
          </a:p>
        </p:txBody>
      </p:sp>
      <p:sp>
        <p:nvSpPr>
          <p:cNvPr id="5" name="Slide Number Placeholder 4"/>
          <p:cNvSpPr>
            <a:spLocks noGrp="1"/>
          </p:cNvSpPr>
          <p:nvPr>
            <p:ph type="sldNum" sz="quarter" idx="12"/>
          </p:nvPr>
        </p:nvSpPr>
        <p:spPr/>
        <p:txBody>
          <a:bodyPr/>
          <a:lstStyle/>
          <a:p>
            <a:pPr>
              <a:defRPr/>
            </a:pPr>
            <a:fld id="{D9831D8E-04D7-F341-8A80-1216D2E7BB58}" type="slidenum">
              <a:rPr lang="en-US" smtClean="0"/>
              <a:pPr>
                <a:defRPr/>
              </a:pPr>
              <a:t>33</a:t>
            </a:fld>
            <a:endParaRPr lang="en-US"/>
          </a:p>
        </p:txBody>
      </p:sp>
      <p:sp>
        <p:nvSpPr>
          <p:cNvPr id="7" name="TextBox 6">
            <a:extLst>
              <a:ext uri="{FF2B5EF4-FFF2-40B4-BE49-F238E27FC236}">
                <a16:creationId xmlns:a16="http://schemas.microsoft.com/office/drawing/2014/main" id="{387BD593-1C3E-3E4D-93D5-CF758AB1FF53}"/>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id="{C396A842-81FA-3748-BB95-6D582C6C16DF}"/>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32226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524000"/>
            <a:ext cx="8153400" cy="2718693"/>
          </a:xfrm>
          <a:prstGeom prst="rect">
            <a:avLst/>
          </a:prstGeom>
        </p:spPr>
        <p:txBody>
          <a:bodyPr vert="horz" wrap="square" lIns="0" tIns="0" rIns="0" bIns="0" rtlCol="0">
            <a:spAutoFit/>
          </a:bodyPr>
          <a:lstStyle/>
          <a:p>
            <a:pPr>
              <a:lnSpc>
                <a:spcPct val="100000"/>
              </a:lnSpc>
              <a:spcBef>
                <a:spcPts val="600"/>
              </a:spcBef>
              <a:spcAft>
                <a:spcPts val="0"/>
              </a:spcAft>
            </a:pPr>
            <a:r>
              <a:rPr lang="en-US" b="1" spc="-40" dirty="0">
                <a:solidFill>
                  <a:srgbClr val="A01A06"/>
                </a:solidFill>
                <a:latin typeface="Calibri"/>
                <a:cs typeface="Calibri"/>
              </a:rPr>
              <a:t>M</a:t>
            </a:r>
            <a:r>
              <a:rPr lang="en-US" b="1" spc="-15" dirty="0">
                <a:solidFill>
                  <a:srgbClr val="A01A06"/>
                </a:solidFill>
                <a:latin typeface="Calibri"/>
                <a:cs typeface="Calibri"/>
              </a:rPr>
              <a:t>a</a:t>
            </a:r>
            <a:r>
              <a:rPr lang="en-US" b="1" spc="-30" dirty="0">
                <a:solidFill>
                  <a:srgbClr val="A01A06"/>
                </a:solidFill>
                <a:latin typeface="Calibri"/>
                <a:cs typeface="Calibri"/>
              </a:rPr>
              <a:t>p</a:t>
            </a:r>
            <a:r>
              <a:rPr lang="en-US" b="1" spc="-65" dirty="0">
                <a:solidFill>
                  <a:srgbClr val="A01A06"/>
                </a:solidFill>
                <a:latin typeface="Calibri"/>
                <a:cs typeface="Calibri"/>
              </a:rPr>
              <a:t>R</a:t>
            </a:r>
            <a:r>
              <a:rPr lang="en-US" b="1" spc="-20" dirty="0">
                <a:solidFill>
                  <a:srgbClr val="A01A06"/>
                </a:solidFill>
                <a:latin typeface="Calibri"/>
                <a:cs typeface="Calibri"/>
              </a:rPr>
              <a:t>e</a:t>
            </a:r>
            <a:r>
              <a:rPr lang="en-US" b="1" spc="-30" dirty="0">
                <a:solidFill>
                  <a:srgbClr val="A01A06"/>
                </a:solidFill>
                <a:latin typeface="Calibri"/>
                <a:cs typeface="Calibri"/>
              </a:rPr>
              <a:t>du</a:t>
            </a:r>
            <a:r>
              <a:rPr lang="en-US" b="1" spc="-10" dirty="0">
                <a:solidFill>
                  <a:srgbClr val="A01A06"/>
                </a:solidFill>
                <a:latin typeface="Calibri"/>
                <a:cs typeface="Calibri"/>
              </a:rPr>
              <a:t>c</a:t>
            </a:r>
            <a:r>
              <a:rPr lang="en-US" b="1" spc="-20" dirty="0">
                <a:solidFill>
                  <a:srgbClr val="A01A06"/>
                </a:solidFill>
                <a:latin typeface="Calibri"/>
                <a:cs typeface="Calibri"/>
              </a:rPr>
              <a:t>e</a:t>
            </a:r>
            <a:r>
              <a:rPr lang="en-US" b="1" spc="40" dirty="0">
                <a:solidFill>
                  <a:srgbClr val="A01A06"/>
                </a:solidFill>
                <a:latin typeface="Calibri"/>
                <a:cs typeface="Calibri"/>
              </a:rPr>
              <a:t> </a:t>
            </a:r>
            <a:r>
              <a:rPr lang="en-US" b="1" spc="-20" dirty="0">
                <a:solidFill>
                  <a:srgbClr val="A01A06"/>
                </a:solidFill>
                <a:latin typeface="Calibri"/>
                <a:cs typeface="Calibri"/>
              </a:rPr>
              <a:t>e</a:t>
            </a:r>
            <a:r>
              <a:rPr lang="en-US" b="1" spc="-80" dirty="0">
                <a:solidFill>
                  <a:srgbClr val="A01A06"/>
                </a:solidFill>
                <a:latin typeface="Calibri"/>
                <a:cs typeface="Calibri"/>
              </a:rPr>
              <a:t>n</a:t>
            </a:r>
            <a:r>
              <a:rPr lang="en-US" b="1" spc="-20" dirty="0">
                <a:solidFill>
                  <a:srgbClr val="A01A06"/>
                </a:solidFill>
                <a:latin typeface="Calibri"/>
                <a:cs typeface="Calibri"/>
              </a:rPr>
              <a:t>v</a:t>
            </a:r>
            <a:r>
              <a:rPr lang="en-US" b="1" spc="-5" dirty="0">
                <a:solidFill>
                  <a:srgbClr val="A01A06"/>
                </a:solidFill>
                <a:latin typeface="Calibri"/>
                <a:cs typeface="Calibri"/>
              </a:rPr>
              <a:t>i</a:t>
            </a:r>
            <a:r>
              <a:rPr lang="en-US" b="1" spc="-70" dirty="0">
                <a:solidFill>
                  <a:srgbClr val="A01A06"/>
                </a:solidFill>
                <a:latin typeface="Calibri"/>
                <a:cs typeface="Calibri"/>
              </a:rPr>
              <a:t>r</a:t>
            </a:r>
            <a:r>
              <a:rPr lang="en-US" b="1" spc="-10" dirty="0">
                <a:solidFill>
                  <a:srgbClr val="A01A06"/>
                </a:solidFill>
                <a:latin typeface="Calibri"/>
                <a:cs typeface="Calibri"/>
              </a:rPr>
              <a:t>o</a:t>
            </a:r>
            <a:r>
              <a:rPr lang="en-US" b="1" spc="-30" dirty="0">
                <a:solidFill>
                  <a:srgbClr val="A01A06"/>
                </a:solidFill>
                <a:latin typeface="Calibri"/>
                <a:cs typeface="Calibri"/>
              </a:rPr>
              <a:t>n</a:t>
            </a:r>
            <a:r>
              <a:rPr lang="en-US" b="1" spc="-35" dirty="0">
                <a:solidFill>
                  <a:srgbClr val="A01A06"/>
                </a:solidFill>
                <a:latin typeface="Calibri"/>
                <a:cs typeface="Calibri"/>
              </a:rPr>
              <a:t>m</a:t>
            </a:r>
            <a:r>
              <a:rPr lang="en-US" b="1" spc="-20" dirty="0">
                <a:solidFill>
                  <a:srgbClr val="A01A06"/>
                </a:solidFill>
                <a:latin typeface="Calibri"/>
                <a:cs typeface="Calibri"/>
              </a:rPr>
              <a:t>e</a:t>
            </a:r>
            <a:r>
              <a:rPr lang="en-US" b="1" spc="-55" dirty="0">
                <a:solidFill>
                  <a:srgbClr val="A01A06"/>
                </a:solidFill>
                <a:latin typeface="Calibri"/>
                <a:cs typeface="Calibri"/>
              </a:rPr>
              <a:t>n</a:t>
            </a:r>
            <a:r>
              <a:rPr lang="en-US" b="1" spc="-15" dirty="0">
                <a:solidFill>
                  <a:srgbClr val="A01A06"/>
                </a:solidFill>
                <a:latin typeface="Calibri"/>
                <a:cs typeface="Calibri"/>
              </a:rPr>
              <a:t>t</a:t>
            </a:r>
            <a:r>
              <a:rPr lang="en-US" b="1" spc="40" dirty="0">
                <a:solidFill>
                  <a:srgbClr val="A01A06"/>
                </a:solidFill>
                <a:latin typeface="Calibri"/>
                <a:cs typeface="Calibri"/>
              </a:rPr>
              <a:t> </a:t>
            </a:r>
            <a:r>
              <a:rPr lang="en-US" b="1" spc="-45" dirty="0">
                <a:solidFill>
                  <a:srgbClr val="A01A06"/>
                </a:solidFill>
                <a:latin typeface="Calibri"/>
                <a:cs typeface="Calibri"/>
              </a:rPr>
              <a:t>t</a:t>
            </a:r>
            <a:r>
              <a:rPr lang="en-US" b="1" spc="-15" dirty="0">
                <a:solidFill>
                  <a:srgbClr val="A01A06"/>
                </a:solidFill>
                <a:latin typeface="Calibri"/>
                <a:cs typeface="Calibri"/>
              </a:rPr>
              <a:t>a</a:t>
            </a:r>
            <a:r>
              <a:rPr lang="en-US" b="1" spc="-114" dirty="0">
                <a:solidFill>
                  <a:srgbClr val="A01A06"/>
                </a:solidFill>
                <a:latin typeface="Calibri"/>
                <a:cs typeface="Calibri"/>
              </a:rPr>
              <a:t>k</a:t>
            </a:r>
            <a:r>
              <a:rPr lang="en-US" b="1" spc="-15" dirty="0">
                <a:solidFill>
                  <a:srgbClr val="A01A06"/>
                </a:solidFill>
                <a:latin typeface="Calibri"/>
                <a:cs typeface="Calibri"/>
              </a:rPr>
              <a:t>es</a:t>
            </a:r>
            <a:r>
              <a:rPr lang="en-US" b="1" spc="15" dirty="0">
                <a:solidFill>
                  <a:srgbClr val="A01A06"/>
                </a:solidFill>
                <a:latin typeface="Calibri"/>
                <a:cs typeface="Calibri"/>
              </a:rPr>
              <a:t> </a:t>
            </a:r>
            <a:r>
              <a:rPr lang="en-US" b="1" spc="-35" dirty="0">
                <a:solidFill>
                  <a:srgbClr val="A01A06"/>
                </a:solidFill>
                <a:latin typeface="Calibri"/>
                <a:cs typeface="Calibri"/>
              </a:rPr>
              <a:t>c</a:t>
            </a:r>
            <a:r>
              <a:rPr lang="en-US" b="1" spc="-15" dirty="0">
                <a:solidFill>
                  <a:srgbClr val="A01A06"/>
                </a:solidFill>
                <a:latin typeface="Calibri"/>
                <a:cs typeface="Calibri"/>
              </a:rPr>
              <a:t>a</a:t>
            </a:r>
            <a:r>
              <a:rPr lang="en-US" b="1" spc="-70" dirty="0">
                <a:solidFill>
                  <a:srgbClr val="A01A06"/>
                </a:solidFill>
                <a:latin typeface="Calibri"/>
                <a:cs typeface="Calibri"/>
              </a:rPr>
              <a:t>r</a:t>
            </a:r>
            <a:r>
              <a:rPr lang="en-US" b="1" spc="-20" dirty="0">
                <a:solidFill>
                  <a:srgbClr val="A01A06"/>
                </a:solidFill>
                <a:latin typeface="Calibri"/>
                <a:cs typeface="Calibri"/>
              </a:rPr>
              <a:t>e</a:t>
            </a:r>
            <a:r>
              <a:rPr lang="en-US" b="1" spc="20" dirty="0">
                <a:solidFill>
                  <a:srgbClr val="A01A06"/>
                </a:solidFill>
                <a:latin typeface="Calibri"/>
                <a:cs typeface="Calibri"/>
              </a:rPr>
              <a:t> </a:t>
            </a:r>
            <a:r>
              <a:rPr lang="en-US" b="1" spc="-10" dirty="0">
                <a:solidFill>
                  <a:srgbClr val="A01A06"/>
                </a:solidFill>
                <a:latin typeface="Calibri"/>
                <a:cs typeface="Calibri"/>
              </a:rPr>
              <a:t>o</a:t>
            </a:r>
            <a:r>
              <a:rPr lang="en-US" b="1" spc="-15" dirty="0">
                <a:solidFill>
                  <a:srgbClr val="A01A06"/>
                </a:solidFill>
                <a:latin typeface="Calibri"/>
                <a:cs typeface="Calibri"/>
              </a:rPr>
              <a:t>f:</a:t>
            </a:r>
            <a:endParaRPr lang="en-US" dirty="0">
              <a:solidFill>
                <a:srgbClr val="A01A06"/>
              </a:solidFill>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lang="en-US" b="1" spc="-90" dirty="0">
                <a:latin typeface="Calibri"/>
                <a:cs typeface="Calibri"/>
              </a:rPr>
              <a:t>P</a:t>
            </a:r>
            <a:r>
              <a:rPr lang="en-US" b="1" spc="-15" dirty="0">
                <a:latin typeface="Calibri"/>
                <a:cs typeface="Calibri"/>
              </a:rPr>
              <a:t>a</a:t>
            </a:r>
            <a:r>
              <a:rPr lang="en-US" b="1" spc="-25" dirty="0">
                <a:latin typeface="Calibri"/>
                <a:cs typeface="Calibri"/>
              </a:rPr>
              <a:t>r</a:t>
            </a:r>
            <a:r>
              <a:rPr lang="en-US" b="1" spc="-20" dirty="0">
                <a:latin typeface="Calibri"/>
                <a:cs typeface="Calibri"/>
              </a:rPr>
              <a:t>t</a:t>
            </a:r>
            <a:r>
              <a:rPr lang="en-US" b="1" spc="-5" dirty="0">
                <a:latin typeface="Calibri"/>
                <a:cs typeface="Calibri"/>
              </a:rPr>
              <a:t>i</a:t>
            </a:r>
            <a:r>
              <a:rPr lang="en-US" b="1" spc="-20" dirty="0">
                <a:latin typeface="Calibri"/>
                <a:cs typeface="Calibri"/>
              </a:rPr>
              <a:t>t</a:t>
            </a:r>
            <a:r>
              <a:rPr lang="en-US" b="1" spc="-5" dirty="0">
                <a:latin typeface="Calibri"/>
                <a:cs typeface="Calibri"/>
              </a:rPr>
              <a:t>i</a:t>
            </a:r>
            <a:r>
              <a:rPr lang="en-US" b="1" spc="-10" dirty="0">
                <a:latin typeface="Calibri"/>
                <a:cs typeface="Calibri"/>
              </a:rPr>
              <a:t>o</a:t>
            </a:r>
            <a:r>
              <a:rPr lang="en-US" b="1" spc="-30" dirty="0">
                <a:latin typeface="Calibri"/>
                <a:cs typeface="Calibri"/>
              </a:rPr>
              <a:t>n</a:t>
            </a:r>
            <a:r>
              <a:rPr lang="en-US" b="1" spc="-5" dirty="0">
                <a:latin typeface="Calibri"/>
                <a:cs typeface="Calibri"/>
              </a:rPr>
              <a:t>i</a:t>
            </a:r>
            <a:r>
              <a:rPr lang="en-US" b="1" spc="-30" dirty="0">
                <a:latin typeface="Calibri"/>
                <a:cs typeface="Calibri"/>
              </a:rPr>
              <a:t>n</a:t>
            </a:r>
            <a:r>
              <a:rPr lang="en-US" b="1" spc="-20" dirty="0">
                <a:latin typeface="Calibri"/>
                <a:cs typeface="Calibri"/>
              </a:rPr>
              <a:t>g</a:t>
            </a:r>
            <a:r>
              <a:rPr lang="en-US" b="1" spc="20" dirty="0">
                <a:latin typeface="Calibri"/>
                <a:cs typeface="Calibri"/>
              </a:rPr>
              <a:t> </a:t>
            </a:r>
            <a:r>
              <a:rPr lang="en-US" spc="-5" dirty="0">
                <a:latin typeface="Calibri"/>
                <a:cs typeface="Calibri"/>
              </a:rPr>
              <a:t>t</a:t>
            </a:r>
            <a:r>
              <a:rPr lang="en-US" spc="-20" dirty="0">
                <a:latin typeface="Calibri"/>
                <a:cs typeface="Calibri"/>
              </a:rPr>
              <a:t>he</a:t>
            </a:r>
            <a:r>
              <a:rPr lang="en-US" spc="15" dirty="0">
                <a:latin typeface="Calibri"/>
                <a:cs typeface="Calibri"/>
              </a:rPr>
              <a:t> </a:t>
            </a:r>
            <a:r>
              <a:rPr lang="en-US" dirty="0">
                <a:latin typeface="Calibri"/>
                <a:cs typeface="Calibri"/>
              </a:rPr>
              <a:t>i</a:t>
            </a:r>
            <a:r>
              <a:rPr lang="en-US" spc="-20" dirty="0">
                <a:latin typeface="Calibri"/>
                <a:cs typeface="Calibri"/>
              </a:rPr>
              <a:t>nput</a:t>
            </a:r>
            <a:r>
              <a:rPr lang="en-US" spc="5" dirty="0">
                <a:latin typeface="Calibri"/>
                <a:cs typeface="Calibri"/>
              </a:rPr>
              <a:t> </a:t>
            </a:r>
            <a:r>
              <a:rPr lang="en-US" spc="-20" dirty="0">
                <a:latin typeface="Calibri"/>
                <a:cs typeface="Calibri"/>
              </a:rPr>
              <a:t>d</a:t>
            </a:r>
            <a:r>
              <a:rPr lang="en-US" spc="-40" dirty="0">
                <a:latin typeface="Calibri"/>
                <a:cs typeface="Calibri"/>
              </a:rPr>
              <a:t>a</a:t>
            </a:r>
            <a:r>
              <a:rPr lang="en-US" spc="-55" dirty="0">
                <a:latin typeface="Calibri"/>
                <a:cs typeface="Calibri"/>
              </a:rPr>
              <a:t>t</a:t>
            </a:r>
            <a:r>
              <a:rPr lang="en-US" spc="-20" dirty="0">
                <a:latin typeface="Calibri"/>
                <a:cs typeface="Calibri"/>
              </a:rPr>
              <a:t>a</a:t>
            </a:r>
            <a:endParaRPr lang="en-US" b="1" spc="-20" dirty="0">
              <a:latin typeface="Calibri"/>
              <a:cs typeface="Calibri"/>
            </a:endParaRPr>
          </a:p>
          <a:p>
            <a:pPr marR="5080"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b="1" spc="-20" dirty="0">
                <a:latin typeface="Calibri"/>
                <a:cs typeface="Calibri"/>
              </a:rPr>
              <a:t>S</a:t>
            </a:r>
            <a:r>
              <a:rPr b="1" spc="-10" dirty="0">
                <a:latin typeface="Calibri"/>
                <a:cs typeface="Calibri"/>
              </a:rPr>
              <a:t>c</a:t>
            </a:r>
            <a:r>
              <a:rPr b="1" spc="-30" dirty="0">
                <a:latin typeface="Calibri"/>
                <a:cs typeface="Calibri"/>
              </a:rPr>
              <a:t>h</a:t>
            </a:r>
            <a:r>
              <a:rPr b="1" spc="-20" dirty="0">
                <a:latin typeface="Calibri"/>
                <a:cs typeface="Calibri"/>
              </a:rPr>
              <a:t>e</a:t>
            </a:r>
            <a:r>
              <a:rPr b="1" spc="-30" dirty="0">
                <a:latin typeface="Calibri"/>
                <a:cs typeface="Calibri"/>
              </a:rPr>
              <a:t>du</a:t>
            </a:r>
            <a:r>
              <a:rPr b="1" spc="-5" dirty="0">
                <a:latin typeface="Calibri"/>
                <a:cs typeface="Calibri"/>
              </a:rPr>
              <a:t>li</a:t>
            </a:r>
            <a:r>
              <a:rPr b="1" spc="-30" dirty="0">
                <a:latin typeface="Calibri"/>
                <a:cs typeface="Calibri"/>
              </a:rPr>
              <a:t>n</a:t>
            </a:r>
            <a:r>
              <a:rPr b="1" spc="-20" dirty="0">
                <a:latin typeface="Calibri"/>
                <a:cs typeface="Calibri"/>
              </a:rPr>
              <a:t>g</a:t>
            </a:r>
            <a:r>
              <a:rPr b="1" spc="15" dirty="0">
                <a:latin typeface="Calibri"/>
                <a:cs typeface="Calibri"/>
              </a:rPr>
              <a:t> </a:t>
            </a:r>
            <a:r>
              <a:rPr spc="-5" dirty="0">
                <a:latin typeface="Calibri"/>
                <a:cs typeface="Calibri"/>
              </a:rPr>
              <a:t>t</a:t>
            </a:r>
            <a:r>
              <a:rPr spc="-20" dirty="0">
                <a:latin typeface="Calibri"/>
                <a:cs typeface="Calibri"/>
              </a:rPr>
              <a:t>he</a:t>
            </a:r>
            <a:r>
              <a:rPr spc="15" dirty="0">
                <a:latin typeface="Calibri"/>
                <a:cs typeface="Calibri"/>
              </a:rPr>
              <a:t> </a:t>
            </a:r>
            <a:r>
              <a:rPr spc="-20" dirty="0">
                <a:latin typeface="Calibri"/>
                <a:cs typeface="Calibri"/>
              </a:rPr>
              <a:t>p</a:t>
            </a:r>
            <a:r>
              <a:rPr spc="-75" dirty="0">
                <a:latin typeface="Calibri"/>
                <a:cs typeface="Calibri"/>
              </a:rPr>
              <a:t>r</a:t>
            </a:r>
            <a:r>
              <a:rPr spc="-25" dirty="0">
                <a:latin typeface="Calibri"/>
                <a:cs typeface="Calibri"/>
              </a:rPr>
              <a:t>o</a:t>
            </a:r>
            <a:r>
              <a:rPr spc="-10" dirty="0">
                <a:latin typeface="Calibri"/>
                <a:cs typeface="Calibri"/>
              </a:rPr>
              <a:t>g</a:t>
            </a:r>
            <a:r>
              <a:rPr spc="-100" dirty="0">
                <a:latin typeface="Calibri"/>
                <a:cs typeface="Calibri"/>
              </a:rPr>
              <a:t>r</a:t>
            </a:r>
            <a:r>
              <a:rPr spc="-15" dirty="0">
                <a:latin typeface="Calibri"/>
                <a:cs typeface="Calibri"/>
              </a:rPr>
              <a:t>a</a:t>
            </a:r>
            <a:r>
              <a:rPr spc="-40" dirty="0">
                <a:latin typeface="Calibri"/>
                <a:cs typeface="Calibri"/>
              </a:rPr>
              <a:t>m</a:t>
            </a:r>
            <a:r>
              <a:rPr spc="-210" dirty="0">
                <a:latin typeface="Calibri"/>
                <a:cs typeface="Calibri"/>
              </a:rPr>
              <a:t>’</a:t>
            </a:r>
            <a:r>
              <a:rPr spc="-15" dirty="0">
                <a:latin typeface="Calibri"/>
                <a:cs typeface="Calibri"/>
              </a:rPr>
              <a:t>s</a:t>
            </a:r>
            <a:r>
              <a:rPr spc="40" dirty="0">
                <a:latin typeface="Calibri"/>
                <a:cs typeface="Calibri"/>
              </a:rPr>
              <a:t> </a:t>
            </a:r>
            <a:r>
              <a:rPr spc="-75" dirty="0">
                <a:latin typeface="Calibri"/>
                <a:cs typeface="Calibri"/>
              </a:rPr>
              <a:t>e</a:t>
            </a:r>
            <a:r>
              <a:rPr spc="-105" dirty="0">
                <a:latin typeface="Calibri"/>
                <a:cs typeface="Calibri"/>
              </a:rPr>
              <a:t>x</a:t>
            </a:r>
            <a:r>
              <a:rPr spc="-25" dirty="0">
                <a:latin typeface="Calibri"/>
                <a:cs typeface="Calibri"/>
              </a:rPr>
              <a:t>ec</a:t>
            </a:r>
            <a:r>
              <a:rPr spc="-20" dirty="0">
                <a:latin typeface="Calibri"/>
                <a:cs typeface="Calibri"/>
              </a:rPr>
              <a:t>u</a:t>
            </a:r>
            <a:r>
              <a:rPr spc="-5" dirty="0">
                <a:latin typeface="Calibri"/>
                <a:cs typeface="Calibri"/>
              </a:rPr>
              <a:t>t</a:t>
            </a:r>
            <a:r>
              <a:rPr dirty="0">
                <a:latin typeface="Calibri"/>
                <a:cs typeface="Calibri"/>
              </a:rPr>
              <a:t>i</a:t>
            </a:r>
            <a:r>
              <a:rPr spc="-25" dirty="0">
                <a:latin typeface="Calibri"/>
                <a:cs typeface="Calibri"/>
              </a:rPr>
              <a:t>o</a:t>
            </a:r>
            <a:r>
              <a:rPr spc="-20" dirty="0">
                <a:latin typeface="Calibri"/>
                <a:cs typeface="Calibri"/>
              </a:rPr>
              <a:t>n</a:t>
            </a:r>
            <a:r>
              <a:rPr spc="45" dirty="0">
                <a:latin typeface="Calibri"/>
                <a:cs typeface="Calibri"/>
              </a:rPr>
              <a:t> </a:t>
            </a:r>
            <a:r>
              <a:rPr spc="-15" dirty="0">
                <a:latin typeface="Calibri"/>
                <a:cs typeface="Calibri"/>
              </a:rPr>
              <a:t>a</a:t>
            </a:r>
            <a:r>
              <a:rPr spc="-25" dirty="0">
                <a:latin typeface="Calibri"/>
                <a:cs typeface="Calibri"/>
              </a:rPr>
              <a:t>c</a:t>
            </a:r>
            <a:r>
              <a:rPr spc="-75" dirty="0">
                <a:latin typeface="Calibri"/>
                <a:cs typeface="Calibri"/>
              </a:rPr>
              <a:t>r</a:t>
            </a:r>
            <a:r>
              <a:rPr spc="-20" dirty="0">
                <a:latin typeface="Calibri"/>
                <a:cs typeface="Calibri"/>
              </a:rPr>
              <a:t>os</a:t>
            </a:r>
            <a:r>
              <a:rPr spc="-15" dirty="0">
                <a:latin typeface="Calibri"/>
                <a:cs typeface="Calibri"/>
              </a:rPr>
              <a:t>s</a:t>
            </a:r>
            <a:r>
              <a:rPr spc="20" dirty="0">
                <a:latin typeface="Calibri"/>
                <a:cs typeface="Calibri"/>
              </a:rPr>
              <a:t> </a:t>
            </a:r>
            <a:r>
              <a:rPr spc="-20" dirty="0">
                <a:latin typeface="Calibri"/>
                <a:cs typeface="Calibri"/>
              </a:rPr>
              <a:t>a</a:t>
            </a:r>
            <a:r>
              <a:rPr spc="-10" dirty="0">
                <a:latin typeface="Calibri"/>
                <a:cs typeface="Calibri"/>
              </a:rPr>
              <a:t> </a:t>
            </a:r>
            <a:r>
              <a:rPr spc="-20" dirty="0">
                <a:latin typeface="Calibri"/>
                <a:cs typeface="Calibri"/>
              </a:rPr>
              <a:t>s</a:t>
            </a:r>
            <a:r>
              <a:rPr spc="-50" dirty="0">
                <a:latin typeface="Calibri"/>
                <a:cs typeface="Calibri"/>
              </a:rPr>
              <a:t>e</a:t>
            </a:r>
            <a:r>
              <a:rPr spc="-15" dirty="0">
                <a:latin typeface="Calibri"/>
                <a:cs typeface="Calibri"/>
              </a:rPr>
              <a:t>t</a:t>
            </a:r>
            <a:r>
              <a:rPr spc="30" dirty="0">
                <a:latin typeface="Calibri"/>
                <a:cs typeface="Calibri"/>
              </a:rPr>
              <a:t> </a:t>
            </a:r>
            <a:r>
              <a:rPr spc="-25" dirty="0">
                <a:latin typeface="Calibri"/>
                <a:cs typeface="Calibri"/>
              </a:rPr>
              <a:t>o</a:t>
            </a:r>
            <a:r>
              <a:rPr spc="-10" dirty="0">
                <a:latin typeface="Calibri"/>
                <a:cs typeface="Calibri"/>
              </a:rPr>
              <a:t>f</a:t>
            </a:r>
            <a:r>
              <a:rPr spc="5" dirty="0">
                <a:latin typeface="Calibri"/>
                <a:cs typeface="Calibri"/>
              </a:rPr>
              <a:t> </a:t>
            </a:r>
            <a:r>
              <a:rPr lang="en-US" spc="-40" dirty="0">
                <a:latin typeface="Calibri"/>
                <a:cs typeface="Calibri"/>
              </a:rPr>
              <a:t>nodes</a:t>
            </a:r>
            <a:endParaRPr dirty="0">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spc="-85" dirty="0">
                <a:latin typeface="Calibri"/>
                <a:cs typeface="Calibri"/>
              </a:rPr>
              <a:t>P</a:t>
            </a:r>
            <a:r>
              <a:rPr spc="-25" dirty="0">
                <a:latin typeface="Calibri"/>
                <a:cs typeface="Calibri"/>
              </a:rPr>
              <a:t>er</a:t>
            </a:r>
            <a:r>
              <a:rPr spc="-75" dirty="0">
                <a:latin typeface="Calibri"/>
                <a:cs typeface="Calibri"/>
              </a:rPr>
              <a:t>f</a:t>
            </a:r>
            <a:r>
              <a:rPr spc="-25" dirty="0">
                <a:latin typeface="Calibri"/>
                <a:cs typeface="Calibri"/>
              </a:rPr>
              <a:t>or</a:t>
            </a:r>
            <a:r>
              <a:rPr spc="-40" dirty="0">
                <a:latin typeface="Calibri"/>
                <a:cs typeface="Calibri"/>
              </a:rPr>
              <a:t>m</a:t>
            </a:r>
            <a:r>
              <a:rPr dirty="0">
                <a:latin typeface="Calibri"/>
                <a:cs typeface="Calibri"/>
              </a:rPr>
              <a:t>i</a:t>
            </a:r>
            <a:r>
              <a:rPr spc="-20" dirty="0">
                <a:latin typeface="Calibri"/>
                <a:cs typeface="Calibri"/>
              </a:rPr>
              <a:t>ng</a:t>
            </a:r>
            <a:r>
              <a:rPr spc="55" dirty="0">
                <a:latin typeface="Calibri"/>
                <a:cs typeface="Calibri"/>
              </a:rPr>
              <a:t> </a:t>
            </a:r>
            <a:r>
              <a:rPr spc="-5" dirty="0">
                <a:latin typeface="Calibri"/>
                <a:cs typeface="Calibri"/>
              </a:rPr>
              <a:t>t</a:t>
            </a:r>
            <a:r>
              <a:rPr spc="-20" dirty="0">
                <a:latin typeface="Calibri"/>
                <a:cs typeface="Calibri"/>
              </a:rPr>
              <a:t>he</a:t>
            </a:r>
            <a:r>
              <a:rPr spc="15" dirty="0">
                <a:latin typeface="Calibri"/>
                <a:cs typeface="Calibri"/>
              </a:rPr>
              <a:t> </a:t>
            </a:r>
            <a:r>
              <a:rPr b="1" spc="-25" dirty="0">
                <a:latin typeface="Calibri"/>
                <a:cs typeface="Calibri"/>
              </a:rPr>
              <a:t>g</a:t>
            </a:r>
            <a:r>
              <a:rPr b="1" spc="-70" dirty="0">
                <a:latin typeface="Calibri"/>
                <a:cs typeface="Calibri"/>
              </a:rPr>
              <a:t>r</a:t>
            </a:r>
            <a:r>
              <a:rPr b="1" spc="-10" dirty="0">
                <a:latin typeface="Calibri"/>
                <a:cs typeface="Calibri"/>
              </a:rPr>
              <a:t>o</a:t>
            </a:r>
            <a:r>
              <a:rPr b="1" spc="-30" dirty="0">
                <a:latin typeface="Calibri"/>
                <a:cs typeface="Calibri"/>
              </a:rPr>
              <a:t>u</a:t>
            </a:r>
            <a:r>
              <a:rPr b="1" spc="-20" dirty="0">
                <a:latin typeface="Calibri"/>
                <a:cs typeface="Calibri"/>
              </a:rPr>
              <a:t>p</a:t>
            </a:r>
            <a:r>
              <a:rPr b="1" spc="10" dirty="0">
                <a:latin typeface="Calibri"/>
                <a:cs typeface="Calibri"/>
              </a:rPr>
              <a:t> </a:t>
            </a:r>
            <a:r>
              <a:rPr b="1" spc="-55" dirty="0">
                <a:latin typeface="Calibri"/>
                <a:cs typeface="Calibri"/>
              </a:rPr>
              <a:t>b</a:t>
            </a:r>
            <a:r>
              <a:rPr b="1" spc="-20" dirty="0">
                <a:latin typeface="Calibri"/>
                <a:cs typeface="Calibri"/>
              </a:rPr>
              <a:t>y</a:t>
            </a:r>
            <a:r>
              <a:rPr b="1" spc="20" dirty="0">
                <a:latin typeface="Calibri"/>
                <a:cs typeface="Calibri"/>
              </a:rPr>
              <a:t> </a:t>
            </a:r>
            <a:r>
              <a:rPr b="1" spc="-114" dirty="0">
                <a:latin typeface="Calibri"/>
                <a:cs typeface="Calibri"/>
              </a:rPr>
              <a:t>k</a:t>
            </a:r>
            <a:r>
              <a:rPr b="1" spc="-45" dirty="0">
                <a:latin typeface="Calibri"/>
                <a:cs typeface="Calibri"/>
              </a:rPr>
              <a:t>e</a:t>
            </a:r>
            <a:r>
              <a:rPr b="1" spc="-20" dirty="0">
                <a:latin typeface="Calibri"/>
                <a:cs typeface="Calibri"/>
              </a:rPr>
              <a:t>y</a:t>
            </a:r>
            <a:r>
              <a:rPr b="1" spc="15" dirty="0">
                <a:latin typeface="Calibri"/>
                <a:cs typeface="Calibri"/>
              </a:rPr>
              <a:t> </a:t>
            </a:r>
            <a:r>
              <a:rPr spc="-65" dirty="0">
                <a:latin typeface="Calibri"/>
                <a:cs typeface="Calibri"/>
              </a:rPr>
              <a:t>s</a:t>
            </a:r>
            <a:r>
              <a:rPr spc="-30" dirty="0">
                <a:latin typeface="Calibri"/>
                <a:cs typeface="Calibri"/>
              </a:rPr>
              <a:t>t</a:t>
            </a:r>
            <a:r>
              <a:rPr spc="-25" dirty="0">
                <a:latin typeface="Calibri"/>
                <a:cs typeface="Calibri"/>
              </a:rPr>
              <a:t>e</a:t>
            </a:r>
            <a:r>
              <a:rPr spc="-20" dirty="0">
                <a:latin typeface="Calibri"/>
                <a:cs typeface="Calibri"/>
              </a:rPr>
              <a:t>p</a:t>
            </a:r>
            <a:endParaRPr lang="en-US" dirty="0">
              <a:latin typeface="Calibri"/>
              <a:cs typeface="Calibri"/>
            </a:endParaRPr>
          </a:p>
          <a:p>
            <a:pPr indent="-342900">
              <a:lnSpc>
                <a:spcPts val="3829"/>
              </a:lnSpc>
              <a:spcBef>
                <a:spcPts val="600"/>
              </a:spcBef>
              <a:spcAft>
                <a:spcPts val="0"/>
              </a:spcAft>
              <a:buClr>
                <a:schemeClr val="tx1"/>
              </a:buClr>
              <a:buSzPct val="79687"/>
              <a:buFont typeface="Arial" panose="020B0604020202020204" pitchFamily="34" charset="0"/>
              <a:buChar char="•"/>
              <a:tabLst>
                <a:tab pos="332740" algn="l"/>
              </a:tabLst>
            </a:pPr>
            <a:r>
              <a:rPr spc="-20" dirty="0">
                <a:latin typeface="Calibri"/>
                <a:cs typeface="Calibri"/>
              </a:rPr>
              <a:t>H</a:t>
            </a:r>
            <a:r>
              <a:rPr spc="-15" dirty="0">
                <a:latin typeface="Calibri"/>
                <a:cs typeface="Calibri"/>
              </a:rPr>
              <a:t>a</a:t>
            </a:r>
            <a:r>
              <a:rPr spc="-20" dirty="0">
                <a:latin typeface="Calibri"/>
                <a:cs typeface="Calibri"/>
              </a:rPr>
              <a:t>nd</a:t>
            </a:r>
            <a:r>
              <a:rPr dirty="0">
                <a:latin typeface="Calibri"/>
                <a:cs typeface="Calibri"/>
              </a:rPr>
              <a:t>li</a:t>
            </a:r>
            <a:r>
              <a:rPr spc="-20" dirty="0">
                <a:latin typeface="Calibri"/>
                <a:cs typeface="Calibri"/>
              </a:rPr>
              <a:t>ng</a:t>
            </a:r>
            <a:r>
              <a:rPr spc="30" dirty="0">
                <a:latin typeface="Calibri"/>
                <a:cs typeface="Calibri"/>
              </a:rPr>
              <a:t> </a:t>
            </a:r>
            <a:r>
              <a:rPr spc="-40" dirty="0">
                <a:latin typeface="Calibri"/>
                <a:cs typeface="Calibri"/>
              </a:rPr>
              <a:t>m</a:t>
            </a:r>
            <a:r>
              <a:rPr spc="-15" dirty="0">
                <a:latin typeface="Calibri"/>
                <a:cs typeface="Calibri"/>
              </a:rPr>
              <a:t>a</a:t>
            </a:r>
            <a:r>
              <a:rPr spc="-25" dirty="0">
                <a:latin typeface="Calibri"/>
                <a:cs typeface="Calibri"/>
              </a:rPr>
              <a:t>c</a:t>
            </a:r>
            <a:r>
              <a:rPr spc="-20" dirty="0">
                <a:latin typeface="Calibri"/>
                <a:cs typeface="Calibri"/>
              </a:rPr>
              <a:t>h</a:t>
            </a:r>
            <a:r>
              <a:rPr dirty="0">
                <a:latin typeface="Calibri"/>
                <a:cs typeface="Calibri"/>
              </a:rPr>
              <a:t>i</a:t>
            </a:r>
            <a:r>
              <a:rPr spc="-20" dirty="0">
                <a:latin typeface="Calibri"/>
                <a:cs typeface="Calibri"/>
              </a:rPr>
              <a:t>ne</a:t>
            </a:r>
            <a:r>
              <a:rPr spc="45" dirty="0">
                <a:latin typeface="Calibri"/>
                <a:cs typeface="Calibri"/>
              </a:rPr>
              <a:t> </a:t>
            </a:r>
            <a:r>
              <a:rPr b="1" spc="-70" dirty="0">
                <a:latin typeface="Calibri"/>
                <a:cs typeface="Calibri"/>
              </a:rPr>
              <a:t>f</a:t>
            </a:r>
            <a:r>
              <a:rPr b="1" spc="-15" dirty="0">
                <a:latin typeface="Calibri"/>
                <a:cs typeface="Calibri"/>
              </a:rPr>
              <a:t>a</a:t>
            </a:r>
            <a:r>
              <a:rPr b="1" spc="-5" dirty="0">
                <a:latin typeface="Calibri"/>
                <a:cs typeface="Calibri"/>
              </a:rPr>
              <a:t>il</a:t>
            </a:r>
            <a:r>
              <a:rPr b="1" spc="-30" dirty="0">
                <a:latin typeface="Calibri"/>
                <a:cs typeface="Calibri"/>
              </a:rPr>
              <a:t>u</a:t>
            </a:r>
            <a:r>
              <a:rPr b="1" spc="-70" dirty="0">
                <a:latin typeface="Calibri"/>
                <a:cs typeface="Calibri"/>
              </a:rPr>
              <a:t>r</a:t>
            </a:r>
            <a:r>
              <a:rPr b="1" spc="-15" dirty="0">
                <a:latin typeface="Calibri"/>
                <a:cs typeface="Calibri"/>
              </a:rPr>
              <a:t>es</a:t>
            </a:r>
            <a:endParaRPr dirty="0">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spc="-25" dirty="0">
                <a:latin typeface="Calibri"/>
                <a:cs typeface="Calibri"/>
              </a:rPr>
              <a:t>M</a:t>
            </a:r>
            <a:r>
              <a:rPr spc="-15" dirty="0">
                <a:latin typeface="Calibri"/>
                <a:cs typeface="Calibri"/>
              </a:rPr>
              <a:t>a</a:t>
            </a:r>
            <a:r>
              <a:rPr spc="-20" dirty="0">
                <a:latin typeface="Calibri"/>
                <a:cs typeface="Calibri"/>
              </a:rPr>
              <a:t>n</a:t>
            </a:r>
            <a:r>
              <a:rPr spc="-15" dirty="0">
                <a:latin typeface="Calibri"/>
                <a:cs typeface="Calibri"/>
              </a:rPr>
              <a:t>a</a:t>
            </a:r>
            <a:r>
              <a:rPr spc="-10" dirty="0">
                <a:latin typeface="Calibri"/>
                <a:cs typeface="Calibri"/>
              </a:rPr>
              <a:t>g</a:t>
            </a:r>
            <a:r>
              <a:rPr dirty="0">
                <a:latin typeface="Calibri"/>
                <a:cs typeface="Calibri"/>
              </a:rPr>
              <a:t>i</a:t>
            </a:r>
            <a:r>
              <a:rPr spc="-20" dirty="0">
                <a:latin typeface="Calibri"/>
                <a:cs typeface="Calibri"/>
              </a:rPr>
              <a:t>ng</a:t>
            </a:r>
            <a:r>
              <a:rPr spc="30" dirty="0">
                <a:latin typeface="Calibri"/>
                <a:cs typeface="Calibri"/>
              </a:rPr>
              <a:t> </a:t>
            </a:r>
            <a:r>
              <a:rPr spc="-75" dirty="0">
                <a:latin typeface="Calibri"/>
                <a:cs typeface="Calibri"/>
              </a:rPr>
              <a:t>r</a:t>
            </a:r>
            <a:r>
              <a:rPr spc="-25" dirty="0">
                <a:latin typeface="Calibri"/>
                <a:cs typeface="Calibri"/>
              </a:rPr>
              <a:t>e</a:t>
            </a:r>
            <a:r>
              <a:rPr spc="-20" dirty="0">
                <a:latin typeface="Calibri"/>
                <a:cs typeface="Calibri"/>
              </a:rPr>
              <a:t>qu</a:t>
            </a:r>
            <a:r>
              <a:rPr dirty="0">
                <a:latin typeface="Calibri"/>
                <a:cs typeface="Calibri"/>
              </a:rPr>
              <a:t>i</a:t>
            </a:r>
            <a:r>
              <a:rPr spc="-75" dirty="0">
                <a:latin typeface="Calibri"/>
                <a:cs typeface="Calibri"/>
              </a:rPr>
              <a:t>r</a:t>
            </a:r>
            <a:r>
              <a:rPr spc="-25" dirty="0">
                <a:latin typeface="Calibri"/>
                <a:cs typeface="Calibri"/>
              </a:rPr>
              <a:t>e</a:t>
            </a:r>
            <a:r>
              <a:rPr spc="-20" dirty="0">
                <a:latin typeface="Calibri"/>
                <a:cs typeface="Calibri"/>
              </a:rPr>
              <a:t>d</a:t>
            </a:r>
            <a:r>
              <a:rPr spc="45" dirty="0">
                <a:latin typeface="Calibri"/>
                <a:cs typeface="Calibri"/>
              </a:rPr>
              <a:t> </a:t>
            </a:r>
            <a:r>
              <a:rPr dirty="0">
                <a:latin typeface="Calibri"/>
                <a:cs typeface="Calibri"/>
              </a:rPr>
              <a:t>i</a:t>
            </a:r>
            <a:r>
              <a:rPr spc="-45" dirty="0">
                <a:latin typeface="Calibri"/>
                <a:cs typeface="Calibri"/>
              </a:rPr>
              <a:t>n</a:t>
            </a:r>
            <a:r>
              <a:rPr spc="-30" dirty="0">
                <a:latin typeface="Calibri"/>
                <a:cs typeface="Calibri"/>
              </a:rPr>
              <a:t>t</a:t>
            </a:r>
            <a:r>
              <a:rPr spc="-25" dirty="0">
                <a:latin typeface="Calibri"/>
                <a:cs typeface="Calibri"/>
              </a:rPr>
              <a:t>e</a:t>
            </a:r>
            <a:r>
              <a:rPr spc="-20" dirty="0">
                <a:latin typeface="Calibri"/>
                <a:cs typeface="Calibri"/>
              </a:rPr>
              <a:t>r</a:t>
            </a:r>
            <a:r>
              <a:rPr spc="-5" dirty="0">
                <a:latin typeface="Calibri"/>
                <a:cs typeface="Calibri"/>
              </a:rPr>
              <a:t>-</a:t>
            </a:r>
            <a:r>
              <a:rPr spc="-40" dirty="0">
                <a:latin typeface="Calibri"/>
                <a:cs typeface="Calibri"/>
              </a:rPr>
              <a:t>m</a:t>
            </a:r>
            <a:r>
              <a:rPr spc="-15" dirty="0">
                <a:latin typeface="Calibri"/>
                <a:cs typeface="Calibri"/>
              </a:rPr>
              <a:t>a</a:t>
            </a:r>
            <a:r>
              <a:rPr spc="-25" dirty="0">
                <a:latin typeface="Calibri"/>
                <a:cs typeface="Calibri"/>
              </a:rPr>
              <a:t>c</a:t>
            </a:r>
            <a:r>
              <a:rPr spc="-20" dirty="0">
                <a:latin typeface="Calibri"/>
                <a:cs typeface="Calibri"/>
              </a:rPr>
              <a:t>h</a:t>
            </a:r>
            <a:r>
              <a:rPr dirty="0">
                <a:latin typeface="Calibri"/>
                <a:cs typeface="Calibri"/>
              </a:rPr>
              <a:t>i</a:t>
            </a:r>
            <a:r>
              <a:rPr spc="-20" dirty="0">
                <a:latin typeface="Calibri"/>
                <a:cs typeface="Calibri"/>
              </a:rPr>
              <a:t>ne</a:t>
            </a:r>
            <a:r>
              <a:rPr lang="en-US" dirty="0">
                <a:latin typeface="Calibri"/>
                <a:cs typeface="Calibri"/>
              </a:rPr>
              <a:t> </a:t>
            </a:r>
            <a:r>
              <a:rPr b="1" spc="-35" dirty="0">
                <a:latin typeface="Calibri"/>
                <a:cs typeface="Calibri"/>
              </a:rPr>
              <a:t>c</a:t>
            </a:r>
            <a:r>
              <a:rPr b="1" spc="-10" dirty="0">
                <a:latin typeface="Calibri"/>
                <a:cs typeface="Calibri"/>
              </a:rPr>
              <a:t>o</a:t>
            </a:r>
            <a:r>
              <a:rPr b="1" spc="-35" dirty="0">
                <a:latin typeface="Calibri"/>
                <a:cs typeface="Calibri"/>
              </a:rPr>
              <a:t>mm</a:t>
            </a:r>
            <a:r>
              <a:rPr b="1" spc="-30" dirty="0">
                <a:latin typeface="Calibri"/>
                <a:cs typeface="Calibri"/>
              </a:rPr>
              <a:t>un</a:t>
            </a:r>
            <a:r>
              <a:rPr b="1" spc="-5" dirty="0">
                <a:latin typeface="Calibri"/>
                <a:cs typeface="Calibri"/>
              </a:rPr>
              <a:t>i</a:t>
            </a:r>
            <a:r>
              <a:rPr b="1" spc="-35" dirty="0">
                <a:latin typeface="Calibri"/>
                <a:cs typeface="Calibri"/>
              </a:rPr>
              <a:t>ca</a:t>
            </a:r>
            <a:r>
              <a:rPr b="1" spc="-15" dirty="0">
                <a:latin typeface="Calibri"/>
                <a:cs typeface="Calibri"/>
              </a:rPr>
              <a:t>t</a:t>
            </a:r>
            <a:r>
              <a:rPr b="1" spc="-5" dirty="0">
                <a:latin typeface="Calibri"/>
                <a:cs typeface="Calibri"/>
              </a:rPr>
              <a:t>i</a:t>
            </a:r>
            <a:r>
              <a:rPr b="1" spc="-10" dirty="0">
                <a:latin typeface="Calibri"/>
                <a:cs typeface="Calibri"/>
              </a:rPr>
              <a:t>o</a:t>
            </a:r>
            <a:r>
              <a:rPr b="1" spc="-20" dirty="0">
                <a:latin typeface="Calibri"/>
                <a:cs typeface="Calibri"/>
              </a:rPr>
              <a:t>n</a:t>
            </a:r>
            <a:endParaRPr dirty="0">
              <a:latin typeface="Calibri"/>
              <a:cs typeface="Calibri"/>
            </a:endParaRPr>
          </a:p>
        </p:txBody>
      </p:sp>
      <p:sp>
        <p:nvSpPr>
          <p:cNvPr id="6" name="Rectangle 2">
            <a:extLst>
              <a:ext uri="{FF2B5EF4-FFF2-40B4-BE49-F238E27FC236}">
                <a16:creationId xmlns:a16="http://schemas.microsoft.com/office/drawing/2014/main" id="{34943C34-1947-2545-A310-A495A6682FC3}"/>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Environment</a:t>
            </a:r>
            <a:endParaRPr lang="en-US" sz="3600" b="0" kern="0" dirty="0">
              <a:solidFill>
                <a:srgbClr val="A01A06"/>
              </a:solidFill>
              <a:latin typeface="Calibri" panose="020F0502020204030204" pitchFamily="34" charset="0"/>
              <a:cs typeface="Calibri" panose="020F0502020204030204" pitchFamily="34" charset="0"/>
            </a:endParaRPr>
          </a:p>
        </p:txBody>
      </p:sp>
      <p:sp>
        <p:nvSpPr>
          <p:cNvPr id="7" name="object 6">
            <a:extLst>
              <a:ext uri="{FF2B5EF4-FFF2-40B4-BE49-F238E27FC236}">
                <a16:creationId xmlns:a16="http://schemas.microsoft.com/office/drawing/2014/main" id="{ECC7111C-A169-824C-AA6A-D854B6FEC567}"/>
              </a:ext>
            </a:extLst>
          </p:cNvPr>
          <p:cNvSpPr>
            <a:spLocks noChangeAspect="1"/>
          </p:cNvSpPr>
          <p:nvPr/>
        </p:nvSpPr>
        <p:spPr>
          <a:xfrm>
            <a:off x="5562600" y="4444147"/>
            <a:ext cx="3510208" cy="242083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3388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524000"/>
            <a:ext cx="7772400" cy="5170646"/>
          </a:xfrm>
          <a:prstGeom prst="rect">
            <a:avLst/>
          </a:prstGeom>
        </p:spPr>
        <p:txBody>
          <a:bodyPr vert="horz" wrap="square" lIns="0" tIns="0" rIns="0" bIns="0" rtlCol="0">
            <a:spAutoFit/>
          </a:bodyPr>
          <a:lstStyle/>
          <a:p>
            <a:pPr marL="457200" indent="-457200">
              <a:lnSpc>
                <a:spcPct val="100000"/>
              </a:lnSpc>
              <a:spcBef>
                <a:spcPts val="0"/>
              </a:spcBef>
              <a:spcAft>
                <a:spcPts val="600"/>
              </a:spcAft>
              <a:buClr>
                <a:schemeClr val="tx1"/>
              </a:buClr>
              <a:buFont typeface="Arial" panose="020B0604020202020204" pitchFamily="34" charset="0"/>
              <a:buChar char="•"/>
            </a:pPr>
            <a:r>
              <a:rPr lang="en-US" sz="2800" spc="-40" dirty="0">
                <a:latin typeface="Calibri"/>
                <a:cs typeface="Calibri"/>
              </a:rPr>
              <a:t>Input and final output are stored </a:t>
            </a:r>
            <a:r>
              <a:rPr lang="en-US" sz="2800" b="1" spc="-40" dirty="0">
                <a:solidFill>
                  <a:srgbClr val="A01A06"/>
                </a:solidFill>
                <a:latin typeface="Calibri"/>
                <a:cs typeface="Calibri"/>
              </a:rPr>
              <a:t>on a distributed file system (DFS)</a:t>
            </a:r>
          </a:p>
          <a:p>
            <a:pPr marR="5080" lvl="2" indent="-457200">
              <a:spcBef>
                <a:spcPts val="0"/>
              </a:spcBef>
              <a:spcAft>
                <a:spcPts val="600"/>
              </a:spcAft>
              <a:buClr>
                <a:schemeClr val="tx1"/>
              </a:buClr>
              <a:buSzPct val="79687"/>
              <a:buFont typeface="Arial" panose="020B0604020202020204" pitchFamily="34" charset="0"/>
              <a:buChar char="•"/>
              <a:tabLst>
                <a:tab pos="332740" algn="l"/>
              </a:tabLst>
            </a:pPr>
            <a:r>
              <a:rPr lang="en-US" spc="-15" dirty="0">
                <a:latin typeface="Calibri"/>
                <a:cs typeface="Calibri"/>
              </a:rPr>
              <a:t>Scheduler tries to schedule map tasks “close” to physical storage location of input data</a:t>
            </a:r>
          </a:p>
          <a:p>
            <a:pPr marL="457200" marR="5080"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endParaRPr lang="en-US" spc="-15" dirty="0">
              <a:latin typeface="Calibri"/>
              <a:cs typeface="Calibri"/>
            </a:endParaRP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lang="en-US" sz="2800" spc="-85" dirty="0">
                <a:latin typeface="Calibri"/>
                <a:cs typeface="Calibri"/>
              </a:rPr>
              <a:t>Intermediate results are stored </a:t>
            </a:r>
            <a:r>
              <a:rPr lang="en-US" sz="2800" b="1" spc="-85" dirty="0">
                <a:solidFill>
                  <a:srgbClr val="A01A06"/>
                </a:solidFill>
                <a:latin typeface="Calibri"/>
                <a:cs typeface="Calibri"/>
              </a:rPr>
              <a:t>on local file system of Map workers</a:t>
            </a:r>
          </a:p>
          <a:p>
            <a:pPr>
              <a:lnSpc>
                <a:spcPct val="100000"/>
              </a:lnSpc>
              <a:spcBef>
                <a:spcPts val="0"/>
              </a:spcBef>
              <a:spcAft>
                <a:spcPts val="600"/>
              </a:spcAft>
              <a:buClr>
                <a:schemeClr val="tx1"/>
              </a:buClr>
              <a:buSzPct val="100000"/>
              <a:tabLst>
                <a:tab pos="332740" algn="l"/>
              </a:tabLst>
            </a:pPr>
            <a:r>
              <a:rPr lang="en-US" spc="-85" dirty="0">
                <a:solidFill>
                  <a:srgbClr val="3366FF"/>
                </a:solidFill>
                <a:latin typeface="Calibri"/>
                <a:cs typeface="Calibri"/>
              </a:rPr>
              <a:t>        e.g., output of the map step</a:t>
            </a: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endParaRPr lang="en-US" sz="2800" spc="-85" dirty="0">
              <a:latin typeface="Calibri"/>
              <a:cs typeface="Calibri"/>
            </a:endParaRP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lang="en-US" sz="2800" spc="-85" dirty="0">
                <a:latin typeface="Calibri"/>
                <a:cs typeface="Calibri"/>
              </a:rPr>
              <a:t>Output is often input to another Map-Reduce task</a:t>
            </a: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endParaRPr sz="2800" dirty="0">
              <a:latin typeface="Calibri"/>
              <a:cs typeface="Calibri"/>
            </a:endParaRPr>
          </a:p>
        </p:txBody>
      </p:sp>
      <p:sp>
        <p:nvSpPr>
          <p:cNvPr id="6" name="Rectangle 2">
            <a:extLst>
              <a:ext uri="{FF2B5EF4-FFF2-40B4-BE49-F238E27FC236}">
                <a16:creationId xmlns:a16="http://schemas.microsoft.com/office/drawing/2014/main" id="{34943C34-1947-2545-A310-A495A6682FC3}"/>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Data Flow</a:t>
            </a:r>
            <a:endParaRPr lang="en-US" sz="3600" b="0" kern="0" dirty="0">
              <a:solidFill>
                <a:srgbClr val="A01A0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09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3593" y="1219200"/>
            <a:ext cx="7868920" cy="4262705"/>
          </a:xfrm>
          <a:prstGeom prst="rect">
            <a:avLst/>
          </a:prstGeom>
        </p:spPr>
        <p:txBody>
          <a:bodyPr vert="horz" wrap="square" lIns="0" tIns="0" rIns="0" bIns="0" rtlCol="0">
            <a:spAutoFit/>
          </a:bodyPr>
          <a:lstStyle/>
          <a:p>
            <a:pPr marL="457200" indent="-457200">
              <a:spcBef>
                <a:spcPts val="0"/>
              </a:spcBef>
              <a:spcAft>
                <a:spcPts val="600"/>
              </a:spcAft>
              <a:buClr>
                <a:schemeClr val="tx1"/>
              </a:buClr>
              <a:buFont typeface="Arial" panose="020B0604020202020204" pitchFamily="34" charset="0"/>
              <a:buChar char="•"/>
              <a:tabLst>
                <a:tab pos="625475" algn="l"/>
              </a:tabLst>
            </a:pPr>
            <a:r>
              <a:rPr lang="en-US" sz="2800" spc="-40" dirty="0">
                <a:latin typeface="Calibri"/>
                <a:cs typeface="Calibri"/>
              </a:rPr>
              <a:t>Primary</a:t>
            </a:r>
            <a:r>
              <a:rPr lang="en-US" sz="2800" spc="35" dirty="0">
                <a:latin typeface="Calibri"/>
                <a:cs typeface="Calibri"/>
              </a:rPr>
              <a:t> </a:t>
            </a:r>
            <a:r>
              <a:rPr lang="en-US" sz="2800" spc="-30" dirty="0">
                <a:latin typeface="Calibri"/>
                <a:cs typeface="Calibri"/>
              </a:rPr>
              <a:t>n</a:t>
            </a:r>
            <a:r>
              <a:rPr lang="en-US" sz="2800" spc="-10" dirty="0">
                <a:latin typeface="Calibri"/>
                <a:cs typeface="Calibri"/>
              </a:rPr>
              <a:t>o</a:t>
            </a:r>
            <a:r>
              <a:rPr lang="en-US" sz="2800" spc="-30" dirty="0">
                <a:latin typeface="Calibri"/>
                <a:cs typeface="Calibri"/>
              </a:rPr>
              <a:t>d</a:t>
            </a:r>
            <a:r>
              <a:rPr lang="en-US" sz="2800" spc="-20" dirty="0">
                <a:latin typeface="Calibri"/>
                <a:cs typeface="Calibri"/>
              </a:rPr>
              <a:t>e</a:t>
            </a:r>
            <a:r>
              <a:rPr lang="en-US" sz="2800" spc="20" dirty="0">
                <a:latin typeface="Calibri"/>
                <a:cs typeface="Calibri"/>
              </a:rPr>
              <a:t> </a:t>
            </a:r>
            <a:r>
              <a:rPr lang="en-US" sz="2800" spc="-45" dirty="0">
                <a:latin typeface="Calibri"/>
                <a:cs typeface="Calibri"/>
              </a:rPr>
              <a:t>t</a:t>
            </a:r>
            <a:r>
              <a:rPr lang="en-US" sz="2800" spc="-15" dirty="0">
                <a:latin typeface="Calibri"/>
                <a:cs typeface="Calibri"/>
              </a:rPr>
              <a:t>a</a:t>
            </a:r>
            <a:r>
              <a:rPr lang="en-US" sz="2800" spc="-114" dirty="0">
                <a:latin typeface="Calibri"/>
                <a:cs typeface="Calibri"/>
              </a:rPr>
              <a:t>k</a:t>
            </a:r>
            <a:r>
              <a:rPr lang="en-US" sz="2800" spc="-15" dirty="0">
                <a:latin typeface="Calibri"/>
                <a:cs typeface="Calibri"/>
              </a:rPr>
              <a:t>es</a:t>
            </a:r>
            <a:r>
              <a:rPr lang="en-US" sz="2800" spc="15" dirty="0">
                <a:latin typeface="Calibri"/>
                <a:cs typeface="Calibri"/>
              </a:rPr>
              <a:t> </a:t>
            </a:r>
            <a:r>
              <a:rPr lang="en-US" sz="2800" spc="-35" dirty="0">
                <a:latin typeface="Calibri"/>
                <a:cs typeface="Calibri"/>
              </a:rPr>
              <a:t>c</a:t>
            </a:r>
            <a:r>
              <a:rPr lang="en-US" sz="2800" spc="-15" dirty="0">
                <a:latin typeface="Calibri"/>
                <a:cs typeface="Calibri"/>
              </a:rPr>
              <a:t>a</a:t>
            </a:r>
            <a:r>
              <a:rPr lang="en-US" sz="2800" spc="-70" dirty="0">
                <a:latin typeface="Calibri"/>
                <a:cs typeface="Calibri"/>
              </a:rPr>
              <a:t>r</a:t>
            </a:r>
            <a:r>
              <a:rPr lang="en-US" sz="2800" spc="-20" dirty="0">
                <a:latin typeface="Calibri"/>
                <a:cs typeface="Calibri"/>
              </a:rPr>
              <a:t>e</a:t>
            </a:r>
            <a:r>
              <a:rPr lang="en-US" sz="2800" spc="20" dirty="0">
                <a:latin typeface="Calibri"/>
                <a:cs typeface="Calibri"/>
              </a:rPr>
              <a:t> </a:t>
            </a:r>
            <a:r>
              <a:rPr lang="en-US" sz="2800" spc="-10" dirty="0">
                <a:latin typeface="Calibri"/>
                <a:cs typeface="Calibri"/>
              </a:rPr>
              <a:t>o</a:t>
            </a:r>
            <a:r>
              <a:rPr lang="en-US" sz="2800" spc="-15" dirty="0">
                <a:latin typeface="Calibri"/>
                <a:cs typeface="Calibri"/>
              </a:rPr>
              <a:t>f</a:t>
            </a:r>
            <a:r>
              <a:rPr lang="en-US" sz="2800" spc="-10" dirty="0">
                <a:latin typeface="Calibri"/>
                <a:cs typeface="Calibri"/>
              </a:rPr>
              <a:t> </a:t>
            </a:r>
            <a:r>
              <a:rPr lang="en-US" sz="2800" spc="-35" dirty="0">
                <a:latin typeface="Calibri"/>
                <a:cs typeface="Calibri"/>
              </a:rPr>
              <a:t>c</a:t>
            </a:r>
            <a:r>
              <a:rPr lang="en-US" sz="2800" spc="-10" dirty="0">
                <a:latin typeface="Calibri"/>
                <a:cs typeface="Calibri"/>
              </a:rPr>
              <a:t>oo</a:t>
            </a:r>
            <a:r>
              <a:rPr lang="en-US" sz="2800" spc="-70" dirty="0">
                <a:latin typeface="Calibri"/>
                <a:cs typeface="Calibri"/>
              </a:rPr>
              <a:t>r</a:t>
            </a:r>
            <a:r>
              <a:rPr lang="en-US" sz="2800" spc="-30" dirty="0">
                <a:latin typeface="Calibri"/>
                <a:cs typeface="Calibri"/>
              </a:rPr>
              <a:t>d</a:t>
            </a:r>
            <a:r>
              <a:rPr lang="en-US" sz="2800" spc="-5" dirty="0">
                <a:latin typeface="Calibri"/>
                <a:cs typeface="Calibri"/>
              </a:rPr>
              <a:t>i</a:t>
            </a:r>
            <a:r>
              <a:rPr lang="en-US" sz="2800" spc="-30" dirty="0">
                <a:latin typeface="Calibri"/>
                <a:cs typeface="Calibri"/>
              </a:rPr>
              <a:t>n</a:t>
            </a:r>
            <a:r>
              <a:rPr lang="en-US" sz="2800" spc="-40" dirty="0">
                <a:latin typeface="Calibri"/>
                <a:cs typeface="Calibri"/>
              </a:rPr>
              <a:t>a</a:t>
            </a:r>
            <a:r>
              <a:rPr lang="en-US" sz="2800" spc="-20" dirty="0">
                <a:latin typeface="Calibri"/>
                <a:cs typeface="Calibri"/>
              </a:rPr>
              <a:t>t</a:t>
            </a:r>
            <a:r>
              <a:rPr lang="en-US" sz="2800" spc="-5" dirty="0">
                <a:latin typeface="Calibri"/>
                <a:cs typeface="Calibri"/>
              </a:rPr>
              <a:t>i</a:t>
            </a:r>
            <a:r>
              <a:rPr lang="en-US" sz="2800" spc="-10" dirty="0">
                <a:latin typeface="Calibri"/>
                <a:cs typeface="Calibri"/>
              </a:rPr>
              <a:t>o</a:t>
            </a:r>
            <a:r>
              <a:rPr lang="en-US" sz="2800" spc="-25" dirty="0">
                <a:latin typeface="Calibri"/>
                <a:cs typeface="Calibri"/>
              </a:rPr>
              <a:t>n:</a:t>
            </a:r>
            <a:endParaRPr lang="en-US" sz="2800" spc="-215" dirty="0">
              <a:latin typeface="Calibri"/>
              <a:cs typeface="Calibri"/>
            </a:endParaRPr>
          </a:p>
          <a:p>
            <a:pPr lvl="2" indent="-457200">
              <a:spcBef>
                <a:spcPts val="0"/>
              </a:spcBef>
              <a:spcAft>
                <a:spcPts val="600"/>
              </a:spcAft>
              <a:buClr>
                <a:schemeClr val="tx1"/>
              </a:buClr>
              <a:buFont typeface="Arial" panose="020B0604020202020204" pitchFamily="34" charset="0"/>
              <a:buChar char="•"/>
              <a:tabLst>
                <a:tab pos="625475" algn="l"/>
              </a:tabLst>
            </a:pPr>
            <a:r>
              <a:rPr b="1" spc="-215" dirty="0">
                <a:latin typeface="Calibri"/>
                <a:cs typeface="Calibri"/>
              </a:rPr>
              <a:t>T</a:t>
            </a:r>
            <a:r>
              <a:rPr b="1" spc="5" dirty="0">
                <a:latin typeface="Calibri"/>
                <a:cs typeface="Calibri"/>
              </a:rPr>
              <a:t>as</a:t>
            </a:r>
            <a:r>
              <a:rPr b="1" dirty="0">
                <a:latin typeface="Calibri"/>
                <a:cs typeface="Calibri"/>
              </a:rPr>
              <a:t>k</a:t>
            </a:r>
            <a:r>
              <a:rPr b="1" spc="-15" dirty="0">
                <a:latin typeface="Calibri"/>
                <a:cs typeface="Calibri"/>
              </a:rPr>
              <a:t> </a:t>
            </a:r>
            <a:r>
              <a:rPr b="1" spc="-20" dirty="0">
                <a:latin typeface="Calibri"/>
                <a:cs typeface="Calibri"/>
              </a:rPr>
              <a:t>s</a:t>
            </a:r>
            <a:r>
              <a:rPr b="1" spc="-15" dirty="0">
                <a:latin typeface="Calibri"/>
                <a:cs typeface="Calibri"/>
              </a:rPr>
              <a:t>t</a:t>
            </a:r>
            <a:r>
              <a:rPr b="1" spc="-20" dirty="0">
                <a:latin typeface="Calibri"/>
                <a:cs typeface="Calibri"/>
              </a:rPr>
              <a:t>a</a:t>
            </a:r>
            <a:r>
              <a:rPr b="1" spc="10" dirty="0">
                <a:latin typeface="Calibri"/>
                <a:cs typeface="Calibri"/>
              </a:rPr>
              <a:t>t</a:t>
            </a:r>
            <a:r>
              <a:rPr b="1" spc="5" dirty="0">
                <a:latin typeface="Calibri"/>
                <a:cs typeface="Calibri"/>
              </a:rPr>
              <a:t>us</a:t>
            </a:r>
            <a:r>
              <a:rPr b="1" dirty="0">
                <a:latin typeface="Calibri"/>
                <a:cs typeface="Calibri"/>
              </a:rPr>
              <a:t>:</a:t>
            </a:r>
            <a:r>
              <a:rPr b="1" spc="-65" dirty="0">
                <a:latin typeface="Calibri"/>
                <a:cs typeface="Calibri"/>
              </a:rPr>
              <a:t> </a:t>
            </a:r>
            <a:r>
              <a:rPr dirty="0">
                <a:latin typeface="Calibri"/>
                <a:cs typeface="Calibri"/>
              </a:rPr>
              <a:t>i</a:t>
            </a:r>
            <a:r>
              <a:rPr spc="-15" dirty="0">
                <a:latin typeface="Calibri"/>
                <a:cs typeface="Calibri"/>
              </a:rPr>
              <a:t>d</a:t>
            </a:r>
            <a:r>
              <a:rPr dirty="0">
                <a:latin typeface="Calibri"/>
                <a:cs typeface="Calibri"/>
              </a:rPr>
              <a:t>l</a:t>
            </a:r>
            <a:r>
              <a:rPr spc="-10" dirty="0">
                <a:latin typeface="Calibri"/>
                <a:cs typeface="Calibri"/>
              </a:rPr>
              <a:t>e</a:t>
            </a:r>
            <a:r>
              <a:rPr dirty="0">
                <a:latin typeface="Calibri"/>
                <a:cs typeface="Calibri"/>
              </a:rPr>
              <a:t>,</a:t>
            </a:r>
            <a:r>
              <a:rPr spc="-15" dirty="0">
                <a:latin typeface="Calibri"/>
                <a:cs typeface="Calibri"/>
              </a:rPr>
              <a:t> </a:t>
            </a:r>
            <a:r>
              <a:rPr dirty="0">
                <a:latin typeface="Calibri"/>
                <a:cs typeface="Calibri"/>
              </a:rPr>
              <a:t>i</a:t>
            </a:r>
            <a:r>
              <a:rPr spc="-15" dirty="0">
                <a:latin typeface="Calibri"/>
                <a:cs typeface="Calibri"/>
              </a:rPr>
              <a:t>n</a:t>
            </a:r>
            <a:r>
              <a:rPr spc="5" dirty="0">
                <a:latin typeface="Calibri"/>
                <a:cs typeface="Calibri"/>
              </a:rPr>
              <a:t>-</a:t>
            </a:r>
            <a:r>
              <a:rPr spc="-15" dirty="0">
                <a:latin typeface="Calibri"/>
                <a:cs typeface="Calibri"/>
              </a:rPr>
              <a:t>p</a:t>
            </a:r>
            <a:r>
              <a:rPr spc="-45" dirty="0">
                <a:latin typeface="Calibri"/>
                <a:cs typeface="Calibri"/>
              </a:rPr>
              <a:t>r</a:t>
            </a:r>
            <a:r>
              <a:rPr spc="5" dirty="0">
                <a:latin typeface="Calibri"/>
                <a:cs typeface="Calibri"/>
              </a:rPr>
              <a:t>o</a:t>
            </a:r>
            <a:r>
              <a:rPr spc="-5" dirty="0">
                <a:latin typeface="Calibri"/>
                <a:cs typeface="Calibri"/>
              </a:rPr>
              <a:t>g</a:t>
            </a:r>
            <a:r>
              <a:rPr spc="-45" dirty="0">
                <a:latin typeface="Calibri"/>
                <a:cs typeface="Calibri"/>
              </a:rPr>
              <a:t>r</a:t>
            </a:r>
            <a:r>
              <a:rPr spc="-10" dirty="0">
                <a:latin typeface="Calibri"/>
                <a:cs typeface="Calibri"/>
              </a:rPr>
              <a:t>e</a:t>
            </a:r>
            <a:r>
              <a:rPr spc="5" dirty="0">
                <a:latin typeface="Calibri"/>
                <a:cs typeface="Calibri"/>
              </a:rPr>
              <a:t>ss</a:t>
            </a:r>
            <a:r>
              <a:rPr dirty="0">
                <a:latin typeface="Calibri"/>
                <a:cs typeface="Calibri"/>
              </a:rPr>
              <a:t>,</a:t>
            </a:r>
            <a:r>
              <a:rPr spc="-15" dirty="0">
                <a:latin typeface="Calibri"/>
                <a:cs typeface="Calibri"/>
              </a:rPr>
              <a:t> </a:t>
            </a:r>
            <a:r>
              <a:rPr spc="-40" dirty="0">
                <a:latin typeface="Calibri"/>
                <a:cs typeface="Calibri"/>
              </a:rPr>
              <a:t>c</a:t>
            </a:r>
            <a:r>
              <a:rPr spc="5" dirty="0">
                <a:latin typeface="Calibri"/>
                <a:cs typeface="Calibri"/>
              </a:rPr>
              <a:t>o</a:t>
            </a:r>
            <a:r>
              <a:rPr spc="-15" dirty="0">
                <a:latin typeface="Calibri"/>
                <a:cs typeface="Calibri"/>
              </a:rPr>
              <a:t>mp</a:t>
            </a:r>
            <a:r>
              <a:rPr dirty="0">
                <a:latin typeface="Calibri"/>
                <a:cs typeface="Calibri"/>
              </a:rPr>
              <a:t>l</a:t>
            </a:r>
            <a:r>
              <a:rPr spc="-30" dirty="0">
                <a:latin typeface="Calibri"/>
                <a:cs typeface="Calibri"/>
              </a:rPr>
              <a:t>et</a:t>
            </a:r>
            <a:r>
              <a:rPr spc="-10" dirty="0">
                <a:latin typeface="Calibri"/>
                <a:cs typeface="Calibri"/>
              </a:rPr>
              <a:t>e</a:t>
            </a:r>
            <a:r>
              <a:rPr spc="-15" dirty="0">
                <a:latin typeface="Calibri"/>
                <a:cs typeface="Calibri"/>
              </a:rPr>
              <a:t>d</a:t>
            </a:r>
            <a:endParaRPr dirty="0">
              <a:latin typeface="Calibri"/>
              <a:cs typeface="Calibri"/>
            </a:endParaRPr>
          </a:p>
          <a:p>
            <a:pPr marR="906144" lvl="2" indent="-457200">
              <a:spcBef>
                <a:spcPts val="0"/>
              </a:spcBef>
              <a:spcAft>
                <a:spcPts val="600"/>
              </a:spcAft>
              <a:buClr>
                <a:schemeClr val="tx1"/>
              </a:buClr>
              <a:buFont typeface="Arial" panose="020B0604020202020204" pitchFamily="34" charset="0"/>
              <a:buChar char="•"/>
              <a:tabLst>
                <a:tab pos="625475" algn="l"/>
              </a:tabLst>
            </a:pPr>
            <a:r>
              <a:rPr b="1" spc="-5" dirty="0">
                <a:latin typeface="Calibri"/>
                <a:cs typeface="Calibri"/>
              </a:rPr>
              <a:t>I</a:t>
            </a:r>
            <a:r>
              <a:rPr b="1" spc="5" dirty="0">
                <a:latin typeface="Calibri"/>
                <a:cs typeface="Calibri"/>
              </a:rPr>
              <a:t>dl</a:t>
            </a:r>
            <a:r>
              <a:rPr b="1" dirty="0">
                <a:latin typeface="Calibri"/>
                <a:cs typeface="Calibri"/>
              </a:rPr>
              <a:t>e</a:t>
            </a:r>
            <a:r>
              <a:rPr b="1" spc="-10" dirty="0">
                <a:latin typeface="Calibri"/>
                <a:cs typeface="Calibri"/>
              </a:rPr>
              <a:t> </a:t>
            </a:r>
            <a:r>
              <a:rPr b="1" spc="-15" dirty="0">
                <a:latin typeface="Calibri"/>
                <a:cs typeface="Calibri"/>
              </a:rPr>
              <a:t>t</a:t>
            </a:r>
            <a:r>
              <a:rPr b="1" spc="5" dirty="0">
                <a:latin typeface="Calibri"/>
                <a:cs typeface="Calibri"/>
              </a:rPr>
              <a:t>as</a:t>
            </a:r>
            <a:r>
              <a:rPr b="1" spc="-30" dirty="0">
                <a:latin typeface="Calibri"/>
                <a:cs typeface="Calibri"/>
              </a:rPr>
              <a:t>k</a:t>
            </a:r>
            <a:r>
              <a:rPr b="1" dirty="0">
                <a:latin typeface="Calibri"/>
                <a:cs typeface="Calibri"/>
              </a:rPr>
              <a:t>s</a:t>
            </a:r>
            <a:r>
              <a:rPr b="1" spc="-25" dirty="0">
                <a:latin typeface="Calibri"/>
                <a:cs typeface="Calibri"/>
              </a:rPr>
              <a:t> </a:t>
            </a:r>
            <a:r>
              <a:rPr spc="-30" dirty="0">
                <a:latin typeface="Calibri"/>
                <a:cs typeface="Calibri"/>
              </a:rPr>
              <a:t>ge</a:t>
            </a:r>
            <a:r>
              <a:rPr dirty="0">
                <a:latin typeface="Calibri"/>
                <a:cs typeface="Calibri"/>
              </a:rPr>
              <a:t>t</a:t>
            </a:r>
            <a:r>
              <a:rPr spc="-15" dirty="0">
                <a:latin typeface="Calibri"/>
                <a:cs typeface="Calibri"/>
              </a:rPr>
              <a:t> </a:t>
            </a:r>
            <a:r>
              <a:rPr spc="5" dirty="0">
                <a:latin typeface="Calibri"/>
                <a:cs typeface="Calibri"/>
              </a:rPr>
              <a:t>s</a:t>
            </a:r>
            <a:r>
              <a:rPr spc="-15" dirty="0">
                <a:latin typeface="Calibri"/>
                <a:cs typeface="Calibri"/>
              </a:rPr>
              <a:t>ch</a:t>
            </a:r>
            <a:r>
              <a:rPr spc="-10" dirty="0">
                <a:latin typeface="Calibri"/>
                <a:cs typeface="Calibri"/>
              </a:rPr>
              <a:t>e</a:t>
            </a:r>
            <a:r>
              <a:rPr spc="-15" dirty="0">
                <a:latin typeface="Calibri"/>
                <a:cs typeface="Calibri"/>
              </a:rPr>
              <a:t>du</a:t>
            </a:r>
            <a:r>
              <a:rPr dirty="0">
                <a:latin typeface="Calibri"/>
                <a:cs typeface="Calibri"/>
              </a:rPr>
              <a:t>l</a:t>
            </a:r>
            <a:r>
              <a:rPr spc="-10" dirty="0">
                <a:latin typeface="Calibri"/>
                <a:cs typeface="Calibri"/>
              </a:rPr>
              <a:t>e</a:t>
            </a:r>
            <a:r>
              <a:rPr dirty="0">
                <a:latin typeface="Calibri"/>
                <a:cs typeface="Calibri"/>
              </a:rPr>
              <a:t>d</a:t>
            </a:r>
            <a:r>
              <a:rPr spc="25" dirty="0">
                <a:latin typeface="Calibri"/>
                <a:cs typeface="Calibri"/>
              </a:rPr>
              <a:t> </a:t>
            </a:r>
            <a:r>
              <a:rPr spc="-5" dirty="0">
                <a:latin typeface="Calibri"/>
                <a:cs typeface="Calibri"/>
              </a:rPr>
              <a:t>a</a:t>
            </a:r>
            <a:r>
              <a:rPr dirty="0">
                <a:latin typeface="Calibri"/>
                <a:cs typeface="Calibri"/>
              </a:rPr>
              <a:t>s</a:t>
            </a:r>
            <a:r>
              <a:rPr spc="-5" dirty="0">
                <a:latin typeface="Calibri"/>
                <a:cs typeface="Calibri"/>
              </a:rPr>
              <a:t> </a:t>
            </a:r>
            <a:r>
              <a:rPr spc="-20" dirty="0">
                <a:latin typeface="Calibri"/>
                <a:cs typeface="Calibri"/>
              </a:rPr>
              <a:t>w</a:t>
            </a:r>
            <a:r>
              <a:rPr spc="5" dirty="0">
                <a:latin typeface="Calibri"/>
                <a:cs typeface="Calibri"/>
              </a:rPr>
              <a:t>or</a:t>
            </a:r>
            <a:r>
              <a:rPr spc="-105" dirty="0">
                <a:latin typeface="Calibri"/>
                <a:cs typeface="Calibri"/>
              </a:rPr>
              <a:t>k</a:t>
            </a:r>
            <a:r>
              <a:rPr spc="-10" dirty="0">
                <a:latin typeface="Calibri"/>
                <a:cs typeface="Calibri"/>
              </a:rPr>
              <a:t>e</a:t>
            </a:r>
            <a:r>
              <a:rPr spc="-45" dirty="0">
                <a:latin typeface="Calibri"/>
                <a:cs typeface="Calibri"/>
              </a:rPr>
              <a:t>r</a:t>
            </a:r>
            <a:r>
              <a:rPr dirty="0">
                <a:latin typeface="Calibri"/>
                <a:cs typeface="Calibri"/>
              </a:rPr>
              <a:t>s</a:t>
            </a:r>
            <a:r>
              <a:rPr spc="-30" dirty="0">
                <a:latin typeface="Calibri"/>
                <a:cs typeface="Calibri"/>
              </a:rPr>
              <a:t> </a:t>
            </a:r>
            <a:r>
              <a:rPr spc="-15" dirty="0">
                <a:latin typeface="Calibri"/>
                <a:cs typeface="Calibri"/>
              </a:rPr>
              <a:t>b</a:t>
            </a:r>
            <a:r>
              <a:rPr spc="-5" dirty="0">
                <a:latin typeface="Calibri"/>
                <a:cs typeface="Calibri"/>
              </a:rPr>
              <a:t>e</a:t>
            </a:r>
            <a:r>
              <a:rPr spc="-40" dirty="0">
                <a:latin typeface="Calibri"/>
                <a:cs typeface="Calibri"/>
              </a:rPr>
              <a:t>c</a:t>
            </a:r>
            <a:r>
              <a:rPr spc="5" dirty="0">
                <a:latin typeface="Calibri"/>
                <a:cs typeface="Calibri"/>
              </a:rPr>
              <a:t>o</a:t>
            </a:r>
            <a:r>
              <a:rPr spc="-15" dirty="0">
                <a:latin typeface="Calibri"/>
                <a:cs typeface="Calibri"/>
              </a:rPr>
              <a:t>me </a:t>
            </a:r>
            <a:r>
              <a:rPr spc="-50" dirty="0">
                <a:latin typeface="Calibri"/>
                <a:cs typeface="Calibri"/>
              </a:rPr>
              <a:t>a</a:t>
            </a:r>
            <a:r>
              <a:rPr spc="-45" dirty="0">
                <a:latin typeface="Calibri"/>
                <a:cs typeface="Calibri"/>
              </a:rPr>
              <a:t>v</a:t>
            </a:r>
            <a:r>
              <a:rPr spc="-5" dirty="0">
                <a:latin typeface="Calibri"/>
                <a:cs typeface="Calibri"/>
              </a:rPr>
              <a:t>a</a:t>
            </a:r>
            <a:r>
              <a:rPr dirty="0">
                <a:latin typeface="Calibri"/>
                <a:cs typeface="Calibri"/>
              </a:rPr>
              <a:t>il</a:t>
            </a:r>
            <a:r>
              <a:rPr spc="-5" dirty="0">
                <a:latin typeface="Calibri"/>
                <a:cs typeface="Calibri"/>
              </a:rPr>
              <a:t>a</a:t>
            </a:r>
            <a:r>
              <a:rPr spc="-15" dirty="0">
                <a:latin typeface="Calibri"/>
                <a:cs typeface="Calibri"/>
              </a:rPr>
              <a:t>b</a:t>
            </a:r>
            <a:r>
              <a:rPr dirty="0">
                <a:latin typeface="Calibri"/>
                <a:cs typeface="Calibri"/>
              </a:rPr>
              <a:t>le</a:t>
            </a:r>
          </a:p>
          <a:p>
            <a:pPr marR="5080" lvl="2" indent="-457200">
              <a:spcBef>
                <a:spcPts val="0"/>
              </a:spcBef>
              <a:spcAft>
                <a:spcPts val="600"/>
              </a:spcAft>
              <a:buClr>
                <a:schemeClr val="tx1"/>
              </a:buClr>
              <a:buFont typeface="Arial" panose="020B0604020202020204" pitchFamily="34" charset="0"/>
              <a:buChar char="•"/>
              <a:tabLst>
                <a:tab pos="625475" algn="l"/>
              </a:tabLst>
            </a:pPr>
            <a:r>
              <a:rPr spc="-5" dirty="0">
                <a:latin typeface="Calibri"/>
                <a:cs typeface="Calibri"/>
              </a:rPr>
              <a:t>W</a:t>
            </a:r>
            <a:r>
              <a:rPr spc="-15" dirty="0">
                <a:latin typeface="Calibri"/>
                <a:cs typeface="Calibri"/>
              </a:rPr>
              <a:t>h</a:t>
            </a:r>
            <a:r>
              <a:rPr spc="-10" dirty="0">
                <a:latin typeface="Calibri"/>
                <a:cs typeface="Calibri"/>
              </a:rPr>
              <a:t>e</a:t>
            </a:r>
            <a:r>
              <a:rPr dirty="0">
                <a:latin typeface="Calibri"/>
                <a:cs typeface="Calibri"/>
              </a:rPr>
              <a:t>n a</a:t>
            </a:r>
            <a:r>
              <a:rPr spc="-10" dirty="0">
                <a:latin typeface="Calibri"/>
                <a:cs typeface="Calibri"/>
              </a:rPr>
              <a:t> </a:t>
            </a:r>
            <a:r>
              <a:rPr spc="-15" dirty="0">
                <a:latin typeface="Calibri"/>
                <a:cs typeface="Calibri"/>
              </a:rPr>
              <a:t>m</a:t>
            </a:r>
            <a:r>
              <a:rPr spc="-5" dirty="0">
                <a:latin typeface="Calibri"/>
                <a:cs typeface="Calibri"/>
              </a:rPr>
              <a:t>a</a:t>
            </a:r>
            <a:r>
              <a:rPr dirty="0">
                <a:latin typeface="Calibri"/>
                <a:cs typeface="Calibri"/>
              </a:rPr>
              <a:t>p </a:t>
            </a:r>
            <a:r>
              <a:rPr spc="-30" dirty="0">
                <a:latin typeface="Calibri"/>
                <a:cs typeface="Calibri"/>
              </a:rPr>
              <a:t>t</a:t>
            </a:r>
            <a:r>
              <a:rPr spc="-5" dirty="0">
                <a:latin typeface="Calibri"/>
                <a:cs typeface="Calibri"/>
              </a:rPr>
              <a:t>a</a:t>
            </a:r>
            <a:r>
              <a:rPr spc="5" dirty="0">
                <a:latin typeface="Calibri"/>
                <a:cs typeface="Calibri"/>
              </a:rPr>
              <a:t>s</a:t>
            </a:r>
            <a:r>
              <a:rPr dirty="0">
                <a:latin typeface="Calibri"/>
                <a:cs typeface="Calibri"/>
              </a:rPr>
              <a:t>k</a:t>
            </a:r>
            <a:r>
              <a:rPr spc="-15" dirty="0">
                <a:latin typeface="Calibri"/>
                <a:cs typeface="Calibri"/>
              </a:rPr>
              <a:t> </a:t>
            </a:r>
            <a:r>
              <a:rPr spc="-40" dirty="0">
                <a:latin typeface="Calibri"/>
                <a:cs typeface="Calibri"/>
              </a:rPr>
              <a:t>c</a:t>
            </a:r>
            <a:r>
              <a:rPr spc="5" dirty="0">
                <a:latin typeface="Calibri"/>
                <a:cs typeface="Calibri"/>
              </a:rPr>
              <a:t>o</a:t>
            </a:r>
            <a:r>
              <a:rPr spc="-15" dirty="0">
                <a:latin typeface="Calibri"/>
                <a:cs typeface="Calibri"/>
              </a:rPr>
              <a:t>mp</a:t>
            </a:r>
            <a:r>
              <a:rPr dirty="0">
                <a:latin typeface="Calibri"/>
                <a:cs typeface="Calibri"/>
              </a:rPr>
              <a:t>l</a:t>
            </a:r>
            <a:r>
              <a:rPr spc="-30" dirty="0">
                <a:latin typeface="Calibri"/>
                <a:cs typeface="Calibri"/>
              </a:rPr>
              <a:t>et</a:t>
            </a:r>
            <a:r>
              <a:rPr spc="-10" dirty="0">
                <a:latin typeface="Calibri"/>
                <a:cs typeface="Calibri"/>
              </a:rPr>
              <a:t>e</a:t>
            </a:r>
            <a:r>
              <a:rPr spc="5" dirty="0">
                <a:latin typeface="Calibri"/>
                <a:cs typeface="Calibri"/>
              </a:rPr>
              <a:t>s</a:t>
            </a:r>
            <a:r>
              <a:rPr dirty="0">
                <a:latin typeface="Calibri"/>
                <a:cs typeface="Calibri"/>
              </a:rPr>
              <a:t>,</a:t>
            </a:r>
            <a:r>
              <a:rPr spc="10" dirty="0">
                <a:latin typeface="Calibri"/>
                <a:cs typeface="Calibri"/>
              </a:rPr>
              <a:t> </a:t>
            </a:r>
            <a:r>
              <a:rPr dirty="0">
                <a:latin typeface="Calibri"/>
                <a:cs typeface="Calibri"/>
              </a:rPr>
              <a:t>it</a:t>
            </a:r>
            <a:r>
              <a:rPr spc="-15" dirty="0">
                <a:latin typeface="Calibri"/>
                <a:cs typeface="Calibri"/>
              </a:rPr>
              <a:t> </a:t>
            </a:r>
            <a:r>
              <a:rPr spc="5" dirty="0">
                <a:latin typeface="Calibri"/>
                <a:cs typeface="Calibri"/>
              </a:rPr>
              <a:t>s</a:t>
            </a:r>
            <a:r>
              <a:rPr spc="-10" dirty="0">
                <a:latin typeface="Calibri"/>
                <a:cs typeface="Calibri"/>
              </a:rPr>
              <a:t>e</a:t>
            </a:r>
            <a:r>
              <a:rPr spc="-15" dirty="0">
                <a:latin typeface="Calibri"/>
                <a:cs typeface="Calibri"/>
              </a:rPr>
              <a:t>nd</a:t>
            </a:r>
            <a:r>
              <a:rPr dirty="0">
                <a:latin typeface="Calibri"/>
                <a:cs typeface="Calibri"/>
              </a:rPr>
              <a:t>s</a:t>
            </a:r>
            <a:r>
              <a:rPr spc="20" dirty="0">
                <a:latin typeface="Calibri"/>
                <a:cs typeface="Calibri"/>
              </a:rPr>
              <a:t> </a:t>
            </a:r>
            <a:r>
              <a:rPr spc="-5" dirty="0">
                <a:latin typeface="Calibri"/>
                <a:cs typeface="Calibri"/>
              </a:rPr>
              <a:t>t</a:t>
            </a:r>
            <a:r>
              <a:rPr spc="-15" dirty="0">
                <a:latin typeface="Calibri"/>
                <a:cs typeface="Calibri"/>
              </a:rPr>
              <a:t>h</a:t>
            </a:r>
            <a:r>
              <a:rPr dirty="0">
                <a:latin typeface="Calibri"/>
                <a:cs typeface="Calibri"/>
              </a:rPr>
              <a:t>e</a:t>
            </a:r>
            <a:r>
              <a:rPr spc="10" dirty="0">
                <a:latin typeface="Calibri"/>
                <a:cs typeface="Calibri"/>
              </a:rPr>
              <a:t> </a:t>
            </a:r>
            <a:r>
              <a:rPr lang="en-US" b="1" spc="-15" dirty="0">
                <a:latin typeface="Calibri"/>
                <a:cs typeface="Calibri"/>
              </a:rPr>
              <a:t>primary</a:t>
            </a:r>
            <a:r>
              <a:rPr dirty="0">
                <a:latin typeface="Calibri"/>
                <a:cs typeface="Calibri"/>
              </a:rPr>
              <a:t> </a:t>
            </a:r>
            <a:r>
              <a:rPr spc="-10" dirty="0">
                <a:latin typeface="Calibri"/>
                <a:cs typeface="Calibri"/>
              </a:rPr>
              <a:t>t</a:t>
            </a:r>
            <a:r>
              <a:rPr spc="-15" dirty="0">
                <a:latin typeface="Calibri"/>
                <a:cs typeface="Calibri"/>
              </a:rPr>
              <a:t>h</a:t>
            </a:r>
            <a:r>
              <a:rPr dirty="0">
                <a:latin typeface="Calibri"/>
                <a:cs typeface="Calibri"/>
              </a:rPr>
              <a:t>e</a:t>
            </a:r>
            <a:r>
              <a:rPr spc="10" dirty="0">
                <a:latin typeface="Calibri"/>
                <a:cs typeface="Calibri"/>
              </a:rPr>
              <a:t> </a:t>
            </a:r>
            <a:r>
              <a:rPr b="1" dirty="0">
                <a:solidFill>
                  <a:srgbClr val="A01A06"/>
                </a:solidFill>
                <a:latin typeface="Calibri"/>
                <a:cs typeface="Calibri"/>
              </a:rPr>
              <a:t>l</a:t>
            </a:r>
            <a:r>
              <a:rPr b="1" spc="5" dirty="0">
                <a:solidFill>
                  <a:srgbClr val="A01A06"/>
                </a:solidFill>
                <a:latin typeface="Calibri"/>
                <a:cs typeface="Calibri"/>
              </a:rPr>
              <a:t>o</a:t>
            </a:r>
            <a:r>
              <a:rPr b="1" spc="-40" dirty="0">
                <a:solidFill>
                  <a:srgbClr val="A01A06"/>
                </a:solidFill>
                <a:latin typeface="Calibri"/>
                <a:cs typeface="Calibri"/>
              </a:rPr>
              <a:t>c</a:t>
            </a:r>
            <a:r>
              <a:rPr b="1" spc="-25" dirty="0">
                <a:solidFill>
                  <a:srgbClr val="A01A06"/>
                </a:solidFill>
                <a:latin typeface="Calibri"/>
                <a:cs typeface="Calibri"/>
              </a:rPr>
              <a:t>a</a:t>
            </a:r>
            <a:r>
              <a:rPr b="1" spc="-10" dirty="0">
                <a:solidFill>
                  <a:srgbClr val="A01A06"/>
                </a:solidFill>
                <a:latin typeface="Calibri"/>
                <a:cs typeface="Calibri"/>
              </a:rPr>
              <a:t>t</a:t>
            </a:r>
            <a:r>
              <a:rPr b="1" dirty="0">
                <a:solidFill>
                  <a:srgbClr val="A01A06"/>
                </a:solidFill>
                <a:latin typeface="Calibri"/>
                <a:cs typeface="Calibri"/>
              </a:rPr>
              <a:t>i</a:t>
            </a:r>
            <a:r>
              <a:rPr b="1" spc="5" dirty="0">
                <a:solidFill>
                  <a:srgbClr val="A01A06"/>
                </a:solidFill>
                <a:latin typeface="Calibri"/>
                <a:cs typeface="Calibri"/>
              </a:rPr>
              <a:t>o</a:t>
            </a:r>
            <a:r>
              <a:rPr b="1" dirty="0">
                <a:solidFill>
                  <a:srgbClr val="A01A06"/>
                </a:solidFill>
                <a:latin typeface="Calibri"/>
                <a:cs typeface="Calibri"/>
              </a:rPr>
              <a:t>n</a:t>
            </a:r>
            <a:r>
              <a:rPr spc="-45" dirty="0">
                <a:latin typeface="Calibri"/>
                <a:cs typeface="Calibri"/>
              </a:rPr>
              <a:t> </a:t>
            </a:r>
            <a:r>
              <a:rPr spc="-5" dirty="0">
                <a:latin typeface="Calibri"/>
                <a:cs typeface="Calibri"/>
              </a:rPr>
              <a:t>a</a:t>
            </a:r>
            <a:r>
              <a:rPr spc="-15" dirty="0">
                <a:latin typeface="Calibri"/>
                <a:cs typeface="Calibri"/>
              </a:rPr>
              <a:t>n</a:t>
            </a:r>
            <a:r>
              <a:rPr dirty="0">
                <a:latin typeface="Calibri"/>
                <a:cs typeface="Calibri"/>
              </a:rPr>
              <a:t>d </a:t>
            </a:r>
            <a:r>
              <a:rPr b="1" spc="5" dirty="0">
                <a:solidFill>
                  <a:srgbClr val="A01A06"/>
                </a:solidFill>
                <a:latin typeface="Calibri"/>
                <a:cs typeface="Calibri"/>
              </a:rPr>
              <a:t>s</a:t>
            </a:r>
            <a:r>
              <a:rPr b="1" dirty="0">
                <a:solidFill>
                  <a:srgbClr val="A01A06"/>
                </a:solidFill>
                <a:latin typeface="Calibri"/>
                <a:cs typeface="Calibri"/>
              </a:rPr>
              <a:t>i</a:t>
            </a:r>
            <a:r>
              <a:rPr b="1" spc="-80" dirty="0">
                <a:solidFill>
                  <a:srgbClr val="A01A06"/>
                </a:solidFill>
                <a:latin typeface="Calibri"/>
                <a:cs typeface="Calibri"/>
              </a:rPr>
              <a:t>z</a:t>
            </a:r>
            <a:r>
              <a:rPr b="1" spc="-5" dirty="0">
                <a:solidFill>
                  <a:srgbClr val="A01A06"/>
                </a:solidFill>
                <a:latin typeface="Calibri"/>
                <a:cs typeface="Calibri"/>
              </a:rPr>
              <a:t>e</a:t>
            </a:r>
            <a:r>
              <a:rPr b="1" dirty="0">
                <a:solidFill>
                  <a:srgbClr val="A01A06"/>
                </a:solidFill>
                <a:latin typeface="Calibri"/>
                <a:cs typeface="Calibri"/>
              </a:rPr>
              <a:t>s</a:t>
            </a:r>
            <a:r>
              <a:rPr spc="-5" dirty="0">
                <a:latin typeface="Calibri"/>
                <a:cs typeface="Calibri"/>
              </a:rPr>
              <a:t> </a:t>
            </a:r>
            <a:r>
              <a:rPr spc="5" dirty="0">
                <a:latin typeface="Calibri"/>
                <a:cs typeface="Calibri"/>
              </a:rPr>
              <a:t>o</a:t>
            </a:r>
            <a:r>
              <a:rPr dirty="0">
                <a:latin typeface="Calibri"/>
                <a:cs typeface="Calibri"/>
              </a:rPr>
              <a:t>f</a:t>
            </a:r>
            <a:r>
              <a:rPr spc="-5" dirty="0">
                <a:latin typeface="Calibri"/>
                <a:cs typeface="Calibri"/>
              </a:rPr>
              <a:t> </a:t>
            </a:r>
            <a:r>
              <a:rPr dirty="0">
                <a:latin typeface="Calibri"/>
                <a:cs typeface="Calibri"/>
              </a:rPr>
              <a:t>i</a:t>
            </a:r>
            <a:r>
              <a:rPr spc="-10" dirty="0">
                <a:latin typeface="Calibri"/>
                <a:cs typeface="Calibri"/>
              </a:rPr>
              <a:t>t</a:t>
            </a:r>
            <a:r>
              <a:rPr dirty="0">
                <a:latin typeface="Calibri"/>
                <a:cs typeface="Calibri"/>
              </a:rPr>
              <a:t>s</a:t>
            </a:r>
            <a:r>
              <a:rPr spc="-5" dirty="0">
                <a:latin typeface="Calibri"/>
                <a:cs typeface="Calibri"/>
              </a:rPr>
              <a:t> </a:t>
            </a:r>
            <a:r>
              <a:rPr lang="en-US" spc="-5" dirty="0">
                <a:latin typeface="Calibri"/>
                <a:cs typeface="Calibri"/>
              </a:rPr>
              <a:t>R </a:t>
            </a:r>
            <a:r>
              <a:rPr dirty="0">
                <a:latin typeface="Calibri"/>
                <a:cs typeface="Calibri"/>
              </a:rPr>
              <a:t>i</a:t>
            </a:r>
            <a:r>
              <a:rPr spc="-35" dirty="0">
                <a:latin typeface="Calibri"/>
                <a:cs typeface="Calibri"/>
              </a:rPr>
              <a:t>n</a:t>
            </a:r>
            <a:r>
              <a:rPr spc="-30" dirty="0">
                <a:latin typeface="Calibri"/>
                <a:cs typeface="Calibri"/>
              </a:rPr>
              <a:t>t</a:t>
            </a:r>
            <a:r>
              <a:rPr spc="-5" dirty="0">
                <a:latin typeface="Calibri"/>
                <a:cs typeface="Calibri"/>
              </a:rPr>
              <a:t>e</a:t>
            </a:r>
            <a:r>
              <a:rPr spc="5" dirty="0">
                <a:latin typeface="Calibri"/>
                <a:cs typeface="Calibri"/>
              </a:rPr>
              <a:t>r</a:t>
            </a:r>
            <a:r>
              <a:rPr spc="-15" dirty="0">
                <a:latin typeface="Calibri"/>
                <a:cs typeface="Calibri"/>
              </a:rPr>
              <a:t>m</a:t>
            </a:r>
            <a:r>
              <a:rPr spc="-5" dirty="0">
                <a:latin typeface="Calibri"/>
                <a:cs typeface="Calibri"/>
              </a:rPr>
              <a:t>e</a:t>
            </a:r>
            <a:r>
              <a:rPr spc="-15" dirty="0">
                <a:latin typeface="Calibri"/>
                <a:cs typeface="Calibri"/>
              </a:rPr>
              <a:t>d</a:t>
            </a:r>
            <a:r>
              <a:rPr dirty="0">
                <a:latin typeface="Calibri"/>
                <a:cs typeface="Calibri"/>
              </a:rPr>
              <a:t>i</a:t>
            </a:r>
            <a:r>
              <a:rPr spc="-25" dirty="0">
                <a:latin typeface="Calibri"/>
                <a:cs typeface="Calibri"/>
              </a:rPr>
              <a:t>a</a:t>
            </a:r>
            <a:r>
              <a:rPr spc="-30" dirty="0">
                <a:latin typeface="Calibri"/>
                <a:cs typeface="Calibri"/>
              </a:rPr>
              <a:t>t</a:t>
            </a:r>
            <a:r>
              <a:rPr dirty="0">
                <a:latin typeface="Calibri"/>
                <a:cs typeface="Calibri"/>
              </a:rPr>
              <a:t>e</a:t>
            </a:r>
            <a:r>
              <a:rPr spc="-40" dirty="0">
                <a:latin typeface="Calibri"/>
                <a:cs typeface="Calibri"/>
              </a:rPr>
              <a:t> </a:t>
            </a:r>
            <a:r>
              <a:rPr spc="5" dirty="0">
                <a:latin typeface="Calibri"/>
                <a:cs typeface="Calibri"/>
              </a:rPr>
              <a:t>f</a:t>
            </a:r>
            <a:r>
              <a:rPr dirty="0">
                <a:latin typeface="Calibri"/>
                <a:cs typeface="Calibri"/>
              </a:rPr>
              <a:t>il</a:t>
            </a:r>
            <a:r>
              <a:rPr spc="-5" dirty="0">
                <a:latin typeface="Calibri"/>
                <a:cs typeface="Calibri"/>
              </a:rPr>
              <a:t>e</a:t>
            </a:r>
            <a:r>
              <a:rPr spc="5" dirty="0">
                <a:latin typeface="Calibri"/>
                <a:cs typeface="Calibri"/>
              </a:rPr>
              <a:t>s</a:t>
            </a:r>
            <a:r>
              <a:rPr lang="en-US" dirty="0">
                <a:latin typeface="Calibri"/>
                <a:cs typeface="Calibri"/>
              </a:rPr>
              <a:t>, </a:t>
            </a:r>
            <a:r>
              <a:rPr spc="5" dirty="0">
                <a:latin typeface="Calibri"/>
                <a:cs typeface="Calibri"/>
              </a:rPr>
              <a:t>o</a:t>
            </a:r>
            <a:r>
              <a:rPr spc="-15" dirty="0">
                <a:latin typeface="Calibri"/>
                <a:cs typeface="Calibri"/>
              </a:rPr>
              <a:t>n</a:t>
            </a:r>
            <a:r>
              <a:rPr dirty="0">
                <a:latin typeface="Calibri"/>
                <a:cs typeface="Calibri"/>
              </a:rPr>
              <a:t>e </a:t>
            </a:r>
            <a:r>
              <a:rPr spc="-45" dirty="0">
                <a:latin typeface="Calibri"/>
                <a:cs typeface="Calibri"/>
              </a:rPr>
              <a:t>f</a:t>
            </a:r>
            <a:r>
              <a:rPr spc="5" dirty="0">
                <a:latin typeface="Calibri"/>
                <a:cs typeface="Calibri"/>
              </a:rPr>
              <a:t>o</a:t>
            </a:r>
            <a:r>
              <a:rPr dirty="0">
                <a:latin typeface="Calibri"/>
                <a:cs typeface="Calibri"/>
              </a:rPr>
              <a:t>r</a:t>
            </a:r>
            <a:r>
              <a:rPr spc="-30" dirty="0">
                <a:latin typeface="Calibri"/>
                <a:cs typeface="Calibri"/>
              </a:rPr>
              <a:t> </a:t>
            </a:r>
            <a:r>
              <a:rPr spc="-10" dirty="0">
                <a:latin typeface="Calibri"/>
                <a:cs typeface="Calibri"/>
              </a:rPr>
              <a:t>e</a:t>
            </a:r>
            <a:r>
              <a:rPr spc="-5" dirty="0">
                <a:latin typeface="Calibri"/>
                <a:cs typeface="Calibri"/>
              </a:rPr>
              <a:t>a</a:t>
            </a:r>
            <a:r>
              <a:rPr spc="-15" dirty="0">
                <a:latin typeface="Calibri"/>
                <a:cs typeface="Calibri"/>
              </a:rPr>
              <a:t>c</a:t>
            </a:r>
            <a:r>
              <a:rPr dirty="0">
                <a:latin typeface="Calibri"/>
                <a:cs typeface="Calibri"/>
              </a:rPr>
              <a:t>h </a:t>
            </a:r>
            <a:r>
              <a:rPr spc="-45" dirty="0">
                <a:latin typeface="Calibri"/>
                <a:cs typeface="Calibri"/>
              </a:rPr>
              <a:t>r</a:t>
            </a:r>
            <a:r>
              <a:rPr spc="-10" dirty="0">
                <a:latin typeface="Calibri"/>
                <a:cs typeface="Calibri"/>
              </a:rPr>
              <a:t>e</a:t>
            </a:r>
            <a:r>
              <a:rPr spc="-15" dirty="0">
                <a:latin typeface="Calibri"/>
                <a:cs typeface="Calibri"/>
              </a:rPr>
              <a:t>duc</a:t>
            </a:r>
            <a:r>
              <a:rPr spc="-5" dirty="0">
                <a:latin typeface="Calibri"/>
                <a:cs typeface="Calibri"/>
              </a:rPr>
              <a:t>e</a:t>
            </a:r>
            <a:r>
              <a:rPr dirty="0">
                <a:latin typeface="Calibri"/>
                <a:cs typeface="Calibri"/>
              </a:rPr>
              <a:t>r</a:t>
            </a:r>
            <a:r>
              <a:rPr lang="en-US" dirty="0">
                <a:latin typeface="Calibri"/>
                <a:cs typeface="Calibri"/>
              </a:rPr>
              <a:t> (R = number of reducers)</a:t>
            </a:r>
            <a:endParaRPr dirty="0">
              <a:latin typeface="Calibri"/>
              <a:cs typeface="Calibri"/>
            </a:endParaRPr>
          </a:p>
          <a:p>
            <a:pPr lvl="2" indent="-457200">
              <a:spcBef>
                <a:spcPts val="0"/>
              </a:spcBef>
              <a:spcAft>
                <a:spcPts val="600"/>
              </a:spcAft>
              <a:buClr>
                <a:schemeClr val="tx1"/>
              </a:buClr>
              <a:buFont typeface="Arial" panose="020B0604020202020204" pitchFamily="34" charset="0"/>
              <a:buChar char="•"/>
              <a:tabLst>
                <a:tab pos="625475" algn="l"/>
              </a:tabLst>
            </a:pPr>
            <a:r>
              <a:rPr lang="en-US" b="1" spc="-5" dirty="0">
                <a:solidFill>
                  <a:srgbClr val="A01A06"/>
                </a:solidFill>
                <a:latin typeface="Calibri"/>
                <a:cs typeface="Calibri"/>
              </a:rPr>
              <a:t>Primary</a:t>
            </a:r>
            <a:r>
              <a:rPr b="1" spc="-30" dirty="0">
                <a:solidFill>
                  <a:srgbClr val="A01A06"/>
                </a:solidFill>
                <a:latin typeface="Calibri"/>
                <a:cs typeface="Calibri"/>
              </a:rPr>
              <a:t> </a:t>
            </a:r>
            <a:r>
              <a:rPr b="1" spc="-15" dirty="0">
                <a:solidFill>
                  <a:srgbClr val="A01A06"/>
                </a:solidFill>
                <a:latin typeface="Calibri"/>
                <a:cs typeface="Calibri"/>
              </a:rPr>
              <a:t>pu</a:t>
            </a:r>
            <a:r>
              <a:rPr b="1" spc="5" dirty="0">
                <a:solidFill>
                  <a:srgbClr val="A01A06"/>
                </a:solidFill>
                <a:latin typeface="Calibri"/>
                <a:cs typeface="Calibri"/>
              </a:rPr>
              <a:t>s</a:t>
            </a:r>
            <a:r>
              <a:rPr b="1" spc="-15" dirty="0">
                <a:solidFill>
                  <a:srgbClr val="A01A06"/>
                </a:solidFill>
                <a:latin typeface="Calibri"/>
                <a:cs typeface="Calibri"/>
              </a:rPr>
              <a:t>h</a:t>
            </a:r>
            <a:r>
              <a:rPr b="1" spc="-10" dirty="0">
                <a:solidFill>
                  <a:srgbClr val="A01A06"/>
                </a:solidFill>
                <a:latin typeface="Calibri"/>
                <a:cs typeface="Calibri"/>
              </a:rPr>
              <a:t>e</a:t>
            </a:r>
            <a:r>
              <a:rPr b="1" dirty="0">
                <a:solidFill>
                  <a:srgbClr val="A01A06"/>
                </a:solidFill>
                <a:latin typeface="Calibri"/>
                <a:cs typeface="Calibri"/>
              </a:rPr>
              <a:t>s</a:t>
            </a:r>
            <a:r>
              <a:rPr b="1" spc="20" dirty="0">
                <a:solidFill>
                  <a:srgbClr val="A01A06"/>
                </a:solidFill>
                <a:latin typeface="Calibri"/>
                <a:cs typeface="Calibri"/>
              </a:rPr>
              <a:t> </a:t>
            </a:r>
            <a:r>
              <a:rPr b="1" spc="-5" dirty="0">
                <a:solidFill>
                  <a:srgbClr val="A01A06"/>
                </a:solidFill>
                <a:latin typeface="Calibri"/>
                <a:cs typeface="Calibri"/>
              </a:rPr>
              <a:t>t</a:t>
            </a:r>
            <a:r>
              <a:rPr b="1" spc="-15" dirty="0">
                <a:solidFill>
                  <a:srgbClr val="A01A06"/>
                </a:solidFill>
                <a:latin typeface="Calibri"/>
                <a:cs typeface="Calibri"/>
              </a:rPr>
              <a:t>h</a:t>
            </a:r>
            <a:r>
              <a:rPr b="1" dirty="0">
                <a:solidFill>
                  <a:srgbClr val="A01A06"/>
                </a:solidFill>
                <a:latin typeface="Calibri"/>
                <a:cs typeface="Calibri"/>
              </a:rPr>
              <a:t>is</a:t>
            </a:r>
            <a:r>
              <a:rPr b="1" spc="20" dirty="0">
                <a:solidFill>
                  <a:srgbClr val="A01A06"/>
                </a:solidFill>
                <a:latin typeface="Calibri"/>
                <a:cs typeface="Calibri"/>
              </a:rPr>
              <a:t> </a:t>
            </a:r>
            <a:r>
              <a:rPr b="1" dirty="0">
                <a:solidFill>
                  <a:srgbClr val="A01A06"/>
                </a:solidFill>
                <a:latin typeface="Calibri"/>
                <a:cs typeface="Calibri"/>
              </a:rPr>
              <a:t>i</a:t>
            </a:r>
            <a:r>
              <a:rPr b="1" spc="-40" dirty="0">
                <a:solidFill>
                  <a:srgbClr val="A01A06"/>
                </a:solidFill>
                <a:latin typeface="Calibri"/>
                <a:cs typeface="Calibri"/>
              </a:rPr>
              <a:t>n</a:t>
            </a:r>
            <a:r>
              <a:rPr b="1" spc="-45" dirty="0">
                <a:solidFill>
                  <a:srgbClr val="A01A06"/>
                </a:solidFill>
                <a:latin typeface="Calibri"/>
                <a:cs typeface="Calibri"/>
              </a:rPr>
              <a:t>f</a:t>
            </a:r>
            <a:r>
              <a:rPr b="1" dirty="0">
                <a:solidFill>
                  <a:srgbClr val="A01A06"/>
                </a:solidFill>
                <a:latin typeface="Calibri"/>
                <a:cs typeface="Calibri"/>
              </a:rPr>
              <a:t>o</a:t>
            </a:r>
            <a:r>
              <a:rPr b="1" spc="-25" dirty="0">
                <a:solidFill>
                  <a:srgbClr val="A01A06"/>
                </a:solidFill>
                <a:latin typeface="Calibri"/>
                <a:cs typeface="Calibri"/>
              </a:rPr>
              <a:t> </a:t>
            </a:r>
            <a:r>
              <a:rPr b="1" spc="-30" dirty="0">
                <a:solidFill>
                  <a:srgbClr val="A01A06"/>
                </a:solidFill>
                <a:latin typeface="Calibri"/>
                <a:cs typeface="Calibri"/>
              </a:rPr>
              <a:t>t</a:t>
            </a:r>
            <a:r>
              <a:rPr b="1" dirty="0">
                <a:solidFill>
                  <a:srgbClr val="A01A06"/>
                </a:solidFill>
                <a:latin typeface="Calibri"/>
                <a:cs typeface="Calibri"/>
              </a:rPr>
              <a:t>o </a:t>
            </a:r>
            <a:r>
              <a:rPr b="1" spc="-45" dirty="0">
                <a:solidFill>
                  <a:srgbClr val="A01A06"/>
                </a:solidFill>
                <a:latin typeface="Calibri"/>
                <a:cs typeface="Calibri"/>
              </a:rPr>
              <a:t>r</a:t>
            </a:r>
            <a:r>
              <a:rPr b="1" spc="-5" dirty="0">
                <a:solidFill>
                  <a:srgbClr val="A01A06"/>
                </a:solidFill>
                <a:latin typeface="Calibri"/>
                <a:cs typeface="Calibri"/>
              </a:rPr>
              <a:t>e</a:t>
            </a:r>
            <a:r>
              <a:rPr b="1" spc="-15" dirty="0">
                <a:solidFill>
                  <a:srgbClr val="A01A06"/>
                </a:solidFill>
                <a:latin typeface="Calibri"/>
                <a:cs typeface="Calibri"/>
              </a:rPr>
              <a:t>duc</a:t>
            </a:r>
            <a:r>
              <a:rPr b="1" spc="-5" dirty="0">
                <a:solidFill>
                  <a:srgbClr val="A01A06"/>
                </a:solidFill>
                <a:latin typeface="Calibri"/>
                <a:cs typeface="Calibri"/>
              </a:rPr>
              <a:t>e</a:t>
            </a:r>
            <a:r>
              <a:rPr b="1" spc="-45" dirty="0">
                <a:solidFill>
                  <a:srgbClr val="A01A06"/>
                </a:solidFill>
                <a:latin typeface="Calibri"/>
                <a:cs typeface="Calibri"/>
              </a:rPr>
              <a:t>r</a:t>
            </a:r>
            <a:r>
              <a:rPr b="1" dirty="0">
                <a:solidFill>
                  <a:srgbClr val="A01A06"/>
                </a:solidFill>
                <a:latin typeface="Calibri"/>
                <a:cs typeface="Calibri"/>
              </a:rPr>
              <a:t>s</a:t>
            </a:r>
          </a:p>
          <a:p>
            <a:pPr marL="457200" marR="407034"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lang="en-US" sz="2800" spc="-40" dirty="0">
                <a:latin typeface="Calibri"/>
                <a:cs typeface="Calibri"/>
              </a:rPr>
              <a:t>Primary</a:t>
            </a:r>
            <a:r>
              <a:rPr sz="2800" spc="10" dirty="0">
                <a:latin typeface="Calibri"/>
                <a:cs typeface="Calibri"/>
              </a:rPr>
              <a:t> </a:t>
            </a:r>
            <a:r>
              <a:rPr sz="2800" spc="-20" dirty="0">
                <a:latin typeface="Calibri"/>
                <a:cs typeface="Calibri"/>
              </a:rPr>
              <a:t>p</a:t>
            </a:r>
            <a:r>
              <a:rPr sz="2800" dirty="0">
                <a:latin typeface="Calibri"/>
                <a:cs typeface="Calibri"/>
              </a:rPr>
              <a:t>i</a:t>
            </a:r>
            <a:r>
              <a:rPr sz="2800" spc="-20" dirty="0">
                <a:latin typeface="Calibri"/>
                <a:cs typeface="Calibri"/>
              </a:rPr>
              <a:t>n</a:t>
            </a:r>
            <a:r>
              <a:rPr sz="2800" spc="-10" dirty="0">
                <a:latin typeface="Calibri"/>
                <a:cs typeface="Calibri"/>
              </a:rPr>
              <a:t>g</a:t>
            </a:r>
            <a:r>
              <a:rPr sz="2800" spc="-15" dirty="0">
                <a:latin typeface="Calibri"/>
                <a:cs typeface="Calibri"/>
              </a:rPr>
              <a:t>s</a:t>
            </a:r>
            <a:r>
              <a:rPr sz="2800" spc="-5" dirty="0">
                <a:latin typeface="Calibri"/>
                <a:cs typeface="Calibri"/>
              </a:rPr>
              <a:t> </a:t>
            </a:r>
            <a:r>
              <a:rPr sz="2800" spc="-55" dirty="0">
                <a:latin typeface="Calibri"/>
                <a:cs typeface="Calibri"/>
              </a:rPr>
              <a:t>w</a:t>
            </a:r>
            <a:r>
              <a:rPr sz="2800" spc="-25" dirty="0">
                <a:latin typeface="Calibri"/>
                <a:cs typeface="Calibri"/>
              </a:rPr>
              <a:t>or</a:t>
            </a:r>
            <a:r>
              <a:rPr sz="2800" spc="-125" dirty="0">
                <a:latin typeface="Calibri"/>
                <a:cs typeface="Calibri"/>
              </a:rPr>
              <a:t>k</a:t>
            </a:r>
            <a:r>
              <a:rPr sz="2800" spc="-25" dirty="0">
                <a:latin typeface="Calibri"/>
                <a:cs typeface="Calibri"/>
              </a:rPr>
              <a:t>e</a:t>
            </a:r>
            <a:r>
              <a:rPr sz="2800" spc="-75" dirty="0">
                <a:latin typeface="Calibri"/>
                <a:cs typeface="Calibri"/>
              </a:rPr>
              <a:t>r</a:t>
            </a:r>
            <a:r>
              <a:rPr sz="2800" spc="-15" dirty="0">
                <a:latin typeface="Calibri"/>
                <a:cs typeface="Calibri"/>
              </a:rPr>
              <a:t>s</a:t>
            </a:r>
            <a:r>
              <a:rPr sz="2800" spc="40" dirty="0">
                <a:latin typeface="Calibri"/>
                <a:cs typeface="Calibri"/>
              </a:rPr>
              <a:t> </a:t>
            </a:r>
            <a:r>
              <a:rPr sz="2800" spc="-20" dirty="0">
                <a:solidFill>
                  <a:srgbClr val="A01A06"/>
                </a:solidFill>
                <a:latin typeface="Calibri"/>
                <a:cs typeface="Calibri"/>
              </a:rPr>
              <a:t>p</a:t>
            </a:r>
            <a:r>
              <a:rPr sz="2800" spc="-25" dirty="0">
                <a:solidFill>
                  <a:srgbClr val="A01A06"/>
                </a:solidFill>
                <a:latin typeface="Calibri"/>
                <a:cs typeface="Calibri"/>
              </a:rPr>
              <a:t>er</a:t>
            </a:r>
            <a:r>
              <a:rPr sz="2800" dirty="0">
                <a:solidFill>
                  <a:srgbClr val="A01A06"/>
                </a:solidFill>
                <a:latin typeface="Calibri"/>
                <a:cs typeface="Calibri"/>
              </a:rPr>
              <a:t>i</a:t>
            </a:r>
            <a:r>
              <a:rPr sz="2800" spc="-25" dirty="0">
                <a:solidFill>
                  <a:srgbClr val="A01A06"/>
                </a:solidFill>
                <a:latin typeface="Calibri"/>
                <a:cs typeface="Calibri"/>
              </a:rPr>
              <a:t>o</a:t>
            </a:r>
            <a:r>
              <a:rPr sz="2800" spc="-20" dirty="0">
                <a:solidFill>
                  <a:srgbClr val="A01A06"/>
                </a:solidFill>
                <a:latin typeface="Calibri"/>
                <a:cs typeface="Calibri"/>
              </a:rPr>
              <a:t>d</a:t>
            </a:r>
            <a:r>
              <a:rPr sz="2800" dirty="0">
                <a:solidFill>
                  <a:srgbClr val="A01A06"/>
                </a:solidFill>
                <a:latin typeface="Calibri"/>
                <a:cs typeface="Calibri"/>
              </a:rPr>
              <a:t>i</a:t>
            </a:r>
            <a:r>
              <a:rPr sz="2800" spc="-45" dirty="0">
                <a:solidFill>
                  <a:srgbClr val="A01A06"/>
                </a:solidFill>
                <a:latin typeface="Calibri"/>
                <a:cs typeface="Calibri"/>
              </a:rPr>
              <a:t>c</a:t>
            </a:r>
            <a:r>
              <a:rPr sz="2800" spc="-15" dirty="0">
                <a:solidFill>
                  <a:srgbClr val="A01A06"/>
                </a:solidFill>
                <a:latin typeface="Calibri"/>
                <a:cs typeface="Calibri"/>
              </a:rPr>
              <a:t>a</a:t>
            </a:r>
            <a:r>
              <a:rPr sz="2800" dirty="0">
                <a:solidFill>
                  <a:srgbClr val="A01A06"/>
                </a:solidFill>
                <a:latin typeface="Calibri"/>
                <a:cs typeface="Calibri"/>
              </a:rPr>
              <a:t>ll</a:t>
            </a:r>
            <a:r>
              <a:rPr sz="2800" spc="-15" dirty="0">
                <a:solidFill>
                  <a:srgbClr val="A01A06"/>
                </a:solidFill>
                <a:latin typeface="Calibri"/>
                <a:cs typeface="Calibri"/>
              </a:rPr>
              <a:t>y</a:t>
            </a:r>
            <a:r>
              <a:rPr sz="2800" spc="15" dirty="0">
                <a:latin typeface="Calibri"/>
                <a:cs typeface="Calibri"/>
              </a:rPr>
              <a:t> </a:t>
            </a:r>
            <a:r>
              <a:rPr sz="2800" spc="-30" dirty="0">
                <a:latin typeface="Calibri"/>
                <a:cs typeface="Calibri"/>
              </a:rPr>
              <a:t>t</a:t>
            </a:r>
            <a:r>
              <a:rPr sz="2800" spc="-20" dirty="0">
                <a:latin typeface="Calibri"/>
                <a:cs typeface="Calibri"/>
              </a:rPr>
              <a:t>o</a:t>
            </a:r>
            <a:r>
              <a:rPr sz="2800" spc="-10" dirty="0">
                <a:latin typeface="Calibri"/>
                <a:cs typeface="Calibri"/>
              </a:rPr>
              <a:t> </a:t>
            </a:r>
            <a:r>
              <a:rPr sz="2800" spc="-20" dirty="0">
                <a:latin typeface="Calibri"/>
                <a:cs typeface="Calibri"/>
              </a:rPr>
              <a:t>d</a:t>
            </a:r>
            <a:r>
              <a:rPr sz="2800" spc="-50" dirty="0">
                <a:latin typeface="Calibri"/>
                <a:cs typeface="Calibri"/>
              </a:rPr>
              <a:t>e</a:t>
            </a:r>
            <a:r>
              <a:rPr sz="2800" spc="-30" dirty="0">
                <a:latin typeface="Calibri"/>
                <a:cs typeface="Calibri"/>
              </a:rPr>
              <a:t>t</a:t>
            </a:r>
            <a:r>
              <a:rPr sz="2800" spc="-25" dirty="0">
                <a:latin typeface="Calibri"/>
                <a:cs typeface="Calibri"/>
              </a:rPr>
              <a:t>ec</a:t>
            </a:r>
            <a:r>
              <a:rPr sz="2800" spc="-15" dirty="0">
                <a:latin typeface="Calibri"/>
                <a:cs typeface="Calibri"/>
              </a:rPr>
              <a:t>t</a:t>
            </a:r>
            <a:r>
              <a:rPr sz="2800" spc="-10" dirty="0">
                <a:latin typeface="Calibri"/>
                <a:cs typeface="Calibri"/>
              </a:rPr>
              <a:t> </a:t>
            </a:r>
            <a:r>
              <a:rPr sz="2800" spc="-75" dirty="0">
                <a:latin typeface="Calibri"/>
                <a:cs typeface="Calibri"/>
              </a:rPr>
              <a:t>f</a:t>
            </a:r>
            <a:r>
              <a:rPr sz="2800" spc="-15" dirty="0">
                <a:latin typeface="Calibri"/>
                <a:cs typeface="Calibri"/>
              </a:rPr>
              <a:t>a</a:t>
            </a:r>
            <a:r>
              <a:rPr sz="2800" dirty="0">
                <a:latin typeface="Calibri"/>
                <a:cs typeface="Calibri"/>
              </a:rPr>
              <a:t>il</a:t>
            </a:r>
            <a:r>
              <a:rPr sz="2800" spc="-20" dirty="0">
                <a:latin typeface="Calibri"/>
                <a:cs typeface="Calibri"/>
              </a:rPr>
              <a:t>u</a:t>
            </a:r>
            <a:r>
              <a:rPr sz="2800" spc="-75" dirty="0">
                <a:latin typeface="Calibri"/>
                <a:cs typeface="Calibri"/>
              </a:rPr>
              <a:t>r</a:t>
            </a:r>
            <a:r>
              <a:rPr sz="2800" spc="-25" dirty="0">
                <a:latin typeface="Calibri"/>
                <a:cs typeface="Calibri"/>
              </a:rPr>
              <a:t>e</a:t>
            </a:r>
            <a:r>
              <a:rPr sz="2800" spc="-15" dirty="0">
                <a:latin typeface="Calibri"/>
                <a:cs typeface="Calibri"/>
              </a:rPr>
              <a:t>s</a:t>
            </a:r>
          </a:p>
        </p:txBody>
      </p:sp>
      <p:sp>
        <p:nvSpPr>
          <p:cNvPr id="5" name="Rectangle 2">
            <a:extLst>
              <a:ext uri="{FF2B5EF4-FFF2-40B4-BE49-F238E27FC236}">
                <a16:creationId xmlns:a16="http://schemas.microsoft.com/office/drawing/2014/main" id="{8975AD4B-7D4E-3645-8F1B-FD2DF49696B7}"/>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Coordination: Primary</a:t>
            </a:r>
          </a:p>
        </p:txBody>
      </p:sp>
    </p:spTree>
    <p:extLst>
      <p:ext uri="{BB962C8B-B14F-4D97-AF65-F5344CB8AC3E}">
        <p14:creationId xmlns:p14="http://schemas.microsoft.com/office/powerpoint/2010/main" val="263034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id="{26EE2BB4-BCBF-0242-85E9-DF3035454970}"/>
              </a:ext>
            </a:extLst>
          </p:cNvPr>
          <p:cNvSpPr txBox="1"/>
          <p:nvPr/>
        </p:nvSpPr>
        <p:spPr>
          <a:xfrm>
            <a:off x="457200" y="1524000"/>
            <a:ext cx="7620000" cy="223138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11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id="{26EE2BB4-BCBF-0242-85E9-DF3035454970}"/>
              </a:ext>
            </a:extLst>
          </p:cNvPr>
          <p:cNvSpPr txBox="1"/>
          <p:nvPr/>
        </p:nvSpPr>
        <p:spPr>
          <a:xfrm>
            <a:off x="457200" y="1524000"/>
            <a:ext cx="7620000" cy="363176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Reduce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Only </a:t>
            </a:r>
            <a:r>
              <a:rPr lang="en-US" b="1" dirty="0">
                <a:solidFill>
                  <a:srgbClr val="A01A06"/>
                </a:solidFill>
                <a:latin typeface="Calibri" panose="020F0502020204030204" pitchFamily="34" charset="0"/>
                <a:cs typeface="Calibri" panose="020F0502020204030204" pitchFamily="34" charset="0"/>
              </a:rPr>
              <a:t>in-process tasks </a:t>
            </a:r>
            <a:r>
              <a:rPr lang="en-US" dirty="0">
                <a:latin typeface="Calibri" panose="020F0502020204030204" pitchFamily="34" charset="0"/>
                <a:cs typeface="Calibri" panose="020F0502020204030204" pitchFamily="34" charset="0"/>
              </a:rPr>
              <a:t>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Reduce tasks restarted on other worker(s)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399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id="{26EE2BB4-BCBF-0242-85E9-DF3035454970}"/>
              </a:ext>
            </a:extLst>
          </p:cNvPr>
          <p:cNvSpPr txBox="1"/>
          <p:nvPr/>
        </p:nvSpPr>
        <p:spPr>
          <a:xfrm>
            <a:off x="457200" y="1524000"/>
            <a:ext cx="7620000" cy="497059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Reduce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Only </a:t>
            </a:r>
            <a:r>
              <a:rPr lang="en-US" b="1" dirty="0">
                <a:solidFill>
                  <a:srgbClr val="A01A06"/>
                </a:solidFill>
                <a:latin typeface="Calibri" panose="020F0502020204030204" pitchFamily="34" charset="0"/>
                <a:cs typeface="Calibri" panose="020F0502020204030204" pitchFamily="34" charset="0"/>
              </a:rPr>
              <a:t>in-process tasks </a:t>
            </a:r>
            <a:r>
              <a:rPr lang="en-US" dirty="0">
                <a:latin typeface="Calibri" panose="020F0502020204030204" pitchFamily="34" charset="0"/>
                <a:cs typeface="Calibri" panose="020F0502020204030204" pitchFamily="34" charset="0"/>
              </a:rPr>
              <a:t>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Reduce tasks restarted on other worker(s)</a:t>
            </a:r>
          </a:p>
          <a:p>
            <a:pPr marL="800100" lvl="1" indent="-342900">
              <a:spcAft>
                <a:spcPts val="600"/>
              </a:spcAf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Primary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Map-reduce task is aborted and client is notified</a:t>
            </a:r>
          </a:p>
        </p:txBody>
      </p:sp>
    </p:spTree>
    <p:extLst>
      <p:ext uri="{BB962C8B-B14F-4D97-AF65-F5344CB8AC3E}">
        <p14:creationId xmlns:p14="http://schemas.microsoft.com/office/powerpoint/2010/main" val="3193401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heme/theme1.xml><?xml version="1.0" encoding="utf-8"?>
<a:theme xmlns:a="http://schemas.openxmlformats.org/drawingml/2006/main" name="m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mytemplate.potm</Template>
  <TotalTime>52413</TotalTime>
  <Words>4026</Words>
  <Application>Microsoft Macintosh PowerPoint</Application>
  <PresentationFormat>On-screen Show (4:3)</PresentationFormat>
  <Paragraphs>407</Paragraphs>
  <Slides>33</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 Symbols</vt:lpstr>
      <vt:lpstr>Arial</vt:lpstr>
      <vt:lpstr>Calibri</vt:lpstr>
      <vt:lpstr>Corbel</vt:lpstr>
      <vt:lpstr>Monotype Sorts</vt:lpstr>
      <vt:lpstr>Tahoma</vt:lpstr>
      <vt:lpstr>Times New Roman</vt:lpstr>
      <vt:lpstr>Wingdings</vt:lpstr>
      <vt:lpstr>mytemplate</vt:lpstr>
      <vt:lpstr>Map-Reduce (Part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Characteristic of Good Problem for Map-Reduce</vt:lpstr>
      <vt:lpstr>PowerPoint Presentation</vt:lpstr>
      <vt:lpstr>PowerPoint Presentation</vt:lpstr>
      <vt:lpstr>PowerPoint Presentation</vt:lpstr>
    </vt:vector>
  </TitlesOfParts>
  <Company>Stanford University, CS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CS206 --- Electronic Commerce</dc:title>
  <dc:creator>Jeff Ullman</dc:creator>
  <cp:lastModifiedBy>Yao-Yi Chiang</cp:lastModifiedBy>
  <cp:revision>772</cp:revision>
  <cp:lastPrinted>2019-01-19T18:24:37Z</cp:lastPrinted>
  <dcterms:created xsi:type="dcterms:W3CDTF">2002-03-23T20:14:09Z</dcterms:created>
  <dcterms:modified xsi:type="dcterms:W3CDTF">2022-01-21T14:39:02Z</dcterms:modified>
</cp:coreProperties>
</file>