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handoutMasterIdLst>
    <p:handoutMasterId r:id="rId54"/>
  </p:handoutMasterIdLst>
  <p:sldIdLst>
    <p:sldId id="432"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07" r:id="rId18"/>
    <p:sldId id="353" r:id="rId19"/>
    <p:sldId id="425" r:id="rId20"/>
    <p:sldId id="354" r:id="rId21"/>
    <p:sldId id="429" r:id="rId22"/>
    <p:sldId id="355" r:id="rId23"/>
    <p:sldId id="410" r:id="rId24"/>
    <p:sldId id="411" r:id="rId25"/>
    <p:sldId id="358" r:id="rId26"/>
    <p:sldId id="412" r:id="rId27"/>
    <p:sldId id="413" r:id="rId28"/>
    <p:sldId id="414" r:id="rId29"/>
    <p:sldId id="415" r:id="rId30"/>
    <p:sldId id="417" r:id="rId31"/>
    <p:sldId id="394" r:id="rId32"/>
    <p:sldId id="428" r:id="rId33"/>
    <p:sldId id="392" r:id="rId34"/>
    <p:sldId id="393" r:id="rId35"/>
    <p:sldId id="364" r:id="rId36"/>
    <p:sldId id="365" r:id="rId37"/>
    <p:sldId id="366" r:id="rId38"/>
    <p:sldId id="367" r:id="rId39"/>
    <p:sldId id="368" r:id="rId40"/>
    <p:sldId id="369" r:id="rId41"/>
    <p:sldId id="370" r:id="rId42"/>
    <p:sldId id="421" r:id="rId43"/>
    <p:sldId id="371" r:id="rId44"/>
    <p:sldId id="426" r:id="rId45"/>
    <p:sldId id="418" r:id="rId46"/>
    <p:sldId id="374" r:id="rId47"/>
    <p:sldId id="375" r:id="rId48"/>
    <p:sldId id="376" r:id="rId49"/>
    <p:sldId id="419" r:id="rId50"/>
    <p:sldId id="378" r:id="rId51"/>
    <p:sldId id="379"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68" autoAdjust="0"/>
    <p:restoredTop sz="91837" autoAdjust="0"/>
  </p:normalViewPr>
  <p:slideViewPr>
    <p:cSldViewPr>
      <p:cViewPr varScale="1">
        <p:scale>
          <a:sx n="117" d="100"/>
          <a:sy n="117" d="100"/>
        </p:scale>
        <p:origin x="2512" y="17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1/21/22</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0-02-10T01:53:51.3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1/21/22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50</a:t>
            </a:fld>
            <a:endParaRPr lang="en-US"/>
          </a:p>
        </p:txBody>
      </p:sp>
    </p:spTree>
    <p:extLst>
      <p:ext uri="{BB962C8B-B14F-4D97-AF65-F5344CB8AC3E}">
        <p14:creationId xmlns:p14="http://schemas.microsoft.com/office/powerpoint/2010/main" val="2452673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USV</a:t>
            </a:r>
            <a:r>
              <a:rPr lang="en-US" baseline="0" dirty="0"/>
              <a:t> – UXV = U-U(SV-XV)</a:t>
            </a:r>
          </a:p>
          <a:p>
            <a:r>
              <a:rPr lang="en-US" baseline="0" dirty="0"/>
              <a:t>AXC –AYC =  (A-A)(XC-YC)</a:t>
            </a:r>
          </a:p>
          <a:p>
            <a:endParaRPr lang="en-US" baseline="0" dirty="0"/>
          </a:p>
          <a:p>
            <a:r>
              <a:rPr lang="en-US" baseline="0" dirty="0"/>
              <a:t>5 2 4 – 5 3 4</a:t>
            </a:r>
          </a:p>
          <a:p>
            <a:r>
              <a:rPr lang="en-US" baseline="0" dirty="0"/>
              <a:t>40-60 = 20</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of U are orthonormal eigenvectors of AAT</a:t>
            </a:r>
          </a:p>
          <a:p>
            <a:r>
              <a:rPr lang="en-US" dirty="0"/>
              <a:t>the</a:t>
            </a:r>
            <a:r>
              <a:rPr lang="en-US" baseline="0" dirty="0"/>
              <a:t> </a:t>
            </a:r>
            <a:r>
              <a:rPr lang="en-US" dirty="0"/>
              <a:t>columns of V are orthonormal eigenvectors of ATA, </a:t>
            </a:r>
          </a:p>
          <a:p>
            <a:r>
              <a:rPr lang="en-US" dirty="0"/>
              <a:t>S is a diagonal matrix containing</a:t>
            </a:r>
            <a:r>
              <a:rPr lang="en-US" baseline="0" dirty="0"/>
              <a:t> </a:t>
            </a:r>
            <a:r>
              <a:rPr lang="en-US" dirty="0"/>
              <a:t>the square roots of eigenvalues from U or V in descending order.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361491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of U are orthonormal eigenvectors of AAT</a:t>
            </a:r>
          </a:p>
          <a:p>
            <a:r>
              <a:rPr lang="en-US" dirty="0"/>
              <a:t>the</a:t>
            </a:r>
            <a:r>
              <a:rPr lang="en-US" baseline="0" dirty="0"/>
              <a:t> </a:t>
            </a:r>
            <a:r>
              <a:rPr lang="en-US" dirty="0"/>
              <a:t>columns of V are orthonormal eigenvectors of ATA, </a:t>
            </a:r>
          </a:p>
          <a:p>
            <a:r>
              <a:rPr lang="en-US" dirty="0"/>
              <a:t>S is a diagonal matrix containing</a:t>
            </a:r>
            <a:r>
              <a:rPr lang="en-US" baseline="0" dirty="0"/>
              <a:t> </a:t>
            </a:r>
            <a:r>
              <a:rPr lang="en-US" dirty="0"/>
              <a:t>the square roots of eigenvalues from U or V in descending order.</a:t>
            </a:r>
          </a:p>
          <a:p>
            <a:endParaRPr lang="en-US" dirty="0"/>
          </a:p>
          <a:p>
            <a:r>
              <a:rPr lang="en-US" dirty="0"/>
              <a:t>If A = A^T</a:t>
            </a:r>
            <a:r>
              <a:rPr lang="en-US" baseline="0" dirty="0"/>
              <a:t> </a:t>
            </a:r>
            <a:r>
              <a:rPr lang="en-US" dirty="0"/>
              <a:t>is a symmetric matrix, its singular values are the</a:t>
            </a:r>
            <a:r>
              <a:rPr lang="en-US" baseline="0" dirty="0"/>
              <a:t> </a:t>
            </a:r>
            <a:r>
              <a:rPr lang="en-US" dirty="0"/>
              <a:t>absolute values of its nonzero eigenvalues: </a:t>
            </a:r>
            <a:r>
              <a:rPr lang="en-US" dirty="0" err="1"/>
              <a:t>σi</a:t>
            </a:r>
            <a:r>
              <a:rPr lang="en-US" dirty="0"/>
              <a:t> = | </a:t>
            </a:r>
            <a:r>
              <a:rPr lang="en-US" dirty="0" err="1"/>
              <a:t>λi</a:t>
            </a:r>
            <a:r>
              <a:rPr lang="en-US"/>
              <a:t>| </a:t>
            </a:r>
            <a:r>
              <a:rPr lang="en-US" dirty="0"/>
              <a:t>&gt; 0; its singular vectors </a:t>
            </a:r>
            <a:r>
              <a:rPr lang="en-US"/>
              <a:t>coincide with</a:t>
            </a:r>
            <a:r>
              <a:rPr lang="en-US" baseline="0"/>
              <a:t> </a:t>
            </a:r>
            <a:r>
              <a:rPr lang="en-US"/>
              <a:t>the </a:t>
            </a:r>
            <a:r>
              <a:rPr lang="en-US" dirty="0"/>
              <a:t>associated non-null eigenvectors.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36149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1/21/22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1/21/22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1/21/22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1/21/22</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1/21/22</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1/21/22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1/21/22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1/21/22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1/21/22</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1/21/22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1/21/22</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1/21/22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1/21/22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1/21/22</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4.emf"/><Relationship Id="rId4"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Dimensionality Reduction:</a:t>
            </a:r>
            <a:br>
              <a:rPr lang="en-US" sz="5400" dirty="0"/>
            </a:br>
            <a:r>
              <a:rPr lang="en-US" sz="5400" dirty="0"/>
              <a:t>SVD</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Tree>
    <p:extLst>
      <p:ext uri="{BB962C8B-B14F-4D97-AF65-F5344CB8AC3E}">
        <p14:creationId xmlns:p14="http://schemas.microsoft.com/office/powerpoint/2010/main" val="19587818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a:t>SVD</a:t>
            </a:r>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381125" y="3767138"/>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1</a:t>
            </a:r>
            <a:r>
              <a:rPr kumimoji="0" lang="en-US" b="1" dirty="0"/>
              <a:t>u</a:t>
            </a:r>
            <a:r>
              <a:rPr kumimoji="0" lang="en-US" b="1" baseline="-25000" dirty="0"/>
              <a:t>1</a:t>
            </a:r>
            <a:r>
              <a:rPr kumimoji="0" lang="en-US" b="1" dirty="0"/>
              <a:t>v</a:t>
            </a:r>
            <a:r>
              <a:rPr kumimoji="0" lang="en-US" b="1" baseline="-25000" dirty="0"/>
              <a:t>1</a:t>
            </a:r>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2</a:t>
            </a:r>
            <a:r>
              <a:rPr kumimoji="0" lang="en-US" b="1" dirty="0"/>
              <a:t>u</a:t>
            </a:r>
            <a:r>
              <a:rPr kumimoji="0" lang="en-US" b="1" baseline="-25000" dirty="0"/>
              <a:t>2</a:t>
            </a:r>
            <a:r>
              <a:rPr kumimoji="0" lang="en-US" b="1" dirty="0"/>
              <a:t>v</a:t>
            </a:r>
            <a:r>
              <a:rPr kumimoji="0" lang="en-US" b="1" baseline="-25000" dirty="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a:t>Nice proof of uniqueness: http://www.mpi-inf.mpg.de/~bast/ir-seminar-ws04/lecture2.pdf</a:t>
            </a:r>
          </a:p>
        </p:txBody>
      </p:sp>
    </p:spTree>
    <p:extLst>
      <p:ext uri="{BB962C8B-B14F-4D97-AF65-F5344CB8AC3E}">
        <p14:creationId xmlns:p14="http://schemas.microsoft.com/office/powerpoint/2010/main" val="36957417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615082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4023299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18</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gives ‘best’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21</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23</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24711925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a:solidFill>
                  <a:srgbClr val="FF0066"/>
                </a:solidFill>
              </a:rPr>
              <a:t>Theorem:</a:t>
            </a:r>
            <a:br>
              <a:rPr lang="en-US" dirty="0">
                <a:solidFill>
                  <a:srgbClr val="FF0066"/>
                </a:solidFill>
              </a:rPr>
            </a:br>
            <a:r>
              <a:rPr lang="en-US" dirty="0"/>
              <a:t>Let</a:t>
            </a:r>
            <a:r>
              <a:rPr lang="en-US" dirty="0">
                <a:solidFill>
                  <a:schemeClr val="accent2"/>
                </a:solidFill>
              </a:rPr>
              <a:t> </a:t>
            </a:r>
            <a:r>
              <a:rPr lang="en-US" b="1" dirty="0">
                <a:solidFill>
                  <a:srgbClr val="FF0066"/>
                </a:solidFill>
              </a:rPr>
              <a:t>A</a:t>
            </a:r>
            <a:r>
              <a:rPr lang="en-US" dirty="0">
                <a:solidFill>
                  <a:srgbClr val="FF0066"/>
                </a:solidFill>
              </a:rPr>
              <a:t> = </a:t>
            </a:r>
            <a:r>
              <a:rPr lang="en-US" b="1" dirty="0">
                <a:solidFill>
                  <a:srgbClr val="FF0066"/>
                </a:solidFill>
              </a:rPr>
              <a:t>U </a:t>
            </a:r>
            <a:r>
              <a:rPr lang="en-US" b="1" dirty="0">
                <a:solidFill>
                  <a:srgbClr val="FF0066"/>
                </a:solidFill>
                <a:sym typeface="Symbol"/>
              </a:rPr>
              <a:t></a:t>
            </a:r>
            <a:r>
              <a:rPr lang="en-US" b="1" dirty="0">
                <a:solidFill>
                  <a:srgbClr val="FF0066"/>
                </a:solidFill>
              </a:rPr>
              <a:t> V</a:t>
            </a:r>
            <a:r>
              <a:rPr lang="en-US" baseline="30000" dirty="0">
                <a:solidFill>
                  <a:srgbClr val="FF0066"/>
                </a:solidFill>
              </a:rPr>
              <a:t>T</a:t>
            </a:r>
            <a:r>
              <a:rPr lang="en-US" dirty="0"/>
              <a:t> and</a:t>
            </a:r>
            <a:r>
              <a:rPr lang="en-US" dirty="0">
                <a:solidFill>
                  <a:srgbClr val="0000FF"/>
                </a:solidFill>
              </a:rPr>
              <a:t> </a:t>
            </a:r>
            <a:r>
              <a:rPr lang="en-US" b="1" dirty="0">
                <a:solidFill>
                  <a:srgbClr val="FF0066"/>
                </a:solidFill>
              </a:rPr>
              <a:t>B</a:t>
            </a:r>
            <a:r>
              <a:rPr lang="en-US" dirty="0">
                <a:solidFill>
                  <a:srgbClr val="FF0066"/>
                </a:solidFill>
              </a:rPr>
              <a:t> = </a:t>
            </a:r>
            <a:r>
              <a:rPr lang="en-US" b="1" dirty="0">
                <a:solidFill>
                  <a:srgbClr val="FF0066"/>
                </a:solidFill>
              </a:rPr>
              <a:t>U </a:t>
            </a:r>
            <a:r>
              <a:rPr lang="en-US" b="1" dirty="0">
                <a:solidFill>
                  <a:srgbClr val="FF0066"/>
                </a:solidFill>
                <a:sym typeface="Symbol"/>
              </a:rPr>
              <a:t>S</a:t>
            </a:r>
            <a:r>
              <a:rPr lang="en-US" b="1" dirty="0">
                <a:solidFill>
                  <a:srgbClr val="FF0066"/>
                </a:solidFill>
              </a:rPr>
              <a:t> V</a:t>
            </a:r>
            <a:r>
              <a:rPr lang="en-US" baseline="30000" dirty="0">
                <a:solidFill>
                  <a:srgbClr val="FF0066"/>
                </a:solidFill>
              </a:rPr>
              <a:t>T</a:t>
            </a:r>
            <a:r>
              <a:rPr lang="en-US" dirty="0">
                <a:solidFill>
                  <a:srgbClr val="FF0066"/>
                </a:solidFill>
              </a:rPr>
              <a:t> </a:t>
            </a:r>
            <a:r>
              <a:rPr lang="en-US" dirty="0"/>
              <a:t>where </a:t>
            </a:r>
            <a:br>
              <a:rPr lang="en-US" dirty="0"/>
            </a:br>
            <a:r>
              <a:rPr lang="en-US" b="1" dirty="0">
                <a:solidFill>
                  <a:srgbClr val="FF0066"/>
                </a:solidFill>
              </a:rPr>
              <a:t>S</a:t>
            </a:r>
            <a:r>
              <a:rPr lang="en-US" dirty="0">
                <a:solidFill>
                  <a:srgbClr val="FF0066"/>
                </a:solidFill>
              </a:rPr>
              <a:t> =</a:t>
            </a:r>
            <a:r>
              <a:rPr lang="en-US" dirty="0">
                <a:solidFill>
                  <a:srgbClr val="FF0066"/>
                </a:solidFill>
                <a:sym typeface="Symbol"/>
              </a:rPr>
              <a:t> </a:t>
            </a:r>
            <a:r>
              <a:rPr lang="en-US" b="1" dirty="0">
                <a:solidFill>
                  <a:srgbClr val="FF0066"/>
                </a:solidFill>
                <a:sym typeface="Symbol"/>
              </a:rPr>
              <a:t>diagonal </a:t>
            </a:r>
            <a:r>
              <a:rPr lang="en-US" b="1" i="1" dirty="0" err="1">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a:solidFill>
                  <a:srgbClr val="FF0066"/>
                </a:solidFill>
                <a:latin typeface="Times New Roman" pitchFamily="18" charset="0"/>
                <a:cs typeface="Times New Roman" pitchFamily="18" charset="0"/>
                <a:sym typeface="Symbol"/>
              </a:rPr>
              <a:t>r</a:t>
            </a:r>
            <a:r>
              <a:rPr lang="en-US" b="1" dirty="0">
                <a:solidFill>
                  <a:srgbClr val="FF0066"/>
                </a:solidFill>
                <a:sym typeface="Symbol"/>
              </a:rPr>
              <a:t> matrix</a:t>
            </a:r>
            <a:r>
              <a:rPr lang="en-US" dirty="0">
                <a:sym typeface="Symbol"/>
              </a:rPr>
              <a:t> 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br>
              <a:rPr lang="en-US" dirty="0"/>
            </a:br>
            <a:r>
              <a:rPr lang="en-US" dirty="0"/>
              <a:t>then </a:t>
            </a:r>
            <a:r>
              <a:rPr lang="en-US" b="1" dirty="0">
                <a:solidFill>
                  <a:srgbClr val="0000FF"/>
                </a:solidFill>
              </a:rPr>
              <a:t>B</a:t>
            </a:r>
            <a:r>
              <a:rPr lang="en-US" dirty="0"/>
              <a:t> is a</a:t>
            </a:r>
            <a:r>
              <a:rPr lang="en-US" dirty="0">
                <a:solidFill>
                  <a:srgbClr val="0000FF"/>
                </a:solidFill>
              </a:rPr>
              <a:t> </a:t>
            </a:r>
            <a:r>
              <a:rPr lang="en-US" b="1" dirty="0">
                <a:solidFill>
                  <a:srgbClr val="0000FF"/>
                </a:solidFill>
              </a:rPr>
              <a:t>best</a:t>
            </a:r>
            <a:r>
              <a:rPr lang="en-US" dirty="0">
                <a:solidFill>
                  <a:srgbClr val="0000FF"/>
                </a:solidFill>
              </a:rPr>
              <a:t> rank(</a:t>
            </a:r>
            <a:r>
              <a:rPr lang="en-US" b="1" dirty="0">
                <a:solidFill>
                  <a:srgbClr val="0000FF"/>
                </a:solidFill>
              </a:rPr>
              <a:t>B</a:t>
            </a:r>
            <a:r>
              <a:rPr lang="en-US" dirty="0">
                <a:solidFill>
                  <a:srgbClr val="0000FF"/>
                </a:solidFill>
              </a:rPr>
              <a:t>)=</a:t>
            </a:r>
            <a:r>
              <a:rPr lang="en-US" b="1" i="1" dirty="0">
                <a:solidFill>
                  <a:srgbClr val="0000FF"/>
                </a:solidFill>
              </a:rPr>
              <a:t>k</a:t>
            </a:r>
            <a:r>
              <a:rPr lang="en-US" dirty="0">
                <a:solidFill>
                  <a:srgbClr val="0000FF"/>
                </a:solidFill>
              </a:rPr>
              <a:t> approx. to </a:t>
            </a:r>
            <a:r>
              <a:rPr lang="en-US" b="1" i="1" dirty="0">
                <a:solidFill>
                  <a:srgbClr val="0000FF"/>
                </a:solidFill>
              </a:rPr>
              <a:t>A</a:t>
            </a:r>
            <a:endParaRPr lang="en-US" dirty="0"/>
          </a:p>
          <a:p>
            <a:pPr lvl="8">
              <a:lnSpc>
                <a:spcPct val="90000"/>
              </a:lnSpc>
            </a:pPr>
            <a:endParaRPr lang="en-US" b="1" dirty="0"/>
          </a:p>
          <a:p>
            <a:pPr marL="118872" indent="0">
              <a:lnSpc>
                <a:spcPct val="90000"/>
              </a:lnSpc>
              <a:buNone/>
            </a:pPr>
            <a:r>
              <a:rPr lang="en-US" dirty="0">
                <a:solidFill>
                  <a:srgbClr val="008000"/>
                </a:solidFill>
              </a:rPr>
              <a:t>What do we mean by “best”:</a:t>
            </a:r>
          </a:p>
          <a:p>
            <a:pPr lvl="1">
              <a:lnSpc>
                <a:spcPct val="90000"/>
              </a:lnSpc>
            </a:pP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a:t>is a solution to </a:t>
            </a:r>
            <a:r>
              <a:rPr lang="en-US" b="1" dirty="0" err="1">
                <a:latin typeface="Times New Roman" pitchFamily="18" charset="0"/>
                <a:cs typeface="Times New Roman" pitchFamily="18" charset="0"/>
              </a:rPr>
              <a:t>min</a:t>
            </a:r>
            <a:r>
              <a:rPr lang="en-US" b="1" i="1" baseline="-25000" dirty="0" err="1">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ǁ</a:t>
            </a:r>
            <a:r>
              <a:rPr lang="en-US" b="1" i="1" dirty="0" err="1">
                <a:latin typeface="Times New Roman" pitchFamily="18" charset="0"/>
                <a:cs typeface="Times New Roman" pitchFamily="18" charset="0"/>
              </a:rPr>
              <a:t>A-B</a:t>
            </a:r>
            <a:r>
              <a:rPr lang="en-US" b="1" dirty="0" err="1">
                <a:latin typeface="Times New Roman" pitchFamily="18" charset="0"/>
                <a:cs typeface="Times New Roman" pitchFamily="18" charset="0"/>
              </a:rPr>
              <a:t>ǁ</a:t>
            </a:r>
            <a:r>
              <a:rPr lang="en-US" b="1" baseline="-25000" dirty="0" err="1">
                <a:latin typeface="Times New Roman" pitchFamily="18" charset="0"/>
                <a:cs typeface="Times New Roman" pitchFamily="18" charset="0"/>
              </a:rPr>
              <a:t>F</a:t>
            </a:r>
            <a:r>
              <a:rPr lang="en-US" b="1" dirty="0">
                <a:latin typeface="Times New Roman" pitchFamily="18" charset="0"/>
                <a:cs typeface="Times New Roman" pitchFamily="18" charset="0"/>
              </a:rPr>
              <a:t>  </a:t>
            </a:r>
            <a:r>
              <a:rPr lang="en-US" b="1" dirty="0"/>
              <a:t>where </a:t>
            </a:r>
            <a:r>
              <a:rPr lang="en-US" b="1" dirty="0">
                <a:latin typeface="Times New Roman" pitchFamily="18" charset="0"/>
                <a:cs typeface="Times New Roman" pitchFamily="18" charset="0"/>
              </a:rPr>
              <a:t>rank(</a:t>
            </a: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295400"/>
                <a:ext cx="8610600" cy="5257801"/>
              </a:xfrm>
              <a:prstGeom prst="rect">
                <a:avLst/>
              </a:prstGeom>
            </p:spPr>
            <p:txBody>
              <a:bodyPr vert="horz" lIns="54864" tIns="91440" rtlCol="0">
                <a:normAutofit/>
              </a:bodyPr>
              <a:lstStyle/>
              <a:p>
                <a:pPr>
                  <a:lnSpc>
                    <a:spcPct val="90000"/>
                  </a:lnSpc>
                </a:pPr>
                <a:r>
                  <a:rPr lang="en-US" b="1" u="sng" dirty="0">
                    <a:solidFill>
                      <a:srgbClr val="FF0066"/>
                    </a:solidFill>
                  </a:rPr>
                  <a:t>Theorem:</a:t>
                </a:r>
                <a:r>
                  <a:rPr lang="en-US" dirty="0">
                    <a:solidFill>
                      <a:srgbClr val="FF0066"/>
                    </a:solidFill>
                  </a:rPr>
                  <a:t> </a:t>
                </a:r>
                <a:r>
                  <a:rPr lang="en-US" dirty="0">
                    <a:solidFill>
                      <a:srgbClr val="0000FF"/>
                    </a:solidFill>
                  </a:rPr>
                  <a:t>Let</a:t>
                </a:r>
                <a:r>
                  <a:rPr lang="en-US" dirty="0">
                    <a:solidFill>
                      <a:schemeClr val="accent2"/>
                    </a:solidFill>
                  </a:rPr>
                  <a:t> </a:t>
                </a:r>
                <a:r>
                  <a:rPr lang="en-US" b="1" dirty="0"/>
                  <a:t>A</a:t>
                </a:r>
                <a:r>
                  <a:rPr lang="en-US" dirty="0"/>
                  <a:t> = </a:t>
                </a:r>
                <a:r>
                  <a:rPr lang="en-US" b="1" dirty="0"/>
                  <a:t>U </a:t>
                </a:r>
                <a:r>
                  <a:rPr lang="en-US" b="1" dirty="0">
                    <a:sym typeface="Symbol"/>
                  </a:rPr>
                  <a:t></a:t>
                </a:r>
                <a:r>
                  <a:rPr lang="en-US" b="1" dirty="0"/>
                  <a:t> V</a:t>
                </a:r>
                <a:r>
                  <a:rPr lang="en-US" baseline="30000" dirty="0"/>
                  <a:t>T</a:t>
                </a:r>
                <a:r>
                  <a:rPr lang="en-US" dirty="0"/>
                  <a:t>  </a:t>
                </a:r>
                <a:r>
                  <a:rPr lang="en-US" sz="2800" dirty="0"/>
                  <a:t>(</a:t>
                </a:r>
                <a:r>
                  <a:rPr lang="el-GR" sz="2800" dirty="0">
                    <a:latin typeface="Times New Roman"/>
                    <a:cs typeface="Times New Roman"/>
                  </a:rPr>
                  <a:t>σ</a:t>
                </a:r>
                <a:r>
                  <a:rPr lang="en-US" sz="2800" baseline="-25000" dirty="0"/>
                  <a:t>1</a:t>
                </a:r>
                <a:r>
                  <a:rPr lang="en-US" sz="2800" dirty="0">
                    <a:sym typeface="Symbol"/>
                  </a:rPr>
                  <a:t></a:t>
                </a:r>
                <a:r>
                  <a:rPr lang="el-GR" sz="2800" dirty="0">
                    <a:latin typeface="Times New Roman"/>
                    <a:cs typeface="Times New Roman"/>
                  </a:rPr>
                  <a:t>σ</a:t>
                </a:r>
                <a:r>
                  <a:rPr lang="en-US" sz="2800" baseline="-25000" dirty="0"/>
                  <a:t>2</a:t>
                </a:r>
                <a:r>
                  <a:rPr lang="en-US" sz="2800" dirty="0">
                    <a:sym typeface="Symbol"/>
                  </a:rPr>
                  <a:t></a:t>
                </a:r>
                <a:r>
                  <a:rPr lang="en-US" sz="2800" dirty="0"/>
                  <a:t>…, rank(</a:t>
                </a:r>
                <a:r>
                  <a:rPr lang="en-US" sz="2800" b="1" i="1" dirty="0"/>
                  <a:t>A</a:t>
                </a:r>
                <a:r>
                  <a:rPr lang="en-US" sz="2800" dirty="0"/>
                  <a:t>)=</a:t>
                </a:r>
                <a:r>
                  <a:rPr lang="en-US" sz="2800" b="1" i="1" dirty="0"/>
                  <a:t>r</a:t>
                </a:r>
                <a:r>
                  <a:rPr lang="en-US" sz="2800" dirty="0"/>
                  <a:t>)</a:t>
                </a:r>
              </a:p>
              <a:p>
                <a:pPr>
                  <a:lnSpc>
                    <a:spcPct val="90000"/>
                  </a:lnSpc>
                  <a:buNone/>
                </a:pPr>
                <a:r>
                  <a:rPr lang="en-US" dirty="0">
                    <a:solidFill>
                      <a:schemeClr val="accent3"/>
                    </a:solidFill>
                  </a:rPr>
                  <a:t>	</a:t>
                </a:r>
                <a:r>
                  <a:rPr lang="en-US" b="1" dirty="0">
                    <a:solidFill>
                      <a:srgbClr val="0000FF"/>
                    </a:solidFill>
                  </a:rPr>
                  <a:t>then</a:t>
                </a:r>
                <a:r>
                  <a:rPr lang="en-US" dirty="0">
                    <a:solidFill>
                      <a:srgbClr val="0000FF"/>
                    </a:solidFill>
                  </a:rPr>
                  <a:t> </a:t>
                </a:r>
                <a:r>
                  <a:rPr lang="en-US" b="1" dirty="0"/>
                  <a:t>B</a:t>
                </a:r>
                <a:r>
                  <a:rPr lang="en-US" dirty="0"/>
                  <a:t> = </a:t>
                </a:r>
                <a:r>
                  <a:rPr lang="en-US" b="1" dirty="0"/>
                  <a:t>U </a:t>
                </a:r>
                <a:r>
                  <a:rPr lang="en-US" b="1" dirty="0">
                    <a:sym typeface="Symbol"/>
                  </a:rPr>
                  <a:t>S</a:t>
                </a:r>
                <a:r>
                  <a:rPr lang="en-US" b="1" dirty="0"/>
                  <a:t> V</a:t>
                </a:r>
                <a:r>
                  <a:rPr lang="en-US" baseline="30000" dirty="0"/>
                  <a:t>T</a:t>
                </a:r>
                <a:r>
                  <a:rPr lang="en-US" dirty="0"/>
                  <a:t> </a:t>
                </a:r>
              </a:p>
              <a:p>
                <a:pPr lvl="1">
                  <a:lnSpc>
                    <a:spcPct val="90000"/>
                  </a:lnSpc>
                </a:pPr>
                <a:r>
                  <a:rPr lang="en-US" b="1" dirty="0"/>
                  <a:t>S</a:t>
                </a:r>
                <a:r>
                  <a:rPr lang="en-US" dirty="0"/>
                  <a:t> =</a:t>
                </a:r>
                <a:r>
                  <a:rPr lang="en-US" dirty="0">
                    <a:sym typeface="Symbol"/>
                  </a:rPr>
                  <a:t> </a:t>
                </a:r>
                <a:r>
                  <a:rPr lang="en-US" b="1" dirty="0">
                    <a:sym typeface="Symbol"/>
                  </a:rPr>
                  <a:t>diagonal </a:t>
                </a:r>
                <a:r>
                  <a:rPr lang="en-US" b="1" i="1" dirty="0" err="1">
                    <a:latin typeface="Times New Roman" pitchFamily="18" charset="0"/>
                    <a:cs typeface="Times New Roman" pitchFamily="18" charset="0"/>
                    <a:sym typeface="Symbol"/>
                  </a:rPr>
                  <a:t>r</a:t>
                </a:r>
                <a:r>
                  <a:rPr lang="en-US" sz="2000" b="1" dirty="0" err="1">
                    <a:sym typeface="Symbol"/>
                  </a:rPr>
                  <a:t>x</a:t>
                </a:r>
                <a:r>
                  <a:rPr lang="en-US" b="1" i="1" dirty="0" err="1">
                    <a:latin typeface="Times New Roman" pitchFamily="18" charset="0"/>
                    <a:cs typeface="Times New Roman" pitchFamily="18" charset="0"/>
                    <a:sym typeface="Symbol"/>
                  </a:rPr>
                  <a:t>r</a:t>
                </a:r>
                <a:r>
                  <a:rPr lang="en-US" b="1" dirty="0">
                    <a:sym typeface="Symbol"/>
                  </a:rPr>
                  <a:t> matrix</a:t>
                </a:r>
                <a:r>
                  <a:rPr lang="en-US" dirty="0">
                    <a:sym typeface="Symbol"/>
                  </a:rPr>
                  <a:t> where </a:t>
                </a:r>
                <a:r>
                  <a:rPr lang="en-US" i="1" dirty="0" err="1">
                    <a:sym typeface="Symbol"/>
                  </a:rPr>
                  <a:t>s</a:t>
                </a:r>
                <a:r>
                  <a:rPr lang="en-US" i="1" baseline="-25000" dirty="0" err="1">
                    <a:sym typeface="Symbol"/>
                  </a:rPr>
                  <a:t>i</a:t>
                </a:r>
                <a:r>
                  <a:rPr lang="en-US" i="1" dirty="0">
                    <a:sym typeface="Symbol"/>
                  </a:rPr>
                  <a:t>=</a:t>
                </a:r>
                <a:r>
                  <a:rPr lang="el-GR" i="1" dirty="0">
                    <a:latin typeface="Times New Roman"/>
                    <a:cs typeface="Times New Roman"/>
                  </a:rPr>
                  <a:t>σ</a:t>
                </a:r>
                <a:r>
                  <a:rPr lang="en-US" i="1" baseline="-25000" dirty="0" err="1"/>
                  <a:t>i</a:t>
                </a:r>
                <a:r>
                  <a:rPr lang="en-US" dirty="0"/>
                  <a:t> (</a:t>
                </a:r>
                <a:r>
                  <a:rPr lang="en-US" i="1" dirty="0" err="1"/>
                  <a:t>i</a:t>
                </a:r>
                <a:r>
                  <a:rPr lang="en-US" i="1" dirty="0"/>
                  <a:t>=1…k</a:t>
                </a:r>
                <a:r>
                  <a:rPr lang="en-US" dirty="0"/>
                  <a:t>) else </a:t>
                </a:r>
                <a:r>
                  <a:rPr lang="en-US" i="1" dirty="0" err="1">
                    <a:sym typeface="Symbol"/>
                  </a:rPr>
                  <a:t>s</a:t>
                </a:r>
                <a:r>
                  <a:rPr lang="en-US" i="1" baseline="-25000" dirty="0" err="1">
                    <a:sym typeface="Symbol"/>
                  </a:rPr>
                  <a:t>i</a:t>
                </a:r>
                <a:r>
                  <a:rPr lang="en-US" dirty="0">
                    <a:sym typeface="Symbol"/>
                  </a:rPr>
                  <a:t>=</a:t>
                </a:r>
                <a:r>
                  <a:rPr lang="en-US" dirty="0"/>
                  <a:t>0</a:t>
                </a:r>
              </a:p>
              <a:p>
                <a:pPr marL="118872" indent="0">
                  <a:lnSpc>
                    <a:spcPct val="90000"/>
                  </a:lnSpc>
                  <a:buNone/>
                </a:pPr>
                <a:r>
                  <a:rPr lang="en-US" dirty="0">
                    <a:solidFill>
                      <a:schemeClr val="accent3"/>
                    </a:solidFill>
                  </a:rPr>
                  <a:t>   </a:t>
                </a:r>
                <a:r>
                  <a:rPr lang="en-US" dirty="0">
                    <a:solidFill>
                      <a:srgbClr val="0000FF"/>
                    </a:solidFill>
                  </a:rPr>
                  <a:t>is a best rank-</a:t>
                </a:r>
                <a:r>
                  <a:rPr lang="en-US" b="1" i="1" dirty="0">
                    <a:solidFill>
                      <a:srgbClr val="0000FF"/>
                    </a:solidFill>
                  </a:rPr>
                  <a:t>k</a:t>
                </a:r>
                <a:r>
                  <a:rPr lang="en-US" dirty="0">
                    <a:solidFill>
                      <a:srgbClr val="0000FF"/>
                    </a:solidFill>
                  </a:rPr>
                  <a:t> approximation to </a:t>
                </a:r>
                <a:r>
                  <a:rPr lang="en-US" b="1" i="1" dirty="0">
                    <a:solidFill>
                      <a:srgbClr val="0000FF"/>
                    </a:solidFill>
                  </a:rPr>
                  <a:t>A</a:t>
                </a:r>
                <a:r>
                  <a:rPr lang="en-US" dirty="0">
                    <a:solidFill>
                      <a:srgbClr val="0000FF"/>
                    </a:solidFill>
                  </a:rPr>
                  <a:t>:</a:t>
                </a:r>
              </a:p>
              <a:p>
                <a:pPr lvl="1">
                  <a:lnSpc>
                    <a:spcPct val="90000"/>
                  </a:lnSpc>
                </a:pPr>
                <a:r>
                  <a:rPr lang="en-US" b="1" i="1" dirty="0">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 </a:t>
                </a:r>
                <a:r>
                  <a:rPr lang="en-US" b="1" dirty="0">
                    <a:solidFill>
                      <a:srgbClr val="008000"/>
                    </a:solidFill>
                  </a:rPr>
                  <a:t>is a solution to </a:t>
                </a:r>
                <a:r>
                  <a:rPr lang="en-US" b="1" dirty="0" err="1">
                    <a:solidFill>
                      <a:srgbClr val="008000"/>
                    </a:solidFill>
                    <a:latin typeface="Times New Roman" pitchFamily="18" charset="0"/>
                    <a:cs typeface="Times New Roman" pitchFamily="18" charset="0"/>
                  </a:rPr>
                  <a:t>min</a:t>
                </a:r>
                <a:r>
                  <a:rPr lang="en-US" b="1" i="1" baseline="-25000" dirty="0" err="1">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 </a:t>
                </a:r>
                <a:r>
                  <a:rPr lang="en-US" b="1" dirty="0" err="1">
                    <a:solidFill>
                      <a:srgbClr val="008000"/>
                    </a:solidFill>
                    <a:latin typeface="Times New Roman" pitchFamily="18" charset="0"/>
                    <a:cs typeface="Times New Roman" pitchFamily="18" charset="0"/>
                  </a:rPr>
                  <a:t>ǁ</a:t>
                </a:r>
                <a:r>
                  <a:rPr lang="en-US" b="1" i="1" dirty="0" err="1">
                    <a:solidFill>
                      <a:srgbClr val="008000"/>
                    </a:solidFill>
                    <a:latin typeface="Times New Roman" pitchFamily="18" charset="0"/>
                    <a:cs typeface="Times New Roman" pitchFamily="18" charset="0"/>
                  </a:rPr>
                  <a:t>A-B</a:t>
                </a:r>
                <a:r>
                  <a:rPr lang="en-US" b="1" dirty="0" err="1">
                    <a:solidFill>
                      <a:srgbClr val="008000"/>
                    </a:solidFill>
                    <a:latin typeface="Times New Roman" pitchFamily="18" charset="0"/>
                    <a:cs typeface="Times New Roman" pitchFamily="18" charset="0"/>
                  </a:rPr>
                  <a:t>ǁ</a:t>
                </a:r>
                <a:r>
                  <a:rPr lang="en-US" b="1" baseline="-25000" dirty="0" err="1">
                    <a:solidFill>
                      <a:srgbClr val="008000"/>
                    </a:solidFill>
                    <a:latin typeface="Times New Roman" pitchFamily="18" charset="0"/>
                    <a:cs typeface="Times New Roman" pitchFamily="18" charset="0"/>
                  </a:rPr>
                  <a:t>F</a:t>
                </a:r>
                <a:r>
                  <a:rPr lang="en-US" b="1" dirty="0">
                    <a:solidFill>
                      <a:srgbClr val="008000"/>
                    </a:solidFill>
                    <a:latin typeface="Times New Roman" pitchFamily="18" charset="0"/>
                    <a:cs typeface="Times New Roman" pitchFamily="18" charset="0"/>
                  </a:rPr>
                  <a:t>  </a:t>
                </a:r>
                <a:r>
                  <a:rPr lang="en-US" b="1" dirty="0">
                    <a:solidFill>
                      <a:srgbClr val="008000"/>
                    </a:solidFill>
                  </a:rPr>
                  <a:t>where </a:t>
                </a:r>
                <a:r>
                  <a:rPr lang="en-US" b="1" dirty="0">
                    <a:solidFill>
                      <a:srgbClr val="008000"/>
                    </a:solidFill>
                    <a:latin typeface="Times New Roman" pitchFamily="18" charset="0"/>
                    <a:cs typeface="Times New Roman" pitchFamily="18" charset="0"/>
                  </a:rPr>
                  <a:t>rank(</a:t>
                </a:r>
                <a:r>
                  <a:rPr lang="en-US" b="1" i="1" dirty="0">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a:t>
                </a:r>
                <a:r>
                  <a:rPr lang="en-US" b="1" i="1" dirty="0">
                    <a:solidFill>
                      <a:srgbClr val="008000"/>
                    </a:solidFill>
                    <a:latin typeface="Times New Roman" pitchFamily="18" charset="0"/>
                    <a:cs typeface="Times New Roman" pitchFamily="18" charset="0"/>
                  </a:rPr>
                  <a:t>k</a:t>
                </a:r>
                <a:endParaRPr lang="en-US" b="1" i="1" baseline="30000" dirty="0">
                  <a:solidFill>
                    <a:srgbClr val="008000"/>
                  </a:solidFill>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a:lnSpc>
                    <a:spcPct val="90000"/>
                  </a:lnSpc>
                </a:pPr>
                <a:r>
                  <a:rPr lang="en-US" b="1" dirty="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𝑖𝑖</m:t>
                                    </m:r>
                                  </m:sub>
                                </m:sSub>
                              </m:e>
                            </m:d>
                          </m:e>
                          <m:sup>
                            <m:r>
                              <a:rPr lang="en-US" b="0" i="1" smtClean="0">
                                <a:latin typeface="Cambria Math"/>
                              </a:rPr>
                              <m:t>2</m:t>
                            </m:r>
                          </m:sup>
                        </m:sSup>
                      </m:e>
                    </m:nary>
                  </m:oMath>
                </a14:m>
                <a:r>
                  <a:rPr lang="en-US" dirty="0"/>
                  <a:t> where </a:t>
                </a:r>
                <a:r>
                  <a:rPr lang="en-US" b="1" i="1" dirty="0"/>
                  <a:t>M</a:t>
                </a:r>
                <a:r>
                  <a:rPr lang="en-US" b="1" dirty="0"/>
                  <a:t> </a:t>
                </a:r>
                <a:r>
                  <a:rPr lang="en-US" dirty="0"/>
                  <a:t>= </a:t>
                </a:r>
                <a:r>
                  <a:rPr lang="en-US" b="1" i="1" dirty="0"/>
                  <a:t>P</a:t>
                </a:r>
                <a:r>
                  <a:rPr lang="en-US" i="1" dirty="0"/>
                  <a:t> </a:t>
                </a:r>
                <a:r>
                  <a:rPr lang="en-US" b="1" i="1" dirty="0"/>
                  <a:t>Q</a:t>
                </a:r>
                <a:r>
                  <a:rPr lang="en-US" i="1" dirty="0"/>
                  <a:t> </a:t>
                </a:r>
                <a:r>
                  <a:rPr lang="en-US" b="1" i="1" dirty="0"/>
                  <a:t>R</a:t>
                </a:r>
                <a:r>
                  <a:rPr lang="en-US" dirty="0"/>
                  <a:t> is SVD of </a:t>
                </a:r>
                <a:r>
                  <a:rPr lang="en-US" b="1" i="1" dirty="0"/>
                  <a:t>M</a:t>
                </a:r>
              </a:p>
              <a:p>
                <a:pPr lvl="1">
                  <a:lnSpc>
                    <a:spcPct val="90000"/>
                  </a:lnSpc>
                </a:pPr>
                <a:r>
                  <a:rPr lang="en-US" b="1" dirty="0"/>
                  <a:t>U </a:t>
                </a:r>
                <a:r>
                  <a:rPr lang="en-US" b="1" dirty="0">
                    <a:sym typeface="Symbol"/>
                  </a:rPr>
                  <a:t></a:t>
                </a:r>
                <a:r>
                  <a:rPr lang="en-US" b="1" dirty="0"/>
                  <a:t> V</a:t>
                </a:r>
                <a:r>
                  <a:rPr lang="en-US" baseline="30000" dirty="0"/>
                  <a:t>T </a:t>
                </a:r>
                <a:r>
                  <a:rPr lang="en-US" dirty="0"/>
                  <a:t>- </a:t>
                </a:r>
                <a:r>
                  <a:rPr lang="en-US" b="1" dirty="0"/>
                  <a:t>U </a:t>
                </a:r>
                <a:r>
                  <a:rPr lang="en-US" b="1" dirty="0">
                    <a:sym typeface="Symbol"/>
                  </a:rPr>
                  <a:t>S</a:t>
                </a:r>
                <a:r>
                  <a:rPr lang="en-US" b="1" dirty="0"/>
                  <a:t> V</a:t>
                </a:r>
                <a:r>
                  <a:rPr lang="en-US" baseline="30000" dirty="0"/>
                  <a:t>T</a:t>
                </a:r>
                <a:r>
                  <a:rPr lang="en-US" dirty="0"/>
                  <a:t> = </a:t>
                </a:r>
                <a:r>
                  <a:rPr lang="en-US" b="1" dirty="0"/>
                  <a:t>U</a:t>
                </a:r>
                <a:r>
                  <a:rPr lang="en-US" dirty="0"/>
                  <a:t> (</a:t>
                </a:r>
                <a:r>
                  <a:rPr lang="en-US" b="1" dirty="0">
                    <a:sym typeface="Symbol"/>
                  </a:rPr>
                  <a:t> - S</a:t>
                </a:r>
                <a:r>
                  <a:rPr lang="en-US" dirty="0"/>
                  <a:t>) </a:t>
                </a:r>
                <a:r>
                  <a:rPr lang="en-US" b="1" dirty="0"/>
                  <a:t>V</a:t>
                </a:r>
                <a:r>
                  <a:rPr lang="en-US" baseline="30000" dirty="0"/>
                  <a:t>T </a:t>
                </a:r>
                <a:endParaRPr lang="en-US" dirty="0"/>
              </a:p>
              <a:p>
                <a:pPr marL="457200" lvl="1" indent="0">
                  <a:lnSpc>
                    <a:spcPct val="90000"/>
                  </a:lnSpc>
                  <a:buNone/>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295400"/>
                <a:ext cx="8610600" cy="5257801"/>
              </a:xfrm>
              <a:prstGeom prst="rect">
                <a:avLst/>
              </a:prstGeom>
              <a:blipFill rotWithShape="1">
                <a:blip r:embed="rId3"/>
                <a:stretch>
                  <a:fillRect t="-1856" b="-301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pic>
        <p:nvPicPr>
          <p:cNvPr id="27655" name="Picture 7" descr="http://www.cs.carleton.edu/cs_comps/0607/recommend/recommender/images/sv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97224"/>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3663950"/>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370636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3706368"/>
                <a:ext cx="304800" cy="152400"/>
              </a:xfrm>
              <a:prstGeom prst="rect">
                <a:avLst/>
              </a:prstGeom>
              <a:blipFill rotWithShape="1">
                <a:blip r:embed="rId5"/>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38862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3886200"/>
                <a:ext cx="304800" cy="228600"/>
              </a:xfrm>
              <a:prstGeom prst="rect">
                <a:avLst/>
              </a:prstGeom>
              <a:blipFill rotWithShape="1">
                <a:blip r:embed="rId6"/>
                <a:stretch>
                  <a:fillRect l="-28000" r="-10000" b="-2973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44958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4495800"/>
                <a:ext cx="304800" cy="228600"/>
              </a:xfrm>
              <a:prstGeom prst="rect">
                <a:avLst/>
              </a:prstGeom>
              <a:blipFill rotWithShape="1">
                <a:blip r:embed="rId7"/>
                <a:stretch>
                  <a:fillRect l="-26000" r="-6000" b="-24324"/>
                </a:stretch>
              </a:blipFill>
              <a:ln w="38100">
                <a:noFill/>
              </a:ln>
            </p:spPr>
            <p:txBody>
              <a:bodyPr/>
              <a:lstStyle/>
              <a:p>
                <a:r>
                  <a:rPr lang="en-US">
                    <a:noFill/>
                  </a:rPr>
                  <a:t> </a:t>
                </a:r>
              </a:p>
            </p:txBody>
          </p:sp>
        </mc:Fallback>
      </mc:AlternateContent>
      <p:cxnSp>
        <p:nvCxnSpPr>
          <p:cNvPr id="16" name="Straight Connector 15"/>
          <p:cNvCxnSpPr/>
          <p:nvPr/>
        </p:nvCxnSpPr>
        <p:spPr>
          <a:xfrm>
            <a:off x="5854700" y="4373028"/>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3896778"/>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4555064"/>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7696200" y="0"/>
            <a:ext cx="1447800" cy="685800"/>
            <a:chOff x="7696200" y="0"/>
            <a:chExt cx="1447800" cy="685800"/>
          </a:xfrm>
        </p:grpSpPr>
        <p:sp>
          <p:nvSpPr>
            <p:cNvPr id="18" name="Teardrop 17"/>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9" name="Rectangle 18"/>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9137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458200" cy="5181601"/>
              </a:xfrm>
              <a:prstGeom prst="rect">
                <a:avLst/>
              </a:prstGeom>
            </p:spPr>
            <p:txBody>
              <a:bodyPr vert="horz" lIns="54864" tIns="91440" rtlCol="0">
                <a:normAutofit/>
              </a:bodyPr>
              <a:lstStyle/>
              <a:p>
                <a:pPr>
                  <a:lnSpc>
                    <a:spcPct val="90000"/>
                  </a:lnSpc>
                </a:pPr>
                <a:r>
                  <a:rPr lang="en-US" b="1" dirty="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𝑘</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𝑘𝑘</m:t>
                                    </m:r>
                                  </m:sub>
                                </m:sSub>
                              </m:e>
                            </m:d>
                          </m:e>
                          <m:sup>
                            <m:r>
                              <a:rPr lang="en-US" b="0" i="1" smtClean="0">
                                <a:latin typeface="Cambria Math"/>
                              </a:rPr>
                              <m:t>2</m:t>
                            </m:r>
                          </m:sup>
                        </m:sSup>
                      </m:e>
                    </m:nary>
                  </m:oMath>
                </a14:m>
                <a:r>
                  <a:rPr lang="en-US" dirty="0"/>
                  <a:t> where </a:t>
                </a:r>
                <a:r>
                  <a:rPr lang="en-US" b="1" i="1" dirty="0"/>
                  <a:t>M</a:t>
                </a:r>
                <a:r>
                  <a:rPr lang="en-US" b="1" dirty="0"/>
                  <a:t> </a:t>
                </a:r>
                <a:r>
                  <a:rPr lang="en-US" dirty="0"/>
                  <a:t>= </a:t>
                </a:r>
                <a:r>
                  <a:rPr lang="en-US" b="1" i="1" dirty="0"/>
                  <a:t>P</a:t>
                </a:r>
                <a:r>
                  <a:rPr lang="en-US" i="1" dirty="0"/>
                  <a:t> </a:t>
                </a:r>
                <a:r>
                  <a:rPr lang="en-US" b="1" i="1" dirty="0"/>
                  <a:t>Q</a:t>
                </a:r>
                <a:r>
                  <a:rPr lang="en-US" i="1" dirty="0"/>
                  <a:t> </a:t>
                </a:r>
                <a:r>
                  <a:rPr lang="en-US" b="1" i="1" dirty="0"/>
                  <a:t>R</a:t>
                </a:r>
                <a:r>
                  <a:rPr lang="en-US" dirty="0"/>
                  <a:t> is SVD of </a:t>
                </a:r>
                <a:r>
                  <a:rPr lang="en-US" b="1" i="1" dirty="0"/>
                  <a:t>M</a:t>
                </a:r>
              </a:p>
              <a:p>
                <a:pPr lvl="1">
                  <a:lnSpc>
                    <a:spcPct val="90000"/>
                  </a:lnSpc>
                </a:pPr>
                <a:endParaRPr lang="en-US" b="1" i="1" dirty="0"/>
              </a:p>
              <a:p>
                <a:pPr lvl="1">
                  <a:lnSpc>
                    <a:spcPct val="90000"/>
                  </a:lnSpc>
                </a:pPr>
                <a:endParaRPr lang="en-US" b="1" i="1" dirty="0"/>
              </a:p>
              <a:p>
                <a:pPr lvl="1">
                  <a:lnSpc>
                    <a:spcPct val="90000"/>
                  </a:lnSpc>
                </a:pPr>
                <a:endParaRPr lang="en-US" b="1" i="1" dirty="0"/>
              </a:p>
              <a:p>
                <a:pPr lvl="1">
                  <a:lnSpc>
                    <a:spcPct val="90000"/>
                  </a:lnSpc>
                </a:pPr>
                <a:endParaRPr lang="en-US" b="1" i="1" dirty="0"/>
              </a:p>
              <a:p>
                <a:pPr lvl="1">
                  <a:lnSpc>
                    <a:spcPct val="90000"/>
                  </a:lnSpc>
                </a:pPr>
                <a:endParaRPr lang="en-US" b="1" dirty="0"/>
              </a:p>
              <a:p>
                <a:pPr lvl="1">
                  <a:lnSpc>
                    <a:spcPct val="90000"/>
                  </a:lnSpc>
                </a:pPr>
                <a:endParaRPr lang="en-US" b="1" dirty="0"/>
              </a:p>
              <a:p>
                <a:pPr lvl="3">
                  <a:lnSpc>
                    <a:spcPct val="90000"/>
                  </a:lnSpc>
                </a:pPr>
                <a:endParaRPr lang="en-US" b="1" dirty="0"/>
              </a:p>
              <a:p>
                <a:pPr lvl="1">
                  <a:lnSpc>
                    <a:spcPct val="90000"/>
                  </a:lnSpc>
                </a:pPr>
                <a:r>
                  <a:rPr lang="en-US" sz="3200" b="1" dirty="0"/>
                  <a:t>U </a:t>
                </a:r>
                <a:r>
                  <a:rPr lang="en-US" sz="3200" b="1" dirty="0">
                    <a:sym typeface="Symbol"/>
                  </a:rPr>
                  <a:t></a:t>
                </a:r>
                <a:r>
                  <a:rPr lang="en-US" sz="3200" b="1" dirty="0"/>
                  <a:t> V</a:t>
                </a:r>
                <a:r>
                  <a:rPr lang="en-US" sz="3200" baseline="30000" dirty="0"/>
                  <a:t>T </a:t>
                </a:r>
                <a:r>
                  <a:rPr lang="en-US" sz="3200" dirty="0"/>
                  <a:t>- </a:t>
                </a:r>
                <a:r>
                  <a:rPr lang="en-US" sz="3200" b="1" dirty="0"/>
                  <a:t>U </a:t>
                </a:r>
                <a:r>
                  <a:rPr lang="en-US" sz="3200" b="1" dirty="0">
                    <a:sym typeface="Symbol"/>
                  </a:rPr>
                  <a:t>S</a:t>
                </a:r>
                <a:r>
                  <a:rPr lang="en-US" sz="3200" b="1" dirty="0"/>
                  <a:t> V</a:t>
                </a:r>
                <a:r>
                  <a:rPr lang="en-US" sz="3200" baseline="30000" dirty="0"/>
                  <a:t>T</a:t>
                </a:r>
                <a:r>
                  <a:rPr lang="en-US" sz="3200" dirty="0"/>
                  <a:t> = </a:t>
                </a:r>
                <a:r>
                  <a:rPr lang="en-US" sz="3200" b="1" dirty="0"/>
                  <a:t>U</a:t>
                </a:r>
                <a:r>
                  <a:rPr lang="en-US" sz="3200" dirty="0"/>
                  <a:t> (</a:t>
                </a:r>
                <a:r>
                  <a:rPr lang="en-US" sz="3200" b="1" dirty="0">
                    <a:sym typeface="Symbol"/>
                  </a:rPr>
                  <a:t> - S</a:t>
                </a:r>
                <a:r>
                  <a:rPr lang="en-US" sz="3200" dirty="0"/>
                  <a:t>) </a:t>
                </a:r>
                <a:r>
                  <a:rPr lang="en-US" sz="3200" b="1" dirty="0"/>
                  <a:t>V</a:t>
                </a:r>
                <a:r>
                  <a:rPr lang="en-US" sz="3200" baseline="30000" dirty="0"/>
                  <a:t>T </a:t>
                </a:r>
                <a:endParaRPr lang="en-US" sz="3200" dirty="0"/>
              </a:p>
              <a:p>
                <a:pPr lvl="1">
                  <a:lnSpc>
                    <a:spcPct val="90000"/>
                  </a:lnSpc>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458200" cy="5181601"/>
              </a:xfrm>
              <a:prstGeom prst="rect">
                <a:avLst/>
              </a:prstGeom>
              <a:blipFill rotWithShape="1">
                <a:blip r:embed="rId3"/>
                <a:stretch>
                  <a:fillRect t="-1529"/>
                </a:stretch>
              </a:blipFill>
            </p:spPr>
            <p:txBody>
              <a:bodyPr/>
              <a:lstStyle/>
              <a:p>
                <a:r>
                  <a:rPr lang="en-US">
                    <a:noFill/>
                  </a:rPr>
                  <a:t> </a:t>
                </a:r>
              </a:p>
            </p:txBody>
          </p:sp>
        </mc:Fallback>
      </mc:AlternateContent>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58740"/>
            <a:ext cx="6400800" cy="84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486150"/>
            <a:ext cx="6296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400800" y="4828480"/>
            <a:ext cx="2655535" cy="1200329"/>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We apply:</a:t>
            </a:r>
          </a:p>
          <a:p>
            <a:r>
              <a:rPr lang="en-US" dirty="0">
                <a:solidFill>
                  <a:srgbClr val="008000"/>
                </a:solidFill>
                <a:latin typeface="Arial" pitchFamily="34" charset="0"/>
                <a:cs typeface="Arial" pitchFamily="34" charset="0"/>
              </a:rPr>
              <a:t>-- P column orthonormal</a:t>
            </a:r>
          </a:p>
          <a:p>
            <a:r>
              <a:rPr lang="en-US" dirty="0">
                <a:solidFill>
                  <a:srgbClr val="008000"/>
                </a:solidFill>
                <a:latin typeface="Arial" pitchFamily="34" charset="0"/>
                <a:cs typeface="Arial" pitchFamily="34" charset="0"/>
              </a:rPr>
              <a:t>-- R row orthonormal</a:t>
            </a:r>
          </a:p>
          <a:p>
            <a:r>
              <a:rPr lang="en-US" dirty="0">
                <a:solidFill>
                  <a:srgbClr val="008000"/>
                </a:solidFill>
                <a:latin typeface="Arial" pitchFamily="34" charset="0"/>
                <a:cs typeface="Arial" pitchFamily="34" charset="0"/>
              </a:rPr>
              <a:t>-- Q is diagonal</a:t>
            </a:r>
          </a:p>
        </p:txBody>
      </p:sp>
      <p:pic>
        <p:nvPicPr>
          <p:cNvPr id="28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419600"/>
            <a:ext cx="4733925" cy="40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4" name="Rectangle 13"/>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838508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686800" cy="5181601"/>
              </a:xfrm>
              <a:prstGeom prst="rect">
                <a:avLst/>
              </a:prstGeom>
            </p:spPr>
            <p:txBody>
              <a:bodyPr vert="horz" lIns="54864" tIns="91440" rtlCol="0">
                <a:normAutofit/>
              </a:bodyPr>
              <a:lstStyle/>
              <a:p>
                <a:pPr>
                  <a:lnSpc>
                    <a:spcPct val="90000"/>
                  </a:lnSpc>
                </a:pPr>
                <a:r>
                  <a:rPr lang="en-US" b="1" dirty="0">
                    <a:solidFill>
                      <a:srgbClr val="0000FF"/>
                    </a:solidFill>
                  </a:rPr>
                  <a:t>A</a:t>
                </a:r>
                <a:r>
                  <a:rPr lang="en-US" dirty="0">
                    <a:solidFill>
                      <a:srgbClr val="0000FF"/>
                    </a:solidFill>
                  </a:rPr>
                  <a:t> = </a:t>
                </a:r>
                <a:r>
                  <a:rPr lang="en-US" b="1" dirty="0">
                    <a:solidFill>
                      <a:srgbClr val="0000FF"/>
                    </a:solidFill>
                  </a:rPr>
                  <a:t>U </a:t>
                </a:r>
                <a:r>
                  <a:rPr lang="en-US" b="1" dirty="0">
                    <a:solidFill>
                      <a:srgbClr val="0000FF"/>
                    </a:solidFill>
                    <a:sym typeface="Symbol"/>
                  </a:rPr>
                  <a:t></a:t>
                </a:r>
                <a:r>
                  <a:rPr lang="en-US" b="1" dirty="0">
                    <a:solidFill>
                      <a:srgbClr val="0000FF"/>
                    </a:solidFill>
                  </a:rPr>
                  <a:t> V</a:t>
                </a:r>
                <a:r>
                  <a:rPr lang="en-US" baseline="30000" dirty="0">
                    <a:solidFill>
                      <a:srgbClr val="0000FF"/>
                    </a:solidFill>
                  </a:rPr>
                  <a:t>T</a:t>
                </a:r>
                <a:r>
                  <a:rPr lang="en-US" dirty="0">
                    <a:solidFill>
                      <a:srgbClr val="0000FF"/>
                    </a:solidFill>
                  </a:rPr>
                  <a:t> , </a:t>
                </a:r>
                <a:r>
                  <a:rPr lang="en-US" b="1" dirty="0">
                    <a:solidFill>
                      <a:srgbClr val="0000FF"/>
                    </a:solidFill>
                  </a:rPr>
                  <a:t>B</a:t>
                </a:r>
                <a:r>
                  <a:rPr lang="en-US" dirty="0">
                    <a:solidFill>
                      <a:srgbClr val="0000FF"/>
                    </a:solidFill>
                  </a:rPr>
                  <a:t> = </a:t>
                </a:r>
                <a:r>
                  <a:rPr lang="en-US" b="1" dirty="0">
                    <a:solidFill>
                      <a:srgbClr val="0000FF"/>
                    </a:solidFill>
                  </a:rPr>
                  <a:t>U </a:t>
                </a:r>
                <a:r>
                  <a:rPr lang="en-US" b="1" dirty="0">
                    <a:solidFill>
                      <a:srgbClr val="0000FF"/>
                    </a:solidFill>
                    <a:sym typeface="Symbol"/>
                  </a:rPr>
                  <a:t>S</a:t>
                </a:r>
                <a:r>
                  <a:rPr lang="en-US" b="1" dirty="0">
                    <a:solidFill>
                      <a:srgbClr val="0000FF"/>
                    </a:solidFill>
                  </a:rPr>
                  <a:t> V</a:t>
                </a:r>
                <a:r>
                  <a:rPr lang="en-US" baseline="30000" dirty="0">
                    <a:solidFill>
                      <a:srgbClr val="0000FF"/>
                    </a:solidFill>
                  </a:rPr>
                  <a:t>T</a:t>
                </a:r>
                <a:r>
                  <a:rPr lang="en-US" dirty="0"/>
                  <a:t>   </a:t>
                </a:r>
                <a:r>
                  <a:rPr lang="en-US" sz="2800" dirty="0"/>
                  <a:t>(</a:t>
                </a:r>
                <a:r>
                  <a:rPr lang="el-GR" sz="2800" dirty="0">
                    <a:latin typeface="Times New Roman"/>
                    <a:cs typeface="Times New Roman"/>
                  </a:rPr>
                  <a:t>σ</a:t>
                </a:r>
                <a:r>
                  <a:rPr lang="en-US" sz="2800" baseline="-25000" dirty="0"/>
                  <a:t>1</a:t>
                </a:r>
                <a:r>
                  <a:rPr lang="en-US" sz="2800" dirty="0">
                    <a:sym typeface="Symbol"/>
                  </a:rPr>
                  <a:t></a:t>
                </a:r>
                <a:r>
                  <a:rPr lang="el-GR" sz="2800" dirty="0">
                    <a:latin typeface="Times New Roman"/>
                    <a:cs typeface="Times New Roman"/>
                  </a:rPr>
                  <a:t>σ</a:t>
                </a:r>
                <a:r>
                  <a:rPr lang="en-US" sz="2800" baseline="-25000" dirty="0"/>
                  <a:t>2</a:t>
                </a:r>
                <a:r>
                  <a:rPr lang="en-US" sz="2800" dirty="0">
                    <a:sym typeface="Symbol"/>
                  </a:rPr>
                  <a:t></a:t>
                </a:r>
                <a:r>
                  <a:rPr lang="en-US" sz="2800" dirty="0"/>
                  <a:t>… </a:t>
                </a:r>
                <a:r>
                  <a:rPr lang="en-US" sz="2800" dirty="0">
                    <a:sym typeface="Symbol"/>
                  </a:rPr>
                  <a:t> </a:t>
                </a:r>
                <a:r>
                  <a:rPr lang="en-US" sz="2800" dirty="0">
                    <a:latin typeface="Times New Roman" pitchFamily="18" charset="0"/>
                    <a:cs typeface="Times New Roman" pitchFamily="18" charset="0"/>
                  </a:rPr>
                  <a:t>0, rank(</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a:t>
                </a:r>
                <a:r>
                  <a:rPr lang="en-US" sz="2800" b="1" i="1" dirty="0">
                    <a:latin typeface="Times New Roman" pitchFamily="18" charset="0"/>
                    <a:cs typeface="Times New Roman" pitchFamily="18" charset="0"/>
                  </a:rPr>
                  <a:t>r</a:t>
                </a:r>
                <a:r>
                  <a:rPr lang="en-US" sz="2800" dirty="0"/>
                  <a:t>)</a:t>
                </a:r>
              </a:p>
              <a:p>
                <a:pPr lvl="1">
                  <a:lnSpc>
                    <a:spcPct val="90000"/>
                  </a:lnSpc>
                </a:pPr>
                <a:r>
                  <a:rPr lang="en-US" b="1" dirty="0">
                    <a:solidFill>
                      <a:srgbClr val="0000FF"/>
                    </a:solidFill>
                  </a:rPr>
                  <a:t>S</a:t>
                </a:r>
                <a:r>
                  <a:rPr lang="en-US" dirty="0">
                    <a:solidFill>
                      <a:srgbClr val="0000FF"/>
                    </a:solidFill>
                  </a:rPr>
                  <a:t> =</a:t>
                </a:r>
                <a:r>
                  <a:rPr lang="en-US" dirty="0">
                    <a:solidFill>
                      <a:srgbClr val="0000FF"/>
                    </a:solidFill>
                    <a:sym typeface="Symbol"/>
                  </a:rPr>
                  <a:t> diagonal </a:t>
                </a:r>
                <a:r>
                  <a:rPr lang="en-US" i="1" dirty="0" err="1">
                    <a:solidFill>
                      <a:srgbClr val="0000FF"/>
                    </a:solidFill>
                    <a:latin typeface="Times New Roman" pitchFamily="18" charset="0"/>
                    <a:cs typeface="Times New Roman" pitchFamily="18" charset="0"/>
                    <a:sym typeface="Symbol"/>
                  </a:rPr>
                  <a:t>n</a:t>
                </a:r>
                <a:r>
                  <a:rPr lang="en-US" sz="1600" dirty="0" err="1">
                    <a:solidFill>
                      <a:srgbClr val="0000FF"/>
                    </a:solidFill>
                    <a:sym typeface="Symbol"/>
                  </a:rPr>
                  <a:t>x</a:t>
                </a:r>
                <a:r>
                  <a:rPr lang="en-US" i="1" dirty="0" err="1">
                    <a:solidFill>
                      <a:srgbClr val="0000FF"/>
                    </a:solidFill>
                    <a:latin typeface="Times New Roman" pitchFamily="18" charset="0"/>
                    <a:cs typeface="Times New Roman" pitchFamily="18" charset="0"/>
                    <a:sym typeface="Symbol"/>
                  </a:rPr>
                  <a:t>n</a:t>
                </a:r>
                <a:r>
                  <a:rPr lang="en-US" dirty="0">
                    <a:solidFill>
                      <a:srgbClr val="0000FF"/>
                    </a:solidFill>
                    <a:sym typeface="Symbol"/>
                  </a:rPr>
                  <a:t> matrix </a:t>
                </a:r>
                <a:r>
                  <a:rPr lang="en-US" dirty="0">
                    <a:sym typeface="Symbol"/>
                  </a:rPr>
                  <a:t>where </a:t>
                </a:r>
                <a:r>
                  <a:rPr lang="en-US" i="1" dirty="0" err="1">
                    <a:sym typeface="Symbol"/>
                  </a:rPr>
                  <a:t>s</a:t>
                </a:r>
                <a:r>
                  <a:rPr lang="en-US" i="1" baseline="-25000" dirty="0" err="1">
                    <a:sym typeface="Symbol"/>
                  </a:rPr>
                  <a:t>i</a:t>
                </a:r>
                <a:r>
                  <a:rPr lang="en-US" i="1" dirty="0">
                    <a:sym typeface="Symbol"/>
                  </a:rPr>
                  <a:t>=</a:t>
                </a:r>
                <a:r>
                  <a:rPr lang="el-GR" i="1" dirty="0">
                    <a:latin typeface="Times New Roman"/>
                    <a:cs typeface="Times New Roman"/>
                  </a:rPr>
                  <a:t>σ</a:t>
                </a:r>
                <a:r>
                  <a:rPr lang="en-US" i="1" baseline="-25000" dirty="0" err="1"/>
                  <a:t>i</a:t>
                </a:r>
                <a:r>
                  <a:rPr lang="en-US" dirty="0"/>
                  <a:t> (</a:t>
                </a:r>
                <a:r>
                  <a:rPr lang="en-US" i="1" dirty="0" err="1"/>
                  <a:t>i</a:t>
                </a:r>
                <a:r>
                  <a:rPr lang="en-US" i="1" dirty="0"/>
                  <a:t>=1…k</a:t>
                </a:r>
                <a:r>
                  <a:rPr lang="en-US" dirty="0"/>
                  <a:t>) else </a:t>
                </a:r>
                <a:r>
                  <a:rPr lang="en-US" i="1" dirty="0" err="1">
                    <a:sym typeface="Symbol"/>
                  </a:rPr>
                  <a:t>s</a:t>
                </a:r>
                <a:r>
                  <a:rPr lang="en-US" i="1" baseline="-25000" dirty="0" err="1">
                    <a:sym typeface="Symbol"/>
                  </a:rPr>
                  <a:t>i</a:t>
                </a:r>
                <a:r>
                  <a:rPr lang="en-US" dirty="0">
                    <a:sym typeface="Symbol"/>
                  </a:rPr>
                  <a:t>=</a:t>
                </a:r>
                <a:r>
                  <a:rPr lang="en-US" dirty="0"/>
                  <a:t>0</a:t>
                </a:r>
                <a:endParaRPr lang="en-US" baseline="-25000" dirty="0"/>
              </a:p>
              <a:p>
                <a:pPr marL="118872" indent="0">
                  <a:lnSpc>
                    <a:spcPct val="90000"/>
                  </a:lnSpc>
                  <a:buNone/>
                </a:pPr>
                <a:r>
                  <a:rPr lang="en-US" dirty="0">
                    <a:solidFill>
                      <a:srgbClr val="0000FF"/>
                    </a:solidFill>
                  </a:rPr>
                  <a:t>   </a:t>
                </a:r>
                <a:r>
                  <a:rPr lang="en-US" b="1" dirty="0">
                    <a:solidFill>
                      <a:srgbClr val="D60093"/>
                    </a:solidFill>
                  </a:rPr>
                  <a:t>then</a:t>
                </a:r>
                <a:r>
                  <a:rPr lang="en-US" dirty="0">
                    <a:solidFill>
                      <a:srgbClr val="D60093"/>
                    </a:solidFill>
                  </a:rPr>
                  <a:t> </a:t>
                </a:r>
                <a:r>
                  <a:rPr lang="en-US" b="1" i="1" dirty="0">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 </a:t>
                </a:r>
                <a:r>
                  <a:rPr lang="en-US" dirty="0">
                    <a:solidFill>
                      <a:srgbClr val="0000FF"/>
                    </a:solidFill>
                  </a:rPr>
                  <a:t>is solution to  </a:t>
                </a:r>
                <a:r>
                  <a:rPr lang="en-US" dirty="0" err="1">
                    <a:solidFill>
                      <a:srgbClr val="0000FF"/>
                    </a:solidFill>
                    <a:latin typeface="Times New Roman" pitchFamily="18" charset="0"/>
                    <a:cs typeface="Times New Roman" pitchFamily="18" charset="0"/>
                  </a:rPr>
                  <a:t>min</a:t>
                </a:r>
                <a:r>
                  <a:rPr lang="en-US" b="1" i="1" baseline="-25000" dirty="0" err="1">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ǁ</a:t>
                </a:r>
                <a:r>
                  <a:rPr lang="en-US" b="1" i="1" dirty="0" err="1">
                    <a:solidFill>
                      <a:srgbClr val="0000FF"/>
                    </a:solidFill>
                    <a:latin typeface="Times New Roman" pitchFamily="18" charset="0"/>
                    <a:cs typeface="Times New Roman" pitchFamily="18" charset="0"/>
                  </a:rPr>
                  <a:t>A-B</a:t>
                </a:r>
                <a:r>
                  <a:rPr lang="en-US" dirty="0" err="1">
                    <a:solidFill>
                      <a:srgbClr val="0000FF"/>
                    </a:solidFill>
                    <a:latin typeface="Times New Roman" pitchFamily="18" charset="0"/>
                    <a:cs typeface="Times New Roman" pitchFamily="18" charset="0"/>
                  </a:rPr>
                  <a:t>ǁ</a:t>
                </a:r>
                <a:r>
                  <a:rPr lang="en-US" baseline="-25000" dirty="0" err="1">
                    <a:solidFill>
                      <a:srgbClr val="0000FF"/>
                    </a:solidFill>
                    <a:latin typeface="Times New Roman" pitchFamily="18" charset="0"/>
                    <a:cs typeface="Times New Roman" pitchFamily="18" charset="0"/>
                  </a:rPr>
                  <a:t>F</a:t>
                </a:r>
                <a:r>
                  <a:rPr lang="en-US" dirty="0">
                    <a:solidFill>
                      <a:srgbClr val="0000FF"/>
                    </a:solidFill>
                    <a:latin typeface="Times New Roman" pitchFamily="18" charset="0"/>
                    <a:cs typeface="Times New Roman" pitchFamily="18" charset="0"/>
                  </a:rPr>
                  <a:t>  </a:t>
                </a:r>
                <a:r>
                  <a:rPr lang="en-US" dirty="0">
                    <a:solidFill>
                      <a:srgbClr val="0000FF"/>
                    </a:solidFill>
                  </a:rPr>
                  <a:t>, </a:t>
                </a:r>
                <a:r>
                  <a:rPr lang="en-US" dirty="0">
                    <a:solidFill>
                      <a:srgbClr val="0000FF"/>
                    </a:solidFill>
                    <a:latin typeface="Times New Roman" pitchFamily="18" charset="0"/>
                    <a:cs typeface="Times New Roman" pitchFamily="18" charset="0"/>
                  </a:rPr>
                  <a:t>rank(</a:t>
                </a:r>
                <a:r>
                  <a:rPr lang="en-US" b="1" i="1" dirty="0">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k</a:t>
                </a:r>
                <a:endParaRPr lang="en-US" b="1" i="1" baseline="30000" dirty="0">
                  <a:solidFill>
                    <a:srgbClr val="0000FF"/>
                  </a:solidFill>
                  <a:latin typeface="Times New Roman" pitchFamily="18" charset="0"/>
                  <a:cs typeface="Times New Roman" pitchFamily="18" charset="0"/>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r>
                  <a:rPr lang="en-US" b="1" dirty="0">
                    <a:solidFill>
                      <a:srgbClr val="008000"/>
                    </a:solidFill>
                  </a:rPr>
                  <a:t>Why?</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a:lnSpc>
                    <a:spcPct val="90000"/>
                  </a:lnSpc>
                  <a:defRPr/>
                </a:pPr>
                <a:r>
                  <a:rPr lang="en-US" dirty="0"/>
                  <a:t>We want to choose </a:t>
                </a:r>
                <a:r>
                  <a:rPr lang="en-US" b="1" i="1" dirty="0" err="1"/>
                  <a:t>s</a:t>
                </a:r>
                <a:r>
                  <a:rPr lang="en-US" b="1" i="1" baseline="-25000" dirty="0" err="1"/>
                  <a:t>i</a:t>
                </a:r>
                <a:r>
                  <a:rPr lang="en-US" dirty="0"/>
                  <a:t> to minimize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𝑖</m:t>
                                    </m:r>
                                  </m:sub>
                                </m:sSub>
                              </m:e>
                            </m:d>
                          </m:e>
                          <m:sup>
                            <m:r>
                              <a:rPr lang="en-US" b="0" i="1" smtClean="0">
                                <a:latin typeface="Cambria Math"/>
                              </a:rPr>
                              <m:t>2</m:t>
                            </m:r>
                          </m:sup>
                        </m:sSup>
                      </m:e>
                    </m:nary>
                  </m:oMath>
                </a14:m>
                <a:endParaRPr lang="en-US" b="0" dirty="0"/>
              </a:p>
              <a:p>
                <a:pPr>
                  <a:lnSpc>
                    <a:spcPct val="90000"/>
                  </a:lnSpc>
                  <a:defRPr/>
                </a:pPr>
                <a:r>
                  <a:rPr lang="en-US" dirty="0">
                    <a:solidFill>
                      <a:srgbClr val="008000"/>
                    </a:solidFill>
                  </a:rPr>
                  <a:t>Solution is to set </a:t>
                </a:r>
                <a:r>
                  <a:rPr lang="en-US" b="1" i="1" dirty="0" err="1">
                    <a:solidFill>
                      <a:srgbClr val="008000"/>
                    </a:solidFill>
                    <a:sym typeface="Symbol"/>
                  </a:rPr>
                  <a:t>s</a:t>
                </a:r>
                <a:r>
                  <a:rPr lang="en-US" b="1" i="1" baseline="-25000" dirty="0" err="1">
                    <a:solidFill>
                      <a:srgbClr val="008000"/>
                    </a:solidFill>
                    <a:sym typeface="Symbol"/>
                  </a:rPr>
                  <a:t>i</a:t>
                </a:r>
                <a:r>
                  <a:rPr lang="en-US" b="1" i="1" dirty="0">
                    <a:solidFill>
                      <a:srgbClr val="008000"/>
                    </a:solidFill>
                    <a:sym typeface="Symbol"/>
                  </a:rPr>
                  <a:t>=</a:t>
                </a:r>
                <a:r>
                  <a:rPr lang="el-GR" b="1" i="1" dirty="0">
                    <a:solidFill>
                      <a:srgbClr val="008000"/>
                    </a:solidFill>
                    <a:latin typeface="Times New Roman"/>
                    <a:cs typeface="Times New Roman"/>
                  </a:rPr>
                  <a:t>σ</a:t>
                </a:r>
                <a:r>
                  <a:rPr lang="en-US" b="1" i="1" baseline="-25000" dirty="0" err="1">
                    <a:solidFill>
                      <a:srgbClr val="008000"/>
                    </a:solidFill>
                  </a:rPr>
                  <a:t>i</a:t>
                </a:r>
                <a:r>
                  <a:rPr lang="en-US" b="1" dirty="0">
                    <a:solidFill>
                      <a:srgbClr val="008000"/>
                    </a:solidFill>
                  </a:rPr>
                  <a:t> </a:t>
                </a:r>
                <a:r>
                  <a:rPr lang="en-US" dirty="0">
                    <a:solidFill>
                      <a:srgbClr val="008000"/>
                    </a:solidFill>
                  </a:rPr>
                  <a:t>(</a:t>
                </a:r>
                <a:r>
                  <a:rPr lang="en-US" i="1" dirty="0" err="1">
                    <a:solidFill>
                      <a:srgbClr val="008000"/>
                    </a:solidFill>
                  </a:rPr>
                  <a:t>i</a:t>
                </a:r>
                <a:r>
                  <a:rPr lang="en-US" i="1" dirty="0">
                    <a:solidFill>
                      <a:srgbClr val="008000"/>
                    </a:solidFill>
                  </a:rPr>
                  <a:t>=1…k</a:t>
                </a:r>
                <a:r>
                  <a:rPr lang="en-US" dirty="0">
                    <a:solidFill>
                      <a:srgbClr val="008000"/>
                    </a:solidFill>
                  </a:rPr>
                  <a:t>) and other </a:t>
                </a:r>
                <a:r>
                  <a:rPr lang="en-US" b="1" i="1" dirty="0" err="1">
                    <a:solidFill>
                      <a:srgbClr val="008000"/>
                    </a:solidFill>
                    <a:sym typeface="Symbol"/>
                  </a:rPr>
                  <a:t>s</a:t>
                </a:r>
                <a:r>
                  <a:rPr lang="en-US" b="1" i="1" baseline="-25000" dirty="0" err="1">
                    <a:solidFill>
                      <a:srgbClr val="008000"/>
                    </a:solidFill>
                    <a:sym typeface="Symbol"/>
                  </a:rPr>
                  <a:t>i</a:t>
                </a:r>
                <a:r>
                  <a:rPr lang="en-US" b="1" dirty="0">
                    <a:solidFill>
                      <a:srgbClr val="008000"/>
                    </a:solidFill>
                    <a:sym typeface="Symbol"/>
                  </a:rPr>
                  <a:t>=</a:t>
                </a:r>
                <a:r>
                  <a:rPr lang="en-US" b="1" dirty="0">
                    <a:solidFill>
                      <a:srgbClr val="008000"/>
                    </a:solidFill>
                  </a:rPr>
                  <a:t>0</a:t>
                </a:r>
                <a:endParaRPr lang="en-US" b="1" baseline="-25000" dirty="0">
                  <a:solidFill>
                    <a:srgbClr val="008000"/>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dirty="0"/>
              </a:p>
              <a:p>
                <a:pPr marL="118872" marR="0" lvl="0" indent="0" algn="l" defTabSz="914400" rtl="0" eaLnBrk="1" fontAlgn="auto" latinLnBrk="0" hangingPunct="1">
                  <a:lnSpc>
                    <a:spcPct val="90000"/>
                  </a:lnSpc>
                  <a:spcBef>
                    <a:spcPts val="0"/>
                  </a:spcBef>
                  <a:spcAft>
                    <a:spcPts val="0"/>
                  </a:spcAft>
                  <a:buClr>
                    <a:schemeClr val="accent1"/>
                  </a:buClr>
                  <a:buSzPct val="80000"/>
                  <a:buNone/>
                  <a:tabLst/>
                  <a:defRPr/>
                </a:pPr>
                <a:endParaRPr lang="en-US"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686800" cy="5181601"/>
              </a:xfrm>
              <a:prstGeom prst="rect">
                <a:avLst/>
              </a:prstGeom>
              <a:blipFill rotWithShape="1">
                <a:blip r:embed="rId4"/>
                <a:stretch>
                  <a:fillRect t="-1765"/>
                </a:stretch>
              </a:blipFill>
            </p:spPr>
            <p:txBody>
              <a:bodyPr/>
              <a:lstStyle/>
              <a:p>
                <a:r>
                  <a:rPr lang="en-US">
                    <a:noFill/>
                  </a:rPr>
                  <a:t> </a:t>
                </a:r>
              </a:p>
            </p:txBody>
          </p:sp>
        </mc:Fallback>
      </mc:AlternateContent>
      <p:graphicFrame>
        <p:nvGraphicFramePr>
          <p:cNvPr id="68611" name="Object 3"/>
          <p:cNvGraphicFramePr>
            <a:graphicFrameLocks noChangeAspect="1"/>
          </p:cNvGraphicFramePr>
          <p:nvPr>
            <p:extLst>
              <p:ext uri="{D42A27DB-BD31-4B8C-83A1-F6EECF244321}">
                <p14:modId xmlns:p14="http://schemas.microsoft.com/office/powerpoint/2010/main" val="1370919370"/>
              </p:ext>
            </p:extLst>
          </p:nvPr>
        </p:nvGraphicFramePr>
        <p:xfrm>
          <a:off x="963613" y="5486400"/>
          <a:ext cx="6157912" cy="1143000"/>
        </p:xfrm>
        <a:graphic>
          <a:graphicData uri="http://schemas.openxmlformats.org/presentationml/2006/ole">
            <mc:AlternateContent xmlns:mc="http://schemas.openxmlformats.org/markup-compatibility/2006">
              <mc:Choice xmlns:v="urn:schemas-microsoft-com:vml" Requires="v">
                <p:oleObj spid="_x0000_s16574" name="Equation" r:id="rId5" imgW="2323800" imgH="431640" progId="Equation.3">
                  <p:embed/>
                </p:oleObj>
              </mc:Choice>
              <mc:Fallback>
                <p:oleObj name="Equation" r:id="rId5" imgW="2323800" imgH="431640" progId="Equation.3">
                  <p:embed/>
                  <p:pic>
                    <p:nvPicPr>
                      <p:cNvPr id="0" name=""/>
                      <p:cNvPicPr>
                        <a:picLocks noChangeAspect="1" noChangeArrowheads="1"/>
                      </p:cNvPicPr>
                      <p:nvPr/>
                    </p:nvPicPr>
                    <p:blipFill>
                      <a:blip r:embed="rId6"/>
                      <a:srcRect/>
                      <a:stretch>
                        <a:fillRect/>
                      </a:stretch>
                    </p:blipFill>
                    <p:spPr bwMode="auto">
                      <a:xfrm>
                        <a:off x="963613" y="5486400"/>
                        <a:ext cx="61579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20821926"/>
              </p:ext>
            </p:extLst>
          </p:nvPr>
        </p:nvGraphicFramePr>
        <p:xfrm>
          <a:off x="762000" y="3048000"/>
          <a:ext cx="8382000" cy="1144829"/>
        </p:xfrm>
        <a:graphic>
          <a:graphicData uri="http://schemas.openxmlformats.org/presentationml/2006/ole">
            <mc:AlternateContent xmlns:mc="http://schemas.openxmlformats.org/markup-compatibility/2006">
              <mc:Choice xmlns:v="urn:schemas-microsoft-com:vml" Requires="v">
                <p:oleObj spid="_x0000_s16575" name="Equation" r:id="rId7" imgW="3162240" imgH="431640" progId="Equation.3">
                  <p:embed/>
                </p:oleObj>
              </mc:Choice>
              <mc:Fallback>
                <p:oleObj name="Equation" r:id="rId7" imgW="3162240" imgH="431640" progId="Equation.3">
                  <p:embed/>
                  <p:pic>
                    <p:nvPicPr>
                      <p:cNvPr id="0" name="Object 9"/>
                      <p:cNvPicPr>
                        <a:picLocks noChangeAspect="1" noChangeArrowheads="1"/>
                      </p:cNvPicPr>
                      <p:nvPr/>
                    </p:nvPicPr>
                    <p:blipFill>
                      <a:blip r:embed="rId8"/>
                      <a:srcRect/>
                      <a:stretch>
                        <a:fillRect/>
                      </a:stretch>
                    </p:blipFill>
                    <p:spPr bwMode="auto">
                      <a:xfrm>
                        <a:off x="762000" y="3048000"/>
                        <a:ext cx="8382000" cy="1144829"/>
                      </a:xfrm>
                      <a:prstGeom prst="rect">
                        <a:avLst/>
                      </a:prstGeom>
                      <a:noFill/>
                      <a:ln>
                        <a:noFill/>
                      </a:ln>
                    </p:spPr>
                  </p:pic>
                </p:oleObj>
              </mc:Fallback>
            </mc:AlternateContent>
          </a:graphicData>
        </a:graphic>
      </p:graphicFrame>
      <p:sp>
        <p:nvSpPr>
          <p:cNvPr id="7" name="TextBox 6"/>
          <p:cNvSpPr txBox="1"/>
          <p:nvPr/>
        </p:nvSpPr>
        <p:spPr>
          <a:xfrm>
            <a:off x="1473760" y="4038600"/>
            <a:ext cx="4774640" cy="400110"/>
          </a:xfrm>
          <a:prstGeom prst="rect">
            <a:avLst/>
          </a:prstGeom>
          <a:noFill/>
        </p:spPr>
        <p:txBody>
          <a:bodyPr wrap="none" rtlCol="0">
            <a:spAutoFit/>
          </a:bodyPr>
          <a:lstStyle/>
          <a:p>
            <a:pPr marL="0" lvl="1"/>
            <a:r>
              <a:rPr lang="en-US" sz="2000" b="1" dirty="0">
                <a:latin typeface="Arial" pitchFamily="34" charset="0"/>
                <a:cs typeface="Arial" pitchFamily="34" charset="0"/>
              </a:rPr>
              <a:t>We used: U </a:t>
            </a:r>
            <a:r>
              <a:rPr lang="en-US" sz="2000" b="1" dirty="0">
                <a:latin typeface="Arial" pitchFamily="34" charset="0"/>
                <a:cs typeface="Arial" pitchFamily="34" charset="0"/>
                <a:sym typeface="Symbol"/>
              </a:rPr>
              <a:t></a:t>
            </a:r>
            <a:r>
              <a:rPr lang="en-US" sz="2000" b="1" dirty="0">
                <a:latin typeface="Arial" pitchFamily="34" charset="0"/>
                <a:cs typeface="Arial" pitchFamily="34" charset="0"/>
              </a:rPr>
              <a:t> V</a:t>
            </a:r>
            <a:r>
              <a:rPr lang="en-US" sz="2000" baseline="30000" dirty="0">
                <a:latin typeface="Arial" pitchFamily="34" charset="0"/>
                <a:cs typeface="Arial" pitchFamily="34" charset="0"/>
              </a:rPr>
              <a:t>T </a:t>
            </a:r>
            <a:r>
              <a:rPr lang="en-US" sz="2000" dirty="0">
                <a:latin typeface="Arial" pitchFamily="34" charset="0"/>
                <a:cs typeface="Arial" pitchFamily="34" charset="0"/>
              </a:rPr>
              <a:t>- </a:t>
            </a:r>
            <a:r>
              <a:rPr lang="en-US" sz="2000" b="1" dirty="0">
                <a:latin typeface="Arial" pitchFamily="34" charset="0"/>
                <a:cs typeface="Arial" pitchFamily="34" charset="0"/>
              </a:rPr>
              <a:t>U </a:t>
            </a:r>
            <a:r>
              <a:rPr lang="en-US" sz="2000" b="1" dirty="0">
                <a:latin typeface="Arial" pitchFamily="34" charset="0"/>
                <a:cs typeface="Arial" pitchFamily="34" charset="0"/>
                <a:sym typeface="Symbol"/>
              </a:rPr>
              <a:t>S</a:t>
            </a:r>
            <a:r>
              <a:rPr lang="en-US" sz="2000" b="1" dirty="0">
                <a:latin typeface="Arial" pitchFamily="34" charset="0"/>
                <a:cs typeface="Arial" pitchFamily="34" charset="0"/>
              </a:rPr>
              <a:t> V</a:t>
            </a:r>
            <a:r>
              <a:rPr lang="en-US" sz="2000" baseline="30000" dirty="0">
                <a:latin typeface="Arial" pitchFamily="34" charset="0"/>
                <a:cs typeface="Arial" pitchFamily="34" charset="0"/>
              </a:rPr>
              <a:t>T</a:t>
            </a:r>
            <a:r>
              <a:rPr lang="en-US" sz="2000" dirty="0">
                <a:latin typeface="Arial" pitchFamily="34" charset="0"/>
                <a:cs typeface="Arial" pitchFamily="34" charset="0"/>
              </a:rPr>
              <a:t> = </a:t>
            </a:r>
            <a:r>
              <a:rPr lang="en-US" sz="2000" b="1" dirty="0">
                <a:latin typeface="Arial" pitchFamily="34" charset="0"/>
                <a:cs typeface="Arial" pitchFamily="34" charset="0"/>
              </a:rPr>
              <a:t>U</a:t>
            </a:r>
            <a:r>
              <a:rPr lang="en-US" sz="2000" dirty="0">
                <a:latin typeface="Arial" pitchFamily="34" charset="0"/>
                <a:cs typeface="Arial" pitchFamily="34" charset="0"/>
              </a:rPr>
              <a:t> (</a:t>
            </a:r>
            <a:r>
              <a:rPr lang="en-US" sz="2000" b="1" dirty="0">
                <a:latin typeface="Arial" pitchFamily="34" charset="0"/>
                <a:cs typeface="Arial" pitchFamily="34" charset="0"/>
                <a:sym typeface="Symbol"/>
              </a:rPr>
              <a:t> - S</a:t>
            </a:r>
            <a:r>
              <a:rPr lang="en-US" sz="2000" dirty="0">
                <a:latin typeface="Arial" pitchFamily="34" charset="0"/>
                <a:cs typeface="Arial" pitchFamily="34" charset="0"/>
              </a:rPr>
              <a:t>) </a:t>
            </a:r>
            <a:r>
              <a:rPr lang="en-US" sz="2000" b="1" dirty="0">
                <a:latin typeface="Arial" pitchFamily="34" charset="0"/>
                <a:cs typeface="Arial" pitchFamily="34" charset="0"/>
              </a:rPr>
              <a:t>V</a:t>
            </a:r>
            <a:r>
              <a:rPr lang="en-US" sz="2000" baseline="30000" dirty="0">
                <a:latin typeface="Arial" pitchFamily="34" charset="0"/>
                <a:cs typeface="Arial" pitchFamily="34" charset="0"/>
              </a:rPr>
              <a:t>T </a:t>
            </a:r>
            <a:endParaRPr lang="en-US" sz="2000" dirty="0">
              <a:latin typeface="Arial" pitchFamily="34" charset="0"/>
              <a:cs typeface="Arial" pitchFamily="34" charset="0"/>
            </a:endParaRPr>
          </a:p>
        </p:txBody>
      </p:sp>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3" name="Rectangle 12"/>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0836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36</a:t>
            </a:fld>
            <a:endParaRPr lang="en-US"/>
          </a:p>
        </p:txBody>
      </p:sp>
      <p:sp>
        <p:nvSpPr>
          <p:cNvPr id="1430530" name="Rectangle 2"/>
          <p:cNvSpPr>
            <a:spLocks noGrp="1" noChangeArrowheads="1"/>
          </p:cNvSpPr>
          <p:nvPr>
            <p:ph type="title"/>
          </p:nvPr>
        </p:nvSpPr>
        <p:spPr/>
        <p:txBody>
          <a:bodyPr/>
          <a:lstStyle/>
          <a:p>
            <a:r>
              <a:rPr lang="en-US" dirty="0"/>
              <a:t>SVD - Interpretation #2</a:t>
            </a:r>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#2</a:t>
            </a:r>
          </a:p>
        </p:txBody>
      </p:sp>
      <p:sp>
        <p:nvSpPr>
          <p:cNvPr id="1432579" name="Rectangle 3"/>
          <p:cNvSpPr>
            <a:spLocks noGrp="1" noChangeArrowheads="1"/>
          </p:cNvSpPr>
          <p:nvPr>
            <p:ph idx="1"/>
          </p:nvPr>
        </p:nvSpPr>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37</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38</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a:solidFill>
                      <a:srgbClr val="D60093"/>
                    </a:solidFill>
                  </a:rPr>
                  <a:t>Q: How many </a:t>
                </a:r>
                <a:r>
                  <a:rPr lang="el-GR" b="1" dirty="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a:solidFill>
                      <a:srgbClr val="D60093"/>
                    </a:solidFill>
                    <a:latin typeface="Times New Roman"/>
                    <a:cs typeface="Times New Roman"/>
                  </a:rPr>
                  <a:t> </a:t>
                </a:r>
                <a:r>
                  <a:rPr lang="en-US" b="1" dirty="0">
                    <a:solidFill>
                      <a:srgbClr val="D60093"/>
                    </a:solidFill>
                  </a:rPr>
                  <a:t>to keep?</a:t>
                </a:r>
              </a:p>
              <a:p>
                <a:pPr>
                  <a:lnSpc>
                    <a:spcPct val="90000"/>
                  </a:lnSpc>
                  <a:buFontTx/>
                  <a:buNone/>
                </a:pPr>
                <a:r>
                  <a:rPr lang="en-US" b="1" dirty="0">
                    <a:solidFill>
                      <a:schemeClr val="accent3"/>
                    </a:solidFill>
                  </a:rPr>
                  <a:t>A:</a:t>
                </a:r>
                <a:r>
                  <a:rPr lang="en-US" dirty="0"/>
                  <a:t> Rule-of-a thumb: </a:t>
                </a:r>
                <a:br>
                  <a:rPr lang="en-US" dirty="0"/>
                </a:br>
                <a:r>
                  <a:rPr lang="en-US" b="1" dirty="0">
                    <a:solidFill>
                      <a:srgbClr val="0000FF"/>
                    </a:solidFill>
                  </a:rPr>
                  <a:t>keep 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a:t>
            </a:r>
            <a:r>
              <a:rPr lang="en-US" dirty="0" err="1"/>
              <a:t>Mathematica</a:t>
            </a:r>
            <a:r>
              <a:rPr lang="en-US" dirty="0"/>
              <a:t>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39</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 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40</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Relation to Eigen-decomposition</a:t>
            </a:r>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a:solidFill>
                  <a:schemeClr val="accent2"/>
                </a:solidFill>
              </a:rPr>
              <a:t>SVD gives us:</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U</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V</a:t>
            </a:r>
            <a:r>
              <a:rPr lang="en-US" b="1" i="1" baseline="30000" dirty="0">
                <a:latin typeface="Times New Roman" pitchFamily="18" charset="0"/>
                <a:cs typeface="Times New Roman" pitchFamily="18" charset="0"/>
              </a:rPr>
              <a:t>T</a:t>
            </a:r>
          </a:p>
          <a:p>
            <a:r>
              <a:rPr lang="en-US" b="1" dirty="0">
                <a:solidFill>
                  <a:schemeClr val="accent4"/>
                </a:solidFill>
              </a:rPr>
              <a:t>Eigen-decomposition:</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a:t>
            </a:r>
            <a:r>
              <a:rPr lang="en-US" b="1" i="1" dirty="0">
                <a:latin typeface="Times New Roman" pitchFamily="18" charset="0"/>
                <a:cs typeface="Times New Roman" pitchFamily="18" charset="0"/>
              </a:rPr>
              <a:t> X </a:t>
            </a:r>
            <a:r>
              <a:rPr lang="en-US" b="1" dirty="0">
                <a:latin typeface="Symbol" pitchFamily="18" charset="2"/>
              </a:rPr>
              <a:t>L</a:t>
            </a:r>
            <a:r>
              <a:rPr lang="en-US" b="1" i="1" dirty="0">
                <a:latin typeface="Times New Roman" pitchFamily="18" charset="0"/>
                <a:cs typeface="Times New Roman" pitchFamily="18" charset="0"/>
              </a:rPr>
              <a:t> X</a:t>
            </a:r>
            <a:r>
              <a:rPr lang="en-US" b="1" i="1" baseline="30000" dirty="0">
                <a:latin typeface="Times New Roman" pitchFamily="18" charset="0"/>
                <a:cs typeface="Times New Roman" pitchFamily="18" charset="0"/>
              </a:rPr>
              <a:t>T</a:t>
            </a:r>
          </a:p>
          <a:p>
            <a:pPr lvl="2"/>
            <a:r>
              <a:rPr lang="en-US" dirty="0"/>
              <a:t>A is symmetric</a:t>
            </a:r>
          </a:p>
          <a:p>
            <a:pPr lvl="2"/>
            <a:r>
              <a:rPr lang="en-US" dirty="0"/>
              <a:t>U, V, X are </a:t>
            </a:r>
            <a:r>
              <a:rPr lang="en-US" dirty="0" err="1"/>
              <a:t>orthonormal</a:t>
            </a:r>
            <a:r>
              <a:rPr lang="en-US" dirty="0"/>
              <a:t> (</a:t>
            </a:r>
            <a:r>
              <a:rPr lang="en-US" b="1" dirty="0"/>
              <a:t>U</a:t>
            </a:r>
            <a:r>
              <a:rPr lang="en-US" baseline="30000" dirty="0"/>
              <a:t>T</a:t>
            </a:r>
            <a:r>
              <a:rPr lang="en-US" b="1" dirty="0"/>
              <a:t>U</a:t>
            </a:r>
            <a:r>
              <a:rPr lang="en-US" dirty="0"/>
              <a:t>=</a:t>
            </a:r>
            <a:r>
              <a:rPr lang="en-US" b="1" dirty="0"/>
              <a:t>I</a:t>
            </a:r>
            <a:r>
              <a:rPr lang="en-US" dirty="0"/>
              <a:t>),</a:t>
            </a:r>
          </a:p>
          <a:p>
            <a:pPr lvl="2"/>
            <a:r>
              <a:rPr lang="en-US" b="1" dirty="0">
                <a:latin typeface="Symbol" pitchFamily="18" charset="2"/>
              </a:rPr>
              <a:t>L, </a:t>
            </a:r>
            <a:r>
              <a:rPr lang="en-US" b="1" dirty="0">
                <a:latin typeface="Symbol" pitchFamily="18" charset="2"/>
                <a:sym typeface="Symbol"/>
              </a:rPr>
              <a:t></a:t>
            </a:r>
            <a:r>
              <a:rPr lang="en-US" b="1" dirty="0">
                <a:latin typeface="Symbol" pitchFamily="18" charset="2"/>
              </a:rPr>
              <a:t> </a:t>
            </a:r>
            <a:r>
              <a:rPr lang="en-US" dirty="0"/>
              <a:t>are diagonal</a:t>
            </a:r>
          </a:p>
          <a:p>
            <a:r>
              <a:rPr lang="en-US" b="1" dirty="0">
                <a:solidFill>
                  <a:schemeClr val="accent3"/>
                </a:solidFill>
              </a:rPr>
              <a:t>Now let’s calculate:</a:t>
            </a:r>
          </a:p>
          <a:p>
            <a:pPr lvl="1"/>
            <a:r>
              <a:rPr lang="en-US" b="1" dirty="0">
                <a:latin typeface="Arial" pitchFamily="34" charset="0"/>
                <a:cs typeface="Arial" pitchFamily="34" charset="0"/>
              </a:rPr>
              <a:t>AA</a:t>
            </a:r>
            <a:r>
              <a:rPr lang="en-US" baseline="30000" dirty="0">
                <a:latin typeface="Arial" pitchFamily="34" charset="0"/>
                <a:cs typeface="Arial" pitchFamily="34" charset="0"/>
              </a:rPr>
              <a:t>T</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a:t>
            </a:r>
            <a:r>
              <a:rPr lang="en-US" baseline="30000" dirty="0">
                <a:latin typeface="Arial" pitchFamily="34" charset="0"/>
                <a:cs typeface="Arial" pitchFamily="34" charset="0"/>
              </a:rPr>
              <a:t>T </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(V</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U</a:t>
            </a:r>
            <a:r>
              <a:rPr lang="en-US" baseline="30000" dirty="0">
                <a:latin typeface="Arial" pitchFamily="34" charset="0"/>
                <a:cs typeface="Arial" pitchFamily="34" charset="0"/>
              </a:rPr>
              <a:t>T</a:t>
            </a:r>
            <a:r>
              <a:rPr lang="en-US" b="1" dirty="0">
                <a:latin typeface="Arial" pitchFamily="34" charset="0"/>
                <a:cs typeface="Arial" pitchFamily="34" charset="0"/>
              </a:rPr>
              <a:t>) = U</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p>
          <a:p>
            <a:pPr lvl="1"/>
            <a:r>
              <a:rPr lang="en-US" b="1" dirty="0">
                <a:latin typeface="Arial" pitchFamily="34" charset="0"/>
                <a:cs typeface="Arial" pitchFamily="34" charset="0"/>
              </a:rPr>
              <a:t>A</a:t>
            </a:r>
            <a:r>
              <a:rPr lang="en-US" baseline="30000" dirty="0">
                <a:latin typeface="Arial" pitchFamily="34" charset="0"/>
                <a:cs typeface="Arial" pitchFamily="34" charset="0"/>
              </a:rPr>
              <a:t>T</a:t>
            </a:r>
            <a:r>
              <a:rPr lang="en-US" b="1" dirty="0">
                <a:latin typeface="Arial" pitchFamily="34" charset="0"/>
                <a:cs typeface="Arial" pitchFamily="34" charset="0"/>
              </a:rPr>
              <a:t>A </a:t>
            </a:r>
            <a:r>
              <a:rPr lang="en-US" dirty="0">
                <a:latin typeface="Arial" pitchFamily="34" charset="0"/>
                <a:cs typeface="Arial" pitchFamily="34" charset="0"/>
              </a:rPr>
              <a:t>= </a:t>
            </a:r>
            <a:r>
              <a:rPr lang="en-US" b="1" dirty="0">
                <a:latin typeface="Arial" pitchFamily="34" charset="0"/>
                <a:cs typeface="Arial" pitchFamily="34" charset="0"/>
              </a:rPr>
              <a:t>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 </a:t>
            </a:r>
            <a:r>
              <a:rPr lang="en-US" dirty="0">
                <a:latin typeface="Arial" pitchFamily="34" charset="0"/>
                <a:cs typeface="Arial" pitchFamily="34" charset="0"/>
              </a:rPr>
              <a:t>=</a:t>
            </a:r>
            <a:r>
              <a:rPr lang="en-US" b="1" dirty="0">
                <a:latin typeface="Arial" pitchFamily="34" charset="0"/>
                <a:cs typeface="Arial" pitchFamily="34" charset="0"/>
              </a:rPr>
              <a:t> 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baseline="30000" dirty="0">
                <a:latin typeface="Arial" pitchFamily="34" charset="0"/>
                <a:cs typeface="Arial" pitchFamily="34" charset="0"/>
                <a:sym typeface="Symbol"/>
              </a:rPr>
              <a:t> </a:t>
            </a:r>
            <a:r>
              <a:rPr lang="en-US" b="1" dirty="0">
                <a:latin typeface="Arial" pitchFamily="34" charset="0"/>
                <a:cs typeface="Arial" pitchFamily="34" charset="0"/>
              </a:rPr>
              <a:t>V</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
        <p:nvSpPr>
          <p:cNvPr id="7" name="Rectangle 6"/>
          <p:cNvSpPr/>
          <p:nvPr/>
        </p:nvSpPr>
        <p:spPr>
          <a:xfrm>
            <a:off x="2057400" y="5032248"/>
            <a:ext cx="23622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ectangle 20"/>
          <p:cNvSpPr/>
          <p:nvPr/>
        </p:nvSpPr>
        <p:spPr>
          <a:xfrm>
            <a:off x="4463900" y="5029200"/>
            <a:ext cx="2546499"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ectangle 21"/>
          <p:cNvSpPr/>
          <p:nvPr/>
        </p:nvSpPr>
        <p:spPr>
          <a:xfrm>
            <a:off x="7010400" y="5087182"/>
            <a:ext cx="20574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40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Relation to Eigen-decomposition</a:t>
            </a:r>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a:solidFill>
                  <a:schemeClr val="accent2"/>
                </a:solidFill>
              </a:rPr>
              <a:t>SVD gives us:</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U</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V</a:t>
            </a:r>
            <a:r>
              <a:rPr lang="en-US" b="1" i="1" baseline="30000" dirty="0">
                <a:latin typeface="Times New Roman" pitchFamily="18" charset="0"/>
                <a:cs typeface="Times New Roman" pitchFamily="18" charset="0"/>
              </a:rPr>
              <a:t>T</a:t>
            </a:r>
          </a:p>
          <a:p>
            <a:r>
              <a:rPr lang="en-US" b="1" dirty="0">
                <a:solidFill>
                  <a:schemeClr val="accent4"/>
                </a:solidFill>
              </a:rPr>
              <a:t>Eigen-decomposition:</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a:t>
            </a:r>
            <a:r>
              <a:rPr lang="en-US" b="1" i="1" dirty="0">
                <a:latin typeface="Times New Roman" pitchFamily="18" charset="0"/>
                <a:cs typeface="Times New Roman" pitchFamily="18" charset="0"/>
              </a:rPr>
              <a:t> X </a:t>
            </a:r>
            <a:r>
              <a:rPr lang="en-US" b="1" dirty="0">
                <a:latin typeface="Symbol" pitchFamily="18" charset="2"/>
              </a:rPr>
              <a:t>L</a:t>
            </a:r>
            <a:r>
              <a:rPr lang="en-US" b="1" i="1" dirty="0">
                <a:latin typeface="Times New Roman" pitchFamily="18" charset="0"/>
                <a:cs typeface="Times New Roman" pitchFamily="18" charset="0"/>
              </a:rPr>
              <a:t> X</a:t>
            </a:r>
            <a:r>
              <a:rPr lang="en-US" b="1" i="1" baseline="30000" dirty="0">
                <a:latin typeface="Times New Roman" pitchFamily="18" charset="0"/>
                <a:cs typeface="Times New Roman" pitchFamily="18" charset="0"/>
              </a:rPr>
              <a:t>T</a:t>
            </a:r>
          </a:p>
          <a:p>
            <a:pPr lvl="2"/>
            <a:r>
              <a:rPr lang="en-US" dirty="0"/>
              <a:t>A is symmetric</a:t>
            </a:r>
          </a:p>
          <a:p>
            <a:pPr lvl="2"/>
            <a:r>
              <a:rPr lang="en-US" dirty="0"/>
              <a:t>U, V, X are </a:t>
            </a:r>
            <a:r>
              <a:rPr lang="en-US" dirty="0" err="1"/>
              <a:t>orthonormal</a:t>
            </a:r>
            <a:r>
              <a:rPr lang="en-US" dirty="0"/>
              <a:t> (</a:t>
            </a:r>
            <a:r>
              <a:rPr lang="en-US" b="1" dirty="0"/>
              <a:t>U</a:t>
            </a:r>
            <a:r>
              <a:rPr lang="en-US" baseline="30000" dirty="0"/>
              <a:t>T</a:t>
            </a:r>
            <a:r>
              <a:rPr lang="en-US" b="1" dirty="0"/>
              <a:t>U</a:t>
            </a:r>
            <a:r>
              <a:rPr lang="en-US" dirty="0"/>
              <a:t>=</a:t>
            </a:r>
            <a:r>
              <a:rPr lang="en-US" b="1" dirty="0"/>
              <a:t>I</a:t>
            </a:r>
            <a:r>
              <a:rPr lang="en-US" dirty="0"/>
              <a:t>),</a:t>
            </a:r>
          </a:p>
          <a:p>
            <a:pPr lvl="2"/>
            <a:r>
              <a:rPr lang="en-US" b="1" dirty="0">
                <a:latin typeface="Symbol" pitchFamily="18" charset="2"/>
              </a:rPr>
              <a:t>L, </a:t>
            </a:r>
            <a:r>
              <a:rPr lang="en-US" b="1" dirty="0">
                <a:latin typeface="Symbol" pitchFamily="18" charset="2"/>
                <a:sym typeface="Symbol"/>
              </a:rPr>
              <a:t></a:t>
            </a:r>
            <a:r>
              <a:rPr lang="en-US" b="1" dirty="0">
                <a:latin typeface="Symbol" pitchFamily="18" charset="2"/>
              </a:rPr>
              <a:t> </a:t>
            </a:r>
            <a:r>
              <a:rPr lang="en-US" dirty="0"/>
              <a:t>are diagonal</a:t>
            </a:r>
          </a:p>
          <a:p>
            <a:r>
              <a:rPr lang="en-US" b="1" dirty="0">
                <a:solidFill>
                  <a:schemeClr val="accent3"/>
                </a:solidFill>
              </a:rPr>
              <a:t>Now let’s calculate:</a:t>
            </a:r>
          </a:p>
          <a:p>
            <a:pPr lvl="1"/>
            <a:r>
              <a:rPr lang="en-US" b="1" dirty="0">
                <a:latin typeface="Arial" pitchFamily="34" charset="0"/>
                <a:cs typeface="Arial" pitchFamily="34" charset="0"/>
              </a:rPr>
              <a:t>AA</a:t>
            </a:r>
            <a:r>
              <a:rPr lang="en-US" baseline="30000" dirty="0">
                <a:latin typeface="Arial" pitchFamily="34" charset="0"/>
                <a:cs typeface="Arial" pitchFamily="34" charset="0"/>
              </a:rPr>
              <a:t>T</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a:t>
            </a:r>
            <a:r>
              <a:rPr lang="en-US" baseline="30000" dirty="0">
                <a:latin typeface="Arial" pitchFamily="34" charset="0"/>
                <a:cs typeface="Arial" pitchFamily="34" charset="0"/>
              </a:rPr>
              <a:t>T </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(V</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U</a:t>
            </a:r>
            <a:r>
              <a:rPr lang="en-US" baseline="30000" dirty="0">
                <a:latin typeface="Arial" pitchFamily="34" charset="0"/>
                <a:cs typeface="Arial" pitchFamily="34" charset="0"/>
              </a:rPr>
              <a:t>T</a:t>
            </a:r>
            <a:r>
              <a:rPr lang="en-US" b="1" dirty="0">
                <a:latin typeface="Arial" pitchFamily="34" charset="0"/>
                <a:cs typeface="Arial" pitchFamily="34" charset="0"/>
              </a:rPr>
              <a:t>) = U</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p>
          <a:p>
            <a:pPr lvl="1"/>
            <a:r>
              <a:rPr lang="en-US" b="1" dirty="0">
                <a:latin typeface="Arial" pitchFamily="34" charset="0"/>
                <a:cs typeface="Arial" pitchFamily="34" charset="0"/>
              </a:rPr>
              <a:t>A</a:t>
            </a:r>
            <a:r>
              <a:rPr lang="en-US" baseline="30000" dirty="0">
                <a:latin typeface="Arial" pitchFamily="34" charset="0"/>
                <a:cs typeface="Arial" pitchFamily="34" charset="0"/>
              </a:rPr>
              <a:t>T</a:t>
            </a:r>
            <a:r>
              <a:rPr lang="en-US" b="1" dirty="0">
                <a:latin typeface="Arial" pitchFamily="34" charset="0"/>
                <a:cs typeface="Arial" pitchFamily="34" charset="0"/>
              </a:rPr>
              <a:t>A </a:t>
            </a:r>
            <a:r>
              <a:rPr lang="en-US" dirty="0">
                <a:latin typeface="Arial" pitchFamily="34" charset="0"/>
                <a:cs typeface="Arial" pitchFamily="34" charset="0"/>
              </a:rPr>
              <a:t>= </a:t>
            </a:r>
            <a:r>
              <a:rPr lang="en-US" b="1" dirty="0">
                <a:latin typeface="Arial" pitchFamily="34" charset="0"/>
                <a:cs typeface="Arial" pitchFamily="34" charset="0"/>
              </a:rPr>
              <a:t>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 </a:t>
            </a:r>
            <a:r>
              <a:rPr lang="en-US" dirty="0">
                <a:latin typeface="Arial" pitchFamily="34" charset="0"/>
                <a:cs typeface="Arial" pitchFamily="34" charset="0"/>
              </a:rPr>
              <a:t>=</a:t>
            </a:r>
            <a:r>
              <a:rPr lang="en-US" b="1" dirty="0">
                <a:latin typeface="Arial" pitchFamily="34" charset="0"/>
                <a:cs typeface="Arial" pitchFamily="34" charset="0"/>
              </a:rPr>
              <a:t> 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baseline="30000" dirty="0">
                <a:latin typeface="Arial" pitchFamily="34" charset="0"/>
                <a:cs typeface="Arial" pitchFamily="34" charset="0"/>
                <a:sym typeface="Symbol"/>
              </a:rPr>
              <a:t> </a:t>
            </a:r>
            <a:r>
              <a:rPr lang="en-US" b="1" dirty="0">
                <a:latin typeface="Arial" pitchFamily="34" charset="0"/>
                <a:cs typeface="Arial" pitchFamily="34" charset="0"/>
              </a:rPr>
              <a:t>V</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p:grpSp>
        <p:nvGrpSpPr>
          <p:cNvPr id="14" name="Group 13"/>
          <p:cNvGrpSpPr/>
          <p:nvPr/>
        </p:nvGrpSpPr>
        <p:grpSpPr>
          <a:xfrm>
            <a:off x="4953000" y="5876544"/>
            <a:ext cx="2133600" cy="677303"/>
            <a:chOff x="4751832" y="5851072"/>
            <a:chExt cx="2133600" cy="677303"/>
          </a:xfrm>
        </p:grpSpPr>
        <p:sp>
          <p:nvSpPr>
            <p:cNvPr id="8" name="TextBox 7"/>
            <p:cNvSpPr txBox="1"/>
            <p:nvPr/>
          </p:nvSpPr>
          <p:spPr>
            <a:xfrm>
              <a:off x="4751832" y="5943600"/>
              <a:ext cx="2133600"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0" name="Straight Arrow Connector 9"/>
            <p:cNvCxnSpPr/>
            <p:nvPr/>
          </p:nvCxnSpPr>
          <p:spPr>
            <a:xfrm rot="5400000" flipH="1" flipV="1">
              <a:off x="4838303"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flipH="1" flipV="1">
              <a:off x="5246735"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flipH="1" flipV="1">
              <a:off x="5828903" y="5964975"/>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332401" y="4286576"/>
            <a:ext cx="1735399" cy="745672"/>
            <a:chOff x="4800600" y="5943600"/>
            <a:chExt cx="1735399" cy="745672"/>
          </a:xfrm>
        </p:grpSpPr>
        <p:sp>
          <p:nvSpPr>
            <p:cNvPr id="17" name="TextBox 16"/>
            <p:cNvSpPr txBox="1"/>
            <p:nvPr/>
          </p:nvSpPr>
          <p:spPr>
            <a:xfrm>
              <a:off x="4800600" y="5943600"/>
              <a:ext cx="1735399"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8" name="Straight Arrow Connector 17"/>
            <p:cNvCxnSpPr/>
            <p:nvPr/>
          </p:nvCxnSpPr>
          <p:spPr>
            <a:xfrm>
              <a:off x="49522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4094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926399" y="6460672"/>
              <a:ext cx="795"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9" name="Right Arrow 28"/>
          <p:cNvSpPr/>
          <p:nvPr/>
        </p:nvSpPr>
        <p:spPr>
          <a:xfrm rot="5400000">
            <a:off x="7409551" y="3495909"/>
            <a:ext cx="979308" cy="406009"/>
          </a:xfrm>
          <a:prstGeom prst="rightArrow">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6555031" y="2208028"/>
            <a:ext cx="2569934" cy="923330"/>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Shows how to compute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SVD using eigenvalue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decomposition!</a:t>
            </a:r>
          </a:p>
        </p:txBody>
      </p:sp>
    </p:spTree>
    <p:extLst>
      <p:ext uri="{BB962C8B-B14F-4D97-AF65-F5344CB8AC3E}">
        <p14:creationId xmlns:p14="http://schemas.microsoft.com/office/powerpoint/2010/main" val="4206866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Properties</a:t>
            </a:r>
          </a:p>
        </p:txBody>
      </p:sp>
      <p:sp>
        <p:nvSpPr>
          <p:cNvPr id="3" name="Content Placeholder 2"/>
          <p:cNvSpPr>
            <a:spLocks noGrp="1"/>
          </p:cNvSpPr>
          <p:nvPr>
            <p:ph idx="1"/>
          </p:nvPr>
        </p:nvSpPr>
        <p:spPr/>
        <p:txBody>
          <a:bodyPr/>
          <a:lstStyle/>
          <a:p>
            <a:r>
              <a:rPr lang="en-US" b="1" dirty="0"/>
              <a:t>A</a:t>
            </a:r>
            <a:r>
              <a:rPr lang="en-US" dirty="0"/>
              <a:t> </a:t>
            </a:r>
            <a:r>
              <a:rPr lang="en-US" b="1" dirty="0"/>
              <a:t>A</a:t>
            </a:r>
            <a:r>
              <a:rPr lang="en-US" baseline="30000" dirty="0"/>
              <a:t>T</a:t>
            </a:r>
            <a:r>
              <a:rPr lang="en-US" baseline="-25000" dirty="0"/>
              <a:t> </a:t>
            </a:r>
            <a:r>
              <a:rPr lang="en-US" dirty="0"/>
              <a:t>= </a:t>
            </a:r>
            <a:r>
              <a:rPr lang="en-US" b="1" dirty="0"/>
              <a:t>U</a:t>
            </a:r>
            <a:r>
              <a:rPr lang="en-US" dirty="0"/>
              <a:t> </a:t>
            </a:r>
            <a:r>
              <a:rPr lang="en-US" b="1" dirty="0">
                <a:latin typeface="Symbol" pitchFamily="18" charset="2"/>
                <a:sym typeface="Symbol"/>
              </a:rPr>
              <a:t></a:t>
            </a:r>
            <a:r>
              <a:rPr lang="en-US" baseline="30000" dirty="0"/>
              <a:t>2</a:t>
            </a:r>
            <a:r>
              <a:rPr lang="en-US" dirty="0"/>
              <a:t> </a:t>
            </a:r>
            <a:r>
              <a:rPr lang="en-US" b="1" dirty="0"/>
              <a:t>U</a:t>
            </a:r>
            <a:r>
              <a:rPr lang="en-US" baseline="30000" dirty="0"/>
              <a:t>T</a:t>
            </a:r>
          </a:p>
          <a:p>
            <a:r>
              <a:rPr lang="en-US" b="1" dirty="0"/>
              <a:t>A</a:t>
            </a:r>
            <a:r>
              <a:rPr lang="en-US" baseline="30000" dirty="0"/>
              <a:t>T</a:t>
            </a:r>
            <a:r>
              <a:rPr lang="en-US" b="1" dirty="0"/>
              <a:t>A</a:t>
            </a:r>
            <a:r>
              <a:rPr lang="en-US" dirty="0"/>
              <a:t> =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a:t>
            </a:r>
          </a:p>
          <a:p>
            <a:pPr lvl="8"/>
            <a:endParaRPr lang="en-US" dirty="0"/>
          </a:p>
          <a:p>
            <a:r>
              <a:rPr lang="en-US" dirty="0"/>
              <a:t>(</a:t>
            </a:r>
            <a:r>
              <a:rPr lang="en-US" b="1" dirty="0"/>
              <a:t>A</a:t>
            </a:r>
            <a:r>
              <a:rPr lang="en-US" baseline="30000" dirty="0"/>
              <a:t>T</a:t>
            </a:r>
            <a:r>
              <a:rPr lang="en-US" b="1" dirty="0"/>
              <a:t>A</a:t>
            </a:r>
            <a:r>
              <a:rPr lang="en-US" dirty="0"/>
              <a:t>)</a:t>
            </a:r>
            <a:r>
              <a:rPr lang="en-US" baseline="-25000" dirty="0"/>
              <a:t> </a:t>
            </a:r>
            <a:r>
              <a:rPr lang="en-US" baseline="30000" dirty="0"/>
              <a:t>k </a:t>
            </a:r>
            <a:r>
              <a:rPr lang="en-US" dirty="0"/>
              <a:t>= </a:t>
            </a:r>
            <a:r>
              <a:rPr lang="en-US" b="1" dirty="0"/>
              <a:t>V</a:t>
            </a:r>
            <a:r>
              <a:rPr lang="en-US" dirty="0"/>
              <a:t> </a:t>
            </a:r>
            <a:r>
              <a:rPr lang="en-US" b="1" dirty="0">
                <a:latin typeface="Symbol" pitchFamily="18" charset="2"/>
                <a:sym typeface="Symbol"/>
              </a:rPr>
              <a:t></a:t>
            </a:r>
            <a:r>
              <a:rPr lang="en-US" baseline="30000" dirty="0"/>
              <a:t>2k</a:t>
            </a:r>
            <a:r>
              <a:rPr lang="en-US" dirty="0"/>
              <a:t> </a:t>
            </a:r>
            <a:r>
              <a:rPr lang="en-US" b="1" dirty="0"/>
              <a:t>V</a:t>
            </a:r>
            <a:r>
              <a:rPr lang="en-US" baseline="30000" dirty="0"/>
              <a:t>T</a:t>
            </a:r>
          </a:p>
          <a:p>
            <a:pPr lvl="1"/>
            <a:r>
              <a:rPr lang="en-US" dirty="0"/>
              <a:t>E.g.: (</a:t>
            </a:r>
            <a:r>
              <a:rPr lang="en-US" b="1" dirty="0"/>
              <a:t>A</a:t>
            </a:r>
            <a:r>
              <a:rPr lang="en-US" baseline="30000" dirty="0"/>
              <a:t>T</a:t>
            </a:r>
            <a:r>
              <a:rPr lang="en-US" b="1" dirty="0"/>
              <a:t>A</a:t>
            </a:r>
            <a:r>
              <a:rPr lang="en-US" dirty="0"/>
              <a:t>)</a:t>
            </a:r>
            <a:r>
              <a:rPr lang="en-US" baseline="30000" dirty="0"/>
              <a:t>2 </a:t>
            </a:r>
            <a:r>
              <a:rPr lang="en-US" dirty="0"/>
              <a:t>=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 </a:t>
            </a:r>
            <a:r>
              <a:rPr lang="en-US" dirty="0"/>
              <a:t>= </a:t>
            </a:r>
            <a:r>
              <a:rPr lang="en-US" b="1" dirty="0"/>
              <a:t>V</a:t>
            </a:r>
            <a:r>
              <a:rPr lang="en-US" dirty="0"/>
              <a:t> </a:t>
            </a:r>
            <a:r>
              <a:rPr lang="en-US" b="1" dirty="0">
                <a:latin typeface="Symbol" pitchFamily="18" charset="2"/>
                <a:sym typeface="Symbol"/>
              </a:rPr>
              <a:t></a:t>
            </a:r>
            <a:r>
              <a:rPr lang="en-US" baseline="30000" dirty="0"/>
              <a:t>4</a:t>
            </a:r>
            <a:r>
              <a:rPr lang="en-US" dirty="0"/>
              <a:t> </a:t>
            </a:r>
            <a:r>
              <a:rPr lang="en-US" b="1" dirty="0"/>
              <a:t>V</a:t>
            </a:r>
            <a:r>
              <a:rPr lang="en-US" baseline="30000" dirty="0"/>
              <a:t>T</a:t>
            </a:r>
          </a:p>
          <a:p>
            <a:pPr lvl="8"/>
            <a:endParaRPr lang="en-US" dirty="0"/>
          </a:p>
          <a:p>
            <a:pPr lvl="8"/>
            <a:endParaRPr lang="en-US" dirty="0"/>
          </a:p>
          <a:p>
            <a:r>
              <a:rPr lang="en-US" dirty="0"/>
              <a:t>(</a:t>
            </a:r>
            <a:r>
              <a:rPr lang="en-US" b="1" dirty="0"/>
              <a:t>A</a:t>
            </a:r>
            <a:r>
              <a:rPr lang="en-US" baseline="30000" dirty="0"/>
              <a:t>T</a:t>
            </a:r>
            <a:r>
              <a:rPr lang="en-US" b="1" dirty="0"/>
              <a:t>A</a:t>
            </a:r>
            <a:r>
              <a:rPr lang="en-US" dirty="0"/>
              <a:t>)</a:t>
            </a:r>
            <a:r>
              <a:rPr lang="en-US" baseline="-25000" dirty="0"/>
              <a:t> </a:t>
            </a:r>
            <a:r>
              <a:rPr lang="en-US" baseline="30000" dirty="0"/>
              <a:t>k  </a:t>
            </a:r>
            <a:r>
              <a:rPr lang="en-US" dirty="0"/>
              <a:t>~ v</a:t>
            </a:r>
            <a:r>
              <a:rPr lang="en-US" baseline="-25000" dirty="0"/>
              <a:t>1</a:t>
            </a:r>
            <a:r>
              <a:rPr lang="en-US" dirty="0"/>
              <a:t> </a:t>
            </a:r>
            <a:r>
              <a:rPr lang="el-GR" dirty="0">
                <a:latin typeface="Times New Roman"/>
                <a:cs typeface="Times New Roman"/>
              </a:rPr>
              <a:t>σ</a:t>
            </a:r>
            <a:r>
              <a:rPr lang="en-US" baseline="-25000" dirty="0"/>
              <a:t>1</a:t>
            </a:r>
            <a:r>
              <a:rPr lang="en-US" baseline="30000" dirty="0"/>
              <a:t>2k</a:t>
            </a:r>
            <a:r>
              <a:rPr lang="en-US" dirty="0"/>
              <a:t> v</a:t>
            </a:r>
            <a:r>
              <a:rPr lang="en-US" baseline="-25000" dirty="0"/>
              <a:t>1</a:t>
            </a:r>
            <a:r>
              <a:rPr lang="en-US" baseline="30000" dirty="0"/>
              <a:t>T</a:t>
            </a:r>
            <a:r>
              <a:rPr lang="en-US" dirty="0"/>
              <a:t>   	for k&gt;&gt;1</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23559" name="Ink 7"/>
              <p14:cNvContentPartPr>
                <a14:cpLocks xmlns:a14="http://schemas.microsoft.com/office/drawing/2010/main" noRot="1" noChangeAspect="1" noEditPoints="1" noChangeArrowheads="1" noChangeShapeType="1"/>
              </p14:cNvContentPartPr>
              <p14:nvPr/>
            </p14:nvContentPartPr>
            <p14:xfrm>
              <a:off x="-54583013" y="128446213"/>
              <a:ext cx="0" cy="0"/>
            </p14:xfrm>
          </p:contentPart>
        </mc:Choice>
        <mc:Fallback xmlns="">
          <p:pic>
            <p:nvPicPr>
              <p:cNvPr id="23559" name="Ink 7"/>
              <p:cNvPicPr>
                <a:picLocks noRot="1" noChangeAspect="1" noEditPoints="1" noChangeArrowheads="1" noChangeShapeType="1"/>
              </p:cNvPicPr>
              <p:nvPr/>
            </p:nvPicPr>
            <p:blipFill>
              <a:blip r:embed="rId3"/>
              <a:stretch>
                <a:fillRect/>
              </a:stretch>
            </p:blipFill>
            <p:spPr>
              <a:xfrm>
                <a:off x="-54583013" y="128446213"/>
                <a:ext cx="0" cy="0"/>
              </a:xfrm>
              <a:prstGeom prst="rect">
                <a:avLst/>
              </a:prstGeom>
            </p:spPr>
          </p:pic>
        </mc:Fallback>
      </mc:AlternateContent>
    </p:spTree>
    <p:extLst>
      <p:ext uri="{BB962C8B-B14F-4D97-AF65-F5344CB8AC3E}">
        <p14:creationId xmlns:p14="http://schemas.microsoft.com/office/powerpoint/2010/main" val="365999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&amp; </a:t>
            </a:r>
            <a:br>
              <a:rPr lang="en-US" sz="4800" dirty="0"/>
            </a:br>
            <a:r>
              <a:rPr lang="en-US" sz="4800" dirty="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45</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46</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17"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47</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41"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48</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41"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49</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4"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50</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74"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75"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51</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a:t>SVD</a:t>
            </a:r>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36927</TotalTime>
  <Words>5575</Words>
  <Application>Microsoft Macintosh PowerPoint</Application>
  <PresentationFormat>On-screen Show (4:3)</PresentationFormat>
  <Paragraphs>1025</Paragraphs>
  <Slides>51</Slides>
  <Notes>10</Notes>
  <HiddenSlides>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4" baseType="lpstr">
      <vt:lpstr>Arial</vt:lpstr>
      <vt:lpstr>Calibri</vt:lpstr>
      <vt:lpstr>Cambria Math</vt:lpstr>
      <vt:lpstr>Comic Sans MS</vt:lpstr>
      <vt:lpstr>Corbel</vt:lpstr>
      <vt:lpstr>Sylfaen</vt:lpstr>
      <vt:lpstr>Symbol</vt:lpstr>
      <vt:lpstr>Times New Roman</vt:lpstr>
      <vt:lpstr>Wingdings</vt:lpstr>
      <vt:lpstr>Wingdings 2</vt:lpstr>
      <vt:lpstr>Module</vt:lpstr>
      <vt:lpstr>Equation</vt:lpstr>
      <vt:lpstr>Document</vt:lpstr>
      <vt:lpstr>Dimensionality Reduction: SVD</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Best Low Rank Approx.</vt:lpstr>
      <vt:lpstr>SVD – Best Low Rank Approx.</vt:lpstr>
      <vt:lpstr>SVD – Best Low Rank Approx.</vt:lpstr>
      <vt:lpstr>SVD - Interpretation #2</vt:lpstr>
      <vt:lpstr>SVD - Interpretation #2</vt:lpstr>
      <vt:lpstr>SVD - Interpretation #2</vt:lpstr>
      <vt:lpstr>SVD - Complexity</vt:lpstr>
      <vt:lpstr>SVD - Conclusions so far</vt:lpstr>
      <vt:lpstr>Relation to Eigen-decomposition</vt:lpstr>
      <vt:lpstr>Relation to Eigen-decomposition</vt:lpstr>
      <vt:lpstr>SVD: Properties</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Yao-Yi Chiang</cp:lastModifiedBy>
  <cp:revision>1381</cp:revision>
  <cp:lastPrinted>2012-01-25T16:54:23Z</cp:lastPrinted>
  <dcterms:created xsi:type="dcterms:W3CDTF">2009-06-12T17:14:38Z</dcterms:created>
  <dcterms:modified xsi:type="dcterms:W3CDTF">2022-01-21T18:12:23Z</dcterms:modified>
</cp:coreProperties>
</file>