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432" r:id="rId2"/>
    <p:sldId id="341" r:id="rId3"/>
    <p:sldId id="340" r:id="rId4"/>
    <p:sldId id="422" r:id="rId5"/>
    <p:sldId id="423" r:id="rId6"/>
    <p:sldId id="424" r:id="rId7"/>
    <p:sldId id="342" r:id="rId8"/>
    <p:sldId id="434" r:id="rId9"/>
    <p:sldId id="343" r:id="rId10"/>
    <p:sldId id="346" r:id="rId11"/>
    <p:sldId id="408" r:id="rId12"/>
    <p:sldId id="404" r:id="rId13"/>
    <p:sldId id="405" r:id="rId14"/>
    <p:sldId id="406" r:id="rId15"/>
    <p:sldId id="407" r:id="rId16"/>
    <p:sldId id="396" r:id="rId17"/>
    <p:sldId id="353" r:id="rId18"/>
    <p:sldId id="425" r:id="rId19"/>
    <p:sldId id="354" r:id="rId20"/>
    <p:sldId id="429" r:id="rId21"/>
    <p:sldId id="355" r:id="rId22"/>
    <p:sldId id="410" r:id="rId23"/>
    <p:sldId id="358" r:id="rId24"/>
    <p:sldId id="412" r:id="rId25"/>
    <p:sldId id="413" r:id="rId26"/>
    <p:sldId id="414" r:id="rId27"/>
    <p:sldId id="415" r:id="rId28"/>
    <p:sldId id="418" r:id="rId29"/>
    <p:sldId id="374" r:id="rId30"/>
    <p:sldId id="375" r:id="rId31"/>
    <p:sldId id="376" r:id="rId32"/>
    <p:sldId id="419" r:id="rId33"/>
    <p:sldId id="378" r:id="rId34"/>
    <p:sldId id="379" r:id="rId35"/>
    <p:sldId id="368" r:id="rId36"/>
    <p:sldId id="369" r:id="rId3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0" autoAdjust="0"/>
    <p:restoredTop sz="91818" autoAdjust="0"/>
  </p:normalViewPr>
  <p:slideViewPr>
    <p:cSldViewPr>
      <p:cViewPr varScale="1">
        <p:scale>
          <a:sx n="123" d="100"/>
          <a:sy n="123" d="100"/>
        </p:scale>
        <p:origin x="1752" y="184"/>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2/21/22</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2/21/22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245267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2E68C40-DC97-441C-880E-25A4400CB158}" type="datetime1">
              <a:rPr lang="en-US" smtClean="0"/>
              <a:t>2/21/22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2/21/22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2/21/22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2/21/22</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2/21/22</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2/21/22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2/21/22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2/21/22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2/21/22</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25C174-4789-484F-B689-BB38490FDA13}" type="datetime1">
              <a:rPr lang="en-US" smtClean="0"/>
              <a:t>2/21/22</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2/21/22</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2/21/22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2/21/22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2/21/22</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2.e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Dimensionality Reduction:</a:t>
            </a:r>
            <a:br>
              <a:rPr lang="en-US" sz="5400" dirty="0"/>
            </a:br>
            <a:r>
              <a:rPr lang="en-US" sz="5400" dirty="0"/>
              <a:t>SVD</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Tree>
    <p:extLst>
      <p:ext uri="{BB962C8B-B14F-4D97-AF65-F5344CB8AC3E}">
        <p14:creationId xmlns:p14="http://schemas.microsoft.com/office/powerpoint/2010/main" val="19587818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a:solidFill>
                  <a:srgbClr val="0000FF"/>
                </a:solidFill>
              </a:rPr>
              <a:t>It is </a:t>
            </a:r>
            <a:r>
              <a:rPr lang="en-US" b="1" dirty="0">
                <a:solidFill>
                  <a:srgbClr val="0000FF"/>
                </a:solidFill>
              </a:rPr>
              <a:t>always</a:t>
            </a:r>
            <a:r>
              <a:rPr lang="en-US" dirty="0">
                <a:solidFill>
                  <a:srgbClr val="0000FF"/>
                </a:solidFill>
              </a:rPr>
              <a:t> possible to decompose a real </a:t>
            </a:r>
            <a:br>
              <a:rPr lang="en-US" dirty="0">
                <a:solidFill>
                  <a:srgbClr val="0000FF"/>
                </a:solidFill>
              </a:rPr>
            </a:br>
            <a:r>
              <a:rPr lang="en-US" dirty="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a:solidFill>
                  <a:srgbClr val="0000FF"/>
                </a:solidFill>
                <a:sym typeface="Symbol"/>
              </a:rPr>
              <a:t></a:t>
            </a:r>
            <a:r>
              <a:rPr lang="en-US" b="1" dirty="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where</a:t>
            </a:r>
          </a:p>
          <a:p>
            <a:r>
              <a:rPr lang="en-US" b="1" i="1" dirty="0"/>
              <a:t>U, </a:t>
            </a:r>
            <a:r>
              <a:rPr lang="en-US" b="1" dirty="0">
                <a:sym typeface="Symbol"/>
              </a:rPr>
              <a:t></a:t>
            </a:r>
            <a:r>
              <a:rPr lang="en-US" b="1" i="1" dirty="0"/>
              <a:t>, V</a:t>
            </a:r>
            <a:r>
              <a:rPr lang="en-US" dirty="0"/>
              <a:t>: </a:t>
            </a:r>
            <a:r>
              <a:rPr lang="en-US" dirty="0">
                <a:solidFill>
                  <a:srgbClr val="D60093"/>
                </a:solidFill>
              </a:rPr>
              <a:t>unique</a:t>
            </a:r>
          </a:p>
          <a:p>
            <a:r>
              <a:rPr lang="en-US" b="1" i="1" dirty="0"/>
              <a:t>U, V</a:t>
            </a:r>
            <a:r>
              <a:rPr lang="en-US" dirty="0"/>
              <a:t>: </a:t>
            </a:r>
            <a:r>
              <a:rPr lang="en-US" dirty="0">
                <a:solidFill>
                  <a:srgbClr val="D60093"/>
                </a:solidFill>
              </a:rPr>
              <a:t>column orthonormal</a:t>
            </a:r>
          </a:p>
          <a:p>
            <a:pPr lvl="1"/>
            <a:r>
              <a:rPr lang="en-US" b="1" i="1" dirty="0"/>
              <a:t>U</a:t>
            </a:r>
            <a:r>
              <a:rPr lang="en-US" b="1" i="1" baseline="30000" dirty="0"/>
              <a:t>T</a:t>
            </a:r>
            <a:r>
              <a:rPr lang="en-US" b="1" i="1" dirty="0"/>
              <a:t> U = I</a:t>
            </a:r>
            <a:r>
              <a:rPr lang="en-US" i="1" dirty="0"/>
              <a:t>; </a:t>
            </a:r>
            <a:r>
              <a:rPr lang="en-US" b="1" i="1" dirty="0"/>
              <a:t>V</a:t>
            </a:r>
            <a:r>
              <a:rPr lang="en-US" b="1" i="1" baseline="30000" dirty="0"/>
              <a:t>T</a:t>
            </a:r>
            <a:r>
              <a:rPr lang="en-US" b="1" i="1" dirty="0"/>
              <a:t> V = I</a:t>
            </a:r>
            <a:r>
              <a:rPr lang="en-US" i="1" dirty="0"/>
              <a:t>  </a:t>
            </a:r>
            <a:r>
              <a:rPr lang="en-US" dirty="0"/>
              <a:t>(</a:t>
            </a:r>
            <a:r>
              <a:rPr lang="en-US" b="1" i="1" dirty="0"/>
              <a:t>I</a:t>
            </a:r>
            <a:r>
              <a:rPr lang="en-US" dirty="0"/>
              <a:t>: identity matrix)</a:t>
            </a:r>
          </a:p>
          <a:p>
            <a:pPr lvl="1"/>
            <a:r>
              <a:rPr lang="en-US" dirty="0"/>
              <a:t>(Columns are orthogonal unit vectors)</a:t>
            </a:r>
          </a:p>
          <a:p>
            <a:r>
              <a:rPr lang="en-US" b="1" dirty="0">
                <a:sym typeface="Symbol"/>
              </a:rPr>
              <a:t></a:t>
            </a:r>
            <a:r>
              <a:rPr lang="en-US" dirty="0"/>
              <a:t>: </a:t>
            </a:r>
            <a:r>
              <a:rPr lang="en-US" dirty="0">
                <a:solidFill>
                  <a:srgbClr val="D60093"/>
                </a:solidFill>
              </a:rPr>
              <a:t>diagonal</a:t>
            </a:r>
          </a:p>
          <a:p>
            <a:pPr lvl="1"/>
            <a:r>
              <a:rPr lang="en-US" dirty="0"/>
              <a:t>Entries (</a:t>
            </a:r>
            <a:r>
              <a:rPr lang="en-US" b="1" dirty="0">
                <a:solidFill>
                  <a:srgbClr val="008000"/>
                </a:solidFill>
              </a:rPr>
              <a:t>singular values</a:t>
            </a:r>
            <a:r>
              <a:rPr lang="en-US" dirty="0"/>
              <a:t>) are </a:t>
            </a:r>
            <a:r>
              <a:rPr lang="en-US" dirty="0">
                <a:solidFill>
                  <a:srgbClr val="008000"/>
                </a:solidFill>
              </a:rPr>
              <a:t>positive</a:t>
            </a:r>
            <a:r>
              <a:rPr lang="en-US" dirty="0"/>
              <a:t>, </a:t>
            </a:r>
            <a:br>
              <a:rPr lang="en-US" dirty="0"/>
            </a:br>
            <a:r>
              <a:rPr lang="en-US" dirty="0"/>
              <a:t>and sorted in decreasing order (</a:t>
            </a:r>
            <a:r>
              <a:rPr lang="el-GR" b="1" dirty="0">
                <a:latin typeface="Times New Roman"/>
                <a:cs typeface="Times New Roman"/>
              </a:rPr>
              <a:t>σ</a:t>
            </a:r>
            <a:r>
              <a:rPr lang="en-US" b="1" baseline="-25000" dirty="0"/>
              <a:t>1</a:t>
            </a:r>
            <a:r>
              <a:rPr lang="en-US" b="1" dirty="0"/>
              <a:t> </a:t>
            </a:r>
            <a:r>
              <a:rPr lang="en-US" b="1" dirty="0">
                <a:sym typeface="Symbol"/>
              </a:rPr>
              <a:t></a:t>
            </a:r>
            <a:r>
              <a:rPr lang="en-US" b="1" dirty="0"/>
              <a:t> </a:t>
            </a:r>
            <a:r>
              <a:rPr lang="el-GR" b="1" dirty="0">
                <a:latin typeface="Times New Roman"/>
                <a:cs typeface="Times New Roman"/>
              </a:rPr>
              <a:t>σ</a:t>
            </a:r>
            <a:r>
              <a:rPr lang="en-US" b="1" baseline="-25000" dirty="0"/>
              <a:t>2</a:t>
            </a:r>
            <a:r>
              <a:rPr lang="en-US" b="1" dirty="0"/>
              <a:t> </a:t>
            </a:r>
            <a:r>
              <a:rPr lang="en-US" b="1" dirty="0">
                <a:sym typeface="Symbol"/>
              </a:rPr>
              <a:t> </a:t>
            </a:r>
            <a:r>
              <a:rPr lang="en-US" b="1" dirty="0"/>
              <a:t>... </a:t>
            </a:r>
            <a:r>
              <a:rPr lang="en-US" b="1" dirty="0">
                <a:sym typeface="Symbol"/>
              </a:rPr>
              <a:t> </a:t>
            </a:r>
            <a:r>
              <a:rPr lang="en-US" b="1" dirty="0"/>
              <a:t>0</a:t>
            </a:r>
            <a:r>
              <a:rPr lang="en-US" dirty="0"/>
              <a:t>)</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10</a:t>
            </a:fld>
            <a:endParaRPr lang="en-US"/>
          </a:p>
        </p:txBody>
      </p:sp>
      <p:sp>
        <p:nvSpPr>
          <p:cNvPr id="2" name="Rectangle 1"/>
          <p:cNvSpPr/>
          <p:nvPr/>
        </p:nvSpPr>
        <p:spPr>
          <a:xfrm>
            <a:off x="685800" y="6214646"/>
            <a:ext cx="8077200" cy="338554"/>
          </a:xfrm>
          <a:prstGeom prst="rect">
            <a:avLst/>
          </a:prstGeom>
        </p:spPr>
        <p:txBody>
          <a:bodyPr wrap="square">
            <a:spAutoFit/>
          </a:bodyPr>
          <a:lstStyle/>
          <a:p>
            <a:r>
              <a:rPr lang="en-US" sz="1600" dirty="0"/>
              <a:t>Nice proof of uniqueness: http://www.mpi-inf.mpg.de/~bast/ir-seminar-ws04/lecture2.pdf</a:t>
            </a:r>
          </a:p>
        </p:txBody>
      </p:sp>
    </p:spTree>
    <p:extLst>
      <p:ext uri="{BB962C8B-B14F-4D97-AF65-F5344CB8AC3E}">
        <p14:creationId xmlns:p14="http://schemas.microsoft.com/office/powerpoint/2010/main" val="36957417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endParaRPr lang="en-US" sz="3600" b="1" dirty="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11</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TextBox 3">
            <a:extLst>
              <a:ext uri="{FF2B5EF4-FFF2-40B4-BE49-F238E27FC236}">
                <a16:creationId xmlns:a16="http://schemas.microsoft.com/office/drawing/2014/main" id="{7ACD198A-B61D-2F4D-B239-D9C555963AD3}"/>
              </a:ext>
            </a:extLst>
          </p:cNvPr>
          <p:cNvSpPr txBox="1"/>
          <p:nvPr/>
        </p:nvSpPr>
        <p:spPr>
          <a:xfrm>
            <a:off x="76200" y="5851411"/>
            <a:ext cx="4095993" cy="369332"/>
          </a:xfrm>
          <a:prstGeom prst="rect">
            <a:avLst/>
          </a:prstGeom>
          <a:noFill/>
        </p:spPr>
        <p:txBody>
          <a:bodyPr wrap="none" rtlCol="0">
            <a:spAutoFit/>
          </a:bodyPr>
          <a:lstStyle/>
          <a:p>
            <a:r>
              <a:rPr lang="en-US" dirty="0">
                <a:latin typeface="Arial" pitchFamily="34" charset="0"/>
                <a:cs typeface="Arial" pitchFamily="34" charset="0"/>
              </a:rPr>
              <a:t>Each user is represented by 5 reviews</a:t>
            </a:r>
          </a:p>
        </p:txBody>
      </p:sp>
    </p:spTree>
    <p:extLst>
      <p:ext uri="{BB962C8B-B14F-4D97-AF65-F5344CB8AC3E}">
        <p14:creationId xmlns:p14="http://schemas.microsoft.com/office/powerpoint/2010/main" val="161508284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4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34" name="TextBox 33">
            <a:extLst>
              <a:ext uri="{FF2B5EF4-FFF2-40B4-BE49-F238E27FC236}">
                <a16:creationId xmlns:a16="http://schemas.microsoft.com/office/drawing/2014/main" id="{2C0E2667-93FB-4842-B05F-65B1282074B1}"/>
              </a:ext>
            </a:extLst>
          </p:cNvPr>
          <p:cNvSpPr txBox="1"/>
          <p:nvPr/>
        </p:nvSpPr>
        <p:spPr>
          <a:xfrm>
            <a:off x="76200" y="5851411"/>
            <a:ext cx="4095993" cy="369332"/>
          </a:xfrm>
          <a:prstGeom prst="rect">
            <a:avLst/>
          </a:prstGeom>
          <a:noFill/>
        </p:spPr>
        <p:txBody>
          <a:bodyPr wrap="none" rtlCol="0">
            <a:spAutoFit/>
          </a:bodyPr>
          <a:lstStyle/>
          <a:p>
            <a:r>
              <a:rPr lang="en-US" dirty="0">
                <a:latin typeface="Arial" pitchFamily="34" charset="0"/>
                <a:cs typeface="Arial" pitchFamily="34" charset="0"/>
              </a:rPr>
              <a:t>Each user is represented by 5 reviews</a:t>
            </a:r>
          </a:p>
        </p:txBody>
      </p:sp>
    </p:spTree>
    <p:extLst>
      <p:ext uri="{BB962C8B-B14F-4D97-AF65-F5344CB8AC3E}">
        <p14:creationId xmlns:p14="http://schemas.microsoft.com/office/powerpoint/2010/main" val="40232994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8000"/>
                </a:solidFill>
              </a:rPr>
              <a:t>U</a:t>
            </a:r>
            <a:r>
              <a:rPr lang="en-US" sz="2800" b="1" dirty="0">
                <a:solidFill>
                  <a:srgbClr val="008000"/>
                </a:solidFill>
              </a:rPr>
              <a:t> is “user-to-concept” </a:t>
            </a: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7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6781884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“strength” of the </a:t>
            </a:r>
            <a:r>
              <a:rPr lang="en-US" b="1" dirty="0" err="1">
                <a:solidFill>
                  <a:srgbClr val="0000FF"/>
                </a:solidFill>
              </a:rPr>
              <a:t>SciFi</a:t>
            </a:r>
            <a:r>
              <a:rPr lang="en-US" b="1" dirty="0">
                <a:solidFill>
                  <a:srgbClr val="0000FF"/>
                </a:solidFill>
              </a:rPr>
              <a:t>-concept</a:t>
            </a: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3164798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865293"/>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00FF"/>
                </a:solidFill>
              </a:rPr>
              <a:t>V</a:t>
            </a:r>
            <a:r>
              <a:rPr lang="en-US" sz="2800" b="1" dirty="0">
                <a:solidFill>
                  <a:srgbClr val="0000FF"/>
                </a:solidFill>
              </a:rPr>
              <a:t> is “movie-to-concept”</a:t>
            </a: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0291790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36272" cy="923330"/>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“Concepts” </a:t>
            </a:r>
            <a:br>
              <a:rPr lang="en-US" b="1" dirty="0">
                <a:solidFill>
                  <a:srgbClr val="0000FF"/>
                </a:solidFill>
              </a:rPr>
            </a:br>
            <a:r>
              <a:rPr lang="en-US" b="1" dirty="0">
                <a:solidFill>
                  <a:srgbClr val="0000FF"/>
                </a:solidFill>
              </a:rPr>
              <a:t>AKA Latent dimensions</a:t>
            </a:r>
            <a:br>
              <a:rPr lang="en-US" b="1" dirty="0">
                <a:solidFill>
                  <a:srgbClr val="0000FF"/>
                </a:solidFill>
              </a:rPr>
            </a:br>
            <a:r>
              <a:rPr lang="en-US" b="1" dirty="0">
                <a:solidFill>
                  <a:srgbClr val="0000FF"/>
                </a:solidFill>
              </a:rPr>
              <a:t>AKA Latent factors</a:t>
            </a: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17</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a:t>‘</a:t>
            </a:r>
            <a:r>
              <a:rPr lang="en-US" sz="3600" b="1" dirty="0">
                <a:solidFill>
                  <a:srgbClr val="D60093"/>
                </a:solidFill>
              </a:rPr>
              <a:t>movies</a:t>
            </a:r>
            <a:r>
              <a:rPr lang="en-US" sz="3600" dirty="0"/>
              <a:t>’, ‘</a:t>
            </a:r>
            <a:r>
              <a:rPr lang="en-US" sz="3600" b="1" dirty="0">
                <a:solidFill>
                  <a:srgbClr val="D60093"/>
                </a:solidFill>
              </a:rPr>
              <a:t>users</a:t>
            </a:r>
            <a:r>
              <a:rPr lang="en-US" sz="3600" dirty="0"/>
              <a:t>’ and ‘</a:t>
            </a:r>
            <a:r>
              <a:rPr lang="en-US" sz="3600" b="1" dirty="0">
                <a:solidFill>
                  <a:srgbClr val="D60093"/>
                </a:solidFill>
              </a:rPr>
              <a:t>concepts</a:t>
            </a:r>
            <a:r>
              <a:rPr lang="en-US" sz="3600" dirty="0"/>
              <a:t>’:</a:t>
            </a:r>
          </a:p>
          <a:p>
            <a:pPr>
              <a:lnSpc>
                <a:spcPct val="90000"/>
              </a:lnSpc>
            </a:pPr>
            <a:r>
              <a:rPr lang="en-US" b="1" i="1" dirty="0"/>
              <a:t>U</a:t>
            </a:r>
            <a:r>
              <a:rPr lang="en-US" dirty="0"/>
              <a:t>: user-to-concept similarity matrix</a:t>
            </a:r>
          </a:p>
          <a:p>
            <a:pPr lvl="6">
              <a:lnSpc>
                <a:spcPct val="90000"/>
              </a:lnSpc>
            </a:pPr>
            <a:endParaRPr lang="en-US" b="1" i="1" dirty="0"/>
          </a:p>
          <a:p>
            <a:pPr>
              <a:lnSpc>
                <a:spcPct val="90000"/>
              </a:lnSpc>
            </a:pPr>
            <a:r>
              <a:rPr lang="en-US" b="1" i="1" dirty="0"/>
              <a:t>V</a:t>
            </a:r>
            <a:r>
              <a:rPr lang="en-US" dirty="0"/>
              <a:t>: movie-to-concept similarity matrix</a:t>
            </a:r>
          </a:p>
          <a:p>
            <a:pPr lvl="5">
              <a:lnSpc>
                <a:spcPct val="90000"/>
              </a:lnSpc>
            </a:pPr>
            <a:endParaRPr lang="en-US" dirty="0"/>
          </a:p>
          <a:p>
            <a:pPr>
              <a:lnSpc>
                <a:spcPct val="90000"/>
              </a:lnSpc>
            </a:pPr>
            <a:r>
              <a:rPr lang="en-US" b="1" dirty="0">
                <a:latin typeface="Symbol" pitchFamily="18" charset="2"/>
                <a:sym typeface="Symbol"/>
              </a:rPr>
              <a:t></a:t>
            </a:r>
            <a:r>
              <a:rPr lang="en-US" dirty="0"/>
              <a:t>: its diagonal elements: </a:t>
            </a:r>
            <a:br>
              <a:rPr lang="en-US" dirty="0"/>
            </a:br>
            <a:r>
              <a:rPr lang="en-US" dirty="0"/>
              <a:t>	‘strength’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Dimensionality Reduction with SVD</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19</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right </a:t>
            </a:r>
            <a:br>
              <a:rPr lang="en-US" b="1" dirty="0">
                <a:latin typeface="Arial" pitchFamily="34" charset="0"/>
                <a:cs typeface="Arial" pitchFamily="34" charset="0"/>
              </a:rPr>
            </a:br>
            <a:r>
              <a:rPr lang="en-US" b="1" dirty="0">
                <a:latin typeface="Arial" pitchFamily="34" charset="0"/>
                <a:cs typeface="Arial" pitchFamily="34" charset="0"/>
              </a:rPr>
              <a:t>singular vector</a:t>
            </a: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1 rating</a:t>
            </a: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2 rating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a:t> to describe point locations, let’s use only one coordinate </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a:rPr>
                          <m:t>𝒛</m:t>
                        </m:r>
                      </m:e>
                    </m:d>
                  </m:oMath>
                </a14:m>
                <a:endParaRPr lang="en-US" sz="2800" b="1" dirty="0"/>
              </a:p>
              <a:p>
                <a:r>
                  <a:rPr lang="en-US" sz="2800" dirty="0"/>
                  <a:t>Point’s position is its location along vector </a:t>
                </a:r>
                <a14:m>
                  <m:oMath xmlns:m="http://schemas.openxmlformats.org/officeDocument/2006/math">
                    <m:sSub>
                      <m:sSubPr>
                        <m:ctrlPr>
                          <a:rPr lang="en-US" sz="2800" b="1" i="1" dirty="0" smtClean="0">
                            <a:latin typeface="Cambria Math" panose="02040503050406030204" pitchFamily="18" charset="0"/>
                          </a:rPr>
                        </m:ctrlPr>
                      </m:sSubPr>
                      <m:e>
                        <m:r>
                          <a:rPr lang="en-US" sz="2800" b="1" i="1" dirty="0" smtClean="0">
                            <a:latin typeface="Cambria Math"/>
                          </a:rPr>
                          <m:t>𝒗</m:t>
                        </m:r>
                      </m:e>
                      <m:sub>
                        <m:r>
                          <a:rPr lang="en-US" sz="2800" b="1" i="1" dirty="0" smtClean="0">
                            <a:latin typeface="Cambria Math"/>
                          </a:rPr>
                          <m:t>𝟏</m:t>
                        </m:r>
                      </m:sub>
                    </m:sSub>
                  </m:oMath>
                </a14:m>
                <a:endParaRPr lang="en-US" sz="2800" b="1" dirty="0"/>
              </a:p>
              <a:p>
                <a:r>
                  <a:rPr lang="en-US" sz="2800" b="1" dirty="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a:t>? </a:t>
                </a:r>
                <a:r>
                  <a:rPr lang="en-US" sz="2800" b="1" dirty="0">
                    <a:solidFill>
                      <a:srgbClr val="FF0066"/>
                    </a:solidFill>
                  </a:rPr>
                  <a:t>Minimize reconstruction error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78E85B8-0D75-3343-90D3-45F380CA20BA}"/>
              </a:ext>
            </a:extLst>
          </p:cNvPr>
          <p:cNvSpPr txBox="1"/>
          <p:nvPr/>
        </p:nvSpPr>
        <p:spPr>
          <a:xfrm>
            <a:off x="6705600" y="3179326"/>
            <a:ext cx="2057400" cy="646331"/>
          </a:xfrm>
          <a:prstGeom prst="rect">
            <a:avLst/>
          </a:prstGeom>
          <a:noFill/>
        </p:spPr>
        <p:txBody>
          <a:bodyPr wrap="square" rtlCol="0">
            <a:spAutoFit/>
          </a:bodyPr>
          <a:lstStyle/>
          <a:p>
            <a:r>
              <a:rPr lang="en-US" dirty="0">
                <a:latin typeface="Arial" pitchFamily="34" charset="0"/>
                <a:cs typeface="Arial" pitchFamily="34" charset="0"/>
              </a:rPr>
              <a:t>Each data point represents a user</a:t>
            </a:r>
          </a:p>
        </p:txBody>
      </p:sp>
    </p:spTree>
    <p:extLst>
      <p:ext uri="{BB962C8B-B14F-4D97-AF65-F5344CB8AC3E}">
        <p14:creationId xmlns:p14="http://schemas.microsoft.com/office/powerpoint/2010/main" val="329709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a:xfrm>
            <a:off x="457200" y="4419600"/>
            <a:ext cx="8229600" cy="2286000"/>
          </a:xfrm>
        </p:spPr>
        <p:txBody>
          <a:bodyPr>
            <a:normAutofit/>
          </a:bodyPr>
          <a:lstStyle/>
          <a:p>
            <a:r>
              <a:rPr lang="en-US" b="1" dirty="0">
                <a:solidFill>
                  <a:srgbClr val="0000FF"/>
                </a:solidFill>
              </a:rPr>
              <a:t>Assumption:</a:t>
            </a:r>
            <a:r>
              <a:rPr lang="en-US" dirty="0"/>
              <a:t> Data lies on or near a low </a:t>
            </a:r>
            <a:br>
              <a:rPr lang="en-US" dirty="0"/>
            </a:br>
            <a:r>
              <a:rPr lang="en-US" i="1" dirty="0"/>
              <a:t>d</a:t>
            </a:r>
            <a:r>
              <a:rPr lang="en-US" dirty="0"/>
              <a:t>-dimensional subspace</a:t>
            </a:r>
          </a:p>
          <a:p>
            <a:r>
              <a:rPr lang="en-US" b="1" dirty="0">
                <a:solidFill>
                  <a:srgbClr val="FF0066"/>
                </a:solidFill>
              </a:rPr>
              <a:t>Axes of this subspace are effective representation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a:solidFill>
                      <a:srgbClr val="D60093"/>
                    </a:solidFill>
                  </a:rPr>
                  <a:t>Goal: </a:t>
                </a:r>
                <a:r>
                  <a:rPr lang="en-US" b="1" dirty="0"/>
                  <a:t>Minimize the sum</a:t>
                </a:r>
                <a:br>
                  <a:rPr lang="en-US" b="1" dirty="0"/>
                </a:br>
                <a:r>
                  <a:rPr lang="en-US" b="1" dirty="0"/>
                  <a:t>of reconstruction errors: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a:t> are the </a:t>
                </a:r>
                <a:br>
                  <a:rPr lang="en-US" dirty="0"/>
                </a:br>
                <a:r>
                  <a:rPr lang="en-US" dirty="0"/>
                  <a:t>“new” coordinates</a:t>
                </a:r>
              </a:p>
              <a:p>
                <a:r>
                  <a:rPr lang="en-US" b="1" dirty="0">
                    <a:solidFill>
                      <a:srgbClr val="D60093"/>
                    </a:solidFill>
                  </a:rPr>
                  <a:t>SVD gives ‘best’ axis to project on:</a:t>
                </a:r>
              </a:p>
              <a:p>
                <a:pPr lvl="1"/>
                <a:r>
                  <a:rPr lang="en-US" dirty="0"/>
                  <a:t>‘</a:t>
                </a:r>
                <a:r>
                  <a:rPr lang="en-US" b="1" dirty="0"/>
                  <a:t>best</a:t>
                </a:r>
                <a:r>
                  <a:rPr lang="en-US" dirty="0"/>
                  <a:t>’ = minimizing the reconstruction errors</a:t>
                </a:r>
              </a:p>
              <a:p>
                <a:r>
                  <a:rPr lang="en-US" b="1" dirty="0"/>
                  <a:t>In other words, </a:t>
                </a:r>
                <a:r>
                  <a:rPr lang="en-US" b="1" dirty="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rotWithShape="1">
                <a:blip r:embed="rId2"/>
                <a:stretch>
                  <a:fillRect t="-580" r="-1541"/>
                </a:stretch>
              </a:blipFill>
            </p:spPr>
            <p:txBody>
              <a:bodyPr/>
              <a:lstStyle/>
              <a:p>
                <a:r>
                  <a:rPr lang="en-US">
                    <a:noFill/>
                  </a:rPr>
                  <a:t> </a:t>
                </a:r>
              </a:p>
            </p:txBody>
          </p:sp>
        </mc:Fallback>
      </mc:AlternateContent>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20</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094675" y="1921328"/>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r>
              <a:rPr lang="en-US" b="1" dirty="0"/>
              <a:t>V</a:t>
            </a:r>
            <a:r>
              <a:rPr lang="en-US" dirty="0"/>
              <a:t>: “movie-to-concept” matrix</a:t>
            </a:r>
          </a:p>
          <a:p>
            <a:pPr lvl="1"/>
            <a:r>
              <a:rPr lang="en-US" b="1" dirty="0"/>
              <a:t>U</a:t>
            </a:r>
            <a:r>
              <a:rPr lang="en-US" dirty="0"/>
              <a:t>: “user-to-concept” matrix</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21</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22</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on 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8667127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23</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48601159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24</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9242712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25</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26</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
        <p:nvSpPr>
          <p:cNvPr id="2" name="TextBox 1">
            <a:extLst>
              <a:ext uri="{FF2B5EF4-FFF2-40B4-BE49-F238E27FC236}">
                <a16:creationId xmlns:a16="http://schemas.microsoft.com/office/drawing/2014/main" id="{889F9597-A57C-8943-82BD-3FC405FEA620}"/>
              </a:ext>
            </a:extLst>
          </p:cNvPr>
          <p:cNvSpPr txBox="1"/>
          <p:nvPr/>
        </p:nvSpPr>
        <p:spPr>
          <a:xfrm>
            <a:off x="4127894" y="3031384"/>
            <a:ext cx="4993803" cy="369332"/>
          </a:xfrm>
          <a:prstGeom prst="rect">
            <a:avLst/>
          </a:prstGeom>
          <a:noFill/>
        </p:spPr>
        <p:txBody>
          <a:bodyPr wrap="none" rtlCol="0">
            <a:spAutoFit/>
          </a:bodyPr>
          <a:lstStyle/>
          <a:p>
            <a:r>
              <a:rPr lang="en-US" dirty="0">
                <a:latin typeface="Arial" pitchFamily="34" charset="0"/>
                <a:cs typeface="Arial" pitchFamily="34" charset="0"/>
              </a:rPr>
              <a:t>Projection: A user is represented by 2 concepts</a:t>
            </a:r>
          </a:p>
        </p:txBody>
      </p:sp>
      <p:sp>
        <p:nvSpPr>
          <p:cNvPr id="41" name="TextBox 40">
            <a:extLst>
              <a:ext uri="{FF2B5EF4-FFF2-40B4-BE49-F238E27FC236}">
                <a16:creationId xmlns:a16="http://schemas.microsoft.com/office/drawing/2014/main" id="{AA208762-8E55-8D41-8783-8CE25BAC7D2B}"/>
              </a:ext>
            </a:extLst>
          </p:cNvPr>
          <p:cNvSpPr txBox="1"/>
          <p:nvPr/>
        </p:nvSpPr>
        <p:spPr>
          <a:xfrm>
            <a:off x="2016816" y="6286191"/>
            <a:ext cx="3313856" cy="369332"/>
          </a:xfrm>
          <a:prstGeom prst="rect">
            <a:avLst/>
          </a:prstGeom>
          <a:noFill/>
        </p:spPr>
        <p:txBody>
          <a:bodyPr wrap="none" rtlCol="0">
            <a:spAutoFit/>
          </a:bodyPr>
          <a:lstStyle/>
          <a:p>
            <a:r>
              <a:rPr lang="en-US" dirty="0">
                <a:latin typeface="Arial" pitchFamily="34" charset="0"/>
                <a:cs typeface="Arial" pitchFamily="34" charset="0"/>
              </a:rPr>
              <a:t>Two Axis: Sci-Fi and Romance</a:t>
            </a:r>
          </a:p>
        </p:txBody>
      </p:sp>
      <p:sp>
        <p:nvSpPr>
          <p:cNvPr id="3" name="TextBox 2">
            <a:extLst>
              <a:ext uri="{FF2B5EF4-FFF2-40B4-BE49-F238E27FC236}">
                <a16:creationId xmlns:a16="http://schemas.microsoft.com/office/drawing/2014/main" id="{EAAD9965-7F22-244E-A2DF-A01F3DF6EBD1}"/>
              </a:ext>
            </a:extLst>
          </p:cNvPr>
          <p:cNvSpPr txBox="1"/>
          <p:nvPr/>
        </p:nvSpPr>
        <p:spPr>
          <a:xfrm>
            <a:off x="24911" y="2964984"/>
            <a:ext cx="3621569" cy="369332"/>
          </a:xfrm>
          <a:prstGeom prst="rect">
            <a:avLst/>
          </a:prstGeom>
          <a:noFill/>
        </p:spPr>
        <p:txBody>
          <a:bodyPr wrap="none" rtlCol="0">
            <a:spAutoFit/>
          </a:bodyPr>
          <a:lstStyle/>
          <a:p>
            <a:r>
              <a:rPr lang="en-US" dirty="0">
                <a:latin typeface="Arial" pitchFamily="34" charset="0"/>
                <a:cs typeface="Arial" pitchFamily="34" charset="0"/>
              </a:rPr>
              <a:t>A user is represented by 5 ratings</a:t>
            </a:r>
          </a:p>
        </p:txBody>
      </p:sp>
    </p:spTree>
    <p:extLst>
      <p:ext uri="{BB962C8B-B14F-4D97-AF65-F5344CB8AC3E}">
        <p14:creationId xmlns:p14="http://schemas.microsoft.com/office/powerpoint/2010/main" val="247119254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50804367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study: How to query?</a:t>
            </a:r>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29</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29"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
        <p:nvSpPr>
          <p:cNvPr id="2" name="TextBox 1">
            <a:extLst>
              <a:ext uri="{FF2B5EF4-FFF2-40B4-BE49-F238E27FC236}">
                <a16:creationId xmlns:a16="http://schemas.microsoft.com/office/drawing/2014/main" id="{AC9F9F10-E5F5-A94F-AA67-C6E5C87C172E}"/>
              </a:ext>
            </a:extLst>
          </p:cNvPr>
          <p:cNvSpPr txBox="1"/>
          <p:nvPr/>
        </p:nvSpPr>
        <p:spPr>
          <a:xfrm>
            <a:off x="82405" y="2429378"/>
            <a:ext cx="5426366" cy="646331"/>
          </a:xfrm>
          <a:prstGeom prst="rect">
            <a:avLst/>
          </a:prstGeom>
          <a:noFill/>
        </p:spPr>
        <p:txBody>
          <a:bodyPr wrap="square" rtlCol="0">
            <a:spAutoFit/>
          </a:bodyPr>
          <a:lstStyle/>
          <a:p>
            <a:r>
              <a:rPr lang="en-US" dirty="0">
                <a:latin typeface="Arial" pitchFamily="34" charset="0"/>
                <a:cs typeface="Arial" pitchFamily="34" charset="0"/>
              </a:rPr>
              <a:t>This query also represents a user who likes Matrix, and the goal is to find users with a similar taste</a:t>
            </a:r>
          </a:p>
        </p:txBody>
      </p:sp>
      <p:sp>
        <p:nvSpPr>
          <p:cNvPr id="3" name="TextBox 2">
            <a:extLst>
              <a:ext uri="{FF2B5EF4-FFF2-40B4-BE49-F238E27FC236}">
                <a16:creationId xmlns:a16="http://schemas.microsoft.com/office/drawing/2014/main" id="{3EC7BA0A-2178-FB49-84F3-B4A304B79E4C}"/>
              </a:ext>
            </a:extLst>
          </p:cNvPr>
          <p:cNvSpPr txBox="1"/>
          <p:nvPr/>
        </p:nvSpPr>
        <p:spPr>
          <a:xfrm>
            <a:off x="5029200" y="5925671"/>
            <a:ext cx="2646878" cy="369332"/>
          </a:xfrm>
          <a:prstGeom prst="rect">
            <a:avLst/>
          </a:prstGeom>
          <a:noFill/>
        </p:spPr>
        <p:txBody>
          <a:bodyPr wrap="none" rtlCol="0">
            <a:spAutoFit/>
          </a:bodyPr>
          <a:lstStyle/>
          <a:p>
            <a:r>
              <a:rPr lang="en-US" dirty="0">
                <a:latin typeface="Arial" pitchFamily="34" charset="0"/>
                <a:cs typeface="Arial" pitchFamily="34" charset="0"/>
              </a:rPr>
              <a:t>V1 and V2 are concepts</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a:t>Dimensionality Reduction</a:t>
            </a:r>
          </a:p>
        </p:txBody>
      </p:sp>
      <p:sp>
        <p:nvSpPr>
          <p:cNvPr id="1402883" name="Rectangle 3"/>
          <p:cNvSpPr>
            <a:spLocks noGrp="1" noChangeArrowheads="1"/>
          </p:cNvSpPr>
          <p:nvPr>
            <p:ph idx="1"/>
          </p:nvPr>
        </p:nvSpPr>
        <p:spPr/>
        <p:txBody>
          <a:bodyPr>
            <a:normAutofit/>
          </a:bodyPr>
          <a:lstStyle/>
          <a:p>
            <a:r>
              <a:rPr lang="en-US" b="1" dirty="0">
                <a:solidFill>
                  <a:srgbClr val="D60093"/>
                </a:solidFill>
              </a:rPr>
              <a:t>Compress / reduce dimensionality:</a:t>
            </a:r>
          </a:p>
          <a:p>
            <a:pPr lvl="1"/>
            <a:r>
              <a:rPr lang="en-US" dirty="0"/>
              <a:t>10</a:t>
            </a:r>
            <a:r>
              <a:rPr lang="en-US" baseline="30000" dirty="0"/>
              <a:t>6</a:t>
            </a:r>
            <a:r>
              <a:rPr lang="en-US" dirty="0"/>
              <a:t> rows; 10</a:t>
            </a:r>
            <a:r>
              <a:rPr lang="en-US" baseline="30000" dirty="0"/>
              <a:t>3</a:t>
            </a:r>
            <a:r>
              <a:rPr lang="en-US" dirty="0"/>
              <a:t> columns; no updates</a:t>
            </a:r>
          </a:p>
          <a:p>
            <a:pPr lvl="1"/>
            <a:r>
              <a:rPr lang="en-US" dirty="0"/>
              <a:t>Random access to any cell(s); </a:t>
            </a:r>
            <a:r>
              <a:rPr lang="en-US" b="1" dirty="0"/>
              <a:t>small error: OK</a:t>
            </a:r>
          </a:p>
        </p:txBody>
      </p:sp>
      <p:sp>
        <p:nvSpPr>
          <p:cNvPr id="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a:solidFill>
                  <a:srgbClr val="008000"/>
                </a:solidFill>
                <a:latin typeface="Arial" pitchFamily="34" charset="0"/>
                <a:cs typeface="Arial" pitchFamily="34" charset="0"/>
              </a:rPr>
              <a:t>The above matrix is really “2-dimensional.” 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a:t>Case study: How to query?</a:t>
            </a:r>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30</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1026243" cy="400110"/>
          </a:xfrm>
          <a:prstGeom prst="rect">
            <a:avLst/>
          </a:prstGeom>
          <a:noFill/>
          <a:ln w="15875">
            <a:noFill/>
            <a:miter lim="800000"/>
            <a:headEnd type="none" w="sm" len="sm"/>
            <a:tailEnd/>
          </a:ln>
          <a:effectLst/>
        </p:spPr>
        <p:txBody>
          <a:bodyPr wrap="none">
            <a:spAutoFit/>
          </a:bodyPr>
          <a:lstStyle/>
          <a:p>
            <a:r>
              <a:rPr lang="en-US" sz="2000" b="1" dirty="0"/>
              <a:t>q dot v</a:t>
            </a:r>
            <a:r>
              <a:rPr lang="en-US" sz="2000" b="1" baseline="-25000" dirty="0"/>
              <a:t>1</a:t>
            </a:r>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53"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a:solidFill>
                  <a:srgbClr val="D60093"/>
                </a:solidFill>
              </a:rPr>
              <a:t>Compactly,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a:solidFill>
                <a:schemeClr val="accent3"/>
              </a:solidFill>
            </a:endParaRP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31</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53"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Tree>
    <p:extLst>
      <p:ext uri="{BB962C8B-B14F-4D97-AF65-F5344CB8AC3E}">
        <p14:creationId xmlns:p14="http://schemas.microsoft.com/office/powerpoint/2010/main" val="54159021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handled?</a:t>
            </a:r>
            <a:br>
              <a:rPr lang="en-US" b="1" dirty="0">
                <a:solidFill>
                  <a:srgbClr val="D60093"/>
                </a:solidFill>
              </a:rPr>
            </a:br>
            <a:r>
              <a:rPr lang="en-US" b="1" dirty="0" err="1">
                <a:solidFill>
                  <a:srgbClr val="0000FF"/>
                </a:solidFill>
              </a:rPr>
              <a:t>d</a:t>
            </a:r>
            <a:r>
              <a:rPr lang="en-US" b="1" baseline="-25000" dirty="0" err="1">
                <a:solidFill>
                  <a:srgbClr val="0000FF"/>
                </a:solidFill>
              </a:rPr>
              <a:t>concept</a:t>
            </a:r>
            <a:r>
              <a:rPr lang="en-US" b="1" dirty="0">
                <a:solidFill>
                  <a:srgbClr val="0000FF"/>
                </a:solidFill>
              </a:rPr>
              <a:t> = d V</a:t>
            </a: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32</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26" name="Document" r:id="rId3" imgW="3023679" imgH="640637" progId="Word.Document.8">
                  <p:embed/>
                </p:oleObj>
              </mc:Choice>
              <mc:Fallback>
                <p:oleObj name="Document" r:id="rId3" imgW="3023679" imgH="640637" progId="Word.Document.8">
                  <p:embed/>
                  <p:pic>
                    <p:nvPicPr>
                      <p:cNvPr id="0" name=""/>
                      <p:cNvPicPr>
                        <a:picLocks noChangeAspect="1" noChangeArrowheads="1"/>
                      </p:cNvPicPr>
                      <p:nvPr/>
                    </p:nvPicPr>
                    <p:blipFill>
                      <a:blip r:embed="rId4"/>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177095847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a:t>Case study: How to query?</a:t>
            </a:r>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a:t>User </a:t>
            </a:r>
            <a:r>
              <a:rPr lang="en-US" b="1" i="1" dirty="0"/>
              <a:t>d</a:t>
            </a:r>
            <a:r>
              <a:rPr lang="en-US" dirty="0"/>
              <a:t> that rated (‘</a:t>
            </a:r>
            <a:r>
              <a:rPr lang="en-US" i="1" dirty="0"/>
              <a:t>Alien</a:t>
            </a:r>
            <a:r>
              <a:rPr lang="en-US" dirty="0"/>
              <a:t>’, ‘</a:t>
            </a:r>
            <a:r>
              <a:rPr lang="en-US" i="1" dirty="0"/>
              <a:t>Serenity</a:t>
            </a:r>
            <a:r>
              <a:rPr lang="en-US" dirty="0"/>
              <a:t>’) will be </a:t>
            </a:r>
            <a:r>
              <a:rPr lang="en-US" b="1" dirty="0"/>
              <a:t>similar</a:t>
            </a:r>
            <a:r>
              <a:rPr lang="en-US" dirty="0"/>
              <a:t> to user </a:t>
            </a:r>
            <a:r>
              <a:rPr lang="en-US" b="1" dirty="0"/>
              <a:t>q</a:t>
            </a:r>
            <a:r>
              <a:rPr lang="en-US" dirty="0"/>
              <a:t> that </a:t>
            </a:r>
            <a:br>
              <a:rPr lang="en-US" dirty="0"/>
            </a:br>
            <a:r>
              <a:rPr lang="en-US" dirty="0"/>
              <a:t>rated (‘</a:t>
            </a:r>
            <a:r>
              <a:rPr lang="en-US" i="1" dirty="0"/>
              <a:t>Matrix</a:t>
            </a:r>
            <a:r>
              <a:rPr lang="en-US" dirty="0"/>
              <a:t>’), although </a:t>
            </a:r>
            <a:r>
              <a:rPr lang="en-US" b="1" i="1" dirty="0"/>
              <a:t>d</a:t>
            </a:r>
            <a:r>
              <a:rPr lang="en-US" dirty="0"/>
              <a:t> and </a:t>
            </a:r>
            <a:r>
              <a:rPr lang="en-US" b="1" dirty="0"/>
              <a:t>q</a:t>
            </a:r>
            <a:r>
              <a:rPr lang="en-US" dirty="0"/>
              <a:t> have </a:t>
            </a:r>
            <a:br>
              <a:rPr lang="en-US" dirty="0"/>
            </a:br>
            <a:r>
              <a:rPr lang="en-US" b="1" dirty="0"/>
              <a:t>zero ratings in common</a:t>
            </a:r>
            <a:r>
              <a:rPr lang="en-US" dirty="0"/>
              <a:t>!</a:t>
            </a:r>
          </a:p>
        </p:txBody>
      </p:sp>
      <p:sp>
        <p:nvSpPr>
          <p:cNvPr id="30"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33</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98"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a:t>d   =</a:t>
              </a:r>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99"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   </a:t>
            </a:r>
            <a:r>
              <a:rPr lang="en-US" sz="2400" b="1" dirty="0"/>
              <a:t>=</a:t>
            </a:r>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a:solidFill>
                  <a:srgbClr val="008000"/>
                </a:solidFill>
              </a:rPr>
              <a:t> Matrix</a:t>
            </a:r>
          </a:p>
          <a:p>
            <a:pPr>
              <a:lnSpc>
                <a:spcPct val="130000"/>
              </a:lnSpc>
            </a:pPr>
            <a:r>
              <a:rPr lang="en-US" dirty="0">
                <a:solidFill>
                  <a:srgbClr val="008000"/>
                </a:solidFill>
              </a:rPr>
              <a:t>Alien</a:t>
            </a:r>
          </a:p>
          <a:p>
            <a:pPr>
              <a:lnSpc>
                <a:spcPct val="130000"/>
              </a:lnSpc>
            </a:pPr>
            <a:r>
              <a:rPr lang="en-US" dirty="0">
                <a:solidFill>
                  <a:srgbClr val="008000"/>
                </a:solidFill>
              </a:rPr>
              <a:t>Serenity</a:t>
            </a:r>
          </a:p>
          <a:p>
            <a:pPr>
              <a:lnSpc>
                <a:spcPct val="130000"/>
              </a:lnSpc>
            </a:pPr>
            <a:r>
              <a:rPr lang="en-US" dirty="0">
                <a:solidFill>
                  <a:srgbClr val="008000"/>
                </a:solidFill>
              </a:rPr>
              <a:t>Casablanca</a:t>
            </a:r>
          </a:p>
          <a:p>
            <a:pPr>
              <a:lnSpc>
                <a:spcPct val="13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260389481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a:t>SVD: Drawbacks</a:t>
            </a:r>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a:solidFill>
                  <a:srgbClr val="008000"/>
                </a:solidFill>
              </a:rPr>
              <a:t>Optimal low-rank approximation</a:t>
            </a:r>
            <a:br>
              <a:rPr lang="en-US" b="1" dirty="0">
                <a:solidFill>
                  <a:srgbClr val="008000"/>
                </a:solidFill>
              </a:rPr>
            </a:br>
            <a:r>
              <a:rPr lang="en-US" dirty="0"/>
              <a:t>in terms of </a:t>
            </a:r>
            <a:r>
              <a:rPr lang="en-US" dirty="0" err="1"/>
              <a:t>Frobenius</a:t>
            </a:r>
            <a:r>
              <a:rPr lang="en-US" dirty="0"/>
              <a:t> norm</a:t>
            </a:r>
          </a:p>
          <a:p>
            <a:pPr>
              <a:lnSpc>
                <a:spcPct val="90000"/>
              </a:lnSpc>
              <a:buSzPct val="150000"/>
              <a:buFont typeface="Arial" pitchFamily="34" charset="0"/>
              <a:buChar char="-"/>
            </a:pPr>
            <a:r>
              <a:rPr lang="en-US" b="1" dirty="0">
                <a:solidFill>
                  <a:srgbClr val="D60093"/>
                </a:solidFill>
              </a:rPr>
              <a:t>Interpretability problem:</a:t>
            </a:r>
          </a:p>
          <a:p>
            <a:pPr lvl="1">
              <a:lnSpc>
                <a:spcPct val="90000"/>
              </a:lnSpc>
            </a:pPr>
            <a:r>
              <a:rPr lang="en-US" dirty="0"/>
              <a:t>A singular vector specifies a linear </a:t>
            </a:r>
            <a:br>
              <a:rPr lang="en-US" dirty="0"/>
            </a:br>
            <a:r>
              <a:rPr lang="en-US" dirty="0"/>
              <a:t>combination of all input columns or rows</a:t>
            </a:r>
          </a:p>
          <a:p>
            <a:pPr>
              <a:lnSpc>
                <a:spcPct val="90000"/>
              </a:lnSpc>
              <a:buSzPct val="150000"/>
              <a:buFont typeface="Arial" pitchFamily="34" charset="0"/>
              <a:buChar char="-"/>
            </a:pPr>
            <a:r>
              <a:rPr lang="en-US" b="1" dirty="0">
                <a:solidFill>
                  <a:srgbClr val="D60093"/>
                </a:solidFill>
              </a:rPr>
              <a:t>Lack of </a:t>
            </a:r>
            <a:r>
              <a:rPr lang="en-US" b="1" dirty="0" err="1">
                <a:solidFill>
                  <a:srgbClr val="D60093"/>
                </a:solidFill>
              </a:rPr>
              <a:t>sparsity</a:t>
            </a:r>
            <a:r>
              <a:rPr lang="en-US" b="1" dirty="0">
                <a:solidFill>
                  <a:srgbClr val="D60093"/>
                </a:solidFill>
              </a:rPr>
              <a:t>:</a:t>
            </a:r>
          </a:p>
          <a:p>
            <a:pPr lvl="1">
              <a:lnSpc>
                <a:spcPct val="90000"/>
              </a:lnSpc>
            </a:pPr>
            <a:r>
              <a:rPr lang="en-US" dirty="0"/>
              <a:t>Singular vectors are </a:t>
            </a:r>
            <a:r>
              <a:rPr lang="en-US" b="1" dirty="0">
                <a:solidFill>
                  <a:srgbClr val="D60093"/>
                </a:solidFill>
              </a:rPr>
              <a:t>dense!</a:t>
            </a:r>
          </a:p>
        </p:txBody>
      </p:sp>
      <p:sp>
        <p:nvSpPr>
          <p:cNvPr id="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34</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a:solidFill>
                  <a:schemeClr val="accent3"/>
                </a:solidFill>
              </a:rPr>
              <a:t>To compute SVD:</a:t>
            </a:r>
          </a:p>
          <a:p>
            <a:pPr lvl="1">
              <a:lnSpc>
                <a:spcPct val="90000"/>
              </a:lnSpc>
            </a:pPr>
            <a:r>
              <a:rPr lang="en-US" b="1" dirty="0"/>
              <a:t>O(nm</a:t>
            </a:r>
            <a:r>
              <a:rPr lang="en-US" b="1" baseline="30000" dirty="0"/>
              <a:t>2</a:t>
            </a:r>
            <a:r>
              <a:rPr lang="en-US" b="1" dirty="0"/>
              <a:t>)</a:t>
            </a:r>
            <a:r>
              <a:rPr lang="en-US" dirty="0"/>
              <a:t> or </a:t>
            </a:r>
            <a:r>
              <a:rPr lang="en-US" b="1" dirty="0"/>
              <a:t>O(n</a:t>
            </a:r>
            <a:r>
              <a:rPr lang="en-US" b="1" baseline="30000" dirty="0"/>
              <a:t>2</a:t>
            </a:r>
            <a:r>
              <a:rPr lang="en-US" b="1" dirty="0"/>
              <a:t>m)</a:t>
            </a:r>
            <a:r>
              <a:rPr lang="en-US" dirty="0"/>
              <a:t> (whichever is less)</a:t>
            </a:r>
          </a:p>
          <a:p>
            <a:pPr>
              <a:lnSpc>
                <a:spcPct val="90000"/>
              </a:lnSpc>
            </a:pPr>
            <a:r>
              <a:rPr lang="en-US" b="1" dirty="0">
                <a:solidFill>
                  <a:schemeClr val="accent3"/>
                </a:solidFill>
              </a:rPr>
              <a:t>But:</a:t>
            </a:r>
          </a:p>
          <a:p>
            <a:pPr lvl="1">
              <a:lnSpc>
                <a:spcPct val="90000"/>
              </a:lnSpc>
            </a:pPr>
            <a:r>
              <a:rPr lang="en-US" dirty="0"/>
              <a:t>Less work, if we just want singular values</a:t>
            </a:r>
          </a:p>
          <a:p>
            <a:pPr lvl="1">
              <a:lnSpc>
                <a:spcPct val="90000"/>
              </a:lnSpc>
            </a:pPr>
            <a:r>
              <a:rPr lang="en-US" dirty="0"/>
              <a:t>or if we want first </a:t>
            </a:r>
            <a:r>
              <a:rPr lang="en-US" i="1" dirty="0"/>
              <a:t>k</a:t>
            </a:r>
            <a:r>
              <a:rPr lang="en-US" dirty="0"/>
              <a:t> singular vectors</a:t>
            </a:r>
          </a:p>
          <a:p>
            <a:pPr lvl="1">
              <a:lnSpc>
                <a:spcPct val="90000"/>
              </a:lnSpc>
            </a:pPr>
            <a:r>
              <a:rPr lang="en-US" dirty="0"/>
              <a:t>or if the matrix is sparse</a:t>
            </a:r>
          </a:p>
          <a:p>
            <a:pPr lvl="8">
              <a:lnSpc>
                <a:spcPct val="90000"/>
              </a:lnSpc>
            </a:pPr>
            <a:endParaRPr lang="en-US" dirty="0"/>
          </a:p>
          <a:p>
            <a:pPr>
              <a:lnSpc>
                <a:spcPct val="90000"/>
              </a:lnSpc>
            </a:pPr>
            <a:r>
              <a:rPr lang="en-US" b="1" dirty="0">
                <a:solidFill>
                  <a:schemeClr val="accent2"/>
                </a:solidFill>
              </a:rPr>
              <a:t>Implemented in </a:t>
            </a:r>
            <a:r>
              <a:rPr lang="en-US" dirty="0"/>
              <a:t>linear algebra packages like</a:t>
            </a:r>
          </a:p>
          <a:p>
            <a:pPr lvl="1">
              <a:lnSpc>
                <a:spcPct val="90000"/>
              </a:lnSpc>
            </a:pPr>
            <a:r>
              <a:rPr lang="en-US" dirty="0"/>
              <a:t>LINPACK, </a:t>
            </a:r>
            <a:r>
              <a:rPr lang="en-US" dirty="0" err="1"/>
              <a:t>Matlab</a:t>
            </a:r>
            <a:r>
              <a:rPr lang="en-US" dirty="0"/>
              <a:t>, </a:t>
            </a:r>
            <a:r>
              <a:rPr lang="en-US" dirty="0" err="1"/>
              <a:t>SPlus</a:t>
            </a:r>
            <a:r>
              <a:rPr lang="en-US" dirty="0"/>
              <a:t>, </a:t>
            </a:r>
            <a:r>
              <a:rPr lang="en-US" dirty="0" err="1"/>
              <a:t>Mathematica</a:t>
            </a:r>
            <a:r>
              <a:rPr lang="en-US" dirty="0"/>
              <a:t> ...</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35</a:t>
            </a:fld>
            <a:endParaRPr lang="en-US"/>
          </a:p>
        </p:txBody>
      </p:sp>
    </p:spTree>
    <p:extLst>
      <p:ext uri="{BB962C8B-B14F-4D97-AF65-F5344CB8AC3E}">
        <p14:creationId xmlns:p14="http://schemas.microsoft.com/office/powerpoint/2010/main" val="319471711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Conclusions</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a:latin typeface="Symbol" pitchFamily="18" charset="2"/>
                <a:sym typeface="Symbol"/>
              </a:rPr>
              <a:t></a:t>
            </a:r>
            <a:r>
              <a:rPr lang="en-US" b="1" dirty="0"/>
              <a:t> V</a:t>
            </a:r>
            <a:r>
              <a:rPr lang="en-US" baseline="30000" dirty="0"/>
              <a:t>T</a:t>
            </a:r>
            <a:r>
              <a:rPr lang="en-US" dirty="0"/>
              <a:t>: </a:t>
            </a:r>
            <a:r>
              <a:rPr lang="en-US" b="1" dirty="0">
                <a:solidFill>
                  <a:srgbClr val="0000FF"/>
                </a:solidFill>
              </a:rPr>
              <a:t>unique</a:t>
            </a:r>
          </a:p>
          <a:p>
            <a:pPr lvl="1">
              <a:lnSpc>
                <a:spcPct val="90000"/>
              </a:lnSpc>
            </a:pPr>
            <a:r>
              <a:rPr lang="en-US" b="1" dirty="0"/>
              <a:t>U</a:t>
            </a:r>
            <a:r>
              <a:rPr lang="en-US" dirty="0"/>
              <a:t>: user-to-concept similarities</a:t>
            </a:r>
          </a:p>
          <a:p>
            <a:pPr lvl="1">
              <a:lnSpc>
                <a:spcPct val="90000"/>
              </a:lnSpc>
            </a:pPr>
            <a:r>
              <a:rPr lang="en-US" b="1" dirty="0"/>
              <a:t>V</a:t>
            </a:r>
            <a:r>
              <a:rPr lang="en-US" dirty="0"/>
              <a:t>: movie-to-concept similarities</a:t>
            </a:r>
          </a:p>
          <a:p>
            <a:pPr lvl="1">
              <a:lnSpc>
                <a:spcPct val="90000"/>
              </a:lnSpc>
            </a:pPr>
            <a:r>
              <a:rPr lang="en-US" b="1" dirty="0">
                <a:latin typeface="Symbol" pitchFamily="18" charset="2"/>
                <a:sym typeface="Symbol"/>
              </a:rPr>
              <a:t> </a:t>
            </a:r>
            <a:r>
              <a:rPr lang="en-US" dirty="0"/>
              <a:t>: strength of each concept</a:t>
            </a:r>
          </a:p>
          <a:p>
            <a:pPr lvl="8">
              <a:lnSpc>
                <a:spcPct val="90000"/>
              </a:lnSpc>
            </a:pPr>
            <a:endParaRPr lang="en-US" dirty="0"/>
          </a:p>
          <a:p>
            <a:pPr>
              <a:lnSpc>
                <a:spcPct val="90000"/>
              </a:lnSpc>
            </a:pPr>
            <a:r>
              <a:rPr lang="en-US" b="1" dirty="0">
                <a:solidFill>
                  <a:schemeClr val="accent4"/>
                </a:solidFill>
              </a:rPr>
              <a:t>Dimensionality reduction: </a:t>
            </a:r>
          </a:p>
          <a:p>
            <a:pPr lvl="1">
              <a:lnSpc>
                <a:spcPct val="90000"/>
              </a:lnSpc>
            </a:pPr>
            <a:r>
              <a:rPr lang="en-US" dirty="0"/>
              <a:t>keep the few largest singular values </a:t>
            </a:r>
            <a:br>
              <a:rPr lang="en-US" dirty="0"/>
            </a:br>
            <a:r>
              <a:rPr lang="en-US" dirty="0"/>
              <a:t>(80-90% of ‘energy’)</a:t>
            </a:r>
          </a:p>
          <a:p>
            <a:pPr lvl="1">
              <a:lnSpc>
                <a:spcPct val="90000"/>
              </a:lnSpc>
            </a:pPr>
            <a:r>
              <a:rPr lang="en-US" dirty="0"/>
              <a:t>SVD: picks up linear correlations</a:t>
            </a:r>
          </a:p>
          <a:p>
            <a:pPr lvl="8">
              <a:lnSpc>
                <a:spcPct val="90000"/>
              </a:lnSpc>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36</a:t>
            </a:fld>
            <a:endParaRPr lang="en-US"/>
          </a:p>
        </p:txBody>
      </p:sp>
    </p:spTree>
    <p:extLst>
      <p:ext uri="{BB962C8B-B14F-4D97-AF65-F5344CB8AC3E}">
        <p14:creationId xmlns:p14="http://schemas.microsoft.com/office/powerpoint/2010/main" val="19372336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of a Matrix</a:t>
            </a:r>
          </a:p>
        </p:txBody>
      </p:sp>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0000FF"/>
                </a:solidFill>
              </a:rPr>
              <a:t>Q:</a:t>
            </a:r>
            <a:r>
              <a:rPr lang="en-US" dirty="0"/>
              <a:t> What is </a:t>
            </a:r>
            <a:r>
              <a:rPr lang="en-US" b="1" dirty="0">
                <a:solidFill>
                  <a:srgbClr val="FF0000"/>
                </a:solidFill>
              </a:rPr>
              <a:t>rank</a:t>
            </a:r>
            <a:r>
              <a:rPr lang="en-US" dirty="0">
                <a:solidFill>
                  <a:srgbClr val="FF0000"/>
                </a:solidFill>
              </a:rPr>
              <a:t> </a:t>
            </a:r>
            <a:r>
              <a:rPr lang="en-US" dirty="0"/>
              <a:t>of a matrix </a:t>
            </a:r>
            <a:r>
              <a:rPr lang="en-US" b="1" dirty="0"/>
              <a:t>A</a:t>
            </a:r>
            <a:r>
              <a:rPr lang="en-US" dirty="0"/>
              <a:t>?</a:t>
            </a:r>
          </a:p>
          <a:p>
            <a:r>
              <a:rPr lang="en-US" b="1" dirty="0">
                <a:solidFill>
                  <a:srgbClr val="0000FF"/>
                </a:solidFill>
              </a:rPr>
              <a:t>A:</a:t>
            </a:r>
            <a:r>
              <a:rPr lang="en-US" dirty="0"/>
              <a:t> </a:t>
            </a:r>
            <a:r>
              <a:rPr lang="en-US" dirty="0">
                <a:solidFill>
                  <a:srgbClr val="FF0066"/>
                </a:solidFill>
              </a:rPr>
              <a:t>Number of </a:t>
            </a:r>
            <a:r>
              <a:rPr lang="en-US" b="1" dirty="0">
                <a:solidFill>
                  <a:srgbClr val="FF0066"/>
                </a:solidFill>
              </a:rPr>
              <a:t>linearly independent</a:t>
            </a:r>
            <a:r>
              <a:rPr lang="en-US" dirty="0">
                <a:solidFill>
                  <a:srgbClr val="FF0066"/>
                </a:solidFill>
              </a:rPr>
              <a:t> columns of </a:t>
            </a:r>
            <a:r>
              <a:rPr lang="en-US" b="1" dirty="0">
                <a:solidFill>
                  <a:srgbClr val="FF0066"/>
                </a:solidFill>
              </a:rPr>
              <a:t>A</a:t>
            </a:r>
          </a:p>
          <a:p>
            <a:r>
              <a:rPr lang="en-US" b="1" dirty="0"/>
              <a:t>For example:</a:t>
            </a:r>
          </a:p>
          <a:p>
            <a:pPr lvl="1"/>
            <a:r>
              <a:rPr lang="en-US" dirty="0"/>
              <a:t>Matrix </a:t>
            </a:r>
            <a:r>
              <a:rPr lang="en-US" b="1" dirty="0"/>
              <a:t>A =</a:t>
            </a:r>
            <a:r>
              <a:rPr lang="en-US" dirty="0"/>
              <a:t>                     has rank </a:t>
            </a:r>
            <a:r>
              <a:rPr lang="en-US" b="1" dirty="0"/>
              <a:t>r=2</a:t>
            </a:r>
          </a:p>
          <a:p>
            <a:pPr lvl="4"/>
            <a:endParaRPr lang="en-US" b="1" dirty="0"/>
          </a:p>
          <a:p>
            <a:pPr lvl="2"/>
            <a:r>
              <a:rPr lang="en-US" b="1" dirty="0"/>
              <a:t>Why? </a:t>
            </a:r>
            <a:r>
              <a:rPr lang="en-US" sz="2000" dirty="0"/>
              <a:t>The first two rows are linearly independent, so the rank is at least 2, but all three rows are linearly dependent (the first is equal to the sum of the second and third) so the rank must be less than 3.</a:t>
            </a:r>
          </a:p>
          <a:p>
            <a:r>
              <a:rPr lang="en-US" b="1" dirty="0">
                <a:solidFill>
                  <a:srgbClr val="0000FF"/>
                </a:solidFill>
              </a:rPr>
              <a:t>Why do we care about low rank?</a:t>
            </a:r>
          </a:p>
          <a:p>
            <a:pPr lvl="1"/>
            <a:r>
              <a:rPr lang="en-US" dirty="0"/>
              <a:t>We can write </a:t>
            </a:r>
            <a:r>
              <a:rPr lang="en-US" b="1" dirty="0"/>
              <a:t>A</a:t>
            </a:r>
            <a:r>
              <a:rPr lang="en-US" dirty="0"/>
              <a:t> as two “basis” vectors: [1 2 1] [-2 -3 1]</a:t>
            </a:r>
          </a:p>
          <a:p>
            <a:pPr lvl="1"/>
            <a:r>
              <a:rPr lang="en-US" dirty="0"/>
              <a:t>And new coordinates of : [1 0] [0 1] [1 1]</a:t>
            </a:r>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Rank is “Dimensionality”</a:t>
            </a:r>
          </a:p>
        </p:txBody>
      </p:sp>
      <p:sp>
        <p:nvSpPr>
          <p:cNvPr id="3" name="Content Placeholder 2"/>
          <p:cNvSpPr>
            <a:spLocks noGrp="1"/>
          </p:cNvSpPr>
          <p:nvPr>
            <p:ph idx="1"/>
          </p:nvPr>
        </p:nvSpPr>
        <p:spPr/>
        <p:txBody>
          <a:bodyPr>
            <a:normAutofit/>
          </a:bodyPr>
          <a:lstStyle/>
          <a:p>
            <a:r>
              <a:rPr lang="en-US" b="1" dirty="0">
                <a:solidFill>
                  <a:srgbClr val="FF0066"/>
                </a:solidFill>
              </a:rPr>
              <a:t>Cloud of points 3D space:</a:t>
            </a:r>
          </a:p>
          <a:p>
            <a:pPr lvl="1"/>
            <a:r>
              <a:rPr lang="en-US" dirty="0"/>
              <a:t>Think of point positions</a:t>
            </a:r>
            <a:br>
              <a:rPr lang="en-US" dirty="0"/>
            </a:br>
            <a:r>
              <a:rPr lang="en-US" dirty="0"/>
              <a:t>as a matrix:</a:t>
            </a:r>
          </a:p>
          <a:p>
            <a:pPr lvl="1"/>
            <a:endParaRPr lang="en-US" dirty="0"/>
          </a:p>
          <a:p>
            <a:pPr lvl="1"/>
            <a:endParaRPr lang="en-US" dirty="0"/>
          </a:p>
          <a:p>
            <a:r>
              <a:rPr lang="en-US" b="1" dirty="0">
                <a:solidFill>
                  <a:srgbClr val="FF0066"/>
                </a:solidFill>
              </a:rPr>
              <a:t>We can rewrite coordinates more efficiently!</a:t>
            </a:r>
          </a:p>
          <a:p>
            <a:pPr lvl="1"/>
            <a:r>
              <a:rPr lang="en-US" dirty="0"/>
              <a:t>Old basis vectors:</a:t>
            </a:r>
            <a:r>
              <a:rPr lang="en-US" b="1" dirty="0"/>
              <a:t> </a:t>
            </a:r>
            <a:r>
              <a:rPr lang="en-US" dirty="0"/>
              <a:t>[1 0 0] [0 1 0] [0 0 1]</a:t>
            </a:r>
          </a:p>
          <a:p>
            <a:pPr lvl="1"/>
            <a:r>
              <a:rPr lang="en-US" b="1" dirty="0"/>
              <a:t>New basis vectors: [1 2 1] [-2 -3 1]</a:t>
            </a:r>
          </a:p>
          <a:p>
            <a:pPr lvl="1"/>
            <a:r>
              <a:rPr lang="en-US" dirty="0"/>
              <a:t>Then </a:t>
            </a:r>
            <a:r>
              <a:rPr lang="en-US" b="1" dirty="0"/>
              <a:t>A</a:t>
            </a:r>
            <a:r>
              <a:rPr lang="en-US" dirty="0"/>
              <a:t> has new coordinates: [1 0]. </a:t>
            </a:r>
            <a:r>
              <a:rPr lang="en-US" b="1" dirty="0"/>
              <a:t>B</a:t>
            </a:r>
            <a:r>
              <a:rPr lang="en-US" dirty="0"/>
              <a:t>: [0 1], </a:t>
            </a:r>
            <a:r>
              <a:rPr lang="en-US" b="1" dirty="0"/>
              <a:t>C</a:t>
            </a:r>
            <a:r>
              <a:rPr lang="en-US" dirty="0"/>
              <a:t>: [1 1]</a:t>
            </a:r>
          </a:p>
          <a:p>
            <a:pPr lvl="2"/>
            <a:r>
              <a:rPr lang="en-US" b="1" dirty="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A</a:t>
            </a:r>
          </a:p>
          <a:p>
            <a:r>
              <a:rPr lang="en-US" b="1" dirty="0">
                <a:solidFill>
                  <a:srgbClr val="0000FF"/>
                </a:solidFill>
                <a:latin typeface="Arial" pitchFamily="34" charset="0"/>
                <a:cs typeface="Arial" pitchFamily="34" charset="0"/>
              </a:rPr>
              <a:t>B</a:t>
            </a:r>
          </a:p>
          <a:p>
            <a:r>
              <a:rPr lang="en-US" b="1" dirty="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Rather than representing</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every point with 2 coordinates</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we represent each point with</a:t>
            </a:r>
          </a:p>
          <a:p>
            <a:r>
              <a:rPr lang="en-US" sz="2000" dirty="0">
                <a:solidFill>
                  <a:srgbClr val="008000"/>
                </a:solidFill>
                <a:latin typeface="Arial" pitchFamily="34" charset="0"/>
                <a:cs typeface="Arial" pitchFamily="34" charset="0"/>
              </a:rPr>
              <a:t>1 coordinate (corresponding to</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position of the point on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red line).</a:t>
            </a:r>
          </a:p>
          <a:p>
            <a:endParaRPr lang="en-US" sz="2000" dirty="0">
              <a:solidFill>
                <a:srgbClr val="008000"/>
              </a:solidFill>
              <a:latin typeface="Arial" pitchFamily="34" charset="0"/>
              <a:cs typeface="Arial" pitchFamily="34" charset="0"/>
            </a:endParaRPr>
          </a:p>
          <a:p>
            <a:r>
              <a:rPr lang="en-US" sz="2000" dirty="0">
                <a:solidFill>
                  <a:srgbClr val="008000"/>
                </a:solidFill>
                <a:latin typeface="Arial" pitchFamily="34" charset="0"/>
                <a:cs typeface="Arial" pitchFamily="34" charset="0"/>
              </a:rPr>
              <a:t>By doing this we incur a bit of</a:t>
            </a:r>
            <a:br>
              <a:rPr lang="en-US" sz="2000" dirty="0">
                <a:solidFill>
                  <a:srgbClr val="008000"/>
                </a:solidFill>
                <a:latin typeface="Arial" pitchFamily="34" charset="0"/>
                <a:cs typeface="Arial" pitchFamily="34" charset="0"/>
              </a:rPr>
            </a:br>
            <a:r>
              <a:rPr lang="en-US" sz="2000" b="1" dirty="0">
                <a:solidFill>
                  <a:srgbClr val="008000"/>
                </a:solidFill>
                <a:latin typeface="Arial" pitchFamily="34" charset="0"/>
                <a:cs typeface="Arial" pitchFamily="34" charset="0"/>
              </a:rPr>
              <a:t>error</a:t>
            </a:r>
            <a:r>
              <a:rPr lang="en-US" sz="2000" dirty="0">
                <a:solidFill>
                  <a:srgbClr val="008000"/>
                </a:solidFill>
                <a:latin typeface="Arial" pitchFamily="34" charset="0"/>
                <a:cs typeface="Arial" pitchFamily="34" charset="0"/>
              </a:rPr>
              <a:t> as the points do not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Reduce Dimensions?</a:t>
            </a:r>
          </a:p>
        </p:txBody>
      </p:sp>
      <p:sp>
        <p:nvSpPr>
          <p:cNvPr id="3" name="Content Placeholder 2"/>
          <p:cNvSpPr>
            <a:spLocks noGrp="1"/>
          </p:cNvSpPr>
          <p:nvPr>
            <p:ph idx="1"/>
          </p:nvPr>
        </p:nvSpPr>
        <p:spPr/>
        <p:txBody>
          <a:bodyPr/>
          <a:lstStyle/>
          <a:p>
            <a:pPr marL="118872" indent="0">
              <a:buNone/>
            </a:pPr>
            <a:r>
              <a:rPr lang="en-US" b="1" dirty="0">
                <a:solidFill>
                  <a:srgbClr val="0000FF"/>
                </a:solidFill>
              </a:rPr>
              <a:t>Why reduce dimensions?</a:t>
            </a:r>
          </a:p>
          <a:p>
            <a:r>
              <a:rPr lang="en-US" b="1" dirty="0">
                <a:solidFill>
                  <a:srgbClr val="FF0066"/>
                </a:solidFill>
              </a:rPr>
              <a:t>Discover hidden correlations/topics</a:t>
            </a:r>
          </a:p>
          <a:p>
            <a:pPr lvl="1"/>
            <a:r>
              <a:rPr lang="en-US" dirty="0"/>
              <a:t>Words that occur commonly together</a:t>
            </a:r>
          </a:p>
          <a:p>
            <a:r>
              <a:rPr lang="en-US" b="1" dirty="0">
                <a:solidFill>
                  <a:srgbClr val="FF0066"/>
                </a:solidFill>
              </a:rPr>
              <a:t>Remove redundant and noisy features</a:t>
            </a:r>
          </a:p>
          <a:p>
            <a:pPr lvl="1"/>
            <a:r>
              <a:rPr lang="en-US" dirty="0"/>
              <a:t>Not all words are useful</a:t>
            </a:r>
          </a:p>
          <a:p>
            <a:r>
              <a:rPr lang="en-US" b="1" dirty="0">
                <a:solidFill>
                  <a:srgbClr val="FF0066"/>
                </a:solidFill>
              </a:rPr>
              <a:t>Interpretation and visualization</a:t>
            </a:r>
          </a:p>
          <a:p>
            <a:r>
              <a:rPr lang="en-US" b="1" dirty="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4684059" y="3108692"/>
            <a:ext cx="4068743" cy="1938992"/>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How to find the axis?</a:t>
            </a:r>
          </a:p>
          <a:p>
            <a:pPr marL="342900" indent="-342900">
              <a:buFont typeface="Arial" panose="020B0604020202020204" pitchFamily="34" charset="0"/>
              <a:buChar char="•"/>
            </a:pPr>
            <a:r>
              <a:rPr lang="en-US" sz="2000" dirty="0">
                <a:solidFill>
                  <a:srgbClr val="008000"/>
                </a:solidFill>
                <a:latin typeface="Arial" pitchFamily="34" charset="0"/>
                <a:cs typeface="Arial" pitchFamily="34" charset="0"/>
              </a:rPr>
              <a:t>Singular value decomposition</a:t>
            </a:r>
          </a:p>
          <a:p>
            <a:pPr marL="800100" lvl="1" indent="-342900">
              <a:buFont typeface="Arial" panose="020B0604020202020204" pitchFamily="34" charset="0"/>
              <a:buChar char="•"/>
            </a:pPr>
            <a:r>
              <a:rPr lang="en-US" sz="2000" dirty="0">
                <a:solidFill>
                  <a:srgbClr val="008000"/>
                </a:solidFill>
                <a:latin typeface="Arial" pitchFamily="34" charset="0"/>
                <a:cs typeface="Arial" pitchFamily="34" charset="0"/>
              </a:rPr>
              <a:t>All matrix dimensions</a:t>
            </a:r>
          </a:p>
          <a:p>
            <a:pPr lvl="1"/>
            <a:endParaRPr lang="en-US" sz="2000" dirty="0">
              <a:solidFill>
                <a:srgbClr val="008000"/>
              </a:solidFill>
              <a:latin typeface="Arial" pitchFamily="34" charset="0"/>
              <a:cs typeface="Arial" pitchFamily="34" charset="0"/>
            </a:endParaRPr>
          </a:p>
          <a:p>
            <a:pPr marL="342900" indent="-342900">
              <a:buFont typeface="Arial" panose="020B0604020202020204" pitchFamily="34" charset="0"/>
              <a:buChar char="•"/>
            </a:pPr>
            <a:r>
              <a:rPr lang="en-US" sz="2000" dirty="0">
                <a:solidFill>
                  <a:srgbClr val="008000"/>
                </a:solidFill>
                <a:latin typeface="Arial" pitchFamily="34" charset="0"/>
                <a:cs typeface="Arial" pitchFamily="34" charset="0"/>
              </a:rPr>
              <a:t>Eigenvalue decomposition</a:t>
            </a:r>
          </a:p>
          <a:p>
            <a:pPr marL="800100" lvl="1" indent="-342900">
              <a:buFont typeface="Arial" panose="020B0604020202020204" pitchFamily="34" charset="0"/>
              <a:buChar char="•"/>
            </a:pPr>
            <a:r>
              <a:rPr lang="en-US" sz="2000" dirty="0">
                <a:solidFill>
                  <a:srgbClr val="008000"/>
                </a:solidFill>
                <a:latin typeface="Arial" pitchFamily="34" charset="0"/>
                <a:cs typeface="Arial" pitchFamily="34" charset="0"/>
              </a:rPr>
              <a:t>Square matrix (covariance)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8</a:t>
            </a:fld>
            <a:endParaRPr lang="en-US"/>
          </a:p>
        </p:txBody>
      </p:sp>
      <p:pic>
        <p:nvPicPr>
          <p:cNvPr id="6" name="Picture 5">
            <a:extLst>
              <a:ext uri="{FF2B5EF4-FFF2-40B4-BE49-F238E27FC236}">
                <a16:creationId xmlns:a16="http://schemas.microsoft.com/office/drawing/2014/main" id="{54E7CF0E-461E-E745-A716-6AAC91D19819}"/>
              </a:ext>
            </a:extLst>
          </p:cNvPr>
          <p:cNvPicPr>
            <a:picLocks noChangeAspect="1"/>
          </p:cNvPicPr>
          <p:nvPr/>
        </p:nvPicPr>
        <p:blipFill>
          <a:blip r:embed="rId3"/>
          <a:stretch>
            <a:fillRect/>
          </a:stretch>
        </p:blipFill>
        <p:spPr>
          <a:xfrm>
            <a:off x="6011956" y="4953000"/>
            <a:ext cx="1257300" cy="368300"/>
          </a:xfrm>
          <a:prstGeom prst="rect">
            <a:avLst/>
          </a:prstGeom>
        </p:spPr>
      </p:pic>
      <p:pic>
        <p:nvPicPr>
          <p:cNvPr id="9" name="Picture 8">
            <a:extLst>
              <a:ext uri="{FF2B5EF4-FFF2-40B4-BE49-F238E27FC236}">
                <a16:creationId xmlns:a16="http://schemas.microsoft.com/office/drawing/2014/main" id="{D6E22311-EB6B-CD4B-AE78-A41E568BEA18}"/>
              </a:ext>
            </a:extLst>
          </p:cNvPr>
          <p:cNvPicPr>
            <a:picLocks noChangeAspect="1"/>
          </p:cNvPicPr>
          <p:nvPr/>
        </p:nvPicPr>
        <p:blipFill>
          <a:blip r:embed="rId4"/>
          <a:stretch>
            <a:fillRect/>
          </a:stretch>
        </p:blipFill>
        <p:spPr>
          <a:xfrm>
            <a:off x="6011956" y="4020340"/>
            <a:ext cx="1193800" cy="444500"/>
          </a:xfrm>
          <a:prstGeom prst="rect">
            <a:avLst/>
          </a:prstGeom>
        </p:spPr>
      </p:pic>
    </p:spTree>
    <p:extLst>
      <p:ext uri="{BB962C8B-B14F-4D97-AF65-F5344CB8AC3E}">
        <p14:creationId xmlns:p14="http://schemas.microsoft.com/office/powerpoint/2010/main" val="71141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9</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a:t>A</a:t>
            </a:r>
            <a:r>
              <a:rPr lang="en-US" sz="4000" b="1" baseline="-25000" dirty="0"/>
              <a:t>[m x n]</a:t>
            </a:r>
            <a:r>
              <a:rPr lang="en-US" sz="4000" dirty="0"/>
              <a:t> = </a:t>
            </a:r>
            <a:r>
              <a:rPr lang="en-US" sz="4000" b="1" dirty="0"/>
              <a:t>U</a:t>
            </a:r>
            <a:r>
              <a:rPr lang="en-US" sz="4000" b="1" baseline="-25000" dirty="0"/>
              <a:t>[m x r]</a:t>
            </a:r>
            <a:r>
              <a:rPr lang="en-US" sz="4000" dirty="0"/>
              <a:t> </a:t>
            </a:r>
            <a:r>
              <a:rPr lang="en-US" sz="4000" b="1" dirty="0">
                <a:latin typeface="Symbol" pitchFamily="18" charset="2"/>
                <a:sym typeface="Symbol"/>
              </a:rPr>
              <a:t></a:t>
            </a:r>
            <a:r>
              <a:rPr lang="en-US" sz="4000" b="1" dirty="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a:t>V</a:t>
            </a:r>
            <a:r>
              <a:rPr lang="en-US" sz="4000" b="1" baseline="-25000" dirty="0"/>
              <a:t>[n x r]</a:t>
            </a:r>
            <a:r>
              <a:rPr lang="en-US" sz="4000" b="1" dirty="0"/>
              <a:t>)</a:t>
            </a:r>
            <a:r>
              <a:rPr lang="en-US" sz="4000" baseline="30000" dirty="0"/>
              <a:t>T</a:t>
            </a:r>
          </a:p>
          <a:p>
            <a:pPr>
              <a:lnSpc>
                <a:spcPct val="90000"/>
              </a:lnSpc>
            </a:pPr>
            <a:endParaRPr lang="en-US" b="1" dirty="0"/>
          </a:p>
          <a:p>
            <a:pPr>
              <a:lnSpc>
                <a:spcPct val="90000"/>
              </a:lnSpc>
            </a:pPr>
            <a:r>
              <a:rPr lang="en-US" b="1" dirty="0"/>
              <a:t>A</a:t>
            </a:r>
            <a:r>
              <a:rPr lang="en-US" dirty="0"/>
              <a:t>: </a:t>
            </a:r>
            <a:r>
              <a:rPr lang="en-US" b="1" dirty="0">
                <a:solidFill>
                  <a:srgbClr val="FF0066"/>
                </a:solidFill>
              </a:rPr>
              <a:t>Input data matrix</a:t>
            </a:r>
          </a:p>
          <a:p>
            <a:pPr lvl="1">
              <a:lnSpc>
                <a:spcPct val="90000"/>
              </a:lnSpc>
            </a:pPr>
            <a:r>
              <a:rPr lang="en-US" i="1" dirty="0"/>
              <a:t>m</a:t>
            </a:r>
            <a:r>
              <a:rPr lang="en-US" dirty="0"/>
              <a:t> x </a:t>
            </a:r>
            <a:r>
              <a:rPr lang="en-US" i="1" dirty="0"/>
              <a:t>n</a:t>
            </a:r>
            <a:r>
              <a:rPr lang="en-US" dirty="0"/>
              <a:t> matrix (e.g., </a:t>
            </a:r>
            <a:r>
              <a:rPr lang="en-US" i="1" dirty="0"/>
              <a:t>m</a:t>
            </a:r>
            <a:r>
              <a:rPr lang="en-US" dirty="0"/>
              <a:t> users, </a:t>
            </a:r>
            <a:r>
              <a:rPr lang="en-US" i="1" dirty="0"/>
              <a:t>n</a:t>
            </a:r>
            <a:r>
              <a:rPr lang="en-US" dirty="0"/>
              <a:t> movies)</a:t>
            </a:r>
          </a:p>
          <a:p>
            <a:pPr>
              <a:lnSpc>
                <a:spcPct val="90000"/>
              </a:lnSpc>
            </a:pPr>
            <a:r>
              <a:rPr lang="en-US" b="1" dirty="0"/>
              <a:t> U</a:t>
            </a:r>
            <a:r>
              <a:rPr lang="en-US" dirty="0"/>
              <a:t>: </a:t>
            </a:r>
            <a:r>
              <a:rPr lang="en-US" b="1" dirty="0">
                <a:solidFill>
                  <a:srgbClr val="FF0066"/>
                </a:solidFill>
              </a:rPr>
              <a:t>Left singular vectors </a:t>
            </a:r>
          </a:p>
          <a:p>
            <a:pPr lvl="1">
              <a:lnSpc>
                <a:spcPct val="90000"/>
              </a:lnSpc>
            </a:pPr>
            <a:r>
              <a:rPr lang="en-US" i="1" dirty="0"/>
              <a:t>m</a:t>
            </a:r>
            <a:r>
              <a:rPr lang="en-US" dirty="0"/>
              <a:t> x </a:t>
            </a:r>
            <a:r>
              <a:rPr lang="en-US" i="1" dirty="0"/>
              <a:t>r</a:t>
            </a:r>
            <a:r>
              <a:rPr lang="en-US" dirty="0"/>
              <a:t> matrix  (</a:t>
            </a:r>
            <a:r>
              <a:rPr lang="en-US" i="1" dirty="0"/>
              <a:t>m</a:t>
            </a:r>
            <a:r>
              <a:rPr lang="en-US" dirty="0"/>
              <a:t> users, </a:t>
            </a:r>
            <a:r>
              <a:rPr lang="en-US" i="1" dirty="0"/>
              <a:t>r</a:t>
            </a:r>
            <a:r>
              <a:rPr lang="en-US" dirty="0"/>
              <a:t> concepts)</a:t>
            </a:r>
          </a:p>
          <a:p>
            <a:pPr>
              <a:lnSpc>
                <a:spcPct val="90000"/>
              </a:lnSpc>
            </a:pPr>
            <a:r>
              <a:rPr lang="en-US" dirty="0"/>
              <a:t> </a:t>
            </a:r>
            <a:r>
              <a:rPr lang="en-US" b="1" dirty="0">
                <a:latin typeface="Symbol" pitchFamily="18" charset="2"/>
                <a:sym typeface="Symbol"/>
              </a:rPr>
              <a:t></a:t>
            </a:r>
            <a:r>
              <a:rPr lang="en-US" dirty="0"/>
              <a:t>: </a:t>
            </a:r>
            <a:r>
              <a:rPr lang="en-US" b="1" dirty="0">
                <a:solidFill>
                  <a:srgbClr val="FF0066"/>
                </a:solidFill>
              </a:rPr>
              <a:t>Singular values</a:t>
            </a:r>
          </a:p>
          <a:p>
            <a:pPr lvl="1">
              <a:lnSpc>
                <a:spcPct val="90000"/>
              </a:lnSpc>
            </a:pPr>
            <a:r>
              <a:rPr lang="en-US" i="1" dirty="0"/>
              <a:t>r</a:t>
            </a:r>
            <a:r>
              <a:rPr lang="en-US" dirty="0"/>
              <a:t> x </a:t>
            </a:r>
            <a:r>
              <a:rPr lang="en-US" i="1" dirty="0"/>
              <a:t>r</a:t>
            </a:r>
            <a:r>
              <a:rPr lang="en-US" dirty="0"/>
              <a:t> diagonal matrix (strength of each ‘concept’) </a:t>
            </a:r>
            <a:br>
              <a:rPr lang="en-US" dirty="0"/>
            </a:br>
            <a:r>
              <a:rPr lang="en-US" dirty="0"/>
              <a:t>(</a:t>
            </a:r>
            <a:r>
              <a:rPr lang="en-US" i="1" dirty="0"/>
              <a:t>r</a:t>
            </a:r>
            <a:r>
              <a:rPr lang="en-US" dirty="0"/>
              <a:t> : rank of the matrix </a:t>
            </a:r>
            <a:r>
              <a:rPr lang="en-US" b="1" dirty="0"/>
              <a:t>A</a:t>
            </a:r>
            <a:r>
              <a:rPr lang="en-US" dirty="0"/>
              <a:t>)</a:t>
            </a:r>
          </a:p>
          <a:p>
            <a:pPr>
              <a:lnSpc>
                <a:spcPct val="90000"/>
              </a:lnSpc>
            </a:pPr>
            <a:r>
              <a:rPr lang="en-US" b="1" dirty="0"/>
              <a:t> V</a:t>
            </a:r>
            <a:r>
              <a:rPr lang="en-US" dirty="0"/>
              <a:t>: </a:t>
            </a:r>
            <a:r>
              <a:rPr lang="en-US" b="1" dirty="0">
                <a:solidFill>
                  <a:srgbClr val="FF0066"/>
                </a:solidFill>
              </a:rPr>
              <a:t>Right singular vectors</a:t>
            </a:r>
          </a:p>
          <a:p>
            <a:pPr lvl="1">
              <a:lnSpc>
                <a:spcPct val="90000"/>
              </a:lnSpc>
            </a:pPr>
            <a:r>
              <a:rPr lang="en-US" i="1" dirty="0"/>
              <a:t>n</a:t>
            </a:r>
            <a:r>
              <a:rPr lang="en-US" dirty="0"/>
              <a:t> x </a:t>
            </a:r>
            <a:r>
              <a:rPr lang="en-US" i="1" dirty="0"/>
              <a:t>r</a:t>
            </a:r>
            <a:r>
              <a:rPr lang="en-US" dirty="0"/>
              <a:t> matrix (</a:t>
            </a:r>
            <a:r>
              <a:rPr lang="en-US" i="1" dirty="0"/>
              <a:t>n</a:t>
            </a:r>
            <a:r>
              <a:rPr lang="en-US" dirty="0"/>
              <a:t> movies,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38826</TotalTime>
  <Words>3905</Words>
  <Application>Microsoft Macintosh PowerPoint</Application>
  <PresentationFormat>On-screen Show (4:3)</PresentationFormat>
  <Paragraphs>724</Paragraphs>
  <Slides>36</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Arial</vt:lpstr>
      <vt:lpstr>Calibri</vt:lpstr>
      <vt:lpstr>Cambria Math</vt:lpstr>
      <vt:lpstr>Corbel</vt:lpstr>
      <vt:lpstr>Sylfaen</vt:lpstr>
      <vt:lpstr>Symbol</vt:lpstr>
      <vt:lpstr>Times New Roman</vt:lpstr>
      <vt:lpstr>Wingdings</vt:lpstr>
      <vt:lpstr>Wingdings 2</vt:lpstr>
      <vt:lpstr>Module</vt:lpstr>
      <vt:lpstr>Document</vt:lpstr>
      <vt:lpstr>Dimensionality Reduction: SVD</vt:lpstr>
      <vt:lpstr>Dimensionality Reduction</vt:lpstr>
      <vt:lpstr>Dimensionality Reduction</vt:lpstr>
      <vt:lpstr>Rank of a Matrix</vt:lpstr>
      <vt:lpstr>Rank is “Dimensionality”</vt:lpstr>
      <vt:lpstr>Dimensionality Reduction</vt:lpstr>
      <vt:lpstr>Why Reduce Dimensions?</vt:lpstr>
      <vt:lpstr>Dimensionality Reduction</vt:lpstr>
      <vt:lpstr>SVD - Definition</vt:lpstr>
      <vt:lpstr>SVD - Properties</vt:lpstr>
      <vt:lpstr>SVD – Example: Users-to-Movies</vt:lpstr>
      <vt:lpstr>SVD – Example: Users-to-Movies</vt:lpstr>
      <vt:lpstr>SVD – Example: Users-to-Movies</vt:lpstr>
      <vt:lpstr>SVD – Example: Users-to-Movies</vt:lpstr>
      <vt:lpstr>SVD – Example: Users-to-Movies</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Case study: How to query?</vt:lpstr>
      <vt:lpstr>Case study: How to query?</vt:lpstr>
      <vt:lpstr>Case study: How to query?</vt:lpstr>
      <vt:lpstr>Case study: How to query?</vt:lpstr>
      <vt:lpstr>Case study: How to query?</vt:lpstr>
      <vt:lpstr>Case study: How to query?</vt:lpstr>
      <vt:lpstr>SVD: Drawbacks</vt:lpstr>
      <vt:lpstr>SVD - Complexity</vt:lpstr>
      <vt:lpstr>SVD - Conclusions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Yao-Yi Chiang</cp:lastModifiedBy>
  <cp:revision>1390</cp:revision>
  <cp:lastPrinted>2012-01-25T16:54:23Z</cp:lastPrinted>
  <dcterms:created xsi:type="dcterms:W3CDTF">2009-06-12T17:14:38Z</dcterms:created>
  <dcterms:modified xsi:type="dcterms:W3CDTF">2022-02-22T02:01:08Z</dcterms:modified>
</cp:coreProperties>
</file>