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58" r:id="rId5"/>
    <p:sldId id="266" r:id="rId6"/>
    <p:sldId id="264" r:id="rId7"/>
    <p:sldId id="265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1307" autoAdjust="0"/>
  </p:normalViewPr>
  <p:slideViewPr>
    <p:cSldViewPr snapToGrid="0" snapToObjects="1">
      <p:cViewPr>
        <p:scale>
          <a:sx n="66" d="100"/>
          <a:sy n="66" d="100"/>
        </p:scale>
        <p:origin x="13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3D742-72AB-44B6-9ED9-459CAFC95A3B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035EC-75ED-4C92-B08C-7FCDAC814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96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NimbusRomNo9L-Regu"/>
              </a:rPr>
              <a:t>This dataset is designed for the task of building damage assessment and covers a wide variety of disaster events, such as tsunamis, earthquakes, and volcanic eruptions.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035EC-75ED-4C92-B08C-7FCDAC81483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052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Change detection a process of identifying differences in the state of an object or phenomenon by observing it at different times.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When presented with two preprocessed images, the goal is to identify the set of pixels that exhibit significant changes; these pixels comprise the change mask.</a:t>
            </a:r>
            <a:endParaRPr lang="en-US" sz="1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035EC-75ED-4C92-B08C-7FCDAC81483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990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Significance Testing: </a:t>
            </a:r>
            <a:r>
              <a:rPr lang="en-US" sz="1200" dirty="0"/>
              <a:t>This model is based on the Bayesian theory under the maximum a posteriori (MAP) estimate. It is a kind of threshold selection method that operates by discriminating between changed and unchanged pixels in terms of their contextual properties rather than the grey-level values of a single pixel.</a:t>
            </a:r>
            <a:r>
              <a:rPr lang="en-US" sz="1800" dirty="0"/>
              <a:t> Considering neighborhood information in the block and giving added weight to every pixel can result in higher precision.</a:t>
            </a:r>
            <a:endParaRPr lang="en-US" sz="2800" b="0" i="0" u="none" strike="noStrike" baseline="0" dirty="0">
              <a:solidFill>
                <a:srgbClr val="000000"/>
              </a:solidFill>
              <a:latin typeface="NimbusRomNo9L-Regu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035EC-75ED-4C92-B08C-7FCDAC81483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556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The use of the Siamese model allows us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to reduce the number of learned parameters and the size of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the model during both training and inferencing in comparison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to [</a:t>
            </a:r>
            <a:r>
              <a:rPr lang="en-US" sz="1800" b="0" i="0" u="none" strike="noStrike" baseline="0" dirty="0">
                <a:solidFill>
                  <a:srgbClr val="00FF00"/>
                </a:solidFill>
                <a:latin typeface="NimbusRomNo9L-Regu"/>
              </a:rPr>
              <a:t>8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]. By combining these models, we achieve multitask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learning of both segmentation and classification. Additionally,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we introduce a self-attention module that improves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the performance by incorporating long-range information</a:t>
            </a:r>
          </a:p>
          <a:p>
            <a:pPr algn="l"/>
            <a:r>
              <a:rPr lang="en-IN" sz="1800" b="0" i="0" u="none" strike="noStrike" baseline="0" dirty="0">
                <a:solidFill>
                  <a:srgbClr val="000000"/>
                </a:solidFill>
                <a:latin typeface="NimbusRomNo9L-Regu"/>
              </a:rPr>
              <a:t>from the entire image.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035EC-75ED-4C92-B08C-7FCDAC81483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740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6EBB-CEFB-2B47-A6F4-5C1372AAB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C60F6-6064-5B42-86E3-1653E8DBB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97B37-EAE4-DB45-87AA-9ABA8564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AA5-9CB1-5549-A73A-9A1AA1197EE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B1395-0F7F-C940-8850-B33F8C4B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327F6-EFC3-9A49-AFE8-AC8897CC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E9D3-9E59-7C48-A0C4-9307EF42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8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3147-A9AE-574E-97E7-2A6B2BE3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9C4E0-521F-E847-88E1-00BFF8BAB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63A3A-00B1-0A45-B22E-7688D683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AA5-9CB1-5549-A73A-9A1AA1197EE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A200F-0703-CB4F-AA65-B54B7246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357B4-27BA-5142-8168-1E1B1646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E9D3-9E59-7C48-A0C4-9307EF42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9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3067F5-5FD8-0441-9F23-045F34D63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F78B6-4016-C242-8DF1-EFDB280F5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E0624-F00A-8846-AED8-06AA260B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AA5-9CB1-5549-A73A-9A1AA1197EE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2B49D-8E75-0F44-B862-218FB8D6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DE24-B2A7-4147-A794-37E512DE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E9D3-9E59-7C48-A0C4-9307EF42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1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8838-B10F-6C49-91BD-5D213192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A161A-1370-8C40-BF95-3071F626E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54FE0-C3C8-7942-A426-AB7637D2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AA5-9CB1-5549-A73A-9A1AA1197EE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DD317-F92D-7D40-AF10-C55ED84A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82866-8B39-0A4D-9651-62553590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E9D3-9E59-7C48-A0C4-9307EF42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0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2C9E-78DB-4F48-91AE-36581656F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A1CA9-0526-0642-B00B-8FF854581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A69BD-B8D9-0446-B0DD-D0E02DB1D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AA5-9CB1-5549-A73A-9A1AA1197EE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8E35C-2000-4C4C-8717-4EF2A011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ED563-65D9-8D41-B194-81C80999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E9D3-9E59-7C48-A0C4-9307EF42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3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1D31-B8BE-AC40-8D1D-A26E9792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6F45B-2445-6E4B-BF3B-AC7DD836D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4F032-7FBE-844D-BDE1-FD9C15E2F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2F7DF-25C7-9847-9645-A14946A4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AA5-9CB1-5549-A73A-9A1AA1197EE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B0B69-885B-F542-BBC2-0288ED1B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920AA-5B24-EB42-B43F-68FEDF3D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E9D3-9E59-7C48-A0C4-9307EF42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3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321C-EF6B-844F-9A0C-98E80A844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5F80B-43EE-DC4D-AFF5-E0EC43935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41F7C-D7C7-D24F-80CD-96141BC86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41053D-C989-F64F-B0F5-86B9F00D3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B1B39-392C-7E49-BB8C-F5BEA7DBC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9D4EFF-588B-8548-B97B-EAB47CBF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AA5-9CB1-5549-A73A-9A1AA1197EE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CB6B37-A20C-184B-B683-6A9D03CB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644C6-107A-074D-86A8-2E0C7A75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E9D3-9E59-7C48-A0C4-9307EF42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4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49B4-27FE-2E43-8B83-5930729F3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C80AD-E3CB-F747-A57A-CF2B27D9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AA5-9CB1-5549-A73A-9A1AA1197EE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2040D-0E4D-EB44-91A6-DE025CCC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DEC04-D0C1-7343-B4C4-B268B9B7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E9D3-9E59-7C48-A0C4-9307EF42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2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2A9975-F126-0447-8C68-4D9FB973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AA5-9CB1-5549-A73A-9A1AA1197EE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D9C32-05FF-D84C-B10D-6262F0C4C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8702D-8E15-0742-BCB5-9CB64AD1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E9D3-9E59-7C48-A0C4-9307EF42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3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6538-1C46-3B49-8632-BE4EE515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84E48-E041-2D46-8028-BEB12C677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C3D9F-0837-FA46-AFCA-AB2625457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D2C71-15B3-BF42-8711-9A8E3D35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AA5-9CB1-5549-A73A-9A1AA1197EE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22286-FBCC-284A-9B97-E0844D05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677E9-D081-BB4A-8EBD-D4B2A878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E9D3-9E59-7C48-A0C4-9307EF42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7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4852-350C-3F4E-A6EB-213B5028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33283D-B8D3-D54C-B5A9-37A2B08C1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F4EDD-BE68-2C4B-BF56-04FC779AA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846D7-ACE6-A040-9549-3D9124320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AA5-9CB1-5549-A73A-9A1AA1197EE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DE443-0FF4-7445-AA3A-6D69C6AD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EFBFA-2700-784D-9AB9-C6147275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E9D3-9E59-7C48-A0C4-9307EF42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5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8C14F7-21F1-9743-9077-B304E6B66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04A9F-E9A3-4646-A3B4-655E6DD35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EBEEA-EA1C-5A4B-8F71-49980DB70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30AA5-9CB1-5549-A73A-9A1AA1197EE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64869-8B48-D149-9B4B-35BD98D1F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3DE05-2251-CC49-BA12-CC484218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BE9D3-9E59-7C48-A0C4-9307EF42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3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rot007@um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eb.pdx.edu/~nauna/week5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7A4F-4BFA-6241-8729-F560D1239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286"/>
            <a:ext cx="9144000" cy="404587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Final Project Proposal:</a:t>
            </a:r>
            <a:br>
              <a:rPr lang="en-US" dirty="0"/>
            </a:br>
            <a:r>
              <a:rPr lang="en-US" dirty="0"/>
              <a:t>Building Damage Assessment on Very High-Resolution Satellite Images.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9CDA2-A5AD-5745-BF23-9B0AC0222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2196"/>
            <a:ext cx="9144000" cy="1655762"/>
          </a:xfrm>
        </p:spPr>
        <p:txBody>
          <a:bodyPr/>
          <a:lstStyle/>
          <a:p>
            <a:r>
              <a:rPr lang="en-US" dirty="0"/>
              <a:t>Tanisha Shrotriya, </a:t>
            </a:r>
            <a:r>
              <a:rPr lang="en-US" dirty="0">
                <a:hlinkClick r:id="rId2"/>
              </a:rPr>
              <a:t>shrot007@umn.edu</a:t>
            </a:r>
            <a:r>
              <a:rPr lang="en-US" dirty="0"/>
              <a:t>, MS in CS </a:t>
            </a:r>
          </a:p>
        </p:txBody>
      </p:sp>
    </p:spTree>
    <p:extLst>
      <p:ext uri="{BB962C8B-B14F-4D97-AF65-F5344CB8AC3E}">
        <p14:creationId xmlns:p14="http://schemas.microsoft.com/office/powerpoint/2010/main" val="715204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D3F9-C84A-994C-9C37-35B68DC2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How do you know if your approach is successful?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E7FD8-DE6D-BD4D-AA8A-E4CCE973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The project will evaluate the proposed building damage detection algorithm using the xView2 dataset and F1 score as evaluation metrics.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Building semantic segmentation task F1 score: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Damage scale classification task F1 score: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74BD7-51F8-48C0-B055-43A5562AED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60"/>
          <a:stretch/>
        </p:blipFill>
        <p:spPr>
          <a:xfrm>
            <a:off x="8057125" y="2639546"/>
            <a:ext cx="2564352" cy="815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189F9-BFAE-443B-A979-265E3BC6EB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41"/>
          <a:stretch/>
        </p:blipFill>
        <p:spPr>
          <a:xfrm>
            <a:off x="8057125" y="3520061"/>
            <a:ext cx="2564352" cy="662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A83A29-1A5E-44EF-9428-D3E9E39EB3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94"/>
          <a:stretch/>
        </p:blipFill>
        <p:spPr>
          <a:xfrm>
            <a:off x="8057125" y="4300878"/>
            <a:ext cx="2225039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13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EE66-B737-4D60-AB76-5F26E4C9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4A55F-48CB-4280-A8C0-228E7E434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err="1"/>
              <a:t>Asokan</a:t>
            </a:r>
            <a:r>
              <a:rPr lang="en-IN" sz="2400" dirty="0"/>
              <a:t> &amp; Jude. “Change detection techniques for remote sensing applications: a survey.” Springer 2018 </a:t>
            </a:r>
          </a:p>
          <a:p>
            <a:r>
              <a:rPr lang="en-IN" sz="2400" dirty="0"/>
              <a:t>Ling et al. “</a:t>
            </a:r>
            <a:r>
              <a:rPr lang="en-US" sz="2400" dirty="0"/>
              <a:t>Adaptive Change Detection With Significance Test</a:t>
            </a:r>
            <a:r>
              <a:rPr lang="en-IN" sz="2400" dirty="0"/>
              <a:t>.” IEEE 2018 </a:t>
            </a:r>
          </a:p>
          <a:p>
            <a:pPr algn="l"/>
            <a:r>
              <a:rPr lang="en-IN" sz="2400" b="1" i="0" u="none" strike="noStrike" baseline="0" dirty="0"/>
              <a:t>Hao et al. “An attention-based system for damage assessment using satellite imagery.” </a:t>
            </a:r>
            <a:r>
              <a:rPr lang="en-IN" sz="2400" b="1" i="0" u="none" strike="noStrike" baseline="0" dirty="0" err="1"/>
              <a:t>arXiv</a:t>
            </a:r>
            <a:r>
              <a:rPr lang="en-IN" sz="2400" b="1" i="0" u="none" strike="noStrike" baseline="0" dirty="0"/>
              <a:t> 2020.</a:t>
            </a:r>
          </a:p>
          <a:p>
            <a:pPr algn="l"/>
            <a:r>
              <a:rPr lang="en-IN" sz="2400" b="0" i="0" dirty="0">
                <a:solidFill>
                  <a:srgbClr val="000000"/>
                </a:solidFill>
                <a:effectLst/>
              </a:rPr>
              <a:t>Yu Shen et al. “</a:t>
            </a:r>
            <a:r>
              <a:rPr lang="en-IN" sz="2400" b="0" i="0" dirty="0" err="1">
                <a:solidFill>
                  <a:srgbClr val="000000"/>
                </a:solidFill>
                <a:effectLst/>
              </a:rPr>
              <a:t>BDANet</a:t>
            </a:r>
            <a:r>
              <a:rPr lang="en-IN" sz="2400" b="0" i="0" dirty="0">
                <a:solidFill>
                  <a:srgbClr val="000000"/>
                </a:solidFill>
                <a:effectLst/>
              </a:rPr>
              <a:t>: Multiscale Convolutional Neural Network With Cross-Directional Attention for Building Damage Assessment From Satellite Images.” IEEE Transactions on Geoscience and Remote Sensing 2021.</a:t>
            </a:r>
          </a:p>
          <a:p>
            <a:r>
              <a:rPr lang="en-IN" sz="2400" dirty="0">
                <a:hlinkClick r:id="rId2"/>
              </a:rPr>
              <a:t>Change Vector Analysis</a:t>
            </a:r>
            <a:endParaRPr lang="en-IN" sz="2400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62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1939-C45F-F449-A9A2-7B384F16F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project trying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78DCB-87A8-8041-A256-8B5980ECB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Tasks: Image Segmentation and CNN based Classification for different levels of damage with an </a:t>
            </a:r>
            <a:r>
              <a:rPr lang="en-US"/>
              <a:t>Attention Module.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DEBB3-D621-4087-BCC3-8594938F6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285" y="2981216"/>
            <a:ext cx="3635055" cy="3619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58F91E-74FD-4695-B293-009AA4C04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461" y="2807820"/>
            <a:ext cx="4096267" cy="379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3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37D3-3C76-4F2D-B057-B459A6F2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8"/>
            <a:ext cx="10515600" cy="1325563"/>
          </a:xfrm>
        </p:spPr>
        <p:txBody>
          <a:bodyPr/>
          <a:lstStyle/>
          <a:p>
            <a:r>
              <a:rPr lang="en-IN" dirty="0"/>
              <a:t>Dataset: xView2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0A3F4-3574-4D6B-A8FC-7CA8BC773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Contains 2,799 pairs of pre-event/post event </a:t>
            </a:r>
            <a:r>
              <a:rPr lang="en-IN" sz="2400" b="0" i="0" u="none" strike="noStrike" baseline="0" dirty="0">
                <a:solidFill>
                  <a:srgbClr val="000000"/>
                </a:solidFill>
              </a:rPr>
              <a:t>multi-band images with resolution 1024 X 1024 pixels.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And segmentation ground truth masks with building polygons and classification labels.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There are four damage levels: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o-damage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inor-damage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ajor-damage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</a:rPr>
              <a:t>Destroyed</a:t>
            </a:r>
          </a:p>
          <a:p>
            <a:pPr marL="0" indent="0">
              <a:buNone/>
            </a:pPr>
            <a:endParaRPr lang="en-US" b="0" i="0" u="none" strike="noStrike" baseline="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B43D5-77CD-4FF0-885F-5A7FD04BB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171" y="2548094"/>
            <a:ext cx="5608806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6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9404-711A-A842-A73D-D825EA55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How is it done today, and what are the limits of current practice?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1E1DF-6548-9E40-BA87-4B04556DE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cs typeface="Arial" panose="020B0604020202020204" pitchFamily="34" charset="0"/>
              </a:rPr>
              <a:t>Broader idea:  Change detection.</a:t>
            </a:r>
          </a:p>
          <a:p>
            <a:pPr algn="l"/>
            <a:r>
              <a:rPr lang="en-US" sz="2400" dirty="0">
                <a:cs typeface="Arial" panose="020B0604020202020204" pitchFamily="34" charset="0"/>
              </a:rPr>
              <a:t>The p</a:t>
            </a:r>
            <a:r>
              <a:rPr lang="en-US" sz="2400" b="0" i="0" u="none" strike="noStrike" baseline="0" dirty="0">
                <a:cs typeface="Arial" panose="020B0604020202020204" pitchFamily="34" charset="0"/>
              </a:rPr>
              <a:t>rocess of identifying differences in the state of an object by observing it at different times.</a:t>
            </a:r>
          </a:p>
          <a:p>
            <a:pPr algn="l"/>
            <a:r>
              <a:rPr lang="en-US" sz="2400" b="0" i="0" u="none" strike="noStrike" baseline="0" dirty="0">
                <a:cs typeface="Arial" panose="020B0604020202020204" pitchFamily="34" charset="0"/>
              </a:rPr>
              <a:t>There are a few primary categories in which change detection approaches fall: 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A</a:t>
            </a:r>
            <a:r>
              <a:rPr lang="en-US" b="0" i="0" u="none" strike="noStrike" baseline="0" dirty="0">
                <a:cs typeface="Arial" panose="020B0604020202020204" pitchFamily="34" charset="0"/>
              </a:rPr>
              <a:t>lgebra-based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T</a:t>
            </a:r>
            <a:r>
              <a:rPr lang="en-US" b="0" i="0" u="none" strike="noStrike" baseline="0" dirty="0">
                <a:cs typeface="Arial" panose="020B0604020202020204" pitchFamily="34" charset="0"/>
              </a:rPr>
              <a:t>ransform-based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C</a:t>
            </a:r>
            <a:r>
              <a:rPr lang="en-US" b="0" i="0" u="none" strike="noStrike" baseline="0" dirty="0">
                <a:cs typeface="Arial" panose="020B0604020202020204" pitchFamily="34" charset="0"/>
              </a:rPr>
              <a:t>lassification-based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07CF6-B3EB-4CED-BE46-D6BD07985E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56"/>
          <a:stretch/>
        </p:blipFill>
        <p:spPr>
          <a:xfrm>
            <a:off x="7535982" y="2956560"/>
            <a:ext cx="4557155" cy="335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9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DB268-0DA7-43C2-A20B-0830461D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Algebra-Based Change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6EE3C-2B2F-4439-A5B1-2EF3D07E1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60" y="1500505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en-IN" sz="2400" b="0" i="0" u="none" strike="noStrike" baseline="0" dirty="0">
                <a:solidFill>
                  <a:srgbClr val="000000"/>
                </a:solidFill>
              </a:rPr>
              <a:t>Perform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mathematical operations on image pixels to obtain a difference image.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</a:rPr>
              <a:t>C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hange vector analysis(2015) and Image differencing(2018) involve a threshold selection process to determine which components changed.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</a:rPr>
              <a:t>Cannot capture contextual information about 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</a:rPr>
              <a:t>    the detected changes.</a:t>
            </a:r>
          </a:p>
          <a:p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CFE26E-879E-4647-AC40-C5DF4CEA0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0" y="3859054"/>
            <a:ext cx="7800222" cy="27518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29313A-F03C-4A8B-A4C3-F67DE5C49E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77"/>
          <a:stretch/>
        </p:blipFill>
        <p:spPr>
          <a:xfrm>
            <a:off x="8016240" y="2330629"/>
            <a:ext cx="3913243" cy="377222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CA20DC-AE02-4462-894D-ABDB0F0B7DDC}"/>
              </a:ext>
            </a:extLst>
          </p:cNvPr>
          <p:cNvSpPr/>
          <p:nvPr/>
        </p:nvSpPr>
        <p:spPr>
          <a:xfrm>
            <a:off x="7691120" y="5029200"/>
            <a:ext cx="652662" cy="243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65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0EB6A-712D-4A61-AC79-27969994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Transform-Based Change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3243C-A96A-48D0-BDF8-3849372A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US" sz="2400" dirty="0"/>
              <a:t>Advantage: It reduces the redundant information between the bands.</a:t>
            </a:r>
          </a:p>
          <a:p>
            <a:r>
              <a:rPr lang="en-US" sz="2400" dirty="0"/>
              <a:t>Drawback: It is difficult to label the information about the change area in the transformed image.</a:t>
            </a:r>
            <a:endParaRPr lang="en-IN" sz="2400" dirty="0"/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C3A88F-F97D-4DEF-94E2-D1C2FBF1B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76" y="1475581"/>
            <a:ext cx="10053583" cy="207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1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E216-86E1-494B-BE18-B69DB6FA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Classification-Based Change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E3D32-219D-4D18-96C5-E76AC42FE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ML Algorithms, from Random forests to CNNs to CNN-LSTM networks.</a:t>
            </a:r>
          </a:p>
          <a:p>
            <a:r>
              <a:rPr lang="en-US" sz="2400" dirty="0"/>
              <a:t>Advantage: Provides accurate change information which is not much affected by external factors like atmospheric interferences.</a:t>
            </a:r>
          </a:p>
          <a:p>
            <a:r>
              <a:rPr lang="en-US" sz="2400" dirty="0"/>
              <a:t>Spatial Context allows multiclass labeling instead of binary no-damage, damage labels.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93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6B64-22F4-974A-9E8C-A501705E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What is your approach, and what is new in your approach?</a:t>
            </a: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01997C-906A-46D6-B95B-32BDBD3BD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403" y="1582533"/>
            <a:ext cx="6201766" cy="357874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EAE9D7-437A-4075-B554-F93D31E06E02}"/>
              </a:ext>
            </a:extLst>
          </p:cNvPr>
          <p:cNvSpPr txBox="1"/>
          <p:nvPr/>
        </p:nvSpPr>
        <p:spPr>
          <a:xfrm>
            <a:off x="6167120" y="1582533"/>
            <a:ext cx="567780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/>
              <a:t>Development of a multi-class deep learning model with attention technique that accurately classifies </a:t>
            </a:r>
            <a:r>
              <a:rPr lang="en-US" sz="2400" b="1" i="0" u="none" strike="noStrike" baseline="0" dirty="0"/>
              <a:t>damage levels </a:t>
            </a:r>
            <a:r>
              <a:rPr lang="en-US" sz="2400" b="0" i="0" u="none" strike="noStrike" baseline="0" dirty="0"/>
              <a:t>of buildings in satellite imagery.</a:t>
            </a:r>
          </a:p>
          <a:p>
            <a:pPr algn="l"/>
            <a:endParaRPr lang="en-US" sz="2400" dirty="0"/>
          </a:p>
          <a:p>
            <a:pPr algn="l"/>
            <a:r>
              <a:rPr lang="en-US" sz="2400" u="sng" dirty="0" err="1"/>
              <a:t>UNet</a:t>
            </a:r>
            <a:r>
              <a:rPr lang="en-US" sz="2400" u="sng" dirty="0"/>
              <a:t>:  </a:t>
            </a:r>
            <a:r>
              <a:rPr lang="en-US" sz="2400" dirty="0"/>
              <a:t>Semantic Segmentation</a:t>
            </a:r>
          </a:p>
          <a:p>
            <a:pPr algn="l"/>
            <a:r>
              <a:rPr lang="en-US" sz="2400" u="sng" dirty="0"/>
              <a:t>Siamese Model: </a:t>
            </a:r>
            <a:r>
              <a:rPr lang="en-US" sz="2400" dirty="0"/>
              <a:t>Classification, reduces total dimensions.</a:t>
            </a:r>
          </a:p>
          <a:p>
            <a:pPr algn="l"/>
            <a:r>
              <a:rPr lang="en-US" sz="2400" u="sng" dirty="0"/>
              <a:t>Self-Attention Module:</a:t>
            </a:r>
            <a:r>
              <a:rPr lang="en-US" sz="2400" dirty="0"/>
              <a:t> Incorporates long-range information from entire image.</a:t>
            </a:r>
            <a:endParaRPr lang="en-IN" sz="2400" b="0" i="0" u="none" strike="noStrike" baseline="0" dirty="0"/>
          </a:p>
          <a:p>
            <a:pPr algn="l"/>
            <a:endParaRPr lang="en-IN" sz="2400" u="sng" dirty="0"/>
          </a:p>
          <a:p>
            <a:pPr algn="l"/>
            <a:r>
              <a:rPr lang="en-IN" sz="2400" u="sng" dirty="0"/>
              <a:t>Results: </a:t>
            </a:r>
            <a:r>
              <a:rPr lang="en-IN" sz="2400" b="0" i="0" u="none" strike="noStrike" baseline="0" dirty="0"/>
              <a:t>Produces pixel-wise classification masks with better accuracy.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9742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60CB-759F-254F-8B5D-011A8812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Who cares? If you succeed, what difference will it make?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8B4F-80D4-F544-AC7C-606B4C12B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0" i="0" u="none" strike="noStrike" baseline="0" dirty="0"/>
              <a:t>Humanitarian </a:t>
            </a:r>
            <a:r>
              <a:rPr lang="en-US" sz="2400" b="0" i="0" u="none" strike="noStrike" baseline="0" dirty="0"/>
              <a:t>purposes such as responding to natural disasters</a:t>
            </a:r>
            <a:endParaRPr lang="en-IN" sz="2400" dirty="0"/>
          </a:p>
          <a:p>
            <a:pPr algn="l"/>
            <a:r>
              <a:rPr lang="en-IN" sz="2400" dirty="0"/>
              <a:t>H</a:t>
            </a:r>
            <a:r>
              <a:rPr lang="en-IN" sz="2400" b="0" i="0" u="none" strike="noStrike" baseline="0" dirty="0"/>
              <a:t>igh resolution satellite images enable </a:t>
            </a:r>
            <a:r>
              <a:rPr lang="en-US" sz="2400" b="0" i="0" u="none" strike="noStrike" baseline="0" dirty="0"/>
              <a:t>emergency responders to estimate locations, causes, and severity of damage. </a:t>
            </a:r>
          </a:p>
          <a:p>
            <a:pPr algn="l"/>
            <a:r>
              <a:rPr lang="en-US" sz="2400" dirty="0">
                <a:cs typeface="Arial" panose="020B0604020202020204" pitchFamily="34" charset="0"/>
              </a:rPr>
              <a:t>Broader applications of change detection include –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Landcover Transition Detection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Monitoring of Forest Defoliation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Damage Assessment, and so on</a:t>
            </a:r>
            <a:endParaRPr lang="en-US" b="0" i="0" u="none" strike="noStrike" baseline="0" dirty="0">
              <a:cs typeface="Arial" panose="020B0604020202020204" pitchFamily="34" charset="0"/>
            </a:endParaRP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6887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</TotalTime>
  <Words>758</Words>
  <Application>Microsoft Office PowerPoint</Application>
  <PresentationFormat>Widescreen</PresentationFormat>
  <Paragraphs>78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NimbusRomNo9L-Regu</vt:lpstr>
      <vt:lpstr>Office Theme</vt:lpstr>
      <vt:lpstr> Final Project Proposal: Building Damage Assessment on Very High-Resolution Satellite Images. </vt:lpstr>
      <vt:lpstr>What is the project trying to do?</vt:lpstr>
      <vt:lpstr>Dataset: xView2</vt:lpstr>
      <vt:lpstr>How is it done today, and what are the limits of current practice?</vt:lpstr>
      <vt:lpstr>Algebra-Based Change Detection</vt:lpstr>
      <vt:lpstr>Transform-Based Change Detection</vt:lpstr>
      <vt:lpstr>Classification-Based Change Detection</vt:lpstr>
      <vt:lpstr>What is your approach, and what is new in your approach?</vt:lpstr>
      <vt:lpstr>Who cares? If you succeed, what difference will it make?</vt:lpstr>
      <vt:lpstr>How do you know if your approach is successful?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Proposal</dc:title>
  <dc:creator>Yao-Yi Chiang</dc:creator>
  <cp:lastModifiedBy>Tanisha B Shrotriya</cp:lastModifiedBy>
  <cp:revision>7</cp:revision>
  <dcterms:created xsi:type="dcterms:W3CDTF">2022-03-10T18:15:36Z</dcterms:created>
  <dcterms:modified xsi:type="dcterms:W3CDTF">2022-03-21T16:52:24Z</dcterms:modified>
</cp:coreProperties>
</file>