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8917b37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8917b37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e8917b37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e8917b37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8917b37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e8917b37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8917b37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8917b37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8917b37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8917b37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8917b37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e8917b37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8917b37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e8917b37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8917b37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e8917b37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8917b37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e8917b37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8917b37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e8917b37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gold.png"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maroon.png"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2101.11174" TargetMode="External"/><Relationship Id="rId4" Type="http://schemas.openxmlformats.org/officeDocument/2006/relationships/hyperlink" Target="https://arxiv.org/abs/2104.13096" TargetMode="External"/><Relationship Id="rId5" Type="http://schemas.openxmlformats.org/officeDocument/2006/relationships/hyperlink" Target="https://arxiv.org/abs/1707.01926" TargetMode="External"/><Relationship Id="rId6" Type="http://schemas.openxmlformats.org/officeDocument/2006/relationships/hyperlink" Target="https://arxiv.org/abs/1709.0487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arxiv.org/abs/2101.1117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arxiv.org/abs/1707.0192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arxiv.org/abs/1709.0487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 Survey on Graph Based Neural Networks models in Traffic Forecasting</a:t>
            </a:r>
            <a:endParaRPr sz="3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Zishuo Li and Yilong Wang</a:t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2786650" y="3410500"/>
            <a:ext cx="37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li002273@umn.edu, wan00618@umn.edu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249175" y="1017725"/>
            <a:ext cx="85206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[1] </a:t>
            </a:r>
            <a:r>
              <a:rPr lang="en" sz="1400">
                <a:solidFill>
                  <a:schemeClr val="dk1"/>
                </a:solidFill>
              </a:rPr>
              <a:t>Jiang, W &amp; Luo, J. </a:t>
            </a:r>
            <a:r>
              <a:rPr i="1" lang="en" sz="1400">
                <a:solidFill>
                  <a:schemeClr val="dk1"/>
                </a:solidFill>
              </a:rPr>
              <a:t>Graph Neural Network for Traffic Forecasting: A Survey</a:t>
            </a:r>
            <a:r>
              <a:rPr lang="en" sz="1400">
                <a:solidFill>
                  <a:schemeClr val="dk1"/>
                </a:solidFill>
              </a:rPr>
              <a:t>. </a:t>
            </a:r>
            <a:r>
              <a:rPr i="1" lang="en" sz="1400">
                <a:solidFill>
                  <a:schemeClr val="dk1"/>
                </a:solidFill>
              </a:rPr>
              <a:t>arXiv preprint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arXiv:2101.11174</a:t>
            </a:r>
            <a:r>
              <a:rPr lang="en" sz="1400">
                <a:solidFill>
                  <a:schemeClr val="dk1"/>
                </a:solidFill>
              </a:rPr>
              <a:t>, 2021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[2] </a:t>
            </a:r>
            <a:r>
              <a:rPr lang="en" sz="1400">
                <a:solidFill>
                  <a:srgbClr val="222222"/>
                </a:solidFill>
              </a:rPr>
              <a:t>Rico, J</a:t>
            </a:r>
            <a:r>
              <a:rPr lang="en" sz="1400">
                <a:solidFill>
                  <a:schemeClr val="dk1"/>
                </a:solidFill>
              </a:rPr>
              <a:t>, Barateiro, J &amp; Oliveira, A. </a:t>
            </a:r>
            <a:r>
              <a:rPr i="1" lang="en" sz="1400">
                <a:solidFill>
                  <a:schemeClr val="dk1"/>
                </a:solidFill>
              </a:rPr>
              <a:t>Graph Neural Networks for Traffic Forecasting</a:t>
            </a:r>
            <a:r>
              <a:rPr lang="en" sz="1400">
                <a:solidFill>
                  <a:schemeClr val="dk1"/>
                </a:solidFill>
              </a:rPr>
              <a:t>. arXiv preprint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arXiv:2104.13096</a:t>
            </a:r>
            <a:r>
              <a:rPr lang="en" sz="1400">
                <a:solidFill>
                  <a:schemeClr val="dk1"/>
                </a:solidFill>
              </a:rPr>
              <a:t>. 2019.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[3] </a:t>
            </a:r>
            <a:r>
              <a:rPr lang="en" sz="1400">
                <a:solidFill>
                  <a:schemeClr val="dk1"/>
                </a:solidFill>
              </a:rPr>
              <a:t>Li, Y et al.. </a:t>
            </a:r>
            <a:r>
              <a:rPr i="1" lang="en" sz="1400">
                <a:solidFill>
                  <a:schemeClr val="dk1"/>
                </a:solidFill>
              </a:rPr>
              <a:t>Diffusion Convolutional Recurrent Neural Network: Data-Driven Traffic Forecasting</a:t>
            </a:r>
            <a:r>
              <a:rPr lang="en" sz="1400">
                <a:solidFill>
                  <a:schemeClr val="dk1"/>
                </a:solidFill>
              </a:rPr>
              <a:t>. </a:t>
            </a:r>
            <a:r>
              <a:rPr i="1" lang="en" sz="1400">
                <a:solidFill>
                  <a:schemeClr val="dk1"/>
                </a:solidFill>
              </a:rPr>
              <a:t>arXiv preprint </a:t>
            </a:r>
            <a:r>
              <a:rPr lang="en" sz="1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arXiv:1707.01926</a:t>
            </a:r>
            <a:r>
              <a:rPr lang="en" sz="1400">
                <a:solidFill>
                  <a:schemeClr val="dk1"/>
                </a:solidFill>
              </a:rPr>
              <a:t>, 2017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[4] </a:t>
            </a:r>
            <a:r>
              <a:rPr lang="en" sz="1400">
                <a:solidFill>
                  <a:schemeClr val="dk1"/>
                </a:solidFill>
              </a:rPr>
              <a:t>Bing Yu, Haoteng Yin, Zhanxing Zhu. </a:t>
            </a:r>
            <a:r>
              <a:rPr i="1" lang="en" sz="1400">
                <a:solidFill>
                  <a:schemeClr val="dk1"/>
                </a:solidFill>
              </a:rPr>
              <a:t>Spatio-Temporal Graph Convolutional Networks: A Deep Learning Framework for Traffic Forecasting</a:t>
            </a:r>
            <a:r>
              <a:rPr lang="en" sz="1400">
                <a:solidFill>
                  <a:schemeClr val="dk1"/>
                </a:solidFill>
              </a:rPr>
              <a:t>. </a:t>
            </a:r>
            <a:r>
              <a:rPr i="1" lang="en" sz="1400">
                <a:solidFill>
                  <a:schemeClr val="dk1"/>
                </a:solidFill>
              </a:rPr>
              <a:t>arXiv preprint </a:t>
            </a:r>
            <a:r>
              <a:rPr lang="en" sz="1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arXiv:1709.04875</a:t>
            </a:r>
            <a:r>
              <a:rPr lang="en" sz="1400">
                <a:solidFill>
                  <a:schemeClr val="dk1"/>
                </a:solidFill>
              </a:rPr>
              <a:t>, 2017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</a:t>
            </a:r>
            <a:r>
              <a:rPr lang="en"/>
              <a:t> approaches: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Knowledge driven: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differential equations and numerical methods to model traffic flows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Heavily relies on prior knowledge to produce accurate modeling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Data-driven: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E,g., ARIMA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Machine learning models in learning traffic patterns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further categorized into methods modeling spatial dependency and those not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Poor performance in dealing with large-scale and complicated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approaches: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feedforward network, RNN, CNN,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Graph based neural networks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general overview of state-of-the-art GNN models for traffic forecasting (probably forecasting on traffic speed).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representative models such as DCRNN, ST-GCN, ST-UNet, Graph Wavenet.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modeling performance.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77454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275725" y="1017725"/>
            <a:ext cx="85206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 </a:t>
            </a:r>
            <a:r>
              <a:rPr i="1" lang="en"/>
              <a:t>G(V, E, 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Traffic states X1, X2, …, X</a:t>
            </a:r>
            <a:r>
              <a:rPr baseline="-25000" lang="en"/>
              <a:t>T</a:t>
            </a:r>
            <a:r>
              <a:rPr lang="en"/>
              <a:t> based on </a:t>
            </a:r>
            <a:r>
              <a:rPr i="1" lang="en"/>
              <a:t>G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Prediction function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External factors not considered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Generally </a:t>
            </a:r>
            <a:r>
              <a:rPr lang="en"/>
              <a:t>computationally</a:t>
            </a:r>
            <a:r>
              <a:rPr lang="en"/>
              <a:t> inefficient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049" y="1928238"/>
            <a:ext cx="4324375" cy="19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0600" y="4604550"/>
            <a:ext cx="846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Jiang, W &amp; Luo, J. </a:t>
            </a:r>
            <a:r>
              <a:rPr i="1" lang="en" sz="1100">
                <a:latin typeface="Raleway"/>
                <a:ea typeface="Raleway"/>
                <a:cs typeface="Raleway"/>
                <a:sym typeface="Raleway"/>
              </a:rPr>
              <a:t>Graph Neural Network for Traffic Forecasting: A Survey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i="1" lang="en" sz="1100">
                <a:latin typeface="Raleway"/>
                <a:ea typeface="Raleway"/>
                <a:cs typeface="Raleway"/>
                <a:sym typeface="Raleway"/>
              </a:rPr>
              <a:t>arXiv preprint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arXiv:2101.11174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, 2021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Importance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Traffic congestion, urban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Eco-engineering on vehicles, road </a:t>
            </a:r>
            <a:r>
              <a:rPr lang="en"/>
              <a:t>infractures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 methods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methods</a:t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values of speed, flow, volume…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Measures: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Diffusion Convolutional Recurrent Neural Network (DCRNN)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Diffusion process: a random walk on the graph of many time steps to obtain a stationary distribution of possible states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38" y="2152900"/>
            <a:ext cx="5863525" cy="26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/>
        </p:nvSpPr>
        <p:spPr>
          <a:xfrm>
            <a:off x="110600" y="4680750"/>
            <a:ext cx="846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Li, Y et al.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i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Diffusion Convolutional Recurrent Neural Network: Data-Driven Traffic Forecasting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n" sz="1100">
                <a:latin typeface="Raleway"/>
                <a:ea typeface="Raleway"/>
                <a:cs typeface="Raleway"/>
                <a:sym typeface="Raleway"/>
              </a:rPr>
              <a:t>arXiv preprint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arXiv:1707.01926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, 2017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Spatio-Temporal Graph Convolutional Networks (ST-GCN)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Chebyshev Polynomials Approximation: localize the filter and reduce the number of parameters by limiting the kernel size to a Chebyshev polynomial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1st order approximation: used with stacking multiple localized graph convolution layers to define a layer-wise linear formulation that can help construct a deeper architecture to recover spatial information</a:t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825" y="2779150"/>
            <a:ext cx="3868450" cy="19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/>
          <p:cNvSpPr txBox="1"/>
          <p:nvPr/>
        </p:nvSpPr>
        <p:spPr>
          <a:xfrm>
            <a:off x="124425" y="4703625"/>
            <a:ext cx="84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Bing Yu, Haoteng Yin, Zhanxing Zhu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i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Spatio-Temporal Graph Convolutional Networks: A Deep Learning Framework for Traffic Forecasting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n" sz="1100">
                <a:latin typeface="Raleway"/>
                <a:ea typeface="Raleway"/>
                <a:cs typeface="Raleway"/>
                <a:sym typeface="Raleway"/>
              </a:rPr>
              <a:t>arXiv preprint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arXiv:1709.04875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, 2017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152475"/>
            <a:ext cx="57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Implementation of models on toy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 Python code of state-of-the-art models on datasets METR-LA, PeMS, TaxiNYC,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results for each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