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3" r:id="rId6"/>
    <p:sldId id="262" r:id="rId7"/>
    <p:sldId id="264" r:id="rId8"/>
    <p:sldId id="265" r:id="rId9"/>
    <p:sldId id="260"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0"/>
    <p:restoredTop sz="94715"/>
  </p:normalViewPr>
  <p:slideViewPr>
    <p:cSldViewPr snapToGrid="0" snapToObjects="1">
      <p:cViewPr>
        <p:scale>
          <a:sx n="120" d="100"/>
          <a:sy n="120" d="100"/>
        </p:scale>
        <p:origin x="1488"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2A891-44E9-2348-A2BE-9711484F9DD6}" type="datetimeFigureOut">
              <a:rPr lang="en-US" smtClean="0"/>
              <a:t>3/22/22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82121-A271-6349-94AA-FC04077E572C}" type="slidenum">
              <a:rPr lang="en-US" smtClean="0"/>
              <a:t>‹#›</a:t>
            </a:fld>
            <a:endParaRPr lang="en-US"/>
          </a:p>
        </p:txBody>
      </p:sp>
    </p:spTree>
    <p:extLst>
      <p:ext uri="{BB962C8B-B14F-4D97-AF65-F5344CB8AC3E}">
        <p14:creationId xmlns:p14="http://schemas.microsoft.com/office/powerpoint/2010/main" val="24639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which provide, respectively, eight-day </a:t>
            </a:r>
            <a:r>
              <a:rPr lang="en-IN" dirty="0" err="1"/>
              <a:t>compositesfor</a:t>
            </a:r>
            <a:r>
              <a:rPr lang="en-IN" dirty="0"/>
              <a:t> seven-band reflectance imagery, two-band daytime and </a:t>
            </a:r>
            <a:r>
              <a:rPr lang="en-IN" dirty="0" err="1"/>
              <a:t>nighttimetemperature</a:t>
            </a:r>
            <a:r>
              <a:rPr lang="en-IN" dirty="0"/>
              <a:t> imagery, and a land cover mask. Each reflectance </a:t>
            </a:r>
            <a:r>
              <a:rPr lang="en-IN" dirty="0" err="1"/>
              <a:t>bandrepresents</a:t>
            </a:r>
            <a:r>
              <a:rPr lang="en-IN" dirty="0"/>
              <a:t> a distinct range of wavelengths sensed by the </a:t>
            </a:r>
            <a:r>
              <a:rPr lang="en-IN" dirty="0" err="1"/>
              <a:t>MODISsatellite</a:t>
            </a:r>
            <a:r>
              <a:rPr lang="en-IN" dirty="0"/>
              <a:t>. The land cover mask is updated annually and was only </a:t>
            </a:r>
            <a:r>
              <a:rPr lang="en-IN" dirty="0" err="1"/>
              <a:t>usedto</a:t>
            </a:r>
            <a:r>
              <a:rPr lang="en-IN" dirty="0"/>
              <a:t> distinguish cropland from non-cropland.</a:t>
            </a:r>
          </a:p>
          <a:p>
            <a:endParaRPr lang="en-US" dirty="0"/>
          </a:p>
        </p:txBody>
      </p:sp>
      <p:sp>
        <p:nvSpPr>
          <p:cNvPr id="4" name="Slide Number Placeholder 3"/>
          <p:cNvSpPr>
            <a:spLocks noGrp="1"/>
          </p:cNvSpPr>
          <p:nvPr>
            <p:ph type="sldNum" sz="quarter" idx="5"/>
          </p:nvPr>
        </p:nvSpPr>
        <p:spPr/>
        <p:txBody>
          <a:bodyPr/>
          <a:lstStyle/>
          <a:p>
            <a:fld id="{3E382121-A271-6349-94AA-FC04077E572C}" type="slidenum">
              <a:rPr lang="en-US" smtClean="0"/>
              <a:t>2</a:t>
            </a:fld>
            <a:endParaRPr lang="en-US"/>
          </a:p>
        </p:txBody>
      </p:sp>
    </p:spTree>
    <p:extLst>
      <p:ext uri="{BB962C8B-B14F-4D97-AF65-F5344CB8AC3E}">
        <p14:creationId xmlns:p14="http://schemas.microsoft.com/office/powerpoint/2010/main" val="405398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Prior models for predicting crop yields from remotely-sensed </a:t>
            </a:r>
            <a:r>
              <a:rPr lang="en-IN" dirty="0" err="1"/>
              <a:t>datautilize</a:t>
            </a:r>
            <a:r>
              <a:rPr lang="en-IN" dirty="0"/>
              <a:t> human-engineered features, such as NDVI, EVI2 , </a:t>
            </a:r>
            <a:r>
              <a:rPr lang="en-IN" dirty="0" err="1"/>
              <a:t>andGCVI</a:t>
            </a:r>
            <a:r>
              <a:rPr lang="en-IN" dirty="0"/>
              <a:t>, which represent specific combinations of measurements on one or two spectral bands. While such features are useful for visualization and on-the-ground analysis, they discard large amounts of spectral information from particular images and may not </a:t>
            </a:r>
            <a:r>
              <a:rPr lang="en-IN" dirty="0" err="1"/>
              <a:t>representthe</a:t>
            </a:r>
            <a:r>
              <a:rPr lang="en-IN" dirty="0"/>
              <a:t> optimal feature combination for machine learning.</a:t>
            </a:r>
            <a:endParaRPr lang="en-US" dirty="0"/>
          </a:p>
        </p:txBody>
      </p:sp>
      <p:sp>
        <p:nvSpPr>
          <p:cNvPr id="4" name="Slide Number Placeholder 3"/>
          <p:cNvSpPr>
            <a:spLocks noGrp="1"/>
          </p:cNvSpPr>
          <p:nvPr>
            <p:ph type="sldNum" sz="quarter" idx="5"/>
          </p:nvPr>
        </p:nvSpPr>
        <p:spPr/>
        <p:txBody>
          <a:bodyPr/>
          <a:lstStyle/>
          <a:p>
            <a:fld id="{3E382121-A271-6349-94AA-FC04077E572C}" type="slidenum">
              <a:rPr lang="en-US" smtClean="0"/>
              <a:t>3</a:t>
            </a:fld>
            <a:endParaRPr lang="en-US"/>
          </a:p>
        </p:txBody>
      </p:sp>
    </p:spTree>
    <p:extLst>
      <p:ext uri="{BB962C8B-B14F-4D97-AF65-F5344CB8AC3E}">
        <p14:creationId xmlns:p14="http://schemas.microsoft.com/office/powerpoint/2010/main" val="299004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6EBB-CEFB-2B47-A6F4-5C1372AAB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0C60F6-6064-5B42-86E3-1653E8DBB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97B37-EAE4-DB45-87AA-9ABA85644F2E}"/>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5" name="Footer Placeholder 4">
            <a:extLst>
              <a:ext uri="{FF2B5EF4-FFF2-40B4-BE49-F238E27FC236}">
                <a16:creationId xmlns:a16="http://schemas.microsoft.com/office/drawing/2014/main" id="{3E8B1395-0F7F-C940-8850-B33F8C4BB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327F6-EFC3-9A49-AFE8-AC8897CC6736}"/>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194668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3147-A9AE-574E-97E7-2A6B2BE373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9C4E0-521F-E847-88E1-00BFF8BAB7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3A3A-00B1-0A45-B22E-7688D683031D}"/>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5" name="Footer Placeholder 4">
            <a:extLst>
              <a:ext uri="{FF2B5EF4-FFF2-40B4-BE49-F238E27FC236}">
                <a16:creationId xmlns:a16="http://schemas.microsoft.com/office/drawing/2014/main" id="{DA2A200F-0703-CB4F-AA65-B54B7246B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357B4-27BA-5142-8168-1E1B1646A169}"/>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256579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067F5-5FD8-0441-9F23-045F34D63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DF78B6-4016-C242-8DF1-EFDB280F5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E0624-F00A-8846-AED8-06AA260BE045}"/>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5" name="Footer Placeholder 4">
            <a:extLst>
              <a:ext uri="{FF2B5EF4-FFF2-40B4-BE49-F238E27FC236}">
                <a16:creationId xmlns:a16="http://schemas.microsoft.com/office/drawing/2014/main" id="{1F52B49D-8E75-0F44-B862-218FB8D65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ADE24-B2A7-4147-A794-37E512DE48D5}"/>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59101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8838-B10F-6C49-91BD-5D213192B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A161A-1370-8C40-BF95-3071F626E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54FE0-C3C8-7942-A426-AB7637D261D2}"/>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5" name="Footer Placeholder 4">
            <a:extLst>
              <a:ext uri="{FF2B5EF4-FFF2-40B4-BE49-F238E27FC236}">
                <a16:creationId xmlns:a16="http://schemas.microsoft.com/office/drawing/2014/main" id="{9B1DD317-F92D-7D40-AF10-C55ED84AA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82866-8B39-0A4D-9651-625535901030}"/>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403030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2C9E-78DB-4F48-91AE-36581656F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AA1CA9-0526-0642-B00B-8FF854581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A69BD-B8D9-0446-B0DD-D0E02DB1D12C}"/>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5" name="Footer Placeholder 4">
            <a:extLst>
              <a:ext uri="{FF2B5EF4-FFF2-40B4-BE49-F238E27FC236}">
                <a16:creationId xmlns:a16="http://schemas.microsoft.com/office/drawing/2014/main" id="{70E8E35C-2000-4C4C-8717-4EF2A0111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ED563-65D9-8D41-B194-81C8099902FC}"/>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77463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1D31-B8BE-AC40-8D1D-A26E979231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6F45B-2445-6E4B-BF3B-AC7DD836D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4F032-7FBE-844D-BDE1-FD9C15E2F2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52F7DF-25C7-9847-9645-A14946A4FBF5}"/>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6" name="Footer Placeholder 5">
            <a:extLst>
              <a:ext uri="{FF2B5EF4-FFF2-40B4-BE49-F238E27FC236}">
                <a16:creationId xmlns:a16="http://schemas.microsoft.com/office/drawing/2014/main" id="{FA7B0B69-885B-F542-BBC2-0288ED1B6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20AA-5B24-EB42-B43F-68FEDF3D145A}"/>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223413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1C-EF6B-844F-9A0C-98E80A844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75F80B-43EE-DC4D-AFF5-E0EC43935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41F7C-D7C7-D24F-80CD-96141BC868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41053D-C989-F64F-B0F5-86B9F00D3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1B1B39-392C-7E49-BB8C-F5BEA7DBC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9D4EFF-588B-8548-B97B-EAB47CBF3104}"/>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8" name="Footer Placeholder 7">
            <a:extLst>
              <a:ext uri="{FF2B5EF4-FFF2-40B4-BE49-F238E27FC236}">
                <a16:creationId xmlns:a16="http://schemas.microsoft.com/office/drawing/2014/main" id="{54CB6B37-A20C-184B-B683-6A9D03CBE4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5644C6-107A-074D-86A8-2E0C7A759039}"/>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299134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49B4-27FE-2E43-8B83-5930729F3C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BC80AD-E3CB-F747-A57A-CF2B27D90E8E}"/>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4" name="Footer Placeholder 3">
            <a:extLst>
              <a:ext uri="{FF2B5EF4-FFF2-40B4-BE49-F238E27FC236}">
                <a16:creationId xmlns:a16="http://schemas.microsoft.com/office/drawing/2014/main" id="{6F12040D-0E4D-EB44-91A6-DE025CCC19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DEC04-D0C1-7343-B4C4-B268B9B70047}"/>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421952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A9975-F126-0447-8C68-4D9FB973D9BA}"/>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3" name="Footer Placeholder 2">
            <a:extLst>
              <a:ext uri="{FF2B5EF4-FFF2-40B4-BE49-F238E27FC236}">
                <a16:creationId xmlns:a16="http://schemas.microsoft.com/office/drawing/2014/main" id="{8F3D9C32-05FF-D84C-B10D-6262F0C4C7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58702D-8E15-0742-BCB5-9CB64AD1670F}"/>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56613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6538-1C46-3B49-8632-BE4EE515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284E48-E041-2D46-8028-BEB12C677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C3D9F-0837-FA46-AFCA-AB2625457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D2C71-15B3-BF42-8711-9A8E3D35E0FF}"/>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6" name="Footer Placeholder 5">
            <a:extLst>
              <a:ext uri="{FF2B5EF4-FFF2-40B4-BE49-F238E27FC236}">
                <a16:creationId xmlns:a16="http://schemas.microsoft.com/office/drawing/2014/main" id="{12E22286-FBCC-284A-9B97-E0844D055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677E9-D081-BB4A-8EBD-D4B2A878953C}"/>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202777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4852-350C-3F4E-A6EB-213B5028CD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33283D-B8D3-D54C-B5A9-37A2B08C1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2F4EDD-BE68-2C4B-BF56-04FC779AA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846D7-ACE6-A040-9549-3D9124320423}"/>
              </a:ext>
            </a:extLst>
          </p:cNvPr>
          <p:cNvSpPr>
            <a:spLocks noGrp="1"/>
          </p:cNvSpPr>
          <p:nvPr>
            <p:ph type="dt" sz="half" idx="10"/>
          </p:nvPr>
        </p:nvSpPr>
        <p:spPr/>
        <p:txBody>
          <a:bodyPr/>
          <a:lstStyle/>
          <a:p>
            <a:fld id="{C3530AA5-9CB1-5549-A73A-9A1AA1197EEF}" type="datetimeFigureOut">
              <a:rPr lang="en-US" smtClean="0"/>
              <a:t>3/22/22</a:t>
            </a:fld>
            <a:endParaRPr lang="en-US"/>
          </a:p>
        </p:txBody>
      </p:sp>
      <p:sp>
        <p:nvSpPr>
          <p:cNvPr id="6" name="Footer Placeholder 5">
            <a:extLst>
              <a:ext uri="{FF2B5EF4-FFF2-40B4-BE49-F238E27FC236}">
                <a16:creationId xmlns:a16="http://schemas.microsoft.com/office/drawing/2014/main" id="{5C2DE443-0FF4-7445-AA3A-6D69C6AD1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EFBFA-2700-784D-9AB9-C61472756179}"/>
              </a:ext>
            </a:extLst>
          </p:cNvPr>
          <p:cNvSpPr>
            <a:spLocks noGrp="1"/>
          </p:cNvSpPr>
          <p:nvPr>
            <p:ph type="sldNum" sz="quarter" idx="12"/>
          </p:nvPr>
        </p:nvSpPr>
        <p:spPr/>
        <p:txBody>
          <a:bodyPr/>
          <a:lstStyle/>
          <a:p>
            <a:fld id="{416BE9D3-9E59-7C48-A0C4-9307EF426EA6}" type="slidenum">
              <a:rPr lang="en-US" smtClean="0"/>
              <a:t>‹#›</a:t>
            </a:fld>
            <a:endParaRPr lang="en-US"/>
          </a:p>
        </p:txBody>
      </p:sp>
    </p:spTree>
    <p:extLst>
      <p:ext uri="{BB962C8B-B14F-4D97-AF65-F5344CB8AC3E}">
        <p14:creationId xmlns:p14="http://schemas.microsoft.com/office/powerpoint/2010/main" val="293335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C14F7-21F1-9743-9077-B304E6B66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104A9F-E9A3-4646-A3B4-655E6DD35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EBEEA-EA1C-5A4B-8F71-49980DB70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30AA5-9CB1-5549-A73A-9A1AA1197EEF}" type="datetimeFigureOut">
              <a:rPr lang="en-US" smtClean="0"/>
              <a:t>3/22/22</a:t>
            </a:fld>
            <a:endParaRPr lang="en-US"/>
          </a:p>
        </p:txBody>
      </p:sp>
      <p:sp>
        <p:nvSpPr>
          <p:cNvPr id="5" name="Footer Placeholder 4">
            <a:extLst>
              <a:ext uri="{FF2B5EF4-FFF2-40B4-BE49-F238E27FC236}">
                <a16:creationId xmlns:a16="http://schemas.microsoft.com/office/drawing/2014/main" id="{B2164869-8B48-D149-9B4B-35BD98D1FC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E3DE05-2251-CC49-BA12-CC4842187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BE9D3-9E59-7C48-A0C4-9307EF426EA6}" type="slidenum">
              <a:rPr lang="en-US" smtClean="0"/>
              <a:t>‹#›</a:t>
            </a:fld>
            <a:endParaRPr lang="en-US"/>
          </a:p>
        </p:txBody>
      </p:sp>
    </p:spTree>
    <p:extLst>
      <p:ext uri="{BB962C8B-B14F-4D97-AF65-F5344CB8AC3E}">
        <p14:creationId xmlns:p14="http://schemas.microsoft.com/office/powerpoint/2010/main" val="2994830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nn.com/2022/03/17/opinions/india-farmer-suicide-agriculture-reform-kaur/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7A4F-4BFA-6241-8729-F560D1239FCA}"/>
              </a:ext>
            </a:extLst>
          </p:cNvPr>
          <p:cNvSpPr>
            <a:spLocks noGrp="1"/>
          </p:cNvSpPr>
          <p:nvPr>
            <p:ph type="ctrTitle"/>
          </p:nvPr>
        </p:nvSpPr>
        <p:spPr/>
        <p:txBody>
          <a:bodyPr>
            <a:normAutofit fontScale="90000"/>
          </a:bodyPr>
          <a:lstStyle/>
          <a:p>
            <a:r>
              <a:rPr lang="en-US" dirty="0"/>
              <a:t>Deep Learning for Crop Yield Prediction Using Remote Sensing Data</a:t>
            </a:r>
          </a:p>
        </p:txBody>
      </p:sp>
      <p:sp>
        <p:nvSpPr>
          <p:cNvPr id="3" name="Subtitle 2">
            <a:extLst>
              <a:ext uri="{FF2B5EF4-FFF2-40B4-BE49-F238E27FC236}">
                <a16:creationId xmlns:a16="http://schemas.microsoft.com/office/drawing/2014/main" id="{CE59CDA2-A5AD-5745-BF23-9B0AC0222BCB}"/>
              </a:ext>
            </a:extLst>
          </p:cNvPr>
          <p:cNvSpPr>
            <a:spLocks noGrp="1"/>
          </p:cNvSpPr>
          <p:nvPr>
            <p:ph type="subTitle" idx="1"/>
          </p:nvPr>
        </p:nvSpPr>
        <p:spPr/>
        <p:txBody>
          <a:bodyPr/>
          <a:lstStyle/>
          <a:p>
            <a:r>
              <a:rPr lang="en-US" dirty="0"/>
              <a:t>Shivam Bhandari, bhand092@umn.edu, 2</a:t>
            </a:r>
            <a:r>
              <a:rPr lang="en-US" baseline="30000" dirty="0"/>
              <a:t>nd</a:t>
            </a:r>
            <a:r>
              <a:rPr lang="en-US" dirty="0"/>
              <a:t> Year MS in Computer Science</a:t>
            </a:r>
          </a:p>
        </p:txBody>
      </p:sp>
    </p:spTree>
    <p:extLst>
      <p:ext uri="{BB962C8B-B14F-4D97-AF65-F5344CB8AC3E}">
        <p14:creationId xmlns:p14="http://schemas.microsoft.com/office/powerpoint/2010/main" val="71520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D3F9-C84A-994C-9C37-35B68DC2EFD9}"/>
              </a:ext>
            </a:extLst>
          </p:cNvPr>
          <p:cNvSpPr>
            <a:spLocks noGrp="1"/>
          </p:cNvSpPr>
          <p:nvPr>
            <p:ph type="title"/>
          </p:nvPr>
        </p:nvSpPr>
        <p:spPr/>
        <p:txBody>
          <a:bodyPr>
            <a:noAutofit/>
          </a:bodyPr>
          <a:lstStyle/>
          <a:p>
            <a:r>
              <a:rPr lang="en-US" dirty="0"/>
              <a:t>How do you know if your approach is successful?</a:t>
            </a:r>
            <a:endParaRPr lang="en-US" sz="2800" dirty="0"/>
          </a:p>
        </p:txBody>
      </p:sp>
      <p:sp>
        <p:nvSpPr>
          <p:cNvPr id="3" name="Content Placeholder 2">
            <a:extLst>
              <a:ext uri="{FF2B5EF4-FFF2-40B4-BE49-F238E27FC236}">
                <a16:creationId xmlns:a16="http://schemas.microsoft.com/office/drawing/2014/main" id="{EB6E7FD8-DE6D-BD4D-AA8A-E4CCE9732DD8}"/>
              </a:ext>
            </a:extLst>
          </p:cNvPr>
          <p:cNvSpPr>
            <a:spLocks noGrp="1"/>
          </p:cNvSpPr>
          <p:nvPr>
            <p:ph idx="1"/>
          </p:nvPr>
        </p:nvSpPr>
        <p:spPr/>
        <p:txBody>
          <a:bodyPr/>
          <a:lstStyle/>
          <a:p>
            <a:r>
              <a:rPr lang="en-US" dirty="0"/>
              <a:t>To evaluate my results, I will use R</a:t>
            </a:r>
            <a:r>
              <a:rPr lang="en-US" baseline="30000" dirty="0"/>
              <a:t>2 </a:t>
            </a:r>
            <a:r>
              <a:rPr lang="en-US" dirty="0"/>
              <a:t>score and RMSE metrics against the ground truth.</a:t>
            </a:r>
          </a:p>
          <a:p>
            <a:r>
              <a:rPr lang="en-US" dirty="0"/>
              <a:t>I expect the LSTM model to perform much better than the ridge regression model.</a:t>
            </a:r>
          </a:p>
          <a:p>
            <a:r>
              <a:rPr lang="en-US" dirty="0"/>
              <a:t>RMSE will be measured in metric </a:t>
            </a:r>
            <a:r>
              <a:rPr lang="en-US" dirty="0" err="1"/>
              <a:t>tonnes</a:t>
            </a:r>
            <a:r>
              <a:rPr lang="en-US" dirty="0"/>
              <a:t> per </a:t>
            </a:r>
            <a:r>
              <a:rPr lang="en-US" dirty="0" err="1"/>
              <a:t>hectacre</a:t>
            </a:r>
            <a:r>
              <a:rPr lang="en-US" dirty="0"/>
              <a:t>.</a:t>
            </a:r>
          </a:p>
          <a:p>
            <a:r>
              <a:rPr lang="en-US" dirty="0"/>
              <a:t>R</a:t>
            </a:r>
            <a:r>
              <a:rPr lang="en-US" baseline="30000" dirty="0"/>
              <a:t>2 </a:t>
            </a:r>
            <a:r>
              <a:rPr lang="en-US" dirty="0"/>
              <a:t>of &gt; 0 will indicate that my approach managed to learn something. A value of &gt; 0.6 will indicate strong prediction capability.</a:t>
            </a:r>
          </a:p>
        </p:txBody>
      </p:sp>
    </p:spTree>
    <p:extLst>
      <p:ext uri="{BB962C8B-B14F-4D97-AF65-F5344CB8AC3E}">
        <p14:creationId xmlns:p14="http://schemas.microsoft.com/office/powerpoint/2010/main" val="302101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3989-82CC-5441-B649-408D9975863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C1CBF9-BD3E-BF45-BE52-09955E9C907C}"/>
              </a:ext>
            </a:extLst>
          </p:cNvPr>
          <p:cNvSpPr>
            <a:spLocks noGrp="1"/>
          </p:cNvSpPr>
          <p:nvPr>
            <p:ph idx="1"/>
          </p:nvPr>
        </p:nvSpPr>
        <p:spPr/>
        <p:txBody>
          <a:bodyPr/>
          <a:lstStyle/>
          <a:p>
            <a:r>
              <a:rPr lang="en-US" dirty="0"/>
              <a:t>[1] </a:t>
            </a:r>
            <a:r>
              <a:rPr lang="en-US" dirty="0" err="1"/>
              <a:t>Jiaxuan</a:t>
            </a:r>
            <a:r>
              <a:rPr lang="en-US" dirty="0"/>
              <a:t> You, </a:t>
            </a:r>
            <a:r>
              <a:rPr lang="en-US" dirty="0" err="1"/>
              <a:t>Xiaocheng</a:t>
            </a:r>
            <a:r>
              <a:rPr lang="en-US" dirty="0"/>
              <a:t> Li, Melvin Low, David Lobell, and Stefano </a:t>
            </a:r>
            <a:r>
              <a:rPr lang="en-US" dirty="0" err="1"/>
              <a:t>Ermon</a:t>
            </a:r>
            <a:r>
              <a:rPr lang="en-US" dirty="0"/>
              <a:t>. 2017. Deep Gaussian Process for Crop Yield Prediction Based on Remote Sensing Data. 2017 Association for the Advancement of </a:t>
            </a:r>
            <a:r>
              <a:rPr lang="en-US" dirty="0" err="1"/>
              <a:t>Articial</a:t>
            </a:r>
            <a:r>
              <a:rPr lang="en-US" dirty="0"/>
              <a:t> Intelligence (2017)</a:t>
            </a:r>
          </a:p>
          <a:p>
            <a:r>
              <a:rPr lang="en-US" dirty="0"/>
              <a:t>[2] Wang, Anna &amp; Tran, </a:t>
            </a:r>
            <a:r>
              <a:rPr lang="en-US" dirty="0" err="1"/>
              <a:t>Caelin</a:t>
            </a:r>
            <a:r>
              <a:rPr lang="en-US" dirty="0"/>
              <a:t> &amp; Desai, Nikhil &amp; Lobell, David &amp; </a:t>
            </a:r>
            <a:r>
              <a:rPr lang="en-US" dirty="0" err="1"/>
              <a:t>Ermon</a:t>
            </a:r>
            <a:r>
              <a:rPr lang="en-US" dirty="0"/>
              <a:t>, Stefano. (2018). Deep Transfer Learning for Crop Yield Prediction with Remote Sensing Data. 1-5. 10.1145/3209811.3212707. </a:t>
            </a:r>
          </a:p>
          <a:p>
            <a:r>
              <a:rPr lang="en-US" dirty="0"/>
              <a:t>[3] </a:t>
            </a:r>
            <a:r>
              <a:rPr lang="en-US" dirty="0">
                <a:hlinkClick r:id="rId2"/>
              </a:rPr>
              <a:t>https://www.cnn.com/2022/03/17/opinions/india-farmer-suicide-agriculture-reform-kaur/index.html</a:t>
            </a:r>
            <a:endParaRPr lang="en-US" dirty="0"/>
          </a:p>
          <a:p>
            <a:endParaRPr lang="en-US" dirty="0"/>
          </a:p>
        </p:txBody>
      </p:sp>
    </p:spTree>
    <p:extLst>
      <p:ext uri="{BB962C8B-B14F-4D97-AF65-F5344CB8AC3E}">
        <p14:creationId xmlns:p14="http://schemas.microsoft.com/office/powerpoint/2010/main" val="328753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1939-C45F-F449-A9A2-7B384F16F508}"/>
              </a:ext>
            </a:extLst>
          </p:cNvPr>
          <p:cNvSpPr>
            <a:spLocks noGrp="1"/>
          </p:cNvSpPr>
          <p:nvPr>
            <p:ph type="title"/>
          </p:nvPr>
        </p:nvSpPr>
        <p:spPr/>
        <p:txBody>
          <a:bodyPr/>
          <a:lstStyle/>
          <a:p>
            <a:r>
              <a:rPr lang="en-US" dirty="0"/>
              <a:t>What is the project trying to do?</a:t>
            </a:r>
          </a:p>
        </p:txBody>
      </p:sp>
      <p:sp>
        <p:nvSpPr>
          <p:cNvPr id="3" name="Content Placeholder 2">
            <a:extLst>
              <a:ext uri="{FF2B5EF4-FFF2-40B4-BE49-F238E27FC236}">
                <a16:creationId xmlns:a16="http://schemas.microsoft.com/office/drawing/2014/main" id="{D4378DCB-87A8-8041-A256-8B5980ECB480}"/>
              </a:ext>
            </a:extLst>
          </p:cNvPr>
          <p:cNvSpPr>
            <a:spLocks noGrp="1"/>
          </p:cNvSpPr>
          <p:nvPr>
            <p:ph idx="1"/>
          </p:nvPr>
        </p:nvSpPr>
        <p:spPr/>
        <p:txBody>
          <a:bodyPr/>
          <a:lstStyle/>
          <a:p>
            <a:r>
              <a:rPr lang="en-US" dirty="0"/>
              <a:t>The aim of this project is to make a deep learning model for prediction of crop yield using remotely sensed data</a:t>
            </a:r>
          </a:p>
          <a:p>
            <a:r>
              <a:rPr lang="en-US" dirty="0"/>
              <a:t>Firstly, I will train a deep learning model with features from the MODIS satellite imagery paired with the ground truth for county level soyabean crop yield statistics from Argentina and Brazil</a:t>
            </a:r>
          </a:p>
          <a:p>
            <a:r>
              <a:rPr lang="en-US" dirty="0"/>
              <a:t>Later, I will use transfer learning to make yield predictions for regions in India, USA, and Ethiopia.</a:t>
            </a:r>
          </a:p>
          <a:p>
            <a:endParaRPr lang="en-US" dirty="0"/>
          </a:p>
        </p:txBody>
      </p:sp>
    </p:spTree>
    <p:extLst>
      <p:ext uri="{BB962C8B-B14F-4D97-AF65-F5344CB8AC3E}">
        <p14:creationId xmlns:p14="http://schemas.microsoft.com/office/powerpoint/2010/main" val="176493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9404-711A-A842-A73D-D825EA552B39}"/>
              </a:ext>
            </a:extLst>
          </p:cNvPr>
          <p:cNvSpPr>
            <a:spLocks noGrp="1"/>
          </p:cNvSpPr>
          <p:nvPr>
            <p:ph type="title"/>
          </p:nvPr>
        </p:nvSpPr>
        <p:spPr/>
        <p:txBody>
          <a:bodyPr>
            <a:noAutofit/>
          </a:bodyPr>
          <a:lstStyle/>
          <a:p>
            <a:r>
              <a:rPr lang="en-US" dirty="0"/>
              <a:t>How is it done today, and what are the limits of current practice?</a:t>
            </a:r>
            <a:endParaRPr lang="en-US" sz="2800" dirty="0"/>
          </a:p>
        </p:txBody>
      </p:sp>
      <p:sp>
        <p:nvSpPr>
          <p:cNvPr id="3" name="Content Placeholder 2">
            <a:extLst>
              <a:ext uri="{FF2B5EF4-FFF2-40B4-BE49-F238E27FC236}">
                <a16:creationId xmlns:a16="http://schemas.microsoft.com/office/drawing/2014/main" id="{5EB1E1DF-6548-9E40-BA87-4B04556DE5EF}"/>
              </a:ext>
            </a:extLst>
          </p:cNvPr>
          <p:cNvSpPr>
            <a:spLocks noGrp="1"/>
          </p:cNvSpPr>
          <p:nvPr>
            <p:ph idx="1"/>
          </p:nvPr>
        </p:nvSpPr>
        <p:spPr/>
        <p:txBody>
          <a:bodyPr>
            <a:normAutofit fontScale="92500" lnSpcReduction="10000"/>
          </a:bodyPr>
          <a:lstStyle/>
          <a:p>
            <a:r>
              <a:rPr lang="en-US" dirty="0"/>
              <a:t>Currently, leading crop yield prediction techniques mostly rely on locally sensed data, such as rainfall measurements and farmer surveys from field visits. </a:t>
            </a:r>
          </a:p>
          <a:p>
            <a:r>
              <a:rPr lang="en-US" dirty="0"/>
              <a:t>Locally sensed data provide detailed information but are expensive to collect, often noisy, and extremely difficult to scale. </a:t>
            </a:r>
          </a:p>
          <a:p>
            <a:r>
              <a:rPr lang="en-US" dirty="0"/>
              <a:t>Remote sensing data, a cheap and globally accessible resource, coupled with modern machine learning approaches offers a potential solution.</a:t>
            </a:r>
          </a:p>
          <a:p>
            <a:r>
              <a:rPr lang="en-US" dirty="0"/>
              <a:t>Prior models for predicting crop yields from remotely-sensed data utilize human-engineered features </a:t>
            </a:r>
            <a:r>
              <a:rPr lang="en-IN" dirty="0"/>
              <a:t>which represent specific combinations of measurements on one or two spectral bands, thus discarding a large amount of potentially useful data.</a:t>
            </a:r>
            <a:endParaRPr lang="en-US" dirty="0"/>
          </a:p>
        </p:txBody>
      </p:sp>
    </p:spTree>
    <p:extLst>
      <p:ext uri="{BB962C8B-B14F-4D97-AF65-F5344CB8AC3E}">
        <p14:creationId xmlns:p14="http://schemas.microsoft.com/office/powerpoint/2010/main" val="9723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6B64-22F4-974A-9E8C-A501705EECF8}"/>
              </a:ext>
            </a:extLst>
          </p:cNvPr>
          <p:cNvSpPr>
            <a:spLocks noGrp="1"/>
          </p:cNvSpPr>
          <p:nvPr>
            <p:ph type="title"/>
          </p:nvPr>
        </p:nvSpPr>
        <p:spPr/>
        <p:txBody>
          <a:bodyPr>
            <a:noAutofit/>
          </a:bodyPr>
          <a:lstStyle/>
          <a:p>
            <a:r>
              <a:rPr lang="en-US" sz="4000" dirty="0"/>
              <a:t>What is your approach, and what is new in your approach?</a:t>
            </a:r>
            <a:endParaRPr lang="en-US" sz="2000" dirty="0"/>
          </a:p>
        </p:txBody>
      </p:sp>
      <p:sp>
        <p:nvSpPr>
          <p:cNvPr id="3" name="Content Placeholder 2">
            <a:extLst>
              <a:ext uri="{FF2B5EF4-FFF2-40B4-BE49-F238E27FC236}">
                <a16:creationId xmlns:a16="http://schemas.microsoft.com/office/drawing/2014/main" id="{EC5CAD45-949A-124D-BF25-25D1E6D99F83}"/>
              </a:ext>
            </a:extLst>
          </p:cNvPr>
          <p:cNvSpPr>
            <a:spLocks noGrp="1"/>
          </p:cNvSpPr>
          <p:nvPr>
            <p:ph idx="1"/>
          </p:nvPr>
        </p:nvSpPr>
        <p:spPr/>
        <p:txBody>
          <a:bodyPr/>
          <a:lstStyle/>
          <a:p>
            <a:r>
              <a:rPr lang="en-US" dirty="0"/>
              <a:t>Dataset and Features</a:t>
            </a:r>
          </a:p>
          <a:p>
            <a:r>
              <a:rPr lang="en-US" dirty="0"/>
              <a:t>Models</a:t>
            </a:r>
          </a:p>
        </p:txBody>
      </p:sp>
    </p:spTree>
    <p:extLst>
      <p:ext uri="{BB962C8B-B14F-4D97-AF65-F5344CB8AC3E}">
        <p14:creationId xmlns:p14="http://schemas.microsoft.com/office/powerpoint/2010/main" val="329742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3B94-E762-F24D-AD89-2E14829A0596}"/>
              </a:ext>
            </a:extLst>
          </p:cNvPr>
          <p:cNvSpPr>
            <a:spLocks noGrp="1"/>
          </p:cNvSpPr>
          <p:nvPr>
            <p:ph type="title"/>
          </p:nvPr>
        </p:nvSpPr>
        <p:spPr/>
        <p:txBody>
          <a:bodyPr/>
          <a:lstStyle/>
          <a:p>
            <a:r>
              <a:rPr lang="en-US" dirty="0"/>
              <a:t>Data Sources</a:t>
            </a:r>
          </a:p>
        </p:txBody>
      </p:sp>
      <p:pic>
        <p:nvPicPr>
          <p:cNvPr id="4" name="Picture 3" descr="Graphical user interface&#10;&#10;Description automatically generated">
            <a:extLst>
              <a:ext uri="{FF2B5EF4-FFF2-40B4-BE49-F238E27FC236}">
                <a16:creationId xmlns:a16="http://schemas.microsoft.com/office/drawing/2014/main" id="{0D9CAF3C-7B2B-CF44-A080-CF2836ED0625}"/>
              </a:ext>
            </a:extLst>
          </p:cNvPr>
          <p:cNvPicPr>
            <a:picLocks noChangeAspect="1"/>
          </p:cNvPicPr>
          <p:nvPr/>
        </p:nvPicPr>
        <p:blipFill>
          <a:blip r:embed="rId2"/>
          <a:stretch>
            <a:fillRect/>
          </a:stretch>
        </p:blipFill>
        <p:spPr>
          <a:xfrm>
            <a:off x="838200" y="2115344"/>
            <a:ext cx="3213100" cy="1066800"/>
          </a:xfrm>
          <a:prstGeom prst="rect">
            <a:avLst/>
          </a:prstGeom>
        </p:spPr>
      </p:pic>
      <p:pic>
        <p:nvPicPr>
          <p:cNvPr id="5" name="Graphic 4">
            <a:extLst>
              <a:ext uri="{FF2B5EF4-FFF2-40B4-BE49-F238E27FC236}">
                <a16:creationId xmlns:a16="http://schemas.microsoft.com/office/drawing/2014/main" id="{2A92394D-0DCE-FF43-9A6C-D7E03CF8F0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2570" y="1991221"/>
            <a:ext cx="4981230" cy="1315045"/>
          </a:xfrm>
          <a:prstGeom prst="rect">
            <a:avLst/>
          </a:prstGeom>
        </p:spPr>
      </p:pic>
      <p:pic>
        <p:nvPicPr>
          <p:cNvPr id="6" name="Picture 5" descr="Logo&#10;&#10;Description automatically generated">
            <a:extLst>
              <a:ext uri="{FF2B5EF4-FFF2-40B4-BE49-F238E27FC236}">
                <a16:creationId xmlns:a16="http://schemas.microsoft.com/office/drawing/2014/main" id="{E520A463-0E8E-2747-8C81-6D6BA790E0EE}"/>
              </a:ext>
            </a:extLst>
          </p:cNvPr>
          <p:cNvPicPr>
            <a:picLocks noChangeAspect="1"/>
          </p:cNvPicPr>
          <p:nvPr/>
        </p:nvPicPr>
        <p:blipFill>
          <a:blip r:embed="rId5"/>
          <a:stretch>
            <a:fillRect/>
          </a:stretch>
        </p:blipFill>
        <p:spPr>
          <a:xfrm>
            <a:off x="1898650" y="4592209"/>
            <a:ext cx="8394700" cy="1143000"/>
          </a:xfrm>
          <a:prstGeom prst="rect">
            <a:avLst/>
          </a:prstGeom>
        </p:spPr>
      </p:pic>
    </p:spTree>
    <p:extLst>
      <p:ext uri="{BB962C8B-B14F-4D97-AF65-F5344CB8AC3E}">
        <p14:creationId xmlns:p14="http://schemas.microsoft.com/office/powerpoint/2010/main" val="146669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1DF5-22D4-0E4D-8E2D-CA012589304A}"/>
              </a:ext>
            </a:extLst>
          </p:cNvPr>
          <p:cNvSpPr>
            <a:spLocks noGrp="1"/>
          </p:cNvSpPr>
          <p:nvPr>
            <p:ph type="title"/>
          </p:nvPr>
        </p:nvSpPr>
        <p:spPr/>
        <p:txBody>
          <a:bodyPr/>
          <a:lstStyle/>
          <a:p>
            <a:r>
              <a:rPr lang="en-US" dirty="0"/>
              <a:t>Dataset and Features</a:t>
            </a:r>
          </a:p>
        </p:txBody>
      </p:sp>
      <p:sp>
        <p:nvSpPr>
          <p:cNvPr id="3" name="Content Placeholder 2">
            <a:extLst>
              <a:ext uri="{FF2B5EF4-FFF2-40B4-BE49-F238E27FC236}">
                <a16:creationId xmlns:a16="http://schemas.microsoft.com/office/drawing/2014/main" id="{CB04CF1E-B5EC-C948-9A18-33AA81DBD28F}"/>
              </a:ext>
            </a:extLst>
          </p:cNvPr>
          <p:cNvSpPr>
            <a:spLocks noGrp="1"/>
          </p:cNvSpPr>
          <p:nvPr>
            <p:ph idx="1"/>
          </p:nvPr>
        </p:nvSpPr>
        <p:spPr/>
        <p:txBody>
          <a:bodyPr>
            <a:normAutofit fontScale="92500"/>
          </a:bodyPr>
          <a:lstStyle/>
          <a:p>
            <a:r>
              <a:rPr lang="en-US" dirty="0"/>
              <a:t>I will use MOD09A1, MYD11A2, and MCD12Q1, which provide, respectively, eight-day composites for seven-band reflectance imagery, two-band daytime and nighttime temperature imagery, and a land cover mask. </a:t>
            </a:r>
          </a:p>
          <a:p>
            <a:r>
              <a:rPr lang="en-US" dirty="0"/>
              <a:t>As our ground truth for soybean crop yields, we used county-level and province-level yield statistics compiled by the Argentine Undersecretary of Agriculture and the Brazilian Institute of Geography and Statistics. All yields were reported in units of metric tones per cultivated hectare (t/Ha).</a:t>
            </a:r>
          </a:p>
          <a:p>
            <a:r>
              <a:rPr lang="en-IN" dirty="0"/>
              <a:t>Each officially reported crop yield of a particular region for a particular harvest was paired with a sequence of MODIS reflectance and temperature images from the months preceding the harvest.</a:t>
            </a:r>
            <a:endParaRPr lang="en-US" dirty="0"/>
          </a:p>
          <a:p>
            <a:endParaRPr lang="en-US" dirty="0"/>
          </a:p>
          <a:p>
            <a:endParaRPr lang="en-US" dirty="0"/>
          </a:p>
        </p:txBody>
      </p:sp>
    </p:spTree>
    <p:extLst>
      <p:ext uri="{BB962C8B-B14F-4D97-AF65-F5344CB8AC3E}">
        <p14:creationId xmlns:p14="http://schemas.microsoft.com/office/powerpoint/2010/main" val="232433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DE67-6906-7F41-B583-A563D1AA521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588E00C-AC6A-3A48-A3FE-9F09434594CE}"/>
              </a:ext>
            </a:extLst>
          </p:cNvPr>
          <p:cNvSpPr>
            <a:spLocks noGrp="1"/>
          </p:cNvSpPr>
          <p:nvPr>
            <p:ph idx="1"/>
          </p:nvPr>
        </p:nvSpPr>
        <p:spPr/>
        <p:txBody>
          <a:bodyPr>
            <a:normAutofit lnSpcReduction="10000"/>
          </a:bodyPr>
          <a:lstStyle/>
          <a:p>
            <a:r>
              <a:rPr lang="en-US" dirty="0"/>
              <a:t>Preprocess to transform the satellite images from I ∈ </a:t>
            </a:r>
            <a:r>
              <a:rPr lang="en-US" dirty="0" err="1"/>
              <a:t>R</a:t>
            </a:r>
            <a:r>
              <a:rPr lang="en-US" baseline="30000" dirty="0" err="1"/>
              <a:t>h×w×d</a:t>
            </a:r>
            <a:r>
              <a:rPr lang="en-US" baseline="30000" dirty="0"/>
              <a:t>  </a:t>
            </a:r>
            <a:r>
              <a:rPr lang="en-US" dirty="0"/>
              <a:t>to </a:t>
            </a:r>
            <a:r>
              <a:rPr lang="en-IN" dirty="0"/>
              <a:t>H ∈ </a:t>
            </a:r>
            <a:r>
              <a:rPr lang="en-IN" dirty="0" err="1"/>
              <a:t>R</a:t>
            </a:r>
            <a:r>
              <a:rPr lang="en-IN" baseline="30000" dirty="0" err="1"/>
              <a:t>b×d</a:t>
            </a:r>
            <a:r>
              <a:rPr lang="en-IN" baseline="30000" dirty="0"/>
              <a:t> </a:t>
            </a:r>
            <a:r>
              <a:rPr lang="en-IN" dirty="0"/>
              <a:t>using the methodology described in You et al [1]. This significantly reduces the dimensionality of data being used for training while retaining information from all bands.</a:t>
            </a:r>
          </a:p>
          <a:p>
            <a:r>
              <a:rPr lang="en-IN" dirty="0"/>
              <a:t>Get a baseline estimate using a ridge regression model by further dimensionality reduction using feature extraction</a:t>
            </a:r>
          </a:p>
          <a:p>
            <a:r>
              <a:rPr lang="en-IN" dirty="0"/>
              <a:t>Then use a deep learning model (LSTM) to train the model on the data from Argentina.</a:t>
            </a:r>
          </a:p>
          <a:p>
            <a:r>
              <a:rPr lang="en-IN" dirty="0"/>
              <a:t>Use transfer learning to remove the last layer and apply the model for Brazilian training data to fine tune the model. [2] </a:t>
            </a:r>
            <a:br>
              <a:rPr lang="en-IN" dirty="0"/>
            </a:br>
            <a:endParaRPr lang="en-US" baseline="30000" dirty="0"/>
          </a:p>
        </p:txBody>
      </p:sp>
    </p:spTree>
    <p:extLst>
      <p:ext uri="{BB962C8B-B14F-4D97-AF65-F5344CB8AC3E}">
        <p14:creationId xmlns:p14="http://schemas.microsoft.com/office/powerpoint/2010/main" val="63212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FDAE-3385-F14B-9EDE-E83F5699708E}"/>
              </a:ext>
            </a:extLst>
          </p:cNvPr>
          <p:cNvSpPr>
            <a:spLocks noGrp="1"/>
          </p:cNvSpPr>
          <p:nvPr>
            <p:ph type="title"/>
          </p:nvPr>
        </p:nvSpPr>
        <p:spPr/>
        <p:txBody>
          <a:bodyPr/>
          <a:lstStyle/>
          <a:p>
            <a:r>
              <a:rPr lang="en-US" dirty="0"/>
              <a:t>Model</a:t>
            </a:r>
          </a:p>
        </p:txBody>
      </p:sp>
      <p:pic>
        <p:nvPicPr>
          <p:cNvPr id="9" name="Content Placeholder 8" descr="Chart, diagram&#10;&#10;Description automatically generated">
            <a:extLst>
              <a:ext uri="{FF2B5EF4-FFF2-40B4-BE49-F238E27FC236}">
                <a16:creationId xmlns:a16="http://schemas.microsoft.com/office/drawing/2014/main" id="{0400A417-FC65-1A41-8840-CF27A2F3A83B}"/>
              </a:ext>
            </a:extLst>
          </p:cNvPr>
          <p:cNvPicPr>
            <a:picLocks noGrp="1" noChangeAspect="1"/>
          </p:cNvPicPr>
          <p:nvPr>
            <p:ph idx="1"/>
          </p:nvPr>
        </p:nvPicPr>
        <p:blipFill>
          <a:blip r:embed="rId2"/>
          <a:stretch>
            <a:fillRect/>
          </a:stretch>
        </p:blipFill>
        <p:spPr>
          <a:xfrm>
            <a:off x="838199" y="1824721"/>
            <a:ext cx="9330541" cy="3831800"/>
          </a:xfrm>
        </p:spPr>
      </p:pic>
    </p:spTree>
    <p:extLst>
      <p:ext uri="{BB962C8B-B14F-4D97-AF65-F5344CB8AC3E}">
        <p14:creationId xmlns:p14="http://schemas.microsoft.com/office/powerpoint/2010/main" val="214618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60CB-759F-254F-8B5D-011A88120863}"/>
              </a:ext>
            </a:extLst>
          </p:cNvPr>
          <p:cNvSpPr>
            <a:spLocks noGrp="1"/>
          </p:cNvSpPr>
          <p:nvPr>
            <p:ph type="title"/>
          </p:nvPr>
        </p:nvSpPr>
        <p:spPr/>
        <p:txBody>
          <a:bodyPr>
            <a:noAutofit/>
          </a:bodyPr>
          <a:lstStyle/>
          <a:p>
            <a:r>
              <a:rPr lang="en-US"/>
              <a:t>Impact</a:t>
            </a:r>
            <a:endParaRPr lang="en-US" sz="2800" dirty="0"/>
          </a:p>
        </p:txBody>
      </p:sp>
      <p:sp>
        <p:nvSpPr>
          <p:cNvPr id="3" name="Content Placeholder 2">
            <a:extLst>
              <a:ext uri="{FF2B5EF4-FFF2-40B4-BE49-F238E27FC236}">
                <a16:creationId xmlns:a16="http://schemas.microsoft.com/office/drawing/2014/main" id="{87F58B4F-80D4-F544-AC7C-606B4C12BF0A}"/>
              </a:ext>
            </a:extLst>
          </p:cNvPr>
          <p:cNvSpPr>
            <a:spLocks noGrp="1"/>
          </p:cNvSpPr>
          <p:nvPr>
            <p:ph idx="1"/>
          </p:nvPr>
        </p:nvSpPr>
        <p:spPr>
          <a:xfrm>
            <a:off x="466061" y="1690688"/>
            <a:ext cx="6732181" cy="4351338"/>
          </a:xfrm>
        </p:spPr>
        <p:txBody>
          <a:bodyPr>
            <a:normAutofit/>
          </a:bodyPr>
          <a:lstStyle/>
          <a:p>
            <a:r>
              <a:rPr lang="en-US" dirty="0"/>
              <a:t>Farmer suicides in developing countries like India is reaching epidemic levels. </a:t>
            </a:r>
            <a:r>
              <a:rPr lang="en-US"/>
              <a:t>[3]</a:t>
            </a:r>
            <a:endParaRPr lang="en-US" dirty="0"/>
          </a:p>
          <a:p>
            <a:r>
              <a:rPr lang="en-US" dirty="0"/>
              <a:t>With accurate forecasts we can predict crop efficacy and failure which will have a direct impact on the aid distribution to the farmers in need as well as ensuring food security for the region/country.</a:t>
            </a:r>
          </a:p>
          <a:p>
            <a:r>
              <a:rPr lang="en-US" dirty="0"/>
              <a:t>Having accurate forecasts also help with decision-making about imports and exports in more commercialized systems.</a:t>
            </a:r>
          </a:p>
        </p:txBody>
      </p:sp>
      <p:pic>
        <p:nvPicPr>
          <p:cNvPr id="7" name="Picture 6" descr="A picture containing outdoor, person&#10;&#10;Description automatically generated">
            <a:extLst>
              <a:ext uri="{FF2B5EF4-FFF2-40B4-BE49-F238E27FC236}">
                <a16:creationId xmlns:a16="http://schemas.microsoft.com/office/drawing/2014/main" id="{3579CD27-34E0-4440-B869-FAC7E1E13E53}"/>
              </a:ext>
            </a:extLst>
          </p:cNvPr>
          <p:cNvPicPr>
            <a:picLocks noChangeAspect="1"/>
          </p:cNvPicPr>
          <p:nvPr/>
        </p:nvPicPr>
        <p:blipFill>
          <a:blip r:embed="rId2"/>
          <a:stretch>
            <a:fillRect/>
          </a:stretch>
        </p:blipFill>
        <p:spPr>
          <a:xfrm>
            <a:off x="8522439" y="2102810"/>
            <a:ext cx="2652380" cy="2652380"/>
          </a:xfrm>
          <a:prstGeom prst="rect">
            <a:avLst/>
          </a:prstGeom>
        </p:spPr>
      </p:pic>
    </p:spTree>
    <p:extLst>
      <p:ext uri="{BB962C8B-B14F-4D97-AF65-F5344CB8AC3E}">
        <p14:creationId xmlns:p14="http://schemas.microsoft.com/office/powerpoint/2010/main" val="59688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848</Words>
  <Application>Microsoft Macintosh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Deep Learning for Crop Yield Prediction Using Remote Sensing Data</vt:lpstr>
      <vt:lpstr>What is the project trying to do?</vt:lpstr>
      <vt:lpstr>How is it done today, and what are the limits of current practice?</vt:lpstr>
      <vt:lpstr>What is your approach, and what is new in your approach?</vt:lpstr>
      <vt:lpstr>Data Sources</vt:lpstr>
      <vt:lpstr>Dataset and Features</vt:lpstr>
      <vt:lpstr>Approach</vt:lpstr>
      <vt:lpstr>Model</vt:lpstr>
      <vt:lpstr>Impact</vt:lpstr>
      <vt:lpstr>How do you know if your approach is successful?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dc:title>
  <dc:creator>Yao-Yi Chiang</dc:creator>
  <cp:lastModifiedBy>Shivam Jaideep Bhandari</cp:lastModifiedBy>
  <cp:revision>5</cp:revision>
  <dcterms:created xsi:type="dcterms:W3CDTF">2022-03-10T18:15:36Z</dcterms:created>
  <dcterms:modified xsi:type="dcterms:W3CDTF">2022-03-23T20:37:27Z</dcterms:modified>
</cp:coreProperties>
</file>