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2"/>
  </p:notesMasterIdLst>
  <p:sldIdLst>
    <p:sldId id="256" r:id="rId2"/>
    <p:sldId id="257" r:id="rId3"/>
    <p:sldId id="260" r:id="rId4"/>
    <p:sldId id="266" r:id="rId5"/>
    <p:sldId id="265" r:id="rId6"/>
    <p:sldId id="259" r:id="rId7"/>
    <p:sldId id="262" r:id="rId8"/>
    <p:sldId id="264" r:id="rId9"/>
    <p:sldId id="261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5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3"/>
    <p:restoredTop sz="93922"/>
  </p:normalViewPr>
  <p:slideViewPr>
    <p:cSldViewPr snapToGrid="0" snapToObjects="1">
      <p:cViewPr varScale="1">
        <p:scale>
          <a:sx n="125" d="100"/>
          <a:sy n="125" d="100"/>
        </p:scale>
        <p:origin x="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ystemdump.io/posts/2017-05-06-openstack-cliff" TargetMode="External"/><Relationship Id="rId1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ystemdump.io/posts/2017-05-06-openstack-cliff" TargetMode="External"/><Relationship Id="rId1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D1D9A8-82B4-48B9-9918-B5445FD069C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EAD8CDBF-6257-41EE-9EFC-3B212FAAD658}">
      <dgm:prSet/>
      <dgm:spPr/>
      <dgm:t>
        <a:bodyPr/>
        <a:lstStyle/>
        <a:p>
          <a:r>
            <a:rPr lang="en-US" dirty="0"/>
            <a:t>Time-series anomaly detection</a:t>
          </a:r>
        </a:p>
        <a:p>
          <a:r>
            <a:rPr lang="en-US" i="1" dirty="0">
              <a:solidFill>
                <a:schemeClr val="bg2">
                  <a:lumMod val="50000"/>
                </a:schemeClr>
              </a:solidFill>
            </a:rPr>
            <a:t>Sensor error, equipment failure, user error</a:t>
          </a:r>
        </a:p>
      </dgm:t>
    </dgm:pt>
    <dgm:pt modelId="{104EE6B1-C519-4965-A25D-842812B7EE58}" type="parTrans" cxnId="{708C4725-306C-402C-BA7C-A582D3247FEC}">
      <dgm:prSet/>
      <dgm:spPr/>
      <dgm:t>
        <a:bodyPr/>
        <a:lstStyle/>
        <a:p>
          <a:endParaRPr lang="en-US"/>
        </a:p>
      </dgm:t>
    </dgm:pt>
    <dgm:pt modelId="{44039CD1-FF98-4706-B1F7-B446F3D445C0}" type="sibTrans" cxnId="{708C4725-306C-402C-BA7C-A582D3247FEC}">
      <dgm:prSet/>
      <dgm:spPr/>
      <dgm:t>
        <a:bodyPr/>
        <a:lstStyle/>
        <a:p>
          <a:endParaRPr lang="en-US"/>
        </a:p>
      </dgm:t>
    </dgm:pt>
    <dgm:pt modelId="{BAC22E7C-F74D-43CC-8DC0-36D3C8AB34B5}">
      <dgm:prSet/>
      <dgm:spPr/>
      <dgm:t>
        <a:bodyPr/>
        <a:lstStyle/>
        <a:p>
          <a:r>
            <a:rPr lang="en-US" dirty="0"/>
            <a:t>Implement a knowledge-sharing mechanism between similar buildings</a:t>
          </a:r>
        </a:p>
      </dgm:t>
    </dgm:pt>
    <dgm:pt modelId="{FD8A040D-D4DB-4FAE-B775-9CF609C236EC}" type="parTrans" cxnId="{4B6710BF-3676-4425-905C-D5E97EFC4DD4}">
      <dgm:prSet/>
      <dgm:spPr/>
      <dgm:t>
        <a:bodyPr/>
        <a:lstStyle/>
        <a:p>
          <a:endParaRPr lang="en-US"/>
        </a:p>
      </dgm:t>
    </dgm:pt>
    <dgm:pt modelId="{5AD1E96B-C39A-4E59-BCDD-0305160F3743}" type="sibTrans" cxnId="{4B6710BF-3676-4425-905C-D5E97EFC4DD4}">
      <dgm:prSet/>
      <dgm:spPr/>
      <dgm:t>
        <a:bodyPr/>
        <a:lstStyle/>
        <a:p>
          <a:endParaRPr lang="en-US"/>
        </a:p>
      </dgm:t>
    </dgm:pt>
    <dgm:pt modelId="{172F0C2D-7980-43BE-AF68-C232F7691C34}" type="pres">
      <dgm:prSet presAssocID="{16D1D9A8-82B4-48B9-9918-B5445FD069CE}" presName="root" presStyleCnt="0">
        <dgm:presLayoutVars>
          <dgm:dir/>
          <dgm:resizeHandles val="exact"/>
        </dgm:presLayoutVars>
      </dgm:prSet>
      <dgm:spPr/>
    </dgm:pt>
    <dgm:pt modelId="{C65D36E8-F143-4284-9243-031211814ACC}" type="pres">
      <dgm:prSet presAssocID="{EAD8CDBF-6257-41EE-9EFC-3B212FAAD658}" presName="compNode" presStyleCnt="0"/>
      <dgm:spPr/>
    </dgm:pt>
    <dgm:pt modelId="{BAE32607-145B-4C8D-A759-A1A7883A2F25}" type="pres">
      <dgm:prSet presAssocID="{EAD8CDBF-6257-41EE-9EFC-3B212FAAD65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29873C1-9746-4F75-B9A7-0977EE4CFD5A}" type="pres">
      <dgm:prSet presAssocID="{EAD8CDBF-6257-41EE-9EFC-3B212FAAD658}" presName="spaceRect" presStyleCnt="0"/>
      <dgm:spPr/>
    </dgm:pt>
    <dgm:pt modelId="{1204ED3E-6870-4CFD-8A0C-80AD4BF09F7A}" type="pres">
      <dgm:prSet presAssocID="{EAD8CDBF-6257-41EE-9EFC-3B212FAAD658}" presName="textRect" presStyleLbl="revTx" presStyleIdx="0" presStyleCnt="2">
        <dgm:presLayoutVars>
          <dgm:chMax val="1"/>
          <dgm:chPref val="1"/>
        </dgm:presLayoutVars>
      </dgm:prSet>
      <dgm:spPr/>
    </dgm:pt>
    <dgm:pt modelId="{D5D0AD45-B87F-42CA-A853-C41C786EF225}" type="pres">
      <dgm:prSet presAssocID="{44039CD1-FF98-4706-B1F7-B446F3D445C0}" presName="sibTrans" presStyleCnt="0"/>
      <dgm:spPr/>
    </dgm:pt>
    <dgm:pt modelId="{EEB65820-7D31-4C59-97BF-681A4803E90E}" type="pres">
      <dgm:prSet presAssocID="{BAC22E7C-F74D-43CC-8DC0-36D3C8AB34B5}" presName="compNode" presStyleCnt="0"/>
      <dgm:spPr/>
    </dgm:pt>
    <dgm:pt modelId="{D2359A30-F9DE-4AC2-8677-BD595FA96F84}" type="pres">
      <dgm:prSet presAssocID="{BAC22E7C-F74D-43CC-8DC0-36D3C8AB34B5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224ECC0C-9E15-4AF4-B597-9E1172D56F82}" type="pres">
      <dgm:prSet presAssocID="{BAC22E7C-F74D-43CC-8DC0-36D3C8AB34B5}" presName="spaceRect" presStyleCnt="0"/>
      <dgm:spPr/>
    </dgm:pt>
    <dgm:pt modelId="{AF54266E-3DC9-4B86-BF3C-1BAA9C6B3C49}" type="pres">
      <dgm:prSet presAssocID="{BAC22E7C-F74D-43CC-8DC0-36D3C8AB34B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08C4725-306C-402C-BA7C-A582D3247FEC}" srcId="{16D1D9A8-82B4-48B9-9918-B5445FD069CE}" destId="{EAD8CDBF-6257-41EE-9EFC-3B212FAAD658}" srcOrd="0" destOrd="0" parTransId="{104EE6B1-C519-4965-A25D-842812B7EE58}" sibTransId="{44039CD1-FF98-4706-B1F7-B446F3D445C0}"/>
    <dgm:cxn modelId="{EEE1FAA6-3AD3-DC44-A9AB-4BE670C859C9}" type="presOf" srcId="{EAD8CDBF-6257-41EE-9EFC-3B212FAAD658}" destId="{1204ED3E-6870-4CFD-8A0C-80AD4BF09F7A}" srcOrd="0" destOrd="0" presId="urn:microsoft.com/office/officeart/2018/2/layout/IconLabelList"/>
    <dgm:cxn modelId="{D9B962BC-74DE-814C-AF5C-9E4031FD5E79}" type="presOf" srcId="{BAC22E7C-F74D-43CC-8DC0-36D3C8AB34B5}" destId="{AF54266E-3DC9-4B86-BF3C-1BAA9C6B3C49}" srcOrd="0" destOrd="0" presId="urn:microsoft.com/office/officeart/2018/2/layout/IconLabelList"/>
    <dgm:cxn modelId="{4B6710BF-3676-4425-905C-D5E97EFC4DD4}" srcId="{16D1D9A8-82B4-48B9-9918-B5445FD069CE}" destId="{BAC22E7C-F74D-43CC-8DC0-36D3C8AB34B5}" srcOrd="1" destOrd="0" parTransId="{FD8A040D-D4DB-4FAE-B775-9CF609C236EC}" sibTransId="{5AD1E96B-C39A-4E59-BCDD-0305160F3743}"/>
    <dgm:cxn modelId="{E6C9F8C2-3844-844B-B319-E9F913459CD4}" type="presOf" srcId="{16D1D9A8-82B4-48B9-9918-B5445FD069CE}" destId="{172F0C2D-7980-43BE-AF68-C232F7691C34}" srcOrd="0" destOrd="0" presId="urn:microsoft.com/office/officeart/2018/2/layout/IconLabelList"/>
    <dgm:cxn modelId="{9C2E6EEB-9D49-C542-A50F-36FCD3975D99}" type="presParOf" srcId="{172F0C2D-7980-43BE-AF68-C232F7691C34}" destId="{C65D36E8-F143-4284-9243-031211814ACC}" srcOrd="0" destOrd="0" presId="urn:microsoft.com/office/officeart/2018/2/layout/IconLabelList"/>
    <dgm:cxn modelId="{CBE6E599-D2D2-2046-B7C4-6BA2D92D067B}" type="presParOf" srcId="{C65D36E8-F143-4284-9243-031211814ACC}" destId="{BAE32607-145B-4C8D-A759-A1A7883A2F25}" srcOrd="0" destOrd="0" presId="urn:microsoft.com/office/officeart/2018/2/layout/IconLabelList"/>
    <dgm:cxn modelId="{E5998DE2-9C90-C84C-BFC1-2EDA975C66B8}" type="presParOf" srcId="{C65D36E8-F143-4284-9243-031211814ACC}" destId="{B29873C1-9746-4F75-B9A7-0977EE4CFD5A}" srcOrd="1" destOrd="0" presId="urn:microsoft.com/office/officeart/2018/2/layout/IconLabelList"/>
    <dgm:cxn modelId="{23E11634-D394-0C4C-B1BA-AFB1B9B522F1}" type="presParOf" srcId="{C65D36E8-F143-4284-9243-031211814ACC}" destId="{1204ED3E-6870-4CFD-8A0C-80AD4BF09F7A}" srcOrd="2" destOrd="0" presId="urn:microsoft.com/office/officeart/2018/2/layout/IconLabelList"/>
    <dgm:cxn modelId="{C61250AD-4F13-D547-9FE7-238DFCD3431E}" type="presParOf" srcId="{172F0C2D-7980-43BE-AF68-C232F7691C34}" destId="{D5D0AD45-B87F-42CA-A853-C41C786EF225}" srcOrd="1" destOrd="0" presId="urn:microsoft.com/office/officeart/2018/2/layout/IconLabelList"/>
    <dgm:cxn modelId="{B24F6D39-CDE7-A842-9EA9-167F1893DDF4}" type="presParOf" srcId="{172F0C2D-7980-43BE-AF68-C232F7691C34}" destId="{EEB65820-7D31-4C59-97BF-681A4803E90E}" srcOrd="2" destOrd="0" presId="urn:microsoft.com/office/officeart/2018/2/layout/IconLabelList"/>
    <dgm:cxn modelId="{2A1A6B38-B9B4-8345-808C-B4EC14C5B4FA}" type="presParOf" srcId="{EEB65820-7D31-4C59-97BF-681A4803E90E}" destId="{D2359A30-F9DE-4AC2-8677-BD595FA96F84}" srcOrd="0" destOrd="0" presId="urn:microsoft.com/office/officeart/2018/2/layout/IconLabelList"/>
    <dgm:cxn modelId="{0FCBA4FB-CEEA-E942-82A5-F8195C8741CD}" type="presParOf" srcId="{EEB65820-7D31-4C59-97BF-681A4803E90E}" destId="{224ECC0C-9E15-4AF4-B597-9E1172D56F82}" srcOrd="1" destOrd="0" presId="urn:microsoft.com/office/officeart/2018/2/layout/IconLabelList"/>
    <dgm:cxn modelId="{8543BA85-8B5B-B04D-84B2-92D2FC4580B6}" type="presParOf" srcId="{EEB65820-7D31-4C59-97BF-681A4803E90E}" destId="{AF54266E-3DC9-4B86-BF3C-1BAA9C6B3C49}" srcOrd="2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7A7FE8-E755-4B7B-BAE3-C64DA391BCA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7445493-1ADC-4CF8-B2BD-C1042130F7D8}">
      <dgm:prSet/>
      <dgm:spPr/>
      <dgm:t>
        <a:bodyPr/>
        <a:lstStyle/>
        <a:p>
          <a:r>
            <a:rPr lang="en-US" dirty="0"/>
            <a:t>Buildings consume about 40% of the world’s energy and make up 30% of CO</a:t>
          </a:r>
          <a:r>
            <a:rPr lang="en-US" baseline="-25000" dirty="0"/>
            <a:t>2</a:t>
          </a:r>
          <a:r>
            <a:rPr lang="en-US" dirty="0"/>
            <a:t> emissions. </a:t>
          </a:r>
        </a:p>
      </dgm:t>
    </dgm:pt>
    <dgm:pt modelId="{9FBE6050-6BC9-4E7C-BC35-0D68D27EDE7D}" type="parTrans" cxnId="{DBDA444D-782B-4E4E-B9F2-2C979DD760D2}">
      <dgm:prSet/>
      <dgm:spPr/>
      <dgm:t>
        <a:bodyPr/>
        <a:lstStyle/>
        <a:p>
          <a:endParaRPr lang="en-US"/>
        </a:p>
      </dgm:t>
    </dgm:pt>
    <dgm:pt modelId="{AA7963F3-21D3-454C-9D6E-D4C9A8A2B4C0}" type="sibTrans" cxnId="{DBDA444D-782B-4E4E-B9F2-2C979DD760D2}">
      <dgm:prSet/>
      <dgm:spPr/>
      <dgm:t>
        <a:bodyPr/>
        <a:lstStyle/>
        <a:p>
          <a:endParaRPr lang="en-US"/>
        </a:p>
      </dgm:t>
    </dgm:pt>
    <dgm:pt modelId="{5E7AF421-A6D2-4CEA-9B31-DDF870B70B7F}">
      <dgm:prSet/>
      <dgm:spPr/>
      <dgm:t>
        <a:bodyPr/>
        <a:lstStyle/>
        <a:p>
          <a:r>
            <a:rPr lang="en-US"/>
            <a:t>5–30% of building energy is wasted due to faulty equipment and operational errors in building control systems. </a:t>
          </a:r>
        </a:p>
      </dgm:t>
    </dgm:pt>
    <dgm:pt modelId="{13573EA0-286B-447A-B17E-FEF33BAA2E64}" type="parTrans" cxnId="{CEE1FFD3-2BEC-4F1D-95EC-84A51586B730}">
      <dgm:prSet/>
      <dgm:spPr/>
      <dgm:t>
        <a:bodyPr/>
        <a:lstStyle/>
        <a:p>
          <a:endParaRPr lang="en-US"/>
        </a:p>
      </dgm:t>
    </dgm:pt>
    <dgm:pt modelId="{549FF229-3C91-493B-81A8-BEE2F794BD19}" type="sibTrans" cxnId="{CEE1FFD3-2BEC-4F1D-95EC-84A51586B730}">
      <dgm:prSet/>
      <dgm:spPr/>
      <dgm:t>
        <a:bodyPr/>
        <a:lstStyle/>
        <a:p>
          <a:endParaRPr lang="en-US"/>
        </a:p>
      </dgm:t>
    </dgm:pt>
    <dgm:pt modelId="{321A9F62-8BA5-4F05-A822-E172563471B5}">
      <dgm:prSet/>
      <dgm:spPr/>
      <dgm:t>
        <a:bodyPr/>
        <a:lstStyle/>
        <a:p>
          <a:r>
            <a:rPr lang="en-US" dirty="0"/>
            <a:t>Sharing knowledge across buildings can make buildings more robust to faults (even when local fault data is sparse)</a:t>
          </a:r>
        </a:p>
      </dgm:t>
    </dgm:pt>
    <dgm:pt modelId="{0657CDFA-02BA-4E84-8110-23B0F3C1D719}" type="parTrans" cxnId="{F2674E80-58AA-4D89-92B1-5CB0FAA2B027}">
      <dgm:prSet/>
      <dgm:spPr/>
      <dgm:t>
        <a:bodyPr/>
        <a:lstStyle/>
        <a:p>
          <a:endParaRPr lang="en-US"/>
        </a:p>
      </dgm:t>
    </dgm:pt>
    <dgm:pt modelId="{8D789563-2413-45AE-AF8B-8B66701E7178}" type="sibTrans" cxnId="{F2674E80-58AA-4D89-92B1-5CB0FAA2B027}">
      <dgm:prSet/>
      <dgm:spPr/>
      <dgm:t>
        <a:bodyPr/>
        <a:lstStyle/>
        <a:p>
          <a:endParaRPr lang="en-US"/>
        </a:p>
      </dgm:t>
    </dgm:pt>
    <dgm:pt modelId="{579FFB39-DC6F-40D8-9AB4-2C9A81AD2276}" type="pres">
      <dgm:prSet presAssocID="{847A7FE8-E755-4B7B-BAE3-C64DA391BCA2}" presName="root" presStyleCnt="0">
        <dgm:presLayoutVars>
          <dgm:dir/>
          <dgm:resizeHandles val="exact"/>
        </dgm:presLayoutVars>
      </dgm:prSet>
      <dgm:spPr/>
    </dgm:pt>
    <dgm:pt modelId="{47ADC1E9-2A4E-4925-8276-0A93F6F35A13}" type="pres">
      <dgm:prSet presAssocID="{47445493-1ADC-4CF8-B2BD-C1042130F7D8}" presName="compNode" presStyleCnt="0"/>
      <dgm:spPr/>
    </dgm:pt>
    <dgm:pt modelId="{D28048D4-B597-462E-BF1A-9A1BA6B30E6A}" type="pres">
      <dgm:prSet presAssocID="{47445493-1ADC-4CF8-B2BD-C1042130F7D8}" presName="bgRect" presStyleLbl="bgShp" presStyleIdx="0" presStyleCnt="3"/>
      <dgm:spPr/>
    </dgm:pt>
    <dgm:pt modelId="{EAB70FED-1F5A-4034-A023-0A1F7BDE6810}" type="pres">
      <dgm:prSet presAssocID="{47445493-1ADC-4CF8-B2BD-C1042130F7D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73926214-86AE-4F3A-9D71-72C570EB3EAB}" type="pres">
      <dgm:prSet presAssocID="{47445493-1ADC-4CF8-B2BD-C1042130F7D8}" presName="spaceRect" presStyleCnt="0"/>
      <dgm:spPr/>
    </dgm:pt>
    <dgm:pt modelId="{B37A7DA0-9EAD-4617-AF60-BC85202EEC70}" type="pres">
      <dgm:prSet presAssocID="{47445493-1ADC-4CF8-B2BD-C1042130F7D8}" presName="parTx" presStyleLbl="revTx" presStyleIdx="0" presStyleCnt="3">
        <dgm:presLayoutVars>
          <dgm:chMax val="0"/>
          <dgm:chPref val="0"/>
        </dgm:presLayoutVars>
      </dgm:prSet>
      <dgm:spPr/>
    </dgm:pt>
    <dgm:pt modelId="{BF82729E-9C02-4946-9E0A-C0B84A1588AF}" type="pres">
      <dgm:prSet presAssocID="{AA7963F3-21D3-454C-9D6E-D4C9A8A2B4C0}" presName="sibTrans" presStyleCnt="0"/>
      <dgm:spPr/>
    </dgm:pt>
    <dgm:pt modelId="{9F155A7A-3046-4A2E-A6E2-D4CAC8C13969}" type="pres">
      <dgm:prSet presAssocID="{5E7AF421-A6D2-4CEA-9B31-DDF870B70B7F}" presName="compNode" presStyleCnt="0"/>
      <dgm:spPr/>
    </dgm:pt>
    <dgm:pt modelId="{E0CF170E-B56A-42A1-9901-098BB63638E0}" type="pres">
      <dgm:prSet presAssocID="{5E7AF421-A6D2-4CEA-9B31-DDF870B70B7F}" presName="bgRect" presStyleLbl="bgShp" presStyleIdx="1" presStyleCnt="3"/>
      <dgm:spPr/>
    </dgm:pt>
    <dgm:pt modelId="{6EBE7F16-BA91-4514-961C-1F2B7AE353BE}" type="pres">
      <dgm:prSet presAssocID="{5E7AF421-A6D2-4CEA-9B31-DDF870B70B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E9AAB69-ED94-49CB-975B-B2C4E57EBE36}" type="pres">
      <dgm:prSet presAssocID="{5E7AF421-A6D2-4CEA-9B31-DDF870B70B7F}" presName="spaceRect" presStyleCnt="0"/>
      <dgm:spPr/>
    </dgm:pt>
    <dgm:pt modelId="{3D0D45A7-E564-491B-A075-F23100E75354}" type="pres">
      <dgm:prSet presAssocID="{5E7AF421-A6D2-4CEA-9B31-DDF870B70B7F}" presName="parTx" presStyleLbl="revTx" presStyleIdx="1" presStyleCnt="3">
        <dgm:presLayoutVars>
          <dgm:chMax val="0"/>
          <dgm:chPref val="0"/>
        </dgm:presLayoutVars>
      </dgm:prSet>
      <dgm:spPr/>
    </dgm:pt>
    <dgm:pt modelId="{F191F25D-8329-4AD2-8842-CF3F19F3893F}" type="pres">
      <dgm:prSet presAssocID="{549FF229-3C91-493B-81A8-BEE2F794BD19}" presName="sibTrans" presStyleCnt="0"/>
      <dgm:spPr/>
    </dgm:pt>
    <dgm:pt modelId="{FD280898-605D-4738-90DA-D87445730E81}" type="pres">
      <dgm:prSet presAssocID="{321A9F62-8BA5-4F05-A822-E172563471B5}" presName="compNode" presStyleCnt="0"/>
      <dgm:spPr/>
    </dgm:pt>
    <dgm:pt modelId="{FD92265C-1F2E-44FB-8E2C-334FC6B6DD09}" type="pres">
      <dgm:prSet presAssocID="{321A9F62-8BA5-4F05-A822-E172563471B5}" presName="bgRect" presStyleLbl="bgShp" presStyleIdx="2" presStyleCnt="3"/>
      <dgm:spPr/>
    </dgm:pt>
    <dgm:pt modelId="{088BF88B-B625-4B28-9832-298BB3E34DCF}" type="pres">
      <dgm:prSet presAssocID="{321A9F62-8BA5-4F05-A822-E172563471B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 with solid fill"/>
        </a:ext>
      </dgm:extLst>
    </dgm:pt>
    <dgm:pt modelId="{E94340C4-74D2-4BE8-9C23-7BEA3198ADB7}" type="pres">
      <dgm:prSet presAssocID="{321A9F62-8BA5-4F05-A822-E172563471B5}" presName="spaceRect" presStyleCnt="0"/>
      <dgm:spPr/>
    </dgm:pt>
    <dgm:pt modelId="{3F58F4CA-0B1F-4EB1-81E9-313C9B7A25D5}" type="pres">
      <dgm:prSet presAssocID="{321A9F62-8BA5-4F05-A822-E172563471B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BDA444D-782B-4E4E-B9F2-2C979DD760D2}" srcId="{847A7FE8-E755-4B7B-BAE3-C64DA391BCA2}" destId="{47445493-1ADC-4CF8-B2BD-C1042130F7D8}" srcOrd="0" destOrd="0" parTransId="{9FBE6050-6BC9-4E7C-BC35-0D68D27EDE7D}" sibTransId="{AA7963F3-21D3-454C-9D6E-D4C9A8A2B4C0}"/>
    <dgm:cxn modelId="{F2674E80-58AA-4D89-92B1-5CB0FAA2B027}" srcId="{847A7FE8-E755-4B7B-BAE3-C64DA391BCA2}" destId="{321A9F62-8BA5-4F05-A822-E172563471B5}" srcOrd="2" destOrd="0" parTransId="{0657CDFA-02BA-4E84-8110-23B0F3C1D719}" sibTransId="{8D789563-2413-45AE-AF8B-8B66701E7178}"/>
    <dgm:cxn modelId="{CEE1FFD3-2BEC-4F1D-95EC-84A51586B730}" srcId="{847A7FE8-E755-4B7B-BAE3-C64DA391BCA2}" destId="{5E7AF421-A6D2-4CEA-9B31-DDF870B70B7F}" srcOrd="1" destOrd="0" parTransId="{13573EA0-286B-447A-B17E-FEF33BAA2E64}" sibTransId="{549FF229-3C91-493B-81A8-BEE2F794BD19}"/>
    <dgm:cxn modelId="{985DCCE4-3B77-4F96-92AF-0E425EC82A1E}" type="presOf" srcId="{321A9F62-8BA5-4F05-A822-E172563471B5}" destId="{3F58F4CA-0B1F-4EB1-81E9-313C9B7A25D5}" srcOrd="0" destOrd="0" presId="urn:microsoft.com/office/officeart/2018/2/layout/IconVerticalSolidList"/>
    <dgm:cxn modelId="{8AFE39E7-700C-4337-B434-C7456236E063}" type="presOf" srcId="{47445493-1ADC-4CF8-B2BD-C1042130F7D8}" destId="{B37A7DA0-9EAD-4617-AF60-BC85202EEC70}" srcOrd="0" destOrd="0" presId="urn:microsoft.com/office/officeart/2018/2/layout/IconVerticalSolidList"/>
    <dgm:cxn modelId="{5FAC5BE8-C862-42F9-9A3A-1D96ADE957D8}" type="presOf" srcId="{5E7AF421-A6D2-4CEA-9B31-DDF870B70B7F}" destId="{3D0D45A7-E564-491B-A075-F23100E75354}" srcOrd="0" destOrd="0" presId="urn:microsoft.com/office/officeart/2018/2/layout/IconVerticalSolidList"/>
    <dgm:cxn modelId="{089E34F4-0586-45CE-87E3-F9C5CE899369}" type="presOf" srcId="{847A7FE8-E755-4B7B-BAE3-C64DA391BCA2}" destId="{579FFB39-DC6F-40D8-9AB4-2C9A81AD2276}" srcOrd="0" destOrd="0" presId="urn:microsoft.com/office/officeart/2018/2/layout/IconVerticalSolidList"/>
    <dgm:cxn modelId="{A6401AB9-F6C7-465E-9C35-2FFA8DE1D219}" type="presParOf" srcId="{579FFB39-DC6F-40D8-9AB4-2C9A81AD2276}" destId="{47ADC1E9-2A4E-4925-8276-0A93F6F35A13}" srcOrd="0" destOrd="0" presId="urn:microsoft.com/office/officeart/2018/2/layout/IconVerticalSolidList"/>
    <dgm:cxn modelId="{03DD6630-4ED3-436E-8BD3-7EF326DE569D}" type="presParOf" srcId="{47ADC1E9-2A4E-4925-8276-0A93F6F35A13}" destId="{D28048D4-B597-462E-BF1A-9A1BA6B30E6A}" srcOrd="0" destOrd="0" presId="urn:microsoft.com/office/officeart/2018/2/layout/IconVerticalSolidList"/>
    <dgm:cxn modelId="{B38C33C9-B579-4AF7-A52D-E1895BF243BA}" type="presParOf" srcId="{47ADC1E9-2A4E-4925-8276-0A93F6F35A13}" destId="{EAB70FED-1F5A-4034-A023-0A1F7BDE6810}" srcOrd="1" destOrd="0" presId="urn:microsoft.com/office/officeart/2018/2/layout/IconVerticalSolidList"/>
    <dgm:cxn modelId="{58BC5263-133B-481B-B08F-8FAB422AF14F}" type="presParOf" srcId="{47ADC1E9-2A4E-4925-8276-0A93F6F35A13}" destId="{73926214-86AE-4F3A-9D71-72C570EB3EAB}" srcOrd="2" destOrd="0" presId="urn:microsoft.com/office/officeart/2018/2/layout/IconVerticalSolidList"/>
    <dgm:cxn modelId="{4E540640-3D49-479A-AE30-DFCD362DBAB3}" type="presParOf" srcId="{47ADC1E9-2A4E-4925-8276-0A93F6F35A13}" destId="{B37A7DA0-9EAD-4617-AF60-BC85202EEC70}" srcOrd="3" destOrd="0" presId="urn:microsoft.com/office/officeart/2018/2/layout/IconVerticalSolidList"/>
    <dgm:cxn modelId="{797CBAB0-5B2C-496A-A679-EC72224C2980}" type="presParOf" srcId="{579FFB39-DC6F-40D8-9AB4-2C9A81AD2276}" destId="{BF82729E-9C02-4946-9E0A-C0B84A1588AF}" srcOrd="1" destOrd="0" presId="urn:microsoft.com/office/officeart/2018/2/layout/IconVerticalSolidList"/>
    <dgm:cxn modelId="{BC064662-2215-4839-93D2-213EC07B3479}" type="presParOf" srcId="{579FFB39-DC6F-40D8-9AB4-2C9A81AD2276}" destId="{9F155A7A-3046-4A2E-A6E2-D4CAC8C13969}" srcOrd="2" destOrd="0" presId="urn:microsoft.com/office/officeart/2018/2/layout/IconVerticalSolidList"/>
    <dgm:cxn modelId="{6393B417-346A-477A-97B0-FA7B1642E49F}" type="presParOf" srcId="{9F155A7A-3046-4A2E-A6E2-D4CAC8C13969}" destId="{E0CF170E-B56A-42A1-9901-098BB63638E0}" srcOrd="0" destOrd="0" presId="urn:microsoft.com/office/officeart/2018/2/layout/IconVerticalSolidList"/>
    <dgm:cxn modelId="{A15772EB-674D-40F1-94C5-03DE5021425D}" type="presParOf" srcId="{9F155A7A-3046-4A2E-A6E2-D4CAC8C13969}" destId="{6EBE7F16-BA91-4514-961C-1F2B7AE353BE}" srcOrd="1" destOrd="0" presId="urn:microsoft.com/office/officeart/2018/2/layout/IconVerticalSolidList"/>
    <dgm:cxn modelId="{3A432E6A-EE74-420A-A93E-AF3A5C2CCF29}" type="presParOf" srcId="{9F155A7A-3046-4A2E-A6E2-D4CAC8C13969}" destId="{1E9AAB69-ED94-49CB-975B-B2C4E57EBE36}" srcOrd="2" destOrd="0" presId="urn:microsoft.com/office/officeart/2018/2/layout/IconVerticalSolidList"/>
    <dgm:cxn modelId="{545763F5-9089-49D5-8E5B-7D7D14077BBB}" type="presParOf" srcId="{9F155A7A-3046-4A2E-A6E2-D4CAC8C13969}" destId="{3D0D45A7-E564-491B-A075-F23100E75354}" srcOrd="3" destOrd="0" presId="urn:microsoft.com/office/officeart/2018/2/layout/IconVerticalSolidList"/>
    <dgm:cxn modelId="{EA906A22-00F4-435F-A4E5-09C06A24F05D}" type="presParOf" srcId="{579FFB39-DC6F-40D8-9AB4-2C9A81AD2276}" destId="{F191F25D-8329-4AD2-8842-CF3F19F3893F}" srcOrd="3" destOrd="0" presId="urn:microsoft.com/office/officeart/2018/2/layout/IconVerticalSolidList"/>
    <dgm:cxn modelId="{E1267E93-918D-4C7C-A1D1-97F95621FB7F}" type="presParOf" srcId="{579FFB39-DC6F-40D8-9AB4-2C9A81AD2276}" destId="{FD280898-605D-4738-90DA-D87445730E81}" srcOrd="4" destOrd="0" presId="urn:microsoft.com/office/officeart/2018/2/layout/IconVerticalSolidList"/>
    <dgm:cxn modelId="{B3639604-332A-410B-8E90-DE0A21B253BB}" type="presParOf" srcId="{FD280898-605D-4738-90DA-D87445730E81}" destId="{FD92265C-1F2E-44FB-8E2C-334FC6B6DD09}" srcOrd="0" destOrd="0" presId="urn:microsoft.com/office/officeart/2018/2/layout/IconVerticalSolidList"/>
    <dgm:cxn modelId="{0D18AB6D-84CF-43C4-93A9-C36E54668D6B}" type="presParOf" srcId="{FD280898-605D-4738-90DA-D87445730E81}" destId="{088BF88B-B625-4B28-9832-298BB3E34DCF}" srcOrd="1" destOrd="0" presId="urn:microsoft.com/office/officeart/2018/2/layout/IconVerticalSolidList"/>
    <dgm:cxn modelId="{34E94EF0-372E-4C16-B2FF-803AA2950AA9}" type="presParOf" srcId="{FD280898-605D-4738-90DA-D87445730E81}" destId="{E94340C4-74D2-4BE8-9C23-7BEA3198ADB7}" srcOrd="2" destOrd="0" presId="urn:microsoft.com/office/officeart/2018/2/layout/IconVerticalSolidList"/>
    <dgm:cxn modelId="{92CA18C4-B7C4-47CF-9B2C-9414FDA8339B}" type="presParOf" srcId="{FD280898-605D-4738-90DA-D87445730E81}" destId="{3F58F4CA-0B1F-4EB1-81E9-313C9B7A25D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87B470-A9BF-40CB-A9D7-D4FCACA367E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7AB71AC-86B6-439F-A711-934667F902C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latin typeface="+mj-lt"/>
            </a:rPr>
            <a:t>RULE-BASED ALARMS</a:t>
          </a:r>
        </a:p>
        <a:p>
          <a:pPr>
            <a:lnSpc>
              <a:spcPct val="100000"/>
            </a:lnSpc>
          </a:pPr>
          <a:r>
            <a:rPr lang="en-US" sz="1500" dirty="0">
              <a:latin typeface="+mj-lt"/>
            </a:rPr>
            <a:t>Inflexible</a:t>
          </a:r>
        </a:p>
        <a:p>
          <a:pPr>
            <a:lnSpc>
              <a:spcPct val="100000"/>
            </a:lnSpc>
          </a:pPr>
          <a:r>
            <a:rPr lang="en-US" sz="1500" dirty="0">
              <a:latin typeface="+mj-lt"/>
            </a:rPr>
            <a:t>Too many false-positives</a:t>
          </a:r>
        </a:p>
        <a:p>
          <a:pPr>
            <a:lnSpc>
              <a:spcPct val="100000"/>
            </a:lnSpc>
          </a:pPr>
          <a:r>
            <a:rPr lang="en-US" sz="1500" dirty="0">
              <a:latin typeface="+mj-lt"/>
            </a:rPr>
            <a:t>Requires manual fine-tuning</a:t>
          </a:r>
        </a:p>
      </dgm:t>
    </dgm:pt>
    <dgm:pt modelId="{785A9553-68CB-4C30-BA65-19302D5B7B15}" type="parTrans" cxnId="{DB55B806-DC2D-488B-BBAC-45967563BF24}">
      <dgm:prSet/>
      <dgm:spPr/>
      <dgm:t>
        <a:bodyPr/>
        <a:lstStyle/>
        <a:p>
          <a:endParaRPr lang="en-US"/>
        </a:p>
      </dgm:t>
    </dgm:pt>
    <dgm:pt modelId="{15767E8C-7EFC-467D-AEB0-34891A8D1526}" type="sibTrans" cxnId="{DB55B806-DC2D-488B-BBAC-45967563BF24}">
      <dgm:prSet/>
      <dgm:spPr/>
      <dgm:t>
        <a:bodyPr/>
        <a:lstStyle/>
        <a:p>
          <a:endParaRPr lang="en-US"/>
        </a:p>
      </dgm:t>
    </dgm:pt>
    <dgm:pt modelId="{CD522679-B2C6-43A0-8BD2-2324415E23B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latin typeface="+mj-lt"/>
            </a:rPr>
            <a:t>EXPERT SYSTEMS</a:t>
          </a:r>
        </a:p>
        <a:p>
          <a:pPr>
            <a:lnSpc>
              <a:spcPct val="100000"/>
            </a:lnSpc>
          </a:pPr>
          <a:r>
            <a:rPr lang="en-US" sz="1500" b="0" dirty="0">
              <a:latin typeface="+mj-lt"/>
            </a:rPr>
            <a:t>R</a:t>
          </a:r>
          <a:r>
            <a:rPr lang="en-US" sz="1500" dirty="0">
              <a:latin typeface="+mj-lt"/>
            </a:rPr>
            <a:t>equires domain knowledge</a:t>
          </a:r>
        </a:p>
        <a:p>
          <a:pPr>
            <a:lnSpc>
              <a:spcPct val="100000"/>
            </a:lnSpc>
          </a:pPr>
          <a:r>
            <a:rPr lang="en-US" sz="1500" dirty="0">
              <a:latin typeface="+mj-lt"/>
            </a:rPr>
            <a:t>Expensive to build &amp; maintain</a:t>
          </a:r>
        </a:p>
        <a:p>
          <a:pPr>
            <a:lnSpc>
              <a:spcPct val="100000"/>
            </a:lnSpc>
          </a:pPr>
          <a:r>
            <a:rPr lang="en-US" sz="1500" dirty="0">
              <a:latin typeface="+mj-lt"/>
            </a:rPr>
            <a:t>Non-adaptive</a:t>
          </a:r>
        </a:p>
        <a:p>
          <a:pPr>
            <a:lnSpc>
              <a:spcPct val="100000"/>
            </a:lnSpc>
          </a:pPr>
          <a:endParaRPr lang="en-US" sz="1500" dirty="0">
            <a:latin typeface="+mj-lt"/>
          </a:endParaRPr>
        </a:p>
      </dgm:t>
    </dgm:pt>
    <dgm:pt modelId="{DAEC9D3C-1E14-43DC-9E16-BBEEA7098468}" type="parTrans" cxnId="{6335A72C-AB17-4D74-AC90-3B398A1F8D39}">
      <dgm:prSet/>
      <dgm:spPr/>
      <dgm:t>
        <a:bodyPr/>
        <a:lstStyle/>
        <a:p>
          <a:endParaRPr lang="en-US"/>
        </a:p>
      </dgm:t>
    </dgm:pt>
    <dgm:pt modelId="{35197DEA-7D4E-4403-82B6-A8127AFF9167}" type="sibTrans" cxnId="{6335A72C-AB17-4D74-AC90-3B398A1F8D39}">
      <dgm:prSet/>
      <dgm:spPr/>
      <dgm:t>
        <a:bodyPr/>
        <a:lstStyle/>
        <a:p>
          <a:endParaRPr lang="en-US"/>
        </a:p>
      </dgm:t>
    </dgm:pt>
    <dgm:pt modelId="{012183F6-E816-4B57-9F95-970CB6ABF64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latin typeface="+mj-lt"/>
            </a:rPr>
            <a:t>STATISTICAL/ML METHODS</a:t>
          </a:r>
        </a:p>
        <a:p>
          <a:pPr>
            <a:lnSpc>
              <a:spcPct val="100000"/>
            </a:lnSpc>
          </a:pPr>
          <a:r>
            <a:rPr lang="en-US" sz="1500" b="0" dirty="0">
              <a:latin typeface="+mj-lt"/>
            </a:rPr>
            <a:t>Dynamic Time-Warping</a:t>
          </a:r>
        </a:p>
        <a:p>
          <a:pPr>
            <a:lnSpc>
              <a:spcPct val="100000"/>
            </a:lnSpc>
          </a:pPr>
          <a:r>
            <a:rPr lang="en-US" sz="1500" b="0" dirty="0">
              <a:latin typeface="+mj-lt"/>
            </a:rPr>
            <a:t>Clustering, PCA</a:t>
          </a:r>
        </a:p>
        <a:p>
          <a:pPr>
            <a:lnSpc>
              <a:spcPct val="100000"/>
            </a:lnSpc>
          </a:pPr>
          <a:r>
            <a:rPr lang="en-US" sz="1500" b="0" dirty="0">
              <a:latin typeface="+mj-lt"/>
            </a:rPr>
            <a:t>Bayesian Networks</a:t>
          </a:r>
        </a:p>
        <a:p>
          <a:pPr>
            <a:lnSpc>
              <a:spcPct val="100000"/>
            </a:lnSpc>
          </a:pPr>
          <a:r>
            <a:rPr lang="en-US" sz="1500" b="0" dirty="0">
              <a:latin typeface="+mj-lt"/>
            </a:rPr>
            <a:t>One-class SVMs</a:t>
          </a:r>
        </a:p>
        <a:p>
          <a:pPr>
            <a:lnSpc>
              <a:spcPct val="100000"/>
            </a:lnSpc>
          </a:pPr>
          <a:r>
            <a:rPr lang="en-US" sz="1500" b="0" dirty="0">
              <a:latin typeface="+mj-lt"/>
            </a:rPr>
            <a:t>Autoencoders</a:t>
          </a:r>
        </a:p>
      </dgm:t>
    </dgm:pt>
    <dgm:pt modelId="{D3B0249E-E642-47C9-B91D-7377D692027F}" type="parTrans" cxnId="{AE7F0518-EC30-429C-A203-91F4F084D241}">
      <dgm:prSet/>
      <dgm:spPr/>
      <dgm:t>
        <a:bodyPr/>
        <a:lstStyle/>
        <a:p>
          <a:endParaRPr lang="en-US"/>
        </a:p>
      </dgm:t>
    </dgm:pt>
    <dgm:pt modelId="{788020D5-229E-4488-A514-0618C0AE3C21}" type="sibTrans" cxnId="{AE7F0518-EC30-429C-A203-91F4F084D241}">
      <dgm:prSet/>
      <dgm:spPr/>
      <dgm:t>
        <a:bodyPr/>
        <a:lstStyle/>
        <a:p>
          <a:endParaRPr lang="en-US"/>
        </a:p>
      </dgm:t>
    </dgm:pt>
    <dgm:pt modelId="{0EDBA4AC-DF47-4FD5-B6FC-2B27A09FEB1B}" type="pres">
      <dgm:prSet presAssocID="{D487B470-A9BF-40CB-A9D7-D4FCACA367E6}" presName="root" presStyleCnt="0">
        <dgm:presLayoutVars>
          <dgm:dir/>
          <dgm:resizeHandles val="exact"/>
        </dgm:presLayoutVars>
      </dgm:prSet>
      <dgm:spPr/>
    </dgm:pt>
    <dgm:pt modelId="{0D92F22D-B127-406C-A4EB-54A2FF99BCCA}" type="pres">
      <dgm:prSet presAssocID="{47AB71AC-86B6-439F-A711-934667F902C7}" presName="compNode" presStyleCnt="0"/>
      <dgm:spPr/>
    </dgm:pt>
    <dgm:pt modelId="{E1EA5117-1EDB-4CBC-9939-6197388AEA6A}" type="pres">
      <dgm:prSet presAssocID="{47AB71AC-86B6-439F-A711-934667F902C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1DEB8F19-6F43-4703-B9AC-B5F9893DE455}" type="pres">
      <dgm:prSet presAssocID="{47AB71AC-86B6-439F-A711-934667F902C7}" presName="spaceRect" presStyleCnt="0"/>
      <dgm:spPr/>
    </dgm:pt>
    <dgm:pt modelId="{070DEAA7-B097-4D1D-A3ED-B8918AF78F7A}" type="pres">
      <dgm:prSet presAssocID="{47AB71AC-86B6-439F-A711-934667F902C7}" presName="textRect" presStyleLbl="revTx" presStyleIdx="0" presStyleCnt="3">
        <dgm:presLayoutVars>
          <dgm:chMax val="1"/>
          <dgm:chPref val="1"/>
        </dgm:presLayoutVars>
      </dgm:prSet>
      <dgm:spPr/>
    </dgm:pt>
    <dgm:pt modelId="{2DE21F0D-0FCA-40A7-8C85-1BF78F271BA5}" type="pres">
      <dgm:prSet presAssocID="{15767E8C-7EFC-467D-AEB0-34891A8D1526}" presName="sibTrans" presStyleCnt="0"/>
      <dgm:spPr/>
    </dgm:pt>
    <dgm:pt modelId="{4CF6C1D1-EA9F-4882-AD29-070FBD54F349}" type="pres">
      <dgm:prSet presAssocID="{CD522679-B2C6-43A0-8BD2-2324415E23BE}" presName="compNode" presStyleCnt="0"/>
      <dgm:spPr/>
    </dgm:pt>
    <dgm:pt modelId="{3EA8244D-57C5-4286-B826-EA7B9600381D}" type="pres">
      <dgm:prSet presAssocID="{CD522679-B2C6-43A0-8BD2-2324415E23B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0660A6B-5647-4113-90BD-B6F96E0A5E6D}" type="pres">
      <dgm:prSet presAssocID="{CD522679-B2C6-43A0-8BD2-2324415E23BE}" presName="spaceRect" presStyleCnt="0"/>
      <dgm:spPr/>
    </dgm:pt>
    <dgm:pt modelId="{018BD047-B030-40F5-9037-E3705AA04535}" type="pres">
      <dgm:prSet presAssocID="{CD522679-B2C6-43A0-8BD2-2324415E23BE}" presName="textRect" presStyleLbl="revTx" presStyleIdx="1" presStyleCnt="3">
        <dgm:presLayoutVars>
          <dgm:chMax val="1"/>
          <dgm:chPref val="1"/>
        </dgm:presLayoutVars>
      </dgm:prSet>
      <dgm:spPr/>
    </dgm:pt>
    <dgm:pt modelId="{37E47ABC-748F-4665-AFEB-C3F765041FA7}" type="pres">
      <dgm:prSet presAssocID="{35197DEA-7D4E-4403-82B6-A8127AFF9167}" presName="sibTrans" presStyleCnt="0"/>
      <dgm:spPr/>
    </dgm:pt>
    <dgm:pt modelId="{E182F1D1-4A7F-4030-9181-9E36798FDE5B}" type="pres">
      <dgm:prSet presAssocID="{012183F6-E816-4B57-9F95-970CB6ABF640}" presName="compNode" presStyleCnt="0"/>
      <dgm:spPr/>
    </dgm:pt>
    <dgm:pt modelId="{D3453577-6E7E-4FBA-BC48-906D69F8F8A3}" type="pres">
      <dgm:prSet presAssocID="{012183F6-E816-4B57-9F95-970CB6ABF64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 with solid fill"/>
        </a:ext>
      </dgm:extLst>
    </dgm:pt>
    <dgm:pt modelId="{5FF05A46-D8D9-461C-B1AD-9D7F04034926}" type="pres">
      <dgm:prSet presAssocID="{012183F6-E816-4B57-9F95-970CB6ABF640}" presName="spaceRect" presStyleCnt="0"/>
      <dgm:spPr/>
    </dgm:pt>
    <dgm:pt modelId="{B5E60414-DB65-4A48-8A2D-632E70622C0C}" type="pres">
      <dgm:prSet presAssocID="{012183F6-E816-4B57-9F95-970CB6ABF640}" presName="textRect" presStyleLbl="revTx" presStyleIdx="2" presStyleCnt="3" custScaleX="108415">
        <dgm:presLayoutVars>
          <dgm:chMax val="1"/>
          <dgm:chPref val="1"/>
        </dgm:presLayoutVars>
      </dgm:prSet>
      <dgm:spPr/>
    </dgm:pt>
  </dgm:ptLst>
  <dgm:cxnLst>
    <dgm:cxn modelId="{DB55B806-DC2D-488B-BBAC-45967563BF24}" srcId="{D487B470-A9BF-40CB-A9D7-D4FCACA367E6}" destId="{47AB71AC-86B6-439F-A711-934667F902C7}" srcOrd="0" destOrd="0" parTransId="{785A9553-68CB-4C30-BA65-19302D5B7B15}" sibTransId="{15767E8C-7EFC-467D-AEB0-34891A8D1526}"/>
    <dgm:cxn modelId="{AE7F0518-EC30-429C-A203-91F4F084D241}" srcId="{D487B470-A9BF-40CB-A9D7-D4FCACA367E6}" destId="{012183F6-E816-4B57-9F95-970CB6ABF640}" srcOrd="2" destOrd="0" parTransId="{D3B0249E-E642-47C9-B91D-7377D692027F}" sibTransId="{788020D5-229E-4488-A514-0618C0AE3C21}"/>
    <dgm:cxn modelId="{6335A72C-AB17-4D74-AC90-3B398A1F8D39}" srcId="{D487B470-A9BF-40CB-A9D7-D4FCACA367E6}" destId="{CD522679-B2C6-43A0-8BD2-2324415E23BE}" srcOrd="1" destOrd="0" parTransId="{DAEC9D3C-1E14-43DC-9E16-BBEEA7098468}" sibTransId="{35197DEA-7D4E-4403-82B6-A8127AFF9167}"/>
    <dgm:cxn modelId="{2BC1A141-E137-4277-BA76-962233B6992D}" type="presOf" srcId="{CD522679-B2C6-43A0-8BD2-2324415E23BE}" destId="{018BD047-B030-40F5-9037-E3705AA04535}" srcOrd="0" destOrd="0" presId="urn:microsoft.com/office/officeart/2018/2/layout/IconLabelList"/>
    <dgm:cxn modelId="{BCCEC84A-FA96-45BD-8AC3-5D47C73B118D}" type="presOf" srcId="{47AB71AC-86B6-439F-A711-934667F902C7}" destId="{070DEAA7-B097-4D1D-A3ED-B8918AF78F7A}" srcOrd="0" destOrd="0" presId="urn:microsoft.com/office/officeart/2018/2/layout/IconLabelList"/>
    <dgm:cxn modelId="{04216594-5327-44F8-896B-F3D774DF4003}" type="presOf" srcId="{D487B470-A9BF-40CB-A9D7-D4FCACA367E6}" destId="{0EDBA4AC-DF47-4FD5-B6FC-2B27A09FEB1B}" srcOrd="0" destOrd="0" presId="urn:microsoft.com/office/officeart/2018/2/layout/IconLabelList"/>
    <dgm:cxn modelId="{A7C9FDDB-5193-49CB-8C84-4206C4F60216}" type="presOf" srcId="{012183F6-E816-4B57-9F95-970CB6ABF640}" destId="{B5E60414-DB65-4A48-8A2D-632E70622C0C}" srcOrd="0" destOrd="0" presId="urn:microsoft.com/office/officeart/2018/2/layout/IconLabelList"/>
    <dgm:cxn modelId="{9E87EDC3-0348-4D4E-AB9C-3D6A4D892447}" type="presParOf" srcId="{0EDBA4AC-DF47-4FD5-B6FC-2B27A09FEB1B}" destId="{0D92F22D-B127-406C-A4EB-54A2FF99BCCA}" srcOrd="0" destOrd="0" presId="urn:microsoft.com/office/officeart/2018/2/layout/IconLabelList"/>
    <dgm:cxn modelId="{8241F168-FA03-44D5-A13A-C594D4BC856B}" type="presParOf" srcId="{0D92F22D-B127-406C-A4EB-54A2FF99BCCA}" destId="{E1EA5117-1EDB-4CBC-9939-6197388AEA6A}" srcOrd="0" destOrd="0" presId="urn:microsoft.com/office/officeart/2018/2/layout/IconLabelList"/>
    <dgm:cxn modelId="{C502C45C-421F-4640-863D-A4A26F554BA3}" type="presParOf" srcId="{0D92F22D-B127-406C-A4EB-54A2FF99BCCA}" destId="{1DEB8F19-6F43-4703-B9AC-B5F9893DE455}" srcOrd="1" destOrd="0" presId="urn:microsoft.com/office/officeart/2018/2/layout/IconLabelList"/>
    <dgm:cxn modelId="{61BE66F7-F39A-4C60-A8D2-853D1AA92436}" type="presParOf" srcId="{0D92F22D-B127-406C-A4EB-54A2FF99BCCA}" destId="{070DEAA7-B097-4D1D-A3ED-B8918AF78F7A}" srcOrd="2" destOrd="0" presId="urn:microsoft.com/office/officeart/2018/2/layout/IconLabelList"/>
    <dgm:cxn modelId="{098DA6F9-02D4-44C1-B4CB-F20F6034BFE9}" type="presParOf" srcId="{0EDBA4AC-DF47-4FD5-B6FC-2B27A09FEB1B}" destId="{2DE21F0D-0FCA-40A7-8C85-1BF78F271BA5}" srcOrd="1" destOrd="0" presId="urn:microsoft.com/office/officeart/2018/2/layout/IconLabelList"/>
    <dgm:cxn modelId="{65FE8693-DB70-4575-884A-2AC1C8AF217E}" type="presParOf" srcId="{0EDBA4AC-DF47-4FD5-B6FC-2B27A09FEB1B}" destId="{4CF6C1D1-EA9F-4882-AD29-070FBD54F349}" srcOrd="2" destOrd="0" presId="urn:microsoft.com/office/officeart/2018/2/layout/IconLabelList"/>
    <dgm:cxn modelId="{ABF79FAA-696C-4B09-B44B-886D720F0174}" type="presParOf" srcId="{4CF6C1D1-EA9F-4882-AD29-070FBD54F349}" destId="{3EA8244D-57C5-4286-B826-EA7B9600381D}" srcOrd="0" destOrd="0" presId="urn:microsoft.com/office/officeart/2018/2/layout/IconLabelList"/>
    <dgm:cxn modelId="{E008732A-94C6-46CE-A863-FD244F4CE793}" type="presParOf" srcId="{4CF6C1D1-EA9F-4882-AD29-070FBD54F349}" destId="{90660A6B-5647-4113-90BD-B6F96E0A5E6D}" srcOrd="1" destOrd="0" presId="urn:microsoft.com/office/officeart/2018/2/layout/IconLabelList"/>
    <dgm:cxn modelId="{D31E1146-80E0-4851-8952-47ACD6896806}" type="presParOf" srcId="{4CF6C1D1-EA9F-4882-AD29-070FBD54F349}" destId="{018BD047-B030-40F5-9037-E3705AA04535}" srcOrd="2" destOrd="0" presId="urn:microsoft.com/office/officeart/2018/2/layout/IconLabelList"/>
    <dgm:cxn modelId="{C66C4BFD-9F62-4D70-93E1-570F7EFB120F}" type="presParOf" srcId="{0EDBA4AC-DF47-4FD5-B6FC-2B27A09FEB1B}" destId="{37E47ABC-748F-4665-AFEB-C3F765041FA7}" srcOrd="3" destOrd="0" presId="urn:microsoft.com/office/officeart/2018/2/layout/IconLabelList"/>
    <dgm:cxn modelId="{BE11D70C-8185-4904-ADF8-C2AB77964CD2}" type="presParOf" srcId="{0EDBA4AC-DF47-4FD5-B6FC-2B27A09FEB1B}" destId="{E182F1D1-4A7F-4030-9181-9E36798FDE5B}" srcOrd="4" destOrd="0" presId="urn:microsoft.com/office/officeart/2018/2/layout/IconLabelList"/>
    <dgm:cxn modelId="{30FE58CD-DBB2-4F2F-8AC5-1FE76810E606}" type="presParOf" srcId="{E182F1D1-4A7F-4030-9181-9E36798FDE5B}" destId="{D3453577-6E7E-4FBA-BC48-906D69F8F8A3}" srcOrd="0" destOrd="0" presId="urn:microsoft.com/office/officeart/2018/2/layout/IconLabelList"/>
    <dgm:cxn modelId="{06453018-CB27-4574-AE31-7B0D99E0C286}" type="presParOf" srcId="{E182F1D1-4A7F-4030-9181-9E36798FDE5B}" destId="{5FF05A46-D8D9-461C-B1AD-9D7F04034926}" srcOrd="1" destOrd="0" presId="urn:microsoft.com/office/officeart/2018/2/layout/IconLabelList"/>
    <dgm:cxn modelId="{433512F0-8BF2-450F-9B06-BA5B25492E84}" type="presParOf" srcId="{E182F1D1-4A7F-4030-9181-9E36798FDE5B}" destId="{B5E60414-DB65-4A48-8A2D-632E70622C0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88C3E5-FC81-4C69-98DC-B181C45087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D8CF09AB-0DDE-46FF-8DA8-EEF2A1A301A7}">
      <dgm:prSet/>
      <dgm:spPr/>
      <dgm:t>
        <a:bodyPr/>
        <a:lstStyle/>
        <a:p>
          <a:r>
            <a:rPr lang="en-US" b="1" dirty="0"/>
            <a:t>Building clustering</a:t>
          </a:r>
          <a:endParaRPr lang="en-US" dirty="0"/>
        </a:p>
      </dgm:t>
    </dgm:pt>
    <dgm:pt modelId="{58DCFB24-9614-4763-ABFE-BE673D5240B9}" type="parTrans" cxnId="{6B6B0BAA-DE6A-4C79-972B-6BF150E520FE}">
      <dgm:prSet/>
      <dgm:spPr/>
      <dgm:t>
        <a:bodyPr/>
        <a:lstStyle/>
        <a:p>
          <a:endParaRPr lang="en-US"/>
        </a:p>
      </dgm:t>
    </dgm:pt>
    <dgm:pt modelId="{415D9DD6-5A5B-4F9A-9F81-D3866DB4A646}" type="sibTrans" cxnId="{6B6B0BAA-DE6A-4C79-972B-6BF150E520FE}">
      <dgm:prSet/>
      <dgm:spPr/>
      <dgm:t>
        <a:bodyPr/>
        <a:lstStyle/>
        <a:p>
          <a:endParaRPr lang="en-US"/>
        </a:p>
      </dgm:t>
    </dgm:pt>
    <dgm:pt modelId="{ABFBAA73-668A-459F-90C0-2BC45F5F0B1A}">
      <dgm:prSet/>
      <dgm:spPr/>
      <dgm:t>
        <a:bodyPr/>
        <a:lstStyle/>
        <a:p>
          <a:r>
            <a:rPr lang="en-US" dirty="0"/>
            <a:t>- Discover buildings with similar thermal characteristics and operational trends</a:t>
          </a:r>
        </a:p>
        <a:p>
          <a:r>
            <a:rPr lang="en-US" dirty="0"/>
            <a:t>- Similar buildings share the same faults</a:t>
          </a:r>
        </a:p>
      </dgm:t>
    </dgm:pt>
    <dgm:pt modelId="{6CBFE4FA-8A32-4A1A-900A-A3C101806A71}" type="parTrans" cxnId="{DAEAA0AD-24E6-461B-A67B-0F989D6AC0D7}">
      <dgm:prSet/>
      <dgm:spPr/>
      <dgm:t>
        <a:bodyPr/>
        <a:lstStyle/>
        <a:p>
          <a:endParaRPr lang="en-US"/>
        </a:p>
      </dgm:t>
    </dgm:pt>
    <dgm:pt modelId="{E84D9C55-94C3-4DD9-835D-CB005FA8E550}" type="sibTrans" cxnId="{DAEAA0AD-24E6-461B-A67B-0F989D6AC0D7}">
      <dgm:prSet/>
      <dgm:spPr/>
      <dgm:t>
        <a:bodyPr/>
        <a:lstStyle/>
        <a:p>
          <a:endParaRPr lang="en-US"/>
        </a:p>
      </dgm:t>
    </dgm:pt>
    <dgm:pt modelId="{A99F822C-DEEC-497A-A571-249BDCD7E3B5}">
      <dgm:prSet/>
      <dgm:spPr/>
      <dgm:t>
        <a:bodyPr/>
        <a:lstStyle/>
        <a:p>
          <a:r>
            <a:rPr lang="en-US" b="1" dirty="0"/>
            <a:t>Time-series anomaly</a:t>
          </a:r>
          <a:r>
            <a:rPr lang="en-US" dirty="0"/>
            <a:t> </a:t>
          </a:r>
          <a:r>
            <a:rPr lang="en-US" b="1" dirty="0"/>
            <a:t>detection</a:t>
          </a:r>
        </a:p>
        <a:p>
          <a:r>
            <a:rPr lang="en-US" b="1" dirty="0"/>
            <a:t>via shared learning  </a:t>
          </a:r>
        </a:p>
      </dgm:t>
    </dgm:pt>
    <dgm:pt modelId="{96ACD28E-CD02-41EC-A4F7-33F8D5C8E2E0}" type="parTrans" cxnId="{BD2E416A-AAC0-498B-841E-CAEC8EEC056A}">
      <dgm:prSet/>
      <dgm:spPr/>
      <dgm:t>
        <a:bodyPr/>
        <a:lstStyle/>
        <a:p>
          <a:endParaRPr lang="en-US"/>
        </a:p>
      </dgm:t>
    </dgm:pt>
    <dgm:pt modelId="{7F342F78-F97E-47F8-A738-6501AF7385EF}" type="sibTrans" cxnId="{BD2E416A-AAC0-498B-841E-CAEC8EEC056A}">
      <dgm:prSet/>
      <dgm:spPr/>
      <dgm:t>
        <a:bodyPr/>
        <a:lstStyle/>
        <a:p>
          <a:endParaRPr lang="en-US"/>
        </a:p>
      </dgm:t>
    </dgm:pt>
    <dgm:pt modelId="{BF337660-46FE-4AE6-AFEE-5D9D10CD1CDF}">
      <dgm:prSet/>
      <dgm:spPr/>
      <dgm:t>
        <a:bodyPr/>
        <a:lstStyle/>
        <a:p>
          <a:r>
            <a:rPr lang="en-US"/>
            <a:t>- Sharing combined experiences of buildings can improve performance</a:t>
          </a:r>
        </a:p>
      </dgm:t>
    </dgm:pt>
    <dgm:pt modelId="{4E1EF04E-9077-4432-9020-1E6EE817CE43}" type="parTrans" cxnId="{A856FDFA-CDBF-4880-BD9B-D759FBDD77B6}">
      <dgm:prSet/>
      <dgm:spPr/>
      <dgm:t>
        <a:bodyPr/>
        <a:lstStyle/>
        <a:p>
          <a:endParaRPr lang="en-US"/>
        </a:p>
      </dgm:t>
    </dgm:pt>
    <dgm:pt modelId="{B993231B-904A-49F5-969C-F3FF9E7CC210}" type="sibTrans" cxnId="{A856FDFA-CDBF-4880-BD9B-D759FBDD77B6}">
      <dgm:prSet/>
      <dgm:spPr/>
      <dgm:t>
        <a:bodyPr/>
        <a:lstStyle/>
        <a:p>
          <a:endParaRPr lang="en-US"/>
        </a:p>
      </dgm:t>
    </dgm:pt>
    <dgm:pt modelId="{4CEEE1D6-E4BB-4BC4-B71F-923B651D7936}">
      <dgm:prSet/>
      <dgm:spPr/>
      <dgm:t>
        <a:bodyPr/>
        <a:lstStyle/>
        <a:p>
          <a:r>
            <a:rPr lang="en-US"/>
            <a:t>- Learning shared representations across buildings can lead to more robust detections</a:t>
          </a:r>
        </a:p>
      </dgm:t>
    </dgm:pt>
    <dgm:pt modelId="{30476B5B-1ED1-4A62-9015-1BA18FDE5D70}" type="parTrans" cxnId="{249439FE-0B2E-47CB-A275-FBFEF1C6E172}">
      <dgm:prSet/>
      <dgm:spPr/>
      <dgm:t>
        <a:bodyPr/>
        <a:lstStyle/>
        <a:p>
          <a:endParaRPr lang="en-US"/>
        </a:p>
      </dgm:t>
    </dgm:pt>
    <dgm:pt modelId="{A72525E0-5373-4022-AD33-36B29419A093}" type="sibTrans" cxnId="{249439FE-0B2E-47CB-A275-FBFEF1C6E172}">
      <dgm:prSet/>
      <dgm:spPr/>
      <dgm:t>
        <a:bodyPr/>
        <a:lstStyle/>
        <a:p>
          <a:endParaRPr lang="en-US"/>
        </a:p>
      </dgm:t>
    </dgm:pt>
    <dgm:pt modelId="{9AD5C676-523F-41C6-9783-24FDEFFCFD69}" type="pres">
      <dgm:prSet presAssocID="{9C88C3E5-FC81-4C69-98DC-B181C45087C9}" presName="root" presStyleCnt="0">
        <dgm:presLayoutVars>
          <dgm:dir/>
          <dgm:resizeHandles val="exact"/>
        </dgm:presLayoutVars>
      </dgm:prSet>
      <dgm:spPr/>
    </dgm:pt>
    <dgm:pt modelId="{9BD013B4-6D94-49F7-B75F-7F26962CE80C}" type="pres">
      <dgm:prSet presAssocID="{D8CF09AB-0DDE-46FF-8DA8-EEF2A1A301A7}" presName="compNode" presStyleCnt="0"/>
      <dgm:spPr/>
    </dgm:pt>
    <dgm:pt modelId="{672CA8CF-7679-443B-9801-67897C043338}" type="pres">
      <dgm:prSet presAssocID="{D8CF09AB-0DDE-46FF-8DA8-EEF2A1A301A7}" presName="bgRect" presStyleLbl="bgShp" presStyleIdx="0" presStyleCnt="2"/>
      <dgm:spPr/>
    </dgm:pt>
    <dgm:pt modelId="{54F045AF-8FAD-4D24-BB53-54696C572300}" type="pres">
      <dgm:prSet presAssocID="{D8CF09AB-0DDE-46FF-8DA8-EEF2A1A301A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A754B1F4-10F0-4B08-8232-88688B7616DC}" type="pres">
      <dgm:prSet presAssocID="{D8CF09AB-0DDE-46FF-8DA8-EEF2A1A301A7}" presName="spaceRect" presStyleCnt="0"/>
      <dgm:spPr/>
    </dgm:pt>
    <dgm:pt modelId="{FD729609-C736-4DEA-BF82-9E946693DCE0}" type="pres">
      <dgm:prSet presAssocID="{D8CF09AB-0DDE-46FF-8DA8-EEF2A1A301A7}" presName="parTx" presStyleLbl="revTx" presStyleIdx="0" presStyleCnt="4">
        <dgm:presLayoutVars>
          <dgm:chMax val="0"/>
          <dgm:chPref val="0"/>
        </dgm:presLayoutVars>
      </dgm:prSet>
      <dgm:spPr/>
    </dgm:pt>
    <dgm:pt modelId="{07137436-4739-4EFD-AC25-B000CA51B2A4}" type="pres">
      <dgm:prSet presAssocID="{D8CF09AB-0DDE-46FF-8DA8-EEF2A1A301A7}" presName="desTx" presStyleLbl="revTx" presStyleIdx="1" presStyleCnt="4">
        <dgm:presLayoutVars/>
      </dgm:prSet>
      <dgm:spPr/>
    </dgm:pt>
    <dgm:pt modelId="{1BA889E7-E113-4ACE-BB0F-F556E776EB7D}" type="pres">
      <dgm:prSet presAssocID="{415D9DD6-5A5B-4F9A-9F81-D3866DB4A646}" presName="sibTrans" presStyleCnt="0"/>
      <dgm:spPr/>
    </dgm:pt>
    <dgm:pt modelId="{02B1DE69-EFE7-4B6A-832B-9522F550089E}" type="pres">
      <dgm:prSet presAssocID="{A99F822C-DEEC-497A-A571-249BDCD7E3B5}" presName="compNode" presStyleCnt="0"/>
      <dgm:spPr/>
    </dgm:pt>
    <dgm:pt modelId="{7D97323D-C526-4414-9073-A89AEA88C5ED}" type="pres">
      <dgm:prSet presAssocID="{A99F822C-DEEC-497A-A571-249BDCD7E3B5}" presName="bgRect" presStyleLbl="bgShp" presStyleIdx="1" presStyleCnt="2"/>
      <dgm:spPr/>
    </dgm:pt>
    <dgm:pt modelId="{BEFCFB2D-656B-41E9-BF04-4AF73AAFCEAE}" type="pres">
      <dgm:prSet presAssocID="{A99F822C-DEEC-497A-A571-249BDCD7E3B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 with solid fill"/>
        </a:ext>
      </dgm:extLst>
    </dgm:pt>
    <dgm:pt modelId="{929BA4A9-F81F-4880-A8F6-DB5507681454}" type="pres">
      <dgm:prSet presAssocID="{A99F822C-DEEC-497A-A571-249BDCD7E3B5}" presName="spaceRect" presStyleCnt="0"/>
      <dgm:spPr/>
    </dgm:pt>
    <dgm:pt modelId="{5EF32BF1-6EFD-49BD-BD58-D1928872ED17}" type="pres">
      <dgm:prSet presAssocID="{A99F822C-DEEC-497A-A571-249BDCD7E3B5}" presName="parTx" presStyleLbl="revTx" presStyleIdx="2" presStyleCnt="4">
        <dgm:presLayoutVars>
          <dgm:chMax val="0"/>
          <dgm:chPref val="0"/>
        </dgm:presLayoutVars>
      </dgm:prSet>
      <dgm:spPr/>
    </dgm:pt>
    <dgm:pt modelId="{D553E1C4-01E9-4512-8063-09A35956F508}" type="pres">
      <dgm:prSet presAssocID="{A99F822C-DEEC-497A-A571-249BDCD7E3B5}" presName="desTx" presStyleLbl="revTx" presStyleIdx="3" presStyleCnt="4">
        <dgm:presLayoutVars/>
      </dgm:prSet>
      <dgm:spPr/>
    </dgm:pt>
  </dgm:ptLst>
  <dgm:cxnLst>
    <dgm:cxn modelId="{24075306-BE63-4872-B69B-15641F781B3D}" type="presOf" srcId="{ABFBAA73-668A-459F-90C0-2BC45F5F0B1A}" destId="{07137436-4739-4EFD-AC25-B000CA51B2A4}" srcOrd="0" destOrd="0" presId="urn:microsoft.com/office/officeart/2018/2/layout/IconVerticalSolidList"/>
    <dgm:cxn modelId="{B1198F1C-3555-4D90-8414-8B837E74ED47}" type="presOf" srcId="{A99F822C-DEEC-497A-A571-249BDCD7E3B5}" destId="{5EF32BF1-6EFD-49BD-BD58-D1928872ED17}" srcOrd="0" destOrd="0" presId="urn:microsoft.com/office/officeart/2018/2/layout/IconVerticalSolidList"/>
    <dgm:cxn modelId="{084AA246-8EF5-4A54-B005-5DB5E22149A5}" type="presOf" srcId="{BF337660-46FE-4AE6-AFEE-5D9D10CD1CDF}" destId="{D553E1C4-01E9-4512-8063-09A35956F508}" srcOrd="0" destOrd="0" presId="urn:microsoft.com/office/officeart/2018/2/layout/IconVerticalSolidList"/>
    <dgm:cxn modelId="{49248563-30CE-49A7-8710-FA9260BBB8F0}" type="presOf" srcId="{4CEEE1D6-E4BB-4BC4-B71F-923B651D7936}" destId="{D553E1C4-01E9-4512-8063-09A35956F508}" srcOrd="0" destOrd="1" presId="urn:microsoft.com/office/officeart/2018/2/layout/IconVerticalSolidList"/>
    <dgm:cxn modelId="{BD2E416A-AAC0-498B-841E-CAEC8EEC056A}" srcId="{9C88C3E5-FC81-4C69-98DC-B181C45087C9}" destId="{A99F822C-DEEC-497A-A571-249BDCD7E3B5}" srcOrd="1" destOrd="0" parTransId="{96ACD28E-CD02-41EC-A4F7-33F8D5C8E2E0}" sibTransId="{7F342F78-F97E-47F8-A738-6501AF7385EF}"/>
    <dgm:cxn modelId="{FEB79A76-9986-40F5-8883-6D3EC26256E0}" type="presOf" srcId="{D8CF09AB-0DDE-46FF-8DA8-EEF2A1A301A7}" destId="{FD729609-C736-4DEA-BF82-9E946693DCE0}" srcOrd="0" destOrd="0" presId="urn:microsoft.com/office/officeart/2018/2/layout/IconVerticalSolidList"/>
    <dgm:cxn modelId="{6B6B0BAA-DE6A-4C79-972B-6BF150E520FE}" srcId="{9C88C3E5-FC81-4C69-98DC-B181C45087C9}" destId="{D8CF09AB-0DDE-46FF-8DA8-EEF2A1A301A7}" srcOrd="0" destOrd="0" parTransId="{58DCFB24-9614-4763-ABFE-BE673D5240B9}" sibTransId="{415D9DD6-5A5B-4F9A-9F81-D3866DB4A646}"/>
    <dgm:cxn modelId="{DAEAA0AD-24E6-461B-A67B-0F989D6AC0D7}" srcId="{D8CF09AB-0DDE-46FF-8DA8-EEF2A1A301A7}" destId="{ABFBAA73-668A-459F-90C0-2BC45F5F0B1A}" srcOrd="0" destOrd="0" parTransId="{6CBFE4FA-8A32-4A1A-900A-A3C101806A71}" sibTransId="{E84D9C55-94C3-4DD9-835D-CB005FA8E550}"/>
    <dgm:cxn modelId="{A33D1EB7-64BE-49B0-82D8-AAF3AC5B7D36}" type="presOf" srcId="{9C88C3E5-FC81-4C69-98DC-B181C45087C9}" destId="{9AD5C676-523F-41C6-9783-24FDEFFCFD69}" srcOrd="0" destOrd="0" presId="urn:microsoft.com/office/officeart/2018/2/layout/IconVerticalSolidList"/>
    <dgm:cxn modelId="{A856FDFA-CDBF-4880-BD9B-D759FBDD77B6}" srcId="{A99F822C-DEEC-497A-A571-249BDCD7E3B5}" destId="{BF337660-46FE-4AE6-AFEE-5D9D10CD1CDF}" srcOrd="0" destOrd="0" parTransId="{4E1EF04E-9077-4432-9020-1E6EE817CE43}" sibTransId="{B993231B-904A-49F5-969C-F3FF9E7CC210}"/>
    <dgm:cxn modelId="{249439FE-0B2E-47CB-A275-FBFEF1C6E172}" srcId="{A99F822C-DEEC-497A-A571-249BDCD7E3B5}" destId="{4CEEE1D6-E4BB-4BC4-B71F-923B651D7936}" srcOrd="1" destOrd="0" parTransId="{30476B5B-1ED1-4A62-9015-1BA18FDE5D70}" sibTransId="{A72525E0-5373-4022-AD33-36B29419A093}"/>
    <dgm:cxn modelId="{737C977C-C91D-4054-8431-34F913D577D4}" type="presParOf" srcId="{9AD5C676-523F-41C6-9783-24FDEFFCFD69}" destId="{9BD013B4-6D94-49F7-B75F-7F26962CE80C}" srcOrd="0" destOrd="0" presId="urn:microsoft.com/office/officeart/2018/2/layout/IconVerticalSolidList"/>
    <dgm:cxn modelId="{FB4E34CE-B4CE-4703-8C60-EFB056C2B0DE}" type="presParOf" srcId="{9BD013B4-6D94-49F7-B75F-7F26962CE80C}" destId="{672CA8CF-7679-443B-9801-67897C043338}" srcOrd="0" destOrd="0" presId="urn:microsoft.com/office/officeart/2018/2/layout/IconVerticalSolidList"/>
    <dgm:cxn modelId="{861CC84E-857F-4ABD-A879-8744EFB4F71A}" type="presParOf" srcId="{9BD013B4-6D94-49F7-B75F-7F26962CE80C}" destId="{54F045AF-8FAD-4D24-BB53-54696C572300}" srcOrd="1" destOrd="0" presId="urn:microsoft.com/office/officeart/2018/2/layout/IconVerticalSolidList"/>
    <dgm:cxn modelId="{1CF128F6-9A27-44E0-8B5A-327E2EFD8591}" type="presParOf" srcId="{9BD013B4-6D94-49F7-B75F-7F26962CE80C}" destId="{A754B1F4-10F0-4B08-8232-88688B7616DC}" srcOrd="2" destOrd="0" presId="urn:microsoft.com/office/officeart/2018/2/layout/IconVerticalSolidList"/>
    <dgm:cxn modelId="{39D53EE2-B8F0-44E3-A161-2A78EACB7706}" type="presParOf" srcId="{9BD013B4-6D94-49F7-B75F-7F26962CE80C}" destId="{FD729609-C736-4DEA-BF82-9E946693DCE0}" srcOrd="3" destOrd="0" presId="urn:microsoft.com/office/officeart/2018/2/layout/IconVerticalSolidList"/>
    <dgm:cxn modelId="{466C752A-74F9-4F9A-B64F-6012D0487D8C}" type="presParOf" srcId="{9BD013B4-6D94-49F7-B75F-7F26962CE80C}" destId="{07137436-4739-4EFD-AC25-B000CA51B2A4}" srcOrd="4" destOrd="0" presId="urn:microsoft.com/office/officeart/2018/2/layout/IconVerticalSolidList"/>
    <dgm:cxn modelId="{3C255405-329E-4AE4-AC3D-506B977400F0}" type="presParOf" srcId="{9AD5C676-523F-41C6-9783-24FDEFFCFD69}" destId="{1BA889E7-E113-4ACE-BB0F-F556E776EB7D}" srcOrd="1" destOrd="0" presId="urn:microsoft.com/office/officeart/2018/2/layout/IconVerticalSolidList"/>
    <dgm:cxn modelId="{3CDB3BE9-FC82-41C6-B940-CBD743CD5E07}" type="presParOf" srcId="{9AD5C676-523F-41C6-9783-24FDEFFCFD69}" destId="{02B1DE69-EFE7-4B6A-832B-9522F550089E}" srcOrd="2" destOrd="0" presId="urn:microsoft.com/office/officeart/2018/2/layout/IconVerticalSolidList"/>
    <dgm:cxn modelId="{E19DED8F-3BA4-44C8-918B-C90D1F77B96C}" type="presParOf" srcId="{02B1DE69-EFE7-4B6A-832B-9522F550089E}" destId="{7D97323D-C526-4414-9073-A89AEA88C5ED}" srcOrd="0" destOrd="0" presId="urn:microsoft.com/office/officeart/2018/2/layout/IconVerticalSolidList"/>
    <dgm:cxn modelId="{61B09D71-D5B0-4C0D-9099-EAC94BDD38FD}" type="presParOf" srcId="{02B1DE69-EFE7-4B6A-832B-9522F550089E}" destId="{BEFCFB2D-656B-41E9-BF04-4AF73AAFCEAE}" srcOrd="1" destOrd="0" presId="urn:microsoft.com/office/officeart/2018/2/layout/IconVerticalSolidList"/>
    <dgm:cxn modelId="{F5C0E5F8-553E-4295-9361-BB4A4A85EB8A}" type="presParOf" srcId="{02B1DE69-EFE7-4B6A-832B-9522F550089E}" destId="{929BA4A9-F81F-4880-A8F6-DB5507681454}" srcOrd="2" destOrd="0" presId="urn:microsoft.com/office/officeart/2018/2/layout/IconVerticalSolidList"/>
    <dgm:cxn modelId="{4F421B83-EBF3-4CFD-8E2E-1FAE1F1797EC}" type="presParOf" srcId="{02B1DE69-EFE7-4B6A-832B-9522F550089E}" destId="{5EF32BF1-6EFD-49BD-BD58-D1928872ED17}" srcOrd="3" destOrd="0" presId="urn:microsoft.com/office/officeart/2018/2/layout/IconVerticalSolidList"/>
    <dgm:cxn modelId="{60FA87D2-6BAE-438A-B99F-B63EC14B46D6}" type="presParOf" srcId="{02B1DE69-EFE7-4B6A-832B-9522F550089E}" destId="{D553E1C4-01E9-4512-8063-09A35956F50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10FB5E-5B34-4506-AECA-61EAF32C811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6A790ADC-B60D-431F-A187-BEB30AEAD241}">
      <dgm:prSet/>
      <dgm:spPr/>
      <dgm:t>
        <a:bodyPr/>
        <a:lstStyle/>
        <a:p>
          <a:r>
            <a:rPr lang="en-US"/>
            <a:t>Labeled dataset from OpenEI Buildings for training &amp; evaluation</a:t>
          </a:r>
        </a:p>
      </dgm:t>
    </dgm:pt>
    <dgm:pt modelId="{3A2C2C8E-FF57-4FAB-9B26-1FA0A247B9FE}" type="parTrans" cxnId="{2DC94CFD-5EDE-4102-AE3B-04E509F9370D}">
      <dgm:prSet/>
      <dgm:spPr/>
      <dgm:t>
        <a:bodyPr/>
        <a:lstStyle/>
        <a:p>
          <a:endParaRPr lang="en-US"/>
        </a:p>
      </dgm:t>
    </dgm:pt>
    <dgm:pt modelId="{70536C05-3F9E-4ACB-BA9A-29A84441D034}" type="sibTrans" cxnId="{2DC94CFD-5EDE-4102-AE3B-04E509F9370D}">
      <dgm:prSet/>
      <dgm:spPr/>
      <dgm:t>
        <a:bodyPr/>
        <a:lstStyle/>
        <a:p>
          <a:endParaRPr lang="en-US"/>
        </a:p>
      </dgm:t>
    </dgm:pt>
    <dgm:pt modelId="{083C37FB-79A8-48DF-A378-0CB6C9A333B8}">
      <dgm:prSet/>
      <dgm:spPr/>
      <dgm:t>
        <a:bodyPr/>
        <a:lstStyle/>
        <a:p>
          <a:r>
            <a:rPr lang="en-US"/>
            <a:t>Train a baseline model </a:t>
          </a:r>
          <a:r>
            <a:rPr lang="en-US" b="1" i="1"/>
            <a:t>without</a:t>
          </a:r>
          <a:r>
            <a:rPr lang="en-US"/>
            <a:t> knowledge-sharing</a:t>
          </a:r>
        </a:p>
      </dgm:t>
    </dgm:pt>
    <dgm:pt modelId="{1819B48C-2587-44B4-ACF1-47D1D2BA427F}" type="parTrans" cxnId="{5AE1D4BD-8B8F-4904-A34F-02D7568B4002}">
      <dgm:prSet/>
      <dgm:spPr/>
      <dgm:t>
        <a:bodyPr/>
        <a:lstStyle/>
        <a:p>
          <a:endParaRPr lang="en-US"/>
        </a:p>
      </dgm:t>
    </dgm:pt>
    <dgm:pt modelId="{19D2C88F-FBBA-46E5-BFE0-85A52CB9C9CE}" type="sibTrans" cxnId="{5AE1D4BD-8B8F-4904-A34F-02D7568B4002}">
      <dgm:prSet/>
      <dgm:spPr/>
      <dgm:t>
        <a:bodyPr/>
        <a:lstStyle/>
        <a:p>
          <a:endParaRPr lang="en-US"/>
        </a:p>
      </dgm:t>
    </dgm:pt>
    <dgm:pt modelId="{AB24FBCD-BDF7-42C2-95AE-8EBD3F18C128}">
      <dgm:prSet/>
      <dgm:spPr/>
      <dgm:t>
        <a:bodyPr/>
        <a:lstStyle/>
        <a:p>
          <a:r>
            <a:rPr lang="en-US"/>
            <a:t>Benchmark performance</a:t>
          </a:r>
        </a:p>
      </dgm:t>
    </dgm:pt>
    <dgm:pt modelId="{4575B172-28AA-404D-B482-B09906F3DD86}" type="parTrans" cxnId="{F41E9273-C0D4-4EE8-B466-A713C6AAD27C}">
      <dgm:prSet/>
      <dgm:spPr/>
      <dgm:t>
        <a:bodyPr/>
        <a:lstStyle/>
        <a:p>
          <a:endParaRPr lang="en-US"/>
        </a:p>
      </dgm:t>
    </dgm:pt>
    <dgm:pt modelId="{480386C4-2D2D-497D-A283-FA03329F318A}" type="sibTrans" cxnId="{F41E9273-C0D4-4EE8-B466-A713C6AAD27C}">
      <dgm:prSet/>
      <dgm:spPr/>
      <dgm:t>
        <a:bodyPr/>
        <a:lstStyle/>
        <a:p>
          <a:endParaRPr lang="en-US"/>
        </a:p>
      </dgm:t>
    </dgm:pt>
    <dgm:pt modelId="{F4A0559E-C274-4EC9-B9DB-A9A79D2BD608}">
      <dgm:prSet/>
      <dgm:spPr/>
      <dgm:t>
        <a:bodyPr/>
        <a:lstStyle/>
        <a:p>
          <a:r>
            <a:rPr lang="en-US"/>
            <a:t>Baseline model</a:t>
          </a:r>
        </a:p>
      </dgm:t>
    </dgm:pt>
    <dgm:pt modelId="{25CFA178-923B-4431-BA33-B77D668A6B4B}" type="parTrans" cxnId="{B9FB91AC-AADA-4657-9153-CBC68B8DEA7F}">
      <dgm:prSet/>
      <dgm:spPr/>
      <dgm:t>
        <a:bodyPr/>
        <a:lstStyle/>
        <a:p>
          <a:endParaRPr lang="en-US"/>
        </a:p>
      </dgm:t>
    </dgm:pt>
    <dgm:pt modelId="{137806F6-CA21-46B4-BFDC-E1B2A0B4B652}" type="sibTrans" cxnId="{B9FB91AC-AADA-4657-9153-CBC68B8DEA7F}">
      <dgm:prSet/>
      <dgm:spPr/>
      <dgm:t>
        <a:bodyPr/>
        <a:lstStyle/>
        <a:p>
          <a:endParaRPr lang="en-US"/>
        </a:p>
      </dgm:t>
    </dgm:pt>
    <dgm:pt modelId="{2166FA32-56A9-49E6-8D40-8173198F154E}">
      <dgm:prSet/>
      <dgm:spPr/>
      <dgm:t>
        <a:bodyPr/>
        <a:lstStyle/>
        <a:p>
          <a:r>
            <a:rPr lang="en-US"/>
            <a:t>Contemporary methods: </a:t>
          </a:r>
          <a:r>
            <a:rPr lang="en-US" i="1"/>
            <a:t>fbprophet</a:t>
          </a:r>
        </a:p>
      </dgm:t>
    </dgm:pt>
    <dgm:pt modelId="{A956210C-37BC-4CF8-A661-C8D94BCBEFCE}" type="parTrans" cxnId="{29C7340F-EB4E-4D74-BB35-2E5475B45076}">
      <dgm:prSet/>
      <dgm:spPr/>
      <dgm:t>
        <a:bodyPr/>
        <a:lstStyle/>
        <a:p>
          <a:endParaRPr lang="en-US"/>
        </a:p>
      </dgm:t>
    </dgm:pt>
    <dgm:pt modelId="{C4084A74-A30D-48EE-837B-8A0BCCC4000B}" type="sibTrans" cxnId="{29C7340F-EB4E-4D74-BB35-2E5475B45076}">
      <dgm:prSet/>
      <dgm:spPr/>
      <dgm:t>
        <a:bodyPr/>
        <a:lstStyle/>
        <a:p>
          <a:endParaRPr lang="en-US"/>
        </a:p>
      </dgm:t>
    </dgm:pt>
    <dgm:pt modelId="{DCDB14BB-D4B8-4897-B1EB-816B41AE6D69}">
      <dgm:prSet/>
      <dgm:spPr/>
      <dgm:t>
        <a:bodyPr/>
        <a:lstStyle/>
        <a:p>
          <a:r>
            <a:rPr lang="en-US" dirty="0"/>
            <a:t>Evaluation metrics: average loss and accuracy, F1-score, potential energy savings </a:t>
          </a:r>
        </a:p>
      </dgm:t>
    </dgm:pt>
    <dgm:pt modelId="{29715BA3-EDDA-4033-B325-7AC8C4DD0C74}" type="parTrans" cxnId="{C1F43CF5-C6EF-4E06-819F-81B26C0D41F9}">
      <dgm:prSet/>
      <dgm:spPr/>
      <dgm:t>
        <a:bodyPr/>
        <a:lstStyle/>
        <a:p>
          <a:endParaRPr lang="en-US"/>
        </a:p>
      </dgm:t>
    </dgm:pt>
    <dgm:pt modelId="{400221A1-6557-4F56-8CE5-6D888164500B}" type="sibTrans" cxnId="{C1F43CF5-C6EF-4E06-819F-81B26C0D41F9}">
      <dgm:prSet/>
      <dgm:spPr/>
      <dgm:t>
        <a:bodyPr/>
        <a:lstStyle/>
        <a:p>
          <a:endParaRPr lang="en-US"/>
        </a:p>
      </dgm:t>
    </dgm:pt>
    <dgm:pt modelId="{95C3C2FE-1A65-4EAC-8F88-0328EDC4519E}" type="pres">
      <dgm:prSet presAssocID="{1D10FB5E-5B34-4506-AECA-61EAF32C8113}" presName="root" presStyleCnt="0">
        <dgm:presLayoutVars>
          <dgm:dir/>
          <dgm:resizeHandles val="exact"/>
        </dgm:presLayoutVars>
      </dgm:prSet>
      <dgm:spPr/>
    </dgm:pt>
    <dgm:pt modelId="{B20958B6-76FA-4165-86A2-E1B6B801A782}" type="pres">
      <dgm:prSet presAssocID="{6A790ADC-B60D-431F-A187-BEB30AEAD241}" presName="compNode" presStyleCnt="0"/>
      <dgm:spPr/>
    </dgm:pt>
    <dgm:pt modelId="{C1C0B898-2130-40D6-9FD8-93CC6B6B517F}" type="pres">
      <dgm:prSet presAssocID="{6A790ADC-B60D-431F-A187-BEB30AEAD241}" presName="bgRect" presStyleLbl="bgShp" presStyleIdx="0" presStyleCnt="4"/>
      <dgm:spPr/>
    </dgm:pt>
    <dgm:pt modelId="{E229B77D-789A-4CDB-8448-CB344BFA0B29}" type="pres">
      <dgm:prSet presAssocID="{6A790ADC-B60D-431F-A187-BEB30AEAD24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D5211AFA-50B9-4259-B06D-3F09298ABA92}" type="pres">
      <dgm:prSet presAssocID="{6A790ADC-B60D-431F-A187-BEB30AEAD241}" presName="spaceRect" presStyleCnt="0"/>
      <dgm:spPr/>
    </dgm:pt>
    <dgm:pt modelId="{C91908F0-6DBD-4A43-819D-C56BBBEA754B}" type="pres">
      <dgm:prSet presAssocID="{6A790ADC-B60D-431F-A187-BEB30AEAD241}" presName="parTx" presStyleLbl="revTx" presStyleIdx="0" presStyleCnt="5">
        <dgm:presLayoutVars>
          <dgm:chMax val="0"/>
          <dgm:chPref val="0"/>
        </dgm:presLayoutVars>
      </dgm:prSet>
      <dgm:spPr/>
    </dgm:pt>
    <dgm:pt modelId="{72C6E3B8-BFAB-4526-81A4-6CF802D29C32}" type="pres">
      <dgm:prSet presAssocID="{70536C05-3F9E-4ACB-BA9A-29A84441D034}" presName="sibTrans" presStyleCnt="0"/>
      <dgm:spPr/>
    </dgm:pt>
    <dgm:pt modelId="{3A159102-96A9-47E5-B8F0-154A72A301F7}" type="pres">
      <dgm:prSet presAssocID="{083C37FB-79A8-48DF-A378-0CB6C9A333B8}" presName="compNode" presStyleCnt="0"/>
      <dgm:spPr/>
    </dgm:pt>
    <dgm:pt modelId="{1815D98B-0FD8-4B76-8ED8-DD3E3EAA726D}" type="pres">
      <dgm:prSet presAssocID="{083C37FB-79A8-48DF-A378-0CB6C9A333B8}" presName="bgRect" presStyleLbl="bgShp" presStyleIdx="1" presStyleCnt="4"/>
      <dgm:spPr/>
    </dgm:pt>
    <dgm:pt modelId="{5C3DEF4D-99AA-46EB-B035-28C21DEE225A}" type="pres">
      <dgm:prSet presAssocID="{083C37FB-79A8-48DF-A378-0CB6C9A333B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be with solid fill"/>
        </a:ext>
      </dgm:extLst>
    </dgm:pt>
    <dgm:pt modelId="{948865D2-0F65-4DF3-9053-0FC50ABD6685}" type="pres">
      <dgm:prSet presAssocID="{083C37FB-79A8-48DF-A378-0CB6C9A333B8}" presName="spaceRect" presStyleCnt="0"/>
      <dgm:spPr/>
    </dgm:pt>
    <dgm:pt modelId="{73D80F57-26B8-4480-8176-E075117DCE0C}" type="pres">
      <dgm:prSet presAssocID="{083C37FB-79A8-48DF-A378-0CB6C9A333B8}" presName="parTx" presStyleLbl="revTx" presStyleIdx="1" presStyleCnt="5">
        <dgm:presLayoutVars>
          <dgm:chMax val="0"/>
          <dgm:chPref val="0"/>
        </dgm:presLayoutVars>
      </dgm:prSet>
      <dgm:spPr/>
    </dgm:pt>
    <dgm:pt modelId="{74E75DF7-2FBD-40A3-B4A7-516AC4E73237}" type="pres">
      <dgm:prSet presAssocID="{19D2C88F-FBBA-46E5-BFE0-85A52CB9C9CE}" presName="sibTrans" presStyleCnt="0"/>
      <dgm:spPr/>
    </dgm:pt>
    <dgm:pt modelId="{7148CBE8-FDE3-4104-B88F-004EDA45A5B5}" type="pres">
      <dgm:prSet presAssocID="{AB24FBCD-BDF7-42C2-95AE-8EBD3F18C128}" presName="compNode" presStyleCnt="0"/>
      <dgm:spPr/>
    </dgm:pt>
    <dgm:pt modelId="{5795361F-7E3E-4827-A457-6857BCA5E138}" type="pres">
      <dgm:prSet presAssocID="{AB24FBCD-BDF7-42C2-95AE-8EBD3F18C128}" presName="bgRect" presStyleLbl="bgShp" presStyleIdx="2" presStyleCnt="4"/>
      <dgm:spPr/>
    </dgm:pt>
    <dgm:pt modelId="{16620614-0F63-4FFB-97BE-E96E019D8E71}" type="pres">
      <dgm:prSet presAssocID="{AB24FBCD-BDF7-42C2-95AE-8EBD3F18C12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6F92F63-9680-4D5A-8141-5566AA5BB4F1}" type="pres">
      <dgm:prSet presAssocID="{AB24FBCD-BDF7-42C2-95AE-8EBD3F18C128}" presName="spaceRect" presStyleCnt="0"/>
      <dgm:spPr/>
    </dgm:pt>
    <dgm:pt modelId="{016B1941-E485-4244-A8F5-DA6BB4E15599}" type="pres">
      <dgm:prSet presAssocID="{AB24FBCD-BDF7-42C2-95AE-8EBD3F18C128}" presName="parTx" presStyleLbl="revTx" presStyleIdx="2" presStyleCnt="5">
        <dgm:presLayoutVars>
          <dgm:chMax val="0"/>
          <dgm:chPref val="0"/>
        </dgm:presLayoutVars>
      </dgm:prSet>
      <dgm:spPr/>
    </dgm:pt>
    <dgm:pt modelId="{555AFB66-B1A6-407B-B578-FC44932F216E}" type="pres">
      <dgm:prSet presAssocID="{AB24FBCD-BDF7-42C2-95AE-8EBD3F18C128}" presName="desTx" presStyleLbl="revTx" presStyleIdx="3" presStyleCnt="5">
        <dgm:presLayoutVars/>
      </dgm:prSet>
      <dgm:spPr/>
    </dgm:pt>
    <dgm:pt modelId="{6262671F-AA13-4A9B-BE52-6416314697EC}" type="pres">
      <dgm:prSet presAssocID="{480386C4-2D2D-497D-A283-FA03329F318A}" presName="sibTrans" presStyleCnt="0"/>
      <dgm:spPr/>
    </dgm:pt>
    <dgm:pt modelId="{F4CAE45B-060C-4011-952B-3996975A5C08}" type="pres">
      <dgm:prSet presAssocID="{DCDB14BB-D4B8-4897-B1EB-816B41AE6D69}" presName="compNode" presStyleCnt="0"/>
      <dgm:spPr/>
    </dgm:pt>
    <dgm:pt modelId="{459EAD43-3390-4659-A43E-AAA004E25706}" type="pres">
      <dgm:prSet presAssocID="{DCDB14BB-D4B8-4897-B1EB-816B41AE6D69}" presName="bgRect" presStyleLbl="bgShp" presStyleIdx="3" presStyleCnt="4"/>
      <dgm:spPr/>
    </dgm:pt>
    <dgm:pt modelId="{D76A1148-99AA-4114-BE94-A357A8E89DF8}" type="pres">
      <dgm:prSet presAssocID="{DCDB14BB-D4B8-4897-B1EB-816B41AE6D6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 with solid fill"/>
        </a:ext>
      </dgm:extLst>
    </dgm:pt>
    <dgm:pt modelId="{72A9FE1B-1F30-4B29-9251-B641B63EBE97}" type="pres">
      <dgm:prSet presAssocID="{DCDB14BB-D4B8-4897-B1EB-816B41AE6D69}" presName="spaceRect" presStyleCnt="0"/>
      <dgm:spPr/>
    </dgm:pt>
    <dgm:pt modelId="{EAB0461E-1874-47CE-9F64-F063773EE919}" type="pres">
      <dgm:prSet presAssocID="{DCDB14BB-D4B8-4897-B1EB-816B41AE6D6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9C7340F-EB4E-4D74-BB35-2E5475B45076}" srcId="{AB24FBCD-BDF7-42C2-95AE-8EBD3F18C128}" destId="{2166FA32-56A9-49E6-8D40-8173198F154E}" srcOrd="1" destOrd="0" parTransId="{A956210C-37BC-4CF8-A661-C8D94BCBEFCE}" sibTransId="{C4084A74-A30D-48EE-837B-8A0BCCC4000B}"/>
    <dgm:cxn modelId="{6C406448-01D2-E04F-892D-090BAE530B69}" type="presOf" srcId="{F4A0559E-C274-4EC9-B9DB-A9A79D2BD608}" destId="{555AFB66-B1A6-407B-B578-FC44932F216E}" srcOrd="0" destOrd="0" presId="urn:microsoft.com/office/officeart/2018/2/layout/IconVerticalSolidList"/>
    <dgm:cxn modelId="{9B6EFC48-E448-DA4B-B0F5-79FD90B8C75F}" type="presOf" srcId="{6A790ADC-B60D-431F-A187-BEB30AEAD241}" destId="{C91908F0-6DBD-4A43-819D-C56BBBEA754B}" srcOrd="0" destOrd="0" presId="urn:microsoft.com/office/officeart/2018/2/layout/IconVerticalSolidList"/>
    <dgm:cxn modelId="{F41E9273-C0D4-4EE8-B466-A713C6AAD27C}" srcId="{1D10FB5E-5B34-4506-AECA-61EAF32C8113}" destId="{AB24FBCD-BDF7-42C2-95AE-8EBD3F18C128}" srcOrd="2" destOrd="0" parTransId="{4575B172-28AA-404D-B482-B09906F3DD86}" sibTransId="{480386C4-2D2D-497D-A283-FA03329F318A}"/>
    <dgm:cxn modelId="{D5307F93-40A1-5F49-9EA9-66676728B4A9}" type="presOf" srcId="{2166FA32-56A9-49E6-8D40-8173198F154E}" destId="{555AFB66-B1A6-407B-B578-FC44932F216E}" srcOrd="0" destOrd="1" presId="urn:microsoft.com/office/officeart/2018/2/layout/IconVerticalSolidList"/>
    <dgm:cxn modelId="{7EB4AD98-31A6-CE41-807C-C423FEABFEAB}" type="presOf" srcId="{DCDB14BB-D4B8-4897-B1EB-816B41AE6D69}" destId="{EAB0461E-1874-47CE-9F64-F063773EE919}" srcOrd="0" destOrd="0" presId="urn:microsoft.com/office/officeart/2018/2/layout/IconVerticalSolidList"/>
    <dgm:cxn modelId="{B9FB91AC-AADA-4657-9153-CBC68B8DEA7F}" srcId="{AB24FBCD-BDF7-42C2-95AE-8EBD3F18C128}" destId="{F4A0559E-C274-4EC9-B9DB-A9A79D2BD608}" srcOrd="0" destOrd="0" parTransId="{25CFA178-923B-4431-BA33-B77D668A6B4B}" sibTransId="{137806F6-CA21-46B4-BFDC-E1B2A0B4B652}"/>
    <dgm:cxn modelId="{5AE1D4BD-8B8F-4904-A34F-02D7568B4002}" srcId="{1D10FB5E-5B34-4506-AECA-61EAF32C8113}" destId="{083C37FB-79A8-48DF-A378-0CB6C9A333B8}" srcOrd="1" destOrd="0" parTransId="{1819B48C-2587-44B4-ACF1-47D1D2BA427F}" sibTransId="{19D2C88F-FBBA-46E5-BFE0-85A52CB9C9CE}"/>
    <dgm:cxn modelId="{604431CE-52CF-C842-9D8C-C1E4F61165B7}" type="presOf" srcId="{AB24FBCD-BDF7-42C2-95AE-8EBD3F18C128}" destId="{016B1941-E485-4244-A8F5-DA6BB4E15599}" srcOrd="0" destOrd="0" presId="urn:microsoft.com/office/officeart/2018/2/layout/IconVerticalSolidList"/>
    <dgm:cxn modelId="{D98AEDE7-7A50-7A41-8AC8-A396AFD44C23}" type="presOf" srcId="{1D10FB5E-5B34-4506-AECA-61EAF32C8113}" destId="{95C3C2FE-1A65-4EAC-8F88-0328EDC4519E}" srcOrd="0" destOrd="0" presId="urn:microsoft.com/office/officeart/2018/2/layout/IconVerticalSolidList"/>
    <dgm:cxn modelId="{C1F43CF5-C6EF-4E06-819F-81B26C0D41F9}" srcId="{1D10FB5E-5B34-4506-AECA-61EAF32C8113}" destId="{DCDB14BB-D4B8-4897-B1EB-816B41AE6D69}" srcOrd="3" destOrd="0" parTransId="{29715BA3-EDDA-4033-B325-7AC8C4DD0C74}" sibTransId="{400221A1-6557-4F56-8CE5-6D888164500B}"/>
    <dgm:cxn modelId="{2DC94CFD-5EDE-4102-AE3B-04E509F9370D}" srcId="{1D10FB5E-5B34-4506-AECA-61EAF32C8113}" destId="{6A790ADC-B60D-431F-A187-BEB30AEAD241}" srcOrd="0" destOrd="0" parTransId="{3A2C2C8E-FF57-4FAB-9B26-1FA0A247B9FE}" sibTransId="{70536C05-3F9E-4ACB-BA9A-29A84441D034}"/>
    <dgm:cxn modelId="{98D91FFF-1363-0541-9DA0-CE447FF0380F}" type="presOf" srcId="{083C37FB-79A8-48DF-A378-0CB6C9A333B8}" destId="{73D80F57-26B8-4480-8176-E075117DCE0C}" srcOrd="0" destOrd="0" presId="urn:microsoft.com/office/officeart/2018/2/layout/IconVerticalSolidList"/>
    <dgm:cxn modelId="{9E4475F4-37AC-C34C-8C5F-BA08900C8585}" type="presParOf" srcId="{95C3C2FE-1A65-4EAC-8F88-0328EDC4519E}" destId="{B20958B6-76FA-4165-86A2-E1B6B801A782}" srcOrd="0" destOrd="0" presId="urn:microsoft.com/office/officeart/2018/2/layout/IconVerticalSolidList"/>
    <dgm:cxn modelId="{DE9758A0-C179-EF49-A2CA-C60D45FC37EC}" type="presParOf" srcId="{B20958B6-76FA-4165-86A2-E1B6B801A782}" destId="{C1C0B898-2130-40D6-9FD8-93CC6B6B517F}" srcOrd="0" destOrd="0" presId="urn:microsoft.com/office/officeart/2018/2/layout/IconVerticalSolidList"/>
    <dgm:cxn modelId="{49594EC9-689F-0D4A-9B20-EFBDDFE3653B}" type="presParOf" srcId="{B20958B6-76FA-4165-86A2-E1B6B801A782}" destId="{E229B77D-789A-4CDB-8448-CB344BFA0B29}" srcOrd="1" destOrd="0" presId="urn:microsoft.com/office/officeart/2018/2/layout/IconVerticalSolidList"/>
    <dgm:cxn modelId="{31893B03-796F-B343-8396-0F0EA65D8E09}" type="presParOf" srcId="{B20958B6-76FA-4165-86A2-E1B6B801A782}" destId="{D5211AFA-50B9-4259-B06D-3F09298ABA92}" srcOrd="2" destOrd="0" presId="urn:microsoft.com/office/officeart/2018/2/layout/IconVerticalSolidList"/>
    <dgm:cxn modelId="{8A8E8ACF-1485-1945-AD38-394F4ACDD3EE}" type="presParOf" srcId="{B20958B6-76FA-4165-86A2-E1B6B801A782}" destId="{C91908F0-6DBD-4A43-819D-C56BBBEA754B}" srcOrd="3" destOrd="0" presId="urn:microsoft.com/office/officeart/2018/2/layout/IconVerticalSolidList"/>
    <dgm:cxn modelId="{AC013063-BD63-6445-AEF5-FB2958362274}" type="presParOf" srcId="{95C3C2FE-1A65-4EAC-8F88-0328EDC4519E}" destId="{72C6E3B8-BFAB-4526-81A4-6CF802D29C32}" srcOrd="1" destOrd="0" presId="urn:microsoft.com/office/officeart/2018/2/layout/IconVerticalSolidList"/>
    <dgm:cxn modelId="{CA3B23E8-615D-5F49-B13C-BFD88D0D7869}" type="presParOf" srcId="{95C3C2FE-1A65-4EAC-8F88-0328EDC4519E}" destId="{3A159102-96A9-47E5-B8F0-154A72A301F7}" srcOrd="2" destOrd="0" presId="urn:microsoft.com/office/officeart/2018/2/layout/IconVerticalSolidList"/>
    <dgm:cxn modelId="{4498417B-DB41-F849-A93D-6C3C50817F72}" type="presParOf" srcId="{3A159102-96A9-47E5-B8F0-154A72A301F7}" destId="{1815D98B-0FD8-4B76-8ED8-DD3E3EAA726D}" srcOrd="0" destOrd="0" presId="urn:microsoft.com/office/officeart/2018/2/layout/IconVerticalSolidList"/>
    <dgm:cxn modelId="{65675345-0DE2-B44F-88A3-5680B45E72BA}" type="presParOf" srcId="{3A159102-96A9-47E5-B8F0-154A72A301F7}" destId="{5C3DEF4D-99AA-46EB-B035-28C21DEE225A}" srcOrd="1" destOrd="0" presId="urn:microsoft.com/office/officeart/2018/2/layout/IconVerticalSolidList"/>
    <dgm:cxn modelId="{34A0F025-7D0F-EE46-AB86-C71D97CA2CBA}" type="presParOf" srcId="{3A159102-96A9-47E5-B8F0-154A72A301F7}" destId="{948865D2-0F65-4DF3-9053-0FC50ABD6685}" srcOrd="2" destOrd="0" presId="urn:microsoft.com/office/officeart/2018/2/layout/IconVerticalSolidList"/>
    <dgm:cxn modelId="{7F084143-EE2D-C345-9F8D-513EA598F1A7}" type="presParOf" srcId="{3A159102-96A9-47E5-B8F0-154A72A301F7}" destId="{73D80F57-26B8-4480-8176-E075117DCE0C}" srcOrd="3" destOrd="0" presId="urn:microsoft.com/office/officeart/2018/2/layout/IconVerticalSolidList"/>
    <dgm:cxn modelId="{FA42BC48-5BC6-1E4E-B9C7-1BC253B78F64}" type="presParOf" srcId="{95C3C2FE-1A65-4EAC-8F88-0328EDC4519E}" destId="{74E75DF7-2FBD-40A3-B4A7-516AC4E73237}" srcOrd="3" destOrd="0" presId="urn:microsoft.com/office/officeart/2018/2/layout/IconVerticalSolidList"/>
    <dgm:cxn modelId="{B66ABA73-6AD9-714F-84CD-EC98C187C992}" type="presParOf" srcId="{95C3C2FE-1A65-4EAC-8F88-0328EDC4519E}" destId="{7148CBE8-FDE3-4104-B88F-004EDA45A5B5}" srcOrd="4" destOrd="0" presId="urn:microsoft.com/office/officeart/2018/2/layout/IconVerticalSolidList"/>
    <dgm:cxn modelId="{54AF7607-7DBF-1644-9785-C385F1974230}" type="presParOf" srcId="{7148CBE8-FDE3-4104-B88F-004EDA45A5B5}" destId="{5795361F-7E3E-4827-A457-6857BCA5E138}" srcOrd="0" destOrd="0" presId="urn:microsoft.com/office/officeart/2018/2/layout/IconVerticalSolidList"/>
    <dgm:cxn modelId="{C4927654-6505-C046-9B69-CFC5423B697B}" type="presParOf" srcId="{7148CBE8-FDE3-4104-B88F-004EDA45A5B5}" destId="{16620614-0F63-4FFB-97BE-E96E019D8E71}" srcOrd="1" destOrd="0" presId="urn:microsoft.com/office/officeart/2018/2/layout/IconVerticalSolidList"/>
    <dgm:cxn modelId="{1F55A59E-3CB9-E34B-8391-3506773A7B9A}" type="presParOf" srcId="{7148CBE8-FDE3-4104-B88F-004EDA45A5B5}" destId="{A6F92F63-9680-4D5A-8141-5566AA5BB4F1}" srcOrd="2" destOrd="0" presId="urn:microsoft.com/office/officeart/2018/2/layout/IconVerticalSolidList"/>
    <dgm:cxn modelId="{A64F392D-B334-0B4F-9F36-8F0C90C1F664}" type="presParOf" srcId="{7148CBE8-FDE3-4104-B88F-004EDA45A5B5}" destId="{016B1941-E485-4244-A8F5-DA6BB4E15599}" srcOrd="3" destOrd="0" presId="urn:microsoft.com/office/officeart/2018/2/layout/IconVerticalSolidList"/>
    <dgm:cxn modelId="{36CB9611-AF2D-734D-AB63-E97DF8EC1A67}" type="presParOf" srcId="{7148CBE8-FDE3-4104-B88F-004EDA45A5B5}" destId="{555AFB66-B1A6-407B-B578-FC44932F216E}" srcOrd="4" destOrd="0" presId="urn:microsoft.com/office/officeart/2018/2/layout/IconVerticalSolidList"/>
    <dgm:cxn modelId="{C2AA4967-9D84-BD40-82A0-3599C2DC65EA}" type="presParOf" srcId="{95C3C2FE-1A65-4EAC-8F88-0328EDC4519E}" destId="{6262671F-AA13-4A9B-BE52-6416314697EC}" srcOrd="5" destOrd="0" presId="urn:microsoft.com/office/officeart/2018/2/layout/IconVerticalSolidList"/>
    <dgm:cxn modelId="{53D6E2EA-1D32-D04B-AB5C-63B852653C5A}" type="presParOf" srcId="{95C3C2FE-1A65-4EAC-8F88-0328EDC4519E}" destId="{F4CAE45B-060C-4011-952B-3996975A5C08}" srcOrd="6" destOrd="0" presId="urn:microsoft.com/office/officeart/2018/2/layout/IconVerticalSolidList"/>
    <dgm:cxn modelId="{1CD65652-E2E2-1A4B-8F70-F06047AF2F9A}" type="presParOf" srcId="{F4CAE45B-060C-4011-952B-3996975A5C08}" destId="{459EAD43-3390-4659-A43E-AAA004E25706}" srcOrd="0" destOrd="0" presId="urn:microsoft.com/office/officeart/2018/2/layout/IconVerticalSolidList"/>
    <dgm:cxn modelId="{61CD526A-0D1E-7545-BDAB-AF60AEA74EC0}" type="presParOf" srcId="{F4CAE45B-060C-4011-952B-3996975A5C08}" destId="{D76A1148-99AA-4114-BE94-A357A8E89DF8}" srcOrd="1" destOrd="0" presId="urn:microsoft.com/office/officeart/2018/2/layout/IconVerticalSolidList"/>
    <dgm:cxn modelId="{4FCD7464-701E-344E-A767-177CEBACAEB7}" type="presParOf" srcId="{F4CAE45B-060C-4011-952B-3996975A5C08}" destId="{72A9FE1B-1F30-4B29-9251-B641B63EBE97}" srcOrd="2" destOrd="0" presId="urn:microsoft.com/office/officeart/2018/2/layout/IconVerticalSolidList"/>
    <dgm:cxn modelId="{1C796F47-31EB-5647-B163-4AB8D24C8C49}" type="presParOf" srcId="{F4CAE45B-060C-4011-952B-3996975A5C08}" destId="{EAB0461E-1874-47CE-9F64-F063773EE91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32607-145B-4C8D-A759-A1A7883A2F25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4ED3E-6870-4CFD-8A0C-80AD4BF09F7A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Time-series anomaly detection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>
              <a:solidFill>
                <a:schemeClr val="bg2">
                  <a:lumMod val="50000"/>
                </a:schemeClr>
              </a:solidFill>
            </a:rPr>
            <a:t>Sensor error, equipment failure, user error</a:t>
          </a:r>
        </a:p>
      </dsp:txBody>
      <dsp:txXfrm>
        <a:off x="559800" y="3022743"/>
        <a:ext cx="4320000" cy="720000"/>
      </dsp:txXfrm>
    </dsp:sp>
    <dsp:sp modelId="{D2359A30-F9DE-4AC2-8677-BD595FA96F84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4266E-3DC9-4B86-BF3C-1BAA9C6B3C49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Implement a knowledge-sharing mechanism between similar buildings</a:t>
          </a:r>
        </a:p>
      </dsp:txBody>
      <dsp:txXfrm>
        <a:off x="5635800" y="3022743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048D4-B597-462E-BF1A-9A1BA6B30E6A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B70FED-1F5A-4034-A023-0A1F7BDE6810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A7DA0-9EAD-4617-AF60-BC85202EEC70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Buildings consume about 40% of the world’s energy and make up 30% of CO</a:t>
          </a:r>
          <a:r>
            <a:rPr lang="en-US" sz="2500" kern="1200" baseline="-25000" dirty="0"/>
            <a:t>2</a:t>
          </a:r>
          <a:r>
            <a:rPr lang="en-US" sz="2500" kern="1200" dirty="0"/>
            <a:t> emissions. </a:t>
          </a:r>
        </a:p>
      </dsp:txBody>
      <dsp:txXfrm>
        <a:off x="1435590" y="531"/>
        <a:ext cx="9080009" cy="1242935"/>
      </dsp:txXfrm>
    </dsp:sp>
    <dsp:sp modelId="{E0CF170E-B56A-42A1-9901-098BB63638E0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BE7F16-BA91-4514-961C-1F2B7AE353BE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D45A7-E564-491B-A075-F23100E75354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5–30% of building energy is wasted due to faulty equipment and operational errors in building control systems. </a:t>
          </a:r>
        </a:p>
      </dsp:txBody>
      <dsp:txXfrm>
        <a:off x="1435590" y="1554201"/>
        <a:ext cx="9080009" cy="1242935"/>
      </dsp:txXfrm>
    </dsp:sp>
    <dsp:sp modelId="{FD92265C-1F2E-44FB-8E2C-334FC6B6DD09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BF88B-B625-4B28-9832-298BB3E34DC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8F4CA-0B1F-4EB1-81E9-313C9B7A25D5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Sharing knowledge across buildings can make buildings more robust to faults (even when local fault data is sparse)</a:t>
          </a:r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A5117-1EDB-4CBC-9939-6197388AEA6A}">
      <dsp:nvSpPr>
        <dsp:cNvPr id="0" name=""/>
        <dsp:cNvSpPr/>
      </dsp:nvSpPr>
      <dsp:spPr>
        <a:xfrm>
          <a:off x="1090996" y="309748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DEAA7-B097-4D1D-A3ED-B8918AF78F7A}">
      <dsp:nvSpPr>
        <dsp:cNvPr id="0" name=""/>
        <dsp:cNvSpPr/>
      </dsp:nvSpPr>
      <dsp:spPr>
        <a:xfrm>
          <a:off x="296397" y="2170042"/>
          <a:ext cx="2889450" cy="1872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</a:rPr>
            <a:t>RULE-BASED ALARMS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j-lt"/>
            </a:rPr>
            <a:t>Inflexible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j-lt"/>
            </a:rPr>
            <a:t>Too many false-positives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j-lt"/>
            </a:rPr>
            <a:t>Requires manual fine-tuning</a:t>
          </a:r>
        </a:p>
      </dsp:txBody>
      <dsp:txXfrm>
        <a:off x="296397" y="2170042"/>
        <a:ext cx="2889450" cy="1872753"/>
      </dsp:txXfrm>
    </dsp:sp>
    <dsp:sp modelId="{3EA8244D-57C5-4286-B826-EA7B9600381D}">
      <dsp:nvSpPr>
        <dsp:cNvPr id="0" name=""/>
        <dsp:cNvSpPr/>
      </dsp:nvSpPr>
      <dsp:spPr>
        <a:xfrm>
          <a:off x="4486100" y="309748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BD047-B030-40F5-9037-E3705AA04535}">
      <dsp:nvSpPr>
        <dsp:cNvPr id="0" name=""/>
        <dsp:cNvSpPr/>
      </dsp:nvSpPr>
      <dsp:spPr>
        <a:xfrm>
          <a:off x="3691501" y="2170042"/>
          <a:ext cx="2889450" cy="1872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</a:rPr>
            <a:t>EXPERT SYSTEMS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+mj-lt"/>
            </a:rPr>
            <a:t>R</a:t>
          </a:r>
          <a:r>
            <a:rPr lang="en-US" sz="1500" kern="1200" dirty="0">
              <a:latin typeface="+mj-lt"/>
            </a:rPr>
            <a:t>equires domain knowledge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j-lt"/>
            </a:rPr>
            <a:t>Expensive to build &amp; maintain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j-lt"/>
            </a:rPr>
            <a:t>Non-adaptive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latin typeface="+mj-lt"/>
          </a:endParaRPr>
        </a:p>
      </dsp:txBody>
      <dsp:txXfrm>
        <a:off x="3691501" y="2170042"/>
        <a:ext cx="2889450" cy="1872753"/>
      </dsp:txXfrm>
    </dsp:sp>
    <dsp:sp modelId="{D3453577-6E7E-4FBA-BC48-906D69F8F8A3}">
      <dsp:nvSpPr>
        <dsp:cNvPr id="0" name=""/>
        <dsp:cNvSpPr/>
      </dsp:nvSpPr>
      <dsp:spPr>
        <a:xfrm>
          <a:off x="8002777" y="309748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60414-DB65-4A48-8A2D-632E70622C0C}">
      <dsp:nvSpPr>
        <dsp:cNvPr id="0" name=""/>
        <dsp:cNvSpPr/>
      </dsp:nvSpPr>
      <dsp:spPr>
        <a:xfrm>
          <a:off x="7086605" y="2170042"/>
          <a:ext cx="3132597" cy="1872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</a:rPr>
            <a:t>STATISTICAL/ML METHODS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+mj-lt"/>
            </a:rPr>
            <a:t>Dynamic Time-Warping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+mj-lt"/>
            </a:rPr>
            <a:t>Clustering, PCA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+mj-lt"/>
            </a:rPr>
            <a:t>Bayesian Networks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+mj-lt"/>
            </a:rPr>
            <a:t>One-class SVMs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+mj-lt"/>
            </a:rPr>
            <a:t>Autoencoders</a:t>
          </a:r>
        </a:p>
      </dsp:txBody>
      <dsp:txXfrm>
        <a:off x="7086605" y="2170042"/>
        <a:ext cx="3132597" cy="18727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2CA8CF-7679-443B-9801-67897C043338}">
      <dsp:nvSpPr>
        <dsp:cNvPr id="0" name=""/>
        <dsp:cNvSpPr/>
      </dsp:nvSpPr>
      <dsp:spPr>
        <a:xfrm>
          <a:off x="0" y="707288"/>
          <a:ext cx="10515600" cy="1305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F045AF-8FAD-4D24-BB53-54696C572300}">
      <dsp:nvSpPr>
        <dsp:cNvPr id="0" name=""/>
        <dsp:cNvSpPr/>
      </dsp:nvSpPr>
      <dsp:spPr>
        <a:xfrm>
          <a:off x="394993" y="1001085"/>
          <a:ext cx="718169" cy="718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29609-C736-4DEA-BF82-9E946693DCE0}">
      <dsp:nvSpPr>
        <dsp:cNvPr id="0" name=""/>
        <dsp:cNvSpPr/>
      </dsp:nvSpPr>
      <dsp:spPr>
        <a:xfrm>
          <a:off x="1508156" y="707288"/>
          <a:ext cx="4732020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Building clustering</a:t>
          </a:r>
          <a:endParaRPr lang="en-US" sz="2500" kern="1200" dirty="0"/>
        </a:p>
      </dsp:txBody>
      <dsp:txXfrm>
        <a:off x="1508156" y="707288"/>
        <a:ext cx="4732020" cy="1305763"/>
      </dsp:txXfrm>
    </dsp:sp>
    <dsp:sp modelId="{07137436-4739-4EFD-AC25-B000CA51B2A4}">
      <dsp:nvSpPr>
        <dsp:cNvPr id="0" name=""/>
        <dsp:cNvSpPr/>
      </dsp:nvSpPr>
      <dsp:spPr>
        <a:xfrm>
          <a:off x="6240176" y="707288"/>
          <a:ext cx="427542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Discover buildings with similar thermal characteristics and operational trends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Similar buildings share the same faults</a:t>
          </a:r>
        </a:p>
      </dsp:txBody>
      <dsp:txXfrm>
        <a:off x="6240176" y="707288"/>
        <a:ext cx="4275423" cy="1305763"/>
      </dsp:txXfrm>
    </dsp:sp>
    <dsp:sp modelId="{7D97323D-C526-4414-9073-A89AEA88C5ED}">
      <dsp:nvSpPr>
        <dsp:cNvPr id="0" name=""/>
        <dsp:cNvSpPr/>
      </dsp:nvSpPr>
      <dsp:spPr>
        <a:xfrm>
          <a:off x="0" y="2339492"/>
          <a:ext cx="10515600" cy="1305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FCFB2D-656B-41E9-BF04-4AF73AAFCEAE}">
      <dsp:nvSpPr>
        <dsp:cNvPr id="0" name=""/>
        <dsp:cNvSpPr/>
      </dsp:nvSpPr>
      <dsp:spPr>
        <a:xfrm>
          <a:off x="394993" y="2633289"/>
          <a:ext cx="718169" cy="718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32BF1-6EFD-49BD-BD58-D1928872ED17}">
      <dsp:nvSpPr>
        <dsp:cNvPr id="0" name=""/>
        <dsp:cNvSpPr/>
      </dsp:nvSpPr>
      <dsp:spPr>
        <a:xfrm>
          <a:off x="1508156" y="2339492"/>
          <a:ext cx="4732020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Time-series anomaly</a:t>
          </a:r>
          <a:r>
            <a:rPr lang="en-US" sz="2500" kern="1200" dirty="0"/>
            <a:t> </a:t>
          </a:r>
          <a:r>
            <a:rPr lang="en-US" sz="2500" b="1" kern="1200" dirty="0"/>
            <a:t>detection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via shared learning  </a:t>
          </a:r>
        </a:p>
      </dsp:txBody>
      <dsp:txXfrm>
        <a:off x="1508156" y="2339492"/>
        <a:ext cx="4732020" cy="1305763"/>
      </dsp:txXfrm>
    </dsp:sp>
    <dsp:sp modelId="{D553E1C4-01E9-4512-8063-09A35956F508}">
      <dsp:nvSpPr>
        <dsp:cNvPr id="0" name=""/>
        <dsp:cNvSpPr/>
      </dsp:nvSpPr>
      <dsp:spPr>
        <a:xfrm>
          <a:off x="6240176" y="2339492"/>
          <a:ext cx="427542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Sharing combined experiences of buildings can improve performance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Learning shared representations across buildings can lead to more robust detections</a:t>
          </a:r>
        </a:p>
      </dsp:txBody>
      <dsp:txXfrm>
        <a:off x="6240176" y="2339492"/>
        <a:ext cx="4275423" cy="13057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C0B898-2130-40D6-9FD8-93CC6B6B517F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9B77D-789A-4CDB-8448-CB344BFA0B29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908F0-6DBD-4A43-819D-C56BBBEA754B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Labeled dataset from OpenEI Buildings for training &amp; evaluation</a:t>
          </a:r>
        </a:p>
      </dsp:txBody>
      <dsp:txXfrm>
        <a:off x="1057183" y="1805"/>
        <a:ext cx="9458416" cy="915310"/>
      </dsp:txXfrm>
    </dsp:sp>
    <dsp:sp modelId="{1815D98B-0FD8-4B76-8ED8-DD3E3EAA726D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3DEF4D-99AA-46EB-B035-28C21DEE225A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80F57-26B8-4480-8176-E075117DCE0C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Train a baseline model </a:t>
          </a:r>
          <a:r>
            <a:rPr lang="en-US" sz="2200" b="1" i="1" kern="1200"/>
            <a:t>without</a:t>
          </a:r>
          <a:r>
            <a:rPr lang="en-US" sz="2200" kern="1200"/>
            <a:t> knowledge-sharing</a:t>
          </a:r>
        </a:p>
      </dsp:txBody>
      <dsp:txXfrm>
        <a:off x="1057183" y="1145944"/>
        <a:ext cx="9458416" cy="915310"/>
      </dsp:txXfrm>
    </dsp:sp>
    <dsp:sp modelId="{5795361F-7E3E-4827-A457-6857BCA5E138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620614-0F63-4FFB-97BE-E96E019D8E71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B1941-E485-4244-A8F5-DA6BB4E15599}">
      <dsp:nvSpPr>
        <dsp:cNvPr id="0" name=""/>
        <dsp:cNvSpPr/>
      </dsp:nvSpPr>
      <dsp:spPr>
        <a:xfrm>
          <a:off x="1057183" y="2290082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Benchmark performance</a:t>
          </a:r>
        </a:p>
      </dsp:txBody>
      <dsp:txXfrm>
        <a:off x="1057183" y="2290082"/>
        <a:ext cx="4732020" cy="915310"/>
      </dsp:txXfrm>
    </dsp:sp>
    <dsp:sp modelId="{555AFB66-B1A6-407B-B578-FC44932F216E}">
      <dsp:nvSpPr>
        <dsp:cNvPr id="0" name=""/>
        <dsp:cNvSpPr/>
      </dsp:nvSpPr>
      <dsp:spPr>
        <a:xfrm>
          <a:off x="5789203" y="2290082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Baseline model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Contemporary methods: </a:t>
          </a:r>
          <a:r>
            <a:rPr lang="en-US" sz="1800" i="1" kern="1200"/>
            <a:t>fbprophet</a:t>
          </a:r>
        </a:p>
      </dsp:txBody>
      <dsp:txXfrm>
        <a:off x="5789203" y="2290082"/>
        <a:ext cx="4726396" cy="915310"/>
      </dsp:txXfrm>
    </dsp:sp>
    <dsp:sp modelId="{459EAD43-3390-4659-A43E-AAA004E25706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6A1148-99AA-4114-BE94-A357A8E89DF8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0461E-1874-47CE-9F64-F063773EE919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Evaluation metrics: average loss and accuracy, F1-score, potential energy savings </a:t>
          </a:r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D75DC-DE78-9747-A7A4-F1770E05C931}" type="datetimeFigureOut">
              <a:rPr lang="en-US" smtClean="0"/>
              <a:t>3/23/22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46AC4-A378-314A-891F-1FA1C3C1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5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:</a:t>
            </a:r>
          </a:p>
          <a:p>
            <a:pPr lvl="1"/>
            <a:r>
              <a:rPr lang="en-US" dirty="0"/>
              <a:t>Is cost-effective</a:t>
            </a:r>
          </a:p>
          <a:p>
            <a:pPr lvl="1"/>
            <a:r>
              <a:rPr lang="en-US" dirty="0"/>
              <a:t>Can eliminate breakdowns</a:t>
            </a:r>
          </a:p>
          <a:p>
            <a:pPr lvl="1"/>
            <a:r>
              <a:rPr lang="en-US" dirty="0"/>
              <a:t>Reduces equipment downtime</a:t>
            </a:r>
          </a:p>
          <a:p>
            <a:pPr lvl="1"/>
            <a:r>
              <a:rPr lang="en-US" dirty="0"/>
              <a:t>And leads to more energy-efficient buildings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46AC4-A378-314A-891F-1FA1C3C136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71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46AC4-A378-314A-891F-1FA1C3C136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7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46AC4-A378-314A-891F-1FA1C3C136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09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46AC4-A378-314A-891F-1FA1C3C136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79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0AA5-9CB1-5549-A73A-9A1AA1197EEF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E9D3-9E59-7C48-A0C4-9307EF42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9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0AA5-9CB1-5549-A73A-9A1AA1197EEF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E9D3-9E59-7C48-A0C4-9307EF42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8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0AA5-9CB1-5549-A73A-9A1AA1197EEF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E9D3-9E59-7C48-A0C4-9307EF42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0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0AA5-9CB1-5549-A73A-9A1AA1197EEF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E9D3-9E59-7C48-A0C4-9307EF42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1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0AA5-9CB1-5549-A73A-9A1AA1197EEF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E9D3-9E59-7C48-A0C4-9307EF42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6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0AA5-9CB1-5549-A73A-9A1AA1197EEF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E9D3-9E59-7C48-A0C4-9307EF42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8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0AA5-9CB1-5549-A73A-9A1AA1197EEF}" type="datetimeFigureOut">
              <a:rPr lang="en-US" smtClean="0"/>
              <a:t>3/23/22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E9D3-9E59-7C48-A0C4-9307EF42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9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0AA5-9CB1-5549-A73A-9A1AA1197EEF}" type="datetimeFigureOut">
              <a:rPr lang="en-US" smtClean="0"/>
              <a:t>3/23/22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E9D3-9E59-7C48-A0C4-9307EF42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5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0AA5-9CB1-5549-A73A-9A1AA1197EEF}" type="datetimeFigureOut">
              <a:rPr lang="en-US" smtClean="0"/>
              <a:t>3/23/22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E9D3-9E59-7C48-A0C4-9307EF42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3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0AA5-9CB1-5549-A73A-9A1AA1197EEF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E9D3-9E59-7C48-A0C4-9307EF42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0AA5-9CB1-5549-A73A-9A1AA1197EEF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E9D3-9E59-7C48-A0C4-9307EF42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1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30AA5-9CB1-5549-A73A-9A1AA1197EEF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BE9D3-9E59-7C48-A0C4-9307EF42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4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enna031@umn.ed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8" descr="Building Monitoring Systems &amp; Solutions | Smarter Technologies">
            <a:extLst>
              <a:ext uri="{FF2B5EF4-FFF2-40B4-BE49-F238E27FC236}">
                <a16:creationId xmlns:a16="http://schemas.microsoft.com/office/drawing/2014/main" id="{6A6013A2-2B9E-EF43-BFB3-51BD083D8C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5" r="25276" b="4046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6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37A4F-4BFA-6241-8729-F560D1239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060" y="2936239"/>
            <a:ext cx="7009940" cy="109561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Collaborative Smart Buildings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9CDA2-A5AD-5745-BF23-9B0AC0222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9" y="541140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900" dirty="0">
                <a:latin typeface="+mj-lt"/>
              </a:rPr>
              <a:t>Madhu Tennakoon</a:t>
            </a:r>
          </a:p>
          <a:p>
            <a:pPr algn="l"/>
            <a:r>
              <a:rPr lang="en-US" sz="1900" dirty="0">
                <a:latin typeface="+mj-lt"/>
              </a:rPr>
              <a:t>Computer Science MS | Class of 2022</a:t>
            </a:r>
          </a:p>
          <a:p>
            <a:pPr algn="l"/>
            <a:r>
              <a:rPr lang="en-US" sz="1900" dirty="0">
                <a:latin typeface="+mj-lt"/>
                <a:hlinkClick r:id="rId3"/>
              </a:rPr>
              <a:t>tenna031@umn.edu</a:t>
            </a:r>
            <a:endParaRPr lang="en-US" sz="1900" dirty="0">
              <a:latin typeface="+mj-lt"/>
            </a:endParaRPr>
          </a:p>
        </p:txBody>
      </p:sp>
      <p:sp>
        <p:nvSpPr>
          <p:cNvPr id="58" name="Rectangle 6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Rectangle 6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28789D19-0513-244D-A81D-51840BC712A2}"/>
              </a:ext>
            </a:extLst>
          </p:cNvPr>
          <p:cNvSpPr txBox="1">
            <a:spLocks/>
          </p:cNvSpPr>
          <p:nvPr/>
        </p:nvSpPr>
        <p:spPr>
          <a:xfrm>
            <a:off x="376380" y="4101985"/>
            <a:ext cx="5640598" cy="39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000" dirty="0"/>
              <a:t>FAULT DETECTION VIA MULTI-AGENT NETWORKS</a:t>
            </a:r>
          </a:p>
        </p:txBody>
      </p:sp>
    </p:spTree>
    <p:extLst>
      <p:ext uri="{BB962C8B-B14F-4D97-AF65-F5344CB8AC3E}">
        <p14:creationId xmlns:p14="http://schemas.microsoft.com/office/powerpoint/2010/main" val="715204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9404-711A-A842-A73D-D825EA552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3F59C-D4F2-E443-AD58-167348C5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err="1"/>
              <a:t>Chandola</a:t>
            </a:r>
            <a:r>
              <a:rPr lang="en-US" sz="2000" dirty="0"/>
              <a:t>, V., Banerjee, A., &amp; Kumar, V. (2009). </a:t>
            </a:r>
            <a:r>
              <a:rPr lang="en-US" sz="2000" b="1" i="1" dirty="0"/>
              <a:t>Anomaly detection – A Survey</a:t>
            </a:r>
            <a:r>
              <a:rPr lang="en-US" sz="2000" dirty="0"/>
              <a:t>. </a:t>
            </a:r>
            <a:r>
              <a:rPr lang="en-US" sz="2000" i="1" dirty="0"/>
              <a:t>ACM Computing Surveys</a:t>
            </a:r>
            <a:r>
              <a:rPr lang="en-US" sz="2000" dirty="0"/>
              <a:t>, </a:t>
            </a:r>
            <a:r>
              <a:rPr lang="en-US" sz="2000" i="1" dirty="0"/>
              <a:t>41</a:t>
            </a:r>
            <a:r>
              <a:rPr lang="en-US" sz="2000" dirty="0"/>
              <a:t>(3), 1–58. https://</a:t>
            </a:r>
            <a:r>
              <a:rPr lang="en-US" sz="2000" dirty="0" err="1"/>
              <a:t>doi.org</a:t>
            </a:r>
            <a:r>
              <a:rPr lang="en-US" sz="2000" dirty="0"/>
              <a:t>/10.1145/1541880.1541882 </a:t>
            </a:r>
          </a:p>
          <a:p>
            <a:r>
              <a:rPr lang="en-US" sz="2000" dirty="0"/>
              <a:t>Araya, D. B., </a:t>
            </a:r>
            <a:r>
              <a:rPr lang="en-US" sz="2000" dirty="0" err="1"/>
              <a:t>Grolinger</a:t>
            </a:r>
            <a:r>
              <a:rPr lang="en-US" sz="2000" dirty="0"/>
              <a:t>, K., </a:t>
            </a:r>
            <a:r>
              <a:rPr lang="en-US" sz="2000" dirty="0" err="1"/>
              <a:t>ElYamany</a:t>
            </a:r>
            <a:r>
              <a:rPr lang="en-US" sz="2000" dirty="0"/>
              <a:t>, H. F., </a:t>
            </a:r>
            <a:r>
              <a:rPr lang="en-US" sz="2000" dirty="0" err="1"/>
              <a:t>Capretz</a:t>
            </a:r>
            <a:r>
              <a:rPr lang="en-US" sz="2000" dirty="0"/>
              <a:t>, M. A., &amp; </a:t>
            </a:r>
            <a:r>
              <a:rPr lang="en-US" sz="2000" dirty="0" err="1"/>
              <a:t>Bitsuamlak</a:t>
            </a:r>
            <a:r>
              <a:rPr lang="en-US" sz="2000" dirty="0"/>
              <a:t>, G. (2016). </a:t>
            </a:r>
            <a:r>
              <a:rPr lang="en-US" sz="2000" b="1" i="1" dirty="0"/>
              <a:t>Collective Contextual Anomaly Detection Framework for smart buildings</a:t>
            </a:r>
            <a:r>
              <a:rPr lang="en-US" sz="2000" dirty="0"/>
              <a:t>. </a:t>
            </a:r>
            <a:r>
              <a:rPr lang="en-US" sz="2000" i="1" dirty="0"/>
              <a:t>2016 International Joint Conference on Neural Networks (IJCNN)</a:t>
            </a:r>
            <a:r>
              <a:rPr lang="en-US" sz="2000" dirty="0"/>
              <a:t>. https://</a:t>
            </a:r>
            <a:r>
              <a:rPr lang="en-US" sz="2000" dirty="0" err="1"/>
              <a:t>doi.org</a:t>
            </a:r>
            <a:r>
              <a:rPr lang="en-US" sz="2000" dirty="0"/>
              <a:t>/10.1109/ijcnn.2016.7727242 </a:t>
            </a:r>
          </a:p>
          <a:p>
            <a:r>
              <a:rPr lang="en-US" sz="2000" dirty="0"/>
              <a:t>Kim, J., Frank, S., Braun, J. E., &amp; Goldwasser, D. (2019). </a:t>
            </a:r>
            <a:r>
              <a:rPr lang="en-US" sz="2000" b="1" i="1" dirty="0"/>
              <a:t>Representing small commercial building faults in </a:t>
            </a:r>
            <a:r>
              <a:rPr lang="en-US" sz="2000" b="1" i="1" dirty="0" err="1"/>
              <a:t>energyplus</a:t>
            </a:r>
            <a:r>
              <a:rPr lang="en-US" sz="2000" b="1" i="1" dirty="0"/>
              <a:t>, part I: Model development</a:t>
            </a:r>
            <a:r>
              <a:rPr lang="en-US" sz="2000" dirty="0"/>
              <a:t>. </a:t>
            </a:r>
            <a:r>
              <a:rPr lang="en-US" sz="2000" i="1" dirty="0"/>
              <a:t>Buildings</a:t>
            </a:r>
            <a:r>
              <a:rPr lang="en-US" sz="2000" dirty="0"/>
              <a:t>, </a:t>
            </a:r>
            <a:r>
              <a:rPr lang="en-US" sz="2000" i="1" dirty="0"/>
              <a:t>9</a:t>
            </a:r>
            <a:r>
              <a:rPr lang="en-US" sz="2000" dirty="0"/>
              <a:t>(11), 233. https://</a:t>
            </a:r>
            <a:r>
              <a:rPr lang="en-US" sz="2000" dirty="0" err="1"/>
              <a:t>doi.org</a:t>
            </a:r>
            <a:r>
              <a:rPr lang="en-US" sz="2000" dirty="0"/>
              <a:t>/10.3390/buildings9110233 </a:t>
            </a:r>
          </a:p>
          <a:p>
            <a:r>
              <a:rPr lang="en-US" sz="2000" dirty="0"/>
              <a:t>Chen, L.-J., Ho, Y.-H., Hsieh, H.-H., Huang, S.-T., Lee, H.-C., &amp; Mahajan, S. (2018). </a:t>
            </a:r>
            <a:r>
              <a:rPr lang="en-US" sz="2000" b="1" i="1" dirty="0"/>
              <a:t>ADF: An anomaly detection framework for large-scale PM2.5 Sensing Systems</a:t>
            </a:r>
            <a:r>
              <a:rPr lang="en-US" sz="2000" dirty="0"/>
              <a:t>. </a:t>
            </a:r>
            <a:r>
              <a:rPr lang="en-US" sz="2000" i="1" dirty="0"/>
              <a:t>IEEE Internet of Things Journal</a:t>
            </a:r>
            <a:r>
              <a:rPr lang="en-US" sz="2000" dirty="0"/>
              <a:t>, </a:t>
            </a:r>
            <a:r>
              <a:rPr lang="en-US" sz="2000" i="1" dirty="0"/>
              <a:t>5</a:t>
            </a:r>
            <a:r>
              <a:rPr lang="en-US" sz="2000" dirty="0"/>
              <a:t>(2), 559–570. https://</a:t>
            </a:r>
            <a:r>
              <a:rPr lang="en-US" sz="2000" dirty="0" err="1"/>
              <a:t>doi.org</a:t>
            </a:r>
            <a:r>
              <a:rPr lang="en-US" sz="2000" dirty="0"/>
              <a:t>/10.1109/jiot.2017.2766085 </a:t>
            </a:r>
          </a:p>
          <a:p>
            <a:r>
              <a:rPr lang="en-US" sz="2000" dirty="0"/>
              <a:t>Dey, M., Rana, S. P., &amp; Dudley, S. (2020). </a:t>
            </a:r>
            <a:r>
              <a:rPr lang="en-US" sz="2000" b="1" i="1" dirty="0"/>
              <a:t>Smart building creation in large scale HVAC environments through Automated Fault Detection and diagnosis</a:t>
            </a:r>
            <a:r>
              <a:rPr lang="en-US" sz="2000" dirty="0"/>
              <a:t>. </a:t>
            </a:r>
            <a:r>
              <a:rPr lang="en-US" sz="2000" i="1" dirty="0"/>
              <a:t>Future Generation Computer Systems</a:t>
            </a:r>
            <a:r>
              <a:rPr lang="en-US" sz="2000" dirty="0"/>
              <a:t>, </a:t>
            </a:r>
            <a:r>
              <a:rPr lang="en-US" sz="2000" i="1" dirty="0"/>
              <a:t>108</a:t>
            </a:r>
            <a:r>
              <a:rPr lang="en-US" sz="2000" dirty="0"/>
              <a:t>, 950–966. https://</a:t>
            </a:r>
            <a:r>
              <a:rPr lang="en-US" sz="2000" dirty="0" err="1"/>
              <a:t>doi.org</a:t>
            </a:r>
            <a:r>
              <a:rPr lang="en-US" sz="2000" dirty="0"/>
              <a:t>/10.1016/j.future.2018.02.019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5076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1939-C45F-F449-A9A2-7B384F16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dirty="0"/>
              <a:t>What is the project trying to do?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856DDAE-24B3-512E-FD38-C39231CE6A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9920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493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60CB-759F-254F-8B5D-011A8812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3600" dirty="0"/>
              <a:t>Who cares? If you succeed, what difference will it make?</a:t>
            </a:r>
            <a:endParaRPr lang="en-US" sz="36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FBB8EB-9BFE-7972-1E28-EFF3E16DD6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0059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688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9404-711A-A842-A73D-D825EA552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How is it done today, and what are the limits of current practice?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512923-734C-87AF-C6A5-085ED699BB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80831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186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9404-711A-A842-A73D-D825EA552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Statistical / ML methods &amp; limitations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3F59C-D4F2-E443-AD58-167348C5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Dynamic Time-Warping (DTW)</a:t>
            </a:r>
          </a:p>
          <a:p>
            <a:pPr lvl="1"/>
            <a:r>
              <a:rPr lang="en-US" dirty="0"/>
              <a:t>Pattern matching of known anomalous trends with observed data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Computationally intensive at runtime</a:t>
            </a:r>
          </a:p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Nearest-neighbor methods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Scalability &amp; Complexity issues: distance computing</a:t>
            </a:r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One-class SVMs, neural networks</a:t>
            </a:r>
          </a:p>
          <a:p>
            <a:pPr lvl="1"/>
            <a:r>
              <a:rPr lang="en-US" b="1" dirty="0">
                <a:solidFill>
                  <a:srgbClr val="FFC000"/>
                </a:solidFill>
              </a:rPr>
              <a:t>Global models </a:t>
            </a:r>
            <a:r>
              <a:rPr lang="en-US" dirty="0">
                <a:solidFill>
                  <a:srgbClr val="FFC000"/>
                </a:solidFill>
              </a:rPr>
              <a:t>cannot represent all building anomalies</a:t>
            </a:r>
          </a:p>
          <a:p>
            <a:pPr lvl="1"/>
            <a:r>
              <a:rPr lang="en-US" b="1" dirty="0">
                <a:solidFill>
                  <a:srgbClr val="FFC000"/>
                </a:solidFill>
              </a:rPr>
              <a:t>Local models </a:t>
            </a:r>
            <a:r>
              <a:rPr lang="en-US" dirty="0">
                <a:solidFill>
                  <a:srgbClr val="FFC000"/>
                </a:solidFill>
              </a:rPr>
              <a:t>depend on availability of anomalies at that location</a:t>
            </a:r>
          </a:p>
          <a:p>
            <a:r>
              <a:rPr lang="en-US" dirty="0"/>
              <a:t>Other methods:</a:t>
            </a:r>
          </a:p>
          <a:p>
            <a:pPr lvl="1"/>
            <a:r>
              <a:rPr lang="en-US" dirty="0"/>
              <a:t>Spectral decomposition, knowledge-graphs, deep autoencoders</a:t>
            </a:r>
          </a:p>
        </p:txBody>
      </p:sp>
      <p:sp>
        <p:nvSpPr>
          <p:cNvPr id="6" name="Rectangle 5" descr="Research with solid fill">
            <a:extLst>
              <a:ext uri="{FF2B5EF4-FFF2-40B4-BE49-F238E27FC236}">
                <a16:creationId xmlns:a16="http://schemas.microsoft.com/office/drawing/2014/main" id="{7C594A93-11ED-444A-9336-2D777DC52E1E}"/>
              </a:ext>
            </a:extLst>
          </p:cNvPr>
          <p:cNvSpPr/>
          <p:nvPr/>
        </p:nvSpPr>
        <p:spPr>
          <a:xfrm>
            <a:off x="645274" y="473811"/>
            <a:ext cx="1300252" cy="1300252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</p:sp>
      <p:pic>
        <p:nvPicPr>
          <p:cNvPr id="1026" name="Picture 2" descr="An Illustrative Introduction to Dynamic Time Warping | by Esmaeil Alizadeh  | Towards Data Science">
            <a:extLst>
              <a:ext uri="{FF2B5EF4-FFF2-40B4-BE49-F238E27FC236}">
                <a16:creationId xmlns:a16="http://schemas.microsoft.com/office/drawing/2014/main" id="{B16BFFB8-D00D-274A-ACB7-58DC9F1D0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349" y="1502435"/>
            <a:ext cx="1770690" cy="130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F219D89-BB0A-CF46-8E68-5D7D9E09B5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6504" y="2701041"/>
            <a:ext cx="1488535" cy="1300253"/>
          </a:xfrm>
          <a:prstGeom prst="rect">
            <a:avLst/>
          </a:prstGeom>
        </p:spPr>
      </p:pic>
      <p:pic>
        <p:nvPicPr>
          <p:cNvPr id="1030" name="Picture 6" descr="Microlearning: Bite-Sized Knowledge Delivery">
            <a:extLst>
              <a:ext uri="{FF2B5EF4-FFF2-40B4-BE49-F238E27FC236}">
                <a16:creationId xmlns:a16="http://schemas.microsoft.com/office/drawing/2014/main" id="{30A8A251-F57F-D94F-83AD-2E5FC6607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024" y="4014374"/>
            <a:ext cx="2191015" cy="134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37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6B64-22F4-974A-9E8C-A501705EE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What is your approach, and what is new in your approach?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A1AF9F-BE63-7115-CC9E-F89970953C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94260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7426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6B64-22F4-974A-9E8C-A501705EE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Building Clustering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BEE6E8-DC71-2C4F-8734-FFEE8DFE0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39" y="1825625"/>
            <a:ext cx="11742977" cy="4351338"/>
          </a:xfrm>
        </p:spPr>
        <p:txBody>
          <a:bodyPr>
            <a:normAutofit fontScale="92500"/>
          </a:bodyPr>
          <a:lstStyle/>
          <a:p>
            <a:r>
              <a:rPr lang="en-US" i="1" dirty="0"/>
              <a:t>Assumption: Buildings that behave similarly are more likely to have the same faults </a:t>
            </a:r>
          </a:p>
          <a:p>
            <a:r>
              <a:rPr lang="en-US" dirty="0"/>
              <a:t>Cluster buildings by:</a:t>
            </a:r>
          </a:p>
          <a:p>
            <a:pPr lvl="1"/>
            <a:r>
              <a:rPr lang="en-US" dirty="0"/>
              <a:t>Geographic location: </a:t>
            </a:r>
          </a:p>
          <a:p>
            <a:pPr lvl="2"/>
            <a:r>
              <a:rPr lang="en-US" dirty="0"/>
              <a:t>Buildings near the lake may need more heating</a:t>
            </a:r>
          </a:p>
          <a:p>
            <a:pPr lvl="1"/>
            <a:r>
              <a:rPr lang="en-US" dirty="0"/>
              <a:t>Properties:</a:t>
            </a:r>
          </a:p>
          <a:p>
            <a:pPr lvl="2"/>
            <a:r>
              <a:rPr lang="en-US" dirty="0"/>
              <a:t>Number of rooms, square-footage, volume</a:t>
            </a:r>
          </a:p>
          <a:p>
            <a:pPr lvl="2"/>
            <a:r>
              <a:rPr lang="en-US" dirty="0"/>
              <a:t>% brick, concrete, steel affects thermal insulation</a:t>
            </a:r>
          </a:p>
          <a:p>
            <a:pPr lvl="1"/>
            <a:r>
              <a:rPr lang="en-US" dirty="0"/>
              <a:t>Operational trends:</a:t>
            </a:r>
          </a:p>
          <a:p>
            <a:pPr lvl="2"/>
            <a:r>
              <a:rPr lang="en-US" dirty="0"/>
              <a:t>Office buildings have high usage during work-hours</a:t>
            </a:r>
          </a:p>
          <a:p>
            <a:pPr lvl="1"/>
            <a:r>
              <a:rPr lang="en-US" dirty="0"/>
              <a:t>Occupancy patterns: </a:t>
            </a:r>
          </a:p>
          <a:p>
            <a:pPr lvl="2"/>
            <a:r>
              <a:rPr lang="en-US" dirty="0"/>
              <a:t>Restaurants operate on weekends</a:t>
            </a:r>
          </a:p>
          <a:p>
            <a:pPr lvl="2"/>
            <a:r>
              <a:rPr lang="en-US" dirty="0"/>
              <a:t>Schools &amp; offices are closed on weekends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CBE731-611B-3C45-A0F4-58725A26C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18" y="2542492"/>
            <a:ext cx="4497659" cy="363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574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6B64-22F4-974A-9E8C-A501705EE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Shared Learning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BEE6E8-DC71-2C4F-8734-FFEE8DFE0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collaborative networks within each cluster</a:t>
            </a:r>
          </a:p>
          <a:p>
            <a:r>
              <a:rPr lang="en-US" sz="2400" dirty="0"/>
              <a:t>Each building is assigned a neural network</a:t>
            </a:r>
          </a:p>
          <a:p>
            <a:r>
              <a:rPr lang="en-US" sz="2400" dirty="0"/>
              <a:t>All networks in a cluster learn simultaneously</a:t>
            </a:r>
          </a:p>
          <a:p>
            <a:r>
              <a:rPr lang="en-US" sz="2400" dirty="0"/>
              <a:t>Shared representations can enable better fault detection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C2433-F4CB-FB4A-892F-10E51E320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864" y="3525972"/>
            <a:ext cx="6157357" cy="333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A1610FC-B31F-A84D-867E-CF4E40611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828" y="3621950"/>
            <a:ext cx="2790174" cy="312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314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D3F9-C84A-994C-9C37-35B68DC2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en-US" sz="4000"/>
              <a:t>How do you know if your approach is successful?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4FB324-8AC6-2F59-2C6A-51F5279717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2478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1013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2896</TotalTime>
  <Words>735</Words>
  <Application>Microsoft Macintosh PowerPoint</Application>
  <PresentationFormat>Widescreen</PresentationFormat>
  <Paragraphs>90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Collaborative Smart Buildings</vt:lpstr>
      <vt:lpstr>What is the project trying to do?</vt:lpstr>
      <vt:lpstr>Who cares? If you succeed, what difference will it make?</vt:lpstr>
      <vt:lpstr>How is it done today, and what are the limits of current practice?</vt:lpstr>
      <vt:lpstr>Statistical / ML methods &amp; limitations</vt:lpstr>
      <vt:lpstr>What is your approach, and what is new in your approach?</vt:lpstr>
      <vt:lpstr>Building Clustering</vt:lpstr>
      <vt:lpstr>Shared Learning</vt:lpstr>
      <vt:lpstr>How do you know if your approach is successful?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Proposal</dc:title>
  <dc:creator>Yao-Yi Chiang</dc:creator>
  <cp:lastModifiedBy>Madhu Tennakoon</cp:lastModifiedBy>
  <cp:revision>16</cp:revision>
  <dcterms:created xsi:type="dcterms:W3CDTF">2022-03-10T18:15:36Z</dcterms:created>
  <dcterms:modified xsi:type="dcterms:W3CDTF">2022-03-23T19:43:18Z</dcterms:modified>
</cp:coreProperties>
</file>