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56" r:id="rId2"/>
    <p:sldId id="425" r:id="rId3"/>
    <p:sldId id="403" r:id="rId4"/>
    <p:sldId id="435" r:id="rId5"/>
    <p:sldId id="437" r:id="rId6"/>
    <p:sldId id="438" r:id="rId7"/>
    <p:sldId id="436" r:id="rId8"/>
    <p:sldId id="396" r:id="rId9"/>
  </p:sldIdLst>
  <p:sldSz cx="9144000" cy="5143500" type="screen16x9"/>
  <p:notesSz cx="6858000" cy="9144000"/>
  <p:embeddedFontLst>
    <p:embeddedFont>
      <p:font typeface="Latin Modern Math" panose="02000503000000000000" pitchFamily="2" charset="77"/>
      <p:regular r:id="rId11"/>
    </p:embeddedFont>
    <p:embeddedFont>
      <p:font typeface="Raleway" pitchFamily="2" charset="77"/>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2E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31"/>
    <p:restoredTop sz="95897"/>
  </p:normalViewPr>
  <p:slideViewPr>
    <p:cSldViewPr snapToGrid="0" snapToObjects="1">
      <p:cViewPr varScale="1">
        <p:scale>
          <a:sx n="171" d="100"/>
          <a:sy n="171" d="100"/>
        </p:scale>
        <p:origin x="108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everyone. My name is Minoh. I am a </a:t>
            </a:r>
            <a:r>
              <a:rPr lang="en-US" dirty="0" err="1"/>
              <a:t>phd</a:t>
            </a:r>
            <a:r>
              <a:rPr lang="en-US" dirty="0"/>
              <a:t> student at the University of Minnesota. </a:t>
            </a:r>
          </a:p>
          <a:p>
            <a:pPr marL="0" lvl="0" indent="0" algn="l" rtl="0">
              <a:spcBef>
                <a:spcPts val="0"/>
              </a:spcBef>
              <a:spcAft>
                <a:spcPts val="0"/>
              </a:spcAft>
              <a:buNone/>
            </a:pPr>
            <a:r>
              <a:rPr lang="en-US" dirty="0"/>
              <a:t>In this presentation, I am going to present an overview on permutation recovery problems, with focus on a related problem that we have recently investigated.</a:t>
            </a:r>
          </a:p>
          <a:p>
            <a:pPr marL="0" lvl="0" indent="0" algn="l" rtl="0">
              <a:spcBef>
                <a:spcPts val="0"/>
              </a:spcBef>
              <a:spcAft>
                <a:spcPts val="0"/>
              </a:spcAft>
              <a:buNone/>
            </a:pPr>
            <a:r>
              <a:rPr lang="en-US" dirty="0"/>
              <a:t>This is a joint work with professor Alex and professor Martina.</a:t>
            </a:r>
          </a:p>
          <a:p>
            <a:pPr marL="0" lvl="0" indent="0" algn="l" rtl="0">
              <a:spcBef>
                <a:spcPts val="0"/>
              </a:spcBef>
              <a:spcAft>
                <a:spcPts val="0"/>
              </a:spcAft>
              <a:buNone/>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Before delving into permutation recovery problems, let us consider a simple model which is referred to linear model Y = HX + N.</a:t>
            </a:r>
          </a:p>
          <a:p>
            <a:pPr marL="139700" indent="0">
              <a:buNone/>
            </a:pPr>
            <a:r>
              <a:rPr lang="en-US" dirty="0"/>
              <a:t>Here Y is the observation, H is the measurement matrix, X is the signal, and N is the noise.</a:t>
            </a:r>
          </a:p>
          <a:p>
            <a:pPr marL="139700" indent="0">
              <a:buNone/>
            </a:pPr>
            <a:r>
              <a:rPr lang="en-US" dirty="0"/>
              <a:t>In general, the goal of this problem is to estimate the signal X given the observation Y and the measurement matrix H.</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model has been extensively studied in the literature and finds applications in several fields, such as wireless communication and linear regression.</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Now, let us consider a more challenging problem that is a variant of this linear model.</a:t>
            </a:r>
          </a:p>
          <a:p>
            <a:pPr marL="139700" indent="0">
              <a:buNone/>
            </a:pPr>
            <a:endParaRPr lang="en-US" dirty="0"/>
          </a:p>
          <a:p>
            <a:pPr marL="139700" indent="0">
              <a:buNone/>
            </a:pPr>
            <a:endParaRPr lang="en-US" dirty="0"/>
          </a:p>
          <a:p>
            <a:pPr marL="139700" indent="0">
              <a:buNone/>
            </a:pPr>
            <a:endParaRPr lang="en-US" dirty="0"/>
          </a:p>
        </p:txBody>
      </p:sp>
    </p:spTree>
    <p:extLst>
      <p:ext uri="{BB962C8B-B14F-4D97-AF65-F5344CB8AC3E}">
        <p14:creationId xmlns:p14="http://schemas.microsoft.com/office/powerpoint/2010/main" val="3540681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Here is a linear model with an unknown permutation matrix P. </a:t>
            </a:r>
          </a:p>
          <a:p>
            <a:pPr marL="139700" indent="0">
              <a:buNone/>
            </a:pPr>
            <a:r>
              <a:rPr lang="en-US" dirty="0"/>
              <a:t>This is a more general model and has been studied for many problems such as feature matching, point cloud registration, sensor network. </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general goal of this problem is to estimate the signal X given the observation Y and the measurement matrix H.</a:t>
            </a:r>
          </a:p>
          <a:p>
            <a:pPr marL="139700" indent="0">
              <a:buNone/>
            </a:pPr>
            <a:r>
              <a:rPr lang="en-US" dirty="0"/>
              <a:t>We note that the permutation matrix P breaks the correspondence, label, or order between the signal and the observation. </a:t>
            </a:r>
          </a:p>
          <a:p>
            <a:pPr marL="139700" indent="0">
              <a:buNone/>
            </a:pPr>
            <a:endParaRPr lang="en-US" dirty="0"/>
          </a:p>
          <a:p>
            <a:pPr marL="139700" indent="0">
              <a:buNone/>
            </a:pPr>
            <a:endParaRPr lang="en-US" dirty="0"/>
          </a:p>
        </p:txBody>
      </p:sp>
    </p:spTree>
    <p:extLst>
      <p:ext uri="{BB962C8B-B14F-4D97-AF65-F5344CB8AC3E}">
        <p14:creationId xmlns:p14="http://schemas.microsoft.com/office/powerpoint/2010/main" val="3775213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Before delving into permutation recovery problems, let us consider a simple model which is referred to linear model Y = HX + N.</a:t>
            </a:r>
          </a:p>
          <a:p>
            <a:pPr marL="139700" indent="0">
              <a:buNone/>
            </a:pPr>
            <a:r>
              <a:rPr lang="en-US" dirty="0"/>
              <a:t>Here Y is the observation, H is the measurement matrix, X is the signal, and N is the noise.</a:t>
            </a:r>
          </a:p>
          <a:p>
            <a:pPr marL="139700" indent="0">
              <a:buNone/>
            </a:pPr>
            <a:r>
              <a:rPr lang="en-US" dirty="0"/>
              <a:t>In general, the goal of this problem is to estimate the signal X given the observation Y and the measurement matrix H.</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model has been extensively studied in the literature and finds applications in several fields, such as wireless communication and linear regression.</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Now, let us consider a more challenging problem that is a variant of this linear model.</a:t>
            </a:r>
          </a:p>
          <a:p>
            <a:pPr marL="139700" indent="0">
              <a:buNone/>
            </a:pPr>
            <a:endParaRPr lang="en-US" dirty="0"/>
          </a:p>
          <a:p>
            <a:pPr marL="139700" indent="0">
              <a:buNone/>
            </a:pPr>
            <a:endParaRPr lang="en-US" dirty="0"/>
          </a:p>
          <a:p>
            <a:pPr marL="139700" indent="0">
              <a:buNone/>
            </a:pPr>
            <a:endParaRPr lang="en-US" dirty="0"/>
          </a:p>
        </p:txBody>
      </p:sp>
    </p:spTree>
    <p:extLst>
      <p:ext uri="{BB962C8B-B14F-4D97-AF65-F5344CB8AC3E}">
        <p14:creationId xmlns:p14="http://schemas.microsoft.com/office/powerpoint/2010/main" val="4110203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Before delving into permutation recovery problems, let us consider a simple model which is referred to linear model Y = HX + N.</a:t>
            </a:r>
          </a:p>
          <a:p>
            <a:pPr marL="139700" indent="0">
              <a:buNone/>
            </a:pPr>
            <a:r>
              <a:rPr lang="en-US" dirty="0"/>
              <a:t>Here Y is the observation, H is the measurement matrix, X is the signal, and N is the noise.</a:t>
            </a:r>
          </a:p>
          <a:p>
            <a:pPr marL="139700" indent="0">
              <a:buNone/>
            </a:pPr>
            <a:r>
              <a:rPr lang="en-US" dirty="0"/>
              <a:t>In general, the goal of this problem is to estimate the signal X given the observation Y and the measurement matrix H.</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model has been extensively studied in the literature and finds applications in several fields, such as wireless communication and linear regression.</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Now, let us consider a more challenging problem that is a variant of this linear model.</a:t>
            </a:r>
          </a:p>
          <a:p>
            <a:pPr marL="139700" indent="0">
              <a:buNone/>
            </a:pPr>
            <a:endParaRPr lang="en-US" dirty="0"/>
          </a:p>
          <a:p>
            <a:pPr marL="139700" indent="0">
              <a:buNone/>
            </a:pPr>
            <a:endParaRPr lang="en-US" dirty="0"/>
          </a:p>
          <a:p>
            <a:pPr marL="139700" indent="0">
              <a:buNone/>
            </a:pPr>
            <a:endParaRPr lang="en-US" dirty="0"/>
          </a:p>
        </p:txBody>
      </p:sp>
    </p:spTree>
    <p:extLst>
      <p:ext uri="{BB962C8B-B14F-4D97-AF65-F5344CB8AC3E}">
        <p14:creationId xmlns:p14="http://schemas.microsoft.com/office/powerpoint/2010/main" val="2214067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Before delving into permutation recovery problems, let us consider a simple model which is referred to linear model Y = HX + N.</a:t>
            </a:r>
          </a:p>
          <a:p>
            <a:pPr marL="139700" indent="0">
              <a:buNone/>
            </a:pPr>
            <a:r>
              <a:rPr lang="en-US" dirty="0"/>
              <a:t>Here Y is the observation, H is the measurement matrix, X is the signal, and N is the noise.</a:t>
            </a:r>
          </a:p>
          <a:p>
            <a:pPr marL="139700" indent="0">
              <a:buNone/>
            </a:pPr>
            <a:r>
              <a:rPr lang="en-US" dirty="0"/>
              <a:t>In general, the goal of this problem is to estimate the signal X given the observation Y and the measurement matrix H.</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model has been extensively studied in the literature and finds applications in several fields, such as wireless communication and linear regression.</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Now, let us consider a more challenging problem that is a variant of this linear model.</a:t>
            </a:r>
          </a:p>
          <a:p>
            <a:pPr marL="139700" indent="0">
              <a:buNone/>
            </a:pPr>
            <a:endParaRPr lang="en-US" dirty="0"/>
          </a:p>
          <a:p>
            <a:pPr marL="139700" indent="0">
              <a:buNone/>
            </a:pPr>
            <a:endParaRPr lang="en-US" dirty="0"/>
          </a:p>
          <a:p>
            <a:pPr marL="139700" indent="0">
              <a:buNone/>
            </a:pPr>
            <a:endParaRPr lang="en-US" dirty="0"/>
          </a:p>
        </p:txBody>
      </p:sp>
    </p:spTree>
    <p:extLst>
      <p:ext uri="{BB962C8B-B14F-4D97-AF65-F5344CB8AC3E}">
        <p14:creationId xmlns:p14="http://schemas.microsoft.com/office/powerpoint/2010/main" val="2457653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Before delving into permutation recovery problems, let us consider a simple model which is referred to linear model Y = HX + N.</a:t>
            </a:r>
          </a:p>
          <a:p>
            <a:pPr marL="139700" indent="0">
              <a:buNone/>
            </a:pPr>
            <a:r>
              <a:rPr lang="en-US" dirty="0"/>
              <a:t>Here Y is the observation, H is the measurement matrix, X is the signal, and N is the noise.</a:t>
            </a:r>
          </a:p>
          <a:p>
            <a:pPr marL="139700" indent="0">
              <a:buNone/>
            </a:pPr>
            <a:r>
              <a:rPr lang="en-US" dirty="0"/>
              <a:t>In general, the goal of this problem is to estimate the signal X given the observation Y and the measurement matrix H.</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model has been extensively studied in the literature and finds applications in several fields, such as wireless communication and linear regression.</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Now, let us consider a more challenging problem that is a variant of this linear model.</a:t>
            </a:r>
          </a:p>
          <a:p>
            <a:pPr marL="139700" indent="0">
              <a:buNone/>
            </a:pPr>
            <a:endParaRPr lang="en-US" dirty="0"/>
          </a:p>
          <a:p>
            <a:pPr marL="139700" indent="0">
              <a:buNone/>
            </a:pPr>
            <a:endParaRPr lang="en-US" dirty="0"/>
          </a:p>
          <a:p>
            <a:pPr marL="139700" indent="0">
              <a:buNone/>
            </a:pPr>
            <a:endParaRPr lang="en-US" dirty="0"/>
          </a:p>
        </p:txBody>
      </p:sp>
    </p:spTree>
    <p:extLst>
      <p:ext uri="{BB962C8B-B14F-4D97-AF65-F5344CB8AC3E}">
        <p14:creationId xmlns:p14="http://schemas.microsoft.com/office/powerpoint/2010/main" val="2645822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So, this is my presentation for today, and I am happy to answer any questions. Thank you very much.</a:t>
            </a:r>
          </a:p>
        </p:txBody>
      </p:sp>
    </p:spTree>
    <p:extLst>
      <p:ext uri="{BB962C8B-B14F-4D97-AF65-F5344CB8AC3E}">
        <p14:creationId xmlns:p14="http://schemas.microsoft.com/office/powerpoint/2010/main" val="41652501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no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000000"/>
              </a:buClr>
              <a:buSzPts val="5200"/>
              <a:buNone/>
              <a:defRPr sz="5200">
                <a:solidFill>
                  <a:srgbClr val="00000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7A0019"/>
              </a:buClr>
              <a:buSzPts val="2800"/>
              <a:buNone/>
              <a:defRPr sz="2800">
                <a:solidFill>
                  <a:srgbClr val="7A0019"/>
                </a:solidFill>
              </a:defRPr>
            </a:lvl1pPr>
            <a:lvl2pPr lvl="1" algn="ctr">
              <a:lnSpc>
                <a:spcPct val="100000"/>
              </a:lnSpc>
              <a:spcBef>
                <a:spcPts val="0"/>
              </a:spcBef>
              <a:spcAft>
                <a:spcPts val="0"/>
              </a:spcAft>
              <a:buClr>
                <a:srgbClr val="FFCC33"/>
              </a:buClr>
              <a:buSzPts val="2800"/>
              <a:buNone/>
              <a:defRPr sz="2800">
                <a:solidFill>
                  <a:srgbClr val="FFCC33"/>
                </a:solidFill>
              </a:defRPr>
            </a:lvl2pPr>
            <a:lvl3pPr lvl="2" algn="ctr">
              <a:lnSpc>
                <a:spcPct val="100000"/>
              </a:lnSpc>
              <a:spcBef>
                <a:spcPts val="0"/>
              </a:spcBef>
              <a:spcAft>
                <a:spcPts val="0"/>
              </a:spcAft>
              <a:buClr>
                <a:srgbClr val="FFCC33"/>
              </a:buClr>
              <a:buSzPts val="2800"/>
              <a:buNone/>
              <a:defRPr sz="2800">
                <a:solidFill>
                  <a:srgbClr val="FFCC33"/>
                </a:solidFill>
              </a:defRPr>
            </a:lvl3pPr>
            <a:lvl4pPr lvl="3" algn="ctr">
              <a:lnSpc>
                <a:spcPct val="100000"/>
              </a:lnSpc>
              <a:spcBef>
                <a:spcPts val="0"/>
              </a:spcBef>
              <a:spcAft>
                <a:spcPts val="0"/>
              </a:spcAft>
              <a:buClr>
                <a:srgbClr val="FFCC33"/>
              </a:buClr>
              <a:buSzPts val="2800"/>
              <a:buNone/>
              <a:defRPr sz="2800">
                <a:solidFill>
                  <a:srgbClr val="FFCC33"/>
                </a:solidFill>
              </a:defRPr>
            </a:lvl4pPr>
            <a:lvl5pPr lvl="4" algn="ctr">
              <a:lnSpc>
                <a:spcPct val="100000"/>
              </a:lnSpc>
              <a:spcBef>
                <a:spcPts val="0"/>
              </a:spcBef>
              <a:spcAft>
                <a:spcPts val="0"/>
              </a:spcAft>
              <a:buClr>
                <a:srgbClr val="FFCC33"/>
              </a:buClr>
              <a:buSzPts val="2800"/>
              <a:buNone/>
              <a:defRPr sz="2800">
                <a:solidFill>
                  <a:srgbClr val="FFCC33"/>
                </a:solidFill>
              </a:defRPr>
            </a:lvl5pPr>
            <a:lvl6pPr lvl="5" algn="ctr">
              <a:lnSpc>
                <a:spcPct val="100000"/>
              </a:lnSpc>
              <a:spcBef>
                <a:spcPts val="0"/>
              </a:spcBef>
              <a:spcAft>
                <a:spcPts val="0"/>
              </a:spcAft>
              <a:buClr>
                <a:srgbClr val="FFCC33"/>
              </a:buClr>
              <a:buSzPts val="2800"/>
              <a:buNone/>
              <a:defRPr sz="2800">
                <a:solidFill>
                  <a:srgbClr val="FFCC33"/>
                </a:solidFill>
              </a:defRPr>
            </a:lvl6pPr>
            <a:lvl7pPr lvl="6" algn="ctr">
              <a:lnSpc>
                <a:spcPct val="100000"/>
              </a:lnSpc>
              <a:spcBef>
                <a:spcPts val="0"/>
              </a:spcBef>
              <a:spcAft>
                <a:spcPts val="0"/>
              </a:spcAft>
              <a:buClr>
                <a:srgbClr val="FFCC33"/>
              </a:buClr>
              <a:buSzPts val="2800"/>
              <a:buNone/>
              <a:defRPr sz="2800">
                <a:solidFill>
                  <a:srgbClr val="FFCC33"/>
                </a:solidFill>
              </a:defRPr>
            </a:lvl7pPr>
            <a:lvl8pPr lvl="7" algn="ctr">
              <a:lnSpc>
                <a:spcPct val="100000"/>
              </a:lnSpc>
              <a:spcBef>
                <a:spcPts val="0"/>
              </a:spcBef>
              <a:spcAft>
                <a:spcPts val="0"/>
              </a:spcAft>
              <a:buClr>
                <a:srgbClr val="FFCC33"/>
              </a:buClr>
              <a:buSzPts val="2800"/>
              <a:buNone/>
              <a:defRPr sz="2800">
                <a:solidFill>
                  <a:srgbClr val="FFCC33"/>
                </a:solidFill>
              </a:defRPr>
            </a:lvl8pPr>
            <a:lvl9pPr lvl="8" algn="ctr">
              <a:lnSpc>
                <a:spcPct val="100000"/>
              </a:lnSpc>
              <a:spcBef>
                <a:spcPts val="0"/>
              </a:spcBef>
              <a:spcAft>
                <a:spcPts val="0"/>
              </a:spcAft>
              <a:buClr>
                <a:srgbClr val="FFCC33"/>
              </a:buClr>
              <a:buSzPts val="2800"/>
              <a:buNone/>
              <a:defRPr sz="2800">
                <a:solidFill>
                  <a:srgbClr val="FFCC33"/>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descr="SystemWide-gold.png"/>
          <p:cNvPicPr preferRelativeResize="0"/>
          <p:nvPr/>
        </p:nvPicPr>
        <p:blipFill rotWithShape="1">
          <a:blip r:embed="rId2">
            <a:alphaModFix/>
          </a:blip>
          <a:srcRect/>
          <a:stretch/>
        </p:blipFill>
        <p:spPr>
          <a:xfrm>
            <a:off x="0" y="4247008"/>
            <a:ext cx="9144000" cy="89649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2"/>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2"/>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3" name="Google Shape;5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p:cSld name="TITLE_1">
    <p:bg>
      <p:bgPr>
        <a:no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5200"/>
              <a:buNone/>
              <a:defRPr sz="5200">
                <a:solidFill>
                  <a:srgbClr val="000000"/>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7A0019"/>
              </a:buClr>
              <a:buSzPts val="2800"/>
              <a:buNone/>
              <a:defRPr sz="2800">
                <a:solidFill>
                  <a:srgbClr val="7A0019"/>
                </a:solidFill>
              </a:defRPr>
            </a:lvl1pPr>
            <a:lvl2pPr lvl="1" algn="ctr" rtl="0">
              <a:lnSpc>
                <a:spcPct val="100000"/>
              </a:lnSpc>
              <a:spcBef>
                <a:spcPts val="0"/>
              </a:spcBef>
              <a:spcAft>
                <a:spcPts val="0"/>
              </a:spcAft>
              <a:buClr>
                <a:srgbClr val="FFCC33"/>
              </a:buClr>
              <a:buSzPts val="2800"/>
              <a:buNone/>
              <a:defRPr sz="2800">
                <a:solidFill>
                  <a:srgbClr val="FFCC33"/>
                </a:solidFill>
              </a:defRPr>
            </a:lvl2pPr>
            <a:lvl3pPr lvl="2" algn="ctr" rtl="0">
              <a:lnSpc>
                <a:spcPct val="100000"/>
              </a:lnSpc>
              <a:spcBef>
                <a:spcPts val="0"/>
              </a:spcBef>
              <a:spcAft>
                <a:spcPts val="0"/>
              </a:spcAft>
              <a:buClr>
                <a:srgbClr val="FFCC33"/>
              </a:buClr>
              <a:buSzPts val="2800"/>
              <a:buNone/>
              <a:defRPr sz="2800">
                <a:solidFill>
                  <a:srgbClr val="FFCC33"/>
                </a:solidFill>
              </a:defRPr>
            </a:lvl3pPr>
            <a:lvl4pPr lvl="3" algn="ctr" rtl="0">
              <a:lnSpc>
                <a:spcPct val="100000"/>
              </a:lnSpc>
              <a:spcBef>
                <a:spcPts val="0"/>
              </a:spcBef>
              <a:spcAft>
                <a:spcPts val="0"/>
              </a:spcAft>
              <a:buClr>
                <a:srgbClr val="FFCC33"/>
              </a:buClr>
              <a:buSzPts val="2800"/>
              <a:buNone/>
              <a:defRPr sz="2800">
                <a:solidFill>
                  <a:srgbClr val="FFCC33"/>
                </a:solidFill>
              </a:defRPr>
            </a:lvl4pPr>
            <a:lvl5pPr lvl="4" algn="ctr" rtl="0">
              <a:lnSpc>
                <a:spcPct val="100000"/>
              </a:lnSpc>
              <a:spcBef>
                <a:spcPts val="0"/>
              </a:spcBef>
              <a:spcAft>
                <a:spcPts val="0"/>
              </a:spcAft>
              <a:buClr>
                <a:srgbClr val="FFCC33"/>
              </a:buClr>
              <a:buSzPts val="2800"/>
              <a:buNone/>
              <a:defRPr sz="2800">
                <a:solidFill>
                  <a:srgbClr val="FFCC33"/>
                </a:solidFill>
              </a:defRPr>
            </a:lvl5pPr>
            <a:lvl6pPr lvl="5" algn="ctr" rtl="0">
              <a:lnSpc>
                <a:spcPct val="100000"/>
              </a:lnSpc>
              <a:spcBef>
                <a:spcPts val="0"/>
              </a:spcBef>
              <a:spcAft>
                <a:spcPts val="0"/>
              </a:spcAft>
              <a:buClr>
                <a:srgbClr val="FFCC33"/>
              </a:buClr>
              <a:buSzPts val="2800"/>
              <a:buNone/>
              <a:defRPr sz="2800">
                <a:solidFill>
                  <a:srgbClr val="FFCC33"/>
                </a:solidFill>
              </a:defRPr>
            </a:lvl6pPr>
            <a:lvl7pPr lvl="6" algn="ctr" rtl="0">
              <a:lnSpc>
                <a:spcPct val="100000"/>
              </a:lnSpc>
              <a:spcBef>
                <a:spcPts val="0"/>
              </a:spcBef>
              <a:spcAft>
                <a:spcPts val="0"/>
              </a:spcAft>
              <a:buClr>
                <a:srgbClr val="FFCC33"/>
              </a:buClr>
              <a:buSzPts val="2800"/>
              <a:buNone/>
              <a:defRPr sz="2800">
                <a:solidFill>
                  <a:srgbClr val="FFCC33"/>
                </a:solidFill>
              </a:defRPr>
            </a:lvl7pPr>
            <a:lvl8pPr lvl="7" algn="ctr" rtl="0">
              <a:lnSpc>
                <a:spcPct val="100000"/>
              </a:lnSpc>
              <a:spcBef>
                <a:spcPts val="0"/>
              </a:spcBef>
              <a:spcAft>
                <a:spcPts val="0"/>
              </a:spcAft>
              <a:buClr>
                <a:srgbClr val="FFCC33"/>
              </a:buClr>
              <a:buSzPts val="2800"/>
              <a:buNone/>
              <a:defRPr sz="2800">
                <a:solidFill>
                  <a:srgbClr val="FFCC33"/>
                </a:solidFill>
              </a:defRPr>
            </a:lvl8pPr>
            <a:lvl9pPr lvl="8" algn="ctr" rtl="0">
              <a:lnSpc>
                <a:spcPct val="100000"/>
              </a:lnSpc>
              <a:spcBef>
                <a:spcPts val="0"/>
              </a:spcBef>
              <a:spcAft>
                <a:spcPts val="0"/>
              </a:spcAft>
              <a:buClr>
                <a:srgbClr val="FFCC33"/>
              </a:buClr>
              <a:buSzPts val="2800"/>
              <a:buNone/>
              <a:defRPr sz="2800">
                <a:solidFill>
                  <a:srgbClr val="FFCC33"/>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8" name="Google Shape;18;p3" descr="SystemWide-maroon.png"/>
          <p:cNvPicPr preferRelativeResize="0"/>
          <p:nvPr/>
        </p:nvPicPr>
        <p:blipFill rotWithShape="1">
          <a:blip r:embed="rId2">
            <a:alphaModFix/>
          </a:blip>
          <a:srcRect/>
          <a:stretch/>
        </p:blipFill>
        <p:spPr>
          <a:xfrm>
            <a:off x="0" y="4247008"/>
            <a:ext cx="9144000" cy="89649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 name="Google Shape;44;p1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1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7A0019"/>
              </a:buClr>
              <a:buSzPts val="2800"/>
              <a:buFont typeface="Raleway"/>
              <a:buNone/>
              <a:defRPr sz="2800">
                <a:solidFill>
                  <a:srgbClr val="7A0019"/>
                </a:solidFill>
                <a:latin typeface="Raleway"/>
                <a:ea typeface="Raleway"/>
                <a:cs typeface="Raleway"/>
                <a:sym typeface="Raleway"/>
              </a:defRPr>
            </a:lvl1pPr>
            <a:lvl2pPr lvl="1">
              <a:spcBef>
                <a:spcPts val="0"/>
              </a:spcBef>
              <a:spcAft>
                <a:spcPts val="0"/>
              </a:spcAft>
              <a:buClr>
                <a:srgbClr val="7A0019"/>
              </a:buClr>
              <a:buSzPts val="2800"/>
              <a:buNone/>
              <a:defRPr sz="2800">
                <a:solidFill>
                  <a:srgbClr val="7A0019"/>
                </a:solidFill>
              </a:defRPr>
            </a:lvl2pPr>
            <a:lvl3pPr lvl="2">
              <a:spcBef>
                <a:spcPts val="0"/>
              </a:spcBef>
              <a:spcAft>
                <a:spcPts val="0"/>
              </a:spcAft>
              <a:buClr>
                <a:srgbClr val="7A0019"/>
              </a:buClr>
              <a:buSzPts val="2800"/>
              <a:buNone/>
              <a:defRPr sz="2800">
                <a:solidFill>
                  <a:srgbClr val="7A0019"/>
                </a:solidFill>
              </a:defRPr>
            </a:lvl3pPr>
            <a:lvl4pPr lvl="3">
              <a:spcBef>
                <a:spcPts val="0"/>
              </a:spcBef>
              <a:spcAft>
                <a:spcPts val="0"/>
              </a:spcAft>
              <a:buClr>
                <a:srgbClr val="7A0019"/>
              </a:buClr>
              <a:buSzPts val="2800"/>
              <a:buNone/>
              <a:defRPr sz="2800">
                <a:solidFill>
                  <a:srgbClr val="7A0019"/>
                </a:solidFill>
              </a:defRPr>
            </a:lvl4pPr>
            <a:lvl5pPr lvl="4">
              <a:spcBef>
                <a:spcPts val="0"/>
              </a:spcBef>
              <a:spcAft>
                <a:spcPts val="0"/>
              </a:spcAft>
              <a:buClr>
                <a:srgbClr val="7A0019"/>
              </a:buClr>
              <a:buSzPts val="2800"/>
              <a:buNone/>
              <a:defRPr sz="2800">
                <a:solidFill>
                  <a:srgbClr val="7A0019"/>
                </a:solidFill>
              </a:defRPr>
            </a:lvl5pPr>
            <a:lvl6pPr lvl="5">
              <a:spcBef>
                <a:spcPts val="0"/>
              </a:spcBef>
              <a:spcAft>
                <a:spcPts val="0"/>
              </a:spcAft>
              <a:buClr>
                <a:srgbClr val="7A0019"/>
              </a:buClr>
              <a:buSzPts val="2800"/>
              <a:buNone/>
              <a:defRPr sz="2800">
                <a:solidFill>
                  <a:srgbClr val="7A0019"/>
                </a:solidFill>
              </a:defRPr>
            </a:lvl6pPr>
            <a:lvl7pPr lvl="6">
              <a:spcBef>
                <a:spcPts val="0"/>
              </a:spcBef>
              <a:spcAft>
                <a:spcPts val="0"/>
              </a:spcAft>
              <a:buClr>
                <a:srgbClr val="7A0019"/>
              </a:buClr>
              <a:buSzPts val="2800"/>
              <a:buNone/>
              <a:defRPr sz="2800">
                <a:solidFill>
                  <a:srgbClr val="7A0019"/>
                </a:solidFill>
              </a:defRPr>
            </a:lvl7pPr>
            <a:lvl8pPr lvl="7">
              <a:spcBef>
                <a:spcPts val="0"/>
              </a:spcBef>
              <a:spcAft>
                <a:spcPts val="0"/>
              </a:spcAft>
              <a:buClr>
                <a:srgbClr val="7A0019"/>
              </a:buClr>
              <a:buSzPts val="2800"/>
              <a:buNone/>
              <a:defRPr sz="2800">
                <a:solidFill>
                  <a:srgbClr val="7A0019"/>
                </a:solidFill>
              </a:defRPr>
            </a:lvl8pPr>
            <a:lvl9pPr lvl="8">
              <a:spcBef>
                <a:spcPts val="0"/>
              </a:spcBef>
              <a:spcAft>
                <a:spcPts val="0"/>
              </a:spcAft>
              <a:buClr>
                <a:srgbClr val="7A0019"/>
              </a:buClr>
              <a:buSzPts val="2800"/>
              <a:buNone/>
              <a:defRPr sz="2800">
                <a:solidFill>
                  <a:srgbClr val="7A0019"/>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aleway"/>
              <a:buChar char="●"/>
              <a:defRPr sz="1800">
                <a:latin typeface="Raleway"/>
                <a:ea typeface="Raleway"/>
                <a:cs typeface="Raleway"/>
                <a:sym typeface="Raleway"/>
              </a:defRPr>
            </a:lvl1pPr>
            <a:lvl2pPr marL="914400" lvl="1" indent="-317500">
              <a:lnSpc>
                <a:spcPct val="115000"/>
              </a:lnSpc>
              <a:spcBef>
                <a:spcPts val="1600"/>
              </a:spcBef>
              <a:spcAft>
                <a:spcPts val="0"/>
              </a:spcAft>
              <a:buSzPts val="1400"/>
              <a:buFont typeface="Raleway"/>
              <a:buChar char="○"/>
              <a:defRPr>
                <a:latin typeface="Raleway"/>
                <a:ea typeface="Raleway"/>
                <a:cs typeface="Raleway"/>
                <a:sym typeface="Raleway"/>
              </a:defRPr>
            </a:lvl2pPr>
            <a:lvl3pPr marL="1371600" lvl="2" indent="-317500">
              <a:lnSpc>
                <a:spcPct val="115000"/>
              </a:lnSpc>
              <a:spcBef>
                <a:spcPts val="1600"/>
              </a:spcBef>
              <a:spcAft>
                <a:spcPts val="0"/>
              </a:spcAft>
              <a:buSzPts val="1400"/>
              <a:buFont typeface="Raleway"/>
              <a:buChar char="■"/>
              <a:defRPr>
                <a:latin typeface="Raleway"/>
                <a:ea typeface="Raleway"/>
                <a:cs typeface="Raleway"/>
                <a:sym typeface="Raleway"/>
              </a:defRPr>
            </a:lvl3pPr>
            <a:lvl4pPr marL="1828800" lvl="3" indent="-317500">
              <a:lnSpc>
                <a:spcPct val="115000"/>
              </a:lnSpc>
              <a:spcBef>
                <a:spcPts val="1600"/>
              </a:spcBef>
              <a:spcAft>
                <a:spcPts val="0"/>
              </a:spcAft>
              <a:buSzPts val="1400"/>
              <a:buFont typeface="Raleway"/>
              <a:buChar char="●"/>
              <a:defRPr>
                <a:latin typeface="Raleway"/>
                <a:ea typeface="Raleway"/>
                <a:cs typeface="Raleway"/>
                <a:sym typeface="Raleway"/>
              </a:defRPr>
            </a:lvl4pPr>
            <a:lvl5pPr marL="2286000" lvl="4" indent="-317500">
              <a:lnSpc>
                <a:spcPct val="115000"/>
              </a:lnSpc>
              <a:spcBef>
                <a:spcPts val="1600"/>
              </a:spcBef>
              <a:spcAft>
                <a:spcPts val="0"/>
              </a:spcAft>
              <a:buSzPts val="1400"/>
              <a:buFont typeface="Raleway"/>
              <a:buChar char="○"/>
              <a:defRPr>
                <a:latin typeface="Raleway"/>
                <a:ea typeface="Raleway"/>
                <a:cs typeface="Raleway"/>
                <a:sym typeface="Raleway"/>
              </a:defRPr>
            </a:lvl5pPr>
            <a:lvl6pPr marL="2743200" lvl="5" indent="-317500">
              <a:lnSpc>
                <a:spcPct val="115000"/>
              </a:lnSpc>
              <a:spcBef>
                <a:spcPts val="1600"/>
              </a:spcBef>
              <a:spcAft>
                <a:spcPts val="0"/>
              </a:spcAft>
              <a:buSzPts val="1400"/>
              <a:buFont typeface="Raleway"/>
              <a:buChar char="■"/>
              <a:defRPr>
                <a:latin typeface="Raleway"/>
                <a:ea typeface="Raleway"/>
                <a:cs typeface="Raleway"/>
                <a:sym typeface="Raleway"/>
              </a:defRPr>
            </a:lvl6pPr>
            <a:lvl7pPr marL="3200400" lvl="6" indent="-317500">
              <a:lnSpc>
                <a:spcPct val="115000"/>
              </a:lnSpc>
              <a:spcBef>
                <a:spcPts val="1600"/>
              </a:spcBef>
              <a:spcAft>
                <a:spcPts val="0"/>
              </a:spcAft>
              <a:buSzPts val="1400"/>
              <a:buFont typeface="Raleway"/>
              <a:buChar char="●"/>
              <a:defRPr>
                <a:latin typeface="Raleway"/>
                <a:ea typeface="Raleway"/>
                <a:cs typeface="Raleway"/>
                <a:sym typeface="Raleway"/>
              </a:defRPr>
            </a:lvl7pPr>
            <a:lvl8pPr marL="3657600" lvl="7" indent="-317500">
              <a:lnSpc>
                <a:spcPct val="115000"/>
              </a:lnSpc>
              <a:spcBef>
                <a:spcPts val="1600"/>
              </a:spcBef>
              <a:spcAft>
                <a:spcPts val="0"/>
              </a:spcAft>
              <a:buSzPts val="1400"/>
              <a:buFont typeface="Raleway"/>
              <a:buChar char="○"/>
              <a:defRPr>
                <a:latin typeface="Raleway"/>
                <a:ea typeface="Raleway"/>
                <a:cs typeface="Raleway"/>
                <a:sym typeface="Raleway"/>
              </a:defRPr>
            </a:lvl8pPr>
            <a:lvl9pPr marL="4114800" lvl="8" indent="-317500">
              <a:lnSpc>
                <a:spcPct val="115000"/>
              </a:lnSpc>
              <a:spcBef>
                <a:spcPts val="1600"/>
              </a:spcBef>
              <a:spcAft>
                <a:spcPts val="1600"/>
              </a:spcAft>
              <a:buSzPts val="1400"/>
              <a:buFont typeface="Raleway"/>
              <a:buChar char="■"/>
              <a:defRPr>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952236"/>
            <a:ext cx="8520600" cy="1465625"/>
          </a:xfrm>
        </p:spPr>
        <p:txBody>
          <a:bodyPr spcFirstLastPara="1" wrap="square" lIns="91425" tIns="91425" rIns="91425" bIns="91425" anchor="b" anchorCtr="0">
            <a:normAutofit/>
          </a:bodyPr>
          <a:lstStyle/>
          <a:p>
            <a:pPr lvl="0">
              <a:lnSpc>
                <a:spcPct val="90000"/>
              </a:lnSpc>
            </a:pPr>
            <a:r>
              <a:rPr lang="en-US" sz="4000" b="1" dirty="0">
                <a:latin typeface="Latin Modern Math" panose="02000503000000000000" pitchFamily="2" charset="77"/>
                <a:ea typeface="Latin Modern Math" panose="02000503000000000000" pitchFamily="2" charset="77"/>
              </a:rPr>
              <a:t>Deep Learning </a:t>
            </a:r>
            <a:br>
              <a:rPr lang="en-US" sz="4000" b="1" dirty="0">
                <a:latin typeface="Latin Modern Math" panose="02000503000000000000" pitchFamily="2" charset="77"/>
                <a:ea typeface="Latin Modern Math" panose="02000503000000000000" pitchFamily="2" charset="77"/>
              </a:rPr>
            </a:br>
            <a:r>
              <a:rPr lang="en-US" sz="4000" b="1" dirty="0">
                <a:latin typeface="Latin Modern Math" panose="02000503000000000000" pitchFamily="2" charset="77"/>
                <a:ea typeface="Latin Modern Math" panose="02000503000000000000" pitchFamily="2" charset="77"/>
              </a:rPr>
              <a:t>with Differential Privacy</a:t>
            </a:r>
          </a:p>
        </p:txBody>
      </p:sp>
      <p:sp>
        <p:nvSpPr>
          <p:cNvPr id="3" name="Slide Number Placeholder 2">
            <a:extLst>
              <a:ext uri="{FF2B5EF4-FFF2-40B4-BE49-F238E27FC236}">
                <a16:creationId xmlns:a16="http://schemas.microsoft.com/office/drawing/2014/main" id="{E3C0A6FD-F165-544E-8465-8E1354927C35}"/>
              </a:ext>
            </a:extLst>
          </p:cNvPr>
          <p:cNvSpPr>
            <a:spLocks noGrp="1"/>
          </p:cNvSpPr>
          <p:nvPr>
            <p:ph type="sldNum" idx="12"/>
          </p:nvPr>
        </p:nvSpPr>
        <p:spPr>
          <a:xfrm>
            <a:off x="8472458" y="4663217"/>
            <a:ext cx="548700" cy="393600"/>
          </a:xfrm>
        </p:spPr>
        <p:txBody>
          <a:bodyPr wrap="square" anchor="ctr">
            <a:normAutofit/>
          </a:bodyPr>
          <a:lstStyle/>
          <a:p>
            <a:pPr marL="0" lvl="0" indent="0" rtl="0">
              <a:lnSpc>
                <a:spcPct val="90000"/>
              </a:lnSpc>
              <a:spcBef>
                <a:spcPts val="0"/>
              </a:spcBef>
              <a:spcAft>
                <a:spcPts val="600"/>
              </a:spcAft>
              <a:buNone/>
            </a:pPr>
            <a:fld id="{00000000-1234-1234-1234-123412341234}" type="slidenum">
              <a:rPr lang="en" sz="900" smtClean="0"/>
              <a:pPr marL="0" lvl="0" indent="0" rtl="0">
                <a:lnSpc>
                  <a:spcPct val="90000"/>
                </a:lnSpc>
                <a:spcBef>
                  <a:spcPts val="0"/>
                </a:spcBef>
                <a:spcAft>
                  <a:spcPts val="600"/>
                </a:spcAft>
                <a:buNone/>
              </a:pPr>
              <a:t>1</a:t>
            </a:fld>
            <a:endParaRPr lang="en" sz="900"/>
          </a:p>
        </p:txBody>
      </p:sp>
      <p:sp>
        <p:nvSpPr>
          <p:cNvPr id="2" name="TextBox 1">
            <a:extLst>
              <a:ext uri="{FF2B5EF4-FFF2-40B4-BE49-F238E27FC236}">
                <a16:creationId xmlns:a16="http://schemas.microsoft.com/office/drawing/2014/main" id="{609ED1DB-7B59-A04E-9167-2D04A1EEC73C}"/>
              </a:ext>
            </a:extLst>
          </p:cNvPr>
          <p:cNvSpPr txBox="1"/>
          <p:nvPr/>
        </p:nvSpPr>
        <p:spPr>
          <a:xfrm>
            <a:off x="1768475" y="3103784"/>
            <a:ext cx="5607049" cy="873509"/>
          </a:xfrm>
          <a:prstGeom prst="rect">
            <a:avLst/>
          </a:prstGeom>
          <a:noFill/>
        </p:spPr>
        <p:txBody>
          <a:bodyPr wrap="square" rtlCol="0">
            <a:spAutoFit/>
          </a:bodyPr>
          <a:lstStyle/>
          <a:p>
            <a:pPr algn="ctr">
              <a:lnSpc>
                <a:spcPct val="150000"/>
              </a:lnSpc>
            </a:pPr>
            <a:r>
              <a:rPr lang="en-US" sz="1800" dirty="0">
                <a:solidFill>
                  <a:schemeClr val="tx1"/>
                </a:solidFill>
                <a:latin typeface="Times New Roman" panose="02020603050405020304" pitchFamily="18" charset="0"/>
                <a:cs typeface="Times New Roman" panose="02020603050405020304" pitchFamily="18" charset="0"/>
              </a:rPr>
              <a:t>Minoh Jeong / ECE / 3</a:t>
            </a:r>
            <a:r>
              <a:rPr lang="en-US" sz="1800" baseline="30000" dirty="0">
                <a:solidFill>
                  <a:schemeClr val="tx1"/>
                </a:solidFill>
                <a:latin typeface="Times New Roman" panose="02020603050405020304" pitchFamily="18" charset="0"/>
                <a:cs typeface="Times New Roman" panose="02020603050405020304" pitchFamily="18" charset="0"/>
              </a:rPr>
              <a:t>rd </a:t>
            </a:r>
            <a:r>
              <a:rPr lang="en-US" sz="1800" dirty="0">
                <a:solidFill>
                  <a:schemeClr val="tx1"/>
                </a:solidFill>
                <a:latin typeface="Times New Roman" panose="02020603050405020304" pitchFamily="18" charset="0"/>
                <a:cs typeface="Times New Roman" panose="02020603050405020304" pitchFamily="18" charset="0"/>
              </a:rPr>
              <a:t>year PhD student</a:t>
            </a:r>
          </a:p>
          <a:p>
            <a:pPr algn="ctr">
              <a:lnSpc>
                <a:spcPct val="150000"/>
              </a:lnSpc>
            </a:pPr>
            <a:r>
              <a:rPr lang="en-US" sz="1800" dirty="0">
                <a:solidFill>
                  <a:schemeClr val="tx1"/>
                </a:solidFill>
                <a:latin typeface="Times New Roman" panose="02020603050405020304" pitchFamily="18" charset="0"/>
                <a:cs typeface="Times New Roman" panose="02020603050405020304" pitchFamily="18" charset="0"/>
              </a:rPr>
              <a:t>University of Minnesota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7FDD6-D3C8-8646-915F-8D95D627DDB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the project trying to do?</a:t>
            </a:r>
          </a:p>
        </p:txBody>
      </p:sp>
      <p:sp>
        <p:nvSpPr>
          <p:cNvPr id="4" name="Slide Number Placeholder 3">
            <a:extLst>
              <a:ext uri="{FF2B5EF4-FFF2-40B4-BE49-F238E27FC236}">
                <a16:creationId xmlns:a16="http://schemas.microsoft.com/office/drawing/2014/main" id="{A9FC51D1-E30C-AF4E-B126-A4C264C9ED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13" name="TextBox 12">
            <a:extLst>
              <a:ext uri="{FF2B5EF4-FFF2-40B4-BE49-F238E27FC236}">
                <a16:creationId xmlns:a16="http://schemas.microsoft.com/office/drawing/2014/main" id="{B7580132-AD6D-4A40-95D3-A9911276C806}"/>
              </a:ext>
            </a:extLst>
          </p:cNvPr>
          <p:cNvSpPr txBox="1"/>
          <p:nvPr/>
        </p:nvSpPr>
        <p:spPr>
          <a:xfrm>
            <a:off x="311698" y="1556087"/>
            <a:ext cx="8520599" cy="1938992"/>
          </a:xfrm>
          <a:prstGeom prst="rect">
            <a:avLst/>
          </a:prstGeom>
          <a:noFill/>
        </p:spPr>
        <p:txBody>
          <a:bodyPr wrap="square">
            <a:spAutoFit/>
          </a:bodyPr>
          <a:lstStyle/>
          <a:p>
            <a:pPr marL="3429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project is going to </a:t>
            </a:r>
            <a:r>
              <a:rPr lang="en-US" sz="2000" b="1" dirty="0">
                <a:latin typeface="Times New Roman" panose="02020603050405020304" pitchFamily="18" charset="0"/>
                <a:cs typeface="Times New Roman" panose="02020603050405020304" pitchFamily="18" charset="0"/>
              </a:rPr>
              <a:t>survey</a:t>
            </a:r>
            <a:r>
              <a:rPr lang="en-US" sz="2000" dirty="0">
                <a:latin typeface="Times New Roman" panose="02020603050405020304" pitchFamily="18" charset="0"/>
                <a:cs typeface="Times New Roman" panose="02020603050405020304" pitchFamily="18" charset="0"/>
              </a:rPr>
              <a:t> the work on deep learning (DL) with focus on </a:t>
            </a:r>
            <a:r>
              <a:rPr lang="en-US" sz="2000" b="1" dirty="0">
                <a:latin typeface="Times New Roman" panose="02020603050405020304" pitchFamily="18" charset="0"/>
                <a:cs typeface="Times New Roman" panose="02020603050405020304" pitchFamily="18" charset="0"/>
              </a:rPr>
              <a:t>privacy and security.</a:t>
            </a:r>
            <a:r>
              <a:rPr lang="en-US" sz="2000" dirty="0">
                <a:latin typeface="Times New Roman" panose="02020603050405020304" pitchFamily="18" charset="0"/>
                <a:cs typeface="Times New Roman" panose="02020603050405020304" pitchFamily="18" charset="0"/>
              </a:rPr>
              <a:t> </a:t>
            </a:r>
          </a:p>
          <a:p>
            <a:pPr marL="342900" lvl="1"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goal is to make contributions to the research of DL with privacy.</a:t>
            </a:r>
          </a:p>
          <a:p>
            <a:pPr marL="342900" lvl="1"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will consider differential privacy</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for the privacy metric. </a:t>
            </a:r>
          </a:p>
        </p:txBody>
      </p:sp>
    </p:spTree>
    <p:extLst>
      <p:ext uri="{BB962C8B-B14F-4D97-AF65-F5344CB8AC3E}">
        <p14:creationId xmlns:p14="http://schemas.microsoft.com/office/powerpoint/2010/main" val="342045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7FDD6-D3C8-8646-915F-8D95D627DDB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Motivation</a:t>
            </a:r>
          </a:p>
        </p:txBody>
      </p:sp>
      <p:sp>
        <p:nvSpPr>
          <p:cNvPr id="4" name="Slide Number Placeholder 3">
            <a:extLst>
              <a:ext uri="{FF2B5EF4-FFF2-40B4-BE49-F238E27FC236}">
                <a16:creationId xmlns:a16="http://schemas.microsoft.com/office/drawing/2014/main" id="{A9FC51D1-E30C-AF4E-B126-A4C264C9ED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15" name="TextBox 14">
            <a:extLst>
              <a:ext uri="{FF2B5EF4-FFF2-40B4-BE49-F238E27FC236}">
                <a16:creationId xmlns:a16="http://schemas.microsoft.com/office/drawing/2014/main" id="{37D53466-C264-1148-B3F0-C2881D797B33}"/>
              </a:ext>
            </a:extLst>
          </p:cNvPr>
          <p:cNvSpPr txBox="1"/>
          <p:nvPr/>
        </p:nvSpPr>
        <p:spPr>
          <a:xfrm>
            <a:off x="311698" y="1556087"/>
            <a:ext cx="8520599" cy="2246769"/>
          </a:xfrm>
          <a:prstGeom prst="rect">
            <a:avLst/>
          </a:prstGeom>
          <a:noFill/>
        </p:spPr>
        <p:txBody>
          <a:bodyPr wrap="square">
            <a:spAutoFit/>
          </a:bodyPr>
          <a:lstStyle/>
          <a:p>
            <a:pPr marL="3429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learning (ML) needs </a:t>
            </a:r>
            <a:r>
              <a:rPr lang="en-US" sz="2000" b="1" dirty="0">
                <a:latin typeface="Times New Roman" panose="02020603050405020304" pitchFamily="18" charset="0"/>
                <a:cs typeface="Times New Roman" panose="02020603050405020304" pitchFamily="18" charset="0"/>
              </a:rPr>
              <a:t>large amount of data</a:t>
            </a:r>
            <a:r>
              <a:rPr lang="en-US" sz="2000" dirty="0">
                <a:latin typeface="Times New Roman" panose="02020603050405020304" pitchFamily="18" charset="0"/>
                <a:cs typeface="Times New Roman" panose="02020603050405020304" pitchFamily="18" charset="0"/>
              </a:rPr>
              <a:t>.</a:t>
            </a:r>
          </a:p>
          <a:p>
            <a:pPr marL="342900" lvl="1"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may contain </a:t>
            </a:r>
            <a:r>
              <a:rPr lang="en-US" sz="2000" b="1" dirty="0">
                <a:latin typeface="Times New Roman" panose="02020603050405020304" pitchFamily="18" charset="0"/>
                <a:cs typeface="Times New Roman" panose="02020603050405020304" pitchFamily="18" charset="0"/>
              </a:rPr>
              <a:t>sensitive information</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ex) medical images, street-view images, individuals’ portraits, moving trajectory, user preferences, video detection, location-based services.</a:t>
            </a:r>
          </a:p>
          <a:p>
            <a:pPr marL="342900" lvl="1"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lvl="1"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grpSp>
        <p:nvGrpSpPr>
          <p:cNvPr id="20" name="Group 19">
            <a:extLst>
              <a:ext uri="{FF2B5EF4-FFF2-40B4-BE49-F238E27FC236}">
                <a16:creationId xmlns:a16="http://schemas.microsoft.com/office/drawing/2014/main" id="{3E819343-4A74-AE49-8127-642122BE3A16}"/>
              </a:ext>
            </a:extLst>
          </p:cNvPr>
          <p:cNvGrpSpPr/>
          <p:nvPr/>
        </p:nvGrpSpPr>
        <p:grpSpPr>
          <a:xfrm>
            <a:off x="311697" y="3836964"/>
            <a:ext cx="8520599" cy="861511"/>
            <a:chOff x="311697" y="3232317"/>
            <a:chExt cx="8520599" cy="861511"/>
          </a:xfrm>
        </p:grpSpPr>
        <p:sp>
          <p:nvSpPr>
            <p:cNvPr id="21" name="Rounded Rectangle 20">
              <a:extLst>
                <a:ext uri="{FF2B5EF4-FFF2-40B4-BE49-F238E27FC236}">
                  <a16:creationId xmlns:a16="http://schemas.microsoft.com/office/drawing/2014/main" id="{32EC9C37-C3CE-3D4D-B414-5CD416D2F4E6}"/>
                </a:ext>
              </a:extLst>
            </p:cNvPr>
            <p:cNvSpPr/>
            <p:nvPr/>
          </p:nvSpPr>
          <p:spPr>
            <a:xfrm>
              <a:off x="311697" y="3232317"/>
              <a:ext cx="8520599" cy="86151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22" name="Picture 21">
              <a:extLst>
                <a:ext uri="{FF2B5EF4-FFF2-40B4-BE49-F238E27FC236}">
                  <a16:creationId xmlns:a16="http://schemas.microsoft.com/office/drawing/2014/main" id="{19242657-9041-9D49-BF56-F0F14358E244}"/>
                </a:ext>
              </a:extLst>
            </p:cNvPr>
            <p:cNvPicPr>
              <a:picLocks noChangeAspect="1"/>
            </p:cNvPicPr>
            <p:nvPr/>
          </p:nvPicPr>
          <p:blipFill>
            <a:blip r:embed="rId3"/>
            <a:stretch>
              <a:fillRect/>
            </a:stretch>
          </p:blipFill>
          <p:spPr>
            <a:xfrm>
              <a:off x="831846" y="3524366"/>
              <a:ext cx="7480300" cy="241300"/>
            </a:xfrm>
            <a:prstGeom prst="rect">
              <a:avLst/>
            </a:prstGeom>
          </p:spPr>
        </p:pic>
      </p:grpSp>
    </p:spTree>
    <p:extLst>
      <p:ext uri="{BB962C8B-B14F-4D97-AF65-F5344CB8AC3E}">
        <p14:creationId xmlns:p14="http://schemas.microsoft.com/office/powerpoint/2010/main" val="2678014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7FDD6-D3C8-8646-915F-8D95D627DDB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Interesting approaches</a:t>
            </a:r>
          </a:p>
        </p:txBody>
      </p:sp>
      <p:sp>
        <p:nvSpPr>
          <p:cNvPr id="4" name="Slide Number Placeholder 3">
            <a:extLst>
              <a:ext uri="{FF2B5EF4-FFF2-40B4-BE49-F238E27FC236}">
                <a16:creationId xmlns:a16="http://schemas.microsoft.com/office/drawing/2014/main" id="{A9FC51D1-E30C-AF4E-B126-A4C264C9ED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13" name="TextBox 12">
            <a:extLst>
              <a:ext uri="{FF2B5EF4-FFF2-40B4-BE49-F238E27FC236}">
                <a16:creationId xmlns:a16="http://schemas.microsoft.com/office/drawing/2014/main" id="{B7580132-AD6D-4A40-95D3-A9911276C806}"/>
              </a:ext>
            </a:extLst>
          </p:cNvPr>
          <p:cNvSpPr txBox="1"/>
          <p:nvPr/>
        </p:nvSpPr>
        <p:spPr>
          <a:xfrm>
            <a:off x="311698" y="1556087"/>
            <a:ext cx="8520599" cy="1323439"/>
          </a:xfrm>
          <a:prstGeom prst="rect">
            <a:avLst/>
          </a:prstGeom>
          <a:noFill/>
        </p:spPr>
        <p:txBody>
          <a:bodyPr wrap="square">
            <a:spAutoFit/>
          </a:bodyPr>
          <a:lstStyle/>
          <a:p>
            <a:pPr marL="3429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Deep learning with differential privacy [1]</a:t>
            </a:r>
          </a:p>
          <a:p>
            <a:pPr marL="3429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Generative adversarial privacy [2] </a:t>
            </a:r>
          </a:p>
          <a:p>
            <a:pPr marL="342900" lvl="1"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lvl="1"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4220038C-5D14-F84C-9A28-A8455F5C9D63}"/>
              </a:ext>
            </a:extLst>
          </p:cNvPr>
          <p:cNvSpPr txBox="1"/>
          <p:nvPr/>
        </p:nvSpPr>
        <p:spPr>
          <a:xfrm>
            <a:off x="122842" y="4595152"/>
            <a:ext cx="8520600" cy="461665"/>
          </a:xfrm>
          <a:prstGeom prst="rect">
            <a:avLst/>
          </a:prstGeom>
          <a:noFill/>
        </p:spPr>
        <p:txBody>
          <a:bodyPr wrap="square" rtlCol="0">
            <a:spAutoFit/>
          </a:bodyPr>
          <a:lstStyle/>
          <a:p>
            <a:r>
              <a:rPr lang="en-US" sz="800" dirty="0">
                <a:latin typeface="Latin Modern Math" panose="02000503000000000000" pitchFamily="2" charset="77"/>
                <a:ea typeface="Latin Modern Math" panose="02000503000000000000" pitchFamily="2" charset="77"/>
              </a:rPr>
              <a:t>[1] Abadi, Martin, Andy Chu, Ian Goodfellow, H. Brendan McMahan, Ilya Mironov, Kunal Talwar, and Li Zhang. "Deep learning with differential privacy." In Proceedings of the 2016 ACM SIGSAC conference on computer and communications security, pp. 308-318. 2016.</a:t>
            </a:r>
          </a:p>
          <a:p>
            <a:r>
              <a:rPr lang="en-US" sz="800" dirty="0">
                <a:effectLst/>
                <a:latin typeface="Latin Modern Math" panose="02000503000000000000" pitchFamily="2" charset="77"/>
                <a:ea typeface="Latin Modern Math" panose="02000503000000000000" pitchFamily="2" charset="77"/>
              </a:rPr>
              <a:t>[2] </a:t>
            </a:r>
            <a:r>
              <a:rPr lang="en-US" sz="800" dirty="0">
                <a:latin typeface="Latin Modern Math" panose="02000503000000000000" pitchFamily="2" charset="77"/>
                <a:ea typeface="Latin Modern Math" panose="02000503000000000000" pitchFamily="2" charset="77"/>
              </a:rPr>
              <a:t>Huang, Chong, Peter </a:t>
            </a:r>
            <a:r>
              <a:rPr lang="en-US" sz="800" dirty="0" err="1">
                <a:latin typeface="Latin Modern Math" panose="02000503000000000000" pitchFamily="2" charset="77"/>
                <a:ea typeface="Latin Modern Math" panose="02000503000000000000" pitchFamily="2" charset="77"/>
              </a:rPr>
              <a:t>Kairouz</a:t>
            </a:r>
            <a:r>
              <a:rPr lang="en-US" sz="800" dirty="0">
                <a:latin typeface="Latin Modern Math" panose="02000503000000000000" pitchFamily="2" charset="77"/>
                <a:ea typeface="Latin Modern Math" panose="02000503000000000000" pitchFamily="2" charset="77"/>
              </a:rPr>
              <a:t>, Xiao Chen, Lalitha Sankar, and Ram Rajagopal. "Generative adversarial privacy." </a:t>
            </a:r>
            <a:r>
              <a:rPr lang="en-US" sz="800" dirty="0" err="1">
                <a:latin typeface="Latin Modern Math" panose="02000503000000000000" pitchFamily="2" charset="77"/>
                <a:ea typeface="Latin Modern Math" panose="02000503000000000000" pitchFamily="2" charset="77"/>
              </a:rPr>
              <a:t>arXiv</a:t>
            </a:r>
            <a:r>
              <a:rPr lang="en-US" sz="800" dirty="0">
                <a:latin typeface="Latin Modern Math" panose="02000503000000000000" pitchFamily="2" charset="77"/>
                <a:ea typeface="Latin Modern Math" panose="02000503000000000000" pitchFamily="2" charset="77"/>
              </a:rPr>
              <a:t> preprint arXiv:1807.05306 (2018).</a:t>
            </a:r>
            <a:endParaRPr lang="en-US" sz="800" dirty="0">
              <a:effectLst/>
              <a:latin typeface="Latin Modern Math" panose="02000503000000000000" pitchFamily="2" charset="77"/>
              <a:ea typeface="Latin Modern Math" panose="02000503000000000000" pitchFamily="2" charset="77"/>
            </a:endParaRPr>
          </a:p>
        </p:txBody>
      </p:sp>
    </p:spTree>
    <p:extLst>
      <p:ext uri="{BB962C8B-B14F-4D97-AF65-F5344CB8AC3E}">
        <p14:creationId xmlns:p14="http://schemas.microsoft.com/office/powerpoint/2010/main" val="139576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7FDD6-D3C8-8646-915F-8D95D627DDB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Interesting approaches</a:t>
            </a:r>
          </a:p>
        </p:txBody>
      </p:sp>
      <p:sp>
        <p:nvSpPr>
          <p:cNvPr id="4" name="Slide Number Placeholder 3">
            <a:extLst>
              <a:ext uri="{FF2B5EF4-FFF2-40B4-BE49-F238E27FC236}">
                <a16:creationId xmlns:a16="http://schemas.microsoft.com/office/drawing/2014/main" id="{A9FC51D1-E30C-AF4E-B126-A4C264C9ED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13" name="TextBox 12">
            <a:extLst>
              <a:ext uri="{FF2B5EF4-FFF2-40B4-BE49-F238E27FC236}">
                <a16:creationId xmlns:a16="http://schemas.microsoft.com/office/drawing/2014/main" id="{B7580132-AD6D-4A40-95D3-A9911276C806}"/>
              </a:ext>
            </a:extLst>
          </p:cNvPr>
          <p:cNvSpPr txBox="1"/>
          <p:nvPr/>
        </p:nvSpPr>
        <p:spPr>
          <a:xfrm>
            <a:off x="311698" y="1556087"/>
            <a:ext cx="8520599" cy="1323439"/>
          </a:xfrm>
          <a:prstGeom prst="rect">
            <a:avLst/>
          </a:prstGeom>
          <a:noFill/>
        </p:spPr>
        <p:txBody>
          <a:bodyPr wrap="square">
            <a:spAutoFit/>
          </a:bodyPr>
          <a:lstStyle/>
          <a:p>
            <a:pPr marL="3429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Deep learning with differential privacy [1]</a:t>
            </a:r>
          </a:p>
          <a:p>
            <a:pPr marL="342900" lvl="1" indent="-342900">
              <a:buFont typeface="Arial" panose="020B0604020202020204" pitchFamily="34" charset="0"/>
              <a:buChar char="•"/>
            </a:pPr>
            <a:r>
              <a:rPr lang="en-US" sz="2000" dirty="0">
                <a:solidFill>
                  <a:schemeClr val="tx2">
                    <a:lumMod val="90000"/>
                  </a:schemeClr>
                </a:solidFill>
                <a:latin typeface="Times New Roman" panose="02020603050405020304" pitchFamily="18" charset="0"/>
                <a:cs typeface="Times New Roman" panose="02020603050405020304" pitchFamily="18" charset="0"/>
              </a:rPr>
              <a:t>Generative adversarial privacy [2] </a:t>
            </a:r>
          </a:p>
          <a:p>
            <a:pPr marL="342900" lvl="1"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lvl="1"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9" name="Rounded Rectangle 8">
            <a:extLst>
              <a:ext uri="{FF2B5EF4-FFF2-40B4-BE49-F238E27FC236}">
                <a16:creationId xmlns:a16="http://schemas.microsoft.com/office/drawing/2014/main" id="{24F71AF5-A396-764F-AFA4-841CEB8B2039}"/>
              </a:ext>
            </a:extLst>
          </p:cNvPr>
          <p:cNvSpPr/>
          <p:nvPr/>
        </p:nvSpPr>
        <p:spPr>
          <a:xfrm>
            <a:off x="813115" y="2526820"/>
            <a:ext cx="3807295" cy="178213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457200" indent="-457200">
              <a:buFont typeface="+mj-lt"/>
              <a:buAutoNum type="arabicPeriod"/>
            </a:pPr>
            <a:r>
              <a:rPr lang="en-US" sz="2000" dirty="0">
                <a:solidFill>
                  <a:sysClr val="windowText" lastClr="000000"/>
                </a:solidFill>
                <a:latin typeface="Times New Roman" panose="02020603050405020304" pitchFamily="18" charset="0"/>
                <a:ea typeface="Latin Modern Math" panose="02000503000000000000" pitchFamily="2" charset="77"/>
                <a:cs typeface="Times New Roman" panose="02020603050405020304" pitchFamily="18" charset="0"/>
              </a:rPr>
              <a:t>Differentially private SGD</a:t>
            </a:r>
          </a:p>
          <a:p>
            <a:pPr marL="457200" indent="-457200">
              <a:buFont typeface="+mj-lt"/>
              <a:buAutoNum type="arabicPeriod"/>
            </a:pPr>
            <a:r>
              <a:rPr lang="en-US" sz="2000" dirty="0">
                <a:solidFill>
                  <a:sysClr val="windowText" lastClr="000000"/>
                </a:solidFill>
                <a:latin typeface="Times New Roman" panose="02020603050405020304" pitchFamily="18" charset="0"/>
                <a:ea typeface="Latin Modern Math" panose="02000503000000000000" pitchFamily="2" charset="77"/>
                <a:cs typeface="Times New Roman" panose="02020603050405020304" pitchFamily="18" charset="0"/>
              </a:rPr>
              <a:t>The moments accountant</a:t>
            </a:r>
          </a:p>
        </p:txBody>
      </p:sp>
      <p:pic>
        <p:nvPicPr>
          <p:cNvPr id="6" name="Picture 5">
            <a:extLst>
              <a:ext uri="{FF2B5EF4-FFF2-40B4-BE49-F238E27FC236}">
                <a16:creationId xmlns:a16="http://schemas.microsoft.com/office/drawing/2014/main" id="{823370BC-048C-6B4C-95EC-93E52CDEA119}"/>
              </a:ext>
            </a:extLst>
          </p:cNvPr>
          <p:cNvPicPr>
            <a:picLocks noChangeAspect="1"/>
          </p:cNvPicPr>
          <p:nvPr/>
        </p:nvPicPr>
        <p:blipFill>
          <a:blip r:embed="rId3"/>
          <a:stretch>
            <a:fillRect/>
          </a:stretch>
        </p:blipFill>
        <p:spPr>
          <a:xfrm>
            <a:off x="5104522" y="1258991"/>
            <a:ext cx="3916636" cy="3197254"/>
          </a:xfrm>
          <a:prstGeom prst="rect">
            <a:avLst/>
          </a:prstGeom>
        </p:spPr>
      </p:pic>
      <p:sp>
        <p:nvSpPr>
          <p:cNvPr id="3" name="Rounded Rectangle 2">
            <a:extLst>
              <a:ext uri="{FF2B5EF4-FFF2-40B4-BE49-F238E27FC236}">
                <a16:creationId xmlns:a16="http://schemas.microsoft.com/office/drawing/2014/main" id="{DF9935E2-1948-DE42-853E-40F13909C475}"/>
              </a:ext>
            </a:extLst>
          </p:cNvPr>
          <p:cNvSpPr/>
          <p:nvPr/>
        </p:nvSpPr>
        <p:spPr>
          <a:xfrm>
            <a:off x="5367528" y="3020037"/>
            <a:ext cx="2368296" cy="710715"/>
          </a:xfrm>
          <a:prstGeom prst="roundRect">
            <a:avLst/>
          </a:prstGeom>
          <a:solidFill>
            <a:schemeClr val="accent4">
              <a:alpha val="22490"/>
            </a:schemeClr>
          </a:solidFill>
          <a:ln w="190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A7150053-FD47-BD46-BAEF-F90D54942548}"/>
              </a:ext>
            </a:extLst>
          </p:cNvPr>
          <p:cNvSpPr txBox="1"/>
          <p:nvPr/>
        </p:nvSpPr>
        <p:spPr>
          <a:xfrm>
            <a:off x="122842" y="4435614"/>
            <a:ext cx="8520600" cy="707886"/>
          </a:xfrm>
          <a:prstGeom prst="rect">
            <a:avLst/>
          </a:prstGeom>
          <a:noFill/>
        </p:spPr>
        <p:txBody>
          <a:bodyPr wrap="square" rtlCol="0">
            <a:spAutoFit/>
          </a:bodyPr>
          <a:lstStyle/>
          <a:p>
            <a:r>
              <a:rPr lang="en-US" sz="800" dirty="0">
                <a:latin typeface="Latin Modern Math" panose="02000503000000000000" pitchFamily="2" charset="77"/>
                <a:ea typeface="Latin Modern Math" panose="02000503000000000000" pitchFamily="2" charset="77"/>
              </a:rPr>
              <a:t>[1] Abadi, Martin, Andy Chu, Ian Goodfellow, H. Brendan McMahan, Ilya Mironov, Kunal Talwar, and Li Zhang. "Deep learning with differential privacy." In Proceedings of the 2016 ACM SIGSAC conference on computer and communications security, pp. 308-318. 2016.</a:t>
            </a:r>
          </a:p>
          <a:p>
            <a:r>
              <a:rPr lang="en-US" sz="800" dirty="0">
                <a:effectLst/>
                <a:latin typeface="Latin Modern Math" panose="02000503000000000000" pitchFamily="2" charset="77"/>
                <a:ea typeface="Latin Modern Math" panose="02000503000000000000" pitchFamily="2" charset="77"/>
              </a:rPr>
              <a:t>[2] </a:t>
            </a:r>
            <a:r>
              <a:rPr lang="en-US" sz="800" dirty="0">
                <a:latin typeface="Latin Modern Math" panose="02000503000000000000" pitchFamily="2" charset="77"/>
                <a:ea typeface="Latin Modern Math" panose="02000503000000000000" pitchFamily="2" charset="77"/>
              </a:rPr>
              <a:t>Huang, Chong, Peter </a:t>
            </a:r>
            <a:r>
              <a:rPr lang="en-US" sz="800" dirty="0" err="1">
                <a:latin typeface="Latin Modern Math" panose="02000503000000000000" pitchFamily="2" charset="77"/>
                <a:ea typeface="Latin Modern Math" panose="02000503000000000000" pitchFamily="2" charset="77"/>
              </a:rPr>
              <a:t>Kairouz</a:t>
            </a:r>
            <a:r>
              <a:rPr lang="en-US" sz="800" dirty="0">
                <a:latin typeface="Latin Modern Math" panose="02000503000000000000" pitchFamily="2" charset="77"/>
                <a:ea typeface="Latin Modern Math" panose="02000503000000000000" pitchFamily="2" charset="77"/>
              </a:rPr>
              <a:t>, Xiao Chen, Lalitha Sankar, and Ram Rajagopal. "Generative adversarial privacy." </a:t>
            </a:r>
            <a:r>
              <a:rPr lang="en-US" sz="800" dirty="0" err="1">
                <a:latin typeface="Latin Modern Math" panose="02000503000000000000" pitchFamily="2" charset="77"/>
                <a:ea typeface="Latin Modern Math" panose="02000503000000000000" pitchFamily="2" charset="77"/>
              </a:rPr>
              <a:t>arXiv</a:t>
            </a:r>
            <a:r>
              <a:rPr lang="en-US" sz="800" dirty="0">
                <a:latin typeface="Latin Modern Math" panose="02000503000000000000" pitchFamily="2" charset="77"/>
                <a:ea typeface="Latin Modern Math" panose="02000503000000000000" pitchFamily="2" charset="77"/>
              </a:rPr>
              <a:t> preprint arXiv:1807.05306 (2018).</a:t>
            </a:r>
          </a:p>
          <a:p>
            <a:r>
              <a:rPr lang="en-US" sz="800" dirty="0">
                <a:latin typeface="Latin Modern Math" panose="02000503000000000000" pitchFamily="2" charset="77"/>
                <a:ea typeface="Latin Modern Math" panose="02000503000000000000" pitchFamily="2" charset="77"/>
              </a:rPr>
              <a:t>[3] Goodfellow, Ian, Jean </a:t>
            </a:r>
            <a:r>
              <a:rPr lang="en-US" sz="800" dirty="0" err="1">
                <a:latin typeface="Latin Modern Math" panose="02000503000000000000" pitchFamily="2" charset="77"/>
                <a:ea typeface="Latin Modern Math" panose="02000503000000000000" pitchFamily="2" charset="77"/>
              </a:rPr>
              <a:t>Pouget</a:t>
            </a:r>
            <a:r>
              <a:rPr lang="en-US" sz="800" dirty="0">
                <a:latin typeface="Latin Modern Math" panose="02000503000000000000" pitchFamily="2" charset="77"/>
                <a:ea typeface="Latin Modern Math" panose="02000503000000000000" pitchFamily="2" charset="77"/>
              </a:rPr>
              <a:t>-Abadie, Mehdi Mirza, Bing Xu, David </a:t>
            </a:r>
            <a:r>
              <a:rPr lang="en-US" sz="800" dirty="0" err="1">
                <a:latin typeface="Latin Modern Math" panose="02000503000000000000" pitchFamily="2" charset="77"/>
                <a:ea typeface="Latin Modern Math" panose="02000503000000000000" pitchFamily="2" charset="77"/>
              </a:rPr>
              <a:t>Warde</a:t>
            </a:r>
            <a:r>
              <a:rPr lang="en-US" sz="800" dirty="0">
                <a:latin typeface="Latin Modern Math" panose="02000503000000000000" pitchFamily="2" charset="77"/>
                <a:ea typeface="Latin Modern Math" panose="02000503000000000000" pitchFamily="2" charset="77"/>
              </a:rPr>
              <a:t>-Farley, </a:t>
            </a:r>
            <a:r>
              <a:rPr lang="en-US" sz="800" dirty="0" err="1">
                <a:latin typeface="Latin Modern Math" panose="02000503000000000000" pitchFamily="2" charset="77"/>
                <a:ea typeface="Latin Modern Math" panose="02000503000000000000" pitchFamily="2" charset="77"/>
              </a:rPr>
              <a:t>Sherjil</a:t>
            </a:r>
            <a:r>
              <a:rPr lang="en-US" sz="800" dirty="0">
                <a:latin typeface="Latin Modern Math" panose="02000503000000000000" pitchFamily="2" charset="77"/>
                <a:ea typeface="Latin Modern Math" panose="02000503000000000000" pitchFamily="2" charset="77"/>
              </a:rPr>
              <a:t> </a:t>
            </a:r>
            <a:r>
              <a:rPr lang="en-US" sz="800" dirty="0" err="1">
                <a:latin typeface="Latin Modern Math" panose="02000503000000000000" pitchFamily="2" charset="77"/>
                <a:ea typeface="Latin Modern Math" panose="02000503000000000000" pitchFamily="2" charset="77"/>
              </a:rPr>
              <a:t>Ozair</a:t>
            </a:r>
            <a:r>
              <a:rPr lang="en-US" sz="800" dirty="0">
                <a:latin typeface="Latin Modern Math" panose="02000503000000000000" pitchFamily="2" charset="77"/>
                <a:ea typeface="Latin Modern Math" panose="02000503000000000000" pitchFamily="2" charset="77"/>
              </a:rPr>
              <a:t>, Aaron Courville, and </a:t>
            </a:r>
            <a:r>
              <a:rPr lang="en-US" sz="800" dirty="0" err="1">
                <a:latin typeface="Latin Modern Math" panose="02000503000000000000" pitchFamily="2" charset="77"/>
                <a:ea typeface="Latin Modern Math" panose="02000503000000000000" pitchFamily="2" charset="77"/>
              </a:rPr>
              <a:t>Yoshua</a:t>
            </a:r>
            <a:r>
              <a:rPr lang="en-US" sz="800" dirty="0">
                <a:latin typeface="Latin Modern Math" panose="02000503000000000000" pitchFamily="2" charset="77"/>
                <a:ea typeface="Latin Modern Math" panose="02000503000000000000" pitchFamily="2" charset="77"/>
              </a:rPr>
              <a:t> </a:t>
            </a:r>
            <a:r>
              <a:rPr lang="en-US" sz="800" dirty="0" err="1">
                <a:latin typeface="Latin Modern Math" panose="02000503000000000000" pitchFamily="2" charset="77"/>
                <a:ea typeface="Latin Modern Math" panose="02000503000000000000" pitchFamily="2" charset="77"/>
              </a:rPr>
              <a:t>Bengio</a:t>
            </a:r>
            <a:r>
              <a:rPr lang="en-US" sz="800" dirty="0">
                <a:latin typeface="Latin Modern Math" panose="02000503000000000000" pitchFamily="2" charset="77"/>
                <a:ea typeface="Latin Modern Math" panose="02000503000000000000" pitchFamily="2" charset="77"/>
              </a:rPr>
              <a:t>. "Generative adversarial nets." Advances in neural information processing systems 27 (2014).</a:t>
            </a:r>
            <a:endParaRPr lang="en-US" sz="800" dirty="0">
              <a:effectLst/>
              <a:latin typeface="Latin Modern Math" panose="02000503000000000000" pitchFamily="2" charset="77"/>
              <a:ea typeface="Latin Modern Math" panose="02000503000000000000" pitchFamily="2" charset="77"/>
            </a:endParaRPr>
          </a:p>
        </p:txBody>
      </p:sp>
    </p:spTree>
    <p:extLst>
      <p:ext uri="{BB962C8B-B14F-4D97-AF65-F5344CB8AC3E}">
        <p14:creationId xmlns:p14="http://schemas.microsoft.com/office/powerpoint/2010/main" val="1459185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7FDD6-D3C8-8646-915F-8D95D627DDB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Interesting approaches</a:t>
            </a:r>
          </a:p>
        </p:txBody>
      </p:sp>
      <p:sp>
        <p:nvSpPr>
          <p:cNvPr id="4" name="Slide Number Placeholder 3">
            <a:extLst>
              <a:ext uri="{FF2B5EF4-FFF2-40B4-BE49-F238E27FC236}">
                <a16:creationId xmlns:a16="http://schemas.microsoft.com/office/drawing/2014/main" id="{A9FC51D1-E30C-AF4E-B126-A4C264C9ED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13" name="TextBox 12">
            <a:extLst>
              <a:ext uri="{FF2B5EF4-FFF2-40B4-BE49-F238E27FC236}">
                <a16:creationId xmlns:a16="http://schemas.microsoft.com/office/drawing/2014/main" id="{B7580132-AD6D-4A40-95D3-A9911276C806}"/>
              </a:ext>
            </a:extLst>
          </p:cNvPr>
          <p:cNvSpPr txBox="1"/>
          <p:nvPr/>
        </p:nvSpPr>
        <p:spPr>
          <a:xfrm>
            <a:off x="311698" y="1556087"/>
            <a:ext cx="8520599" cy="1323439"/>
          </a:xfrm>
          <a:prstGeom prst="rect">
            <a:avLst/>
          </a:prstGeom>
          <a:noFill/>
        </p:spPr>
        <p:txBody>
          <a:bodyPr wrap="square">
            <a:spAutoFit/>
          </a:bodyPr>
          <a:lstStyle/>
          <a:p>
            <a:pPr marL="342900" lvl="1" indent="-342900">
              <a:buFont typeface="Arial" panose="020B0604020202020204" pitchFamily="34" charset="0"/>
              <a:buChar char="•"/>
            </a:pPr>
            <a:r>
              <a:rPr lang="en-US" sz="2000" dirty="0">
                <a:solidFill>
                  <a:schemeClr val="tx2">
                    <a:lumMod val="90000"/>
                  </a:schemeClr>
                </a:solidFill>
                <a:latin typeface="Times New Roman" panose="02020603050405020304" pitchFamily="18" charset="0"/>
                <a:cs typeface="Times New Roman" panose="02020603050405020304" pitchFamily="18" charset="0"/>
              </a:rPr>
              <a:t>Deep learning with differential privacy [1]</a:t>
            </a:r>
          </a:p>
          <a:p>
            <a:pPr marL="342900" lvl="1"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Generative adversarial privacy [2] </a:t>
            </a:r>
          </a:p>
          <a:p>
            <a:pPr marL="342900" lvl="1"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lvl="1"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4220038C-5D14-F84C-9A28-A8455F5C9D63}"/>
              </a:ext>
            </a:extLst>
          </p:cNvPr>
          <p:cNvSpPr txBox="1"/>
          <p:nvPr/>
        </p:nvSpPr>
        <p:spPr>
          <a:xfrm>
            <a:off x="122842" y="4435614"/>
            <a:ext cx="8520600" cy="707886"/>
          </a:xfrm>
          <a:prstGeom prst="rect">
            <a:avLst/>
          </a:prstGeom>
          <a:noFill/>
        </p:spPr>
        <p:txBody>
          <a:bodyPr wrap="square" rtlCol="0">
            <a:spAutoFit/>
          </a:bodyPr>
          <a:lstStyle/>
          <a:p>
            <a:r>
              <a:rPr lang="en-US" sz="800" dirty="0">
                <a:latin typeface="Latin Modern Math" panose="02000503000000000000" pitchFamily="2" charset="77"/>
                <a:ea typeface="Latin Modern Math" panose="02000503000000000000" pitchFamily="2" charset="77"/>
              </a:rPr>
              <a:t>[1] Abadi, Martin, Andy Chu, Ian Goodfellow, H. Brendan McMahan, Ilya Mironov, Kunal Talwar, and Li Zhang. "Deep learning with differential privacy." In Proceedings of the 2016 ACM SIGSAC conference on computer and communications security, pp. 308-318. 2016.</a:t>
            </a:r>
          </a:p>
          <a:p>
            <a:r>
              <a:rPr lang="en-US" sz="800" dirty="0">
                <a:effectLst/>
                <a:latin typeface="Latin Modern Math" panose="02000503000000000000" pitchFamily="2" charset="77"/>
                <a:ea typeface="Latin Modern Math" panose="02000503000000000000" pitchFamily="2" charset="77"/>
              </a:rPr>
              <a:t>[2] </a:t>
            </a:r>
            <a:r>
              <a:rPr lang="en-US" sz="800" dirty="0">
                <a:latin typeface="Latin Modern Math" panose="02000503000000000000" pitchFamily="2" charset="77"/>
                <a:ea typeface="Latin Modern Math" panose="02000503000000000000" pitchFamily="2" charset="77"/>
              </a:rPr>
              <a:t>Huang, Chong, Peter </a:t>
            </a:r>
            <a:r>
              <a:rPr lang="en-US" sz="800" dirty="0" err="1">
                <a:latin typeface="Latin Modern Math" panose="02000503000000000000" pitchFamily="2" charset="77"/>
                <a:ea typeface="Latin Modern Math" panose="02000503000000000000" pitchFamily="2" charset="77"/>
              </a:rPr>
              <a:t>Kairouz</a:t>
            </a:r>
            <a:r>
              <a:rPr lang="en-US" sz="800" dirty="0">
                <a:latin typeface="Latin Modern Math" panose="02000503000000000000" pitchFamily="2" charset="77"/>
                <a:ea typeface="Latin Modern Math" panose="02000503000000000000" pitchFamily="2" charset="77"/>
              </a:rPr>
              <a:t>, Xiao Chen, Lalitha Sankar, and Ram Rajagopal. "Generative adversarial privacy." </a:t>
            </a:r>
            <a:r>
              <a:rPr lang="en-US" sz="800" dirty="0" err="1">
                <a:latin typeface="Latin Modern Math" panose="02000503000000000000" pitchFamily="2" charset="77"/>
                <a:ea typeface="Latin Modern Math" panose="02000503000000000000" pitchFamily="2" charset="77"/>
              </a:rPr>
              <a:t>arXiv</a:t>
            </a:r>
            <a:r>
              <a:rPr lang="en-US" sz="800" dirty="0">
                <a:latin typeface="Latin Modern Math" panose="02000503000000000000" pitchFamily="2" charset="77"/>
                <a:ea typeface="Latin Modern Math" panose="02000503000000000000" pitchFamily="2" charset="77"/>
              </a:rPr>
              <a:t> preprint arXiv:1807.05306 (2018).</a:t>
            </a:r>
          </a:p>
          <a:p>
            <a:r>
              <a:rPr lang="en-US" sz="800" dirty="0">
                <a:latin typeface="Latin Modern Math" panose="02000503000000000000" pitchFamily="2" charset="77"/>
                <a:ea typeface="Latin Modern Math" panose="02000503000000000000" pitchFamily="2" charset="77"/>
              </a:rPr>
              <a:t>[3] Goodfellow, Ian, Jean </a:t>
            </a:r>
            <a:r>
              <a:rPr lang="en-US" sz="800" dirty="0" err="1">
                <a:latin typeface="Latin Modern Math" panose="02000503000000000000" pitchFamily="2" charset="77"/>
                <a:ea typeface="Latin Modern Math" panose="02000503000000000000" pitchFamily="2" charset="77"/>
              </a:rPr>
              <a:t>Pouget</a:t>
            </a:r>
            <a:r>
              <a:rPr lang="en-US" sz="800" dirty="0">
                <a:latin typeface="Latin Modern Math" panose="02000503000000000000" pitchFamily="2" charset="77"/>
                <a:ea typeface="Latin Modern Math" panose="02000503000000000000" pitchFamily="2" charset="77"/>
              </a:rPr>
              <a:t>-Abadie, Mehdi Mirza, Bing Xu, David </a:t>
            </a:r>
            <a:r>
              <a:rPr lang="en-US" sz="800" dirty="0" err="1">
                <a:latin typeface="Latin Modern Math" panose="02000503000000000000" pitchFamily="2" charset="77"/>
                <a:ea typeface="Latin Modern Math" panose="02000503000000000000" pitchFamily="2" charset="77"/>
              </a:rPr>
              <a:t>Warde</a:t>
            </a:r>
            <a:r>
              <a:rPr lang="en-US" sz="800" dirty="0">
                <a:latin typeface="Latin Modern Math" panose="02000503000000000000" pitchFamily="2" charset="77"/>
                <a:ea typeface="Latin Modern Math" panose="02000503000000000000" pitchFamily="2" charset="77"/>
              </a:rPr>
              <a:t>-Farley, </a:t>
            </a:r>
            <a:r>
              <a:rPr lang="en-US" sz="800" dirty="0" err="1">
                <a:latin typeface="Latin Modern Math" panose="02000503000000000000" pitchFamily="2" charset="77"/>
                <a:ea typeface="Latin Modern Math" panose="02000503000000000000" pitchFamily="2" charset="77"/>
              </a:rPr>
              <a:t>Sherjil</a:t>
            </a:r>
            <a:r>
              <a:rPr lang="en-US" sz="800" dirty="0">
                <a:latin typeface="Latin Modern Math" panose="02000503000000000000" pitchFamily="2" charset="77"/>
                <a:ea typeface="Latin Modern Math" panose="02000503000000000000" pitchFamily="2" charset="77"/>
              </a:rPr>
              <a:t> </a:t>
            </a:r>
            <a:r>
              <a:rPr lang="en-US" sz="800" dirty="0" err="1">
                <a:latin typeface="Latin Modern Math" panose="02000503000000000000" pitchFamily="2" charset="77"/>
                <a:ea typeface="Latin Modern Math" panose="02000503000000000000" pitchFamily="2" charset="77"/>
              </a:rPr>
              <a:t>Ozair</a:t>
            </a:r>
            <a:r>
              <a:rPr lang="en-US" sz="800" dirty="0">
                <a:latin typeface="Latin Modern Math" panose="02000503000000000000" pitchFamily="2" charset="77"/>
                <a:ea typeface="Latin Modern Math" panose="02000503000000000000" pitchFamily="2" charset="77"/>
              </a:rPr>
              <a:t>, Aaron Courville, and </a:t>
            </a:r>
            <a:r>
              <a:rPr lang="en-US" sz="800" dirty="0" err="1">
                <a:latin typeface="Latin Modern Math" panose="02000503000000000000" pitchFamily="2" charset="77"/>
                <a:ea typeface="Latin Modern Math" panose="02000503000000000000" pitchFamily="2" charset="77"/>
              </a:rPr>
              <a:t>Yoshua</a:t>
            </a:r>
            <a:r>
              <a:rPr lang="en-US" sz="800" dirty="0">
                <a:latin typeface="Latin Modern Math" panose="02000503000000000000" pitchFamily="2" charset="77"/>
                <a:ea typeface="Latin Modern Math" panose="02000503000000000000" pitchFamily="2" charset="77"/>
              </a:rPr>
              <a:t> </a:t>
            </a:r>
            <a:r>
              <a:rPr lang="en-US" sz="800" dirty="0" err="1">
                <a:latin typeface="Latin Modern Math" panose="02000503000000000000" pitchFamily="2" charset="77"/>
                <a:ea typeface="Latin Modern Math" panose="02000503000000000000" pitchFamily="2" charset="77"/>
              </a:rPr>
              <a:t>Bengio</a:t>
            </a:r>
            <a:r>
              <a:rPr lang="en-US" sz="800" dirty="0">
                <a:latin typeface="Latin Modern Math" panose="02000503000000000000" pitchFamily="2" charset="77"/>
                <a:ea typeface="Latin Modern Math" panose="02000503000000000000" pitchFamily="2" charset="77"/>
              </a:rPr>
              <a:t>. "Generative adversarial nets." Advances in neural information processing systems 27 (2014).</a:t>
            </a:r>
            <a:endParaRPr lang="en-US" sz="800" dirty="0">
              <a:effectLst/>
              <a:latin typeface="Latin Modern Math" panose="02000503000000000000" pitchFamily="2" charset="77"/>
              <a:ea typeface="Latin Modern Math" panose="02000503000000000000" pitchFamily="2" charset="77"/>
            </a:endParaRPr>
          </a:p>
        </p:txBody>
      </p:sp>
      <p:sp>
        <p:nvSpPr>
          <p:cNvPr id="9" name="Rounded Rectangle 8">
            <a:extLst>
              <a:ext uri="{FF2B5EF4-FFF2-40B4-BE49-F238E27FC236}">
                <a16:creationId xmlns:a16="http://schemas.microsoft.com/office/drawing/2014/main" id="{24F71AF5-A396-764F-AFA4-841CEB8B2039}"/>
              </a:ext>
            </a:extLst>
          </p:cNvPr>
          <p:cNvSpPr/>
          <p:nvPr/>
        </p:nvSpPr>
        <p:spPr>
          <a:xfrm>
            <a:off x="311698" y="2512632"/>
            <a:ext cx="2985175" cy="178213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800" dirty="0">
                <a:solidFill>
                  <a:sysClr val="windowText" lastClr="000000"/>
                </a:solidFill>
                <a:latin typeface="Times New Roman" panose="02020603050405020304" pitchFamily="18" charset="0"/>
                <a:ea typeface="Latin Modern Math" panose="02000503000000000000" pitchFamily="2" charset="77"/>
                <a:cs typeface="Times New Roman" panose="02020603050405020304" pitchFamily="18" charset="0"/>
              </a:rPr>
              <a:t>Using data, finding optimal privatize mechanism by using GAN [3] based model.</a:t>
            </a:r>
          </a:p>
        </p:txBody>
      </p:sp>
      <p:pic>
        <p:nvPicPr>
          <p:cNvPr id="3" name="Picture 2">
            <a:extLst>
              <a:ext uri="{FF2B5EF4-FFF2-40B4-BE49-F238E27FC236}">
                <a16:creationId xmlns:a16="http://schemas.microsoft.com/office/drawing/2014/main" id="{45745EAF-CA61-8048-9F64-54DBB4978095}"/>
              </a:ext>
            </a:extLst>
          </p:cNvPr>
          <p:cNvPicPr>
            <a:picLocks noChangeAspect="1"/>
          </p:cNvPicPr>
          <p:nvPr/>
        </p:nvPicPr>
        <p:blipFill rotWithShape="1">
          <a:blip r:embed="rId3"/>
          <a:srcRect l="3611" r="3497"/>
          <a:stretch/>
        </p:blipFill>
        <p:spPr>
          <a:xfrm>
            <a:off x="3408923" y="2484256"/>
            <a:ext cx="5612235" cy="1810512"/>
          </a:xfrm>
          <a:prstGeom prst="rect">
            <a:avLst/>
          </a:prstGeom>
        </p:spPr>
      </p:pic>
    </p:spTree>
    <p:extLst>
      <p:ext uri="{BB962C8B-B14F-4D97-AF65-F5344CB8AC3E}">
        <p14:creationId xmlns:p14="http://schemas.microsoft.com/office/powerpoint/2010/main" val="3069426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7FDD6-D3C8-8646-915F-8D95D627DDB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Metric / Evaluation</a:t>
            </a:r>
          </a:p>
        </p:txBody>
      </p:sp>
      <p:sp>
        <p:nvSpPr>
          <p:cNvPr id="4" name="Slide Number Placeholder 3">
            <a:extLst>
              <a:ext uri="{FF2B5EF4-FFF2-40B4-BE49-F238E27FC236}">
                <a16:creationId xmlns:a16="http://schemas.microsoft.com/office/drawing/2014/main" id="{A9FC51D1-E30C-AF4E-B126-A4C264C9ED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13" name="TextBox 12">
            <a:extLst>
              <a:ext uri="{FF2B5EF4-FFF2-40B4-BE49-F238E27FC236}">
                <a16:creationId xmlns:a16="http://schemas.microsoft.com/office/drawing/2014/main" id="{B7580132-AD6D-4A40-95D3-A9911276C806}"/>
              </a:ext>
            </a:extLst>
          </p:cNvPr>
          <p:cNvSpPr txBox="1"/>
          <p:nvPr/>
        </p:nvSpPr>
        <p:spPr>
          <a:xfrm>
            <a:off x="311698" y="1556087"/>
            <a:ext cx="8520599" cy="1015663"/>
          </a:xfrm>
          <a:prstGeom prst="rect">
            <a:avLst/>
          </a:prstGeom>
          <a:noFill/>
        </p:spPr>
        <p:txBody>
          <a:bodyPr wrap="square">
            <a:spAutoFit/>
          </a:bodyPr>
          <a:lstStyle/>
          <a:p>
            <a:pPr marL="3429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Comparing average loss between </a:t>
            </a:r>
            <a:r>
              <a:rPr lang="en-US" sz="2000" b="1" dirty="0">
                <a:latin typeface="Times New Roman" panose="02020603050405020304" pitchFamily="18" charset="0"/>
                <a:cs typeface="Times New Roman" panose="02020603050405020304" pitchFamily="18" charset="0"/>
              </a:rPr>
              <a:t>private</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non-private</a:t>
            </a:r>
            <a:r>
              <a:rPr lang="en-US" sz="2000" dirty="0">
                <a:latin typeface="Times New Roman" panose="02020603050405020304" pitchFamily="18" charset="0"/>
                <a:cs typeface="Times New Roman" panose="02020603050405020304" pitchFamily="18" charset="0"/>
              </a:rPr>
              <a:t> ML models</a:t>
            </a:r>
          </a:p>
          <a:p>
            <a:pPr marL="342900" lvl="1"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metric for privacy guarantee is differential privacy defined below</a:t>
            </a:r>
          </a:p>
        </p:txBody>
      </p:sp>
      <p:grpSp>
        <p:nvGrpSpPr>
          <p:cNvPr id="3" name="Group 2">
            <a:extLst>
              <a:ext uri="{FF2B5EF4-FFF2-40B4-BE49-F238E27FC236}">
                <a16:creationId xmlns:a16="http://schemas.microsoft.com/office/drawing/2014/main" id="{D6F313B1-53A3-794F-9D13-011EFDE73DB7}"/>
              </a:ext>
            </a:extLst>
          </p:cNvPr>
          <p:cNvGrpSpPr/>
          <p:nvPr/>
        </p:nvGrpSpPr>
        <p:grpSpPr>
          <a:xfrm>
            <a:off x="696286" y="2835479"/>
            <a:ext cx="7885652" cy="1619075"/>
            <a:chOff x="696286" y="2835479"/>
            <a:chExt cx="7885652" cy="1619075"/>
          </a:xfrm>
        </p:grpSpPr>
        <p:sp>
          <p:nvSpPr>
            <p:cNvPr id="15" name="Rounded Rectangle 14">
              <a:extLst>
                <a:ext uri="{FF2B5EF4-FFF2-40B4-BE49-F238E27FC236}">
                  <a16:creationId xmlns:a16="http://schemas.microsoft.com/office/drawing/2014/main" id="{78C0CF53-843F-A14B-8FF0-C6690D9DF542}"/>
                </a:ext>
              </a:extLst>
            </p:cNvPr>
            <p:cNvSpPr/>
            <p:nvPr/>
          </p:nvSpPr>
          <p:spPr>
            <a:xfrm>
              <a:off x="696286" y="2835479"/>
              <a:ext cx="7885652" cy="16190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14" name="Picture 13">
              <a:extLst>
                <a:ext uri="{FF2B5EF4-FFF2-40B4-BE49-F238E27FC236}">
                  <a16:creationId xmlns:a16="http://schemas.microsoft.com/office/drawing/2014/main" id="{02F008DE-8A45-E14E-90BD-39DA7D6AF2C9}"/>
                </a:ext>
              </a:extLst>
            </p:cNvPr>
            <p:cNvPicPr>
              <a:picLocks noChangeAspect="1"/>
            </p:cNvPicPr>
            <p:nvPr/>
          </p:nvPicPr>
          <p:blipFill>
            <a:blip r:embed="rId3"/>
            <a:stretch>
              <a:fillRect/>
            </a:stretch>
          </p:blipFill>
          <p:spPr>
            <a:xfrm>
              <a:off x="1288639" y="3110112"/>
              <a:ext cx="6566716" cy="1069000"/>
            </a:xfrm>
            <a:prstGeom prst="rect">
              <a:avLst/>
            </a:prstGeom>
          </p:spPr>
        </p:pic>
      </p:grpSp>
      <p:sp>
        <p:nvSpPr>
          <p:cNvPr id="16" name="TextBox 15">
            <a:extLst>
              <a:ext uri="{FF2B5EF4-FFF2-40B4-BE49-F238E27FC236}">
                <a16:creationId xmlns:a16="http://schemas.microsoft.com/office/drawing/2014/main" id="{4220038C-5D14-F84C-9A28-A8455F5C9D63}"/>
              </a:ext>
            </a:extLst>
          </p:cNvPr>
          <p:cNvSpPr txBox="1"/>
          <p:nvPr/>
        </p:nvSpPr>
        <p:spPr>
          <a:xfrm>
            <a:off x="122842" y="4887449"/>
            <a:ext cx="8520600" cy="215444"/>
          </a:xfrm>
          <a:prstGeom prst="rect">
            <a:avLst/>
          </a:prstGeom>
          <a:noFill/>
        </p:spPr>
        <p:txBody>
          <a:bodyPr wrap="square" rtlCol="0">
            <a:spAutoFit/>
          </a:bodyPr>
          <a:lstStyle/>
          <a:p>
            <a:r>
              <a:rPr lang="en-US" sz="800" dirty="0">
                <a:latin typeface="Latin Modern Math" panose="02000503000000000000" pitchFamily="2" charset="77"/>
                <a:ea typeface="Latin Modern Math" panose="02000503000000000000" pitchFamily="2" charset="77"/>
              </a:rPr>
              <a:t>[4] </a:t>
            </a:r>
            <a:r>
              <a:rPr lang="en-US" sz="800" dirty="0" err="1">
                <a:latin typeface="Latin Modern Math" panose="02000503000000000000" pitchFamily="2" charset="77"/>
                <a:ea typeface="Latin Modern Math" panose="02000503000000000000" pitchFamily="2" charset="77"/>
              </a:rPr>
              <a:t>Dwork</a:t>
            </a:r>
            <a:r>
              <a:rPr lang="en-US" sz="800" dirty="0">
                <a:latin typeface="Latin Modern Math" panose="02000503000000000000" pitchFamily="2" charset="77"/>
                <a:ea typeface="Latin Modern Math" panose="02000503000000000000" pitchFamily="2" charset="77"/>
              </a:rPr>
              <a:t>, Cynthia, and Aaron Roth. "The algorithmic foundations of differential privacy." Found. Trends </a:t>
            </a:r>
            <a:r>
              <a:rPr lang="en-US" sz="800" dirty="0" err="1">
                <a:latin typeface="Latin Modern Math" panose="02000503000000000000" pitchFamily="2" charset="77"/>
                <a:ea typeface="Latin Modern Math" panose="02000503000000000000" pitchFamily="2" charset="77"/>
              </a:rPr>
              <a:t>Theor</a:t>
            </a:r>
            <a:r>
              <a:rPr lang="en-US" sz="800" dirty="0">
                <a:latin typeface="Latin Modern Math" panose="02000503000000000000" pitchFamily="2" charset="77"/>
                <a:ea typeface="Latin Modern Math" panose="02000503000000000000" pitchFamily="2" charset="77"/>
              </a:rPr>
              <a:t>. </a:t>
            </a:r>
            <a:r>
              <a:rPr lang="en-US" sz="800" dirty="0" err="1">
                <a:latin typeface="Latin Modern Math" panose="02000503000000000000" pitchFamily="2" charset="77"/>
                <a:ea typeface="Latin Modern Math" panose="02000503000000000000" pitchFamily="2" charset="77"/>
              </a:rPr>
              <a:t>Comput</a:t>
            </a:r>
            <a:r>
              <a:rPr lang="en-US" sz="800" dirty="0">
                <a:latin typeface="Latin Modern Math" panose="02000503000000000000" pitchFamily="2" charset="77"/>
                <a:ea typeface="Latin Modern Math" panose="02000503000000000000" pitchFamily="2" charset="77"/>
              </a:rPr>
              <a:t>. Sci. 9, no. 3-4 (2014): 211-407.</a:t>
            </a:r>
            <a:endParaRPr lang="en-US" sz="800" dirty="0">
              <a:effectLst/>
              <a:latin typeface="Latin Modern Math" panose="02000503000000000000" pitchFamily="2" charset="77"/>
              <a:ea typeface="Latin Modern Math" panose="02000503000000000000" pitchFamily="2" charset="77"/>
            </a:endParaRPr>
          </a:p>
        </p:txBody>
      </p:sp>
    </p:spTree>
    <p:extLst>
      <p:ext uri="{BB962C8B-B14F-4D97-AF65-F5344CB8AC3E}">
        <p14:creationId xmlns:p14="http://schemas.microsoft.com/office/powerpoint/2010/main" val="2123802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17EE6-A142-144D-8396-A9654193A2DD}"/>
              </a:ext>
            </a:extLst>
          </p:cNvPr>
          <p:cNvSpPr>
            <a:spLocks noGrp="1"/>
          </p:cNvSpPr>
          <p:nvPr>
            <p:ph type="title"/>
          </p:nvPr>
        </p:nvSpPr>
        <p:spPr>
          <a:xfrm>
            <a:off x="1541590" y="1593328"/>
            <a:ext cx="6060819" cy="978422"/>
          </a:xfrm>
        </p:spPr>
        <p:txBody>
          <a:bodyPr/>
          <a:lstStyle/>
          <a:p>
            <a:pPr algn="ctr"/>
            <a:r>
              <a:rPr lang="en-US" altLang="ko-KR" sz="4800" dirty="0">
                <a:latin typeface="Latin Modern Math" panose="02000503000000000000" pitchFamily="2" charset="77"/>
                <a:ea typeface="Latin Modern Math" panose="02000503000000000000" pitchFamily="2" charset="77"/>
              </a:rPr>
              <a:t>Thank you</a:t>
            </a:r>
            <a:br>
              <a:rPr lang="en-US" altLang="ko-KR" sz="4800" dirty="0">
                <a:latin typeface="Latin Modern Math" panose="02000503000000000000" pitchFamily="2" charset="77"/>
                <a:ea typeface="Latin Modern Math" panose="02000503000000000000" pitchFamily="2" charset="77"/>
              </a:rPr>
            </a:br>
            <a:br>
              <a:rPr lang="en-US" altLang="ko-KR" sz="4800" dirty="0">
                <a:latin typeface="Latin Modern Math" panose="02000503000000000000" pitchFamily="2" charset="77"/>
                <a:ea typeface="Latin Modern Math" panose="02000503000000000000" pitchFamily="2" charset="77"/>
              </a:rPr>
            </a:br>
            <a:r>
              <a:rPr lang="en-US" altLang="ko-KR" sz="2000" dirty="0">
                <a:latin typeface="Latin Modern Math" panose="02000503000000000000" pitchFamily="2" charset="77"/>
                <a:ea typeface="Latin Modern Math" panose="02000503000000000000" pitchFamily="2" charset="77"/>
              </a:rPr>
              <a:t>Email: jeong316@umn.edu</a:t>
            </a:r>
            <a:endParaRPr lang="en-US" sz="4800" dirty="0">
              <a:latin typeface="Latin Modern Math" panose="02000503000000000000" pitchFamily="2" charset="77"/>
              <a:ea typeface="Latin Modern Math" panose="02000503000000000000" pitchFamily="2" charset="77"/>
            </a:endParaRPr>
          </a:p>
        </p:txBody>
      </p:sp>
      <p:sp>
        <p:nvSpPr>
          <p:cNvPr id="3" name="Slide Number Placeholder 2">
            <a:extLst>
              <a:ext uri="{FF2B5EF4-FFF2-40B4-BE49-F238E27FC236}">
                <a16:creationId xmlns:a16="http://schemas.microsoft.com/office/drawing/2014/main" id="{FA1CD152-E90A-4847-923B-50F41057E4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7680600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6658</TotalTime>
  <Words>1348</Words>
  <Application>Microsoft Macintosh PowerPoint</Application>
  <PresentationFormat>On-screen Show (16:9)</PresentationFormat>
  <Paragraphs>85</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Latin Modern Math</vt:lpstr>
      <vt:lpstr>Raleway</vt:lpstr>
      <vt:lpstr>Times New Roman</vt:lpstr>
      <vt:lpstr>Arial</vt:lpstr>
      <vt:lpstr>Simple Light</vt:lpstr>
      <vt:lpstr>Deep Learning  with Differential Privacy</vt:lpstr>
      <vt:lpstr>What is the project trying to do?</vt:lpstr>
      <vt:lpstr>Motivation</vt:lpstr>
      <vt:lpstr>Interesting approaches</vt:lpstr>
      <vt:lpstr>Interesting approaches</vt:lpstr>
      <vt:lpstr>Interesting approaches</vt:lpstr>
      <vt:lpstr>Metric / Evaluation</vt:lpstr>
      <vt:lpstr>Thank you  Email: jeong316@umn.edu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Recovering Structure of Noisy Data through Hypothesis Testing </dc:title>
  <dc:creator>Minoh Jeong</dc:creator>
  <cp:lastModifiedBy>Minoh Jeong</cp:lastModifiedBy>
  <cp:revision>103</cp:revision>
  <dcterms:created xsi:type="dcterms:W3CDTF">2020-05-27T18:58:10Z</dcterms:created>
  <dcterms:modified xsi:type="dcterms:W3CDTF">2022-03-21T20:09:30Z</dcterms:modified>
</cp:coreProperties>
</file>