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jfskqPtqqYcHUmtUiPkNeWrW1z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Intro: Eric &amp; Suzie</a:t>
            </a: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Eric: What is the project trying to do?</a:t>
            </a:r>
            <a:endParaRPr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Eric: “What are current practices? What are their limitations?”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Current Practices bullet point if desired: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Mathematical models used in determining lake risk are often regression models (example: phosphorus sensitivity study from MN Pollution Control Agency and Department of Natural Resources)</a:t>
            </a:r>
            <a:endParaRPr/>
          </a:p>
        </p:txBody>
      </p:sp>
      <p:sp>
        <p:nvSpPr>
          <p:cNvPr id="103" name="Google Shape;10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Eric/Suzie: ”What is your approach? How does it improve on current practices?”</a:t>
            </a:r>
            <a:endParaRPr/>
          </a:p>
        </p:txBody>
      </p:sp>
      <p:sp>
        <p:nvSpPr>
          <p:cNvPr id="111" name="Google Shape;11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Suzie: “Who cares? If you succeed, what difference will it make?”</a:t>
            </a:r>
            <a:endParaRPr/>
          </a:p>
        </p:txBody>
      </p:sp>
      <p:sp>
        <p:nvSpPr>
          <p:cNvPr id="118" name="Google Shape;11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Suzie: “How do you know if your approach will be successful?”</a:t>
            </a:r>
            <a:endParaRPr/>
          </a:p>
        </p:txBody>
      </p:sp>
      <p:sp>
        <p:nvSpPr>
          <p:cNvPr id="125" name="Google Shape;12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ccal223@umn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hoops@umn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ca.state.mn.us/water/state-lak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sdata.mn.gov/dataset/env-lakes-phosphorus-sensitivity#:~:text=A%20phosphorus%20sensitivity%20significance%20index,greatest%20risk%20of%20becoming%20impaired.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geofabrik.de/north-america/us.html" TargetMode="External"/><Relationship Id="rId7" Type="http://schemas.openxmlformats.org/officeDocument/2006/relationships/hyperlink" Target="https://www.mngeo.state.mn.us/chouse/land_own_property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ca.state.mn.us/water/minnesotas-impaired-waters-list" TargetMode="External"/><Relationship Id="rId5" Type="http://schemas.openxmlformats.org/officeDocument/2006/relationships/hyperlink" Target="https://gisdata.mn.gov/dataset/env-assessed-water-2020" TargetMode="External"/><Relationship Id="rId4" Type="http://schemas.openxmlformats.org/officeDocument/2006/relationships/hyperlink" Target="https://files.dnr.state.mn.us/publications/fisheries/investigational_reports/417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Final Project Proposal:</a:t>
            </a:r>
            <a:br>
              <a:rPr lang="en-US"/>
            </a:br>
            <a:r>
              <a:rPr lang="en-US"/>
              <a:t>Model-Based Lake Assessment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Eric McCalla,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mccal223@umn.edu</a:t>
            </a:r>
            <a:r>
              <a:rPr lang="en-US"/>
              <a:t>, CS MS 2</a:t>
            </a:r>
            <a:r>
              <a:rPr lang="en-US" baseline="30000"/>
              <a:t>nd</a:t>
            </a:r>
            <a:r>
              <a:rPr lang="en-US"/>
              <a:t> year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Suzie Hoops,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shoops@umn.edu</a:t>
            </a:r>
            <a:r>
              <a:rPr lang="en-US"/>
              <a:t>, CS PhD 2</a:t>
            </a:r>
            <a:r>
              <a:rPr lang="en-US" baseline="30000"/>
              <a:t>nd</a:t>
            </a:r>
            <a:r>
              <a:rPr lang="en-US"/>
              <a:t> year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Group ID: 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How can spatial AI improve lake surveying in MN?</a:t>
            </a: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389782" y="1851267"/>
            <a:ext cx="753527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Determine </a:t>
            </a:r>
            <a:r>
              <a:rPr lang="en-US" sz="2400" b="1"/>
              <a:t>important geographic features</a:t>
            </a:r>
            <a:r>
              <a:rPr lang="en-US" sz="2400"/>
              <a:t> indicating a lake will be flagged as “</a:t>
            </a:r>
            <a:r>
              <a:rPr lang="en-US" sz="2400" b="1"/>
              <a:t>impaired</a:t>
            </a:r>
            <a:r>
              <a:rPr lang="en-US" sz="2400"/>
              <a:t>”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-US" sz="2400"/>
              <a:t>Incorporate </a:t>
            </a:r>
            <a:r>
              <a:rPr lang="en-US" sz="2400" b="1"/>
              <a:t>zoning data</a:t>
            </a:r>
            <a:r>
              <a:rPr lang="en-US" sz="2400"/>
              <a:t> (residential, agricultural, business) into model predicting lake health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98" name="Google Shape;98;p2" descr="minnesota biom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056" y="1631398"/>
            <a:ext cx="3818527" cy="44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/>
        </p:nvSpPr>
        <p:spPr>
          <a:xfrm>
            <a:off x="595759" y="6149919"/>
            <a:ext cx="376951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https://www.pca.state.mn.us/water/state-lakes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Map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987" y="1631400"/>
            <a:ext cx="4214661" cy="44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Lakes are surveyed sparingly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body" idx="1"/>
          </p:nvPr>
        </p:nvSpPr>
        <p:spPr>
          <a:xfrm>
            <a:off x="4191000" y="1878175"/>
            <a:ext cx="76605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Primary concerns with MN lakes:</a:t>
            </a:r>
            <a:endParaRPr sz="2400"/>
          </a:p>
          <a:p>
            <a:pPr marL="914400" lvl="1" indent="-321627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465"/>
              <a:buChar char="○"/>
            </a:pPr>
            <a:r>
              <a:rPr lang="en-US" sz="2020" b="1"/>
              <a:t>Phosphorus</a:t>
            </a:r>
            <a:r>
              <a:rPr lang="en-US" sz="2020"/>
              <a:t> levels: feeds algae growth, often comes from agricultural fertilizers &amp; erosion</a:t>
            </a:r>
            <a:endParaRPr sz="2020"/>
          </a:p>
          <a:p>
            <a:pPr marL="914400" lvl="1" indent="-32162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5"/>
              <a:buChar char="○"/>
            </a:pPr>
            <a:r>
              <a:rPr lang="en-US" sz="2020" b="1"/>
              <a:t>Chloride </a:t>
            </a:r>
            <a:r>
              <a:rPr lang="en-US" sz="2020"/>
              <a:t>levels: road salts remain in water indefinitely</a:t>
            </a:r>
            <a:endParaRPr sz="2020"/>
          </a:p>
          <a:p>
            <a:pPr marL="914400" lvl="1" indent="-32162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5"/>
              <a:buChar char="○"/>
            </a:pPr>
            <a:r>
              <a:rPr lang="en-US" sz="2020" b="1"/>
              <a:t>E. coli </a:t>
            </a:r>
            <a:r>
              <a:rPr lang="en-US" sz="2020"/>
              <a:t>contamination: many causes, but one possibility is outdated sewage infrastructure nearby</a:t>
            </a:r>
            <a:endParaRPr sz="2020"/>
          </a:p>
          <a:p>
            <a:pPr marL="457200" lvl="0" indent="-3810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Current Practice in surveying lakes:</a:t>
            </a:r>
            <a:endParaRPr sz="2400"/>
          </a:p>
          <a:p>
            <a:pPr marL="914400" lvl="1" indent="-321627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465"/>
              <a:buChar char="○"/>
            </a:pPr>
            <a:r>
              <a:rPr lang="en-US" sz="2020"/>
              <a:t>Only sampled every </a:t>
            </a:r>
            <a:r>
              <a:rPr lang="en-US" sz="2020" b="1"/>
              <a:t>10 years</a:t>
            </a:r>
            <a:endParaRPr sz="2020" b="1"/>
          </a:p>
          <a:p>
            <a:pPr marL="914400" lvl="1" indent="-321627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65"/>
              <a:buChar char="○"/>
            </a:pPr>
            <a:r>
              <a:rPr lang="en-US" sz="2020"/>
              <a:t>Lakes added to “</a:t>
            </a:r>
            <a:r>
              <a:rPr lang="en-US" sz="2020" b="1"/>
              <a:t>impaired list</a:t>
            </a:r>
            <a:r>
              <a:rPr lang="en-US" sz="2020"/>
              <a:t>” if assessed as poor health</a:t>
            </a:r>
            <a:endParaRPr sz="2020"/>
          </a:p>
          <a:p>
            <a:pPr marL="914400" lvl="1" indent="-321627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65"/>
              <a:buChar char="○"/>
            </a:pPr>
            <a:r>
              <a:rPr lang="en-US" sz="2020"/>
              <a:t>Linear log-log regression models for determining “</a:t>
            </a:r>
            <a:r>
              <a:rPr lang="en-US" sz="2020" u="sng">
                <a:solidFill>
                  <a:schemeClr val="hlink"/>
                </a:solidFill>
                <a:hlinkClick r:id="rId4"/>
              </a:rPr>
              <a:t>phosphorus sensitivity</a:t>
            </a:r>
            <a:r>
              <a:rPr lang="en-US" sz="2020"/>
              <a:t>”</a:t>
            </a:r>
            <a:endParaRPr sz="20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Incorporating Geospatial Data to the 2020/2021 MN Lake Survey</a:t>
            </a:r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18843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550"/>
              <a:t>Resources:</a:t>
            </a:r>
            <a:endParaRPr sz="2550"/>
          </a:p>
          <a:p>
            <a:pPr marL="685800" lvl="1" indent="-189547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2100" b="1"/>
              <a:t>OpenStreetMap</a:t>
            </a:r>
            <a:r>
              <a:rPr lang="en-US" sz="2100"/>
              <a:t> data for Minnesota (</a:t>
            </a:r>
            <a:r>
              <a:rPr lang="en-US" sz="2100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-US" sz="2100"/>
              <a:t>)</a:t>
            </a:r>
            <a:endParaRPr sz="2100"/>
          </a:p>
          <a:p>
            <a:pPr marL="685800" lvl="1" indent="-189547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2100" b="1"/>
              <a:t>Lake Classification</a:t>
            </a:r>
            <a:r>
              <a:rPr lang="en-US" sz="2100"/>
              <a:t> (</a:t>
            </a:r>
            <a:r>
              <a:rPr lang="en-US" sz="2100" u="sng">
                <a:solidFill>
                  <a:schemeClr val="hlink"/>
                </a:solidFill>
                <a:hlinkClick r:id="rId4"/>
              </a:rPr>
              <a:t>44 classes</a:t>
            </a:r>
            <a:r>
              <a:rPr lang="en-US" sz="2100"/>
              <a:t>)</a:t>
            </a:r>
            <a:endParaRPr sz="2100"/>
          </a:p>
          <a:p>
            <a:pPr marL="685800" lvl="1" indent="-189547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2100" u="sng">
                <a:solidFill>
                  <a:schemeClr val="hlink"/>
                </a:solidFill>
                <a:hlinkClick r:id="rId5"/>
              </a:rPr>
              <a:t>MN </a:t>
            </a:r>
            <a:r>
              <a:rPr lang="en-US" sz="2100" b="1" u="sng">
                <a:solidFill>
                  <a:schemeClr val="hlink"/>
                </a:solidFill>
                <a:hlinkClick r:id="rId5"/>
              </a:rPr>
              <a:t>Assessed Waters</a:t>
            </a:r>
            <a:r>
              <a:rPr lang="en-US" sz="2100" u="sng">
                <a:solidFill>
                  <a:schemeClr val="hlink"/>
                </a:solidFill>
                <a:hlinkClick r:id="rId5"/>
              </a:rPr>
              <a:t> in 2020</a:t>
            </a:r>
            <a:r>
              <a:rPr lang="en-US" sz="2100"/>
              <a:t> &amp; </a:t>
            </a:r>
            <a:r>
              <a:rPr lang="en-US" sz="2100" u="sng">
                <a:solidFill>
                  <a:schemeClr val="hlink"/>
                </a:solidFill>
                <a:hlinkClick r:id="rId6"/>
              </a:rPr>
              <a:t>MN </a:t>
            </a:r>
            <a:r>
              <a:rPr lang="en-US" sz="2100" b="1" u="sng">
                <a:solidFill>
                  <a:schemeClr val="hlink"/>
                </a:solidFill>
                <a:hlinkClick r:id="rId6"/>
              </a:rPr>
              <a:t>impaired lakes</a:t>
            </a:r>
            <a:r>
              <a:rPr lang="en-US" sz="2100" u="sng">
                <a:solidFill>
                  <a:schemeClr val="hlink"/>
                </a:solidFill>
                <a:hlinkClick r:id="rId6"/>
              </a:rPr>
              <a:t> report 2022</a:t>
            </a:r>
            <a:endParaRPr sz="2100"/>
          </a:p>
          <a:p>
            <a:pPr marL="685800" lvl="1" indent="-189547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lang="en-US" sz="2100"/>
              <a:t>MN </a:t>
            </a:r>
            <a:r>
              <a:rPr lang="en-US" sz="2100" b="1" u="sng">
                <a:solidFill>
                  <a:schemeClr val="hlink"/>
                </a:solidFill>
                <a:hlinkClick r:id="rId7"/>
              </a:rPr>
              <a:t>Residential data</a:t>
            </a:r>
            <a:r>
              <a:rPr lang="en-US" sz="2100"/>
              <a:t> (lon/lat of properties w/ some metadata on properties)</a:t>
            </a:r>
            <a:endParaRPr sz="2100"/>
          </a:p>
          <a:p>
            <a:pPr marL="228600" lvl="0" indent="-188436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550"/>
              <a:t>Approach:</a:t>
            </a:r>
            <a:endParaRPr sz="2550"/>
          </a:p>
          <a:p>
            <a:pPr marL="685800" lvl="1" indent="-192246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2150" b="1"/>
              <a:t>Merge data</a:t>
            </a:r>
            <a:r>
              <a:rPr lang="en-US" sz="2150"/>
              <a:t> &amp; determine </a:t>
            </a:r>
            <a:r>
              <a:rPr lang="en-US" sz="2150" b="1"/>
              <a:t>buffers</a:t>
            </a:r>
            <a:r>
              <a:rPr lang="en-US" sz="2150"/>
              <a:t> of geographic features (from diverse data sets: OSM &amp; MN data).</a:t>
            </a:r>
            <a:endParaRPr sz="2150"/>
          </a:p>
          <a:p>
            <a:pPr marL="685800" lvl="1" indent="-192246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2150"/>
              <a:t>Use </a:t>
            </a:r>
            <a:r>
              <a:rPr lang="en-US" sz="2150" b="1"/>
              <a:t>lake classifications as cluster</a:t>
            </a:r>
            <a:r>
              <a:rPr lang="en-US" sz="2150"/>
              <a:t> assignments.</a:t>
            </a:r>
            <a:endParaRPr sz="2150"/>
          </a:p>
          <a:p>
            <a:pPr marL="685800" lvl="1" indent="-192246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2150" b="1"/>
              <a:t>Factors impacting similarity of lakes</a:t>
            </a:r>
            <a:r>
              <a:rPr lang="en-US" sz="2150"/>
              <a:t>: Important features from RF Classifier in predicting lake class.</a:t>
            </a:r>
            <a:endParaRPr sz="2150"/>
          </a:p>
          <a:p>
            <a:pPr marL="685800" lvl="1" indent="-192246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lang="en-US" sz="2150" b="1"/>
              <a:t>Training on Impairment(s)</a:t>
            </a:r>
            <a:r>
              <a:rPr lang="en-US" sz="2150"/>
              <a:t>: Train Random Forest classifiers for (1) “impaired” yes/no, (2) pollutants</a:t>
            </a:r>
            <a:endParaRPr sz="2150"/>
          </a:p>
          <a:p>
            <a:pPr marL="685800" lvl="1" indent="-192246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2150" b="1"/>
              <a:t>Prediction of Impairment</a:t>
            </a:r>
            <a:r>
              <a:rPr lang="en-US" sz="2150"/>
              <a:t>: Ground Truth (1): 2022 Impaired waters list, Ground Truth (2): primary pollutant (reason for joining impairment list)</a:t>
            </a:r>
            <a:endParaRPr sz="21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Our model could inform lake survey schedules</a:t>
            </a:r>
            <a:endParaRPr sz="2400"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Minnesota </a:t>
            </a:r>
            <a:r>
              <a:rPr lang="en-US" sz="2400" b="1"/>
              <a:t>life revolves around lakes</a:t>
            </a:r>
            <a:r>
              <a:rPr lang="en-US" sz="2400"/>
              <a:t>: </a:t>
            </a:r>
            <a:endParaRPr sz="2400"/>
          </a:p>
          <a:p>
            <a:pPr marL="685800" lvl="1" indent="-203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/>
              <a:t>Recreation: Swimming, Fishing, Canoeing, and more.</a:t>
            </a:r>
            <a:endParaRPr sz="2000"/>
          </a:p>
          <a:p>
            <a:pPr marL="685800" lvl="1" indent="-203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/>
              <a:t>Wildlife: Fish, plants, and land animals native to Minnesota depend on healthy water conditions to thrive.</a:t>
            </a:r>
            <a:endParaRPr sz="2000"/>
          </a:p>
          <a:p>
            <a:pPr marL="228600" lvl="0" indent="-203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Actionable findings to </a:t>
            </a:r>
            <a:r>
              <a:rPr lang="en-US" sz="2400" b="1"/>
              <a:t>assist lake surveys</a:t>
            </a:r>
            <a:r>
              <a:rPr lang="en-US" sz="2400"/>
              <a:t>:</a:t>
            </a:r>
            <a:endParaRPr sz="2400"/>
          </a:p>
          <a:p>
            <a:pPr marL="685800" lvl="1" indent="-203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 b="1"/>
              <a:t>Model-guided lake assessments</a:t>
            </a:r>
            <a:r>
              <a:rPr lang="en-US" sz="2000"/>
              <a:t>: determine lake monitoring schedule based on our model predictions of impairment.</a:t>
            </a:r>
            <a:endParaRPr sz="2000"/>
          </a:p>
          <a:p>
            <a:pPr marL="685800" lvl="1" indent="-203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/>
              <a:t>More broadly, potential </a:t>
            </a:r>
            <a:r>
              <a:rPr lang="en-US" sz="2000" b="1"/>
              <a:t>policy changes</a:t>
            </a:r>
            <a:r>
              <a:rPr lang="en-US" sz="2000"/>
              <a:t> to negate factors negatively impacting lake health.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Measures of model success.</a:t>
            </a:r>
            <a:endParaRPr sz="2800"/>
          </a:p>
        </p:txBody>
      </p:sp>
      <p:sp>
        <p:nvSpPr>
          <p:cNvPr id="128" name="Google Shape;128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09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 b="1"/>
              <a:t>Evaluation data</a:t>
            </a:r>
            <a:r>
              <a:rPr lang="en-US" sz="2500"/>
              <a:t> from assessment dataset:</a:t>
            </a:r>
            <a:endParaRPr sz="2500"/>
          </a:p>
          <a:p>
            <a:pPr marL="685800" lvl="1" indent="-209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US" sz="2100"/>
              <a:t>Use a testing set of lakes</a:t>
            </a:r>
            <a:endParaRPr sz="2100"/>
          </a:p>
          <a:p>
            <a:pPr marL="685800" lvl="1" indent="-209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US" sz="2100"/>
              <a:t>~4620 total matched b/w MN datasets: 80% training, 20% testing/validation</a:t>
            </a:r>
            <a:endParaRPr sz="2100"/>
          </a:p>
          <a:p>
            <a:pPr marL="228600" lvl="0" indent="-2730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b="1"/>
              <a:t>Evaluation metric</a:t>
            </a:r>
            <a:r>
              <a:rPr lang="en-US" sz="2500"/>
              <a:t>:</a:t>
            </a:r>
            <a:endParaRPr sz="2500"/>
          </a:p>
          <a:p>
            <a:pPr marL="685800" lvl="1" indent="-247650" algn="l" rtl="0">
              <a:spcBef>
                <a:spcPts val="50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Ground truth: </a:t>
            </a:r>
            <a:endParaRPr sz="2100"/>
          </a:p>
          <a:p>
            <a:pPr marL="1143000" lvl="2" indent="-228600" algn="l" rtl="0">
              <a:spcBef>
                <a:spcPts val="50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(1) Lakes flagged as “impaired” or not</a:t>
            </a:r>
            <a:endParaRPr sz="1800"/>
          </a:p>
          <a:p>
            <a:pPr marL="1143000" lvl="2" indent="-228600" algn="l" rtl="0">
              <a:spcBef>
                <a:spcPts val="50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(2) pollutants (examples: “E. coli”, “mercury in fish tissue”, “fecal coliform”, etc.)</a:t>
            </a:r>
            <a:endParaRPr sz="1800"/>
          </a:p>
          <a:p>
            <a:pPr marL="685800" lvl="1" indent="-247650" algn="l" rtl="0">
              <a:spcBef>
                <a:spcPts val="50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Random Forest Classification metrics:</a:t>
            </a:r>
            <a:endParaRPr sz="2100"/>
          </a:p>
          <a:p>
            <a:pPr marL="1143000" lvl="2" indent="-254000" algn="l" rtl="0">
              <a:spcBef>
                <a:spcPts val="500"/>
              </a:spcBef>
              <a:spcAft>
                <a:spcPts val="0"/>
              </a:spcAft>
              <a:buSzPts val="2200"/>
              <a:buChar char="■"/>
            </a:pPr>
            <a:r>
              <a:rPr lang="en-US" sz="1800"/>
              <a:t>Accuracy score (% correct in test set).</a:t>
            </a:r>
            <a:endParaRPr sz="1800"/>
          </a:p>
          <a:p>
            <a:pPr marL="1143000" lvl="2" indent="-254000" algn="l" rtl="0">
              <a:spcBef>
                <a:spcPts val="500"/>
              </a:spcBef>
              <a:spcAft>
                <a:spcPts val="0"/>
              </a:spcAft>
              <a:buSzPts val="2200"/>
              <a:buChar char="■"/>
            </a:pPr>
            <a:r>
              <a:rPr lang="en-US" sz="1800"/>
              <a:t>Confusion matrix of true and predicted labels (false positives/negatives per category).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626</Words>
  <Application>Microsoft Macintosh PowerPoint</Application>
  <PresentationFormat>Widescreen</PresentationFormat>
  <Paragraphs>62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Final Project Proposal: Model-Based Lake Assessment</vt:lpstr>
      <vt:lpstr>How can spatial AI improve lake surveying in MN?</vt:lpstr>
      <vt:lpstr>Lakes are surveyed sparingly</vt:lpstr>
      <vt:lpstr>Incorporating Geospatial Data to the 2020/2021 MN Lake Survey</vt:lpstr>
      <vt:lpstr>Our model could inform lake survey schedules</vt:lpstr>
      <vt:lpstr>Measures of model success.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Proposal: Model-Based Lake Assessment</dc:title>
  <dc:creator>Yao-Yi Chiang</dc:creator>
  <cp:lastModifiedBy>Susan Hoops</cp:lastModifiedBy>
  <cp:revision>1</cp:revision>
  <dcterms:created xsi:type="dcterms:W3CDTF">2022-03-10T18:15:36Z</dcterms:created>
  <dcterms:modified xsi:type="dcterms:W3CDTF">2022-03-21T19:39:18Z</dcterms:modified>
</cp:coreProperties>
</file>