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6" r:id="rId38"/>
    <p:sldId id="265" r:id="rId39"/>
    <p:sldId id="329" r:id="rId40"/>
    <p:sldId id="365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29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94200C-D2F2-408B-8C35-91015ACD03EB}">
          <p14:sldIdLst>
            <p14:sldId id="256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6"/>
          </p14:sldIdLst>
        </p14:section>
        <p14:section name="Раздел без заголовка" id="{A83AABD6-967F-4F8F-A298-B24D1067AF6B}">
          <p14:sldIdLst>
            <p14:sldId id="265"/>
          </p14:sldIdLst>
        </p14:section>
        <p14:section name="Раздел без заголовка" id="{E954924D-5FC1-4C77-9A6D-5B882624127E}">
          <p14:sldIdLst>
            <p14:sldId id="329"/>
            <p14:sldId id="365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9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0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77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9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3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47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58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41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0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4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6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5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F65849-B7C3-4331-A880-657C69D29910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1BFD-A8EF-43AD-A0B0-D65D9CBE1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853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.dovidnyk.info/index.php/home/upravlenieproektamiposozdaniyuprogrammnogoobespecheniya/108-sem__osnovnyh_metrik" TargetMode="External"/><Relationship Id="rId3" Type="http://schemas.openxmlformats.org/officeDocument/2006/relationships/hyperlink" Target="https://studme.org/1387072221076/menedzhment/upravlenie_kachestvom_proekta" TargetMode="External"/><Relationship Id="rId7" Type="http://schemas.openxmlformats.org/officeDocument/2006/relationships/hyperlink" Target="http://projectimo.ru/realizaciya-proekta/upravlenie-kachestvom-proekta.html" TargetMode="External"/><Relationship Id="rId2" Type="http://schemas.openxmlformats.org/officeDocument/2006/relationships/hyperlink" Target="https://www.intuit.ru/studies/courses/2196/267/lecture/68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ks.doklad.ru/view/YWoTq1o-cpo/all.html" TargetMode="External"/><Relationship Id="rId5" Type="http://schemas.openxmlformats.org/officeDocument/2006/relationships/hyperlink" Target="https://bussin-proj.ru/upravlenie-kachestvom-proekta.html" TargetMode="External"/><Relationship Id="rId4" Type="http://schemas.openxmlformats.org/officeDocument/2006/relationships/hyperlink" Target="https://e-mba.ru/knowledge-base/upravlenie-kachestvom-proekta-kak-dostich-nuzhnogo-rezultata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B%D0%B3%D0%BE%D1%80%D0%B8%D1%82%D0%BC" TargetMode="External"/><Relationship Id="rId2" Type="http://schemas.openxmlformats.org/officeDocument/2006/relationships/hyperlink" Target="https://ru.wikipedia.org/wiki/%D0%98%D1%81%D1%85%D0%BE%D0%B4%D0%BD%D1%8B%D0%B9_%D0%BA%D0%BE%D0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API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8%D0%B0%D0%B1%D0%BB%D0%BE%D0%BD%D1%8B_%D0%BF%D1%80%D0%BE%D0%B5%D0%BA%D1%82%D0%B8%D1%80%D0%BE%D0%B2%D0%B0%D0%BD%D0%B8%D1%8F" TargetMode="External"/><Relationship Id="rId2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B%D0%BE%D0%B3%D0%B0%D0%B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E%D0%BA%D1%83%D0%BC%D0%B5%D0%BD%D1%82%D0%B0%D1%86%D0%B8%D1%8F_%D0%BD%D0%B0_%D0%BF%D1%80%D0%BE%D0%B3%D1%80%D0%B0%D0%BC%D0%BC%D0%BD%D0%BE%D0%B5_%D0%BE%D0%B1%D0%B5%D1%81%D0%BF%D0%B5%D1%87%D0%B5%D0%BD%D0%B8%D0%B5" TargetMode="External"/><Relationship Id="rId2" Type="http://schemas.openxmlformats.org/officeDocument/2006/relationships/hyperlink" Target="https://works.doklad.ru/view/HoGziH8XUB8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tuit.ru/studies/courses/1161/176/lecture/4773?page=3" TargetMode="External"/><Relationship Id="rId4" Type="http://schemas.openxmlformats.org/officeDocument/2006/relationships/hyperlink" Target="http://citforum.ru/SE/project/msf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Управление программными проект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" y="161366"/>
            <a:ext cx="10854466" cy="6209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171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Стадия контроля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Контроль качества </a:t>
            </a:r>
            <a:r>
              <a:rPr lang="ru-RU" dirty="0"/>
              <a:t>заключается в определении соответствия результатов проекта стандартам качества и причин нарушения такого соответствия.</a:t>
            </a:r>
          </a:p>
        </p:txBody>
      </p:sp>
    </p:spTree>
    <p:extLst>
      <p:ext uri="{BB962C8B-B14F-4D97-AF65-F5344CB8AC3E}">
        <p14:creationId xmlns:p14="http://schemas.microsoft.com/office/powerpoint/2010/main" val="76774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Стадии регулирования и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Стадия осуществления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контроля качества </a:t>
            </a:r>
            <a:r>
              <a:rPr lang="ru-RU" dirty="0"/>
              <a:t>предполагает регулярную проверку хода реализации проекта в целях установления фактического соответствия определенным ранее требованиям.</a:t>
            </a:r>
          </a:p>
          <a:p>
            <a:r>
              <a:rPr lang="ru-RU" dirty="0"/>
              <a:t>Сравнение фактических результатов проекта с требованиями.</a:t>
            </a:r>
          </a:p>
          <a:p>
            <a:r>
              <a:rPr lang="ru-RU" dirty="0"/>
              <a:t>Анализ прогресса качества в проекте на протяжении его жизненного цикла.</a:t>
            </a:r>
          </a:p>
          <a:p>
            <a:r>
              <a:rPr lang="ru-RU" dirty="0"/>
              <a:t>Формирование списка отклонений.</a:t>
            </a:r>
          </a:p>
          <a:p>
            <a:r>
              <a:rPr lang="ru-RU" dirty="0"/>
              <a:t>Корректирующие действия.</a:t>
            </a:r>
          </a:p>
          <a:p>
            <a:r>
              <a:rPr lang="ru-RU" dirty="0"/>
              <a:t>Документирование изменений.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15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Стадия завершения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На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стадии завершения </a:t>
            </a:r>
            <a:r>
              <a:rPr lang="ru-RU" dirty="0"/>
              <a:t>выполняются сводная оценка качества результатов проекта, завершающая приемка, составление списка претензий по качеству, </a:t>
            </a:r>
            <a:r>
              <a:rPr lang="ru-RU" i="1" dirty="0"/>
              <a:t>разрешение конфликтов</a:t>
            </a:r>
            <a:r>
              <a:rPr lang="ru-RU" dirty="0"/>
              <a:t> и споров, оформление документации, </a:t>
            </a:r>
            <a:r>
              <a:rPr lang="ru-RU" i="1" dirty="0"/>
              <a:t>анализ</a:t>
            </a:r>
            <a:r>
              <a:rPr lang="ru-RU" dirty="0"/>
              <a:t> опыта и полученных уроков по управлению качеством.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589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качества</a:t>
            </a:r>
            <a:endParaRPr lang="ru-RU" dirty="0"/>
          </a:p>
        </p:txBody>
      </p:sp>
      <p:pic>
        <p:nvPicPr>
          <p:cNvPr id="2050" name="Picture 2" descr="Связь процессов управления качеством проект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2" y="2052638"/>
            <a:ext cx="9190222" cy="45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8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качества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Планирование качества</a:t>
            </a:r>
            <a:r>
              <a:rPr lang="ru-RU" dirty="0"/>
              <a:t> - процесс определения того, какие из стандартов качества относятся к данному проекту и как их </a:t>
            </a:r>
            <a:r>
              <a:rPr lang="ru-RU" dirty="0" smtClean="0"/>
              <a:t>удовлетворить.</a:t>
            </a:r>
            <a:endParaRPr lang="ru-RU" dirty="0"/>
          </a:p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Планирование качества </a:t>
            </a:r>
            <a:r>
              <a:rPr lang="ru-RU" dirty="0"/>
              <a:t>осуществляется как часть планирования проекта и выполняется совместно руководителем проекта, архитектором проекта и ответственным за качество проекта. В 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план управления качеством</a:t>
            </a:r>
            <a:r>
              <a:rPr lang="ru-RU" dirty="0"/>
              <a:t> включаются работы, выполнение которых обеспечивает качество результатов проекта. Одной из главных составляющих 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плана управления качеством</a:t>
            </a:r>
            <a:r>
              <a:rPr lang="ru-RU" dirty="0"/>
              <a:t> IT-проектов, является план проведения тестирования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План по качеству </a:t>
            </a:r>
            <a:r>
              <a:rPr lang="ru-RU" dirty="0"/>
              <a:t>должен определять, как в проекте будет обеспечено качество выполнения </a:t>
            </a:r>
            <a:r>
              <a:rPr lang="ru-RU" i="1" dirty="0"/>
              <a:t>работ</a:t>
            </a:r>
            <a:r>
              <a:rPr lang="ru-RU" dirty="0"/>
              <a:t> с позиции организационной структуры, ресурсов, методического обеспечения. На стадии планирования качества рекомендуется разработать документы, регламентирующие действия по контролю качества управления проектом </a:t>
            </a:r>
            <a:r>
              <a:rPr lang="ru-RU" dirty="0" smtClean="0"/>
              <a:t>и </a:t>
            </a:r>
            <a:r>
              <a:rPr lang="ru-RU" dirty="0"/>
              <a:t>процедуры управления качеством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56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Входная информация процесса планирования качества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Факторы внешней среды предприятия</a:t>
            </a:r>
            <a:r>
              <a:rPr lang="ru-RU" dirty="0"/>
              <a:t> - правила, стандарты и предписания, свойственные определенным областям приложения.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Активы организационного процесса</a:t>
            </a:r>
            <a:r>
              <a:rPr lang="ru-RU" dirty="0"/>
              <a:t> - политика в области качества, принятая на предприятии, процедуры и предписания, базы данных и накопленные знания из предыдущих проектов.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 управления проектом</a:t>
            </a:r>
            <a:r>
              <a:rPr lang="ru-RU" dirty="0"/>
              <a:t> обеспечивает интеграцию процесса планирования качества с другими процессами планирования.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Описание содержания проекта</a:t>
            </a:r>
            <a:r>
              <a:rPr lang="ru-RU" dirty="0"/>
              <a:t> является ключевым входом для планирования качества, так как оно содержит описание главных результатов поставки проекта, целей проекта, критериев приемки и пороговых величин значения стоимости, времени или ресурсов. Критерии приемки включают в себя требования к исполнению проекта и могут существенным образом повлиять на его стоимость.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2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Планирование качества: инструменты и методы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Задача инструментов планирования качества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ru-RU" dirty="0"/>
              <a:t>- сделать процессы управления проектом предсказуемыми. Для планирования качества проекта рекомендуется использовать нижеследующие методы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74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Программа обеспечения качеством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Программа обеспечения качеством</a:t>
            </a:r>
            <a:r>
              <a:rPr lang="ru-RU" dirty="0"/>
              <a:t> - план действий, обеспечивающий соответствие фактического качества проекта запланированному </a:t>
            </a:r>
            <a:r>
              <a:rPr lang="ru-RU" dirty="0" smtClean="0"/>
              <a:t>качеству.</a:t>
            </a:r>
          </a:p>
          <a:p>
            <a:pPr marL="0" indent="0" algn="just">
              <a:buNone/>
            </a:pPr>
            <a:r>
              <a:rPr lang="ru-RU" dirty="0"/>
              <a:t>Разработка программы начинается с подготовки исходной информации, включающей политики и процедуры компании в области качества, требования Заказчика, описание содержания проекта и </a:t>
            </a:r>
            <a:r>
              <a:rPr lang="ru-RU" i="1" dirty="0"/>
              <a:t>ИСР</a:t>
            </a:r>
            <a:r>
              <a:rPr lang="ru-RU" dirty="0"/>
              <a:t>. В политике обеспечения качества обычно излагаются способы управления качеством - процедуры обеспечения качества, принятые компанией. Основой для создания программы качества является </a:t>
            </a:r>
            <a:r>
              <a:rPr lang="ru-RU" i="1" dirty="0"/>
              <a:t>ИСР</a:t>
            </a:r>
            <a:r>
              <a:rPr lang="ru-RU" dirty="0"/>
              <a:t>. Программа качества для пакетов работ проекта получается путем суммирования программ обеспечения качества для всех элементов этого пакета, программа проекта - путем суммирования программ пакетов работ. Для измерения ожиданий Заказчика устанавливают </a:t>
            </a:r>
            <a:r>
              <a:rPr lang="ru-RU" dirty="0" smtClean="0"/>
              <a:t>стандарты. </a:t>
            </a:r>
            <a:r>
              <a:rPr lang="ru-RU" dirty="0"/>
              <a:t>Стандарты могут быть международными, национальными или корпоративными. После того как стандарты качества установлены, нужно определить задачи, решение которых обеспечит соответствие </a:t>
            </a:r>
            <a:r>
              <a:rPr lang="ru-RU" dirty="0" smtClean="0"/>
              <a:t>стандартам, </a:t>
            </a:r>
            <a:r>
              <a:rPr lang="ru-RU" dirty="0"/>
              <a:t>далее закрепляется ответственность за выполнение намеченных работ и сроки их исполнения.</a:t>
            </a:r>
          </a:p>
          <a:p>
            <a:pPr marL="0" indent="0" algn="just">
              <a:buNone/>
            </a:pPr>
            <a:r>
              <a:rPr lang="ru-RU" dirty="0"/>
              <a:t>Как правило, работы по обеспечению качества не включаются в </a:t>
            </a:r>
            <a:r>
              <a:rPr lang="ru-RU" i="1" dirty="0"/>
              <a:t>ИСР</a:t>
            </a:r>
            <a:r>
              <a:rPr lang="ru-RU" dirty="0"/>
              <a:t> проекта и не попадают в </a:t>
            </a:r>
            <a:r>
              <a:rPr lang="ru-RU" i="1" dirty="0"/>
              <a:t>матрицу ответственности</a:t>
            </a:r>
            <a:r>
              <a:rPr lang="ru-RU" dirty="0"/>
              <a:t> и </a:t>
            </a:r>
            <a:r>
              <a:rPr lang="ru-RU" i="1" dirty="0"/>
              <a:t>расписание проекта</a:t>
            </a:r>
            <a:r>
              <a:rPr lang="ru-RU" dirty="0"/>
              <a:t>, а следовательно, не включаются в </a:t>
            </a:r>
            <a:r>
              <a:rPr lang="ru-RU" i="1" dirty="0"/>
              <a:t>бюджет проекта</a:t>
            </a:r>
            <a:r>
              <a:rPr lang="ru-RU" dirty="0"/>
              <a:t>, что приводит в дальнейшем либо к удорожанию проекта, либо к снижению запланированного качества. Разработка программы качества направлена на предотвращение этих проблем.</a:t>
            </a:r>
          </a:p>
          <a:p>
            <a:pPr marL="0" indent="0" algn="just">
              <a:buNone/>
            </a:pPr>
            <a:r>
              <a:rPr lang="ru-RU" dirty="0"/>
              <a:t>Программа обеспечения качества проекта, имеющая форму таблицы, дает высокую степень наглядности работ, обеспечивающих запланированное качество выполнения требований Заказчика. Недостатком данного инструмента является его сложность для команд, не привыкших к использованию стандартов.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28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Программа обеспечения качеством</a:t>
            </a:r>
            <a:endParaRPr lang="ru-RU" dirty="0"/>
          </a:p>
        </p:txBody>
      </p:sp>
      <p:pic>
        <p:nvPicPr>
          <p:cNvPr id="3074" name="Picture 2" descr="Пример фрагмента программы обеспечения качеств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9" y="1853248"/>
            <a:ext cx="9230060" cy="47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04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выгод и затрат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Цель </a:t>
            </a:r>
            <a:r>
              <a:rPr lang="ru-RU" dirty="0"/>
              <a:t>метода - выдержать необходимое соотношение между доходами и затратами в проекте. Обеспечение качества проекта, несомненно, приводит к </a:t>
            </a:r>
            <a:r>
              <a:rPr lang="ru-RU" i="1" dirty="0"/>
              <a:t>дополнительным расходам</a:t>
            </a:r>
            <a:r>
              <a:rPr lang="ru-RU" dirty="0"/>
              <a:t>, поэтому для каждого предложенного метода обеспечения качества необходимо анализировать коэффициент рентабельности. </a:t>
            </a:r>
          </a:p>
        </p:txBody>
      </p:sp>
      <p:pic>
        <p:nvPicPr>
          <p:cNvPr id="4098" name="Picture 2" descr="Соотношение затрат и выгод в обеспечении качест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59" y="3802567"/>
            <a:ext cx="3629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качеством в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Качество</a:t>
            </a:r>
            <a:r>
              <a:rPr lang="ru-RU" dirty="0"/>
              <a:t> - это целостная совокупность характеристик объекта, относящихся к его способности удовлетворять установленные или предполагаемые потребности. Примеры качества: готовность, безотказность, безопасность, надежность.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Управление качеством </a:t>
            </a:r>
            <a:r>
              <a:rPr lang="ru-RU" i="1" dirty="0"/>
              <a:t>(в рамках управления проектом)</a:t>
            </a:r>
            <a:r>
              <a:rPr lang="ru-RU" dirty="0"/>
              <a:t> - это система методов, средств и видов деятельности, направленных на выполнение требований участников проекта к качеству самого проекта и его </a:t>
            </a:r>
            <a:r>
              <a:rPr lang="ru-RU" dirty="0" smtClean="0"/>
              <a:t>продукции.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19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выгод и затрат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496467"/>
              </p:ext>
            </p:extLst>
          </p:nvPr>
        </p:nvGraphicFramePr>
        <p:xfrm>
          <a:off x="1769683" y="2052638"/>
          <a:ext cx="7998261" cy="4195761"/>
        </p:xfrm>
        <a:graphic>
          <a:graphicData uri="http://schemas.openxmlformats.org/drawingml/2006/table">
            <a:tbl>
              <a:tblPr/>
              <a:tblGrid>
                <a:gridCol w="4114750"/>
                <a:gridCol w="3883511"/>
              </a:tblGrid>
              <a:tr h="265883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Затраты на профилактику</a:t>
                      </a:r>
                    </a:p>
                  </a:txBody>
                  <a:tcPr marL="16212" marR="16212" marT="16212" marB="16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Затраты на устранение дефектов</a:t>
                      </a:r>
                    </a:p>
                  </a:txBody>
                  <a:tcPr marL="16212" marR="16212" marT="16212" marB="162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732799"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Дополнительное планирование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Приведение функционала в соответствие с бизнес-процессами Заказчика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32799"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Теоретическое и практическое обучение команды и участников проекта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Доработка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32799"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Инспекция и тестирование внутренних и внешних результатов поставки проекта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Устранение ошибок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99341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Усовершенствование проекта для обеспечения качества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Юридические проблемы, вызванные несоблюдением условий по качеству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99341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Персонал для обеспечения качества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Обязательства, связанные с дефектом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32799">
                <a:tc>
                  <a:txBody>
                    <a:bodyPr/>
                    <a:lstStyle/>
                    <a:p>
                      <a:r>
                        <a:rPr lang="ru-RU" sz="150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План обеспечения качества и его выполнение</a:t>
                      </a: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Организация и проведение повторного </a:t>
                      </a:r>
                      <a:r>
                        <a:rPr lang="ru-RU" sz="15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интеграционного тестирования</a:t>
                      </a:r>
                      <a:endParaRPr lang="ru-RU" sz="15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6212" marR="16212" marT="16212" marB="16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74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 err="1">
                <a:solidFill>
                  <a:schemeClr val="accent3">
                    <a:lumMod val="75000"/>
                  </a:schemeClr>
                </a:solidFill>
              </a:rPr>
              <a:t>Бенчмаркинг</a:t>
            </a:r>
            <a:r>
              <a:rPr lang="ru-RU" dirty="0"/>
              <a:t> включает в себя сопоставление действующего или планируемого проекта с другими проектами с целью выработать идеи для повышения качества исполнения проекта.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Планирование экспериментов</a:t>
            </a:r>
            <a:r>
              <a:rPr lang="ru-RU" dirty="0"/>
              <a:t> - статистический метод, позволяющий определить факторы, которые оказывают влияние на определенные переменные величины продукта или процесса.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Стоимость качества</a:t>
            </a:r>
            <a:r>
              <a:rPr lang="ru-RU" dirty="0"/>
              <a:t> - совокупная стоимость всех действий, направленных на повышение качества продукта или услуги и обеспечение их соответствия определенным требованиям, а также на предупреждение факторов, способных вызвать снижение качества продукта или услуги и их несоответствие требованиям (доработка).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73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Планирование качества: </a:t>
            </a:r>
            <a:r>
              <a:rPr lang="ru-RU" b="1" dirty="0" smtClean="0"/>
              <a:t>выходы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 управления качеством</a:t>
            </a:r>
            <a:r>
              <a:rPr lang="ru-RU" dirty="0"/>
              <a:t> - описание того, каким образом команда управления проектом будет осуществлять политику исполняющей организации в области качества. В зависимости от потребностей проекта </a:t>
            </a:r>
            <a:r>
              <a:rPr lang="ru-RU" i="1" dirty="0"/>
              <a:t>план управления качеством</a:t>
            </a:r>
            <a:r>
              <a:rPr lang="ru-RU" dirty="0"/>
              <a:t> может быть очень подробным или обобщенным. Мероприятия по обеспечению качества должны быть разработаны в самом начале проекта и проводиться на основе независимых экспертных оценок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Контрольные списки процедур контроля качества</a:t>
            </a:r>
            <a:r>
              <a:rPr lang="ru-RU" dirty="0"/>
              <a:t> - структурированный документ, который используется для подтверждения выполнения всех намеченных операций. Такие списки позволяют убедиться в правильной последовательности действий в часто выполняемых задачах. </a:t>
            </a:r>
            <a:r>
              <a:rPr lang="ru-RU" i="1" dirty="0"/>
              <a:t>Контрольные списки</a:t>
            </a:r>
            <a:r>
              <a:rPr lang="ru-RU" dirty="0"/>
              <a:t> качества используются в </a:t>
            </a:r>
            <a:r>
              <a:rPr lang="ru-RU" i="1" dirty="0"/>
              <a:t>процессе контроля</a:t>
            </a:r>
            <a:r>
              <a:rPr lang="ru-RU" dirty="0"/>
              <a:t> качества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Базовый план по качеству</a:t>
            </a:r>
            <a:r>
              <a:rPr lang="ru-RU" dirty="0"/>
              <a:t> содержит требования к </a:t>
            </a:r>
            <a:r>
              <a:rPr lang="ru-RU" i="1" dirty="0"/>
              <a:t>качеству данного</a:t>
            </a:r>
            <a:r>
              <a:rPr lang="ru-RU" dirty="0"/>
              <a:t> проекта и служит основой для оценки и составления отчетов по исполнению требований качества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 управления проектом (обновления)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ru-RU" dirty="0"/>
              <a:t>Обновление плана происходит вследствие добавления к нему вспомогательного </a:t>
            </a:r>
            <a:r>
              <a:rPr lang="ru-RU" i="1" dirty="0"/>
              <a:t>плана управления качеством</a:t>
            </a:r>
            <a:r>
              <a:rPr lang="ru-RU" dirty="0"/>
              <a:t>. Запрошенные изменения подвергаются экспертной оценке и вносятся в соответствующие планы в процессе общего управления изменениями.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71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 контроля </a:t>
            </a:r>
            <a:r>
              <a:rPr lang="ru-RU" b="1" dirty="0" smtClean="0"/>
              <a:t>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Контроль качества</a:t>
            </a:r>
            <a:r>
              <a:rPr lang="ru-RU" dirty="0"/>
              <a:t> - </a:t>
            </a:r>
            <a:r>
              <a:rPr lang="ru-RU" i="1" dirty="0"/>
              <a:t>процесс, который включает отслеживание промежуточных результатов проекта, определение их соответствия принятым стандартам и разработку действий для устранения причин, вызывающих отклонения от </a:t>
            </a:r>
            <a:r>
              <a:rPr lang="ru-RU" i="1" dirty="0" smtClean="0"/>
              <a:t>стандарта</a:t>
            </a:r>
            <a:r>
              <a:rPr lang="ru-RU" dirty="0" smtClean="0"/>
              <a:t>.</a:t>
            </a:r>
            <a:r>
              <a:rPr lang="ru-RU" dirty="0"/>
              <a:t> </a:t>
            </a:r>
            <a:r>
              <a:rPr lang="ru-RU" i="1" dirty="0"/>
              <a:t>Управление качеством</a:t>
            </a:r>
            <a:r>
              <a:rPr lang="ru-RU" dirty="0"/>
              <a:t> должно производиться на всех этапах выполнения проекта. Количественная оценка контроля качества осуществляется на основе </a:t>
            </a:r>
            <a:r>
              <a:rPr lang="ru-RU" i="1" dirty="0"/>
              <a:t>статистического анализа</a:t>
            </a:r>
            <a:r>
              <a:rPr lang="ru-RU" dirty="0"/>
              <a:t> и теории вероятности.</a:t>
            </a:r>
          </a:p>
        </p:txBody>
      </p:sp>
    </p:spTree>
    <p:extLst>
      <p:ext uri="{BB962C8B-B14F-4D97-AF65-F5344CB8AC3E}">
        <p14:creationId xmlns:p14="http://schemas.microsoft.com/office/powerpoint/2010/main" val="1458073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 контроля качества: входы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 управления качеством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Результаты оценки качества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Контрольные списки процедур контроля качества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Активы организационного процесса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Информация об исполнении работ</a:t>
            </a:r>
            <a:r>
              <a:rPr lang="ru-RU" dirty="0"/>
              <a:t> включает техническое измерение исполнения, состояние завершенности результатов поставки проекта и исполнение необходимых корректирующих действий.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Одобренные запросы на изменение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ru-RU" dirty="0"/>
              <a:t>могут содержать такие изменения, как исправленные методы работы и исправленное расписание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Результаты поставки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59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Процесс контроля качества: инструменты и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Диаграмма причинно-следственных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связей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Контрольные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диаграммы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Диаграммы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зависимостей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Схема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прогноза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Статистические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выборки</a:t>
            </a:r>
          </a:p>
          <a:p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Инспекция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Проверка исправления дефектов</a:t>
            </a:r>
          </a:p>
        </p:txBody>
      </p:sp>
    </p:spTree>
    <p:extLst>
      <p:ext uri="{BB962C8B-B14F-4D97-AF65-F5344CB8AC3E}">
        <p14:creationId xmlns:p14="http://schemas.microsoft.com/office/powerpoint/2010/main" val="45074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причинно-следственных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Диаграмма причинно-следственных связей</a:t>
            </a:r>
            <a:r>
              <a:rPr lang="ru-RU" dirty="0"/>
              <a:t> помогает отразить возможные причины, влияющие на качество продукта или процесса в проекте. Такая диаграмма, которую также называют диаграммой </a:t>
            </a:r>
            <a:r>
              <a:rPr lang="ru-RU" dirty="0" err="1"/>
              <a:t>Ишикавы</a:t>
            </a:r>
            <a:r>
              <a:rPr lang="ru-RU" dirty="0"/>
              <a:t> или диаграммой рыбьего скелета, иллюстрирует связь различных факторов с возможными проблемами или </a:t>
            </a:r>
            <a:r>
              <a:rPr lang="ru-RU" dirty="0" smtClean="0"/>
              <a:t>эффектами.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6236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причинно-следственных связей</a:t>
            </a:r>
            <a:endParaRPr lang="ru-RU" dirty="0"/>
          </a:p>
        </p:txBody>
      </p:sp>
      <p:pic>
        <p:nvPicPr>
          <p:cNvPr id="4" name="Picture 2" descr="Диаграмма причинно-следственных связе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58" y="2052638"/>
            <a:ext cx="700525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5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Контрольные 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Контрольные диаграммы</a:t>
            </a:r>
            <a:r>
              <a:rPr lang="ru-RU" dirty="0"/>
              <a:t> предназначены для определения стабильности протекания процесса и предсказуемости его развития. Отражают результаты осуществления проекта во времени и используются для определения, вызваны ли наблюдаемые отклонения процесса обычными вариациями в процессе или же свидетельствуют о выходе процесса из-под контроля. Контрольные диаграммы представляют собой графическое отображение взаимодействия переменных процесса в течение процесса и дают ответ на вопрос, находятся ли переменные процесса в рамках установленных пределов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При помощи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контрольной диаграммы </a:t>
            </a:r>
            <a:r>
              <a:rPr lang="ru-RU" dirty="0"/>
              <a:t>можно определять, как внесенные изменения повлияли на улучшение процесса, - это осуществляется посредством постоянного мониторинга выходных данных процесса во времени. Контрольные диаграммы могут использоваться для отображения жизненного цикла как проекта, так и продукта</a:t>
            </a:r>
            <a:r>
              <a:rPr lang="ru-RU" dirty="0" smtClean="0"/>
              <a:t>.</a:t>
            </a:r>
            <a:r>
              <a:rPr lang="ru-RU" dirty="0"/>
              <a:t> Контрольные диаграммы можно использовать для наблюдения за любыми выходными переменными. Хотя контрольные графики чаще всего нужны для отслеживания повторяющихся операций, они также могут применяться для наблюдения за колебаниями издержек и исполнением расписания, за объемом и частотой изменения содержания проекта, за ошибками в документах проекта или другими результатами управления. Это позволяет определить, насколько действенным является процесс управления проектом.</a:t>
            </a:r>
          </a:p>
        </p:txBody>
      </p:sp>
    </p:spTree>
    <p:extLst>
      <p:ext uri="{BB962C8B-B14F-4D97-AF65-F5344CB8AC3E}">
        <p14:creationId xmlns:p14="http://schemas.microsoft.com/office/powerpoint/2010/main" val="164438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Контрольные диаграммы</a:t>
            </a:r>
            <a:endParaRPr lang="ru-RU" dirty="0"/>
          </a:p>
        </p:txBody>
      </p:sp>
      <p:pic>
        <p:nvPicPr>
          <p:cNvPr id="7170" name="Picture 2" descr="Пример контрольной диаграмм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48" y="2915322"/>
            <a:ext cx="7527048" cy="274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управления качеством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Управление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качеством</a:t>
            </a:r>
            <a:r>
              <a:rPr lang="ru-RU" dirty="0"/>
              <a:t> имеет собственные стандарты, к которым относятся: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ISO9000</a:t>
            </a:r>
            <a:r>
              <a:rPr lang="ru-RU" dirty="0"/>
              <a:t> (в России ГОСТ Р ИСО 9001-96) - стандарт для обеспечения качества результатов проектов;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ISO10006</a:t>
            </a:r>
            <a:r>
              <a:rPr lang="ru-RU" dirty="0"/>
              <a:t> - стандарт регламентирует качество осуществления процессов управления проектами.</a:t>
            </a:r>
          </a:p>
          <a:p>
            <a:pPr marL="0" indent="0">
              <a:buNone/>
            </a:pPr>
            <a:r>
              <a:rPr lang="ru-RU" dirty="0"/>
              <a:t>Стандарты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 ISO 9000</a:t>
            </a:r>
            <a:r>
              <a:rPr lang="ru-RU" dirty="0"/>
              <a:t> имеют самое широкое распространение в мире стандартов по системам качества. С </a:t>
            </a:r>
            <a:r>
              <a:rPr lang="ru-RU" dirty="0" smtClean="0"/>
              <a:t>1</a:t>
            </a:r>
            <a:r>
              <a:rPr lang="ru-RU" dirty="0"/>
              <a:t>января 2002 года введена новая редакция стандартов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ИСО 9000:2000</a:t>
            </a:r>
            <a:r>
              <a:rPr lang="ru-RU" dirty="0"/>
              <a:t>: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ИСО 9001</a:t>
            </a:r>
            <a:r>
              <a:rPr lang="ru-RU" dirty="0"/>
              <a:t>. Система менеджмента качества. Требования;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ИСО 9004</a:t>
            </a:r>
            <a:r>
              <a:rPr lang="ru-RU" dirty="0"/>
              <a:t>. Система менеджмента качества. Руководство для улучшения характеристик СМК для повышения эффективности предприятия.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632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зависимостей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Диаграммы зависимостей </a:t>
            </a:r>
            <a:r>
              <a:rPr lang="ru-RU" dirty="0"/>
              <a:t>помогают анализировать причины возникновения проблем. Диаграмма зависимостей представляет собой графическое отображение процесса. Существует множество различных стилей представления этих диаграмм, но все они отображают операции, точки принятия решений и порядок обработки данных. Диаграммы зависимостей дают представление о том, как различные элементы системы взаимодействуют между собой</a:t>
            </a:r>
            <a:r>
              <a:rPr lang="ru-RU" dirty="0" smtClean="0"/>
              <a:t>.</a:t>
            </a:r>
            <a:r>
              <a:rPr lang="ru-RU" dirty="0"/>
              <a:t> Такая диаграмма зависимостей может оказать помощь 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команде проекта</a:t>
            </a:r>
            <a:r>
              <a:rPr lang="ru-RU" dirty="0"/>
              <a:t> в прогнозировании, где и какие могут возникнуть проблемы с качеством, - и, следовательно, в разработке мер по их предотвращению.</a:t>
            </a:r>
          </a:p>
        </p:txBody>
      </p:sp>
    </p:spTree>
    <p:extLst>
      <p:ext uri="{BB962C8B-B14F-4D97-AF65-F5344CB8AC3E}">
        <p14:creationId xmlns:p14="http://schemas.microsoft.com/office/powerpoint/2010/main" val="2101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зависимостей</a:t>
            </a:r>
          </a:p>
        </p:txBody>
      </p:sp>
      <p:pic>
        <p:nvPicPr>
          <p:cNvPr id="9218" name="Picture 2" descr="Пример диаграммы зависимосте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8" y="1667435"/>
            <a:ext cx="8724451" cy="505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Парето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Диаграмма Парето </a:t>
            </a:r>
            <a:r>
              <a:rPr lang="ru-RU" dirty="0"/>
              <a:t>представляет собой особый тип гистограммы, упорядоченной по частоте возникновения, которая отображает, какое количество обнаруженных дефектов являются следствием причин, относящихся к определенному типу или категории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Порядок ранжирования элементов в диаграмме Парето используется для принятия решений о проведении корректирующих действий. </a:t>
            </a:r>
            <a:r>
              <a:rPr lang="ru-RU" i="1" dirty="0"/>
              <a:t>Команда проекта</a:t>
            </a:r>
            <a:r>
              <a:rPr lang="ru-RU" dirty="0"/>
              <a:t> должна в первую очередь принимать решения по тем проблемам, которые являются причиной наибольшего количества дефектов. Диаграммы Парето логически связаны с Законом Парето, который гласит, что относительно малое число причин обычно приводит к большинству проблем или дефектов. Этот закон также известен как принцип 80/20, согласно которому 80 процентов проблем создается 20-ю процентами причин.</a:t>
            </a:r>
          </a:p>
        </p:txBody>
      </p:sp>
    </p:spTree>
    <p:extLst>
      <p:ext uri="{BB962C8B-B14F-4D97-AF65-F5344CB8AC3E}">
        <p14:creationId xmlns:p14="http://schemas.microsoft.com/office/powerpoint/2010/main" val="3488156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Парето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47427" y="-91816"/>
            <a:ext cx="1219200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 descr="Пример диаграммы Парет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13" y="2185988"/>
            <a:ext cx="6865118" cy="39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46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Схема прогноза</a:t>
            </a:r>
            <a:r>
              <a:rPr lang="ru-RU" dirty="0"/>
              <a:t> отображает историю и модель изменений. Она представляет собой линейный график, отображающий точки ввода данных, расположенные на графике в порядке их возникновения. Схема прогноза дает представление о трендах процесса во времени, колебаниях во времени, а также о позитивных и негативных изменениях процесса во времени. При помощи таких схем также проводится анализ тенденций. Анализ тенденций часто используется для наблюдения за исполнением расписания и стоимости проекта.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Статистические выборки</a:t>
            </a:r>
            <a:r>
              <a:rPr lang="ru-RU" dirty="0"/>
              <a:t> - это часть контролируемой продукции, позволяющей сделать вывод обо всей продукции данного вида в проекте. Правильно сделанная выборка часто помогает снизить затраты на контроль качества.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Инспекция</a:t>
            </a:r>
            <a:r>
              <a:rPr lang="ru-RU" dirty="0"/>
              <a:t> включает такие процессы, как тестирование, предпринятое с целью определения соответствия результатов проекта принятым требованиям и стандартам. Различают тестирование как отдельных бизнес-процессов, так и их совокупности (интеграционное тестирование). Для проведения тестирования разрабатывают сценарии тестирования. Для осуществления контроля качества разработанной ИС составляют сводную таблицу сценариев тестирования</a:t>
            </a:r>
            <a:r>
              <a:rPr lang="ru-RU" dirty="0" smtClean="0"/>
              <a:t>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Проверка исправления дефектов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ru-RU" dirty="0"/>
              <a:t>- это действие, предпринимаемое отделом контроля качества, чтобы удостовериться, что дефекты продукта исправлены и сам продукт полностью соответствует Техническому заданию и спецификации.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711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Выходы процесса контроля качества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Результаты контроля качества</a:t>
            </a:r>
            <a:r>
              <a:rPr lang="ru-RU" dirty="0"/>
              <a:t> представляют собой результаты мероприятий по контролю качества, переданные в рамках обратной связи в отдел обеспечения качества.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Базовый план по качеству (обновления)</a:t>
            </a:r>
            <a:r>
              <a:rPr lang="ru-RU" dirty="0"/>
              <a:t>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Рекомендованные корректирующие действия</a:t>
            </a:r>
            <a:r>
              <a:rPr lang="ru-RU" dirty="0"/>
              <a:t> - определенные мероприятия, проведение которых вызвано результатами операций по контролю качества.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Рекомендованные предупреждающие действия</a:t>
            </a:r>
            <a:r>
              <a:rPr lang="ru-RU" dirty="0"/>
              <a:t> - специальные мероприятия по предупреждению возникновения условий, при которых процессы проекта могут выйти за пределы установленных параметров.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 управления проектом (обновления)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ru-RU" dirty="0"/>
              <a:t> </a:t>
            </a:r>
            <a:r>
              <a:rPr lang="ru-RU" i="1" dirty="0"/>
              <a:t>План управления проектом</a:t>
            </a:r>
            <a:r>
              <a:rPr lang="ru-RU" dirty="0"/>
              <a:t> подлежит обновлению в связи с изменениями в </a:t>
            </a:r>
            <a:r>
              <a:rPr lang="ru-RU" i="1" dirty="0"/>
              <a:t>плане управления качеством</a:t>
            </a:r>
            <a:r>
              <a:rPr lang="ru-RU" dirty="0"/>
              <a:t>, вызванными результатами процесса контроля качества.</a:t>
            </a:r>
          </a:p>
          <a:p>
            <a:r>
              <a:rPr lang="ru-RU" dirty="0"/>
              <a:t>Внесение изменений в проект проводится в соответствии с утвержденными процедурами общего управления изменениями через запрос на изменение.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Рекомендованное исправление дефектов</a:t>
            </a:r>
            <a:r>
              <a:rPr lang="ru-RU" dirty="0"/>
              <a:t> - предложения по устранению дефектов. Для формирования набора рекомендаций по исправлению дефектов можно использовать Журнал регистрации дефектов.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Активы организационного процесса (обновления)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ru-RU" dirty="0"/>
              <a:t>содержащие заполненные </a:t>
            </a:r>
            <a:r>
              <a:rPr lang="ru-RU" i="1" dirty="0"/>
              <a:t>контрольные списки</a:t>
            </a:r>
            <a:r>
              <a:rPr lang="ru-RU" dirty="0"/>
              <a:t> и документацию о накопленных знаниях.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Утвержденные результаты поставки</a:t>
            </a:r>
            <a:r>
              <a:rPr lang="ru-RU" dirty="0"/>
              <a:t> - последствия, которые определяются при установлении соответствия результатов поставки определенным требованиям. Результатом процесса контроля качества являются утвержденные результаты поставки.</a:t>
            </a:r>
          </a:p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 управления проектом (обновления)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ru-RU" dirty="0"/>
              <a:t> </a:t>
            </a:r>
            <a:r>
              <a:rPr lang="ru-RU" i="1" dirty="0"/>
              <a:t>План управления проектом</a:t>
            </a:r>
            <a:r>
              <a:rPr lang="ru-RU" dirty="0"/>
              <a:t> подлежит обновлению в связи с изменениями в </a:t>
            </a:r>
            <a:r>
              <a:rPr lang="ru-RU" i="1" dirty="0"/>
              <a:t>плане управления качеством</a:t>
            </a:r>
            <a:r>
              <a:rPr lang="ru-RU" dirty="0"/>
              <a:t>, вызванными результатами процесса контроля качества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967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869" y="97716"/>
            <a:ext cx="9404723" cy="1400530"/>
          </a:xfrm>
        </p:spPr>
        <p:txBody>
          <a:bodyPr/>
          <a:lstStyle/>
          <a:p>
            <a:r>
              <a:rPr lang="ru-RU" dirty="0"/>
              <a:t>СЕМЬ ОСНОВНЫХ </a:t>
            </a:r>
            <a:r>
              <a:rPr lang="ru-RU" dirty="0" smtClean="0"/>
              <a:t>МЕТРИК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717495"/>
              </p:ext>
            </p:extLst>
          </p:nvPr>
        </p:nvGraphicFramePr>
        <p:xfrm>
          <a:off x="791340" y="797981"/>
          <a:ext cx="8947149" cy="592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235244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Метрика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Цель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Способы определения </a:t>
                      </a:r>
                      <a:endParaRPr lang="ru-RU" sz="1200" b="1" dirty="0" smtClean="0"/>
                    </a:p>
                  </a:txBody>
                  <a:tcPr/>
                </a:tc>
              </a:tr>
              <a:tr h="705731"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и прогресс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 итераций, сравнение плана и реальных достижений, показатель управления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SL0C, функциональные точки, объектные точки, сценарии, варианты тестирования, SCO</a:t>
                      </a:r>
                      <a:endParaRPr lang="ru-RU" sz="1100" dirty="0"/>
                    </a:p>
                  </a:txBody>
                  <a:tcPr/>
                </a:tc>
              </a:tr>
              <a:tr h="862560"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Предусмотренные в бюджете расходы и затраты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Понимание финансовых вопросов, сравнение плана и реальных значений, показатель управления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Ежемесячные затраты, число используемых в течение месяца сотрудников с полным рабочим днем, процент израсходованного бюджета</a:t>
                      </a:r>
                      <a:endParaRPr lang="ru-RU" sz="1100" dirty="0"/>
                    </a:p>
                  </a:txBody>
                  <a:tcPr/>
                </a:tc>
              </a:tr>
              <a:tr h="705731"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Динамика команд и штатного расписания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 потребления ресурсов по сравнению с реальностью, уровень найма, уровень сокращения численности персонала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новых сотрудников за месяц, число ушедших сотрудников за месяц</a:t>
                      </a:r>
                      <a:endParaRPr lang="ru-RU" sz="1100" dirty="0"/>
                    </a:p>
                  </a:txBody>
                  <a:tcPr/>
                </a:tc>
              </a:tr>
              <a:tr h="862560"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Интенсивность изменений и стабильность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 итераций, показатель соблюдения графика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поданных SCO по сравнению с количеством закрытых SCO по типам (0,1,2,3,4), приходящихся на одну версию/компонент/подсистему </a:t>
                      </a:r>
                      <a:endParaRPr lang="ru-RU" sz="1100" dirty="0"/>
                    </a:p>
                  </a:txBody>
                  <a:tcPr/>
                </a:tc>
              </a:tr>
              <a:tr h="705731"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Дефекты и коэффициент дефектности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Достижение цели, доработка ПО, показатель качества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переделанных SL0C на одно изменение по типам (0,1,2,3,4), приходящихся на одну версию/компонент/подсистему </a:t>
                      </a:r>
                      <a:endParaRPr lang="ru-RU" sz="1100" dirty="0"/>
                    </a:p>
                  </a:txBody>
                  <a:tcPr/>
                </a:tc>
              </a:tr>
              <a:tr h="862560"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Доработки и адаптируемость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Достижение цели, переделка ПО, показатель качества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количество часов, затраченных на одно изменение по типам (0,1,2,3,4), приходящихся на одну версию/компонент/подсистему</a:t>
                      </a:r>
                      <a:endParaRPr lang="ru-RU" sz="1100" dirty="0"/>
                    </a:p>
                  </a:txBody>
                  <a:tcPr/>
                </a:tc>
              </a:tr>
              <a:tr h="705731"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MTBF(</a:t>
                      </a:r>
                      <a:r>
                        <a:rPr lang="ru-RU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between failures, MTBF) и завершенность 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Покрытие/адекватность тестирования, простота использования, показатель качества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отказов, количество часов между отказами при тестировании, приходящихся на одну версию/компонент/подсистему</a:t>
                      </a:r>
                      <a:endParaRPr lang="ru-R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169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СЕМЬ ОСНОВНЫХ МЕТРИК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23192"/>
            <a:ext cx="8946541" cy="4925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/>
              <a:t>Семь основных метрик могут быть использованы бесконечным числом способов для управления проектами и организациями. В процессе разработки проекта данные по предыдущим итерациям и проектам являются предварительными данными для планирования последующих итераций и проектов. Соответственно, после того как семейство метрик определено, они могут быть использованы проектом или организацией для предсказания затрат, сроков и качества выполнения различных работ в будущем. Семь основных метрик основываются на здравом смысле и практическом опыте, связанном как с успехами, так и с неудачами. Они обладают следующими свойствами</a:t>
            </a:r>
            <a:r>
              <a:rPr lang="ru-RU" sz="1200" dirty="0" smtClean="0"/>
              <a:t>:</a:t>
            </a:r>
          </a:p>
          <a:p>
            <a:r>
              <a:rPr lang="ru-RU" sz="1200" dirty="0" smtClean="0"/>
              <a:t>Просты</a:t>
            </a:r>
            <a:r>
              <a:rPr lang="ru-RU" sz="1200" dirty="0"/>
              <a:t>, объективны; их легко собирать, легко интерпретировать и трудно интерпретировать неправильно. </a:t>
            </a:r>
            <a:r>
              <a:rPr lang="ru-RU" sz="1200" dirty="0" smtClean="0"/>
              <a:t> </a:t>
            </a:r>
          </a:p>
          <a:p>
            <a:r>
              <a:rPr lang="ru-RU" sz="1200" dirty="0" smtClean="0"/>
              <a:t>Их </a:t>
            </a:r>
            <a:r>
              <a:rPr lang="ru-RU" sz="1200" dirty="0"/>
              <a:t>сбор может быть автоматизирован, и он не нарушает нормальную работу системы. </a:t>
            </a:r>
            <a:endParaRPr lang="ru-RU" sz="1200" dirty="0" smtClean="0"/>
          </a:p>
          <a:p>
            <a:r>
              <a:rPr lang="ru-RU" sz="1200" dirty="0" smtClean="0"/>
              <a:t>Они </a:t>
            </a:r>
            <a:r>
              <a:rPr lang="ru-RU" sz="1200" dirty="0"/>
              <a:t>позволяют получать непротиворечивые оценки на протяжении всего жизненного цикла и выводятся непосредственно из самого состояния продукта, а не из субъективных оценок. </a:t>
            </a:r>
            <a:endParaRPr lang="ru-RU" sz="1200" dirty="0" smtClean="0"/>
          </a:p>
          <a:p>
            <a:r>
              <a:rPr lang="ru-RU" sz="1200" dirty="0" smtClean="0"/>
              <a:t>Они </a:t>
            </a:r>
            <a:r>
              <a:rPr lang="ru-RU" sz="1200" dirty="0"/>
              <a:t>полезны как для управленческого, так и для инженерного персонала, являясь средством обмена информацией о ходе работ и качестве, представленной в согласованном формате. </a:t>
            </a:r>
            <a:endParaRPr lang="ru-RU" sz="1200" dirty="0" smtClean="0"/>
          </a:p>
          <a:p>
            <a:r>
              <a:rPr lang="ru-RU" sz="1200" dirty="0" smtClean="0"/>
              <a:t>Их </a:t>
            </a:r>
            <a:r>
              <a:rPr lang="ru-RU" sz="1200" dirty="0"/>
              <a:t>точность растет на протяжении жизненного цикла. </a:t>
            </a:r>
            <a:endParaRPr lang="ru-RU" sz="1200" dirty="0" smtClean="0"/>
          </a:p>
          <a:p>
            <a:pPr marL="0" indent="0">
              <a:buNone/>
            </a:pPr>
            <a:r>
              <a:rPr lang="ru-RU" sz="1200" dirty="0" smtClean="0"/>
              <a:t>Последнее </a:t>
            </a:r>
            <a:r>
              <a:rPr lang="ru-RU" sz="1200" dirty="0"/>
              <a:t>свойство важно и достойно более подробного обсуждения. Метрики, используемые на стадии разработки (на которой преобладают интеллектуальная свобода и разрешение рисков), оказываются менее точными, чем те, что применяются на стадии производства (с преобладанием работ по реализации и управлению изменениями). Следовательно, заранее определенные метрики адаптируются к стадии производства, где высока рискованность затрат и возрастает значение управления. Задание метрик на стадии разработки направлено в основном на определение первоначальной базовой архитектуры и ожиданий, связанных с планом стадии производства</a:t>
            </a:r>
            <a:r>
              <a:rPr lang="ru-RU" sz="1200" dirty="0" smtClean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698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www.intuit.ru/studies/courses/2196/267/lecture/6808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studme.org/1387072221076/menedzhment/upravlenie_kachestvom_proekta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e-mba.ru/knowledge-base/upravlenie-kachestvom-proekta-kak-dostich-nuzhnogo-rezultata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bussin-proj.ru/upravlenie-kachestvom-proekta.html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works.doklad.ru/view/YWoTq1o-cpo/all.html</a:t>
            </a:r>
            <a:endParaRPr lang="ru-RU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projectimo.ru/realizaciya-proekta/upravlenie-kachestvom-proekta.html</a:t>
            </a:r>
            <a:endParaRPr lang="ru-RU" dirty="0" smtClean="0"/>
          </a:p>
          <a:p>
            <a:r>
              <a:rPr lang="en-US" dirty="0">
                <a:hlinkClick r:id="rId8"/>
              </a:rPr>
              <a:t>https://project.dovidnyk.info/index.php/home/upravlenieproektamiposozdaniyuprogrammnogoobespecheniya/108-sem__osnovnyh_metrik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2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 и </a:t>
            </a:r>
            <a:r>
              <a:rPr lang="ru-RU" dirty="0" smtClean="0"/>
              <a:t>документооборот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Документооборот </a:t>
            </a:r>
            <a:r>
              <a:rPr lang="ru-RU" dirty="0"/>
              <a:t>- это движение документов от момента их составления или получения от других организаций до использования их для бухгалтерских записей и последующей передачи в архив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Организация работы с документами влияет на качество работы аппарата управления, организацию и культуру труда управленческих работников. От того, насколько профессионально ведется документация, зависит успех управленческой деятельности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13967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управления качеством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Основные принципы управления качеством по стандартам серии 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ISO 9000:2000</a:t>
            </a:r>
            <a:r>
              <a:rPr lang="ru-RU" dirty="0"/>
              <a:t>:</a:t>
            </a:r>
          </a:p>
          <a:p>
            <a:r>
              <a:rPr lang="ru-RU" dirty="0"/>
              <a:t>ориентация деятельности Компании на клиента;</a:t>
            </a:r>
          </a:p>
          <a:p>
            <a:r>
              <a:rPr lang="ru-RU" dirty="0"/>
              <a:t>управляемость и наблюдаемость всех процессов Компании;</a:t>
            </a:r>
          </a:p>
          <a:p>
            <a:r>
              <a:rPr lang="ru-RU" dirty="0"/>
              <a:t>вовлечение и мотивация персонала;</a:t>
            </a:r>
          </a:p>
          <a:p>
            <a:r>
              <a:rPr lang="ru-RU" dirty="0"/>
              <a:t>процессное представление всех видов деятельности;</a:t>
            </a:r>
          </a:p>
          <a:p>
            <a:r>
              <a:rPr lang="ru-RU" dirty="0"/>
              <a:t>системный подход к управлению;</a:t>
            </a:r>
          </a:p>
          <a:p>
            <a:r>
              <a:rPr lang="ru-RU" dirty="0"/>
              <a:t>непрерывное совершенствование системы менеджмента качества (СМК);</a:t>
            </a:r>
          </a:p>
          <a:p>
            <a:r>
              <a:rPr lang="ru-RU" dirty="0"/>
              <a:t>достоверность информации для управленческих решений;</a:t>
            </a:r>
          </a:p>
          <a:p>
            <a:r>
              <a:rPr lang="ru-RU" dirty="0"/>
              <a:t>взаимовыгодные отношения с поставщиками.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819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документации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архитектурная/проектная</a:t>
            </a:r>
            <a:r>
              <a:rPr lang="ru-RU" dirty="0"/>
              <a:t> — обзор программного обеспечения, включающий описание рабочей среды и принципов, которые должны быть использованы при создании ПО</a:t>
            </a:r>
          </a:p>
          <a:p>
            <a:pPr algn="just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техническая </a:t>
            </a:r>
            <a:r>
              <a:rPr lang="ru-RU" dirty="0"/>
              <a:t>— документация на </a:t>
            </a:r>
            <a:r>
              <a:rPr lang="ru-RU" dirty="0">
                <a:hlinkClick r:id="rId2" tooltip="Исходный код"/>
              </a:rPr>
              <a:t>код</a:t>
            </a:r>
            <a:r>
              <a:rPr lang="ru-RU" dirty="0"/>
              <a:t>, </a:t>
            </a:r>
            <a:r>
              <a:rPr lang="ru-RU" dirty="0">
                <a:hlinkClick r:id="rId3" tooltip="Алгоритм"/>
              </a:rPr>
              <a:t>алгоритмы</a:t>
            </a:r>
            <a:r>
              <a:rPr lang="ru-RU" dirty="0"/>
              <a:t>, интерфейсы, </a:t>
            </a:r>
            <a:r>
              <a:rPr lang="ru-RU" dirty="0">
                <a:hlinkClick r:id="rId4" tooltip="API"/>
              </a:rPr>
              <a:t>API</a:t>
            </a:r>
            <a:endParaRPr lang="ru-RU" dirty="0"/>
          </a:p>
          <a:p>
            <a:pPr algn="just"/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пользовательская</a:t>
            </a:r>
            <a:r>
              <a:rPr lang="ru-RU" dirty="0"/>
              <a:t> — руководства для конечных пользователей, администраторов системы и другого персонала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маркетинговая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563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Архитектурная/проектная документация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Проектная документация обычно описывает продукт в общих чертах. Не описывая того, как что-либо будет использоваться, она скорее отвечает на вопрос «почему именно так». Например, в проектном документе программист может описать обоснование того, почему структуры данных организованы именно таким образом. Описываются причины, почему какой-либо </a:t>
            </a:r>
            <a:r>
              <a:rPr lang="ru-RU" dirty="0">
                <a:hlinkClick r:id="rId2" tooltip="Класс (программирование)"/>
              </a:rPr>
              <a:t>класс</a:t>
            </a:r>
            <a:r>
              <a:rPr lang="ru-RU" dirty="0"/>
              <a:t> сконструирован определённым образом, выделяются </a:t>
            </a:r>
            <a:r>
              <a:rPr lang="ru-RU" dirty="0">
                <a:hlinkClick r:id="rId3" tooltip="Шаблоны проектирования"/>
              </a:rPr>
              <a:t>паттерны</a:t>
            </a:r>
            <a:r>
              <a:rPr lang="ru-RU" dirty="0"/>
              <a:t>, в некоторых случаях даже даются идеи как можно будет выполнить улучшения в дальнейшем. Ничего из этого не входит в техническую или пользовательскую документацию, но всё это действительно важно для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071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Техническая документация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При создании программы, одного лишь кода, как правило, недостаточно. Должен быть предоставлен некоторый текст, описывающий различные аспекты того, что именно делает код. Такая документация часто включается непосредственно в исходный код или предоставляется вместе с ним.</a:t>
            </a:r>
          </a:p>
          <a:p>
            <a:pPr marL="0" indent="0" algn="just">
              <a:buNone/>
            </a:pPr>
            <a:r>
              <a:rPr lang="ru-RU" dirty="0" smtClean="0"/>
              <a:t>Подобная </a:t>
            </a:r>
            <a:r>
              <a:rPr lang="ru-RU" dirty="0"/>
              <a:t>документация имеет сильно выраженный технический характер и в основном используется для определения и описания API, структур данных и алгоритмов.</a:t>
            </a:r>
          </a:p>
          <a:p>
            <a:pPr marL="0" indent="0" algn="just">
              <a:buNone/>
            </a:pPr>
            <a:r>
              <a:rPr lang="ru-RU" dirty="0" smtClean="0"/>
              <a:t>Часто </a:t>
            </a:r>
            <a:r>
              <a:rPr lang="ru-RU" dirty="0"/>
              <a:t>при составлении технической документации используются автоматизированные средства — генераторы документации, такие как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Doxygen</a:t>
            </a:r>
            <a:r>
              <a:rPr lang="ru-RU" dirty="0"/>
              <a:t>,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javadoc</a:t>
            </a:r>
            <a:r>
              <a:rPr lang="ru-RU" dirty="0"/>
              <a:t>,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NDoc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/>
              <a:t>и другие. Они получают информацию из специальным образом оформленных комментариев в исходном коде, и создают справочные руководства в каком-либо формате, например, в виде текста или HTML.</a:t>
            </a:r>
          </a:p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ru-RU" dirty="0"/>
              <a:t>генераторов документации и документирующих комментариев многими программистами признаётся удобным средством, по различным причинам. В частности, при таком подходе документация является частью исходного кода, и одни и те же инструменты могут использоваться для сборки программы и одновременной сборки документации к ней. Это также упрощает поддержку документации в актуальном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356901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Пользовательская </a:t>
            </a:r>
            <a:r>
              <a:rPr lang="ru-RU" b="1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В </a:t>
            </a:r>
            <a:r>
              <a:rPr lang="ru-RU" sz="1200" dirty="0"/>
              <a:t>отличие от технической документации, сфокусированной на коде и том, как он работает, пользовательская документация описывает лишь то, как использовать программу.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В </a:t>
            </a:r>
            <a:r>
              <a:rPr lang="ru-RU" sz="1200" dirty="0"/>
              <a:t>случае если продуктом является 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программная библиотека</a:t>
            </a:r>
            <a:r>
              <a:rPr lang="ru-RU" sz="1200" dirty="0"/>
              <a:t>, пользовательская документация и документация на код становятся очень близкими, почти эквивалентными понятиями. Но в общем случае, это не так.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Обычно</a:t>
            </a:r>
            <a:r>
              <a:rPr lang="ru-RU" sz="1200" dirty="0"/>
              <a:t>, пользовательская документация представляет собой 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руководство пользователя</a:t>
            </a:r>
            <a:r>
              <a:rPr lang="ru-RU" sz="1200" dirty="0"/>
              <a:t>, которое описывает каждую функцию программы, а также шаги, которые нужно выполнить для использования этой функции. Хорошая пользовательская документация идёт ещё дальше и предоставляет инструкции о том, что делать в случае возникновения проблем. Очень важно, чтобы документация не вводила в заблуждение и была актуальной. Руководство должно иметь 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чёткую структуру</a:t>
            </a:r>
            <a:r>
              <a:rPr lang="ru-RU" sz="1200" dirty="0"/>
              <a:t>; очень полезно, если имеется сквозной предметный указатель. Логическая связность и простота также имеют большое значение.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Существует </a:t>
            </a:r>
            <a:r>
              <a:rPr lang="ru-RU" sz="1200" dirty="0"/>
              <a:t>три подхода к организации пользовательской документации. 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Вводное руководство </a:t>
            </a:r>
            <a:r>
              <a:rPr lang="ru-RU" sz="1200" dirty="0"/>
              <a:t>(англ. </a:t>
            </a:r>
            <a:r>
              <a:rPr lang="ru-RU" sz="1200" dirty="0" err="1">
                <a:solidFill>
                  <a:schemeClr val="accent3">
                    <a:lumMod val="75000"/>
                  </a:schemeClr>
                </a:solidFill>
              </a:rPr>
              <a:t>tutorial</a:t>
            </a:r>
            <a:r>
              <a:rPr lang="ru-RU" sz="1200" dirty="0"/>
              <a:t>), наиболее полезное для новых пользователей, последовательно проводит по ряду шагов, служащих для выполнения каких-либо типичных задач. 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Тематический подход</a:t>
            </a:r>
            <a:r>
              <a:rPr lang="ru-RU" sz="1200" dirty="0"/>
              <a:t>, при котором каждая глава руководства посвящена какой-то отдельной теме, больше подходит для совершенствующихся пользователей. В последнем, третьем подходе, команды или задачи организованы в виде 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алфавитного справочника </a:t>
            </a:r>
            <a:r>
              <a:rPr lang="ru-RU" sz="1200" dirty="0"/>
              <a:t>— часто это хорошо воспринимается продвинутыми пользователями, хорошо знающими, что они ищут. Жалобы пользователей обычно относятся к тому, что документация охватывает только один из этих подходов, и поэтому хорошо подходит лишь для одного класса пользователей.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Во </a:t>
            </a:r>
            <a:r>
              <a:rPr lang="ru-RU" sz="1200" dirty="0"/>
              <a:t>многих случаях разработчики программного продукта ограничивают набор пользовательской документации лишь 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встроенной системой помощи </a:t>
            </a:r>
            <a:r>
              <a:rPr lang="ru-RU" sz="1200" dirty="0"/>
              <a:t>(англ. </a:t>
            </a:r>
            <a:r>
              <a:rPr lang="ru-RU" sz="1200" dirty="0" err="1">
                <a:solidFill>
                  <a:schemeClr val="accent3">
                    <a:lumMod val="75000"/>
                  </a:schemeClr>
                </a:solidFill>
              </a:rPr>
              <a:t>online</a:t>
            </a:r>
            <a:r>
              <a:rPr lang="ru-RU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accent3">
                    <a:lumMod val="75000"/>
                  </a:schemeClr>
                </a:solidFill>
              </a:rPr>
              <a:t>help</a:t>
            </a:r>
            <a:r>
              <a:rPr lang="ru-RU" sz="1200" dirty="0"/>
              <a:t>), содержащей справочную информацию о командах или пунктах меню. Работа по обучению новых пользователей и поддержке совершенствующихся пользователей перекладывается на частных издателей, часто оказывающих значительную помощь разработчикам.</a:t>
            </a:r>
          </a:p>
        </p:txBody>
      </p:sp>
    </p:spTree>
    <p:extLst>
      <p:ext uri="{BB962C8B-B14F-4D97-AF65-F5344CB8AC3E}">
        <p14:creationId xmlns:p14="http://schemas.microsoft.com/office/powerpoint/2010/main" val="979173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Маркетинговая </a:t>
            </a:r>
            <a:r>
              <a:rPr lang="ru-RU" b="1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Для многих приложений необходимо располагать рядом с ними рекламные материалы, с тем чтобы заинтересовать людей, обратив их внимание на продукт. Такая форма документации имеет целью:</a:t>
            </a:r>
          </a:p>
          <a:p>
            <a:r>
              <a:rPr lang="ru-RU" dirty="0"/>
              <a:t>подогреть интерес к продукту у потенциальных пользователей</a:t>
            </a:r>
          </a:p>
          <a:p>
            <a:r>
              <a:rPr lang="ru-RU" dirty="0"/>
              <a:t>информировать их о том, что именно делает продукт, с тем чтобы их ожидания совпадали с тем, что они получат</a:t>
            </a:r>
          </a:p>
          <a:p>
            <a:r>
              <a:rPr lang="ru-RU" dirty="0"/>
              <a:t>объяснить положение продукта по сравнению с конкурирующими решениями</a:t>
            </a:r>
          </a:p>
          <a:p>
            <a:pPr marL="0" indent="0" algn="just">
              <a:buNone/>
            </a:pPr>
            <a:r>
              <a:rPr lang="ru-RU" dirty="0" smtClean="0"/>
              <a:t>Одна </a:t>
            </a:r>
            <a:r>
              <a:rPr lang="ru-RU" dirty="0"/>
              <a:t>из хороших маркетинговых практик — предоставление </a:t>
            </a:r>
            <a:r>
              <a:rPr lang="ru-RU" dirty="0">
                <a:hlinkClick r:id="rId2" tooltip="Слоган"/>
              </a:rPr>
              <a:t>слогана</a:t>
            </a:r>
            <a:r>
              <a:rPr lang="ru-RU" dirty="0"/>
              <a:t> — простой запоминающейся фразы, иллюстрирующей то, что мы хотим донести до пользователя, а также характеризующей </a:t>
            </a:r>
            <a:r>
              <a:rPr lang="ru-RU" i="1" dirty="0"/>
              <a:t>ощущение</a:t>
            </a:r>
            <a:r>
              <a:rPr lang="ru-RU" dirty="0"/>
              <a:t>, которое создаёт продукт.</a:t>
            </a:r>
          </a:p>
          <a:p>
            <a:pPr marL="0" indent="0" algn="just">
              <a:buNone/>
            </a:pPr>
            <a:r>
              <a:rPr lang="ru-RU" dirty="0"/>
              <a:t>Часто бывает так, что коробка продукта и другие маркетинговые материалы дают более ясную картину о возможностях и способах использования программы, чем всё остальное.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664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&amp; 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Фаза выработки </a:t>
            </a:r>
            <a:r>
              <a:rPr lang="ru-RU" sz="1400" dirty="0" smtClean="0">
                <a:solidFill>
                  <a:schemeClr val="accent3">
                    <a:lumMod val="75000"/>
                  </a:schemeClr>
                </a:solidFill>
              </a:rPr>
              <a:t>концепции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ru-RU" sz="1400" dirty="0"/>
              <a:t>формирования ядра проектной </a:t>
            </a:r>
            <a:r>
              <a:rPr lang="ru-RU" sz="1400" dirty="0" smtClean="0"/>
              <a:t>группы</a:t>
            </a:r>
            <a:endParaRPr lang="en-US" sz="1400" dirty="0" smtClean="0"/>
          </a:p>
          <a:p>
            <a:r>
              <a:rPr lang="ru-RU" sz="1400" dirty="0" smtClean="0"/>
              <a:t>основа</a:t>
            </a:r>
            <a:r>
              <a:rPr lang="ru-RU" sz="1400" dirty="0"/>
              <a:t>, фундамент, будущего решения на основе единого видения проекта (ничем не ограниченное представление о целях и задачах, стоящих перед проектной группой</a:t>
            </a:r>
            <a:r>
              <a:rPr lang="ru-RU" sz="1400" dirty="0" smtClean="0"/>
              <a:t>)</a:t>
            </a:r>
            <a:endParaRPr lang="en-US" sz="1400" dirty="0" smtClean="0"/>
          </a:p>
          <a:p>
            <a:r>
              <a:rPr lang="ru-RU" sz="1400" dirty="0"/>
              <a:t>о</a:t>
            </a:r>
            <a:r>
              <a:rPr lang="ru-RU" sz="1400" dirty="0" smtClean="0"/>
              <a:t>черчиваются </a:t>
            </a:r>
            <a:r>
              <a:rPr lang="ru-RU" sz="1400" dirty="0"/>
              <a:t>рамки (чётко описанные задачи, которые предстоит решить), однозначно описывающие то, что предстоит сделать в рамках проектных ограничений, и оцениваются риски.</a:t>
            </a:r>
            <a:endParaRPr lang="en-US" sz="1400" dirty="0" smtClean="0"/>
          </a:p>
          <a:p>
            <a:pPr marL="0" indent="0" algn="just">
              <a:buNone/>
            </a:pPr>
            <a:r>
              <a:rPr lang="ru-RU" sz="1400" dirty="0"/>
              <a:t>Если программист будет создавать продукт, не владея документом единого видения (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shared</a:t>
            </a:r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vision</a:t>
            </a:r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document</a:t>
            </a:r>
            <a:r>
              <a:rPr lang="ru-RU" sz="1400" dirty="0"/>
              <a:t>) только на основании описания рамок (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scope</a:t>
            </a:r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document</a:t>
            </a:r>
            <a:r>
              <a:rPr lang="ru-RU" sz="1400" dirty="0"/>
              <a:t>), он вероятнее всего не сможет создать то, что ожидает заказчик, ведь основные цели, представления и ожидания заказчика сконцентрированы именно в документе единого видения. Оба эти документа должны создаваться итеративно и тщательно, </a:t>
            </a:r>
            <a:r>
              <a:rPr lang="ru-RU" sz="1400" dirty="0" smtClean="0"/>
              <a:t>минимизируем </a:t>
            </a:r>
            <a:r>
              <a:rPr lang="ru-RU" sz="1400" dirty="0"/>
              <a:t>дальнейшие отклонения от них</a:t>
            </a:r>
            <a:r>
              <a:rPr lang="ru-RU" sz="1400" dirty="0" smtClean="0"/>
              <a:t>.</a:t>
            </a:r>
          </a:p>
          <a:p>
            <a:pPr marL="0" indent="0" algn="just">
              <a:buNone/>
            </a:pPr>
            <a:r>
              <a:rPr lang="ru-RU" sz="1400" dirty="0"/>
              <a:t>Главной вехой этой фазы будет событие «Концепция утверждена». К этому моменту у заказчика и проектной группы уже сформированы устойчивые представления о задачах, функциональности и ограничениях проекта. К моменту этой вехи должны быть готовы следующие документы: общее описание и рамки проекта (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vision</a:t>
            </a:r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 \ 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scope</a:t>
            </a:r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accent3">
                    <a:lumMod val="75000"/>
                  </a:schemeClr>
                </a:solidFill>
              </a:rPr>
              <a:t>document</a:t>
            </a:r>
            <a:r>
              <a:rPr lang="ru-RU" sz="1400" dirty="0"/>
              <a:t>), документ оценки рисков, описание структуры проекта. </a:t>
            </a:r>
            <a:endParaRPr lang="ru-RU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980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&amp; Scope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MSF рекомендует обозначить следующие промежуточные вехи в течение фазы:</a:t>
            </a:r>
          </a:p>
          <a:p>
            <a:r>
              <a:rPr lang="ru-RU" dirty="0"/>
              <a:t>Ядро проектной группы сформировано</a:t>
            </a:r>
          </a:p>
          <a:p>
            <a:r>
              <a:rPr lang="ru-RU" dirty="0"/>
              <a:t>Черновой вариант концепции проекта составлен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910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Projects requirements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Планирование проекта. Фаза планирования</a:t>
            </a:r>
          </a:p>
          <a:p>
            <a:pPr marL="0" indent="0" algn="just">
              <a:buNone/>
            </a:pPr>
            <a:r>
              <a:rPr lang="ru-RU" dirty="0"/>
              <a:t>На фазе </a:t>
            </a:r>
            <a:r>
              <a:rPr lang="ru-RU" dirty="0" smtClean="0"/>
              <a:t>планирования</a:t>
            </a:r>
            <a:r>
              <a:rPr lang="ru-RU" dirty="0"/>
              <a:t> </a:t>
            </a:r>
            <a:r>
              <a:rPr lang="ru-RU" dirty="0" smtClean="0"/>
              <a:t>производится </a:t>
            </a:r>
            <a:r>
              <a:rPr lang="ru-RU" dirty="0"/>
              <a:t>основная работа по составлению планов проекта. Она включает в себя подготовку </a:t>
            </a:r>
            <a:r>
              <a:rPr lang="ru-RU" i="1" dirty="0"/>
              <a:t>проектной группой</a:t>
            </a:r>
            <a:r>
              <a:rPr lang="ru-RU" dirty="0"/>
              <a:t> </a:t>
            </a:r>
            <a:r>
              <a:rPr lang="ru-RU" i="1" dirty="0"/>
              <a:t>функциональной спецификации</a:t>
            </a:r>
            <a:r>
              <a:rPr lang="ru-RU" dirty="0"/>
              <a:t>, разработку дизайнов, подготовку рабочих планов, оценку проектных затрат и сроков разработки различных составляющих проекта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В начале фазы планирования </a:t>
            </a:r>
            <a:r>
              <a:rPr lang="ru-RU" i="1" dirty="0"/>
              <a:t>проектная группа</a:t>
            </a:r>
            <a:r>
              <a:rPr lang="ru-RU" dirty="0"/>
              <a:t> анализирует и документирует проектные требования. Они разделяются на четыре общих категории: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бизнес-требования (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business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requirements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потребительские требования (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user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requirements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эксплуатационные требования (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operational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requirements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системные требования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, относящиеся к решению в целом (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system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requirements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pPr marL="0" indent="0" algn="just">
              <a:buNone/>
            </a:pPr>
            <a:r>
              <a:rPr lang="ru-RU" dirty="0"/>
              <a:t>В ходе проектирования решения и создания его </a:t>
            </a:r>
            <a:r>
              <a:rPr lang="ru-RU" i="1" dirty="0"/>
              <a:t>функциональной спецификации</a:t>
            </a:r>
            <a:r>
              <a:rPr lang="ru-RU" dirty="0"/>
              <a:t> необходимо следить за соответствием (</a:t>
            </a:r>
            <a:r>
              <a:rPr lang="ru-RU" i="1" dirty="0" err="1"/>
              <a:t>traceability</a:t>
            </a:r>
            <a:r>
              <a:rPr lang="ru-RU" dirty="0"/>
              <a:t>) между имеющимися требованиями и проектируемой функциональностью.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12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Процесс проектирования </a:t>
            </a:r>
            <a:r>
              <a:rPr lang="ru-RU" dirty="0"/>
              <a:t>- это систематический способ продвижения от абстрактных концепций к конкретным техническим деталям. Он начинается с методичного анализа </a:t>
            </a:r>
            <a:r>
              <a:rPr lang="ru-RU" i="1" dirty="0"/>
              <a:t>профилей пользователей</a:t>
            </a:r>
            <a:r>
              <a:rPr lang="ru-RU" dirty="0"/>
              <a:t> (</a:t>
            </a:r>
            <a:r>
              <a:rPr lang="ru-RU" i="1" dirty="0" err="1"/>
              <a:t>user</a:t>
            </a:r>
            <a:r>
              <a:rPr lang="ru-RU" i="1" dirty="0"/>
              <a:t> </a:t>
            </a:r>
            <a:r>
              <a:rPr lang="ru-RU" i="1" dirty="0" err="1"/>
              <a:t>profiles</a:t>
            </a:r>
            <a:r>
              <a:rPr lang="ru-RU" dirty="0"/>
              <a:t>, иногда называемых "персонажами" - "</a:t>
            </a:r>
            <a:r>
              <a:rPr lang="ru-RU" i="1" dirty="0" err="1"/>
              <a:t>personas</a:t>
            </a:r>
            <a:r>
              <a:rPr lang="ru-RU" dirty="0"/>
              <a:t>"), которые описывают различные типы пользователей и их рабочие функции. Значительная часть этой работы часто проводится во время фазы выработки концепции. Затем формируется набор сценариев использования (</a:t>
            </a:r>
            <a:r>
              <a:rPr lang="ru-RU" i="1" dirty="0" err="1"/>
              <a:t>usage</a:t>
            </a:r>
            <a:r>
              <a:rPr lang="ru-RU" i="1" dirty="0"/>
              <a:t> </a:t>
            </a:r>
            <a:r>
              <a:rPr lang="ru-RU" i="1" dirty="0" err="1"/>
              <a:t>scenarios</a:t>
            </a:r>
            <a:r>
              <a:rPr lang="ru-RU" dirty="0"/>
              <a:t>), в каждом из которых моделируется выполнение какой-либо операции определенным типом пользователя. В конце концов, каждый </a:t>
            </a:r>
            <a:r>
              <a:rPr lang="ru-RU" i="1" dirty="0"/>
              <a:t>сценарий использования</a:t>
            </a:r>
            <a:r>
              <a:rPr lang="ru-RU" dirty="0"/>
              <a:t> разбивается на последовательность специфических действий, называемых вариантами использования 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cases</a:t>
            </a:r>
            <a:r>
              <a:rPr lang="ru-RU" dirty="0"/>
              <a:t>), которые необходимо выполнить пользователю для осуществления операции.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417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Specification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Существует три уровня процесса проектирования: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концептуальный дизайн (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conceptual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design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ru-RU" dirty="0"/>
              <a:t>;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логический дизайн (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logical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design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физический дизайн (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physical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3">
                    <a:lumMod val="75000"/>
                  </a:schemeClr>
                </a:solidFill>
              </a:rPr>
              <a:t>design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pPr marL="0" indent="0" algn="just">
              <a:buNone/>
            </a:pPr>
            <a:r>
              <a:rPr lang="ru-RU" dirty="0"/>
              <a:t>Работа над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логическим дизайном </a:t>
            </a:r>
            <a:r>
              <a:rPr lang="ru-RU" dirty="0"/>
              <a:t>начинается через некоторое время после начала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концептуального дизайна</a:t>
            </a:r>
            <a:r>
              <a:rPr lang="ru-RU" dirty="0"/>
              <a:t>, и работа над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физическим дизайном</a:t>
            </a:r>
            <a:r>
              <a:rPr lang="ru-RU" dirty="0"/>
              <a:t> стартует через некоторое время после начала работы над логическим.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Результаты </a:t>
            </a:r>
            <a:r>
              <a:rPr lang="ru-RU" dirty="0"/>
              <a:t>процесса проектирования документируются в </a:t>
            </a:r>
            <a:r>
              <a:rPr lang="ru-RU" i="1" dirty="0"/>
              <a:t>функциональной спецификации</a:t>
            </a:r>
            <a:r>
              <a:rPr lang="ru-RU" dirty="0"/>
              <a:t> (</a:t>
            </a:r>
            <a:r>
              <a:rPr lang="ru-RU" dirty="0" err="1"/>
              <a:t>functional</a:t>
            </a:r>
            <a:r>
              <a:rPr lang="ru-RU" dirty="0"/>
              <a:t> </a:t>
            </a:r>
            <a:r>
              <a:rPr lang="ru-RU" dirty="0" err="1"/>
              <a:t>specification</a:t>
            </a:r>
            <a:r>
              <a:rPr lang="ru-RU" dirty="0"/>
              <a:t>). </a:t>
            </a:r>
            <a:r>
              <a:rPr lang="ru-RU" i="1" dirty="0"/>
              <a:t>Функциональная спецификация</a:t>
            </a:r>
            <a:r>
              <a:rPr lang="ru-RU" dirty="0"/>
              <a:t> детально описывает вид и поведение каждой составляющей решения. Также для всех составляющих описывается их архитектура и дизайн.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2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управления качеством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Стандарт 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ISO10006</a:t>
            </a:r>
            <a:r>
              <a:rPr lang="ru-RU" dirty="0"/>
              <a:t> имеет название "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Менеджмент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 качества. Руководство качеством при управлении проектами</a:t>
            </a:r>
            <a:r>
              <a:rPr lang="ru-RU" dirty="0"/>
              <a:t>". Основные принципы управления качеством по стандартам серии 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ISO 10006:1997</a:t>
            </a:r>
            <a:r>
              <a:rPr lang="ru-RU" dirty="0"/>
              <a:t>:</a:t>
            </a:r>
          </a:p>
          <a:p>
            <a:r>
              <a:rPr lang="ru-RU" dirty="0"/>
              <a:t>ориентация деятельности Компании на клиента;</a:t>
            </a:r>
          </a:p>
          <a:p>
            <a:r>
              <a:rPr lang="ru-RU" dirty="0"/>
              <a:t>ответственность руководства за создание благоприятной среды в отношении качества и непрерывное совершенствование СМК;</a:t>
            </a:r>
          </a:p>
          <a:p>
            <a:r>
              <a:rPr lang="ru-RU" dirty="0"/>
              <a:t>представление проекта как набора запланированных и взаимоувязанных процессов;</a:t>
            </a:r>
          </a:p>
          <a:p>
            <a:r>
              <a:rPr lang="ru-RU" dirty="0"/>
              <a:t>сфокусированность на качестве продуктов и услуг как на необходимом условии соответствия целям проекта;</a:t>
            </a:r>
          </a:p>
          <a:p>
            <a:r>
              <a:rPr lang="ru-RU" dirty="0"/>
              <a:t>процессное представление всех видов деятельности;</a:t>
            </a:r>
          </a:p>
          <a:p>
            <a:r>
              <a:rPr lang="ru-RU" dirty="0"/>
              <a:t>системный подход к управлению проекта в целом.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664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Тестирование приемлемости для потребителей (</a:t>
            </a:r>
            <a:r>
              <a:rPr lang="ru-RU" i="1" dirty="0" err="1"/>
              <a:t>user</a:t>
            </a:r>
            <a:r>
              <a:rPr lang="ru-RU" i="1" dirty="0"/>
              <a:t> </a:t>
            </a:r>
            <a:r>
              <a:rPr lang="ru-RU" i="1" dirty="0" err="1"/>
              <a:t>acceptance</a:t>
            </a:r>
            <a:r>
              <a:rPr lang="ru-RU" i="1" dirty="0"/>
              <a:t> </a:t>
            </a:r>
            <a:r>
              <a:rPr lang="ru-RU" i="1" dirty="0" err="1"/>
              <a:t>testing</a:t>
            </a:r>
            <a:r>
              <a:rPr lang="ru-RU" dirty="0"/>
              <a:t>) и исследование эргономичности (</a:t>
            </a:r>
            <a:r>
              <a:rPr lang="ru-RU" i="1" dirty="0" err="1"/>
              <a:t>usability</a:t>
            </a:r>
            <a:r>
              <a:rPr lang="ru-RU" dirty="0"/>
              <a:t> </a:t>
            </a:r>
            <a:r>
              <a:rPr lang="ru-RU" i="1" dirty="0" err="1"/>
              <a:t>studies</a:t>
            </a:r>
            <a:r>
              <a:rPr lang="ru-RU" dirty="0"/>
              <a:t>) выполняются начиная с фазы разработки и продолжаются на протяжении фазы стабилизации. Их цель - убедиться в том, что новая система отвечает требованиям потребителей и бизнеса.</a:t>
            </a:r>
          </a:p>
          <a:p>
            <a:pPr marL="0" indent="0" algn="just">
              <a:buNone/>
            </a:pPr>
            <a:r>
              <a:rPr lang="ru-RU" dirty="0"/>
              <a:t>По достижению данной вехи пользователи осуществляют тестирование и одобряют работу решения в непроизводственной среде (</a:t>
            </a:r>
            <a:r>
              <a:rPr lang="ru-RU" dirty="0" err="1"/>
              <a:t>non-production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/>
              <a:t>). Это включает в себя проверку интеграции системы с работающими в производственной среде бизнес приложениями. Также должны быть проверены разработанные процедуры "отката" и восстановления после сбоев (</a:t>
            </a:r>
            <a:r>
              <a:rPr lang="ru-RU" dirty="0" err="1"/>
              <a:t>rollout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 </a:t>
            </a:r>
            <a:r>
              <a:rPr lang="ru-RU" i="1" dirty="0" err="1"/>
              <a:t>backout</a:t>
            </a:r>
            <a:r>
              <a:rPr lang="ru-RU" dirty="0"/>
              <a:t> </a:t>
            </a:r>
            <a:r>
              <a:rPr lang="ru-RU" dirty="0" err="1"/>
              <a:t>procedures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r>
              <a:rPr lang="ru-RU" dirty="0"/>
              <a:t>После одобрения менеджерами выпуска, разработанное программное обеспечение и все докупленные к нему компоненты переносятся из архива группы разработки в архив группы сопровождения.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698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документы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течение фазы </a:t>
            </a:r>
            <a:r>
              <a:rPr lang="ru-RU" i="1" dirty="0"/>
              <a:t>MSF</a:t>
            </a:r>
            <a:r>
              <a:rPr lang="ru-RU" dirty="0"/>
              <a:t> рекомендует выделить промежуточные вехи</a:t>
            </a:r>
            <a:r>
              <a:rPr lang="ru-RU" dirty="0" smtClean="0"/>
              <a:t>: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Верификация технологий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technology validation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Базовая версия 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</a:rPr>
              <a:t>функциональной спецификации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создана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Базовая версия сводного плана проекта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создана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Базовая версия сводного календарного графика проекта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создана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Ключевые компоненты развернуты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core components deployed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).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Внедрение на местах завершено (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site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deployments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</a:rPr>
              <a:t>complete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Внедренное решение стабилизировано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48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works.doklad.ru/view/HoGziH8XUB8.html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https://ru.wikipedia.org/wiki/%D0%94%D0%BE%D0%BA%D1%83%D0%BC%D0%B5%D0%BD%D1%82%D0%B0%D1%86%D0%B8%D1%8F_%D0%BD%D0%B0_%D0%BF%D1%80%D0%BE%D0%B3%D1%80%D0%B0%D0%BC%D0%BC%D0%BD%D0%BE%D0%B5_%</a:t>
            </a:r>
            <a:r>
              <a:rPr lang="en-US" dirty="0" smtClean="0">
                <a:hlinkClick r:id="rId3"/>
              </a:rPr>
              <a:t>D0%BE%D0%B1%D0%B5%D1%81%D0%BF%D0%B5%D1%87%D0%B5%D0%BD%D0%B8%D0%B5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http://citforum.ru/SE/project/msf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https://www.intuit.ru/studies/courses/1161/176/lecture/4773?page=3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749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Стадии </a:t>
            </a:r>
            <a:r>
              <a:rPr lang="ru-RU" dirty="0"/>
              <a:t>управления качеством проекта</a:t>
            </a:r>
          </a:p>
        </p:txBody>
      </p:sp>
      <p:pic>
        <p:nvPicPr>
          <p:cNvPr id="1026" name="Picture 2" descr="Стадии процесса управления качество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33" y="1853248"/>
            <a:ext cx="7810052" cy="447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Стадия "Концепция</a:t>
            </a:r>
            <a:r>
              <a:rPr lang="ru-RU" i="1" dirty="0" smtClean="0"/>
              <a:t>"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На этой стадии определяется политика и стратегия для обеспечения качества разрабатываемого продукта, удовлетворяющего ожидаемым запросам потребителя. "Концепция" имеет следующие </a:t>
            </a:r>
            <a:r>
              <a:rPr lang="ru-RU" i="1" dirty="0"/>
              <a:t>разделы</a:t>
            </a:r>
            <a:r>
              <a:rPr lang="ru-RU" dirty="0"/>
              <a:t>:</a:t>
            </a:r>
          </a:p>
          <a:p>
            <a:r>
              <a:rPr lang="ru-RU" dirty="0"/>
              <a:t>Политика и стратегия качества;</a:t>
            </a:r>
          </a:p>
          <a:p>
            <a:r>
              <a:rPr lang="ru-RU" dirty="0"/>
              <a:t>Общие требования и принципы обеспечения качества;</a:t>
            </a:r>
          </a:p>
          <a:p>
            <a:r>
              <a:rPr lang="ru-RU" dirty="0"/>
              <a:t>Стандарты, нормы и правила;</a:t>
            </a:r>
          </a:p>
          <a:p>
            <a:r>
              <a:rPr lang="ru-RU" dirty="0"/>
              <a:t>Интеграция функций обеспечения качества;</a:t>
            </a:r>
          </a:p>
          <a:p>
            <a:r>
              <a:rPr lang="ru-RU" dirty="0"/>
              <a:t>Требования к системе управления качеством.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Стадия планирования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На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стадии планирования качества </a:t>
            </a:r>
            <a:r>
              <a:rPr lang="ru-RU" dirty="0"/>
              <a:t>определяются стандарты, которые следует использовать, чтобы содержание проекта оправдывало ожидания участников проекта. Планирование качества включает как идентификацию этих стандартов, так и </a:t>
            </a:r>
            <a:r>
              <a:rPr lang="ru-RU" i="1" dirty="0"/>
              <a:t>поиск</a:t>
            </a:r>
            <a:r>
              <a:rPr lang="ru-RU" dirty="0"/>
              <a:t> путей их реализации. Ниже перечислены основные задачи стадии планирования:</a:t>
            </a:r>
          </a:p>
          <a:p>
            <a:r>
              <a:rPr lang="ru-RU" dirty="0"/>
              <a:t>определение показателей оценки качества;</a:t>
            </a:r>
          </a:p>
          <a:p>
            <a:r>
              <a:rPr lang="ru-RU" dirty="0"/>
              <a:t>определение технических спецификаций;</a:t>
            </a:r>
          </a:p>
          <a:p>
            <a:r>
              <a:rPr lang="ru-RU" dirty="0"/>
              <a:t>описание процедур управления качеством;</a:t>
            </a:r>
          </a:p>
          <a:p>
            <a:r>
              <a:rPr lang="ru-RU" dirty="0"/>
              <a:t>составление списка объектов контроля;</a:t>
            </a:r>
          </a:p>
          <a:p>
            <a:r>
              <a:rPr lang="ru-RU" dirty="0"/>
              <a:t>выбор методов и средств оценки качества;</a:t>
            </a:r>
          </a:p>
          <a:p>
            <a:r>
              <a:rPr lang="ru-RU" dirty="0"/>
              <a:t>описание связей с другими процессами;</a:t>
            </a:r>
          </a:p>
          <a:p>
            <a:r>
              <a:rPr lang="ru-RU" dirty="0"/>
              <a:t>разработка </a:t>
            </a:r>
            <a:r>
              <a:rPr lang="ru-RU" i="1" dirty="0"/>
              <a:t>плана управления качеством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91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Стадия 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Стадии организации контроля качества </a:t>
            </a:r>
            <a:r>
              <a:rPr lang="ru-RU" dirty="0"/>
              <a:t>предполагает создание необходимых и достаточных организационных, технических, финансовых и др. условий для обеспечения выполнения требований к качеству проекта и продукции проекта и возможностей их удовлетворения.</a:t>
            </a:r>
          </a:p>
        </p:txBody>
      </p:sp>
    </p:spTree>
    <p:extLst>
      <p:ext uri="{BB962C8B-B14F-4D97-AF65-F5344CB8AC3E}">
        <p14:creationId xmlns:p14="http://schemas.microsoft.com/office/powerpoint/2010/main" val="330517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2078</Words>
  <Application>Microsoft Office PowerPoint</Application>
  <PresentationFormat>Широкоэкранный</PresentationFormat>
  <Paragraphs>268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6" baseType="lpstr">
      <vt:lpstr>Arial</vt:lpstr>
      <vt:lpstr>Century Gothic</vt:lpstr>
      <vt:lpstr>Wingdings 3</vt:lpstr>
      <vt:lpstr>Ион</vt:lpstr>
      <vt:lpstr>Презентация PowerPoint</vt:lpstr>
      <vt:lpstr>Управление качеством в проекте</vt:lpstr>
      <vt:lpstr>Стандарты управления качеством</vt:lpstr>
      <vt:lpstr>Стандарты управления качеством</vt:lpstr>
      <vt:lpstr>Стандарты управления качеством</vt:lpstr>
      <vt:lpstr>Стадии управления качеством проекта</vt:lpstr>
      <vt:lpstr>Стадия "Концепция"</vt:lpstr>
      <vt:lpstr>Стадия планирования</vt:lpstr>
      <vt:lpstr>Стадия организации</vt:lpstr>
      <vt:lpstr>Стадия контроля</vt:lpstr>
      <vt:lpstr>Стадии регулирования и анализа</vt:lpstr>
      <vt:lpstr>Стадия завершения</vt:lpstr>
      <vt:lpstr>Процессы качества</vt:lpstr>
      <vt:lpstr>Планирование качества</vt:lpstr>
      <vt:lpstr>Входная информация процесса планирования качества </vt:lpstr>
      <vt:lpstr>Планирование качества: инструменты и методы </vt:lpstr>
      <vt:lpstr>Программа обеспечения качеством</vt:lpstr>
      <vt:lpstr>Программа обеспечения качеством</vt:lpstr>
      <vt:lpstr>Анализ выгод и затрат</vt:lpstr>
      <vt:lpstr>Анализ выгод и затрат</vt:lpstr>
      <vt:lpstr>Другие инструменты</vt:lpstr>
      <vt:lpstr>Планирование качества: выходы</vt:lpstr>
      <vt:lpstr>Процесс контроля качества</vt:lpstr>
      <vt:lpstr>Процесс контроля качества: входы </vt:lpstr>
      <vt:lpstr>Процесс контроля качества: инструменты и методы</vt:lpstr>
      <vt:lpstr>Диаграмма причинно-следственных связей</vt:lpstr>
      <vt:lpstr>Диаграмма причинно-следственных связей</vt:lpstr>
      <vt:lpstr>Контрольные диаграммы</vt:lpstr>
      <vt:lpstr>Контрольные диаграммы</vt:lpstr>
      <vt:lpstr>Диаграммы зависимостей</vt:lpstr>
      <vt:lpstr>Диаграммы зависимостей</vt:lpstr>
      <vt:lpstr>Диаграмма Парето</vt:lpstr>
      <vt:lpstr>Диаграмма Парето</vt:lpstr>
      <vt:lpstr>Другие инструменты</vt:lpstr>
      <vt:lpstr>Выходы процесса контроля качества </vt:lpstr>
      <vt:lpstr>СЕМЬ ОСНОВНЫХ МЕТРИК</vt:lpstr>
      <vt:lpstr>СЕМЬ ОСНОВНЫХ МЕТРИК</vt:lpstr>
      <vt:lpstr>Источники</vt:lpstr>
      <vt:lpstr>Документация и документооборот в проекте</vt:lpstr>
      <vt:lpstr>Типы документации </vt:lpstr>
      <vt:lpstr>Архитектурная/проектная документация </vt:lpstr>
      <vt:lpstr>Техническая документация </vt:lpstr>
      <vt:lpstr>Пользовательская документация</vt:lpstr>
      <vt:lpstr>Маркетинговая документация</vt:lpstr>
      <vt:lpstr>Vision &amp; Scope</vt:lpstr>
      <vt:lpstr>Vision &amp; Scope</vt:lpstr>
      <vt:lpstr>Projects requirements</vt:lpstr>
      <vt:lpstr>Design Specification</vt:lpstr>
      <vt:lpstr>Design Specification</vt:lpstr>
      <vt:lpstr>Test Plan</vt:lpstr>
      <vt:lpstr>Другие документы</vt:lpstr>
      <vt:lpstr>Источники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VELIY</dc:creator>
  <cp:lastModifiedBy>VELIY</cp:lastModifiedBy>
  <cp:revision>263</cp:revision>
  <dcterms:created xsi:type="dcterms:W3CDTF">2020-04-16T08:06:08Z</dcterms:created>
  <dcterms:modified xsi:type="dcterms:W3CDTF">2020-04-28T07:03:16Z</dcterms:modified>
</cp:coreProperties>
</file>