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Default Extension="ppt" ContentType="application/vnd.ms-powerpoint"/>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15" r:id="rId2"/>
  </p:sldMasterIdLst>
  <p:notesMasterIdLst>
    <p:notesMasterId r:id="rId23"/>
  </p:notesMasterIdLst>
  <p:sldIdLst>
    <p:sldId id="257" r:id="rId3"/>
    <p:sldId id="269" r:id="rId4"/>
    <p:sldId id="270" r:id="rId5"/>
    <p:sldId id="274" r:id="rId6"/>
    <p:sldId id="271" r:id="rId7"/>
    <p:sldId id="282" r:id="rId8"/>
    <p:sldId id="277" r:id="rId9"/>
    <p:sldId id="294" r:id="rId10"/>
    <p:sldId id="295" r:id="rId11"/>
    <p:sldId id="292" r:id="rId12"/>
    <p:sldId id="273" r:id="rId13"/>
    <p:sldId id="297" r:id="rId14"/>
    <p:sldId id="298" r:id="rId15"/>
    <p:sldId id="299" r:id="rId16"/>
    <p:sldId id="300" r:id="rId17"/>
    <p:sldId id="301" r:id="rId18"/>
    <p:sldId id="284" r:id="rId19"/>
    <p:sldId id="286" r:id="rId20"/>
    <p:sldId id="272"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BF00"/>
    <a:srgbClr val="F1A300"/>
    <a:srgbClr val="CC8900"/>
    <a:srgbClr val="CC89FF"/>
    <a:srgbClr val="F0AC00"/>
    <a:srgbClr val="87802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86648" autoAdjust="0"/>
  </p:normalViewPr>
  <p:slideViewPr>
    <p:cSldViewPr>
      <p:cViewPr varScale="1">
        <p:scale>
          <a:sx n="82" d="100"/>
          <a:sy n="82" d="100"/>
        </p:scale>
        <p:origin x="-1128" y="-102"/>
      </p:cViewPr>
      <p:guideLst>
        <p:guide orient="horz" pos="2160"/>
        <p:guide pos="2880"/>
      </p:guideLst>
    </p:cSldViewPr>
  </p:slideViewPr>
  <p:outlineViewPr>
    <p:cViewPr>
      <p:scale>
        <a:sx n="33" d="100"/>
        <a:sy n="33" d="100"/>
      </p:scale>
      <p:origin x="0" y="174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pPr/>
              <a:t>4/2/2010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4/2/2010 10:57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rPr>
            </a:br>
            <a:r>
              <a:rPr lang="en-US" sz="500" smtClean="0">
                <a:solidFill>
                  <a:srgbClr val="000000"/>
                </a:solidFill>
              </a:rPr>
              <a:t>MICROSOFT MAKES NO WARRANTIES, EXPRESS, IMPLIED OR STATUTORY, AS TO THE INFORMATION IN THIS PRESENTATION.</a:t>
            </a:r>
          </a:p>
          <a:p>
            <a:endParaRPr lang="en-US" sz="50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a:p>
        </p:txBody>
      </p:sp>
      <p:sp>
        <p:nvSpPr>
          <p:cNvPr id="4" name="Slide Number Placeholder 3"/>
          <p:cNvSpPr>
            <a:spLocks noGrp="1"/>
          </p:cNvSpPr>
          <p:nvPr>
            <p:ph type="sldNum" sz="quarter" idx="10"/>
          </p:nvPr>
        </p:nvSpPr>
        <p:spPr/>
        <p:txBody>
          <a:bodyPr/>
          <a:lstStyle/>
          <a:p>
            <a:fld id="{58BE1359-2DA2-4102-8E5F-3C314329F386}" type="slidenum">
              <a:rPr lang="en-US" smtClean="0"/>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mtClean="0"/>
              <a:t>Il sistema è completamente espandibile (anche dinamicamente, vedi AP v0.9) tramite il “nuovo” sistema di Routing</a:t>
            </a:r>
            <a:endParaRPr lang="it-IT"/>
          </a:p>
        </p:txBody>
      </p:sp>
      <p:sp>
        <p:nvSpPr>
          <p:cNvPr id="4" name="Slide Number Placeholder 3"/>
          <p:cNvSpPr>
            <a:spLocks noGrp="1"/>
          </p:cNvSpPr>
          <p:nvPr>
            <p:ph type="sldNum" sz="quarter" idx="10"/>
          </p:nvPr>
        </p:nvSpPr>
        <p:spPr/>
        <p:txBody>
          <a:bodyPr/>
          <a:lstStyle/>
          <a:p>
            <a:fld id="{58BE1359-2DA2-4102-8E5F-3C314329F386}" type="slidenum">
              <a:rPr lang="en-US" smtClean="0"/>
              <a:pPr/>
              <a:t>17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mtClean="0"/>
              <a:t>Niente PdC: è un todo!</a:t>
            </a:r>
            <a:endParaRPr lang="it-IT"/>
          </a:p>
        </p:txBody>
      </p:sp>
      <p:sp>
        <p:nvSpPr>
          <p:cNvPr id="4" name="Slide Number Placeholder 3"/>
          <p:cNvSpPr>
            <a:spLocks noGrp="1"/>
          </p:cNvSpPr>
          <p:nvPr>
            <p:ph type="sldNum" sz="quarter" idx="10"/>
          </p:nvPr>
        </p:nvSpPr>
        <p:spPr/>
        <p:txBody>
          <a:bodyPr/>
          <a:lstStyle/>
          <a:p>
            <a:fld id="{58BE1359-2DA2-4102-8E5F-3C314329F386}" type="slidenum">
              <a:rPr lang="en-US" smtClean="0"/>
              <a:pPr/>
              <a:t>18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mtClean="0"/>
              <a:t>PdC: gestione Roles, e Authorization</a:t>
            </a:r>
            <a:r>
              <a:rPr lang="it-IT" baseline="0" smtClean="0"/>
              <a:t> nel PdC</a:t>
            </a:r>
          </a:p>
          <a:p>
            <a:endParaRPr lang="it-IT"/>
          </a:p>
        </p:txBody>
      </p:sp>
      <p:sp>
        <p:nvSpPr>
          <p:cNvPr id="4" name="Slide Number Placeholder 3"/>
          <p:cNvSpPr>
            <a:spLocks noGrp="1"/>
          </p:cNvSpPr>
          <p:nvPr>
            <p:ph type="sldNum" sz="quarter" idx="10"/>
          </p:nvPr>
        </p:nvSpPr>
        <p:spPr/>
        <p:txBody>
          <a:bodyPr/>
          <a:lstStyle/>
          <a:p>
            <a:fld id="{58BE1359-2DA2-4102-8E5F-3C314329F386}" type="slidenum">
              <a:rPr lang="en-US" smtClean="0"/>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4/2/2010 10:57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mtClean="0"/>
              <a:t>Altri framework: BlogEngine.NET, Oxite, SubText</a:t>
            </a:r>
          </a:p>
          <a:p>
            <a:r>
              <a:rPr lang="it-IT" smtClean="0"/>
              <a:t>WordPress</a:t>
            </a:r>
            <a:r>
              <a:rPr lang="it-IT" baseline="0" smtClean="0"/>
              <a:t> è veramente semplice da usare, ha un parco enorme di templates e plugin.</a:t>
            </a:r>
          </a:p>
          <a:p>
            <a:r>
              <a:rPr lang="it-IT" smtClean="0"/>
              <a:t>“</a:t>
            </a:r>
            <a:r>
              <a:rPr lang="it-IT" b="1" smtClean="0"/>
              <a:t>da</a:t>
            </a:r>
            <a:r>
              <a:rPr lang="it-IT" smtClean="0"/>
              <a:t> sviluppatori </a:t>
            </a:r>
            <a:r>
              <a:rPr lang="it-IT" b="1" smtClean="0"/>
              <a:t>per</a:t>
            </a:r>
            <a:r>
              <a:rPr lang="it-IT" smtClean="0"/>
              <a:t> sviluppatori” esprime</a:t>
            </a:r>
            <a:r>
              <a:rPr lang="it-IT" baseline="0" smtClean="0"/>
              <a:t> il classico problema degli sviluppatori che non hanno nozioni di usabilità.</a:t>
            </a:r>
            <a:endParaRPr lang="it-IT" smtClean="0"/>
          </a:p>
        </p:txBody>
      </p:sp>
      <p:sp>
        <p:nvSpPr>
          <p:cNvPr id="4" name="Slide Number Placeholder 3"/>
          <p:cNvSpPr>
            <a:spLocks noGrp="1"/>
          </p:cNvSpPr>
          <p:nvPr>
            <p:ph type="sldNum" sz="quarter" idx="10"/>
          </p:nvPr>
        </p:nvSpPr>
        <p:spPr/>
        <p:txBody>
          <a:bodyPr/>
          <a:lstStyle/>
          <a:p>
            <a:fld id="{58BE1359-2DA2-4102-8E5F-3C314329F386}"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it-IT" dirty="0" smtClean="0"/>
              <a:t> Quello che volevo è un framework per</a:t>
            </a:r>
            <a:r>
              <a:rPr lang="it-IT" baseline="0" dirty="0" smtClean="0"/>
              <a:t> le mie applicazioni web, da usare sia come base per progetti seri, sia come “banco di gioco” per la sperimentazione di nuove tecnologie. Dato che WP è in PHP, per me l’ideale era avere una piattaforma simile ma per le tecnologie che conosco, e quindi quelle Microsoft.</a:t>
            </a:r>
          </a:p>
          <a:p>
            <a:pPr>
              <a:buFont typeface="Arial" pitchFamily="34" charset="0"/>
              <a:buChar char="•"/>
            </a:pPr>
            <a:r>
              <a:rPr lang="it-IT" baseline="0" dirty="0" smtClean="0"/>
              <a:t> WP ha un numero incredibilmente elevato di templates, free e commerciali, molti di elevata qualità; WP espone un “framework nel framework” per la creazione di templates, con una struttura base ormai consolidata e ben documentata. Per qualsiasi web designer professionale, fare un templates per WP è ormai “un gioco da ragazzi”. Invece di “reinventare la ruota”, mi son detto, perchè non poter utilizzare anch’io questi template? Ora, con Arashi, con minime modifiche, è possibile.</a:t>
            </a:r>
          </a:p>
          <a:p>
            <a:pPr>
              <a:buFont typeface="Arial" pitchFamily="34" charset="0"/>
              <a:buNone/>
            </a:pPr>
            <a:endParaRPr lang="it-IT" dirty="0"/>
          </a:p>
        </p:txBody>
      </p:sp>
      <p:sp>
        <p:nvSpPr>
          <p:cNvPr id="4" name="Slide Number Placeholder 3"/>
          <p:cNvSpPr>
            <a:spLocks noGrp="1"/>
          </p:cNvSpPr>
          <p:nvPr>
            <p:ph type="sldNum" sz="quarter" idx="10"/>
          </p:nvPr>
        </p:nvSpPr>
        <p:spPr/>
        <p:txBody>
          <a:bodyPr/>
          <a:lstStyle/>
          <a:p>
            <a:fld id="{58BE1359-2DA2-4102-8E5F-3C314329F386}"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it-IT" smtClean="0"/>
              <a:t> ASP.NET MVC: </a:t>
            </a:r>
          </a:p>
          <a:p>
            <a:pPr lvl="1">
              <a:buFont typeface="Arial" pitchFamily="34" charset="0"/>
              <a:buChar char="•"/>
            </a:pPr>
            <a:r>
              <a:rPr lang="it-IT" smtClean="0"/>
              <a:t> consente di sviluppare usando il principio “Separation</a:t>
            </a:r>
            <a:r>
              <a:rPr lang="it-IT" baseline="0" smtClean="0"/>
              <a:t> of Concerns” </a:t>
            </a:r>
          </a:p>
          <a:p>
            <a:pPr lvl="1">
              <a:buFont typeface="Arial" pitchFamily="34" charset="0"/>
              <a:buChar char="•"/>
            </a:pPr>
            <a:r>
              <a:rPr lang="it-IT" baseline="0" smtClean="0"/>
              <a:t> TOTALE CONTROLLO dell’HTML</a:t>
            </a:r>
          </a:p>
          <a:p>
            <a:pPr lvl="1">
              <a:buFont typeface="Arial" pitchFamily="34" charset="0"/>
              <a:buChar char="•"/>
            </a:pPr>
            <a:r>
              <a:rPr lang="it-IT" baseline="0" smtClean="0"/>
              <a:t> Testability</a:t>
            </a:r>
          </a:p>
          <a:p>
            <a:pPr lvl="1">
              <a:buFont typeface="Arial" pitchFamily="34" charset="0"/>
              <a:buChar char="•"/>
            </a:pPr>
            <a:r>
              <a:rPr lang="it-IT" baseline="0" smtClean="0"/>
              <a:t> Niente più “pagliacciate” come ViewState, Eventi, e altre amenità che non vanno d’accordo con il mondo web.</a:t>
            </a:r>
          </a:p>
          <a:p>
            <a:pPr lvl="1">
              <a:buFont typeface="Arial" pitchFamily="34" charset="0"/>
              <a:buChar char="•"/>
            </a:pPr>
            <a:endParaRPr lang="it-IT" baseline="0" smtClean="0"/>
          </a:p>
          <a:p>
            <a:pPr>
              <a:buFont typeface="Arial" pitchFamily="34" charset="0"/>
              <a:buChar char="•"/>
            </a:pPr>
            <a:r>
              <a:rPr lang="it-IT" baseline="0" smtClean="0"/>
              <a:t> NHibernate: no needs words</a:t>
            </a:r>
          </a:p>
          <a:p>
            <a:pPr>
              <a:buFont typeface="Arial" pitchFamily="34" charset="0"/>
              <a:buChar char="•"/>
            </a:pPr>
            <a:endParaRPr lang="it-IT" baseline="0" smtClean="0"/>
          </a:p>
          <a:p>
            <a:pPr>
              <a:buFont typeface="Arial" pitchFamily="34" charset="0"/>
              <a:buChar char="•"/>
            </a:pPr>
            <a:r>
              <a:rPr lang="it-IT" baseline="0" smtClean="0"/>
              <a:t> jQuery: framework javascript facile, veloce, cross-browser, molto OO-oriented, scelto anche da Microsoft (sarà integrato nella prox release di Ms Ajax), milioni di plugin per qualsiasi cosa.</a:t>
            </a:r>
          </a:p>
          <a:p>
            <a:pPr>
              <a:buFont typeface="Arial" pitchFamily="34" charset="0"/>
              <a:buChar char="•"/>
            </a:pPr>
            <a:endParaRPr lang="it-IT" baseline="0" smtClean="0"/>
          </a:p>
          <a:p>
            <a:pPr>
              <a:buFont typeface="Arial" pitchFamily="34" charset="0"/>
              <a:buChar char="•"/>
            </a:pPr>
            <a:r>
              <a:rPr lang="it-IT" smtClean="0"/>
              <a:t> Lucene: </a:t>
            </a:r>
          </a:p>
          <a:p>
            <a:pPr lvl="1">
              <a:buFont typeface="Arial" pitchFamily="34" charset="0"/>
              <a:buChar char="•"/>
            </a:pPr>
            <a:r>
              <a:rPr lang="en-US" smtClean="0"/>
              <a:t>Apache Lucene is a high-performance, full-featured text search engine library written entirely in Java. It is a technology suitable for nearly any application that requires full-text search, especially cross-platform. </a:t>
            </a:r>
            <a:endParaRPr lang="it-IT" smtClean="0"/>
          </a:p>
          <a:p>
            <a:pPr lvl="1">
              <a:buFont typeface="Arial" pitchFamily="34" charset="0"/>
              <a:buChar char="•"/>
            </a:pPr>
            <a:r>
              <a:rPr lang="it-IT" smtClean="0"/>
              <a:t> </a:t>
            </a:r>
            <a:r>
              <a:rPr lang="en-US" smtClean="0"/>
              <a:t>you can index anything that can be represented as text. There are also ways to get Lucene.Net to index HTML, Office documents, PDF files, and much more</a:t>
            </a:r>
            <a:endParaRPr lang="it-IT"/>
          </a:p>
        </p:txBody>
      </p:sp>
      <p:sp>
        <p:nvSpPr>
          <p:cNvPr id="4" name="Slide Number Placeholder 3"/>
          <p:cNvSpPr>
            <a:spLocks noGrp="1"/>
          </p:cNvSpPr>
          <p:nvPr>
            <p:ph type="sldNum" sz="quarter" idx="10"/>
          </p:nvPr>
        </p:nvSpPr>
        <p:spPr/>
        <p:txBody>
          <a:bodyPr/>
          <a:lstStyle/>
          <a:p>
            <a:fld id="{58BE1359-2DA2-4102-8E5F-3C314329F386}"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mtClean="0"/>
              <a:t>Nota: </a:t>
            </a:r>
          </a:p>
          <a:p>
            <a:r>
              <a:rPr lang="it-IT" smtClean="0"/>
              <a:t>.Text,</a:t>
            </a:r>
            <a:r>
              <a:rPr lang="it-IT" baseline="0" smtClean="0"/>
              <a:t> SubText, Oxite sono prevalentemente piattaforme di blogging; tuttavia supportano l’estensibilità tramite addins/plugins, quindi è relativamente semplice aggiungere funzionalità da CMS, entro certi limiti.</a:t>
            </a:r>
            <a:endParaRPr lang="it-IT"/>
          </a:p>
        </p:txBody>
      </p:sp>
      <p:sp>
        <p:nvSpPr>
          <p:cNvPr id="4" name="Slide Number Placeholder 3"/>
          <p:cNvSpPr>
            <a:spLocks noGrp="1"/>
          </p:cNvSpPr>
          <p:nvPr>
            <p:ph type="sldNum" sz="quarter" idx="10"/>
          </p:nvPr>
        </p:nvSpPr>
        <p:spPr/>
        <p:txBody>
          <a:bodyPr/>
          <a:lstStyle/>
          <a:p>
            <a:fld id="{58BE1359-2DA2-4102-8E5F-3C314329F386}"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dirty="0" smtClean="0"/>
              <a:t>Per lo più le </a:t>
            </a:r>
            <a:r>
              <a:rPr lang="it-IT" dirty="0" err="1" smtClean="0"/>
              <a:t>features</a:t>
            </a:r>
            <a:r>
              <a:rPr lang="it-IT" dirty="0" smtClean="0"/>
              <a:t> sono</a:t>
            </a:r>
            <a:r>
              <a:rPr lang="it-IT" baseline="0" dirty="0" smtClean="0"/>
              <a:t> caratterizzanti un sistema dedicato al blogging, o cmq alla </a:t>
            </a:r>
            <a:r>
              <a:rPr lang="it-IT" baseline="0" dirty="0" err="1" smtClean="0"/>
              <a:t>publicazione</a:t>
            </a:r>
            <a:r>
              <a:rPr lang="it-IT" baseline="0" dirty="0" smtClean="0"/>
              <a:t> di contenuti.</a:t>
            </a:r>
            <a:endParaRPr lang="it-IT" dirty="0"/>
          </a:p>
        </p:txBody>
      </p:sp>
      <p:sp>
        <p:nvSpPr>
          <p:cNvPr id="4" name="Slide Number Placeholder 3"/>
          <p:cNvSpPr>
            <a:spLocks noGrp="1"/>
          </p:cNvSpPr>
          <p:nvPr>
            <p:ph type="sldNum" sz="quarter" idx="10"/>
          </p:nvPr>
        </p:nvSpPr>
        <p:spPr/>
        <p:txBody>
          <a:bodyPr/>
          <a:lstStyle/>
          <a:p>
            <a:fld id="{58BE1359-2DA2-4102-8E5F-3C314329F386}"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dirty="0" smtClean="0"/>
              <a:t>Demo tutorial </a:t>
            </a:r>
          </a:p>
          <a:p>
            <a:r>
              <a:rPr lang="it-IT" dirty="0" smtClean="0"/>
              <a:t>Demo </a:t>
            </a:r>
            <a:r>
              <a:rPr lang="it-IT" dirty="0" err="1" smtClean="0"/>
              <a:t>control</a:t>
            </a:r>
            <a:r>
              <a:rPr lang="it-IT" dirty="0" smtClean="0"/>
              <a:t> </a:t>
            </a:r>
            <a:r>
              <a:rPr lang="it-IT" dirty="0" err="1" smtClean="0"/>
              <a:t>panel</a:t>
            </a:r>
            <a:endParaRPr lang="it-IT" dirty="0" smtClean="0"/>
          </a:p>
          <a:p>
            <a:r>
              <a:rPr lang="it-IT" dirty="0" smtClean="0"/>
              <a:t>Demo</a:t>
            </a:r>
            <a:r>
              <a:rPr lang="it-IT" baseline="0" dirty="0" smtClean="0"/>
              <a:t> </a:t>
            </a:r>
            <a:r>
              <a:rPr lang="it-IT" baseline="0" dirty="0" err="1" smtClean="0"/>
              <a:t>frontend</a:t>
            </a:r>
            <a:endParaRPr lang="it-IT" dirty="0"/>
          </a:p>
        </p:txBody>
      </p:sp>
      <p:sp>
        <p:nvSpPr>
          <p:cNvPr id="4" name="Slide Number Placeholder 3"/>
          <p:cNvSpPr>
            <a:spLocks noGrp="1"/>
          </p:cNvSpPr>
          <p:nvPr>
            <p:ph type="sldNum" sz="quarter" idx="10"/>
          </p:nvPr>
        </p:nvSpPr>
        <p:spPr/>
        <p:txBody>
          <a:bodyPr/>
          <a:lstStyle/>
          <a:p>
            <a:fld id="{58BE1359-2DA2-4102-8E5F-3C314329F386}"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mtClean="0"/>
              <a:t>I servizi sono invocati esclusivamente tramite interfacce;</a:t>
            </a:r>
            <a:r>
              <a:rPr lang="it-IT" baseline="0" smtClean="0"/>
              <a:t> questo permette una loro assoluta intercambiabilità con altre implementazioni.</a:t>
            </a:r>
          </a:p>
          <a:p>
            <a:r>
              <a:rPr lang="it-IT" baseline="0" smtClean="0"/>
              <a:t>&gt;&gt;&gt;Non è richiesta la ricompilazione!!! I servizi sono registrati tramite file di configurazione services.config</a:t>
            </a:r>
            <a:endParaRPr lang="it-IT"/>
          </a:p>
        </p:txBody>
      </p:sp>
      <p:sp>
        <p:nvSpPr>
          <p:cNvPr id="4" name="Slide Number Placeholder 3"/>
          <p:cNvSpPr>
            <a:spLocks noGrp="1"/>
          </p:cNvSpPr>
          <p:nvPr>
            <p:ph type="sldNum" sz="quarter" idx="10"/>
          </p:nvPr>
        </p:nvSpPr>
        <p:spPr/>
        <p:txBody>
          <a:bodyPr/>
          <a:lstStyle/>
          <a:p>
            <a:fld id="{58BE1359-2DA2-4102-8E5F-3C314329F386}"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z="1200" dirty="0" smtClean="0"/>
              <a:t>Le due entità chiave sono Site e </a:t>
            </a:r>
            <a:r>
              <a:rPr lang="it-IT" sz="1200" dirty="0" err="1" smtClean="0"/>
              <a:t>ContentItem</a:t>
            </a:r>
            <a:r>
              <a:rPr lang="it-IT" sz="1200" dirty="0" smtClean="0"/>
              <a:t>.</a:t>
            </a:r>
          </a:p>
          <a:p>
            <a:r>
              <a:rPr lang="it-IT" sz="1200" dirty="0" smtClean="0"/>
              <a:t>L'entità </a:t>
            </a:r>
            <a:r>
              <a:rPr lang="it-IT" sz="1200" b="1" dirty="0" smtClean="0"/>
              <a:t>Site </a:t>
            </a:r>
            <a:r>
              <a:rPr lang="it-IT" sz="1200" dirty="0" smtClean="0"/>
              <a:t>rappresenta un sito web che è possibile realizzare con gli strumenti messi a disposizione dal progetto </a:t>
            </a:r>
            <a:r>
              <a:rPr lang="it-IT" sz="1200" dirty="0" err="1" smtClean="0"/>
              <a:t>Arashi</a:t>
            </a:r>
            <a:r>
              <a:rPr lang="it-IT" sz="1200" dirty="0" smtClean="0"/>
              <a:t>.</a:t>
            </a:r>
          </a:p>
          <a:p>
            <a:r>
              <a:rPr lang="it-IT" sz="1200" dirty="0" smtClean="0"/>
              <a:t>Ogni sito può avere uno o più </a:t>
            </a:r>
            <a:r>
              <a:rPr lang="it-IT" sz="1200" b="1" dirty="0" err="1" smtClean="0"/>
              <a:t>SiteHost</a:t>
            </a:r>
            <a:r>
              <a:rPr lang="it-IT" sz="1200" dirty="0" smtClean="0"/>
              <a:t>, ossia nomi di dominio, associati; questo permette ad un singolo site di rispondere a richieste fatte con nomi di dominio differenti ma facenti capo sempre allo stesso sito; ad es., è possibile avere un sito che risponde a tutti i seguenti url: www.miosito.it, www.miosito.com, www.miosito.eu, www.thisismysite.net.</a:t>
            </a:r>
          </a:p>
          <a:p>
            <a:r>
              <a:rPr lang="it-IT" sz="1200" dirty="0" smtClean="0"/>
              <a:t>Ogni sito avrà anche uno o più </a:t>
            </a:r>
            <a:r>
              <a:rPr lang="it-IT" sz="1200" b="1" dirty="0" err="1" smtClean="0"/>
              <a:t>User</a:t>
            </a:r>
            <a:r>
              <a:rPr lang="it-IT" sz="1200" dirty="0" smtClean="0"/>
              <a:t>, utenti registrati, di cui uno sarà sempre un utente con permessi amministrativi.</a:t>
            </a:r>
          </a:p>
          <a:p>
            <a:r>
              <a:rPr lang="it-IT" sz="1200" dirty="0" smtClean="0"/>
              <a:t>E anche un </a:t>
            </a:r>
            <a:r>
              <a:rPr lang="it-IT" sz="1200" b="1" dirty="0" err="1" smtClean="0"/>
              <a:t>Template</a:t>
            </a:r>
            <a:r>
              <a:rPr lang="it-IT" sz="1200" dirty="0" smtClean="0"/>
              <a:t>, ossia il tema grafico che ne distingue l'aspetto sul web.</a:t>
            </a:r>
          </a:p>
          <a:p>
            <a:r>
              <a:rPr lang="it-IT" sz="1200" dirty="0" smtClean="0"/>
              <a:t>Infine, ciascun sito avrà diversi contenuti, rappresentati dall'entità astratta </a:t>
            </a:r>
            <a:r>
              <a:rPr lang="it-IT" sz="1200" b="1" dirty="0" err="1" smtClean="0"/>
              <a:t>ContentItem</a:t>
            </a:r>
            <a:r>
              <a:rPr lang="it-IT" sz="1200" b="1" dirty="0" smtClean="0"/>
              <a:t> </a:t>
            </a:r>
            <a:r>
              <a:rPr lang="it-IT" sz="1200" dirty="0" smtClean="0"/>
              <a:t>e al momento implementata dalle due specializzazioni </a:t>
            </a:r>
            <a:r>
              <a:rPr lang="it-IT" sz="1200" b="1" dirty="0" smtClean="0"/>
              <a:t>Post </a:t>
            </a:r>
            <a:r>
              <a:rPr lang="it-IT" sz="1200" dirty="0" smtClean="0"/>
              <a:t>e </a:t>
            </a:r>
            <a:r>
              <a:rPr lang="it-IT" sz="1200" b="1" dirty="0" err="1" smtClean="0"/>
              <a:t>Page</a:t>
            </a:r>
            <a:r>
              <a:rPr lang="it-IT" sz="1200" dirty="0" smtClean="0"/>
              <a:t>.</a:t>
            </a:r>
          </a:p>
          <a:p>
            <a:r>
              <a:rPr lang="it-IT" sz="1200" dirty="0" smtClean="0"/>
              <a:t>Ogni singolo contenuto può avere associati un insieme di </a:t>
            </a:r>
            <a:r>
              <a:rPr lang="it-IT" sz="1200" b="1" dirty="0" err="1" smtClean="0"/>
              <a:t>Category</a:t>
            </a:r>
            <a:r>
              <a:rPr lang="it-IT" sz="1200" b="1" dirty="0" smtClean="0"/>
              <a:t> </a:t>
            </a:r>
            <a:r>
              <a:rPr lang="it-IT" sz="1200" dirty="0" smtClean="0"/>
              <a:t>e/o di </a:t>
            </a:r>
            <a:r>
              <a:rPr lang="it-IT" sz="1200" b="1" dirty="0" err="1" smtClean="0"/>
              <a:t>Tag</a:t>
            </a:r>
            <a:r>
              <a:rPr lang="it-IT" sz="1200" dirty="0" smtClean="0"/>
              <a:t>, che permettono di categorizzare e indicizzare le varie tipologie di contenuto, oltre ad un insieme di eventuali commenti (entità </a:t>
            </a:r>
            <a:r>
              <a:rPr lang="it-IT" sz="1200" b="1" dirty="0" err="1" smtClean="0"/>
              <a:t>Comment</a:t>
            </a:r>
            <a:r>
              <a:rPr lang="it-IT" sz="1200" dirty="0" smtClean="0"/>
              <a:t>).</a:t>
            </a:r>
          </a:p>
          <a:p>
            <a:endParaRPr lang="it-IT" dirty="0"/>
          </a:p>
        </p:txBody>
      </p:sp>
      <p:sp>
        <p:nvSpPr>
          <p:cNvPr id="4" name="Slide Number Placeholder 3"/>
          <p:cNvSpPr>
            <a:spLocks noGrp="1"/>
          </p:cNvSpPr>
          <p:nvPr>
            <p:ph type="sldNum" sz="quarter" idx="10"/>
          </p:nvPr>
        </p:nvSpPr>
        <p:spPr/>
        <p:txBody>
          <a:bodyPr/>
          <a:lstStyle/>
          <a:p>
            <a:fld id="{58BE1359-2DA2-4102-8E5F-3C314329F386}"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Microsoft_Office_PowerPoint_97-2003_Presentation1.ppt"/><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tile tx="-127000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title"/>
          </p:nvPr>
        </p:nvSpPr>
        <p:spPr bwMode="auto">
          <a:xfrm>
            <a:off x="76200" y="152400"/>
            <a:ext cx="7162800" cy="84770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it-IT" smtClean="0"/>
              <a:t>Fare clic per modificare stile</a:t>
            </a:r>
          </a:p>
        </p:txBody>
      </p:sp>
      <p:sp>
        <p:nvSpPr>
          <p:cNvPr id="5" name="Rectangle 7"/>
          <p:cNvSpPr>
            <a:spLocks noGrp="1" noChangeArrowheads="1"/>
          </p:cNvSpPr>
          <p:nvPr>
            <p:ph type="body" idx="1"/>
          </p:nvPr>
        </p:nvSpPr>
        <p:spPr bwMode="auto">
          <a:xfrm>
            <a:off x="609600" y="1447800"/>
            <a:ext cx="7772400" cy="465296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6" name="Rectangle 8"/>
          <p:cNvSpPr>
            <a:spLocks noGrp="1" noChangeArrowheads="1"/>
          </p:cNvSpPr>
          <p:nvPr>
            <p:ph type="ftr" sz="quarter" idx="3"/>
          </p:nvPr>
        </p:nvSpPr>
        <p:spPr bwMode="auto">
          <a:xfrm>
            <a:off x="2971800" y="6324600"/>
            <a:ext cx="28956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a:defRPr sz="1200">
                <a:latin typeface="Arial Narrow" pitchFamily="34" charset="0"/>
                <a:ea typeface="ＭＳ Ｐゴシック" pitchFamily="34" charset="-128"/>
              </a:defRPr>
            </a:lvl1pPr>
          </a:lstStyle>
          <a:p>
            <a:endParaRPr lang="it-IT"/>
          </a:p>
        </p:txBody>
      </p:sp>
      <p:sp>
        <p:nvSpPr>
          <p:cNvPr id="7" name="Rectangle 9"/>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Narrow" pitchFamily="34" charset="0"/>
                <a:ea typeface="ＭＳ Ｐゴシック" pitchFamily="34" charset="-128"/>
              </a:defRPr>
            </a:lvl1pPr>
          </a:lstStyle>
          <a:p>
            <a:fld id="{9CBF71CF-C95A-4994-B037-C9BF0EB58F45}" type="slidenum">
              <a:rPr lang="it-IT"/>
              <a:pPr/>
              <a:t>‹#›</a:t>
            </a:fld>
            <a:endParaRPr lang="it-IT"/>
          </a:p>
        </p:txBody>
      </p:sp>
      <p:graphicFrame>
        <p:nvGraphicFramePr>
          <p:cNvPr id="9" name="Object 11"/>
          <p:cNvGraphicFramePr>
            <a:graphicFrameLocks/>
          </p:cNvGraphicFramePr>
          <p:nvPr userDrawn="1"/>
        </p:nvGraphicFramePr>
        <p:xfrm>
          <a:off x="0" y="0"/>
          <a:ext cx="12700" cy="12700"/>
        </p:xfrm>
        <a:graphic>
          <a:graphicData uri="http://schemas.openxmlformats.org/presentationml/2006/ole">
            <p:oleObj spid="_x0000_s4098" r:id="rId17" imgW="12600" imgH="12600" progId="PowerPoint.Show.8">
              <p:embed/>
            </p:oleObj>
          </a:graphicData>
        </a:graphic>
      </p:graphicFrame>
      <p:sp>
        <p:nvSpPr>
          <p:cNvPr id="10" name="AutoShape 8"/>
          <p:cNvSpPr>
            <a:spLocks noChangeAspect="1" noChangeArrowheads="1" noTextEdit="1"/>
          </p:cNvSpPr>
          <p:nvPr userDrawn="1"/>
        </p:nvSpPr>
        <p:spPr bwMode="auto">
          <a:xfrm>
            <a:off x="7162800" y="76200"/>
            <a:ext cx="1930400" cy="86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it-IT"/>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01" r:id="rId13"/>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8"/>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9"/>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9"/>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9"/>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9"/>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tile tx="-1270000" ty="0" sx="100000" sy="100000" flip="none" algn="tl"/>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16"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gi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16265" y="4214818"/>
            <a:ext cx="5770577" cy="1293812"/>
          </a:xfrm>
        </p:spPr>
        <p:txBody>
          <a:bodyPr>
            <a:normAutofit/>
          </a:bodyPr>
          <a:lstStyle/>
          <a:p>
            <a:pPr algn="ctr"/>
            <a:r>
              <a:rPr lang="en-US" dirty="0" err="1" smtClean="0"/>
              <a:t>L’alternativa</a:t>
            </a:r>
            <a:r>
              <a:rPr lang="en-US" dirty="0" smtClean="0"/>
              <a:t> </a:t>
            </a:r>
            <a:r>
              <a:rPr lang="en-US" dirty="0" err="1" smtClean="0"/>
              <a:t>semplice</a:t>
            </a:r>
            <a:r>
              <a:rPr lang="en-US" dirty="0" smtClean="0"/>
              <a:t> in salsa .NET </a:t>
            </a:r>
          </a:p>
          <a:p>
            <a:pPr algn="ctr"/>
            <a:r>
              <a:rPr lang="en-US" dirty="0" smtClean="0"/>
              <a:t>per la </a:t>
            </a:r>
            <a:r>
              <a:rPr lang="en-US" dirty="0" err="1" smtClean="0"/>
              <a:t>gestione</a:t>
            </a:r>
            <a:r>
              <a:rPr lang="en-US" dirty="0" smtClean="0"/>
              <a:t> </a:t>
            </a:r>
            <a:r>
              <a:rPr lang="en-US" dirty="0" err="1" smtClean="0"/>
              <a:t>di</a:t>
            </a:r>
            <a:r>
              <a:rPr lang="en-US" dirty="0" smtClean="0"/>
              <a:t> </a:t>
            </a:r>
            <a:r>
              <a:rPr lang="en-US" dirty="0" err="1" smtClean="0"/>
              <a:t>contenuti</a:t>
            </a:r>
            <a:r>
              <a:rPr lang="en-US" dirty="0" smtClean="0"/>
              <a:t> web</a:t>
            </a:r>
            <a:endParaRPr lang="en-US" dirty="0"/>
          </a:p>
        </p:txBody>
      </p:sp>
      <p:pic>
        <p:nvPicPr>
          <p:cNvPr id="5" name="Picture 4" descr="arashi-project-logo-big-h.png"/>
          <p:cNvPicPr>
            <a:picLocks noChangeAspect="1"/>
          </p:cNvPicPr>
          <p:nvPr/>
        </p:nvPicPr>
        <p:blipFill>
          <a:blip r:embed="rId3" cstate="print"/>
          <a:stretch>
            <a:fillRect/>
          </a:stretch>
        </p:blipFill>
        <p:spPr>
          <a:xfrm>
            <a:off x="1809750" y="2762250"/>
            <a:ext cx="5524500" cy="13335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it-IT"/>
          </a:p>
        </p:txBody>
      </p:sp>
      <p:sp>
        <p:nvSpPr>
          <p:cNvPr id="7" name="Subtitle 6"/>
          <p:cNvSpPr>
            <a:spLocks noGrp="1"/>
          </p:cNvSpPr>
          <p:nvPr>
            <p:ph type="subTitle" idx="1"/>
          </p:nvPr>
        </p:nvSpPr>
        <p:spPr/>
        <p:txBody>
          <a:bodyPr/>
          <a:lstStyle/>
          <a:p>
            <a:endParaRPr lang="it-IT"/>
          </a:p>
        </p:txBody>
      </p:sp>
      <p:sp>
        <p:nvSpPr>
          <p:cNvPr id="8" name="Text Placeholder 7"/>
          <p:cNvSpPr>
            <a:spLocks noGrp="1"/>
          </p:cNvSpPr>
          <p:nvPr>
            <p:ph type="body" sz="quarter" idx="10"/>
          </p:nvPr>
        </p:nvSpPr>
        <p:spPr/>
        <p:txBody>
          <a:bodyPr/>
          <a:lstStyle/>
          <a:p>
            <a:r>
              <a:rPr lang="it-IT" smtClean="0"/>
              <a:t>Demo...</a:t>
            </a:r>
            <a:endParaRPr lang="it-IT"/>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Architecture</a:t>
            </a:r>
            <a:endParaRPr lang="it-IT"/>
          </a:p>
        </p:txBody>
      </p:sp>
      <p:sp>
        <p:nvSpPr>
          <p:cNvPr id="7" name="Rectangle 6"/>
          <p:cNvSpPr/>
          <p:nvPr/>
        </p:nvSpPr>
        <p:spPr>
          <a:xfrm>
            <a:off x="500034" y="1214422"/>
            <a:ext cx="1428760" cy="4929222"/>
          </a:xfrm>
          <a:prstGeom prst="rect">
            <a:avLst/>
          </a:prstGeom>
          <a:gradFill flip="none" rotWithShape="1">
            <a:gsLst>
              <a:gs pos="0">
                <a:srgbClr val="5E9EFF"/>
              </a:gs>
              <a:gs pos="39999">
                <a:srgbClr val="85C2FF"/>
              </a:gs>
              <a:gs pos="70000">
                <a:srgbClr val="C4D6EB"/>
              </a:gs>
              <a:gs pos="100000">
                <a:srgbClr val="FFEBFA"/>
              </a:gs>
            </a:gsLst>
            <a:lin ang="81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smtClean="0">
                <a:solidFill>
                  <a:schemeClr val="tx1"/>
                </a:solidFill>
              </a:rPr>
              <a:t>Domain </a:t>
            </a:r>
          </a:p>
          <a:p>
            <a:pPr algn="ctr"/>
            <a:r>
              <a:rPr lang="it-IT" sz="1600" b="1" smtClean="0">
                <a:solidFill>
                  <a:schemeClr val="tx1"/>
                </a:solidFill>
              </a:rPr>
              <a:t>Model</a:t>
            </a:r>
          </a:p>
          <a:p>
            <a:pPr algn="ctr"/>
            <a:r>
              <a:rPr lang="it-IT" sz="1600" b="1" smtClean="0">
                <a:solidFill>
                  <a:schemeClr val="tx1"/>
                </a:solidFill>
              </a:rPr>
              <a:t>(Entities)</a:t>
            </a:r>
            <a:endParaRPr lang="it-IT" sz="1600" b="1">
              <a:solidFill>
                <a:schemeClr val="tx1"/>
              </a:solidFill>
            </a:endParaRPr>
          </a:p>
        </p:txBody>
      </p:sp>
      <p:sp>
        <p:nvSpPr>
          <p:cNvPr id="8" name="Rectangle 7"/>
          <p:cNvSpPr/>
          <p:nvPr/>
        </p:nvSpPr>
        <p:spPr>
          <a:xfrm>
            <a:off x="1928794" y="1214422"/>
            <a:ext cx="4000528" cy="714380"/>
          </a:xfrm>
          <a:prstGeom prst="rect">
            <a:avLst/>
          </a:prstGeom>
          <a:gradFill flip="none" rotWithShape="1">
            <a:gsLst>
              <a:gs pos="0">
                <a:srgbClr val="5E9EFF"/>
              </a:gs>
              <a:gs pos="39999">
                <a:srgbClr val="85C2FF"/>
              </a:gs>
              <a:gs pos="70000">
                <a:srgbClr val="C4D6EB"/>
              </a:gs>
              <a:gs pos="100000">
                <a:srgbClr val="FFEBFA"/>
              </a:gs>
            </a:gsLst>
            <a:lin ang="162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rPr>
              <a:t>Data </a:t>
            </a:r>
            <a:r>
              <a:rPr lang="it-IT" sz="1600" b="1" dirty="0" err="1" smtClean="0">
                <a:solidFill>
                  <a:schemeClr val="tx1"/>
                </a:solidFill>
              </a:rPr>
              <a:t>Layer</a:t>
            </a:r>
            <a:endParaRPr lang="it-IT" sz="1600" b="1" dirty="0" smtClean="0">
              <a:solidFill>
                <a:schemeClr val="tx1"/>
              </a:solidFill>
            </a:endParaRPr>
          </a:p>
          <a:p>
            <a:pPr algn="ctr"/>
            <a:r>
              <a:rPr lang="it-IT" sz="1600" b="1" dirty="0" smtClean="0">
                <a:solidFill>
                  <a:schemeClr val="tx1"/>
                </a:solidFill>
              </a:rPr>
              <a:t>(</a:t>
            </a:r>
            <a:r>
              <a:rPr lang="it-IT" sz="1600" b="1" dirty="0" err="1" smtClean="0">
                <a:solidFill>
                  <a:schemeClr val="tx1"/>
                </a:solidFill>
              </a:rPr>
              <a:t>NHibernate</a:t>
            </a:r>
            <a:r>
              <a:rPr lang="it-IT" sz="1600" b="1" dirty="0" smtClean="0">
                <a:solidFill>
                  <a:schemeClr val="tx1"/>
                </a:solidFill>
              </a:rPr>
              <a:t>)</a:t>
            </a:r>
          </a:p>
        </p:txBody>
      </p:sp>
      <p:sp>
        <p:nvSpPr>
          <p:cNvPr id="9" name="Can 8"/>
          <p:cNvSpPr/>
          <p:nvPr/>
        </p:nvSpPr>
        <p:spPr>
          <a:xfrm>
            <a:off x="7500958" y="1142984"/>
            <a:ext cx="1214446" cy="1285884"/>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mtClean="0">
                <a:solidFill>
                  <a:schemeClr val="tx1">
                    <a:lumMod val="95000"/>
                    <a:lumOff val="5000"/>
                  </a:schemeClr>
                </a:solidFill>
              </a:rPr>
              <a:t>Database</a:t>
            </a:r>
            <a:endParaRPr lang="it-IT">
              <a:solidFill>
                <a:schemeClr val="tx1">
                  <a:lumMod val="95000"/>
                  <a:lumOff val="5000"/>
                </a:schemeClr>
              </a:solidFill>
            </a:endParaRPr>
          </a:p>
        </p:txBody>
      </p:sp>
      <p:sp>
        <p:nvSpPr>
          <p:cNvPr id="10" name="Rectangle 9"/>
          <p:cNvSpPr/>
          <p:nvPr/>
        </p:nvSpPr>
        <p:spPr>
          <a:xfrm>
            <a:off x="1928794" y="4143380"/>
            <a:ext cx="4000528" cy="714380"/>
          </a:xfrm>
          <a:prstGeom prst="rect">
            <a:avLst/>
          </a:prstGeom>
          <a:gradFill flip="none" rotWithShape="1">
            <a:gsLst>
              <a:gs pos="0">
                <a:srgbClr val="5E9EFF"/>
              </a:gs>
              <a:gs pos="39999">
                <a:srgbClr val="85C2FF"/>
              </a:gs>
              <a:gs pos="70000">
                <a:srgbClr val="C4D6EB"/>
              </a:gs>
              <a:gs pos="100000">
                <a:srgbClr val="FFEBFA"/>
              </a:gs>
            </a:gsLst>
            <a:path path="rect">
              <a:fillToRect l="50000" t="50000" r="50000" b="50000"/>
            </a:path>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rPr>
              <a:t>MVC: </a:t>
            </a:r>
            <a:r>
              <a:rPr lang="it-IT" sz="1600" b="1" dirty="0" err="1" smtClean="0">
                <a:solidFill>
                  <a:schemeClr val="tx1"/>
                </a:solidFill>
              </a:rPr>
              <a:t>Controllers</a:t>
            </a:r>
            <a:endParaRPr lang="it-IT" sz="1600" b="1" dirty="0" smtClean="0">
              <a:solidFill>
                <a:schemeClr val="tx1"/>
              </a:solidFill>
            </a:endParaRPr>
          </a:p>
        </p:txBody>
      </p:sp>
      <p:sp>
        <p:nvSpPr>
          <p:cNvPr id="11" name="Rectangle 10"/>
          <p:cNvSpPr/>
          <p:nvPr/>
        </p:nvSpPr>
        <p:spPr>
          <a:xfrm>
            <a:off x="1928794" y="4857760"/>
            <a:ext cx="4000528" cy="571504"/>
          </a:xfrm>
          <a:prstGeom prst="rect">
            <a:avLst/>
          </a:prstGeom>
          <a:gradFill flip="none" rotWithShape="1">
            <a:gsLst>
              <a:gs pos="0">
                <a:srgbClr val="5E9EFF"/>
              </a:gs>
              <a:gs pos="39999">
                <a:srgbClr val="85C2FF"/>
              </a:gs>
              <a:gs pos="70000">
                <a:srgbClr val="C4D6EB"/>
              </a:gs>
              <a:gs pos="100000">
                <a:srgbClr val="FFEBFA"/>
              </a:gs>
            </a:gsLst>
            <a:path path="rect">
              <a:fillToRect l="50000" t="50000" r="50000" b="50000"/>
            </a:path>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smtClean="0">
                <a:solidFill>
                  <a:schemeClr val="tx1"/>
                </a:solidFill>
              </a:rPr>
              <a:t>MVC: Models</a:t>
            </a:r>
          </a:p>
        </p:txBody>
      </p:sp>
      <p:sp>
        <p:nvSpPr>
          <p:cNvPr id="12" name="Rectangle 11"/>
          <p:cNvSpPr/>
          <p:nvPr/>
        </p:nvSpPr>
        <p:spPr>
          <a:xfrm>
            <a:off x="1928794" y="5429264"/>
            <a:ext cx="4000528" cy="714380"/>
          </a:xfrm>
          <a:prstGeom prst="rect">
            <a:avLst/>
          </a:prstGeom>
          <a:gradFill>
            <a:gsLst>
              <a:gs pos="0">
                <a:srgbClr val="5E9EFF"/>
              </a:gs>
              <a:gs pos="39999">
                <a:srgbClr val="85C2FF"/>
              </a:gs>
              <a:gs pos="70000">
                <a:srgbClr val="C4D6EB"/>
              </a:gs>
              <a:gs pos="100000">
                <a:srgbClr val="FFEBFA"/>
              </a:gs>
            </a:gsLst>
            <a:lin ang="5400000" scaled="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smtClean="0">
                <a:solidFill>
                  <a:schemeClr val="tx1"/>
                </a:solidFill>
              </a:rPr>
              <a:t>MVC: Views</a:t>
            </a:r>
          </a:p>
        </p:txBody>
      </p:sp>
      <p:sp>
        <p:nvSpPr>
          <p:cNvPr id="13" name="Rectangle 12"/>
          <p:cNvSpPr/>
          <p:nvPr/>
        </p:nvSpPr>
        <p:spPr>
          <a:xfrm>
            <a:off x="1928794" y="1928802"/>
            <a:ext cx="4000528" cy="2214578"/>
          </a:xfrm>
          <a:prstGeom prst="rect">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err="1" smtClean="0">
                <a:solidFill>
                  <a:schemeClr val="tx1"/>
                </a:solidFill>
              </a:rPr>
              <a:t>Services</a:t>
            </a:r>
            <a:endParaRPr lang="it-IT" sz="1600" b="1" dirty="0" smtClean="0">
              <a:solidFill>
                <a:schemeClr val="tx1"/>
              </a:solidFill>
            </a:endParaRPr>
          </a:p>
          <a:p>
            <a:pPr algn="ctr"/>
            <a:r>
              <a:rPr lang="it-IT" sz="1600" b="1" dirty="0" smtClean="0">
                <a:solidFill>
                  <a:schemeClr val="tx1"/>
                </a:solidFill>
              </a:rPr>
              <a:t>(Modular </a:t>
            </a:r>
            <a:r>
              <a:rPr lang="it-IT" sz="1600" b="1" dirty="0" err="1" smtClean="0">
                <a:solidFill>
                  <a:schemeClr val="tx1"/>
                </a:solidFill>
              </a:rPr>
              <a:t>components</a:t>
            </a:r>
            <a:r>
              <a:rPr lang="it-IT" sz="1600" b="1" dirty="0" smtClean="0">
                <a:solidFill>
                  <a:schemeClr val="tx1"/>
                </a:solidFill>
              </a:rPr>
              <a:t> </a:t>
            </a:r>
            <a:r>
              <a:rPr lang="it-IT" sz="1600" b="1" dirty="0" err="1" smtClean="0">
                <a:solidFill>
                  <a:schemeClr val="tx1"/>
                </a:solidFill>
              </a:rPr>
              <a:t>within</a:t>
            </a:r>
            <a:r>
              <a:rPr lang="it-IT" sz="1600" b="1" dirty="0" smtClean="0">
                <a:solidFill>
                  <a:schemeClr val="tx1"/>
                </a:solidFill>
              </a:rPr>
              <a:t> </a:t>
            </a:r>
            <a:r>
              <a:rPr lang="it-IT" sz="1600" b="1" dirty="0" err="1" smtClean="0">
                <a:solidFill>
                  <a:schemeClr val="tx1"/>
                </a:solidFill>
              </a:rPr>
              <a:t>IoC</a:t>
            </a:r>
            <a:r>
              <a:rPr lang="it-IT" sz="1600" b="1" dirty="0" smtClean="0">
                <a:solidFill>
                  <a:schemeClr val="tx1"/>
                </a:solidFill>
              </a:rPr>
              <a:t> Container)</a:t>
            </a:r>
          </a:p>
          <a:p>
            <a:pPr marL="457200" lvl="2">
              <a:buFont typeface="Arial" pitchFamily="34" charset="0"/>
              <a:buChar char="•"/>
            </a:pPr>
            <a:r>
              <a:rPr lang="it-IT" sz="1400" dirty="0" smtClean="0">
                <a:solidFill>
                  <a:schemeClr val="tx1"/>
                </a:solidFill>
              </a:rPr>
              <a:t> </a:t>
            </a:r>
            <a:r>
              <a:rPr lang="it-IT" sz="1400" dirty="0" err="1" smtClean="0">
                <a:solidFill>
                  <a:schemeClr val="tx1"/>
                </a:solidFill>
              </a:rPr>
              <a:t>Membership</a:t>
            </a:r>
            <a:r>
              <a:rPr lang="it-IT" sz="1400" dirty="0" smtClean="0">
                <a:solidFill>
                  <a:schemeClr val="tx1"/>
                </a:solidFill>
              </a:rPr>
              <a:t> Service (</a:t>
            </a:r>
            <a:r>
              <a:rPr lang="it-IT" sz="1400" dirty="0" err="1" smtClean="0">
                <a:solidFill>
                  <a:schemeClr val="tx1"/>
                </a:solidFill>
              </a:rPr>
              <a:t>Users</a:t>
            </a:r>
            <a:r>
              <a:rPr lang="it-IT" sz="1400" dirty="0" smtClean="0">
                <a:solidFill>
                  <a:schemeClr val="tx1"/>
                </a:solidFill>
              </a:rPr>
              <a:t> &amp; </a:t>
            </a:r>
            <a:r>
              <a:rPr lang="it-IT" sz="1400" dirty="0" err="1" smtClean="0">
                <a:solidFill>
                  <a:schemeClr val="tx1"/>
                </a:solidFill>
              </a:rPr>
              <a:t>Roles</a:t>
            </a:r>
            <a:r>
              <a:rPr lang="it-IT" sz="1400" dirty="0" smtClean="0">
                <a:solidFill>
                  <a:schemeClr val="tx1"/>
                </a:solidFill>
              </a:rPr>
              <a:t>)</a:t>
            </a:r>
          </a:p>
          <a:p>
            <a:pPr marL="457200" lvl="2">
              <a:buFont typeface="Arial" pitchFamily="34" charset="0"/>
              <a:buChar char="•"/>
            </a:pPr>
            <a:r>
              <a:rPr lang="it-IT" sz="1400" dirty="0" smtClean="0">
                <a:solidFill>
                  <a:schemeClr val="tx1"/>
                </a:solidFill>
              </a:rPr>
              <a:t> </a:t>
            </a:r>
            <a:r>
              <a:rPr lang="it-IT" sz="1400" dirty="0" err="1" smtClean="0">
                <a:solidFill>
                  <a:schemeClr val="tx1"/>
                </a:solidFill>
              </a:rPr>
              <a:t>Localization</a:t>
            </a:r>
            <a:r>
              <a:rPr lang="it-IT" sz="1400" dirty="0" smtClean="0">
                <a:solidFill>
                  <a:schemeClr val="tx1"/>
                </a:solidFill>
              </a:rPr>
              <a:t> Service</a:t>
            </a:r>
          </a:p>
          <a:p>
            <a:pPr marL="457200" lvl="2">
              <a:buFont typeface="Arial" pitchFamily="34" charset="0"/>
              <a:buChar char="•"/>
            </a:pPr>
            <a:r>
              <a:rPr lang="it-IT" sz="1400" dirty="0" smtClean="0">
                <a:solidFill>
                  <a:schemeClr val="tx1"/>
                </a:solidFill>
              </a:rPr>
              <a:t> </a:t>
            </a:r>
            <a:r>
              <a:rPr lang="it-IT" sz="1400" dirty="0" err="1" smtClean="0">
                <a:solidFill>
                  <a:schemeClr val="tx1"/>
                </a:solidFill>
              </a:rPr>
              <a:t>Content</a:t>
            </a:r>
            <a:r>
              <a:rPr lang="it-IT" sz="1400" dirty="0" smtClean="0">
                <a:solidFill>
                  <a:schemeClr val="tx1"/>
                </a:solidFill>
              </a:rPr>
              <a:t> Service</a:t>
            </a:r>
          </a:p>
          <a:p>
            <a:pPr marL="457200" lvl="2">
              <a:buFont typeface="Arial" pitchFamily="34" charset="0"/>
              <a:buChar char="•"/>
            </a:pPr>
            <a:r>
              <a:rPr lang="it-IT" sz="1400" dirty="0" smtClean="0">
                <a:solidFill>
                  <a:schemeClr val="tx1"/>
                </a:solidFill>
              </a:rPr>
              <a:t> </a:t>
            </a:r>
            <a:r>
              <a:rPr lang="it-IT" sz="1400" dirty="0" err="1" smtClean="0">
                <a:solidFill>
                  <a:schemeClr val="tx1"/>
                </a:solidFill>
              </a:rPr>
              <a:t>Search</a:t>
            </a:r>
            <a:r>
              <a:rPr lang="it-IT" sz="1400" dirty="0" smtClean="0">
                <a:solidFill>
                  <a:schemeClr val="tx1"/>
                </a:solidFill>
              </a:rPr>
              <a:t> Service</a:t>
            </a:r>
          </a:p>
          <a:p>
            <a:pPr marL="457200" lvl="2">
              <a:buFont typeface="Arial" pitchFamily="34" charset="0"/>
              <a:buChar char="•"/>
            </a:pPr>
            <a:r>
              <a:rPr lang="it-IT" sz="1400" dirty="0" smtClean="0">
                <a:solidFill>
                  <a:schemeClr val="tx1"/>
                </a:solidFill>
              </a:rPr>
              <a:t> Site Service</a:t>
            </a:r>
          </a:p>
          <a:p>
            <a:pPr marL="457200" lvl="2">
              <a:buFont typeface="Arial" pitchFamily="34" charset="0"/>
              <a:buChar char="•"/>
            </a:pPr>
            <a:r>
              <a:rPr lang="it-IT" sz="1400" dirty="0" smtClean="0">
                <a:solidFill>
                  <a:schemeClr val="tx1"/>
                </a:solidFill>
              </a:rPr>
              <a:t> </a:t>
            </a:r>
            <a:r>
              <a:rPr lang="it-IT" sz="1400" dirty="0" err="1" smtClean="0">
                <a:solidFill>
                  <a:schemeClr val="tx1"/>
                </a:solidFill>
              </a:rPr>
              <a:t>Theme</a:t>
            </a:r>
            <a:r>
              <a:rPr lang="it-IT" sz="1400" dirty="0" smtClean="0">
                <a:solidFill>
                  <a:schemeClr val="tx1"/>
                </a:solidFill>
              </a:rPr>
              <a:t> Service</a:t>
            </a:r>
          </a:p>
          <a:p>
            <a:pPr marL="457200" lvl="2">
              <a:buFont typeface="Arial" pitchFamily="34" charset="0"/>
              <a:buChar char="•"/>
            </a:pPr>
            <a:r>
              <a:rPr lang="it-IT" sz="1400" dirty="0" smtClean="0">
                <a:solidFill>
                  <a:schemeClr val="tx1"/>
                </a:solidFill>
              </a:rPr>
              <a:t> </a:t>
            </a:r>
            <a:r>
              <a:rPr lang="it-IT" sz="1400" dirty="0" err="1" smtClean="0">
                <a:solidFill>
                  <a:schemeClr val="tx1"/>
                </a:solidFill>
              </a:rPr>
              <a:t>Widget</a:t>
            </a:r>
            <a:r>
              <a:rPr lang="it-IT" sz="1400" dirty="0" smtClean="0">
                <a:solidFill>
                  <a:schemeClr val="tx1"/>
                </a:solidFill>
              </a:rPr>
              <a:t> Service</a:t>
            </a:r>
          </a:p>
          <a:p>
            <a:pPr marL="457200" lvl="2">
              <a:buFont typeface="Arial" pitchFamily="34" charset="0"/>
              <a:buChar char="•"/>
            </a:pPr>
            <a:r>
              <a:rPr lang="it-IT" sz="1400" dirty="0" smtClean="0">
                <a:solidFill>
                  <a:schemeClr val="tx1"/>
                </a:solidFill>
              </a:rPr>
              <a:t> .....(</a:t>
            </a:r>
            <a:r>
              <a:rPr lang="it-IT" sz="1400" dirty="0" err="1" smtClean="0">
                <a:solidFill>
                  <a:schemeClr val="tx1"/>
                </a:solidFill>
              </a:rPr>
              <a:t>Versioning</a:t>
            </a:r>
            <a:r>
              <a:rPr lang="it-IT" sz="1400" dirty="0" smtClean="0">
                <a:solidFill>
                  <a:schemeClr val="tx1"/>
                </a:solidFill>
              </a:rPr>
              <a:t>, Media </a:t>
            </a:r>
            <a:r>
              <a:rPr lang="it-IT" sz="1400" dirty="0" err="1" smtClean="0">
                <a:solidFill>
                  <a:schemeClr val="tx1"/>
                </a:solidFill>
              </a:rPr>
              <a:t>Storage</a:t>
            </a:r>
            <a:r>
              <a:rPr lang="it-IT" sz="1400" dirty="0" smtClean="0">
                <a:solidFill>
                  <a:schemeClr val="tx1"/>
                </a:solidFill>
              </a:rPr>
              <a:t>, ....)</a:t>
            </a:r>
          </a:p>
        </p:txBody>
      </p:sp>
      <p:cxnSp>
        <p:nvCxnSpPr>
          <p:cNvPr id="18" name="Straight Arrow Connector 17"/>
          <p:cNvCxnSpPr/>
          <p:nvPr/>
        </p:nvCxnSpPr>
        <p:spPr>
          <a:xfrm rot="10800000">
            <a:off x="5929322" y="1428737"/>
            <a:ext cx="157163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5929322" y="1714488"/>
            <a:ext cx="157163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2" name="Cloud 21"/>
          <p:cNvSpPr/>
          <p:nvPr/>
        </p:nvSpPr>
        <p:spPr>
          <a:xfrm>
            <a:off x="7358082" y="4143380"/>
            <a:ext cx="1643074" cy="18573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mtClean="0">
                <a:solidFill>
                  <a:schemeClr val="tx1">
                    <a:lumMod val="95000"/>
                    <a:lumOff val="5000"/>
                  </a:schemeClr>
                </a:solidFill>
              </a:rPr>
              <a:t>Web</a:t>
            </a:r>
            <a:endParaRPr lang="it-IT">
              <a:solidFill>
                <a:schemeClr val="tx1">
                  <a:lumMod val="95000"/>
                  <a:lumOff val="5000"/>
                </a:schemeClr>
              </a:solidFill>
            </a:endParaRPr>
          </a:p>
        </p:txBody>
      </p:sp>
      <p:cxnSp>
        <p:nvCxnSpPr>
          <p:cNvPr id="24" name="Straight Arrow Connector 23"/>
          <p:cNvCxnSpPr>
            <a:endCxn id="10" idx="3"/>
          </p:cNvCxnSpPr>
          <p:nvPr/>
        </p:nvCxnSpPr>
        <p:spPr>
          <a:xfrm rot="10800000">
            <a:off x="5929322" y="4500570"/>
            <a:ext cx="171451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a:xfrm>
            <a:off x="6429388" y="4071942"/>
            <a:ext cx="857256" cy="307777"/>
          </a:xfrm>
          <a:prstGeom prst="rect">
            <a:avLst/>
          </a:prstGeom>
          <a:noFill/>
        </p:spPr>
        <p:txBody>
          <a:bodyPr wrap="square" rtlCol="0">
            <a:spAutoFit/>
          </a:bodyPr>
          <a:lstStyle/>
          <a:p>
            <a:r>
              <a:rPr lang="it-IT" sz="1400" smtClean="0"/>
              <a:t>Request</a:t>
            </a:r>
            <a:endParaRPr lang="it-IT" sz="1400"/>
          </a:p>
        </p:txBody>
      </p:sp>
      <p:cxnSp>
        <p:nvCxnSpPr>
          <p:cNvPr id="29" name="Straight Arrow Connector 28"/>
          <p:cNvCxnSpPr>
            <a:stCxn id="12" idx="3"/>
          </p:cNvCxnSpPr>
          <p:nvPr/>
        </p:nvCxnSpPr>
        <p:spPr>
          <a:xfrm>
            <a:off x="5929322" y="5786454"/>
            <a:ext cx="171451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6286512" y="5500702"/>
            <a:ext cx="1000132" cy="307777"/>
          </a:xfrm>
          <a:prstGeom prst="rect">
            <a:avLst/>
          </a:prstGeom>
          <a:noFill/>
        </p:spPr>
        <p:txBody>
          <a:bodyPr wrap="square" rtlCol="0">
            <a:spAutoFit/>
          </a:bodyPr>
          <a:lstStyle/>
          <a:p>
            <a:r>
              <a:rPr lang="it-IT" sz="1400" dirty="0" err="1" smtClean="0"/>
              <a:t>Response</a:t>
            </a:r>
            <a:endParaRPr lang="it-IT" sz="14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Architecture</a:t>
            </a:r>
            <a:r>
              <a:rPr lang="it-IT" dirty="0" smtClean="0"/>
              <a:t> - Domain</a:t>
            </a:r>
            <a:endParaRPr lang="it-IT" dirty="0"/>
          </a:p>
        </p:txBody>
      </p:sp>
      <p:pic>
        <p:nvPicPr>
          <p:cNvPr id="5" name="Content Placeholder 4" descr="diag_main_entities.png"/>
          <p:cNvPicPr>
            <a:picLocks noGrp="1" noChangeAspect="1"/>
          </p:cNvPicPr>
          <p:nvPr>
            <p:ph idx="1"/>
          </p:nvPr>
        </p:nvPicPr>
        <p:blipFill>
          <a:blip r:embed="rId3" cstate="print"/>
          <a:stretch>
            <a:fillRect/>
          </a:stretch>
        </p:blipFill>
        <p:spPr>
          <a:xfrm>
            <a:off x="928662" y="1909124"/>
            <a:ext cx="7268590" cy="4734586"/>
          </a:xfrm>
        </p:spPr>
      </p:pic>
      <p:sp>
        <p:nvSpPr>
          <p:cNvPr id="6146" name="AutoShape 2" descr="https://www.assembla.com/spaces/arashi/documents/bbMQV-cF0r37EneJe5aVNr/download/diag_main_entitie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6" name="TextBox 5"/>
          <p:cNvSpPr txBox="1"/>
          <p:nvPr/>
        </p:nvSpPr>
        <p:spPr>
          <a:xfrm>
            <a:off x="500034" y="1000108"/>
            <a:ext cx="8143932" cy="1200329"/>
          </a:xfrm>
          <a:prstGeom prst="rect">
            <a:avLst/>
          </a:prstGeom>
          <a:noFill/>
        </p:spPr>
        <p:txBody>
          <a:bodyPr wrap="square" rtlCol="0">
            <a:spAutoFit/>
          </a:bodyPr>
          <a:lstStyle/>
          <a:p>
            <a:r>
              <a:rPr lang="it-IT" sz="1200" dirty="0" smtClean="0"/>
              <a:t>Le due entità chiave sono Site e </a:t>
            </a:r>
            <a:r>
              <a:rPr lang="it-IT" sz="1200" dirty="0" err="1" smtClean="0"/>
              <a:t>ContentItem</a:t>
            </a:r>
            <a:r>
              <a:rPr lang="it-IT" sz="1200" dirty="0" smtClean="0"/>
              <a:t>. Ogni sito può avere uno o più </a:t>
            </a:r>
            <a:r>
              <a:rPr lang="it-IT" sz="1200" b="1" dirty="0" err="1" smtClean="0"/>
              <a:t>SiteHost</a:t>
            </a:r>
            <a:r>
              <a:rPr lang="it-IT" sz="1200" b="1" dirty="0" smtClean="0"/>
              <a:t> </a:t>
            </a:r>
            <a:r>
              <a:rPr lang="it-IT" sz="1200" dirty="0" smtClean="0"/>
              <a:t>(nomi di dominio), uno o più </a:t>
            </a:r>
            <a:r>
              <a:rPr lang="it-IT" sz="1200" b="1" dirty="0" err="1" smtClean="0"/>
              <a:t>User</a:t>
            </a:r>
            <a:r>
              <a:rPr lang="it-IT" sz="1200" b="1" dirty="0" smtClean="0"/>
              <a:t> </a:t>
            </a:r>
            <a:r>
              <a:rPr lang="it-IT" sz="1200" dirty="0" smtClean="0"/>
              <a:t>(utenti registrati), un </a:t>
            </a:r>
            <a:r>
              <a:rPr lang="it-IT" sz="1200" b="1" dirty="0" err="1" smtClean="0"/>
              <a:t>Template</a:t>
            </a:r>
            <a:r>
              <a:rPr lang="it-IT" sz="1200" dirty="0" smtClean="0"/>
              <a:t>, ossia il tema grafico che ne distingue l'aspetto sul web.</a:t>
            </a:r>
          </a:p>
          <a:p>
            <a:r>
              <a:rPr lang="it-IT" sz="1200" dirty="0" smtClean="0"/>
              <a:t>Infine, ciascun sito avrà diversi contenuti, rappresentati dall'entità astratta </a:t>
            </a:r>
            <a:r>
              <a:rPr lang="it-IT" sz="1200" b="1" dirty="0" err="1" smtClean="0"/>
              <a:t>ContentItem</a:t>
            </a:r>
            <a:r>
              <a:rPr lang="it-IT" sz="1200" b="1" dirty="0" smtClean="0"/>
              <a:t> </a:t>
            </a:r>
            <a:r>
              <a:rPr lang="it-IT" sz="1200" dirty="0" smtClean="0"/>
              <a:t>e al momento implementata dalle due specializzazioni </a:t>
            </a:r>
            <a:r>
              <a:rPr lang="it-IT" sz="1200" b="1" dirty="0" smtClean="0"/>
              <a:t>Post </a:t>
            </a:r>
            <a:r>
              <a:rPr lang="it-IT" sz="1200" dirty="0" smtClean="0"/>
              <a:t>e </a:t>
            </a:r>
            <a:r>
              <a:rPr lang="it-IT" sz="1200" b="1" dirty="0" err="1" smtClean="0"/>
              <a:t>Page</a:t>
            </a:r>
            <a:r>
              <a:rPr lang="it-IT" sz="1200" dirty="0" smtClean="0"/>
              <a:t>.</a:t>
            </a:r>
          </a:p>
          <a:p>
            <a:r>
              <a:rPr lang="it-IT" sz="1200" dirty="0" smtClean="0"/>
              <a:t>Ogni singolo contenuto può avere associati un insieme di </a:t>
            </a:r>
            <a:r>
              <a:rPr lang="it-IT" sz="1200" b="1" dirty="0" err="1" smtClean="0"/>
              <a:t>Category</a:t>
            </a:r>
            <a:r>
              <a:rPr lang="it-IT" sz="1200" b="1" dirty="0" smtClean="0"/>
              <a:t> </a:t>
            </a:r>
            <a:r>
              <a:rPr lang="it-IT" sz="1200" dirty="0" smtClean="0"/>
              <a:t>e/o di </a:t>
            </a:r>
            <a:r>
              <a:rPr lang="it-IT" sz="1200" b="1" dirty="0" err="1" smtClean="0"/>
              <a:t>Tag</a:t>
            </a:r>
            <a:r>
              <a:rPr lang="it-IT" sz="1200" dirty="0" smtClean="0"/>
              <a:t>, che permettono di categorizzare e indicizzare le varie tipologie di contenuto, oltre ad un insieme di eventuali commenti (entità </a:t>
            </a:r>
            <a:r>
              <a:rPr lang="it-IT" sz="1200" b="1" dirty="0" err="1" smtClean="0"/>
              <a:t>Comment</a:t>
            </a:r>
            <a:r>
              <a:rPr lang="it-IT" sz="1200" dirty="0" smtClean="0"/>
              <a:t>).</a:t>
            </a:r>
            <a:endParaRPr lang="it-IT" sz="12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Architecture</a:t>
            </a:r>
            <a:r>
              <a:rPr lang="it-IT" dirty="0" smtClean="0"/>
              <a:t> – </a:t>
            </a:r>
            <a:r>
              <a:rPr lang="it-IT" dirty="0" err="1" smtClean="0"/>
              <a:t>Content</a:t>
            </a:r>
            <a:r>
              <a:rPr lang="it-IT" dirty="0" smtClean="0"/>
              <a:t> </a:t>
            </a:r>
            <a:r>
              <a:rPr lang="it-IT" dirty="0" err="1" smtClean="0"/>
              <a:t>Abstraction</a:t>
            </a:r>
            <a:endParaRPr lang="it-IT" dirty="0"/>
          </a:p>
        </p:txBody>
      </p:sp>
      <p:pic>
        <p:nvPicPr>
          <p:cNvPr id="4" name="Content Placeholder 3" descr="diag_content_abstraction_general.png"/>
          <p:cNvPicPr>
            <a:picLocks noGrp="1" noChangeAspect="1"/>
          </p:cNvPicPr>
          <p:nvPr>
            <p:ph idx="1"/>
          </p:nvPr>
        </p:nvPicPr>
        <p:blipFill>
          <a:blip r:embed="rId2" cstate="print"/>
          <a:stretch>
            <a:fillRect/>
          </a:stretch>
        </p:blipFill>
        <p:spPr>
          <a:xfrm>
            <a:off x="3357554" y="1785926"/>
            <a:ext cx="5182324" cy="4544060"/>
          </a:xfrm>
        </p:spPr>
      </p:pic>
      <p:sp>
        <p:nvSpPr>
          <p:cNvPr id="5" name="TextBox 4"/>
          <p:cNvSpPr txBox="1"/>
          <p:nvPr/>
        </p:nvSpPr>
        <p:spPr>
          <a:xfrm>
            <a:off x="285720" y="6253483"/>
            <a:ext cx="8572560" cy="461665"/>
          </a:xfrm>
          <a:prstGeom prst="rect">
            <a:avLst/>
          </a:prstGeom>
          <a:noFill/>
        </p:spPr>
        <p:txBody>
          <a:bodyPr wrap="square" rtlCol="0">
            <a:spAutoFit/>
          </a:bodyPr>
          <a:lstStyle/>
          <a:p>
            <a:r>
              <a:rPr lang="en-US" sz="1200" i="1" dirty="0" smtClean="0"/>
              <a:t>[Note: due to the fact that the </a:t>
            </a:r>
            <a:r>
              <a:rPr lang="en-US" sz="1200" i="1" dirty="0" err="1" smtClean="0"/>
              <a:t>Arashi</a:t>
            </a:r>
            <a:r>
              <a:rPr lang="en-US" sz="1200" i="1" dirty="0" smtClean="0"/>
              <a:t> Project is derived from the Cuyahoga project, most of the </a:t>
            </a:r>
            <a:r>
              <a:rPr lang="en-US" sz="1200" i="1" dirty="0" err="1" smtClean="0"/>
              <a:t>infos</a:t>
            </a:r>
            <a:r>
              <a:rPr lang="en-US" sz="1200" i="1" dirty="0" smtClean="0"/>
              <a:t> in this page is borrowed from the Cuyahoga documentation. Credits go to </a:t>
            </a:r>
            <a:r>
              <a:rPr lang="en-US" sz="1200" i="1" dirty="0" err="1" smtClean="0"/>
              <a:t>Martijn</a:t>
            </a:r>
            <a:r>
              <a:rPr lang="en-US" sz="1200" i="1" dirty="0" smtClean="0"/>
              <a:t> Boland and the </a:t>
            </a:r>
            <a:r>
              <a:rPr lang="en-US" sz="1200" i="1" dirty="0" err="1" smtClean="0"/>
              <a:t>cuyahoga</a:t>
            </a:r>
            <a:r>
              <a:rPr lang="en-US" sz="1200" i="1" dirty="0" smtClean="0"/>
              <a:t> dev team]</a:t>
            </a:r>
            <a:endParaRPr lang="it-IT" sz="1200" dirty="0"/>
          </a:p>
        </p:txBody>
      </p:sp>
      <p:sp>
        <p:nvSpPr>
          <p:cNvPr id="6" name="TextBox 5"/>
          <p:cNvSpPr txBox="1"/>
          <p:nvPr/>
        </p:nvSpPr>
        <p:spPr>
          <a:xfrm>
            <a:off x="357158" y="928670"/>
            <a:ext cx="8358246" cy="830997"/>
          </a:xfrm>
          <a:prstGeom prst="rect">
            <a:avLst/>
          </a:prstGeom>
          <a:noFill/>
        </p:spPr>
        <p:txBody>
          <a:bodyPr wrap="square" rtlCol="0">
            <a:spAutoFit/>
          </a:bodyPr>
          <a:lstStyle/>
          <a:p>
            <a:r>
              <a:rPr lang="it-IT" sz="1200" dirty="0" smtClean="0"/>
              <a:t>Al fine di disporre di una infrastruttura comune che consenta di gestire operazione comuni per tutte le tipologie di contenuti, si è resa necessaria la costruzione di un livello di astrazione; in un ambito OOP tale astrazione si ottiene tramite l'ereditarietà, a tal scopo si è creata una classe base per la gestione dei contenuti: </a:t>
            </a:r>
            <a:r>
              <a:rPr lang="it-IT" sz="1200" i="1" dirty="0" err="1" smtClean="0"/>
              <a:t>ContentItem</a:t>
            </a:r>
            <a:r>
              <a:rPr lang="it-IT" sz="1200" dirty="0" smtClean="0"/>
              <a:t>, e il suo contratto è l'interfaccia </a:t>
            </a:r>
            <a:r>
              <a:rPr lang="it-IT" sz="1200" i="1" dirty="0" err="1" smtClean="0"/>
              <a:t>IContentItem</a:t>
            </a:r>
            <a:r>
              <a:rPr lang="it-IT" sz="1200" dirty="0" smtClean="0"/>
              <a:t>.</a:t>
            </a:r>
          </a:p>
          <a:p>
            <a:r>
              <a:rPr lang="it-IT" sz="1200" dirty="0" smtClean="0"/>
              <a:t>Questa classe fornisce </a:t>
            </a:r>
            <a:r>
              <a:rPr lang="it-IT" sz="1200" dirty="0" err="1" smtClean="0"/>
              <a:t>out-of-the-box</a:t>
            </a:r>
            <a:r>
              <a:rPr lang="it-IT" sz="1200" dirty="0" smtClean="0"/>
              <a:t> tutta una serie di proprietà che </a:t>
            </a:r>
            <a:r>
              <a:rPr lang="it-IT" sz="1200" b="1" dirty="0" smtClean="0"/>
              <a:t>tutte</a:t>
            </a:r>
            <a:r>
              <a:rPr lang="it-IT" sz="1200" dirty="0" smtClean="0"/>
              <a:t> le classi derivate che gestiscono contenuti devono avere.</a:t>
            </a:r>
            <a:endParaRPr lang="it-IT" sz="1200" dirty="0"/>
          </a:p>
        </p:txBody>
      </p:sp>
      <p:sp>
        <p:nvSpPr>
          <p:cNvPr id="7" name="TextBox 6"/>
          <p:cNvSpPr txBox="1"/>
          <p:nvPr/>
        </p:nvSpPr>
        <p:spPr>
          <a:xfrm>
            <a:off x="285720" y="2571744"/>
            <a:ext cx="2786082" cy="2492990"/>
          </a:xfrm>
          <a:prstGeom prst="rect">
            <a:avLst/>
          </a:prstGeom>
          <a:noFill/>
        </p:spPr>
        <p:txBody>
          <a:bodyPr wrap="square" rtlCol="0">
            <a:spAutoFit/>
          </a:bodyPr>
          <a:lstStyle/>
          <a:p>
            <a:r>
              <a:rPr lang="it-IT" sz="1200" dirty="0" smtClean="0"/>
              <a:t>La classe </a:t>
            </a:r>
            <a:r>
              <a:rPr lang="it-IT" sz="1200" dirty="0" err="1" smtClean="0"/>
              <a:t>ContentItem</a:t>
            </a:r>
            <a:r>
              <a:rPr lang="it-IT" sz="1200" dirty="0" smtClean="0"/>
              <a:t> viene ereditata da:</a:t>
            </a:r>
          </a:p>
          <a:p>
            <a:pPr>
              <a:buFont typeface="Arial" pitchFamily="34" charset="0"/>
              <a:buChar char="•"/>
            </a:pPr>
            <a:r>
              <a:rPr lang="it-IT" sz="1200" b="1" dirty="0" smtClean="0"/>
              <a:t>Post</a:t>
            </a:r>
            <a:r>
              <a:rPr lang="it-IT" sz="1200" dirty="0" smtClean="0"/>
              <a:t>: è un </a:t>
            </a:r>
            <a:r>
              <a:rPr lang="it-IT" sz="1200" dirty="0" err="1" smtClean="0"/>
              <a:t>ContentItem</a:t>
            </a:r>
            <a:r>
              <a:rPr lang="it-IT" sz="1200" dirty="0" smtClean="0"/>
              <a:t> specializzato il cui contenuto rappresenta un articolo (ad es. di un blog), con </a:t>
            </a:r>
            <a:r>
              <a:rPr lang="it-IT" sz="1200" dirty="0" err="1" smtClean="0"/>
              <a:t>tags</a:t>
            </a:r>
            <a:r>
              <a:rPr lang="it-IT" sz="1200" dirty="0" smtClean="0"/>
              <a:t>, categorie e commenti.</a:t>
            </a:r>
          </a:p>
          <a:p>
            <a:pPr>
              <a:buFont typeface="Arial" pitchFamily="34" charset="0"/>
              <a:buChar char="•"/>
            </a:pPr>
            <a:r>
              <a:rPr lang="it-IT" sz="1200" b="1" dirty="0" err="1" smtClean="0"/>
              <a:t>Page</a:t>
            </a:r>
            <a:r>
              <a:rPr lang="it-IT" sz="1200" dirty="0" smtClean="0"/>
              <a:t>: è un </a:t>
            </a:r>
            <a:r>
              <a:rPr lang="it-IT" sz="1200" dirty="0" err="1" smtClean="0"/>
              <a:t>ContentItem</a:t>
            </a:r>
            <a:r>
              <a:rPr lang="it-IT" sz="1200" dirty="0" smtClean="0"/>
              <a:t> specializzato il cui contenuto serve per visualizzare del generico HTML statico.</a:t>
            </a:r>
          </a:p>
          <a:p>
            <a:endParaRPr lang="it-IT" sz="1200" dirty="0" smtClean="0"/>
          </a:p>
          <a:p>
            <a:r>
              <a:rPr lang="it-IT" sz="1200" dirty="0" smtClean="0"/>
              <a:t>Entrambe queste classi espongono una proprietà </a:t>
            </a:r>
            <a:r>
              <a:rPr lang="it-IT" sz="1200" i="1" dirty="0" err="1" smtClean="0"/>
              <a:t>Content</a:t>
            </a:r>
            <a:r>
              <a:rPr lang="it-IT" sz="1200" i="1" dirty="0" smtClean="0"/>
              <a:t> </a:t>
            </a:r>
            <a:r>
              <a:rPr lang="it-IT" sz="1200" dirty="0" smtClean="0"/>
              <a:t>di tipo stringa, destinata a contenere il contenuto in formato html.</a:t>
            </a:r>
            <a:endParaRPr lang="it-IT" sz="12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ASP.NET</a:t>
            </a:r>
            <a:r>
              <a:rPr lang="it-IT" dirty="0" smtClean="0"/>
              <a:t> MVC 2 </a:t>
            </a:r>
            <a:r>
              <a:rPr lang="it-IT" dirty="0" err="1" smtClean="0"/>
              <a:t>Features</a:t>
            </a:r>
            <a:endParaRPr lang="it-IT" dirty="0"/>
          </a:p>
        </p:txBody>
      </p:sp>
      <p:sp>
        <p:nvSpPr>
          <p:cNvPr id="3" name="Content Placeholder 2"/>
          <p:cNvSpPr>
            <a:spLocks noGrp="1"/>
          </p:cNvSpPr>
          <p:nvPr>
            <p:ph idx="1"/>
          </p:nvPr>
        </p:nvSpPr>
        <p:spPr>
          <a:xfrm>
            <a:off x="381000" y="1412875"/>
            <a:ext cx="8382000" cy="4869025"/>
          </a:xfrm>
        </p:spPr>
        <p:txBody>
          <a:bodyPr/>
          <a:lstStyle/>
          <a:p>
            <a:r>
              <a:rPr lang="it-IT" sz="2400" dirty="0" smtClean="0"/>
              <a:t>Area </a:t>
            </a:r>
            <a:r>
              <a:rPr lang="it-IT" sz="2400" dirty="0" err="1" smtClean="0"/>
              <a:t>partitioning</a:t>
            </a:r>
            <a:endParaRPr lang="it-IT" sz="2400" dirty="0" smtClean="0"/>
          </a:p>
          <a:p>
            <a:r>
              <a:rPr lang="it-IT" sz="2400" dirty="0" err="1" smtClean="0"/>
              <a:t>Strongly</a:t>
            </a:r>
            <a:r>
              <a:rPr lang="it-IT" sz="2400" dirty="0" smtClean="0"/>
              <a:t> </a:t>
            </a:r>
            <a:r>
              <a:rPr lang="it-IT" sz="2400" dirty="0" err="1" smtClean="0"/>
              <a:t>typed</a:t>
            </a:r>
            <a:r>
              <a:rPr lang="it-IT" sz="2400" dirty="0" smtClean="0"/>
              <a:t> </a:t>
            </a:r>
            <a:r>
              <a:rPr lang="it-IT" sz="2400" dirty="0" err="1" smtClean="0"/>
              <a:t>Models</a:t>
            </a:r>
            <a:endParaRPr lang="it-IT" sz="2400" dirty="0" smtClean="0"/>
          </a:p>
          <a:p>
            <a:r>
              <a:rPr lang="it-IT" sz="2400" dirty="0" smtClean="0"/>
              <a:t>Custom </a:t>
            </a:r>
            <a:r>
              <a:rPr lang="it-IT" sz="2400" dirty="0" err="1" smtClean="0"/>
              <a:t>HtmlHelper</a:t>
            </a:r>
            <a:r>
              <a:rPr lang="it-IT" sz="2400" dirty="0" smtClean="0"/>
              <a:t> </a:t>
            </a:r>
            <a:r>
              <a:rPr lang="it-IT" sz="2400" dirty="0" err="1" smtClean="0"/>
              <a:t>extensions</a:t>
            </a:r>
            <a:endParaRPr lang="it-IT" sz="2400" dirty="0" smtClean="0"/>
          </a:p>
          <a:p>
            <a:r>
              <a:rPr lang="it-IT" sz="2400" dirty="0" err="1" smtClean="0"/>
              <a:t>Partial</a:t>
            </a:r>
            <a:r>
              <a:rPr lang="it-IT" sz="2400" dirty="0" smtClean="0"/>
              <a:t> </a:t>
            </a:r>
            <a:r>
              <a:rPr lang="it-IT" sz="2400" dirty="0" err="1" smtClean="0"/>
              <a:t>Views</a:t>
            </a:r>
            <a:endParaRPr lang="it-IT" sz="2400" dirty="0" smtClean="0"/>
          </a:p>
          <a:p>
            <a:r>
              <a:rPr lang="it-IT" sz="2400" dirty="0" smtClean="0"/>
              <a:t>Custom </a:t>
            </a:r>
            <a:r>
              <a:rPr lang="it-IT" sz="2400" dirty="0" err="1" smtClean="0"/>
              <a:t>ActionFilters</a:t>
            </a:r>
            <a:endParaRPr lang="it-IT" sz="2400" dirty="0" smtClean="0"/>
          </a:p>
          <a:p>
            <a:pPr lvl="1"/>
            <a:r>
              <a:rPr lang="it-IT" sz="2000" dirty="0" err="1" smtClean="0"/>
              <a:t>Localization</a:t>
            </a:r>
            <a:endParaRPr lang="it-IT" sz="2000" dirty="0" smtClean="0"/>
          </a:p>
          <a:p>
            <a:pPr lvl="1"/>
            <a:r>
              <a:rPr lang="it-IT" sz="2000" dirty="0" err="1" smtClean="0"/>
              <a:t>Exception</a:t>
            </a:r>
            <a:endParaRPr lang="it-IT" sz="2000" dirty="0" smtClean="0"/>
          </a:p>
          <a:p>
            <a:pPr lvl="1"/>
            <a:r>
              <a:rPr lang="it-IT" sz="2000" dirty="0" err="1" smtClean="0"/>
              <a:t>Permission</a:t>
            </a:r>
            <a:endParaRPr lang="it-IT" sz="2000" dirty="0" smtClean="0"/>
          </a:p>
          <a:p>
            <a:pPr lvl="1"/>
            <a:r>
              <a:rPr lang="it-IT" sz="2000" dirty="0" err="1" smtClean="0"/>
              <a:t>Seo</a:t>
            </a:r>
            <a:r>
              <a:rPr lang="it-IT" sz="2000" dirty="0" smtClean="0"/>
              <a:t> Url </a:t>
            </a:r>
            <a:r>
              <a:rPr lang="it-IT" sz="2000" dirty="0" err="1" smtClean="0"/>
              <a:t>Canonicalization</a:t>
            </a:r>
            <a:endParaRPr lang="it-IT" sz="2000" dirty="0" smtClean="0"/>
          </a:p>
          <a:p>
            <a:pPr lvl="1"/>
            <a:r>
              <a:rPr lang="it-IT" sz="2000" dirty="0" err="1" smtClean="0"/>
              <a:t>Maintenance</a:t>
            </a:r>
            <a:endParaRPr lang="it-IT" sz="2000" dirty="0" smtClean="0"/>
          </a:p>
          <a:p>
            <a:r>
              <a:rPr lang="it-IT" sz="2400" dirty="0" smtClean="0"/>
              <a:t>Custom </a:t>
            </a:r>
            <a:r>
              <a:rPr lang="it-IT" sz="2400" dirty="0" err="1" smtClean="0"/>
              <a:t>Routing</a:t>
            </a:r>
            <a:r>
              <a:rPr lang="it-IT" sz="2400" dirty="0" smtClean="0"/>
              <a:t> </a:t>
            </a:r>
            <a:r>
              <a:rPr lang="it-IT" sz="2400" dirty="0" err="1" smtClean="0"/>
              <a:t>Constraints</a:t>
            </a:r>
            <a:endParaRPr lang="it-IT" sz="2400" dirty="0" smtClean="0"/>
          </a:p>
          <a:p>
            <a:r>
              <a:rPr lang="it-IT" sz="2400" dirty="0" smtClean="0"/>
              <a:t>Custom </a:t>
            </a:r>
            <a:r>
              <a:rPr lang="it-IT" sz="2400" dirty="0" err="1" smtClean="0"/>
              <a:t>ActionResult</a:t>
            </a:r>
            <a:r>
              <a:rPr lang="it-IT" sz="2400" dirty="0" smtClean="0"/>
              <a:t> (</a:t>
            </a:r>
            <a:r>
              <a:rPr lang="it-IT" sz="2400" dirty="0" err="1" smtClean="0"/>
              <a:t>Syndication</a:t>
            </a:r>
            <a:r>
              <a:rPr lang="it-IT" sz="2400" dirty="0" smtClean="0"/>
              <a:t>, </a:t>
            </a:r>
            <a:r>
              <a:rPr lang="it-IT" sz="2400" dirty="0" err="1" smtClean="0"/>
              <a:t>Thumbnails</a:t>
            </a:r>
            <a:r>
              <a:rPr lang="it-IT" sz="2400" dirty="0" smtClean="0"/>
              <a:t>, ...)</a:t>
            </a:r>
          </a:p>
          <a:p>
            <a:endParaRPr lang="it-IT" sz="24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ASP.NET</a:t>
            </a:r>
            <a:r>
              <a:rPr lang="it-IT" dirty="0" smtClean="0"/>
              <a:t> MVC 2 in </a:t>
            </a:r>
            <a:r>
              <a:rPr lang="it-IT" dirty="0" err="1" smtClean="0"/>
              <a:t>Arashi</a:t>
            </a:r>
            <a:r>
              <a:rPr lang="it-IT" dirty="0" smtClean="0"/>
              <a:t> - </a:t>
            </a:r>
            <a:r>
              <a:rPr lang="it-IT" dirty="0" err="1" smtClean="0"/>
              <a:t>Backend</a:t>
            </a:r>
            <a:endParaRPr lang="it-IT" dirty="0"/>
          </a:p>
        </p:txBody>
      </p:sp>
      <p:sp>
        <p:nvSpPr>
          <p:cNvPr id="3" name="Content Placeholder 2"/>
          <p:cNvSpPr>
            <a:spLocks noGrp="1"/>
          </p:cNvSpPr>
          <p:nvPr>
            <p:ph idx="1"/>
          </p:nvPr>
        </p:nvSpPr>
        <p:spPr>
          <a:xfrm>
            <a:off x="381000" y="1412875"/>
            <a:ext cx="8382000" cy="886397"/>
          </a:xfrm>
        </p:spPr>
        <p:txBody>
          <a:bodyPr/>
          <a:lstStyle/>
          <a:p>
            <a:r>
              <a:rPr lang="it-IT" dirty="0" smtClean="0"/>
              <a:t>Il </a:t>
            </a:r>
            <a:r>
              <a:rPr lang="it-IT" dirty="0" err="1" smtClean="0"/>
              <a:t>backend</a:t>
            </a:r>
            <a:r>
              <a:rPr lang="it-IT" dirty="0" smtClean="0"/>
              <a:t> è strutturato come una applicazione standard MVC</a:t>
            </a:r>
            <a:endParaRPr lang="it-IT" dirty="0"/>
          </a:p>
        </p:txBody>
      </p:sp>
      <p:pic>
        <p:nvPicPr>
          <p:cNvPr id="5123" name="Picture 3"/>
          <p:cNvPicPr>
            <a:picLocks noChangeAspect="1" noChangeArrowheads="1"/>
          </p:cNvPicPr>
          <p:nvPr/>
        </p:nvPicPr>
        <p:blipFill>
          <a:blip r:embed="rId2" cstate="print"/>
          <a:stretch>
            <a:fillRect/>
          </a:stretch>
        </p:blipFill>
        <p:spPr bwMode="auto">
          <a:xfrm>
            <a:off x="3071802" y="2928934"/>
            <a:ext cx="2705100" cy="1905000"/>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ASP.NET</a:t>
            </a:r>
            <a:r>
              <a:rPr lang="it-IT" dirty="0"/>
              <a:t> MVC 2 in </a:t>
            </a:r>
            <a:r>
              <a:rPr lang="it-IT" dirty="0" err="1" smtClean="0"/>
              <a:t>Arashi</a:t>
            </a:r>
            <a:r>
              <a:rPr lang="it-IT" dirty="0" smtClean="0"/>
              <a:t> - </a:t>
            </a:r>
            <a:r>
              <a:rPr lang="it-IT" dirty="0" err="1" smtClean="0"/>
              <a:t>Frontend</a:t>
            </a:r>
            <a:endParaRPr lang="it-IT" dirty="0"/>
          </a:p>
        </p:txBody>
      </p:sp>
      <p:sp>
        <p:nvSpPr>
          <p:cNvPr id="3" name="Content Placeholder 2"/>
          <p:cNvSpPr>
            <a:spLocks noGrp="1"/>
          </p:cNvSpPr>
          <p:nvPr>
            <p:ph idx="1"/>
          </p:nvPr>
        </p:nvSpPr>
        <p:spPr>
          <a:xfrm>
            <a:off x="381000" y="1412875"/>
            <a:ext cx="5762636" cy="3804118"/>
          </a:xfrm>
        </p:spPr>
        <p:txBody>
          <a:bodyPr/>
          <a:lstStyle/>
          <a:p>
            <a:r>
              <a:rPr lang="it-IT" sz="2400" dirty="0" smtClean="0"/>
              <a:t>Il </a:t>
            </a:r>
            <a:r>
              <a:rPr lang="it-IT" sz="2400" dirty="0" err="1" smtClean="0"/>
              <a:t>frontend</a:t>
            </a:r>
            <a:r>
              <a:rPr lang="it-IT" sz="2400" dirty="0" smtClean="0"/>
              <a:t> è strutturato in modo da poter riutilizzare i </a:t>
            </a:r>
            <a:r>
              <a:rPr lang="it-IT" sz="2400" dirty="0" err="1" smtClean="0"/>
              <a:t>themes</a:t>
            </a:r>
            <a:r>
              <a:rPr lang="it-IT" sz="2400" dirty="0" smtClean="0"/>
              <a:t> di </a:t>
            </a:r>
            <a:r>
              <a:rPr lang="it-IT" sz="2400" dirty="0" err="1" smtClean="0"/>
              <a:t>WordPress*</a:t>
            </a:r>
            <a:endParaRPr lang="it-IT" sz="2400" dirty="0" smtClean="0"/>
          </a:p>
          <a:p>
            <a:r>
              <a:rPr lang="it-IT" sz="2400" dirty="0" smtClean="0"/>
              <a:t>Ogni </a:t>
            </a:r>
            <a:r>
              <a:rPr lang="it-IT" sz="2400" dirty="0" err="1" smtClean="0"/>
              <a:t>theme</a:t>
            </a:r>
            <a:r>
              <a:rPr lang="it-IT" sz="2400" dirty="0" smtClean="0"/>
              <a:t> è formato da più </a:t>
            </a:r>
            <a:r>
              <a:rPr lang="it-IT" sz="2400" dirty="0" err="1" smtClean="0"/>
              <a:t>template</a:t>
            </a:r>
            <a:r>
              <a:rPr lang="it-IT" sz="2400" dirty="0" smtClean="0"/>
              <a:t> </a:t>
            </a:r>
            <a:r>
              <a:rPr lang="it-IT" sz="2400" dirty="0" err="1" smtClean="0"/>
              <a:t>files</a:t>
            </a:r>
            <a:r>
              <a:rPr lang="it-IT" sz="2400" dirty="0" smtClean="0"/>
              <a:t> che corrispondono a delle </a:t>
            </a:r>
            <a:r>
              <a:rPr lang="it-IT" sz="2400" dirty="0" err="1" smtClean="0"/>
              <a:t>Partial</a:t>
            </a:r>
            <a:r>
              <a:rPr lang="it-IT" sz="2400" dirty="0" smtClean="0"/>
              <a:t> </a:t>
            </a:r>
            <a:r>
              <a:rPr lang="it-IT" sz="2400" dirty="0" err="1" smtClean="0"/>
              <a:t>Views</a:t>
            </a:r>
            <a:r>
              <a:rPr lang="it-IT" sz="2400" dirty="0" smtClean="0"/>
              <a:t> di </a:t>
            </a:r>
            <a:r>
              <a:rPr lang="it-IT" sz="2400" dirty="0" err="1" smtClean="0"/>
              <a:t>ASP.NET</a:t>
            </a:r>
            <a:r>
              <a:rPr lang="it-IT" sz="2400" dirty="0" smtClean="0"/>
              <a:t> MVC</a:t>
            </a:r>
          </a:p>
          <a:p>
            <a:r>
              <a:rPr lang="it-IT" sz="2400" dirty="0" smtClean="0"/>
              <a:t>Dato che </a:t>
            </a:r>
            <a:r>
              <a:rPr lang="it-IT" sz="2400" dirty="0" err="1" smtClean="0"/>
              <a:t>Wordpress</a:t>
            </a:r>
            <a:r>
              <a:rPr lang="it-IT" sz="2400" dirty="0" smtClean="0"/>
              <a:t> mette a disposizione un ricco set di funzioni da usare nei </a:t>
            </a:r>
            <a:r>
              <a:rPr lang="it-IT" sz="2400" dirty="0" err="1" smtClean="0"/>
              <a:t>Template</a:t>
            </a:r>
            <a:r>
              <a:rPr lang="it-IT" sz="2400" dirty="0" smtClean="0"/>
              <a:t> </a:t>
            </a:r>
            <a:r>
              <a:rPr lang="it-IT" sz="2400" dirty="0" err="1" smtClean="0"/>
              <a:t>Files</a:t>
            </a:r>
            <a:r>
              <a:rPr lang="it-IT" sz="2400" dirty="0" smtClean="0"/>
              <a:t>, queste sono state portate in </a:t>
            </a:r>
            <a:r>
              <a:rPr lang="it-IT" sz="2400" dirty="0" err="1" smtClean="0"/>
              <a:t>Arashi</a:t>
            </a:r>
            <a:r>
              <a:rPr lang="it-IT" sz="2400" dirty="0" smtClean="0"/>
              <a:t> in una </a:t>
            </a:r>
            <a:r>
              <a:rPr lang="it-IT" sz="2400" dirty="0" err="1" smtClean="0"/>
              <a:t>partial</a:t>
            </a:r>
            <a:r>
              <a:rPr lang="it-IT" sz="2400" dirty="0" smtClean="0"/>
              <a:t> </a:t>
            </a:r>
            <a:r>
              <a:rPr lang="it-IT" sz="2400" dirty="0" err="1" smtClean="0"/>
              <a:t>class</a:t>
            </a:r>
            <a:r>
              <a:rPr lang="it-IT" sz="2400" dirty="0" smtClean="0"/>
              <a:t> da cui ereditano tutte le </a:t>
            </a:r>
            <a:r>
              <a:rPr lang="it-IT" sz="2400" dirty="0" err="1" smtClean="0"/>
              <a:t>partial</a:t>
            </a:r>
            <a:r>
              <a:rPr lang="it-IT" sz="2400" dirty="0" smtClean="0"/>
              <a:t> </a:t>
            </a:r>
            <a:r>
              <a:rPr lang="it-IT" sz="2400" dirty="0" err="1" smtClean="0"/>
              <a:t>views</a:t>
            </a:r>
            <a:r>
              <a:rPr lang="it-IT" sz="2400" dirty="0" smtClean="0"/>
              <a:t> di ogni </a:t>
            </a:r>
            <a:r>
              <a:rPr lang="it-IT" sz="2400" dirty="0" err="1" smtClean="0"/>
              <a:t>theme</a:t>
            </a:r>
            <a:r>
              <a:rPr lang="it-IT" sz="2400" dirty="0" smtClean="0"/>
              <a:t>.</a:t>
            </a:r>
            <a:endParaRPr lang="it-IT" sz="2400" dirty="0"/>
          </a:p>
        </p:txBody>
      </p:sp>
      <p:pic>
        <p:nvPicPr>
          <p:cNvPr id="6148" name="Picture 4"/>
          <p:cNvPicPr>
            <a:picLocks noChangeAspect="1" noChangeArrowheads="1"/>
          </p:cNvPicPr>
          <p:nvPr/>
        </p:nvPicPr>
        <p:blipFill>
          <a:blip r:embed="rId3" cstate="print"/>
          <a:srcRect/>
          <a:stretch>
            <a:fillRect/>
          </a:stretch>
        </p:blipFill>
        <p:spPr bwMode="auto">
          <a:xfrm>
            <a:off x="6500826" y="1071546"/>
            <a:ext cx="2445019" cy="5562616"/>
          </a:xfrm>
          <a:prstGeom prst="rect">
            <a:avLst/>
          </a:prstGeom>
          <a:noFill/>
          <a:ln w="9525">
            <a:noFill/>
            <a:miter lim="800000"/>
            <a:headEnd/>
            <a:tailEnd/>
          </a:ln>
        </p:spPr>
      </p:pic>
      <p:sp>
        <p:nvSpPr>
          <p:cNvPr id="7" name="TextBox 6"/>
          <p:cNvSpPr txBox="1"/>
          <p:nvPr/>
        </p:nvSpPr>
        <p:spPr>
          <a:xfrm>
            <a:off x="285720" y="6215082"/>
            <a:ext cx="5643602" cy="461665"/>
          </a:xfrm>
          <a:prstGeom prst="rect">
            <a:avLst/>
          </a:prstGeom>
          <a:noFill/>
        </p:spPr>
        <p:txBody>
          <a:bodyPr wrap="square" rtlCol="0">
            <a:spAutoFit/>
          </a:bodyPr>
          <a:lstStyle/>
          <a:p>
            <a:r>
              <a:rPr lang="it-IT" sz="1200" dirty="0" smtClean="0"/>
              <a:t>* La compatibilità non è totale e ci sono ancora dei limiti; i </a:t>
            </a:r>
            <a:r>
              <a:rPr lang="it-IT" sz="1200" dirty="0" err="1" smtClean="0"/>
              <a:t>template</a:t>
            </a:r>
            <a:r>
              <a:rPr lang="it-IT" sz="1200" dirty="0" smtClean="0"/>
              <a:t> </a:t>
            </a:r>
            <a:r>
              <a:rPr lang="it-IT" sz="1200" dirty="0" err="1" smtClean="0"/>
              <a:t>files</a:t>
            </a:r>
            <a:r>
              <a:rPr lang="it-IT" sz="1200" dirty="0" smtClean="0"/>
              <a:t> originali vanno prima convertiti.</a:t>
            </a:r>
            <a:endParaRPr lang="it-IT" sz="12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Frontend</a:t>
            </a:r>
            <a:endParaRPr lang="it-IT"/>
          </a:p>
        </p:txBody>
      </p:sp>
      <p:sp>
        <p:nvSpPr>
          <p:cNvPr id="4" name="Content Placeholder 3"/>
          <p:cNvSpPr>
            <a:spLocks noGrp="1"/>
          </p:cNvSpPr>
          <p:nvPr>
            <p:ph idx="1"/>
          </p:nvPr>
        </p:nvSpPr>
        <p:spPr>
          <a:xfrm>
            <a:off x="381000" y="1412875"/>
            <a:ext cx="8382000" cy="2444753"/>
          </a:xfrm>
        </p:spPr>
        <p:txBody>
          <a:bodyPr/>
          <a:lstStyle/>
          <a:p>
            <a:r>
              <a:rPr lang="it-IT" dirty="0" smtClean="0"/>
              <a:t>Arashi e WordPress hanno un motore di rendering “template-driven”.</a:t>
            </a:r>
          </a:p>
          <a:p>
            <a:r>
              <a:rPr lang="it-IT" dirty="0" smtClean="0"/>
              <a:t>Entrambe le piattaforme effettuano il render delle richieste di frontend tramite file di template specifici per il tipo di richiesta:</a:t>
            </a:r>
          </a:p>
          <a:p>
            <a:pPr>
              <a:buNone/>
            </a:pPr>
            <a:endParaRPr lang="it-IT" dirty="0" smtClean="0"/>
          </a:p>
          <a:p>
            <a:pPr>
              <a:buNone/>
            </a:pPr>
            <a:r>
              <a:rPr lang="it-IT" dirty="0" smtClean="0"/>
              <a:t>	</a:t>
            </a:r>
          </a:p>
        </p:txBody>
      </p:sp>
      <p:graphicFrame>
        <p:nvGraphicFramePr>
          <p:cNvPr id="5" name="Table 4"/>
          <p:cNvGraphicFramePr>
            <a:graphicFrameLocks noGrp="1"/>
          </p:cNvGraphicFramePr>
          <p:nvPr/>
        </p:nvGraphicFramePr>
        <p:xfrm>
          <a:off x="1500166" y="406148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it-IT" smtClean="0">
                          <a:solidFill>
                            <a:schemeClr val="tx1">
                              <a:lumMod val="95000"/>
                              <a:lumOff val="5000"/>
                            </a:schemeClr>
                          </a:solidFill>
                        </a:rPr>
                        <a:t>Request</a:t>
                      </a:r>
                      <a:endParaRPr lang="it-IT">
                        <a:solidFill>
                          <a:schemeClr val="tx1">
                            <a:lumMod val="95000"/>
                            <a:lumOff val="5000"/>
                          </a:schemeClr>
                        </a:solidFill>
                      </a:endParaRPr>
                    </a:p>
                  </a:txBody>
                  <a:tcPr/>
                </a:tc>
                <a:tc>
                  <a:txBody>
                    <a:bodyPr/>
                    <a:lstStyle/>
                    <a:p>
                      <a:r>
                        <a:rPr lang="it-IT" smtClean="0">
                          <a:solidFill>
                            <a:schemeClr val="tx1">
                              <a:lumMod val="95000"/>
                              <a:lumOff val="5000"/>
                            </a:schemeClr>
                          </a:solidFill>
                        </a:rPr>
                        <a:t>Template File</a:t>
                      </a:r>
                      <a:endParaRPr lang="it-IT">
                        <a:solidFill>
                          <a:schemeClr val="tx1">
                            <a:lumMod val="95000"/>
                            <a:lumOff val="5000"/>
                          </a:schemeClr>
                        </a:solidFill>
                      </a:endParaRPr>
                    </a:p>
                  </a:txBody>
                  <a:tcPr/>
                </a:tc>
              </a:tr>
              <a:tr h="370840">
                <a:tc>
                  <a:txBody>
                    <a:bodyPr/>
                    <a:lstStyle/>
                    <a:p>
                      <a:r>
                        <a:rPr lang="it-IT" smtClean="0"/>
                        <a:t>/</a:t>
                      </a:r>
                      <a:endParaRPr lang="it-IT"/>
                    </a:p>
                  </a:txBody>
                  <a:tcPr/>
                </a:tc>
                <a:tc>
                  <a:txBody>
                    <a:bodyPr/>
                    <a:lstStyle/>
                    <a:p>
                      <a:r>
                        <a:rPr lang="it-IT" smtClean="0"/>
                        <a:t>index.ascx</a:t>
                      </a:r>
                      <a:endParaRPr lang="it-IT"/>
                    </a:p>
                  </a:txBody>
                  <a:tcPr/>
                </a:tc>
              </a:tr>
              <a:tr h="370840">
                <a:tc>
                  <a:txBody>
                    <a:bodyPr/>
                    <a:lstStyle/>
                    <a:p>
                      <a:r>
                        <a:rPr lang="it-IT" smtClean="0"/>
                        <a:t>/2009/11/04/titolo-del-post/</a:t>
                      </a:r>
                      <a:endParaRPr lang="it-IT"/>
                    </a:p>
                  </a:txBody>
                  <a:tcPr/>
                </a:tc>
                <a:tc>
                  <a:txBody>
                    <a:bodyPr/>
                    <a:lstStyle/>
                    <a:p>
                      <a:r>
                        <a:rPr lang="it-IT" smtClean="0"/>
                        <a:t>single.ascx</a:t>
                      </a:r>
                      <a:endParaRPr lang="it-IT"/>
                    </a:p>
                  </a:txBody>
                  <a:tcPr/>
                </a:tc>
              </a:tr>
              <a:tr h="370840">
                <a:tc>
                  <a:txBody>
                    <a:bodyPr/>
                    <a:lstStyle/>
                    <a:p>
                      <a:r>
                        <a:rPr lang="it-IT" smtClean="0"/>
                        <a:t>/page/this-is-a-static-page/</a:t>
                      </a:r>
                      <a:endParaRPr lang="it-IT"/>
                    </a:p>
                  </a:txBody>
                  <a:tcPr/>
                </a:tc>
                <a:tc>
                  <a:txBody>
                    <a:bodyPr/>
                    <a:lstStyle/>
                    <a:p>
                      <a:r>
                        <a:rPr lang="it-IT" smtClean="0"/>
                        <a:t>page.ascx</a:t>
                      </a:r>
                      <a:endParaRPr lang="it-IT"/>
                    </a:p>
                  </a:txBody>
                  <a:tcPr/>
                </a:tc>
              </a:tr>
              <a:tr h="370840">
                <a:tc>
                  <a:txBody>
                    <a:bodyPr/>
                    <a:lstStyle/>
                    <a:p>
                      <a:r>
                        <a:rPr lang="it-IT" smtClean="0"/>
                        <a:t>/2009/10/</a:t>
                      </a:r>
                      <a:endParaRPr lang="it-IT"/>
                    </a:p>
                  </a:txBody>
                  <a:tcPr/>
                </a:tc>
                <a:tc>
                  <a:txBody>
                    <a:bodyPr/>
                    <a:lstStyle/>
                    <a:p>
                      <a:r>
                        <a:rPr lang="it-IT" smtClean="0"/>
                        <a:t>archive.ascx</a:t>
                      </a:r>
                      <a:endParaRPr lang="it-IT"/>
                    </a:p>
                  </a:txBody>
                  <a:tcPr/>
                </a:tc>
              </a:tr>
              <a:tr h="370840">
                <a:tc>
                  <a:txBody>
                    <a:bodyPr/>
                    <a:lstStyle/>
                    <a:p>
                      <a:r>
                        <a:rPr lang="it-IT" smtClean="0"/>
                        <a:t>....</a:t>
                      </a:r>
                      <a:endParaRPr lang="it-IT"/>
                    </a:p>
                  </a:txBody>
                  <a:tcPr/>
                </a:tc>
                <a:tc>
                  <a:txBody>
                    <a:bodyPr/>
                    <a:lstStyle/>
                    <a:p>
                      <a:r>
                        <a:rPr lang="it-IT" smtClean="0"/>
                        <a:t>....</a:t>
                      </a:r>
                      <a:endParaRPr lang="it-IT"/>
                    </a:p>
                  </a:txBody>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Widgets</a:t>
            </a:r>
            <a:endParaRPr lang="it-IT"/>
          </a:p>
        </p:txBody>
      </p:sp>
      <p:sp>
        <p:nvSpPr>
          <p:cNvPr id="3" name="Content Placeholder 2"/>
          <p:cNvSpPr>
            <a:spLocks noGrp="1"/>
          </p:cNvSpPr>
          <p:nvPr>
            <p:ph idx="1"/>
          </p:nvPr>
        </p:nvSpPr>
        <p:spPr/>
        <p:txBody>
          <a:bodyPr/>
          <a:lstStyle/>
          <a:p>
            <a:r>
              <a:rPr lang="it-IT" dirty="0" smtClean="0"/>
              <a:t>Ma ci sono anche i </a:t>
            </a:r>
            <a:r>
              <a:rPr lang="it-IT" dirty="0" err="1" smtClean="0"/>
              <a:t>Widgets</a:t>
            </a:r>
            <a:r>
              <a:rPr lang="it-IT" dirty="0" smtClean="0"/>
              <a:t>: blocchi di UI che vengono </a:t>
            </a:r>
            <a:r>
              <a:rPr lang="it-IT" dirty="0" err="1" smtClean="0"/>
              <a:t>renderizzati</a:t>
            </a:r>
            <a:r>
              <a:rPr lang="it-IT" dirty="0" smtClean="0"/>
              <a:t> in modo dinamico.</a:t>
            </a:r>
          </a:p>
          <a:p>
            <a:r>
              <a:rPr lang="it-IT" dirty="0" smtClean="0"/>
              <a:t>La configurazione è memorizzata su db.</a:t>
            </a:r>
          </a:p>
          <a:p>
            <a:endParaRPr lang="it-IT" dirty="0" smtClean="0"/>
          </a:p>
          <a:p>
            <a:pPr>
              <a:buNone/>
            </a:pPr>
            <a:endParaRPr lang="it-IT"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TO DO (cosa c’è ancora da fare)</a:t>
            </a:r>
            <a:endParaRPr lang="it-IT"/>
          </a:p>
        </p:txBody>
      </p:sp>
      <p:sp>
        <p:nvSpPr>
          <p:cNvPr id="3" name="Content Placeholder 2"/>
          <p:cNvSpPr>
            <a:spLocks noGrp="1"/>
          </p:cNvSpPr>
          <p:nvPr>
            <p:ph idx="1"/>
          </p:nvPr>
        </p:nvSpPr>
        <p:spPr>
          <a:xfrm>
            <a:off x="609600" y="1163638"/>
            <a:ext cx="7772400" cy="3976473"/>
          </a:xfrm>
        </p:spPr>
        <p:txBody>
          <a:bodyPr/>
          <a:lstStyle/>
          <a:p>
            <a:r>
              <a:rPr lang="it-IT" sz="2800" dirty="0" err="1" smtClean="0"/>
              <a:t>Versioning</a:t>
            </a:r>
            <a:r>
              <a:rPr lang="it-IT" sz="2800" dirty="0" smtClean="0"/>
              <a:t> dei contenuti</a:t>
            </a:r>
          </a:p>
          <a:p>
            <a:r>
              <a:rPr lang="it-IT" sz="2800" dirty="0" smtClean="0"/>
              <a:t>Migliorare il </a:t>
            </a:r>
            <a:r>
              <a:rPr lang="it-IT" sz="2800" dirty="0" err="1" smtClean="0"/>
              <a:t>workflow</a:t>
            </a:r>
            <a:endParaRPr lang="it-IT" sz="2800" dirty="0" smtClean="0"/>
          </a:p>
          <a:p>
            <a:r>
              <a:rPr lang="it-IT" sz="2800" dirty="0" smtClean="0"/>
              <a:t>Completare il Pannello di Controllo (</a:t>
            </a:r>
            <a:r>
              <a:rPr lang="it-IT" sz="2800" dirty="0" err="1" smtClean="0"/>
              <a:t>PdC</a:t>
            </a:r>
            <a:r>
              <a:rPr lang="it-IT" sz="2800" dirty="0" smtClean="0"/>
              <a:t>)</a:t>
            </a:r>
          </a:p>
          <a:p>
            <a:pPr lvl="1"/>
            <a:r>
              <a:rPr lang="it-IT" sz="2400" dirty="0" err="1" smtClean="0"/>
              <a:t>Edit</a:t>
            </a:r>
            <a:r>
              <a:rPr lang="it-IT" sz="2400" dirty="0" smtClean="0"/>
              <a:t> dei </a:t>
            </a:r>
            <a:r>
              <a:rPr lang="it-IT" sz="2400" dirty="0" err="1" smtClean="0"/>
              <a:t>template</a:t>
            </a:r>
            <a:endParaRPr lang="it-IT" sz="2400" dirty="0" smtClean="0"/>
          </a:p>
          <a:p>
            <a:pPr lvl="1"/>
            <a:r>
              <a:rPr lang="it-IT" sz="2400" dirty="0" smtClean="0"/>
              <a:t>File/Media Manager con </a:t>
            </a:r>
            <a:r>
              <a:rPr lang="it-IT" sz="2400" dirty="0" err="1" smtClean="0"/>
              <a:t>storage</a:t>
            </a:r>
            <a:r>
              <a:rPr lang="it-IT" sz="2400" dirty="0" smtClean="0"/>
              <a:t> su db</a:t>
            </a:r>
          </a:p>
          <a:p>
            <a:pPr lvl="1"/>
            <a:r>
              <a:rPr lang="it-IT" sz="2400" dirty="0" err="1" smtClean="0"/>
              <a:t>Widgets</a:t>
            </a:r>
            <a:r>
              <a:rPr lang="it-IT" sz="2400" dirty="0" smtClean="0"/>
              <a:t> management</a:t>
            </a:r>
          </a:p>
          <a:p>
            <a:r>
              <a:rPr lang="it-IT" sz="2800" dirty="0" err="1" smtClean="0"/>
              <a:t>Content</a:t>
            </a:r>
            <a:r>
              <a:rPr lang="it-IT" sz="2800" dirty="0" smtClean="0"/>
              <a:t> </a:t>
            </a:r>
            <a:r>
              <a:rPr lang="it-IT" sz="2800" dirty="0" err="1" smtClean="0"/>
              <a:t>Ratings</a:t>
            </a:r>
            <a:endParaRPr lang="it-IT" sz="2800" dirty="0" smtClean="0"/>
          </a:p>
          <a:p>
            <a:r>
              <a:rPr lang="it-IT" sz="2800" dirty="0" smtClean="0"/>
              <a:t>Aumentare la compatibilità con </a:t>
            </a:r>
            <a:r>
              <a:rPr lang="it-IT" sz="2800" dirty="0" err="1" smtClean="0"/>
              <a:t>WordPress</a:t>
            </a:r>
            <a:endParaRPr lang="it-IT" sz="2800" dirty="0" smtClean="0"/>
          </a:p>
          <a:p>
            <a:r>
              <a:rPr lang="it-IT" sz="2800" dirty="0" smtClean="0"/>
              <a:t>Estensibilità tramite </a:t>
            </a:r>
            <a:r>
              <a:rPr lang="it-IT" sz="2800" dirty="0" err="1" smtClean="0"/>
              <a:t>plugins</a:t>
            </a:r>
            <a:r>
              <a:rPr lang="it-IT" sz="2800"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Mission</a:t>
            </a:r>
            <a:endParaRPr lang="it-IT" dirty="0"/>
          </a:p>
        </p:txBody>
      </p:sp>
      <p:sp>
        <p:nvSpPr>
          <p:cNvPr id="6" name="Content Placeholder 5"/>
          <p:cNvSpPr>
            <a:spLocks noGrp="1"/>
          </p:cNvSpPr>
          <p:nvPr>
            <p:ph idx="1"/>
          </p:nvPr>
        </p:nvSpPr>
        <p:spPr>
          <a:xfrm>
            <a:off x="381000" y="1412875"/>
            <a:ext cx="8382000" cy="4659331"/>
          </a:xfrm>
        </p:spPr>
        <p:txBody>
          <a:bodyPr/>
          <a:lstStyle/>
          <a:p>
            <a:r>
              <a:rPr lang="it-IT" dirty="0" smtClean="0"/>
              <a:t>Arashi nasce con l’idea di avere un framework di web publishing modulare ed espandibile, rispettoso degli standard web, e con la massima aderenza possibile ai principi di usabilità.</a:t>
            </a:r>
          </a:p>
          <a:p>
            <a:r>
              <a:rPr lang="it-IT" dirty="0" smtClean="0"/>
              <a:t>Esistono tanti framework di tal genere in tecnologia sviluppati con Microsoft .NET, ma molti sono deludenti quanto a facilità e immediatezza d’uso, e spesso sono realizzati “</a:t>
            </a:r>
            <a:r>
              <a:rPr lang="it-IT" b="1" dirty="0" smtClean="0"/>
              <a:t>da</a:t>
            </a:r>
            <a:r>
              <a:rPr lang="it-IT" dirty="0" smtClean="0"/>
              <a:t> sviluppatori </a:t>
            </a:r>
            <a:r>
              <a:rPr lang="it-IT" b="1" dirty="0" smtClean="0"/>
              <a:t>per</a:t>
            </a:r>
            <a:r>
              <a:rPr lang="it-IT" dirty="0" smtClean="0"/>
              <a:t> sviluppatori”.</a:t>
            </a:r>
          </a:p>
          <a:p>
            <a:endParaRPr lang="it-IT"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22049" y="1643050"/>
            <a:ext cx="7690114" cy="4643470"/>
          </a:xfrm>
        </p:spPr>
        <p:txBody>
          <a:bodyPr/>
          <a:lstStyle/>
          <a:p>
            <a:r>
              <a:rPr lang="it-IT" smtClean="0"/>
              <a:t>T</a:t>
            </a:r>
            <a:r>
              <a:rPr dirty="0" smtClean="0"/>
              <a:t>hanks</a:t>
            </a:r>
            <a:r>
              <a:rPr lang="it-IT" smtClean="0"/>
              <a:t>…</a:t>
            </a:r>
          </a:p>
          <a:p>
            <a:pPr algn="ctr"/>
            <a:r>
              <a:rPr lang="it-IT"/>
              <a:t> </a:t>
            </a:r>
            <a:r>
              <a:rPr lang="it-IT" smtClean="0"/>
              <a:t> ...anzi,</a:t>
            </a:r>
          </a:p>
          <a:p>
            <a:pPr algn="r"/>
            <a:r>
              <a:rPr lang="it-IT" smtClean="0"/>
              <a:t> Arigatou!</a:t>
            </a:r>
            <a:endParaRPr lang="en-US" dirty="0"/>
          </a:p>
        </p:txBody>
      </p:sp>
      <p:sp>
        <p:nvSpPr>
          <p:cNvPr id="5" name="TextBox 4"/>
          <p:cNvSpPr txBox="1"/>
          <p:nvPr/>
        </p:nvSpPr>
        <p:spPr>
          <a:xfrm>
            <a:off x="4929190" y="4917056"/>
            <a:ext cx="2857520" cy="369332"/>
          </a:xfrm>
          <a:prstGeom prst="rect">
            <a:avLst/>
          </a:prstGeom>
          <a:noFill/>
        </p:spPr>
        <p:txBody>
          <a:bodyPr wrap="square" rtlCol="0">
            <a:spAutoFit/>
          </a:bodyPr>
          <a:lstStyle/>
          <a:p>
            <a:r>
              <a:rPr lang="ja-JP" altLang="it-IT" b="1" smtClean="0"/>
              <a:t>ありがとうございました</a:t>
            </a:r>
            <a:endParaRPr lang="it-IT" b="1"/>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Project Mission</a:t>
            </a:r>
            <a:endParaRPr lang="it-IT"/>
          </a:p>
        </p:txBody>
      </p:sp>
      <p:sp>
        <p:nvSpPr>
          <p:cNvPr id="3" name="Content Placeholder 2"/>
          <p:cNvSpPr>
            <a:spLocks noGrp="1"/>
          </p:cNvSpPr>
          <p:nvPr>
            <p:ph idx="1"/>
          </p:nvPr>
        </p:nvSpPr>
        <p:spPr>
          <a:xfrm>
            <a:off x="381000" y="1412875"/>
            <a:ext cx="8382000" cy="2314480"/>
          </a:xfrm>
        </p:spPr>
        <p:txBody>
          <a:bodyPr/>
          <a:lstStyle/>
          <a:p>
            <a:r>
              <a:rPr lang="it-IT" dirty="0" smtClean="0"/>
              <a:t>L’obiettivo ambizioso è quello di avere un prodotto equivalente prima e superiore poi a WordPress, attualmente lo stato dell’arte del web publishing.</a:t>
            </a:r>
          </a:p>
          <a:p>
            <a:r>
              <a:rPr lang="it-IT" dirty="0" smtClean="0"/>
              <a:t>Ma anche un framework che sia una base di partenza per qualsiasi applicazione web.</a:t>
            </a:r>
          </a:p>
          <a:p>
            <a:r>
              <a:rPr lang="it-IT" dirty="0" smtClean="0"/>
              <a:t>Il primo obiettivo è quello di ...realizzare il mio blog personale! </a:t>
            </a:r>
            <a:r>
              <a:rPr lang="it-IT" dirty="0" smtClean="0">
                <a:sym typeface="Wingdings" pitchFamily="2" charset="2"/>
              </a:rPr>
              <a: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WordPress Clone: why?</a:t>
            </a:r>
            <a:endParaRPr lang="it-IT"/>
          </a:p>
        </p:txBody>
      </p:sp>
      <p:sp>
        <p:nvSpPr>
          <p:cNvPr id="3" name="Content Placeholder 2"/>
          <p:cNvSpPr>
            <a:spLocks noGrp="1"/>
          </p:cNvSpPr>
          <p:nvPr>
            <p:ph idx="1"/>
          </p:nvPr>
        </p:nvSpPr>
        <p:spPr>
          <a:xfrm>
            <a:off x="381000" y="1412875"/>
            <a:ext cx="8382000" cy="5170646"/>
          </a:xfrm>
        </p:spPr>
        <p:txBody>
          <a:bodyPr/>
          <a:lstStyle/>
          <a:p>
            <a:r>
              <a:rPr lang="it-IT" dirty="0" smtClean="0">
                <a:sym typeface="Wingdings" pitchFamily="2" charset="2"/>
              </a:rPr>
              <a:t>Arashi nasce come un “fork” del framework di una parte del progetto Cuyahoga, differenziandosi poi completamente nella modalità di gestione dei contenuti, mirando ad offrire le stesse funzionalità di WordPress.</a:t>
            </a:r>
          </a:p>
          <a:p>
            <a:r>
              <a:rPr lang="it-IT" dirty="0" smtClean="0">
                <a:sym typeface="Wingdings" pitchFamily="2" charset="2"/>
              </a:rPr>
              <a:t>WordPress è realizzato con PHP e MySQL.</a:t>
            </a:r>
            <a:br>
              <a:rPr lang="it-IT" dirty="0" smtClean="0">
                <a:sym typeface="Wingdings" pitchFamily="2" charset="2"/>
              </a:rPr>
            </a:br>
            <a:r>
              <a:rPr lang="it-IT" dirty="0" smtClean="0">
                <a:sym typeface="Wingdings" pitchFamily="2" charset="2"/>
              </a:rPr>
              <a:t>Arashi utilizza .NET 3.5 ed è multi-database </a:t>
            </a:r>
            <a:r>
              <a:rPr lang="it-IT" sz="2400" cap="small" baseline="30000" dirty="0" smtClean="0">
                <a:sym typeface="Wingdings" pitchFamily="2" charset="2"/>
              </a:rPr>
              <a:t>(1)</a:t>
            </a:r>
            <a:r>
              <a:rPr lang="it-IT" dirty="0" smtClean="0">
                <a:sym typeface="Wingdings" pitchFamily="2" charset="2"/>
              </a:rPr>
              <a:t>.</a:t>
            </a:r>
          </a:p>
          <a:p>
            <a:r>
              <a:rPr lang="it-IT" dirty="0" smtClean="0">
                <a:sym typeface="Wingdings" pitchFamily="2" charset="2"/>
              </a:rPr>
              <a:t>WordPress ha un parco di templates enorme, perchè non riutilizzarli, invece di creare l’ennesimo sistema di templates?</a:t>
            </a:r>
            <a:endParaRPr lang="it-IT" dirty="0" smtClean="0"/>
          </a:p>
          <a:p>
            <a:endParaRPr lang="it-IT" dirty="0"/>
          </a:p>
        </p:txBody>
      </p:sp>
      <p:sp>
        <p:nvSpPr>
          <p:cNvPr id="4" name="TextBox 3"/>
          <p:cNvSpPr txBox="1"/>
          <p:nvPr/>
        </p:nvSpPr>
        <p:spPr>
          <a:xfrm>
            <a:off x="3643274" y="6519446"/>
            <a:ext cx="5500726" cy="338554"/>
          </a:xfrm>
          <a:prstGeom prst="rect">
            <a:avLst/>
          </a:prstGeom>
          <a:noFill/>
        </p:spPr>
        <p:txBody>
          <a:bodyPr wrap="square" rtlCol="0">
            <a:spAutoFit/>
          </a:bodyPr>
          <a:lstStyle/>
          <a:p>
            <a:r>
              <a:rPr lang="it-IT" sz="1600" dirty="0" smtClean="0"/>
              <a:t>(1) Questo è reso possibile dall’utilizzo dell’ O.R.M. NHibernate</a:t>
            </a:r>
            <a:endParaRPr lang="it-IT" sz="16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Tecnology</a:t>
            </a:r>
            <a:endParaRPr lang="it-IT"/>
          </a:p>
        </p:txBody>
      </p:sp>
      <p:pic>
        <p:nvPicPr>
          <p:cNvPr id="6" name="Picture 5" descr="lucene_green_300.gif"/>
          <p:cNvPicPr>
            <a:picLocks noChangeAspect="1"/>
          </p:cNvPicPr>
          <p:nvPr/>
        </p:nvPicPr>
        <p:blipFill>
          <a:blip r:embed="rId3" cstate="print"/>
          <a:stretch>
            <a:fillRect/>
          </a:stretch>
        </p:blipFill>
        <p:spPr>
          <a:xfrm>
            <a:off x="2143108" y="4643446"/>
            <a:ext cx="2286016" cy="350522"/>
          </a:xfrm>
          <a:prstGeom prst="rect">
            <a:avLst/>
          </a:prstGeom>
        </p:spPr>
      </p:pic>
      <p:pic>
        <p:nvPicPr>
          <p:cNvPr id="7" name="Picture 6" descr="mvc-logo-landing-page.png"/>
          <p:cNvPicPr>
            <a:picLocks noChangeAspect="1"/>
          </p:cNvPicPr>
          <p:nvPr/>
        </p:nvPicPr>
        <p:blipFill>
          <a:blip r:embed="rId4" cstate="print"/>
          <a:stretch>
            <a:fillRect/>
          </a:stretch>
        </p:blipFill>
        <p:spPr>
          <a:xfrm>
            <a:off x="3714744" y="1571612"/>
            <a:ext cx="1785951" cy="729473"/>
          </a:xfrm>
          <a:prstGeom prst="rect">
            <a:avLst/>
          </a:prstGeom>
        </p:spPr>
      </p:pic>
      <p:grpSp>
        <p:nvGrpSpPr>
          <p:cNvPr id="9" name="Group 8"/>
          <p:cNvGrpSpPr/>
          <p:nvPr/>
        </p:nvGrpSpPr>
        <p:grpSpPr>
          <a:xfrm>
            <a:off x="6072198" y="3143248"/>
            <a:ext cx="2338875" cy="461665"/>
            <a:chOff x="2399954" y="3071810"/>
            <a:chExt cx="2338875" cy="461665"/>
          </a:xfrm>
        </p:grpSpPr>
        <p:pic>
          <p:nvPicPr>
            <p:cNvPr id="5" name="Picture 4" descr="LogoNH.gif"/>
            <p:cNvPicPr>
              <a:picLocks noChangeAspect="1"/>
            </p:cNvPicPr>
            <p:nvPr/>
          </p:nvPicPr>
          <p:blipFill>
            <a:blip r:embed="rId5" cstate="print"/>
            <a:stretch>
              <a:fillRect/>
            </a:stretch>
          </p:blipFill>
          <p:spPr>
            <a:xfrm>
              <a:off x="2399954" y="3114342"/>
              <a:ext cx="409575" cy="381000"/>
            </a:xfrm>
            <a:prstGeom prst="rect">
              <a:avLst/>
            </a:prstGeom>
          </p:spPr>
        </p:pic>
        <p:sp>
          <p:nvSpPr>
            <p:cNvPr id="8" name="TextBox 7"/>
            <p:cNvSpPr txBox="1"/>
            <p:nvPr/>
          </p:nvSpPr>
          <p:spPr>
            <a:xfrm>
              <a:off x="2786050" y="3071810"/>
              <a:ext cx="1952779" cy="461665"/>
            </a:xfrm>
            <a:prstGeom prst="rect">
              <a:avLst/>
            </a:prstGeom>
            <a:noFill/>
          </p:spPr>
          <p:txBody>
            <a:bodyPr wrap="none" rtlCol="0" anchor="ctr">
              <a:spAutoFit/>
            </a:bodyPr>
            <a:lstStyle/>
            <a:p>
              <a:r>
                <a:rPr lang="it-IT" sz="2400" b="1" smtClean="0">
                  <a:solidFill>
                    <a:srgbClr val="87802A"/>
                  </a:solidFill>
                  <a:latin typeface="Tahoma" pitchFamily="34" charset="0"/>
                  <a:ea typeface="Tahoma" pitchFamily="34" charset="0"/>
                  <a:cs typeface="Tahoma" pitchFamily="34" charset="0"/>
                </a:rPr>
                <a:t>NHibernate</a:t>
              </a:r>
              <a:endParaRPr lang="it-IT" b="1">
                <a:solidFill>
                  <a:srgbClr val="87802A"/>
                </a:solidFill>
                <a:latin typeface="Tahoma" pitchFamily="34" charset="0"/>
                <a:ea typeface="Tahoma" pitchFamily="34" charset="0"/>
                <a:cs typeface="Tahoma" pitchFamily="34" charset="0"/>
              </a:endParaRPr>
            </a:p>
          </p:txBody>
        </p:sp>
      </p:grpSp>
      <p:pic>
        <p:nvPicPr>
          <p:cNvPr id="10" name="Picture 9" descr="JQuery_logo_color_onwhite.png"/>
          <p:cNvPicPr>
            <a:picLocks noChangeAspect="1"/>
          </p:cNvPicPr>
          <p:nvPr/>
        </p:nvPicPr>
        <p:blipFill>
          <a:blip r:embed="rId6" cstate="print"/>
          <a:stretch>
            <a:fillRect/>
          </a:stretch>
        </p:blipFill>
        <p:spPr>
          <a:xfrm>
            <a:off x="928662" y="2571744"/>
            <a:ext cx="2181225" cy="1905000"/>
          </a:xfrm>
          <a:prstGeom prst="rect">
            <a:avLst/>
          </a:prstGeom>
        </p:spPr>
      </p:pic>
      <p:grpSp>
        <p:nvGrpSpPr>
          <p:cNvPr id="14" name="Group 13"/>
          <p:cNvGrpSpPr/>
          <p:nvPr/>
        </p:nvGrpSpPr>
        <p:grpSpPr>
          <a:xfrm>
            <a:off x="5357818" y="5143512"/>
            <a:ext cx="2214578" cy="942975"/>
            <a:chOff x="2357422" y="5072074"/>
            <a:chExt cx="2214578" cy="942975"/>
          </a:xfrm>
        </p:grpSpPr>
        <p:pic>
          <p:nvPicPr>
            <p:cNvPr id="12" name="Picture 11" descr="xVal_logo100px.png"/>
            <p:cNvPicPr>
              <a:picLocks noChangeAspect="1"/>
            </p:cNvPicPr>
            <p:nvPr/>
          </p:nvPicPr>
          <p:blipFill>
            <a:blip r:embed="rId7" cstate="print"/>
            <a:stretch>
              <a:fillRect/>
            </a:stretch>
          </p:blipFill>
          <p:spPr>
            <a:xfrm>
              <a:off x="2357422" y="5072074"/>
              <a:ext cx="1095375" cy="942975"/>
            </a:xfrm>
            <a:prstGeom prst="rect">
              <a:avLst/>
            </a:prstGeom>
          </p:spPr>
        </p:pic>
        <p:sp>
          <p:nvSpPr>
            <p:cNvPr id="13" name="TextBox 12"/>
            <p:cNvSpPr txBox="1"/>
            <p:nvPr/>
          </p:nvSpPr>
          <p:spPr>
            <a:xfrm>
              <a:off x="3428992" y="5214950"/>
              <a:ext cx="1143008" cy="584775"/>
            </a:xfrm>
            <a:prstGeom prst="rect">
              <a:avLst/>
            </a:prstGeom>
            <a:noFill/>
          </p:spPr>
          <p:txBody>
            <a:bodyPr wrap="square" rtlCol="0">
              <a:spAutoFit/>
            </a:bodyPr>
            <a:lstStyle/>
            <a:p>
              <a:r>
                <a:rPr lang="it-IT" sz="3200" b="1" smtClean="0">
                  <a:latin typeface="Segoe UI" pitchFamily="34" charset="0"/>
                  <a:ea typeface="Segoe UI" pitchFamily="34" charset="0"/>
                  <a:cs typeface="Segoe UI" pitchFamily="34" charset="0"/>
                </a:rPr>
                <a:t>xVal</a:t>
              </a:r>
              <a:endParaRPr lang="it-IT" sz="3200" b="1">
                <a:latin typeface="Segoe UI" pitchFamily="34" charset="0"/>
                <a:ea typeface="Segoe UI" pitchFamily="34" charset="0"/>
                <a:cs typeface="Segoe UI" pitchFamily="34" charset="0"/>
              </a:endParaRPr>
            </a:p>
          </p:txBody>
        </p:sp>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7000892" y="968373"/>
            <a:ext cx="1521912" cy="5357850"/>
          </a:xfrm>
          <a:prstGeom prst="roundRect">
            <a:avLst>
              <a:gd name="adj" fmla="val 10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76200" y="152400"/>
            <a:ext cx="6853254" cy="1143000"/>
          </a:xfrm>
        </p:spPr>
        <p:txBody>
          <a:bodyPr/>
          <a:lstStyle/>
          <a:p>
            <a:r>
              <a:rPr lang="it-IT" dirty="0" err="1" smtClean="0"/>
              <a:t>Basic</a:t>
            </a:r>
            <a:r>
              <a:rPr lang="it-IT" dirty="0" smtClean="0"/>
              <a:t> .NET “CMS” </a:t>
            </a:r>
            <a:r>
              <a:rPr lang="it-IT" dirty="0" err="1" smtClean="0"/>
              <a:t>history</a:t>
            </a:r>
            <a:endParaRPr lang="it-IT" dirty="0"/>
          </a:p>
        </p:txBody>
      </p:sp>
      <p:sp>
        <p:nvSpPr>
          <p:cNvPr id="4" name="Rounded Rectangle 3"/>
          <p:cNvSpPr/>
          <p:nvPr/>
        </p:nvSpPr>
        <p:spPr>
          <a:xfrm>
            <a:off x="714348" y="1000108"/>
            <a:ext cx="1521912" cy="5357850"/>
          </a:xfrm>
          <a:prstGeom prst="roundRect">
            <a:avLst>
              <a:gd name="adj" fmla="val 10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Rounded Rectangle 4"/>
          <p:cNvSpPr/>
          <p:nvPr/>
        </p:nvSpPr>
        <p:spPr>
          <a:xfrm>
            <a:off x="714348" y="992964"/>
            <a:ext cx="1521912" cy="16502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0472" tIns="220472" rIns="220472" bIns="220472" numCol="1" spcCol="1270" anchor="t" anchorCtr="0">
            <a:noAutofit/>
          </a:bodyPr>
          <a:lstStyle/>
          <a:p>
            <a:pPr lvl="0" algn="ctr" defTabSz="1377950">
              <a:lnSpc>
                <a:spcPct val="90000"/>
              </a:lnSpc>
              <a:spcBef>
                <a:spcPct val="0"/>
              </a:spcBef>
              <a:spcAft>
                <a:spcPct val="35000"/>
              </a:spcAft>
            </a:pPr>
            <a:r>
              <a:rPr lang="it-IT" sz="2000" b="1" kern="1200" smtClean="0"/>
              <a:t>2002</a:t>
            </a:r>
            <a:endParaRPr lang="it-IT" sz="2000" b="1" kern="1200"/>
          </a:p>
        </p:txBody>
      </p:sp>
      <p:sp>
        <p:nvSpPr>
          <p:cNvPr id="7" name="Rounded Rectangle 6"/>
          <p:cNvSpPr/>
          <p:nvPr/>
        </p:nvSpPr>
        <p:spPr>
          <a:xfrm>
            <a:off x="2857488" y="1000108"/>
            <a:ext cx="1521912" cy="5357850"/>
          </a:xfrm>
          <a:prstGeom prst="roundRect">
            <a:avLst>
              <a:gd name="adj" fmla="val 10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Rounded Rectangle 4"/>
          <p:cNvSpPr/>
          <p:nvPr/>
        </p:nvSpPr>
        <p:spPr>
          <a:xfrm>
            <a:off x="2857488" y="992964"/>
            <a:ext cx="1521912" cy="16502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0472" tIns="220472" rIns="220472" bIns="220472" numCol="1" spcCol="1270" anchor="t" anchorCtr="0">
            <a:noAutofit/>
          </a:bodyPr>
          <a:lstStyle/>
          <a:p>
            <a:pPr lvl="0" algn="ctr" defTabSz="1377950">
              <a:lnSpc>
                <a:spcPct val="90000"/>
              </a:lnSpc>
              <a:spcBef>
                <a:spcPct val="0"/>
              </a:spcBef>
              <a:spcAft>
                <a:spcPct val="35000"/>
              </a:spcAft>
            </a:pPr>
            <a:r>
              <a:rPr lang="it-IT" sz="2000" b="1" kern="1200" dirty="0" smtClean="0"/>
              <a:t>2002-6</a:t>
            </a:r>
            <a:endParaRPr lang="it-IT" sz="2000" b="1" kern="1200" dirty="0"/>
          </a:p>
        </p:txBody>
      </p:sp>
      <p:sp>
        <p:nvSpPr>
          <p:cNvPr id="10" name="Rounded Rectangle 9"/>
          <p:cNvSpPr/>
          <p:nvPr/>
        </p:nvSpPr>
        <p:spPr>
          <a:xfrm>
            <a:off x="4857752" y="1000108"/>
            <a:ext cx="1521912" cy="5357850"/>
          </a:xfrm>
          <a:prstGeom prst="roundRect">
            <a:avLst>
              <a:gd name="adj" fmla="val 10000"/>
            </a:avLst>
          </a:prstGeom>
          <a:solidFill>
            <a:srgbClr val="00B0F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Rounded Rectangle 4"/>
          <p:cNvSpPr/>
          <p:nvPr/>
        </p:nvSpPr>
        <p:spPr>
          <a:xfrm>
            <a:off x="4857752" y="992964"/>
            <a:ext cx="1521912" cy="16502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0472" tIns="220472" rIns="220472" bIns="220472" numCol="1" spcCol="1270" anchor="t" anchorCtr="0">
            <a:noAutofit/>
          </a:bodyPr>
          <a:lstStyle/>
          <a:p>
            <a:pPr lvl="0" algn="ctr" defTabSz="1377950">
              <a:lnSpc>
                <a:spcPct val="90000"/>
              </a:lnSpc>
              <a:spcBef>
                <a:spcPct val="0"/>
              </a:spcBef>
              <a:spcAft>
                <a:spcPct val="35000"/>
              </a:spcAft>
            </a:pPr>
            <a:r>
              <a:rPr lang="it-IT" sz="2000" b="1" kern="1200" smtClean="0"/>
              <a:t>2007</a:t>
            </a:r>
            <a:endParaRPr lang="it-IT" sz="2000" b="1" kern="1200"/>
          </a:p>
        </p:txBody>
      </p:sp>
      <p:sp>
        <p:nvSpPr>
          <p:cNvPr id="14" name="Rounded Rectangle 4"/>
          <p:cNvSpPr/>
          <p:nvPr/>
        </p:nvSpPr>
        <p:spPr>
          <a:xfrm>
            <a:off x="7000892" y="961229"/>
            <a:ext cx="1521912" cy="16502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0472" tIns="220472" rIns="220472" bIns="220472" numCol="1" spcCol="1270" anchor="t" anchorCtr="0">
            <a:noAutofit/>
          </a:bodyPr>
          <a:lstStyle/>
          <a:p>
            <a:pPr lvl="0" algn="ctr" defTabSz="1377950">
              <a:lnSpc>
                <a:spcPct val="90000"/>
              </a:lnSpc>
              <a:spcBef>
                <a:spcPct val="0"/>
              </a:spcBef>
              <a:spcAft>
                <a:spcPct val="35000"/>
              </a:spcAft>
            </a:pPr>
            <a:r>
              <a:rPr lang="it-IT" sz="2000" b="1" kern="1200" smtClean="0"/>
              <a:t>2009/10</a:t>
            </a:r>
            <a:endParaRPr lang="it-IT" sz="2000" b="1" kern="1200"/>
          </a:p>
        </p:txBody>
      </p:sp>
      <p:sp>
        <p:nvSpPr>
          <p:cNvPr id="18" name="Rounded Rectangle 17"/>
          <p:cNvSpPr/>
          <p:nvPr/>
        </p:nvSpPr>
        <p:spPr>
          <a:xfrm>
            <a:off x="6715140" y="1643050"/>
            <a:ext cx="2214578" cy="1857388"/>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37" name="TextBox 36"/>
          <p:cNvSpPr txBox="1"/>
          <p:nvPr/>
        </p:nvSpPr>
        <p:spPr>
          <a:xfrm>
            <a:off x="8460430" y="1857363"/>
            <a:ext cx="461665" cy="1428761"/>
          </a:xfrm>
          <a:prstGeom prst="rect">
            <a:avLst/>
          </a:prstGeom>
          <a:noFill/>
        </p:spPr>
        <p:txBody>
          <a:bodyPr vert="eaVert" wrap="square" rtlCol="0">
            <a:spAutoFit/>
          </a:bodyPr>
          <a:lstStyle/>
          <a:p>
            <a:pPr algn="ctr"/>
            <a:r>
              <a:rPr lang="it-IT" b="1" dirty="0" err="1" smtClean="0">
                <a:solidFill>
                  <a:srgbClr val="002060"/>
                </a:solidFill>
              </a:rPr>
              <a:t>ASP.NET</a:t>
            </a:r>
            <a:r>
              <a:rPr lang="it-IT" b="1" dirty="0" smtClean="0">
                <a:solidFill>
                  <a:srgbClr val="002060"/>
                </a:solidFill>
              </a:rPr>
              <a:t> MVC</a:t>
            </a:r>
            <a:endParaRPr lang="it-IT" b="1" dirty="0">
              <a:solidFill>
                <a:srgbClr val="002060"/>
              </a:solidFill>
            </a:endParaRPr>
          </a:p>
        </p:txBody>
      </p:sp>
      <p:cxnSp>
        <p:nvCxnSpPr>
          <p:cNvPr id="43" name="Straight Connector 42"/>
          <p:cNvCxnSpPr>
            <a:stCxn id="128" idx="3"/>
            <a:endCxn id="134" idx="1"/>
          </p:cNvCxnSpPr>
          <p:nvPr/>
        </p:nvCxnSpPr>
        <p:spPr>
          <a:xfrm flipV="1">
            <a:off x="2143108" y="1964521"/>
            <a:ext cx="785818" cy="1607355"/>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5" name="Straight Connector 44"/>
          <p:cNvCxnSpPr>
            <a:stCxn id="128" idx="3"/>
            <a:endCxn id="131" idx="1"/>
          </p:cNvCxnSpPr>
          <p:nvPr/>
        </p:nvCxnSpPr>
        <p:spPr>
          <a:xfrm>
            <a:off x="2143108" y="3571876"/>
            <a:ext cx="857256" cy="1571636"/>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7" name="Straight Connector 46"/>
          <p:cNvCxnSpPr>
            <a:stCxn id="128" idx="3"/>
            <a:endCxn id="129" idx="1"/>
          </p:cNvCxnSpPr>
          <p:nvPr/>
        </p:nvCxnSpPr>
        <p:spPr>
          <a:xfrm>
            <a:off x="2143108" y="3571876"/>
            <a:ext cx="785818" cy="2857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99" name="Straight Connector 98"/>
          <p:cNvCxnSpPr>
            <a:stCxn id="128" idx="3"/>
            <a:endCxn id="135" idx="1"/>
          </p:cNvCxnSpPr>
          <p:nvPr/>
        </p:nvCxnSpPr>
        <p:spPr>
          <a:xfrm flipV="1">
            <a:off x="2143108" y="2893215"/>
            <a:ext cx="785818" cy="678661"/>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02" name="Shape 101"/>
          <p:cNvCxnSpPr/>
          <p:nvPr/>
        </p:nvCxnSpPr>
        <p:spPr>
          <a:xfrm rot="16200000" flipH="1">
            <a:off x="4250529" y="4822041"/>
            <a:ext cx="71438" cy="1285884"/>
          </a:xfrm>
          <a:prstGeom prst="bentConnector2">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04" name="Shape 103"/>
          <p:cNvCxnSpPr>
            <a:stCxn id="131" idx="2"/>
            <a:endCxn id="132" idx="1"/>
          </p:cNvCxnSpPr>
          <p:nvPr/>
        </p:nvCxnSpPr>
        <p:spPr>
          <a:xfrm rot="16200000" flipH="1">
            <a:off x="3964777" y="5036355"/>
            <a:ext cx="642942" cy="1285884"/>
          </a:xfrm>
          <a:prstGeom prst="bentConnector2">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06" name="Straight Connector 105"/>
          <p:cNvCxnSpPr>
            <a:stCxn id="135" idx="3"/>
            <a:endCxn id="136" idx="1"/>
          </p:cNvCxnSpPr>
          <p:nvPr/>
        </p:nvCxnSpPr>
        <p:spPr>
          <a:xfrm>
            <a:off x="4286248" y="2893215"/>
            <a:ext cx="642942" cy="0"/>
          </a:xfrm>
          <a:prstGeom prst="line">
            <a:avLst/>
          </a:prstGeom>
          <a:ln>
            <a:prstDash val="dash"/>
          </a:ln>
        </p:spPr>
        <p:style>
          <a:lnRef idx="1">
            <a:schemeClr val="accent6"/>
          </a:lnRef>
          <a:fillRef idx="0">
            <a:schemeClr val="accent6"/>
          </a:fillRef>
          <a:effectRef idx="0">
            <a:schemeClr val="accent6"/>
          </a:effectRef>
          <a:fontRef idx="minor">
            <a:schemeClr val="tx1"/>
          </a:fontRef>
        </p:style>
      </p:cxnSp>
      <p:cxnSp>
        <p:nvCxnSpPr>
          <p:cNvPr id="117" name="Elbow Connector 116"/>
          <p:cNvCxnSpPr>
            <a:stCxn id="134" idx="2"/>
            <a:endCxn id="135" idx="0"/>
          </p:cNvCxnSpPr>
          <p:nvPr/>
        </p:nvCxnSpPr>
        <p:spPr>
          <a:xfrm rot="5400000">
            <a:off x="3393273" y="2428868"/>
            <a:ext cx="428628" cy="1588"/>
          </a:xfrm>
          <a:prstGeom prst="bentConnector3">
            <a:avLst>
              <a:gd name="adj1" fmla="val 50000"/>
            </a:avLst>
          </a:prstGeom>
          <a:ln>
            <a:prstDash val="dash"/>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21" name="Elbow Connector 120"/>
          <p:cNvCxnSpPr>
            <a:stCxn id="130" idx="1"/>
            <a:endCxn id="135" idx="2"/>
          </p:cNvCxnSpPr>
          <p:nvPr/>
        </p:nvCxnSpPr>
        <p:spPr>
          <a:xfrm rot="10800000" flipH="1">
            <a:off x="2928925" y="3143248"/>
            <a:ext cx="678661" cy="1357322"/>
          </a:xfrm>
          <a:prstGeom prst="bentConnector4">
            <a:avLst>
              <a:gd name="adj1" fmla="val -33684"/>
              <a:gd name="adj2" fmla="val 57895"/>
            </a:avLst>
          </a:prstGeom>
          <a:ln>
            <a:prstDash val="dash"/>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24" name="Elbow Connector 123"/>
          <p:cNvCxnSpPr>
            <a:stCxn id="129" idx="0"/>
            <a:endCxn id="136" idx="2"/>
          </p:cNvCxnSpPr>
          <p:nvPr/>
        </p:nvCxnSpPr>
        <p:spPr>
          <a:xfrm rot="16200000" flipV="1">
            <a:off x="5393537" y="3357562"/>
            <a:ext cx="500066" cy="71438"/>
          </a:xfrm>
          <a:prstGeom prst="bentConnector3">
            <a:avLst>
              <a:gd name="adj1" fmla="val 50000"/>
            </a:avLst>
          </a:prstGeom>
          <a:ln>
            <a:prstDash val="dash"/>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128" name="Rounded Rectangle 127"/>
          <p:cNvSpPr/>
          <p:nvPr/>
        </p:nvSpPr>
        <p:spPr>
          <a:xfrm>
            <a:off x="857224" y="3357562"/>
            <a:ext cx="1285884" cy="428628"/>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smtClean="0"/>
              <a:t>IBuySpy</a:t>
            </a:r>
            <a:endParaRPr lang="it-IT" sz="1600" b="1"/>
          </a:p>
        </p:txBody>
      </p:sp>
      <p:sp>
        <p:nvSpPr>
          <p:cNvPr id="129" name="Rounded Rectangle 128"/>
          <p:cNvSpPr/>
          <p:nvPr/>
        </p:nvSpPr>
        <p:spPr>
          <a:xfrm>
            <a:off x="2928926" y="3643314"/>
            <a:ext cx="5500726" cy="428628"/>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smtClean="0"/>
              <a:t>Cuyahoga</a:t>
            </a:r>
            <a:endParaRPr lang="it-IT" sz="1600" b="1"/>
          </a:p>
        </p:txBody>
      </p:sp>
      <p:sp>
        <p:nvSpPr>
          <p:cNvPr id="130" name="Rounded Rectangle 129"/>
          <p:cNvSpPr/>
          <p:nvPr/>
        </p:nvSpPr>
        <p:spPr>
          <a:xfrm>
            <a:off x="2928926" y="4286256"/>
            <a:ext cx="5500726" cy="428628"/>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smtClean="0"/>
              <a:t>DotNetNuke</a:t>
            </a:r>
            <a:endParaRPr lang="it-IT" sz="1600" b="1"/>
          </a:p>
        </p:txBody>
      </p:sp>
      <p:sp>
        <p:nvSpPr>
          <p:cNvPr id="131" name="Rounded Rectangle 130"/>
          <p:cNvSpPr/>
          <p:nvPr/>
        </p:nvSpPr>
        <p:spPr>
          <a:xfrm>
            <a:off x="3000364" y="4929198"/>
            <a:ext cx="1285884" cy="428628"/>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dirty="0" smtClean="0"/>
              <a:t>.Text</a:t>
            </a:r>
            <a:endParaRPr lang="it-IT" sz="1600" b="1" dirty="0"/>
          </a:p>
        </p:txBody>
      </p:sp>
      <p:sp>
        <p:nvSpPr>
          <p:cNvPr id="132" name="Rounded Rectangle 131"/>
          <p:cNvSpPr/>
          <p:nvPr/>
        </p:nvSpPr>
        <p:spPr>
          <a:xfrm>
            <a:off x="4929190" y="5786454"/>
            <a:ext cx="3500462" cy="428628"/>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smtClean="0"/>
              <a:t>SubText</a:t>
            </a:r>
            <a:endParaRPr lang="it-IT" sz="1600" b="1"/>
          </a:p>
        </p:txBody>
      </p:sp>
      <p:sp>
        <p:nvSpPr>
          <p:cNvPr id="133" name="Rounded Rectangle 132"/>
          <p:cNvSpPr/>
          <p:nvPr/>
        </p:nvSpPr>
        <p:spPr>
          <a:xfrm>
            <a:off x="4929190" y="5214950"/>
            <a:ext cx="3500462" cy="428628"/>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smtClean="0"/>
              <a:t>CommunityServer</a:t>
            </a:r>
            <a:endParaRPr lang="it-IT" sz="1600" b="1"/>
          </a:p>
        </p:txBody>
      </p:sp>
      <p:sp>
        <p:nvSpPr>
          <p:cNvPr id="134" name="Rounded Rectangle 133"/>
          <p:cNvSpPr/>
          <p:nvPr/>
        </p:nvSpPr>
        <p:spPr>
          <a:xfrm>
            <a:off x="2928926" y="1714488"/>
            <a:ext cx="1357322" cy="500066"/>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smtClean="0"/>
              <a:t>Rainbow Portal</a:t>
            </a:r>
            <a:endParaRPr lang="it-IT" sz="1600" b="1"/>
          </a:p>
        </p:txBody>
      </p:sp>
      <p:sp>
        <p:nvSpPr>
          <p:cNvPr id="135" name="Rounded Rectangle 134"/>
          <p:cNvSpPr/>
          <p:nvPr/>
        </p:nvSpPr>
        <p:spPr>
          <a:xfrm>
            <a:off x="2928926" y="2643182"/>
            <a:ext cx="1357322" cy="500066"/>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smtClean="0"/>
              <a:t>“Marcello” Framework</a:t>
            </a:r>
            <a:endParaRPr lang="it-IT" sz="1600" b="1"/>
          </a:p>
        </p:txBody>
      </p:sp>
      <p:sp>
        <p:nvSpPr>
          <p:cNvPr id="136" name="Rounded Rectangle 135"/>
          <p:cNvSpPr/>
          <p:nvPr/>
        </p:nvSpPr>
        <p:spPr>
          <a:xfrm>
            <a:off x="4929190" y="2643182"/>
            <a:ext cx="1357322" cy="500066"/>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smtClean="0"/>
              <a:t>ObjectWeb Framework</a:t>
            </a:r>
            <a:endParaRPr lang="it-IT" sz="1600" b="1"/>
          </a:p>
        </p:txBody>
      </p:sp>
      <p:sp>
        <p:nvSpPr>
          <p:cNvPr id="137" name="Rounded Rectangle 136"/>
          <p:cNvSpPr/>
          <p:nvPr/>
        </p:nvSpPr>
        <p:spPr>
          <a:xfrm>
            <a:off x="7072330" y="2357430"/>
            <a:ext cx="1357322" cy="428628"/>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dirty="0" err="1" smtClean="0"/>
              <a:t>Oxite</a:t>
            </a:r>
            <a:endParaRPr lang="it-IT" sz="1600" b="1" dirty="0"/>
          </a:p>
        </p:txBody>
      </p:sp>
      <p:sp>
        <p:nvSpPr>
          <p:cNvPr id="138" name="Rounded Rectangle 137"/>
          <p:cNvSpPr/>
          <p:nvPr/>
        </p:nvSpPr>
        <p:spPr>
          <a:xfrm>
            <a:off x="7072330" y="1785926"/>
            <a:ext cx="1357322" cy="428628"/>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dirty="0" smtClean="0"/>
              <a:t>Arashi</a:t>
            </a:r>
            <a:endParaRPr lang="it-IT" sz="1600" b="1" dirty="0"/>
          </a:p>
        </p:txBody>
      </p:sp>
      <p:cxnSp>
        <p:nvCxnSpPr>
          <p:cNvPr id="108" name="Straight Connector 107"/>
          <p:cNvCxnSpPr>
            <a:stCxn id="136" idx="3"/>
            <a:endCxn id="138" idx="1"/>
          </p:cNvCxnSpPr>
          <p:nvPr/>
        </p:nvCxnSpPr>
        <p:spPr>
          <a:xfrm flipV="1">
            <a:off x="6286512" y="2000240"/>
            <a:ext cx="785818" cy="892975"/>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55" name="Rounded Rectangle 54"/>
          <p:cNvSpPr/>
          <p:nvPr/>
        </p:nvSpPr>
        <p:spPr>
          <a:xfrm>
            <a:off x="7072330" y="2928934"/>
            <a:ext cx="1357322" cy="428628"/>
          </a:xfrm>
          <a:prstGeom prst="roundRect">
            <a:avLst/>
          </a:prstGeom>
          <a:gradFill>
            <a:gsLst>
              <a:gs pos="0">
                <a:srgbClr val="CC8900"/>
              </a:gs>
              <a:gs pos="80000">
                <a:srgbClr val="F1A300"/>
              </a:gs>
              <a:gs pos="100000">
                <a:srgbClr val="FFBF00"/>
              </a:gs>
            </a:gsLst>
          </a:gradFill>
          <a:ln>
            <a:solidFill>
              <a:srgbClr val="F0A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b="1" dirty="0" err="1" smtClean="0"/>
              <a:t>Dexter</a:t>
            </a:r>
            <a:endParaRPr lang="it-IT" sz="1600" b="1" dirty="0"/>
          </a:p>
        </p:txBody>
      </p:sp>
      <p:grpSp>
        <p:nvGrpSpPr>
          <p:cNvPr id="83" name="Group 6"/>
          <p:cNvGrpSpPr>
            <a:grpSpLocks noChangeAspect="1"/>
          </p:cNvGrpSpPr>
          <p:nvPr/>
        </p:nvGrpSpPr>
        <p:grpSpPr bwMode="auto">
          <a:xfrm>
            <a:off x="4071934" y="4762603"/>
            <a:ext cx="642942" cy="666661"/>
            <a:chOff x="3960" y="2880"/>
            <a:chExt cx="515" cy="534"/>
          </a:xfrm>
        </p:grpSpPr>
        <p:sp>
          <p:nvSpPr>
            <p:cNvPr id="84" name="AutoShape 5"/>
            <p:cNvSpPr>
              <a:spLocks noChangeAspect="1" noChangeArrowheads="1" noTextEdit="1"/>
            </p:cNvSpPr>
            <p:nvPr/>
          </p:nvSpPr>
          <p:spPr bwMode="auto">
            <a:xfrm>
              <a:off x="3960" y="2880"/>
              <a:ext cx="515" cy="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it-IT" sz="1600"/>
            </a:p>
          </p:txBody>
        </p:sp>
        <p:sp>
          <p:nvSpPr>
            <p:cNvPr id="85" name="Freeform 8"/>
            <p:cNvSpPr>
              <a:spLocks/>
            </p:cNvSpPr>
            <p:nvPr/>
          </p:nvSpPr>
          <p:spPr bwMode="auto">
            <a:xfrm>
              <a:off x="4030" y="3075"/>
              <a:ext cx="376" cy="228"/>
            </a:xfrm>
            <a:custGeom>
              <a:avLst/>
              <a:gdLst/>
              <a:ahLst/>
              <a:cxnLst>
                <a:cxn ang="0">
                  <a:pos x="735" y="127"/>
                </a:cxn>
                <a:cxn ang="0">
                  <a:pos x="753" y="86"/>
                </a:cxn>
                <a:cxn ang="0">
                  <a:pos x="743" y="42"/>
                </a:cxn>
                <a:cxn ang="0">
                  <a:pos x="712" y="9"/>
                </a:cxn>
                <a:cxn ang="0">
                  <a:pos x="668" y="0"/>
                </a:cxn>
                <a:cxn ang="0">
                  <a:pos x="628" y="14"/>
                </a:cxn>
                <a:cxn ang="0">
                  <a:pos x="606" y="40"/>
                </a:cxn>
                <a:cxn ang="0">
                  <a:pos x="597" y="72"/>
                </a:cxn>
                <a:cxn ang="0">
                  <a:pos x="155" y="84"/>
                </a:cxn>
                <a:cxn ang="0">
                  <a:pos x="151" y="50"/>
                </a:cxn>
                <a:cxn ang="0">
                  <a:pos x="133" y="22"/>
                </a:cxn>
                <a:cxn ang="0">
                  <a:pos x="100" y="2"/>
                </a:cxn>
                <a:cxn ang="0">
                  <a:pos x="55" y="3"/>
                </a:cxn>
                <a:cxn ang="0">
                  <a:pos x="17" y="28"/>
                </a:cxn>
                <a:cxn ang="0">
                  <a:pos x="0" y="71"/>
                </a:cxn>
                <a:cxn ang="0">
                  <a:pos x="10" y="114"/>
                </a:cxn>
                <a:cxn ang="0">
                  <a:pos x="42" y="146"/>
                </a:cxn>
                <a:cxn ang="0">
                  <a:pos x="76" y="154"/>
                </a:cxn>
                <a:cxn ang="0">
                  <a:pos x="109" y="148"/>
                </a:cxn>
                <a:cxn ang="0">
                  <a:pos x="313" y="233"/>
                </a:cxn>
                <a:cxn ang="0">
                  <a:pos x="131" y="306"/>
                </a:cxn>
                <a:cxn ang="0">
                  <a:pos x="99" y="300"/>
                </a:cxn>
                <a:cxn ang="0">
                  <a:pos x="65" y="308"/>
                </a:cxn>
                <a:cxn ang="0">
                  <a:pos x="33" y="341"/>
                </a:cxn>
                <a:cxn ang="0">
                  <a:pos x="23" y="384"/>
                </a:cxn>
                <a:cxn ang="0">
                  <a:pos x="41" y="427"/>
                </a:cxn>
                <a:cxn ang="0">
                  <a:pos x="79" y="452"/>
                </a:cxn>
                <a:cxn ang="0">
                  <a:pos x="123" y="453"/>
                </a:cxn>
                <a:cxn ang="0">
                  <a:pos x="157" y="433"/>
                </a:cxn>
                <a:cxn ang="0">
                  <a:pos x="175" y="404"/>
                </a:cxn>
                <a:cxn ang="0">
                  <a:pos x="180" y="370"/>
                </a:cxn>
                <a:cxn ang="0">
                  <a:pos x="574" y="382"/>
                </a:cxn>
                <a:cxn ang="0">
                  <a:pos x="583" y="414"/>
                </a:cxn>
                <a:cxn ang="0">
                  <a:pos x="605" y="441"/>
                </a:cxn>
                <a:cxn ang="0">
                  <a:pos x="645" y="455"/>
                </a:cxn>
                <a:cxn ang="0">
                  <a:pos x="689" y="447"/>
                </a:cxn>
                <a:cxn ang="0">
                  <a:pos x="720" y="414"/>
                </a:cxn>
                <a:cxn ang="0">
                  <a:pos x="729" y="369"/>
                </a:cxn>
                <a:cxn ang="0">
                  <a:pos x="712" y="328"/>
                </a:cxn>
                <a:cxn ang="0">
                  <a:pos x="677" y="304"/>
                </a:cxn>
                <a:cxn ang="0">
                  <a:pos x="644" y="300"/>
                </a:cxn>
                <a:cxn ang="0">
                  <a:pos x="611" y="312"/>
                </a:cxn>
                <a:cxn ang="0">
                  <a:pos x="625" y="136"/>
                </a:cxn>
                <a:cxn ang="0">
                  <a:pos x="654" y="152"/>
                </a:cxn>
                <a:cxn ang="0">
                  <a:pos x="689" y="153"/>
                </a:cxn>
              </a:cxnLst>
              <a:rect l="0" t="0" r="r" b="b"/>
              <a:pathLst>
                <a:path w="753" h="455">
                  <a:moveTo>
                    <a:pt x="711" y="146"/>
                  </a:moveTo>
                  <a:lnTo>
                    <a:pt x="724" y="137"/>
                  </a:lnTo>
                  <a:lnTo>
                    <a:pt x="735" y="127"/>
                  </a:lnTo>
                  <a:lnTo>
                    <a:pt x="743" y="114"/>
                  </a:lnTo>
                  <a:lnTo>
                    <a:pt x="750" y="100"/>
                  </a:lnTo>
                  <a:lnTo>
                    <a:pt x="753" y="86"/>
                  </a:lnTo>
                  <a:lnTo>
                    <a:pt x="753" y="71"/>
                  </a:lnTo>
                  <a:lnTo>
                    <a:pt x="750" y="56"/>
                  </a:lnTo>
                  <a:lnTo>
                    <a:pt x="743" y="42"/>
                  </a:lnTo>
                  <a:lnTo>
                    <a:pt x="735" y="28"/>
                  </a:lnTo>
                  <a:lnTo>
                    <a:pt x="723" y="18"/>
                  </a:lnTo>
                  <a:lnTo>
                    <a:pt x="712" y="9"/>
                  </a:lnTo>
                  <a:lnTo>
                    <a:pt x="697" y="3"/>
                  </a:lnTo>
                  <a:lnTo>
                    <a:pt x="683" y="0"/>
                  </a:lnTo>
                  <a:lnTo>
                    <a:pt x="668" y="0"/>
                  </a:lnTo>
                  <a:lnTo>
                    <a:pt x="653" y="2"/>
                  </a:lnTo>
                  <a:lnTo>
                    <a:pt x="639" y="8"/>
                  </a:lnTo>
                  <a:lnTo>
                    <a:pt x="628" y="14"/>
                  </a:lnTo>
                  <a:lnTo>
                    <a:pt x="620" y="22"/>
                  </a:lnTo>
                  <a:lnTo>
                    <a:pt x="612" y="30"/>
                  </a:lnTo>
                  <a:lnTo>
                    <a:pt x="606" y="40"/>
                  </a:lnTo>
                  <a:lnTo>
                    <a:pt x="602" y="50"/>
                  </a:lnTo>
                  <a:lnTo>
                    <a:pt x="599" y="61"/>
                  </a:lnTo>
                  <a:lnTo>
                    <a:pt x="597" y="72"/>
                  </a:lnTo>
                  <a:lnTo>
                    <a:pt x="597" y="84"/>
                  </a:lnTo>
                  <a:lnTo>
                    <a:pt x="376" y="198"/>
                  </a:lnTo>
                  <a:lnTo>
                    <a:pt x="155" y="84"/>
                  </a:lnTo>
                  <a:lnTo>
                    <a:pt x="155" y="72"/>
                  </a:lnTo>
                  <a:lnTo>
                    <a:pt x="154" y="61"/>
                  </a:lnTo>
                  <a:lnTo>
                    <a:pt x="151" y="50"/>
                  </a:lnTo>
                  <a:lnTo>
                    <a:pt x="147" y="40"/>
                  </a:lnTo>
                  <a:lnTo>
                    <a:pt x="141" y="30"/>
                  </a:lnTo>
                  <a:lnTo>
                    <a:pt x="133" y="22"/>
                  </a:lnTo>
                  <a:lnTo>
                    <a:pt x="125" y="14"/>
                  </a:lnTo>
                  <a:lnTo>
                    <a:pt x="115" y="8"/>
                  </a:lnTo>
                  <a:lnTo>
                    <a:pt x="100" y="2"/>
                  </a:lnTo>
                  <a:lnTo>
                    <a:pt x="84" y="0"/>
                  </a:lnTo>
                  <a:lnTo>
                    <a:pt x="70" y="0"/>
                  </a:lnTo>
                  <a:lnTo>
                    <a:pt x="55" y="3"/>
                  </a:lnTo>
                  <a:lnTo>
                    <a:pt x="41" y="9"/>
                  </a:lnTo>
                  <a:lnTo>
                    <a:pt x="29" y="18"/>
                  </a:lnTo>
                  <a:lnTo>
                    <a:pt x="17" y="28"/>
                  </a:lnTo>
                  <a:lnTo>
                    <a:pt x="9" y="42"/>
                  </a:lnTo>
                  <a:lnTo>
                    <a:pt x="3" y="56"/>
                  </a:lnTo>
                  <a:lnTo>
                    <a:pt x="0" y="71"/>
                  </a:lnTo>
                  <a:lnTo>
                    <a:pt x="0" y="86"/>
                  </a:lnTo>
                  <a:lnTo>
                    <a:pt x="4" y="100"/>
                  </a:lnTo>
                  <a:lnTo>
                    <a:pt x="10" y="114"/>
                  </a:lnTo>
                  <a:lnTo>
                    <a:pt x="18" y="127"/>
                  </a:lnTo>
                  <a:lnTo>
                    <a:pt x="29" y="137"/>
                  </a:lnTo>
                  <a:lnTo>
                    <a:pt x="42" y="146"/>
                  </a:lnTo>
                  <a:lnTo>
                    <a:pt x="53" y="150"/>
                  </a:lnTo>
                  <a:lnTo>
                    <a:pt x="64" y="153"/>
                  </a:lnTo>
                  <a:lnTo>
                    <a:pt x="76" y="154"/>
                  </a:lnTo>
                  <a:lnTo>
                    <a:pt x="87" y="154"/>
                  </a:lnTo>
                  <a:lnTo>
                    <a:pt x="99" y="152"/>
                  </a:lnTo>
                  <a:lnTo>
                    <a:pt x="109" y="148"/>
                  </a:lnTo>
                  <a:lnTo>
                    <a:pt x="119" y="142"/>
                  </a:lnTo>
                  <a:lnTo>
                    <a:pt x="128" y="136"/>
                  </a:lnTo>
                  <a:lnTo>
                    <a:pt x="313" y="233"/>
                  </a:lnTo>
                  <a:lnTo>
                    <a:pt x="150" y="318"/>
                  </a:lnTo>
                  <a:lnTo>
                    <a:pt x="141" y="312"/>
                  </a:lnTo>
                  <a:lnTo>
                    <a:pt x="131" y="306"/>
                  </a:lnTo>
                  <a:lnTo>
                    <a:pt x="121" y="302"/>
                  </a:lnTo>
                  <a:lnTo>
                    <a:pt x="109" y="300"/>
                  </a:lnTo>
                  <a:lnTo>
                    <a:pt x="99" y="300"/>
                  </a:lnTo>
                  <a:lnTo>
                    <a:pt x="87" y="301"/>
                  </a:lnTo>
                  <a:lnTo>
                    <a:pt x="76" y="304"/>
                  </a:lnTo>
                  <a:lnTo>
                    <a:pt x="65" y="308"/>
                  </a:lnTo>
                  <a:lnTo>
                    <a:pt x="53" y="318"/>
                  </a:lnTo>
                  <a:lnTo>
                    <a:pt x="41" y="328"/>
                  </a:lnTo>
                  <a:lnTo>
                    <a:pt x="33" y="341"/>
                  </a:lnTo>
                  <a:lnTo>
                    <a:pt x="28" y="355"/>
                  </a:lnTo>
                  <a:lnTo>
                    <a:pt x="25" y="369"/>
                  </a:lnTo>
                  <a:lnTo>
                    <a:pt x="23" y="384"/>
                  </a:lnTo>
                  <a:lnTo>
                    <a:pt x="27" y="400"/>
                  </a:lnTo>
                  <a:lnTo>
                    <a:pt x="33" y="414"/>
                  </a:lnTo>
                  <a:lnTo>
                    <a:pt x="41" y="427"/>
                  </a:lnTo>
                  <a:lnTo>
                    <a:pt x="53" y="439"/>
                  </a:lnTo>
                  <a:lnTo>
                    <a:pt x="64" y="447"/>
                  </a:lnTo>
                  <a:lnTo>
                    <a:pt x="79" y="452"/>
                  </a:lnTo>
                  <a:lnTo>
                    <a:pt x="94" y="455"/>
                  </a:lnTo>
                  <a:lnTo>
                    <a:pt x="108" y="455"/>
                  </a:lnTo>
                  <a:lnTo>
                    <a:pt x="123" y="453"/>
                  </a:lnTo>
                  <a:lnTo>
                    <a:pt x="138" y="447"/>
                  </a:lnTo>
                  <a:lnTo>
                    <a:pt x="148" y="441"/>
                  </a:lnTo>
                  <a:lnTo>
                    <a:pt x="157" y="433"/>
                  </a:lnTo>
                  <a:lnTo>
                    <a:pt x="164" y="424"/>
                  </a:lnTo>
                  <a:lnTo>
                    <a:pt x="170" y="414"/>
                  </a:lnTo>
                  <a:lnTo>
                    <a:pt x="175" y="404"/>
                  </a:lnTo>
                  <a:lnTo>
                    <a:pt x="179" y="393"/>
                  </a:lnTo>
                  <a:lnTo>
                    <a:pt x="180" y="382"/>
                  </a:lnTo>
                  <a:lnTo>
                    <a:pt x="180" y="370"/>
                  </a:lnTo>
                  <a:lnTo>
                    <a:pt x="376" y="266"/>
                  </a:lnTo>
                  <a:lnTo>
                    <a:pt x="574" y="370"/>
                  </a:lnTo>
                  <a:lnTo>
                    <a:pt x="574" y="382"/>
                  </a:lnTo>
                  <a:lnTo>
                    <a:pt x="575" y="393"/>
                  </a:lnTo>
                  <a:lnTo>
                    <a:pt x="578" y="404"/>
                  </a:lnTo>
                  <a:lnTo>
                    <a:pt x="583" y="414"/>
                  </a:lnTo>
                  <a:lnTo>
                    <a:pt x="589" y="424"/>
                  </a:lnTo>
                  <a:lnTo>
                    <a:pt x="597" y="433"/>
                  </a:lnTo>
                  <a:lnTo>
                    <a:pt x="605" y="441"/>
                  </a:lnTo>
                  <a:lnTo>
                    <a:pt x="615" y="447"/>
                  </a:lnTo>
                  <a:lnTo>
                    <a:pt x="630" y="453"/>
                  </a:lnTo>
                  <a:lnTo>
                    <a:pt x="645" y="455"/>
                  </a:lnTo>
                  <a:lnTo>
                    <a:pt x="659" y="455"/>
                  </a:lnTo>
                  <a:lnTo>
                    <a:pt x="674" y="452"/>
                  </a:lnTo>
                  <a:lnTo>
                    <a:pt x="689" y="447"/>
                  </a:lnTo>
                  <a:lnTo>
                    <a:pt x="700" y="439"/>
                  </a:lnTo>
                  <a:lnTo>
                    <a:pt x="712" y="427"/>
                  </a:lnTo>
                  <a:lnTo>
                    <a:pt x="720" y="414"/>
                  </a:lnTo>
                  <a:lnTo>
                    <a:pt x="727" y="400"/>
                  </a:lnTo>
                  <a:lnTo>
                    <a:pt x="729" y="384"/>
                  </a:lnTo>
                  <a:lnTo>
                    <a:pt x="729" y="369"/>
                  </a:lnTo>
                  <a:lnTo>
                    <a:pt x="725" y="355"/>
                  </a:lnTo>
                  <a:lnTo>
                    <a:pt x="720" y="341"/>
                  </a:lnTo>
                  <a:lnTo>
                    <a:pt x="712" y="328"/>
                  </a:lnTo>
                  <a:lnTo>
                    <a:pt x="700" y="318"/>
                  </a:lnTo>
                  <a:lnTo>
                    <a:pt x="688" y="308"/>
                  </a:lnTo>
                  <a:lnTo>
                    <a:pt x="677" y="304"/>
                  </a:lnTo>
                  <a:lnTo>
                    <a:pt x="666" y="301"/>
                  </a:lnTo>
                  <a:lnTo>
                    <a:pt x="654" y="300"/>
                  </a:lnTo>
                  <a:lnTo>
                    <a:pt x="644" y="300"/>
                  </a:lnTo>
                  <a:lnTo>
                    <a:pt x="632" y="302"/>
                  </a:lnTo>
                  <a:lnTo>
                    <a:pt x="622" y="306"/>
                  </a:lnTo>
                  <a:lnTo>
                    <a:pt x="611" y="312"/>
                  </a:lnTo>
                  <a:lnTo>
                    <a:pt x="602" y="318"/>
                  </a:lnTo>
                  <a:lnTo>
                    <a:pt x="440" y="233"/>
                  </a:lnTo>
                  <a:lnTo>
                    <a:pt x="625" y="136"/>
                  </a:lnTo>
                  <a:lnTo>
                    <a:pt x="634" y="142"/>
                  </a:lnTo>
                  <a:lnTo>
                    <a:pt x="644" y="148"/>
                  </a:lnTo>
                  <a:lnTo>
                    <a:pt x="654" y="152"/>
                  </a:lnTo>
                  <a:lnTo>
                    <a:pt x="666" y="154"/>
                  </a:lnTo>
                  <a:lnTo>
                    <a:pt x="677" y="154"/>
                  </a:lnTo>
                  <a:lnTo>
                    <a:pt x="689" y="153"/>
                  </a:lnTo>
                  <a:lnTo>
                    <a:pt x="700" y="150"/>
                  </a:lnTo>
                  <a:lnTo>
                    <a:pt x="711" y="1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86" name="Freeform 9"/>
            <p:cNvSpPr>
              <a:spLocks/>
            </p:cNvSpPr>
            <p:nvPr/>
          </p:nvSpPr>
          <p:spPr bwMode="auto">
            <a:xfrm>
              <a:off x="4127" y="3035"/>
              <a:ext cx="186" cy="246"/>
            </a:xfrm>
            <a:custGeom>
              <a:avLst/>
              <a:gdLst/>
              <a:ahLst/>
              <a:cxnLst>
                <a:cxn ang="0">
                  <a:pos x="0" y="187"/>
                </a:cxn>
                <a:cxn ang="0">
                  <a:pos x="0" y="187"/>
                </a:cxn>
                <a:cxn ang="0">
                  <a:pos x="1" y="209"/>
                </a:cxn>
                <a:cxn ang="0">
                  <a:pos x="5" y="231"/>
                </a:cxn>
                <a:cxn ang="0">
                  <a:pos x="12" y="252"/>
                </a:cxn>
                <a:cxn ang="0">
                  <a:pos x="21" y="272"/>
                </a:cxn>
                <a:cxn ang="0">
                  <a:pos x="32" y="291"/>
                </a:cxn>
                <a:cxn ang="0">
                  <a:pos x="45" y="307"/>
                </a:cxn>
                <a:cxn ang="0">
                  <a:pos x="61" y="323"/>
                </a:cxn>
                <a:cxn ang="0">
                  <a:pos x="78" y="338"/>
                </a:cxn>
                <a:cxn ang="0">
                  <a:pos x="78" y="366"/>
                </a:cxn>
                <a:cxn ang="0">
                  <a:pos x="78" y="419"/>
                </a:cxn>
                <a:cxn ang="0">
                  <a:pos x="78" y="469"/>
                </a:cxn>
                <a:cxn ang="0">
                  <a:pos x="78" y="491"/>
                </a:cxn>
                <a:cxn ang="0">
                  <a:pos x="295" y="491"/>
                </a:cxn>
                <a:cxn ang="0">
                  <a:pos x="295" y="469"/>
                </a:cxn>
                <a:cxn ang="0">
                  <a:pos x="295" y="419"/>
                </a:cxn>
                <a:cxn ang="0">
                  <a:pos x="295" y="366"/>
                </a:cxn>
                <a:cxn ang="0">
                  <a:pos x="295" y="337"/>
                </a:cxn>
                <a:cxn ang="0">
                  <a:pos x="312" y="323"/>
                </a:cxn>
                <a:cxn ang="0">
                  <a:pos x="327" y="307"/>
                </a:cxn>
                <a:cxn ang="0">
                  <a:pos x="341" y="290"/>
                </a:cxn>
                <a:cxn ang="0">
                  <a:pos x="352" y="271"/>
                </a:cxn>
                <a:cxn ang="0">
                  <a:pos x="361" y="252"/>
                </a:cxn>
                <a:cxn ang="0">
                  <a:pos x="367" y="231"/>
                </a:cxn>
                <a:cxn ang="0">
                  <a:pos x="371" y="209"/>
                </a:cxn>
                <a:cxn ang="0">
                  <a:pos x="372" y="187"/>
                </a:cxn>
                <a:cxn ang="0">
                  <a:pos x="371" y="168"/>
                </a:cxn>
                <a:cxn ang="0">
                  <a:pos x="368" y="149"/>
                </a:cxn>
                <a:cxn ang="0">
                  <a:pos x="364" y="131"/>
                </a:cxn>
                <a:cxn ang="0">
                  <a:pos x="358" y="114"/>
                </a:cxn>
                <a:cxn ang="0">
                  <a:pos x="349" y="97"/>
                </a:cxn>
                <a:cxn ang="0">
                  <a:pos x="341" y="83"/>
                </a:cxn>
                <a:cxn ang="0">
                  <a:pos x="329" y="68"/>
                </a:cxn>
                <a:cxn ang="0">
                  <a:pos x="318" y="54"/>
                </a:cxn>
                <a:cxn ang="0">
                  <a:pos x="304" y="43"/>
                </a:cxn>
                <a:cxn ang="0">
                  <a:pos x="289" y="31"/>
                </a:cxn>
                <a:cxn ang="0">
                  <a:pos x="275" y="23"/>
                </a:cxn>
                <a:cxn ang="0">
                  <a:pos x="258" y="14"/>
                </a:cxn>
                <a:cxn ang="0">
                  <a:pos x="241" y="8"/>
                </a:cxn>
                <a:cxn ang="0">
                  <a:pos x="223" y="4"/>
                </a:cxn>
                <a:cxn ang="0">
                  <a:pos x="205" y="1"/>
                </a:cxn>
                <a:cxn ang="0">
                  <a:pos x="186" y="0"/>
                </a:cxn>
                <a:cxn ang="0">
                  <a:pos x="167" y="1"/>
                </a:cxn>
                <a:cxn ang="0">
                  <a:pos x="149" y="4"/>
                </a:cxn>
                <a:cxn ang="0">
                  <a:pos x="131" y="8"/>
                </a:cxn>
                <a:cxn ang="0">
                  <a:pos x="113" y="14"/>
                </a:cxn>
                <a:cxn ang="0">
                  <a:pos x="98" y="23"/>
                </a:cxn>
                <a:cxn ang="0">
                  <a:pos x="82" y="31"/>
                </a:cxn>
                <a:cxn ang="0">
                  <a:pos x="68" y="43"/>
                </a:cxn>
                <a:cxn ang="0">
                  <a:pos x="55" y="54"/>
                </a:cxn>
                <a:cxn ang="0">
                  <a:pos x="43" y="68"/>
                </a:cxn>
                <a:cxn ang="0">
                  <a:pos x="32" y="83"/>
                </a:cxn>
                <a:cxn ang="0">
                  <a:pos x="23" y="97"/>
                </a:cxn>
                <a:cxn ang="0">
                  <a:pos x="15" y="114"/>
                </a:cxn>
                <a:cxn ang="0">
                  <a:pos x="9" y="131"/>
                </a:cxn>
                <a:cxn ang="0">
                  <a:pos x="4" y="149"/>
                </a:cxn>
                <a:cxn ang="0">
                  <a:pos x="1" y="168"/>
                </a:cxn>
                <a:cxn ang="0">
                  <a:pos x="0" y="187"/>
                </a:cxn>
              </a:cxnLst>
              <a:rect l="0" t="0" r="r" b="b"/>
              <a:pathLst>
                <a:path w="372" h="491">
                  <a:moveTo>
                    <a:pt x="0" y="187"/>
                  </a:moveTo>
                  <a:lnTo>
                    <a:pt x="0" y="187"/>
                  </a:lnTo>
                  <a:lnTo>
                    <a:pt x="1" y="209"/>
                  </a:lnTo>
                  <a:lnTo>
                    <a:pt x="5" y="231"/>
                  </a:lnTo>
                  <a:lnTo>
                    <a:pt x="12" y="252"/>
                  </a:lnTo>
                  <a:lnTo>
                    <a:pt x="21" y="272"/>
                  </a:lnTo>
                  <a:lnTo>
                    <a:pt x="32" y="291"/>
                  </a:lnTo>
                  <a:lnTo>
                    <a:pt x="45" y="307"/>
                  </a:lnTo>
                  <a:lnTo>
                    <a:pt x="61" y="323"/>
                  </a:lnTo>
                  <a:lnTo>
                    <a:pt x="78" y="338"/>
                  </a:lnTo>
                  <a:lnTo>
                    <a:pt x="78" y="366"/>
                  </a:lnTo>
                  <a:lnTo>
                    <a:pt x="78" y="419"/>
                  </a:lnTo>
                  <a:lnTo>
                    <a:pt x="78" y="469"/>
                  </a:lnTo>
                  <a:lnTo>
                    <a:pt x="78" y="491"/>
                  </a:lnTo>
                  <a:lnTo>
                    <a:pt x="295" y="491"/>
                  </a:lnTo>
                  <a:lnTo>
                    <a:pt x="295" y="469"/>
                  </a:lnTo>
                  <a:lnTo>
                    <a:pt x="295" y="419"/>
                  </a:lnTo>
                  <a:lnTo>
                    <a:pt x="295" y="366"/>
                  </a:lnTo>
                  <a:lnTo>
                    <a:pt x="295" y="337"/>
                  </a:lnTo>
                  <a:lnTo>
                    <a:pt x="312" y="323"/>
                  </a:lnTo>
                  <a:lnTo>
                    <a:pt x="327" y="307"/>
                  </a:lnTo>
                  <a:lnTo>
                    <a:pt x="341" y="290"/>
                  </a:lnTo>
                  <a:lnTo>
                    <a:pt x="352" y="271"/>
                  </a:lnTo>
                  <a:lnTo>
                    <a:pt x="361" y="252"/>
                  </a:lnTo>
                  <a:lnTo>
                    <a:pt x="367" y="231"/>
                  </a:lnTo>
                  <a:lnTo>
                    <a:pt x="371" y="209"/>
                  </a:lnTo>
                  <a:lnTo>
                    <a:pt x="372" y="187"/>
                  </a:lnTo>
                  <a:lnTo>
                    <a:pt x="371" y="168"/>
                  </a:lnTo>
                  <a:lnTo>
                    <a:pt x="368" y="149"/>
                  </a:lnTo>
                  <a:lnTo>
                    <a:pt x="364" y="131"/>
                  </a:lnTo>
                  <a:lnTo>
                    <a:pt x="358" y="114"/>
                  </a:lnTo>
                  <a:lnTo>
                    <a:pt x="349" y="97"/>
                  </a:lnTo>
                  <a:lnTo>
                    <a:pt x="341" y="83"/>
                  </a:lnTo>
                  <a:lnTo>
                    <a:pt x="329" y="68"/>
                  </a:lnTo>
                  <a:lnTo>
                    <a:pt x="318" y="54"/>
                  </a:lnTo>
                  <a:lnTo>
                    <a:pt x="304" y="43"/>
                  </a:lnTo>
                  <a:lnTo>
                    <a:pt x="289" y="31"/>
                  </a:lnTo>
                  <a:lnTo>
                    <a:pt x="275" y="23"/>
                  </a:lnTo>
                  <a:lnTo>
                    <a:pt x="258" y="14"/>
                  </a:lnTo>
                  <a:lnTo>
                    <a:pt x="241" y="8"/>
                  </a:lnTo>
                  <a:lnTo>
                    <a:pt x="223" y="4"/>
                  </a:lnTo>
                  <a:lnTo>
                    <a:pt x="205" y="1"/>
                  </a:lnTo>
                  <a:lnTo>
                    <a:pt x="186" y="0"/>
                  </a:lnTo>
                  <a:lnTo>
                    <a:pt x="167" y="1"/>
                  </a:lnTo>
                  <a:lnTo>
                    <a:pt x="149" y="4"/>
                  </a:lnTo>
                  <a:lnTo>
                    <a:pt x="131" y="8"/>
                  </a:lnTo>
                  <a:lnTo>
                    <a:pt x="113" y="14"/>
                  </a:lnTo>
                  <a:lnTo>
                    <a:pt x="98" y="23"/>
                  </a:lnTo>
                  <a:lnTo>
                    <a:pt x="82" y="31"/>
                  </a:lnTo>
                  <a:lnTo>
                    <a:pt x="68" y="43"/>
                  </a:lnTo>
                  <a:lnTo>
                    <a:pt x="55" y="54"/>
                  </a:lnTo>
                  <a:lnTo>
                    <a:pt x="43" y="68"/>
                  </a:lnTo>
                  <a:lnTo>
                    <a:pt x="32" y="83"/>
                  </a:lnTo>
                  <a:lnTo>
                    <a:pt x="23" y="97"/>
                  </a:lnTo>
                  <a:lnTo>
                    <a:pt x="15" y="114"/>
                  </a:lnTo>
                  <a:lnTo>
                    <a:pt x="9" y="131"/>
                  </a:lnTo>
                  <a:lnTo>
                    <a:pt x="4" y="149"/>
                  </a:lnTo>
                  <a:lnTo>
                    <a:pt x="1" y="168"/>
                  </a:lnTo>
                  <a:lnTo>
                    <a:pt x="0" y="1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87" name="Freeform 10"/>
            <p:cNvSpPr>
              <a:spLocks/>
            </p:cNvSpPr>
            <p:nvPr/>
          </p:nvSpPr>
          <p:spPr bwMode="auto">
            <a:xfrm>
              <a:off x="4141" y="3050"/>
              <a:ext cx="157" cy="216"/>
            </a:xfrm>
            <a:custGeom>
              <a:avLst/>
              <a:gdLst/>
              <a:ahLst/>
              <a:cxnLst>
                <a:cxn ang="0">
                  <a:pos x="79" y="302"/>
                </a:cxn>
                <a:cxn ang="0">
                  <a:pos x="79" y="294"/>
                </a:cxn>
                <a:cxn ang="0">
                  <a:pos x="73" y="290"/>
                </a:cxn>
                <a:cxn ang="0">
                  <a:pos x="57" y="278"/>
                </a:cxn>
                <a:cxn ang="0">
                  <a:pos x="42" y="265"/>
                </a:cxn>
                <a:cxn ang="0">
                  <a:pos x="30" y="249"/>
                </a:cxn>
                <a:cxn ang="0">
                  <a:pos x="19" y="233"/>
                </a:cxn>
                <a:cxn ang="0">
                  <a:pos x="11" y="215"/>
                </a:cxn>
                <a:cxn ang="0">
                  <a:pos x="6" y="197"/>
                </a:cxn>
                <a:cxn ang="0">
                  <a:pos x="2" y="178"/>
                </a:cxn>
                <a:cxn ang="0">
                  <a:pos x="0" y="158"/>
                </a:cxn>
                <a:cxn ang="0">
                  <a:pos x="4" y="126"/>
                </a:cxn>
                <a:cxn ang="0">
                  <a:pos x="13" y="97"/>
                </a:cxn>
                <a:cxn ang="0">
                  <a:pos x="28" y="70"/>
                </a:cxn>
                <a:cxn ang="0">
                  <a:pos x="47" y="46"/>
                </a:cxn>
                <a:cxn ang="0">
                  <a:pos x="71" y="28"/>
                </a:cxn>
                <a:cxn ang="0">
                  <a:pos x="97" y="13"/>
                </a:cxn>
                <a:cxn ang="0">
                  <a:pos x="126" y="3"/>
                </a:cxn>
                <a:cxn ang="0">
                  <a:pos x="158" y="0"/>
                </a:cxn>
                <a:cxn ang="0">
                  <a:pos x="189" y="3"/>
                </a:cxn>
                <a:cxn ang="0">
                  <a:pos x="219" y="13"/>
                </a:cxn>
                <a:cxn ang="0">
                  <a:pos x="246" y="28"/>
                </a:cxn>
                <a:cxn ang="0">
                  <a:pos x="270" y="46"/>
                </a:cxn>
                <a:cxn ang="0">
                  <a:pos x="289" y="70"/>
                </a:cxn>
                <a:cxn ang="0">
                  <a:pos x="303" y="97"/>
                </a:cxn>
                <a:cxn ang="0">
                  <a:pos x="313" y="126"/>
                </a:cxn>
                <a:cxn ang="0">
                  <a:pos x="316" y="158"/>
                </a:cxn>
                <a:cxn ang="0">
                  <a:pos x="315" y="178"/>
                </a:cxn>
                <a:cxn ang="0">
                  <a:pos x="311" y="197"/>
                </a:cxn>
                <a:cxn ang="0">
                  <a:pos x="305" y="214"/>
                </a:cxn>
                <a:cxn ang="0">
                  <a:pos x="297" y="232"/>
                </a:cxn>
                <a:cxn ang="0">
                  <a:pos x="287" y="248"/>
                </a:cxn>
                <a:cxn ang="0">
                  <a:pos x="274" y="264"/>
                </a:cxn>
                <a:cxn ang="0">
                  <a:pos x="260" y="277"/>
                </a:cxn>
                <a:cxn ang="0">
                  <a:pos x="245" y="289"/>
                </a:cxn>
                <a:cxn ang="0">
                  <a:pos x="238" y="293"/>
                </a:cxn>
                <a:cxn ang="0">
                  <a:pos x="238" y="312"/>
                </a:cxn>
                <a:cxn ang="0">
                  <a:pos x="238" y="354"/>
                </a:cxn>
                <a:cxn ang="0">
                  <a:pos x="238" y="401"/>
                </a:cxn>
                <a:cxn ang="0">
                  <a:pos x="238" y="433"/>
                </a:cxn>
                <a:cxn ang="0">
                  <a:pos x="226" y="433"/>
                </a:cxn>
                <a:cxn ang="0">
                  <a:pos x="207" y="433"/>
                </a:cxn>
                <a:cxn ang="0">
                  <a:pos x="184" y="433"/>
                </a:cxn>
                <a:cxn ang="0">
                  <a:pos x="159" y="433"/>
                </a:cxn>
                <a:cxn ang="0">
                  <a:pos x="134" y="433"/>
                </a:cxn>
                <a:cxn ang="0">
                  <a:pos x="111" y="433"/>
                </a:cxn>
                <a:cxn ang="0">
                  <a:pos x="92" y="433"/>
                </a:cxn>
                <a:cxn ang="0">
                  <a:pos x="79" y="433"/>
                </a:cxn>
                <a:cxn ang="0">
                  <a:pos x="79" y="402"/>
                </a:cxn>
                <a:cxn ang="0">
                  <a:pos x="79" y="358"/>
                </a:cxn>
                <a:cxn ang="0">
                  <a:pos x="79" y="318"/>
                </a:cxn>
                <a:cxn ang="0">
                  <a:pos x="79" y="302"/>
                </a:cxn>
              </a:cxnLst>
              <a:rect l="0" t="0" r="r" b="b"/>
              <a:pathLst>
                <a:path w="316" h="433">
                  <a:moveTo>
                    <a:pt x="79" y="302"/>
                  </a:moveTo>
                  <a:lnTo>
                    <a:pt x="79" y="294"/>
                  </a:lnTo>
                  <a:lnTo>
                    <a:pt x="73" y="290"/>
                  </a:lnTo>
                  <a:lnTo>
                    <a:pt x="57" y="278"/>
                  </a:lnTo>
                  <a:lnTo>
                    <a:pt x="42" y="265"/>
                  </a:lnTo>
                  <a:lnTo>
                    <a:pt x="30" y="249"/>
                  </a:lnTo>
                  <a:lnTo>
                    <a:pt x="19" y="233"/>
                  </a:lnTo>
                  <a:lnTo>
                    <a:pt x="11" y="215"/>
                  </a:lnTo>
                  <a:lnTo>
                    <a:pt x="6" y="197"/>
                  </a:lnTo>
                  <a:lnTo>
                    <a:pt x="2" y="178"/>
                  </a:lnTo>
                  <a:lnTo>
                    <a:pt x="0" y="158"/>
                  </a:lnTo>
                  <a:lnTo>
                    <a:pt x="4" y="126"/>
                  </a:lnTo>
                  <a:lnTo>
                    <a:pt x="13" y="97"/>
                  </a:lnTo>
                  <a:lnTo>
                    <a:pt x="28" y="70"/>
                  </a:lnTo>
                  <a:lnTo>
                    <a:pt x="47" y="46"/>
                  </a:lnTo>
                  <a:lnTo>
                    <a:pt x="71" y="28"/>
                  </a:lnTo>
                  <a:lnTo>
                    <a:pt x="97" y="13"/>
                  </a:lnTo>
                  <a:lnTo>
                    <a:pt x="126" y="3"/>
                  </a:lnTo>
                  <a:lnTo>
                    <a:pt x="158" y="0"/>
                  </a:lnTo>
                  <a:lnTo>
                    <a:pt x="189" y="3"/>
                  </a:lnTo>
                  <a:lnTo>
                    <a:pt x="219" y="13"/>
                  </a:lnTo>
                  <a:lnTo>
                    <a:pt x="246" y="28"/>
                  </a:lnTo>
                  <a:lnTo>
                    <a:pt x="270" y="46"/>
                  </a:lnTo>
                  <a:lnTo>
                    <a:pt x="289" y="70"/>
                  </a:lnTo>
                  <a:lnTo>
                    <a:pt x="303" y="97"/>
                  </a:lnTo>
                  <a:lnTo>
                    <a:pt x="313" y="126"/>
                  </a:lnTo>
                  <a:lnTo>
                    <a:pt x="316" y="158"/>
                  </a:lnTo>
                  <a:lnTo>
                    <a:pt x="315" y="178"/>
                  </a:lnTo>
                  <a:lnTo>
                    <a:pt x="311" y="197"/>
                  </a:lnTo>
                  <a:lnTo>
                    <a:pt x="305" y="214"/>
                  </a:lnTo>
                  <a:lnTo>
                    <a:pt x="297" y="232"/>
                  </a:lnTo>
                  <a:lnTo>
                    <a:pt x="287" y="248"/>
                  </a:lnTo>
                  <a:lnTo>
                    <a:pt x="274" y="264"/>
                  </a:lnTo>
                  <a:lnTo>
                    <a:pt x="260" y="277"/>
                  </a:lnTo>
                  <a:lnTo>
                    <a:pt x="245" y="289"/>
                  </a:lnTo>
                  <a:lnTo>
                    <a:pt x="238" y="293"/>
                  </a:lnTo>
                  <a:lnTo>
                    <a:pt x="238" y="312"/>
                  </a:lnTo>
                  <a:lnTo>
                    <a:pt x="238" y="354"/>
                  </a:lnTo>
                  <a:lnTo>
                    <a:pt x="238" y="401"/>
                  </a:lnTo>
                  <a:lnTo>
                    <a:pt x="238" y="433"/>
                  </a:lnTo>
                  <a:lnTo>
                    <a:pt x="226" y="433"/>
                  </a:lnTo>
                  <a:lnTo>
                    <a:pt x="207" y="433"/>
                  </a:lnTo>
                  <a:lnTo>
                    <a:pt x="184" y="433"/>
                  </a:lnTo>
                  <a:lnTo>
                    <a:pt x="159" y="433"/>
                  </a:lnTo>
                  <a:lnTo>
                    <a:pt x="134" y="433"/>
                  </a:lnTo>
                  <a:lnTo>
                    <a:pt x="111" y="433"/>
                  </a:lnTo>
                  <a:lnTo>
                    <a:pt x="92" y="433"/>
                  </a:lnTo>
                  <a:lnTo>
                    <a:pt x="79" y="433"/>
                  </a:lnTo>
                  <a:lnTo>
                    <a:pt x="79" y="402"/>
                  </a:lnTo>
                  <a:lnTo>
                    <a:pt x="79" y="358"/>
                  </a:lnTo>
                  <a:lnTo>
                    <a:pt x="79" y="318"/>
                  </a:lnTo>
                  <a:lnTo>
                    <a:pt x="79" y="3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88" name="Freeform 11"/>
            <p:cNvSpPr>
              <a:spLocks/>
            </p:cNvSpPr>
            <p:nvPr/>
          </p:nvSpPr>
          <p:spPr bwMode="auto">
            <a:xfrm>
              <a:off x="4164" y="3123"/>
              <a:ext cx="43" cy="43"/>
            </a:xfrm>
            <a:custGeom>
              <a:avLst/>
              <a:gdLst/>
              <a:ahLst/>
              <a:cxnLst>
                <a:cxn ang="0">
                  <a:pos x="86" y="43"/>
                </a:cxn>
                <a:cxn ang="0">
                  <a:pos x="85" y="52"/>
                </a:cxn>
                <a:cxn ang="0">
                  <a:pos x="82" y="60"/>
                </a:cxn>
                <a:cxn ang="0">
                  <a:pos x="78" y="67"/>
                </a:cxn>
                <a:cxn ang="0">
                  <a:pos x="74" y="74"/>
                </a:cxn>
                <a:cxn ang="0">
                  <a:pos x="68" y="79"/>
                </a:cxn>
                <a:cxn ang="0">
                  <a:pos x="60" y="83"/>
                </a:cxn>
                <a:cxn ang="0">
                  <a:pos x="52" y="85"/>
                </a:cxn>
                <a:cxn ang="0">
                  <a:pos x="44" y="86"/>
                </a:cxn>
                <a:cxn ang="0">
                  <a:pos x="35" y="85"/>
                </a:cxn>
                <a:cxn ang="0">
                  <a:pos x="27" y="83"/>
                </a:cxn>
                <a:cxn ang="0">
                  <a:pos x="20" y="79"/>
                </a:cxn>
                <a:cxn ang="0">
                  <a:pos x="12" y="74"/>
                </a:cxn>
                <a:cxn ang="0">
                  <a:pos x="7" y="67"/>
                </a:cxn>
                <a:cxn ang="0">
                  <a:pos x="3" y="60"/>
                </a:cxn>
                <a:cxn ang="0">
                  <a:pos x="1" y="52"/>
                </a:cxn>
                <a:cxn ang="0">
                  <a:pos x="0" y="43"/>
                </a:cxn>
                <a:cxn ang="0">
                  <a:pos x="1" y="35"/>
                </a:cxn>
                <a:cxn ang="0">
                  <a:pos x="3" y="26"/>
                </a:cxn>
                <a:cxn ang="0">
                  <a:pos x="7" y="19"/>
                </a:cxn>
                <a:cxn ang="0">
                  <a:pos x="12" y="13"/>
                </a:cxn>
                <a:cxn ang="0">
                  <a:pos x="20" y="8"/>
                </a:cxn>
                <a:cxn ang="0">
                  <a:pos x="27" y="3"/>
                </a:cxn>
                <a:cxn ang="0">
                  <a:pos x="35" y="1"/>
                </a:cxn>
                <a:cxn ang="0">
                  <a:pos x="44" y="0"/>
                </a:cxn>
                <a:cxn ang="0">
                  <a:pos x="52" y="1"/>
                </a:cxn>
                <a:cxn ang="0">
                  <a:pos x="60" y="3"/>
                </a:cxn>
                <a:cxn ang="0">
                  <a:pos x="68" y="8"/>
                </a:cxn>
                <a:cxn ang="0">
                  <a:pos x="74" y="13"/>
                </a:cxn>
                <a:cxn ang="0">
                  <a:pos x="78" y="19"/>
                </a:cxn>
                <a:cxn ang="0">
                  <a:pos x="82" y="26"/>
                </a:cxn>
                <a:cxn ang="0">
                  <a:pos x="85" y="35"/>
                </a:cxn>
                <a:cxn ang="0">
                  <a:pos x="86" y="43"/>
                </a:cxn>
              </a:cxnLst>
              <a:rect l="0" t="0" r="r" b="b"/>
              <a:pathLst>
                <a:path w="86" h="86">
                  <a:moveTo>
                    <a:pt x="86" y="43"/>
                  </a:moveTo>
                  <a:lnTo>
                    <a:pt x="85" y="52"/>
                  </a:lnTo>
                  <a:lnTo>
                    <a:pt x="82" y="60"/>
                  </a:lnTo>
                  <a:lnTo>
                    <a:pt x="78" y="67"/>
                  </a:lnTo>
                  <a:lnTo>
                    <a:pt x="74" y="74"/>
                  </a:lnTo>
                  <a:lnTo>
                    <a:pt x="68" y="79"/>
                  </a:lnTo>
                  <a:lnTo>
                    <a:pt x="60" y="83"/>
                  </a:lnTo>
                  <a:lnTo>
                    <a:pt x="52" y="85"/>
                  </a:lnTo>
                  <a:lnTo>
                    <a:pt x="44" y="86"/>
                  </a:lnTo>
                  <a:lnTo>
                    <a:pt x="35" y="85"/>
                  </a:lnTo>
                  <a:lnTo>
                    <a:pt x="27" y="83"/>
                  </a:lnTo>
                  <a:lnTo>
                    <a:pt x="20" y="79"/>
                  </a:lnTo>
                  <a:lnTo>
                    <a:pt x="12" y="74"/>
                  </a:lnTo>
                  <a:lnTo>
                    <a:pt x="7" y="67"/>
                  </a:lnTo>
                  <a:lnTo>
                    <a:pt x="3" y="60"/>
                  </a:lnTo>
                  <a:lnTo>
                    <a:pt x="1" y="52"/>
                  </a:lnTo>
                  <a:lnTo>
                    <a:pt x="0" y="43"/>
                  </a:lnTo>
                  <a:lnTo>
                    <a:pt x="1" y="35"/>
                  </a:lnTo>
                  <a:lnTo>
                    <a:pt x="3" y="26"/>
                  </a:lnTo>
                  <a:lnTo>
                    <a:pt x="7" y="19"/>
                  </a:lnTo>
                  <a:lnTo>
                    <a:pt x="12" y="13"/>
                  </a:lnTo>
                  <a:lnTo>
                    <a:pt x="20" y="8"/>
                  </a:lnTo>
                  <a:lnTo>
                    <a:pt x="27" y="3"/>
                  </a:lnTo>
                  <a:lnTo>
                    <a:pt x="35" y="1"/>
                  </a:lnTo>
                  <a:lnTo>
                    <a:pt x="44" y="0"/>
                  </a:lnTo>
                  <a:lnTo>
                    <a:pt x="52" y="1"/>
                  </a:lnTo>
                  <a:lnTo>
                    <a:pt x="60" y="3"/>
                  </a:lnTo>
                  <a:lnTo>
                    <a:pt x="68" y="8"/>
                  </a:lnTo>
                  <a:lnTo>
                    <a:pt x="74" y="13"/>
                  </a:lnTo>
                  <a:lnTo>
                    <a:pt x="78" y="19"/>
                  </a:lnTo>
                  <a:lnTo>
                    <a:pt x="82" y="26"/>
                  </a:lnTo>
                  <a:lnTo>
                    <a:pt x="85" y="35"/>
                  </a:lnTo>
                  <a:lnTo>
                    <a:pt x="86"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89" name="Freeform 12"/>
            <p:cNvSpPr>
              <a:spLocks/>
            </p:cNvSpPr>
            <p:nvPr/>
          </p:nvSpPr>
          <p:spPr bwMode="auto">
            <a:xfrm>
              <a:off x="4232" y="3123"/>
              <a:ext cx="43" cy="43"/>
            </a:xfrm>
            <a:custGeom>
              <a:avLst/>
              <a:gdLst/>
              <a:ahLst/>
              <a:cxnLst>
                <a:cxn ang="0">
                  <a:pos x="86" y="43"/>
                </a:cxn>
                <a:cxn ang="0">
                  <a:pos x="85" y="52"/>
                </a:cxn>
                <a:cxn ang="0">
                  <a:pos x="83" y="60"/>
                </a:cxn>
                <a:cxn ang="0">
                  <a:pos x="78" y="67"/>
                </a:cxn>
                <a:cxn ang="0">
                  <a:pos x="73" y="74"/>
                </a:cxn>
                <a:cxn ang="0">
                  <a:pos x="67" y="79"/>
                </a:cxn>
                <a:cxn ang="0">
                  <a:pos x="60" y="83"/>
                </a:cxn>
                <a:cxn ang="0">
                  <a:pos x="51" y="85"/>
                </a:cxn>
                <a:cxn ang="0">
                  <a:pos x="43" y="86"/>
                </a:cxn>
                <a:cxn ang="0">
                  <a:pos x="34" y="85"/>
                </a:cxn>
                <a:cxn ang="0">
                  <a:pos x="26" y="83"/>
                </a:cxn>
                <a:cxn ang="0">
                  <a:pos x="19" y="79"/>
                </a:cxn>
                <a:cxn ang="0">
                  <a:pos x="12" y="74"/>
                </a:cxn>
                <a:cxn ang="0">
                  <a:pos x="7" y="67"/>
                </a:cxn>
                <a:cxn ang="0">
                  <a:pos x="3" y="60"/>
                </a:cxn>
                <a:cxn ang="0">
                  <a:pos x="1" y="52"/>
                </a:cxn>
                <a:cxn ang="0">
                  <a:pos x="0" y="43"/>
                </a:cxn>
                <a:cxn ang="0">
                  <a:pos x="1" y="35"/>
                </a:cxn>
                <a:cxn ang="0">
                  <a:pos x="3" y="26"/>
                </a:cxn>
                <a:cxn ang="0">
                  <a:pos x="7" y="19"/>
                </a:cxn>
                <a:cxn ang="0">
                  <a:pos x="12" y="13"/>
                </a:cxn>
                <a:cxn ang="0">
                  <a:pos x="19" y="8"/>
                </a:cxn>
                <a:cxn ang="0">
                  <a:pos x="26" y="3"/>
                </a:cxn>
                <a:cxn ang="0">
                  <a:pos x="34" y="1"/>
                </a:cxn>
                <a:cxn ang="0">
                  <a:pos x="43" y="0"/>
                </a:cxn>
                <a:cxn ang="0">
                  <a:pos x="51" y="1"/>
                </a:cxn>
                <a:cxn ang="0">
                  <a:pos x="60" y="3"/>
                </a:cxn>
                <a:cxn ang="0">
                  <a:pos x="67" y="8"/>
                </a:cxn>
                <a:cxn ang="0">
                  <a:pos x="73" y="13"/>
                </a:cxn>
                <a:cxn ang="0">
                  <a:pos x="78" y="19"/>
                </a:cxn>
                <a:cxn ang="0">
                  <a:pos x="83" y="26"/>
                </a:cxn>
                <a:cxn ang="0">
                  <a:pos x="85" y="35"/>
                </a:cxn>
                <a:cxn ang="0">
                  <a:pos x="86" y="43"/>
                </a:cxn>
              </a:cxnLst>
              <a:rect l="0" t="0" r="r" b="b"/>
              <a:pathLst>
                <a:path w="86" h="86">
                  <a:moveTo>
                    <a:pt x="86" y="43"/>
                  </a:moveTo>
                  <a:lnTo>
                    <a:pt x="85" y="52"/>
                  </a:lnTo>
                  <a:lnTo>
                    <a:pt x="83" y="60"/>
                  </a:lnTo>
                  <a:lnTo>
                    <a:pt x="78" y="67"/>
                  </a:lnTo>
                  <a:lnTo>
                    <a:pt x="73" y="74"/>
                  </a:lnTo>
                  <a:lnTo>
                    <a:pt x="67" y="79"/>
                  </a:lnTo>
                  <a:lnTo>
                    <a:pt x="60" y="83"/>
                  </a:lnTo>
                  <a:lnTo>
                    <a:pt x="51" y="85"/>
                  </a:lnTo>
                  <a:lnTo>
                    <a:pt x="43" y="86"/>
                  </a:lnTo>
                  <a:lnTo>
                    <a:pt x="34" y="85"/>
                  </a:lnTo>
                  <a:lnTo>
                    <a:pt x="26" y="83"/>
                  </a:lnTo>
                  <a:lnTo>
                    <a:pt x="19" y="79"/>
                  </a:lnTo>
                  <a:lnTo>
                    <a:pt x="12" y="74"/>
                  </a:lnTo>
                  <a:lnTo>
                    <a:pt x="7" y="67"/>
                  </a:lnTo>
                  <a:lnTo>
                    <a:pt x="3" y="60"/>
                  </a:lnTo>
                  <a:lnTo>
                    <a:pt x="1" y="52"/>
                  </a:lnTo>
                  <a:lnTo>
                    <a:pt x="0" y="43"/>
                  </a:lnTo>
                  <a:lnTo>
                    <a:pt x="1" y="35"/>
                  </a:lnTo>
                  <a:lnTo>
                    <a:pt x="3" y="26"/>
                  </a:lnTo>
                  <a:lnTo>
                    <a:pt x="7" y="19"/>
                  </a:lnTo>
                  <a:lnTo>
                    <a:pt x="12" y="13"/>
                  </a:lnTo>
                  <a:lnTo>
                    <a:pt x="19" y="8"/>
                  </a:lnTo>
                  <a:lnTo>
                    <a:pt x="26" y="3"/>
                  </a:lnTo>
                  <a:lnTo>
                    <a:pt x="34" y="1"/>
                  </a:lnTo>
                  <a:lnTo>
                    <a:pt x="43" y="0"/>
                  </a:lnTo>
                  <a:lnTo>
                    <a:pt x="51" y="1"/>
                  </a:lnTo>
                  <a:lnTo>
                    <a:pt x="60" y="3"/>
                  </a:lnTo>
                  <a:lnTo>
                    <a:pt x="67" y="8"/>
                  </a:lnTo>
                  <a:lnTo>
                    <a:pt x="73" y="13"/>
                  </a:lnTo>
                  <a:lnTo>
                    <a:pt x="78" y="19"/>
                  </a:lnTo>
                  <a:lnTo>
                    <a:pt x="83" y="26"/>
                  </a:lnTo>
                  <a:lnTo>
                    <a:pt x="85" y="35"/>
                  </a:lnTo>
                  <a:lnTo>
                    <a:pt x="86"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90" name="Rectangle 13"/>
            <p:cNvSpPr>
              <a:spLocks noChangeArrowheads="1"/>
            </p:cNvSpPr>
            <p:nvPr/>
          </p:nvSpPr>
          <p:spPr bwMode="auto">
            <a:xfrm>
              <a:off x="4192" y="3232"/>
              <a:ext cx="6" cy="4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it-IT" sz="1600"/>
            </a:p>
          </p:txBody>
        </p:sp>
        <p:sp>
          <p:nvSpPr>
            <p:cNvPr id="91" name="Rectangle 14"/>
            <p:cNvSpPr>
              <a:spLocks noChangeArrowheads="1"/>
            </p:cNvSpPr>
            <p:nvPr/>
          </p:nvSpPr>
          <p:spPr bwMode="auto">
            <a:xfrm>
              <a:off x="4216" y="3232"/>
              <a:ext cx="6" cy="4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it-IT" sz="1600"/>
            </a:p>
          </p:txBody>
        </p:sp>
        <p:sp>
          <p:nvSpPr>
            <p:cNvPr id="92" name="Rectangle 15"/>
            <p:cNvSpPr>
              <a:spLocks noChangeArrowheads="1"/>
            </p:cNvSpPr>
            <p:nvPr/>
          </p:nvSpPr>
          <p:spPr bwMode="auto">
            <a:xfrm>
              <a:off x="4239" y="3232"/>
              <a:ext cx="7" cy="4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it-IT" sz="1600"/>
            </a:p>
          </p:txBody>
        </p:sp>
      </p:grpSp>
      <p:grpSp>
        <p:nvGrpSpPr>
          <p:cNvPr id="1030" name="Group 6"/>
          <p:cNvGrpSpPr>
            <a:grpSpLocks noChangeAspect="1"/>
          </p:cNvGrpSpPr>
          <p:nvPr/>
        </p:nvGrpSpPr>
        <p:grpSpPr bwMode="auto">
          <a:xfrm>
            <a:off x="4071934" y="1571612"/>
            <a:ext cx="642942" cy="666661"/>
            <a:chOff x="3960" y="2880"/>
            <a:chExt cx="515" cy="534"/>
          </a:xfrm>
        </p:grpSpPr>
        <p:sp>
          <p:nvSpPr>
            <p:cNvPr id="1029" name="AutoShape 5"/>
            <p:cNvSpPr>
              <a:spLocks noChangeAspect="1" noChangeArrowheads="1" noTextEdit="1"/>
            </p:cNvSpPr>
            <p:nvPr/>
          </p:nvSpPr>
          <p:spPr bwMode="auto">
            <a:xfrm>
              <a:off x="3960" y="2880"/>
              <a:ext cx="515" cy="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it-IT" sz="1600"/>
            </a:p>
          </p:txBody>
        </p:sp>
        <p:sp>
          <p:nvSpPr>
            <p:cNvPr id="1032" name="Freeform 8"/>
            <p:cNvSpPr>
              <a:spLocks/>
            </p:cNvSpPr>
            <p:nvPr/>
          </p:nvSpPr>
          <p:spPr bwMode="auto">
            <a:xfrm>
              <a:off x="4030" y="3075"/>
              <a:ext cx="376" cy="228"/>
            </a:xfrm>
            <a:custGeom>
              <a:avLst/>
              <a:gdLst/>
              <a:ahLst/>
              <a:cxnLst>
                <a:cxn ang="0">
                  <a:pos x="735" y="127"/>
                </a:cxn>
                <a:cxn ang="0">
                  <a:pos x="753" y="86"/>
                </a:cxn>
                <a:cxn ang="0">
                  <a:pos x="743" y="42"/>
                </a:cxn>
                <a:cxn ang="0">
                  <a:pos x="712" y="9"/>
                </a:cxn>
                <a:cxn ang="0">
                  <a:pos x="668" y="0"/>
                </a:cxn>
                <a:cxn ang="0">
                  <a:pos x="628" y="14"/>
                </a:cxn>
                <a:cxn ang="0">
                  <a:pos x="606" y="40"/>
                </a:cxn>
                <a:cxn ang="0">
                  <a:pos x="597" y="72"/>
                </a:cxn>
                <a:cxn ang="0">
                  <a:pos x="155" y="84"/>
                </a:cxn>
                <a:cxn ang="0">
                  <a:pos x="151" y="50"/>
                </a:cxn>
                <a:cxn ang="0">
                  <a:pos x="133" y="22"/>
                </a:cxn>
                <a:cxn ang="0">
                  <a:pos x="100" y="2"/>
                </a:cxn>
                <a:cxn ang="0">
                  <a:pos x="55" y="3"/>
                </a:cxn>
                <a:cxn ang="0">
                  <a:pos x="17" y="28"/>
                </a:cxn>
                <a:cxn ang="0">
                  <a:pos x="0" y="71"/>
                </a:cxn>
                <a:cxn ang="0">
                  <a:pos x="10" y="114"/>
                </a:cxn>
                <a:cxn ang="0">
                  <a:pos x="42" y="146"/>
                </a:cxn>
                <a:cxn ang="0">
                  <a:pos x="76" y="154"/>
                </a:cxn>
                <a:cxn ang="0">
                  <a:pos x="109" y="148"/>
                </a:cxn>
                <a:cxn ang="0">
                  <a:pos x="313" y="233"/>
                </a:cxn>
                <a:cxn ang="0">
                  <a:pos x="131" y="306"/>
                </a:cxn>
                <a:cxn ang="0">
                  <a:pos x="99" y="300"/>
                </a:cxn>
                <a:cxn ang="0">
                  <a:pos x="65" y="308"/>
                </a:cxn>
                <a:cxn ang="0">
                  <a:pos x="33" y="341"/>
                </a:cxn>
                <a:cxn ang="0">
                  <a:pos x="23" y="384"/>
                </a:cxn>
                <a:cxn ang="0">
                  <a:pos x="41" y="427"/>
                </a:cxn>
                <a:cxn ang="0">
                  <a:pos x="79" y="452"/>
                </a:cxn>
                <a:cxn ang="0">
                  <a:pos x="123" y="453"/>
                </a:cxn>
                <a:cxn ang="0">
                  <a:pos x="157" y="433"/>
                </a:cxn>
                <a:cxn ang="0">
                  <a:pos x="175" y="404"/>
                </a:cxn>
                <a:cxn ang="0">
                  <a:pos x="180" y="370"/>
                </a:cxn>
                <a:cxn ang="0">
                  <a:pos x="574" y="382"/>
                </a:cxn>
                <a:cxn ang="0">
                  <a:pos x="583" y="414"/>
                </a:cxn>
                <a:cxn ang="0">
                  <a:pos x="605" y="441"/>
                </a:cxn>
                <a:cxn ang="0">
                  <a:pos x="645" y="455"/>
                </a:cxn>
                <a:cxn ang="0">
                  <a:pos x="689" y="447"/>
                </a:cxn>
                <a:cxn ang="0">
                  <a:pos x="720" y="414"/>
                </a:cxn>
                <a:cxn ang="0">
                  <a:pos x="729" y="369"/>
                </a:cxn>
                <a:cxn ang="0">
                  <a:pos x="712" y="328"/>
                </a:cxn>
                <a:cxn ang="0">
                  <a:pos x="677" y="304"/>
                </a:cxn>
                <a:cxn ang="0">
                  <a:pos x="644" y="300"/>
                </a:cxn>
                <a:cxn ang="0">
                  <a:pos x="611" y="312"/>
                </a:cxn>
                <a:cxn ang="0">
                  <a:pos x="625" y="136"/>
                </a:cxn>
                <a:cxn ang="0">
                  <a:pos x="654" y="152"/>
                </a:cxn>
                <a:cxn ang="0">
                  <a:pos x="689" y="153"/>
                </a:cxn>
              </a:cxnLst>
              <a:rect l="0" t="0" r="r" b="b"/>
              <a:pathLst>
                <a:path w="753" h="455">
                  <a:moveTo>
                    <a:pt x="711" y="146"/>
                  </a:moveTo>
                  <a:lnTo>
                    <a:pt x="724" y="137"/>
                  </a:lnTo>
                  <a:lnTo>
                    <a:pt x="735" y="127"/>
                  </a:lnTo>
                  <a:lnTo>
                    <a:pt x="743" y="114"/>
                  </a:lnTo>
                  <a:lnTo>
                    <a:pt x="750" y="100"/>
                  </a:lnTo>
                  <a:lnTo>
                    <a:pt x="753" y="86"/>
                  </a:lnTo>
                  <a:lnTo>
                    <a:pt x="753" y="71"/>
                  </a:lnTo>
                  <a:lnTo>
                    <a:pt x="750" y="56"/>
                  </a:lnTo>
                  <a:lnTo>
                    <a:pt x="743" y="42"/>
                  </a:lnTo>
                  <a:lnTo>
                    <a:pt x="735" y="28"/>
                  </a:lnTo>
                  <a:lnTo>
                    <a:pt x="723" y="18"/>
                  </a:lnTo>
                  <a:lnTo>
                    <a:pt x="712" y="9"/>
                  </a:lnTo>
                  <a:lnTo>
                    <a:pt x="697" y="3"/>
                  </a:lnTo>
                  <a:lnTo>
                    <a:pt x="683" y="0"/>
                  </a:lnTo>
                  <a:lnTo>
                    <a:pt x="668" y="0"/>
                  </a:lnTo>
                  <a:lnTo>
                    <a:pt x="653" y="2"/>
                  </a:lnTo>
                  <a:lnTo>
                    <a:pt x="639" y="8"/>
                  </a:lnTo>
                  <a:lnTo>
                    <a:pt x="628" y="14"/>
                  </a:lnTo>
                  <a:lnTo>
                    <a:pt x="620" y="22"/>
                  </a:lnTo>
                  <a:lnTo>
                    <a:pt x="612" y="30"/>
                  </a:lnTo>
                  <a:lnTo>
                    <a:pt x="606" y="40"/>
                  </a:lnTo>
                  <a:lnTo>
                    <a:pt x="602" y="50"/>
                  </a:lnTo>
                  <a:lnTo>
                    <a:pt x="599" y="61"/>
                  </a:lnTo>
                  <a:lnTo>
                    <a:pt x="597" y="72"/>
                  </a:lnTo>
                  <a:lnTo>
                    <a:pt x="597" y="84"/>
                  </a:lnTo>
                  <a:lnTo>
                    <a:pt x="376" y="198"/>
                  </a:lnTo>
                  <a:lnTo>
                    <a:pt x="155" y="84"/>
                  </a:lnTo>
                  <a:lnTo>
                    <a:pt x="155" y="72"/>
                  </a:lnTo>
                  <a:lnTo>
                    <a:pt x="154" y="61"/>
                  </a:lnTo>
                  <a:lnTo>
                    <a:pt x="151" y="50"/>
                  </a:lnTo>
                  <a:lnTo>
                    <a:pt x="147" y="40"/>
                  </a:lnTo>
                  <a:lnTo>
                    <a:pt x="141" y="30"/>
                  </a:lnTo>
                  <a:lnTo>
                    <a:pt x="133" y="22"/>
                  </a:lnTo>
                  <a:lnTo>
                    <a:pt x="125" y="14"/>
                  </a:lnTo>
                  <a:lnTo>
                    <a:pt x="115" y="8"/>
                  </a:lnTo>
                  <a:lnTo>
                    <a:pt x="100" y="2"/>
                  </a:lnTo>
                  <a:lnTo>
                    <a:pt x="84" y="0"/>
                  </a:lnTo>
                  <a:lnTo>
                    <a:pt x="70" y="0"/>
                  </a:lnTo>
                  <a:lnTo>
                    <a:pt x="55" y="3"/>
                  </a:lnTo>
                  <a:lnTo>
                    <a:pt x="41" y="9"/>
                  </a:lnTo>
                  <a:lnTo>
                    <a:pt x="29" y="18"/>
                  </a:lnTo>
                  <a:lnTo>
                    <a:pt x="17" y="28"/>
                  </a:lnTo>
                  <a:lnTo>
                    <a:pt x="9" y="42"/>
                  </a:lnTo>
                  <a:lnTo>
                    <a:pt x="3" y="56"/>
                  </a:lnTo>
                  <a:lnTo>
                    <a:pt x="0" y="71"/>
                  </a:lnTo>
                  <a:lnTo>
                    <a:pt x="0" y="86"/>
                  </a:lnTo>
                  <a:lnTo>
                    <a:pt x="4" y="100"/>
                  </a:lnTo>
                  <a:lnTo>
                    <a:pt x="10" y="114"/>
                  </a:lnTo>
                  <a:lnTo>
                    <a:pt x="18" y="127"/>
                  </a:lnTo>
                  <a:lnTo>
                    <a:pt x="29" y="137"/>
                  </a:lnTo>
                  <a:lnTo>
                    <a:pt x="42" y="146"/>
                  </a:lnTo>
                  <a:lnTo>
                    <a:pt x="53" y="150"/>
                  </a:lnTo>
                  <a:lnTo>
                    <a:pt x="64" y="153"/>
                  </a:lnTo>
                  <a:lnTo>
                    <a:pt x="76" y="154"/>
                  </a:lnTo>
                  <a:lnTo>
                    <a:pt x="87" y="154"/>
                  </a:lnTo>
                  <a:lnTo>
                    <a:pt x="99" y="152"/>
                  </a:lnTo>
                  <a:lnTo>
                    <a:pt x="109" y="148"/>
                  </a:lnTo>
                  <a:lnTo>
                    <a:pt x="119" y="142"/>
                  </a:lnTo>
                  <a:lnTo>
                    <a:pt x="128" y="136"/>
                  </a:lnTo>
                  <a:lnTo>
                    <a:pt x="313" y="233"/>
                  </a:lnTo>
                  <a:lnTo>
                    <a:pt x="150" y="318"/>
                  </a:lnTo>
                  <a:lnTo>
                    <a:pt x="141" y="312"/>
                  </a:lnTo>
                  <a:lnTo>
                    <a:pt x="131" y="306"/>
                  </a:lnTo>
                  <a:lnTo>
                    <a:pt x="121" y="302"/>
                  </a:lnTo>
                  <a:lnTo>
                    <a:pt x="109" y="300"/>
                  </a:lnTo>
                  <a:lnTo>
                    <a:pt x="99" y="300"/>
                  </a:lnTo>
                  <a:lnTo>
                    <a:pt x="87" y="301"/>
                  </a:lnTo>
                  <a:lnTo>
                    <a:pt x="76" y="304"/>
                  </a:lnTo>
                  <a:lnTo>
                    <a:pt x="65" y="308"/>
                  </a:lnTo>
                  <a:lnTo>
                    <a:pt x="53" y="318"/>
                  </a:lnTo>
                  <a:lnTo>
                    <a:pt x="41" y="328"/>
                  </a:lnTo>
                  <a:lnTo>
                    <a:pt x="33" y="341"/>
                  </a:lnTo>
                  <a:lnTo>
                    <a:pt x="28" y="355"/>
                  </a:lnTo>
                  <a:lnTo>
                    <a:pt x="25" y="369"/>
                  </a:lnTo>
                  <a:lnTo>
                    <a:pt x="23" y="384"/>
                  </a:lnTo>
                  <a:lnTo>
                    <a:pt x="27" y="400"/>
                  </a:lnTo>
                  <a:lnTo>
                    <a:pt x="33" y="414"/>
                  </a:lnTo>
                  <a:lnTo>
                    <a:pt x="41" y="427"/>
                  </a:lnTo>
                  <a:lnTo>
                    <a:pt x="53" y="439"/>
                  </a:lnTo>
                  <a:lnTo>
                    <a:pt x="64" y="447"/>
                  </a:lnTo>
                  <a:lnTo>
                    <a:pt x="79" y="452"/>
                  </a:lnTo>
                  <a:lnTo>
                    <a:pt x="94" y="455"/>
                  </a:lnTo>
                  <a:lnTo>
                    <a:pt x="108" y="455"/>
                  </a:lnTo>
                  <a:lnTo>
                    <a:pt x="123" y="453"/>
                  </a:lnTo>
                  <a:lnTo>
                    <a:pt x="138" y="447"/>
                  </a:lnTo>
                  <a:lnTo>
                    <a:pt x="148" y="441"/>
                  </a:lnTo>
                  <a:lnTo>
                    <a:pt x="157" y="433"/>
                  </a:lnTo>
                  <a:lnTo>
                    <a:pt x="164" y="424"/>
                  </a:lnTo>
                  <a:lnTo>
                    <a:pt x="170" y="414"/>
                  </a:lnTo>
                  <a:lnTo>
                    <a:pt x="175" y="404"/>
                  </a:lnTo>
                  <a:lnTo>
                    <a:pt x="179" y="393"/>
                  </a:lnTo>
                  <a:lnTo>
                    <a:pt x="180" y="382"/>
                  </a:lnTo>
                  <a:lnTo>
                    <a:pt x="180" y="370"/>
                  </a:lnTo>
                  <a:lnTo>
                    <a:pt x="376" y="266"/>
                  </a:lnTo>
                  <a:lnTo>
                    <a:pt x="574" y="370"/>
                  </a:lnTo>
                  <a:lnTo>
                    <a:pt x="574" y="382"/>
                  </a:lnTo>
                  <a:lnTo>
                    <a:pt x="575" y="393"/>
                  </a:lnTo>
                  <a:lnTo>
                    <a:pt x="578" y="404"/>
                  </a:lnTo>
                  <a:lnTo>
                    <a:pt x="583" y="414"/>
                  </a:lnTo>
                  <a:lnTo>
                    <a:pt x="589" y="424"/>
                  </a:lnTo>
                  <a:lnTo>
                    <a:pt x="597" y="433"/>
                  </a:lnTo>
                  <a:lnTo>
                    <a:pt x="605" y="441"/>
                  </a:lnTo>
                  <a:lnTo>
                    <a:pt x="615" y="447"/>
                  </a:lnTo>
                  <a:lnTo>
                    <a:pt x="630" y="453"/>
                  </a:lnTo>
                  <a:lnTo>
                    <a:pt x="645" y="455"/>
                  </a:lnTo>
                  <a:lnTo>
                    <a:pt x="659" y="455"/>
                  </a:lnTo>
                  <a:lnTo>
                    <a:pt x="674" y="452"/>
                  </a:lnTo>
                  <a:lnTo>
                    <a:pt x="689" y="447"/>
                  </a:lnTo>
                  <a:lnTo>
                    <a:pt x="700" y="439"/>
                  </a:lnTo>
                  <a:lnTo>
                    <a:pt x="712" y="427"/>
                  </a:lnTo>
                  <a:lnTo>
                    <a:pt x="720" y="414"/>
                  </a:lnTo>
                  <a:lnTo>
                    <a:pt x="727" y="400"/>
                  </a:lnTo>
                  <a:lnTo>
                    <a:pt x="729" y="384"/>
                  </a:lnTo>
                  <a:lnTo>
                    <a:pt x="729" y="369"/>
                  </a:lnTo>
                  <a:lnTo>
                    <a:pt x="725" y="355"/>
                  </a:lnTo>
                  <a:lnTo>
                    <a:pt x="720" y="341"/>
                  </a:lnTo>
                  <a:lnTo>
                    <a:pt x="712" y="328"/>
                  </a:lnTo>
                  <a:lnTo>
                    <a:pt x="700" y="318"/>
                  </a:lnTo>
                  <a:lnTo>
                    <a:pt x="688" y="308"/>
                  </a:lnTo>
                  <a:lnTo>
                    <a:pt x="677" y="304"/>
                  </a:lnTo>
                  <a:lnTo>
                    <a:pt x="666" y="301"/>
                  </a:lnTo>
                  <a:lnTo>
                    <a:pt x="654" y="300"/>
                  </a:lnTo>
                  <a:lnTo>
                    <a:pt x="644" y="300"/>
                  </a:lnTo>
                  <a:lnTo>
                    <a:pt x="632" y="302"/>
                  </a:lnTo>
                  <a:lnTo>
                    <a:pt x="622" y="306"/>
                  </a:lnTo>
                  <a:lnTo>
                    <a:pt x="611" y="312"/>
                  </a:lnTo>
                  <a:lnTo>
                    <a:pt x="602" y="318"/>
                  </a:lnTo>
                  <a:lnTo>
                    <a:pt x="440" y="233"/>
                  </a:lnTo>
                  <a:lnTo>
                    <a:pt x="625" y="136"/>
                  </a:lnTo>
                  <a:lnTo>
                    <a:pt x="634" y="142"/>
                  </a:lnTo>
                  <a:lnTo>
                    <a:pt x="644" y="148"/>
                  </a:lnTo>
                  <a:lnTo>
                    <a:pt x="654" y="152"/>
                  </a:lnTo>
                  <a:lnTo>
                    <a:pt x="666" y="154"/>
                  </a:lnTo>
                  <a:lnTo>
                    <a:pt x="677" y="154"/>
                  </a:lnTo>
                  <a:lnTo>
                    <a:pt x="689" y="153"/>
                  </a:lnTo>
                  <a:lnTo>
                    <a:pt x="700" y="150"/>
                  </a:lnTo>
                  <a:lnTo>
                    <a:pt x="711" y="1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1033" name="Freeform 9"/>
            <p:cNvSpPr>
              <a:spLocks/>
            </p:cNvSpPr>
            <p:nvPr/>
          </p:nvSpPr>
          <p:spPr bwMode="auto">
            <a:xfrm>
              <a:off x="4127" y="3035"/>
              <a:ext cx="186" cy="246"/>
            </a:xfrm>
            <a:custGeom>
              <a:avLst/>
              <a:gdLst/>
              <a:ahLst/>
              <a:cxnLst>
                <a:cxn ang="0">
                  <a:pos x="0" y="187"/>
                </a:cxn>
                <a:cxn ang="0">
                  <a:pos x="0" y="187"/>
                </a:cxn>
                <a:cxn ang="0">
                  <a:pos x="1" y="209"/>
                </a:cxn>
                <a:cxn ang="0">
                  <a:pos x="5" y="231"/>
                </a:cxn>
                <a:cxn ang="0">
                  <a:pos x="12" y="252"/>
                </a:cxn>
                <a:cxn ang="0">
                  <a:pos x="21" y="272"/>
                </a:cxn>
                <a:cxn ang="0">
                  <a:pos x="32" y="291"/>
                </a:cxn>
                <a:cxn ang="0">
                  <a:pos x="45" y="307"/>
                </a:cxn>
                <a:cxn ang="0">
                  <a:pos x="61" y="323"/>
                </a:cxn>
                <a:cxn ang="0">
                  <a:pos x="78" y="338"/>
                </a:cxn>
                <a:cxn ang="0">
                  <a:pos x="78" y="366"/>
                </a:cxn>
                <a:cxn ang="0">
                  <a:pos x="78" y="419"/>
                </a:cxn>
                <a:cxn ang="0">
                  <a:pos x="78" y="469"/>
                </a:cxn>
                <a:cxn ang="0">
                  <a:pos x="78" y="491"/>
                </a:cxn>
                <a:cxn ang="0">
                  <a:pos x="295" y="491"/>
                </a:cxn>
                <a:cxn ang="0">
                  <a:pos x="295" y="469"/>
                </a:cxn>
                <a:cxn ang="0">
                  <a:pos x="295" y="419"/>
                </a:cxn>
                <a:cxn ang="0">
                  <a:pos x="295" y="366"/>
                </a:cxn>
                <a:cxn ang="0">
                  <a:pos x="295" y="337"/>
                </a:cxn>
                <a:cxn ang="0">
                  <a:pos x="312" y="323"/>
                </a:cxn>
                <a:cxn ang="0">
                  <a:pos x="327" y="307"/>
                </a:cxn>
                <a:cxn ang="0">
                  <a:pos x="341" y="290"/>
                </a:cxn>
                <a:cxn ang="0">
                  <a:pos x="352" y="271"/>
                </a:cxn>
                <a:cxn ang="0">
                  <a:pos x="361" y="252"/>
                </a:cxn>
                <a:cxn ang="0">
                  <a:pos x="367" y="231"/>
                </a:cxn>
                <a:cxn ang="0">
                  <a:pos x="371" y="209"/>
                </a:cxn>
                <a:cxn ang="0">
                  <a:pos x="372" y="187"/>
                </a:cxn>
                <a:cxn ang="0">
                  <a:pos x="371" y="168"/>
                </a:cxn>
                <a:cxn ang="0">
                  <a:pos x="368" y="149"/>
                </a:cxn>
                <a:cxn ang="0">
                  <a:pos x="364" y="131"/>
                </a:cxn>
                <a:cxn ang="0">
                  <a:pos x="358" y="114"/>
                </a:cxn>
                <a:cxn ang="0">
                  <a:pos x="349" y="97"/>
                </a:cxn>
                <a:cxn ang="0">
                  <a:pos x="341" y="83"/>
                </a:cxn>
                <a:cxn ang="0">
                  <a:pos x="329" y="68"/>
                </a:cxn>
                <a:cxn ang="0">
                  <a:pos x="318" y="54"/>
                </a:cxn>
                <a:cxn ang="0">
                  <a:pos x="304" y="43"/>
                </a:cxn>
                <a:cxn ang="0">
                  <a:pos x="289" y="31"/>
                </a:cxn>
                <a:cxn ang="0">
                  <a:pos x="275" y="23"/>
                </a:cxn>
                <a:cxn ang="0">
                  <a:pos x="258" y="14"/>
                </a:cxn>
                <a:cxn ang="0">
                  <a:pos x="241" y="8"/>
                </a:cxn>
                <a:cxn ang="0">
                  <a:pos x="223" y="4"/>
                </a:cxn>
                <a:cxn ang="0">
                  <a:pos x="205" y="1"/>
                </a:cxn>
                <a:cxn ang="0">
                  <a:pos x="186" y="0"/>
                </a:cxn>
                <a:cxn ang="0">
                  <a:pos x="167" y="1"/>
                </a:cxn>
                <a:cxn ang="0">
                  <a:pos x="149" y="4"/>
                </a:cxn>
                <a:cxn ang="0">
                  <a:pos x="131" y="8"/>
                </a:cxn>
                <a:cxn ang="0">
                  <a:pos x="113" y="14"/>
                </a:cxn>
                <a:cxn ang="0">
                  <a:pos x="98" y="23"/>
                </a:cxn>
                <a:cxn ang="0">
                  <a:pos x="82" y="31"/>
                </a:cxn>
                <a:cxn ang="0">
                  <a:pos x="68" y="43"/>
                </a:cxn>
                <a:cxn ang="0">
                  <a:pos x="55" y="54"/>
                </a:cxn>
                <a:cxn ang="0">
                  <a:pos x="43" y="68"/>
                </a:cxn>
                <a:cxn ang="0">
                  <a:pos x="32" y="83"/>
                </a:cxn>
                <a:cxn ang="0">
                  <a:pos x="23" y="97"/>
                </a:cxn>
                <a:cxn ang="0">
                  <a:pos x="15" y="114"/>
                </a:cxn>
                <a:cxn ang="0">
                  <a:pos x="9" y="131"/>
                </a:cxn>
                <a:cxn ang="0">
                  <a:pos x="4" y="149"/>
                </a:cxn>
                <a:cxn ang="0">
                  <a:pos x="1" y="168"/>
                </a:cxn>
                <a:cxn ang="0">
                  <a:pos x="0" y="187"/>
                </a:cxn>
              </a:cxnLst>
              <a:rect l="0" t="0" r="r" b="b"/>
              <a:pathLst>
                <a:path w="372" h="491">
                  <a:moveTo>
                    <a:pt x="0" y="187"/>
                  </a:moveTo>
                  <a:lnTo>
                    <a:pt x="0" y="187"/>
                  </a:lnTo>
                  <a:lnTo>
                    <a:pt x="1" y="209"/>
                  </a:lnTo>
                  <a:lnTo>
                    <a:pt x="5" y="231"/>
                  </a:lnTo>
                  <a:lnTo>
                    <a:pt x="12" y="252"/>
                  </a:lnTo>
                  <a:lnTo>
                    <a:pt x="21" y="272"/>
                  </a:lnTo>
                  <a:lnTo>
                    <a:pt x="32" y="291"/>
                  </a:lnTo>
                  <a:lnTo>
                    <a:pt x="45" y="307"/>
                  </a:lnTo>
                  <a:lnTo>
                    <a:pt x="61" y="323"/>
                  </a:lnTo>
                  <a:lnTo>
                    <a:pt x="78" y="338"/>
                  </a:lnTo>
                  <a:lnTo>
                    <a:pt x="78" y="366"/>
                  </a:lnTo>
                  <a:lnTo>
                    <a:pt x="78" y="419"/>
                  </a:lnTo>
                  <a:lnTo>
                    <a:pt x="78" y="469"/>
                  </a:lnTo>
                  <a:lnTo>
                    <a:pt x="78" y="491"/>
                  </a:lnTo>
                  <a:lnTo>
                    <a:pt x="295" y="491"/>
                  </a:lnTo>
                  <a:lnTo>
                    <a:pt x="295" y="469"/>
                  </a:lnTo>
                  <a:lnTo>
                    <a:pt x="295" y="419"/>
                  </a:lnTo>
                  <a:lnTo>
                    <a:pt x="295" y="366"/>
                  </a:lnTo>
                  <a:lnTo>
                    <a:pt x="295" y="337"/>
                  </a:lnTo>
                  <a:lnTo>
                    <a:pt x="312" y="323"/>
                  </a:lnTo>
                  <a:lnTo>
                    <a:pt x="327" y="307"/>
                  </a:lnTo>
                  <a:lnTo>
                    <a:pt x="341" y="290"/>
                  </a:lnTo>
                  <a:lnTo>
                    <a:pt x="352" y="271"/>
                  </a:lnTo>
                  <a:lnTo>
                    <a:pt x="361" y="252"/>
                  </a:lnTo>
                  <a:lnTo>
                    <a:pt x="367" y="231"/>
                  </a:lnTo>
                  <a:lnTo>
                    <a:pt x="371" y="209"/>
                  </a:lnTo>
                  <a:lnTo>
                    <a:pt x="372" y="187"/>
                  </a:lnTo>
                  <a:lnTo>
                    <a:pt x="371" y="168"/>
                  </a:lnTo>
                  <a:lnTo>
                    <a:pt x="368" y="149"/>
                  </a:lnTo>
                  <a:lnTo>
                    <a:pt x="364" y="131"/>
                  </a:lnTo>
                  <a:lnTo>
                    <a:pt x="358" y="114"/>
                  </a:lnTo>
                  <a:lnTo>
                    <a:pt x="349" y="97"/>
                  </a:lnTo>
                  <a:lnTo>
                    <a:pt x="341" y="83"/>
                  </a:lnTo>
                  <a:lnTo>
                    <a:pt x="329" y="68"/>
                  </a:lnTo>
                  <a:lnTo>
                    <a:pt x="318" y="54"/>
                  </a:lnTo>
                  <a:lnTo>
                    <a:pt x="304" y="43"/>
                  </a:lnTo>
                  <a:lnTo>
                    <a:pt x="289" y="31"/>
                  </a:lnTo>
                  <a:lnTo>
                    <a:pt x="275" y="23"/>
                  </a:lnTo>
                  <a:lnTo>
                    <a:pt x="258" y="14"/>
                  </a:lnTo>
                  <a:lnTo>
                    <a:pt x="241" y="8"/>
                  </a:lnTo>
                  <a:lnTo>
                    <a:pt x="223" y="4"/>
                  </a:lnTo>
                  <a:lnTo>
                    <a:pt x="205" y="1"/>
                  </a:lnTo>
                  <a:lnTo>
                    <a:pt x="186" y="0"/>
                  </a:lnTo>
                  <a:lnTo>
                    <a:pt x="167" y="1"/>
                  </a:lnTo>
                  <a:lnTo>
                    <a:pt x="149" y="4"/>
                  </a:lnTo>
                  <a:lnTo>
                    <a:pt x="131" y="8"/>
                  </a:lnTo>
                  <a:lnTo>
                    <a:pt x="113" y="14"/>
                  </a:lnTo>
                  <a:lnTo>
                    <a:pt x="98" y="23"/>
                  </a:lnTo>
                  <a:lnTo>
                    <a:pt x="82" y="31"/>
                  </a:lnTo>
                  <a:lnTo>
                    <a:pt x="68" y="43"/>
                  </a:lnTo>
                  <a:lnTo>
                    <a:pt x="55" y="54"/>
                  </a:lnTo>
                  <a:lnTo>
                    <a:pt x="43" y="68"/>
                  </a:lnTo>
                  <a:lnTo>
                    <a:pt x="32" y="83"/>
                  </a:lnTo>
                  <a:lnTo>
                    <a:pt x="23" y="97"/>
                  </a:lnTo>
                  <a:lnTo>
                    <a:pt x="15" y="114"/>
                  </a:lnTo>
                  <a:lnTo>
                    <a:pt x="9" y="131"/>
                  </a:lnTo>
                  <a:lnTo>
                    <a:pt x="4" y="149"/>
                  </a:lnTo>
                  <a:lnTo>
                    <a:pt x="1" y="168"/>
                  </a:lnTo>
                  <a:lnTo>
                    <a:pt x="0" y="1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1034" name="Freeform 10"/>
            <p:cNvSpPr>
              <a:spLocks/>
            </p:cNvSpPr>
            <p:nvPr/>
          </p:nvSpPr>
          <p:spPr bwMode="auto">
            <a:xfrm>
              <a:off x="4141" y="3050"/>
              <a:ext cx="157" cy="216"/>
            </a:xfrm>
            <a:custGeom>
              <a:avLst/>
              <a:gdLst/>
              <a:ahLst/>
              <a:cxnLst>
                <a:cxn ang="0">
                  <a:pos x="79" y="302"/>
                </a:cxn>
                <a:cxn ang="0">
                  <a:pos x="79" y="294"/>
                </a:cxn>
                <a:cxn ang="0">
                  <a:pos x="73" y="290"/>
                </a:cxn>
                <a:cxn ang="0">
                  <a:pos x="57" y="278"/>
                </a:cxn>
                <a:cxn ang="0">
                  <a:pos x="42" y="265"/>
                </a:cxn>
                <a:cxn ang="0">
                  <a:pos x="30" y="249"/>
                </a:cxn>
                <a:cxn ang="0">
                  <a:pos x="19" y="233"/>
                </a:cxn>
                <a:cxn ang="0">
                  <a:pos x="11" y="215"/>
                </a:cxn>
                <a:cxn ang="0">
                  <a:pos x="6" y="197"/>
                </a:cxn>
                <a:cxn ang="0">
                  <a:pos x="2" y="178"/>
                </a:cxn>
                <a:cxn ang="0">
                  <a:pos x="0" y="158"/>
                </a:cxn>
                <a:cxn ang="0">
                  <a:pos x="4" y="126"/>
                </a:cxn>
                <a:cxn ang="0">
                  <a:pos x="13" y="97"/>
                </a:cxn>
                <a:cxn ang="0">
                  <a:pos x="28" y="70"/>
                </a:cxn>
                <a:cxn ang="0">
                  <a:pos x="47" y="46"/>
                </a:cxn>
                <a:cxn ang="0">
                  <a:pos x="71" y="28"/>
                </a:cxn>
                <a:cxn ang="0">
                  <a:pos x="97" y="13"/>
                </a:cxn>
                <a:cxn ang="0">
                  <a:pos x="126" y="3"/>
                </a:cxn>
                <a:cxn ang="0">
                  <a:pos x="158" y="0"/>
                </a:cxn>
                <a:cxn ang="0">
                  <a:pos x="189" y="3"/>
                </a:cxn>
                <a:cxn ang="0">
                  <a:pos x="219" y="13"/>
                </a:cxn>
                <a:cxn ang="0">
                  <a:pos x="246" y="28"/>
                </a:cxn>
                <a:cxn ang="0">
                  <a:pos x="270" y="46"/>
                </a:cxn>
                <a:cxn ang="0">
                  <a:pos x="289" y="70"/>
                </a:cxn>
                <a:cxn ang="0">
                  <a:pos x="303" y="97"/>
                </a:cxn>
                <a:cxn ang="0">
                  <a:pos x="313" y="126"/>
                </a:cxn>
                <a:cxn ang="0">
                  <a:pos x="316" y="158"/>
                </a:cxn>
                <a:cxn ang="0">
                  <a:pos x="315" y="178"/>
                </a:cxn>
                <a:cxn ang="0">
                  <a:pos x="311" y="197"/>
                </a:cxn>
                <a:cxn ang="0">
                  <a:pos x="305" y="214"/>
                </a:cxn>
                <a:cxn ang="0">
                  <a:pos x="297" y="232"/>
                </a:cxn>
                <a:cxn ang="0">
                  <a:pos x="287" y="248"/>
                </a:cxn>
                <a:cxn ang="0">
                  <a:pos x="274" y="264"/>
                </a:cxn>
                <a:cxn ang="0">
                  <a:pos x="260" y="277"/>
                </a:cxn>
                <a:cxn ang="0">
                  <a:pos x="245" y="289"/>
                </a:cxn>
                <a:cxn ang="0">
                  <a:pos x="238" y="293"/>
                </a:cxn>
                <a:cxn ang="0">
                  <a:pos x="238" y="312"/>
                </a:cxn>
                <a:cxn ang="0">
                  <a:pos x="238" y="354"/>
                </a:cxn>
                <a:cxn ang="0">
                  <a:pos x="238" y="401"/>
                </a:cxn>
                <a:cxn ang="0">
                  <a:pos x="238" y="433"/>
                </a:cxn>
                <a:cxn ang="0">
                  <a:pos x="226" y="433"/>
                </a:cxn>
                <a:cxn ang="0">
                  <a:pos x="207" y="433"/>
                </a:cxn>
                <a:cxn ang="0">
                  <a:pos x="184" y="433"/>
                </a:cxn>
                <a:cxn ang="0">
                  <a:pos x="159" y="433"/>
                </a:cxn>
                <a:cxn ang="0">
                  <a:pos x="134" y="433"/>
                </a:cxn>
                <a:cxn ang="0">
                  <a:pos x="111" y="433"/>
                </a:cxn>
                <a:cxn ang="0">
                  <a:pos x="92" y="433"/>
                </a:cxn>
                <a:cxn ang="0">
                  <a:pos x="79" y="433"/>
                </a:cxn>
                <a:cxn ang="0">
                  <a:pos x="79" y="402"/>
                </a:cxn>
                <a:cxn ang="0">
                  <a:pos x="79" y="358"/>
                </a:cxn>
                <a:cxn ang="0">
                  <a:pos x="79" y="318"/>
                </a:cxn>
                <a:cxn ang="0">
                  <a:pos x="79" y="302"/>
                </a:cxn>
              </a:cxnLst>
              <a:rect l="0" t="0" r="r" b="b"/>
              <a:pathLst>
                <a:path w="316" h="433">
                  <a:moveTo>
                    <a:pt x="79" y="302"/>
                  </a:moveTo>
                  <a:lnTo>
                    <a:pt x="79" y="294"/>
                  </a:lnTo>
                  <a:lnTo>
                    <a:pt x="73" y="290"/>
                  </a:lnTo>
                  <a:lnTo>
                    <a:pt x="57" y="278"/>
                  </a:lnTo>
                  <a:lnTo>
                    <a:pt x="42" y="265"/>
                  </a:lnTo>
                  <a:lnTo>
                    <a:pt x="30" y="249"/>
                  </a:lnTo>
                  <a:lnTo>
                    <a:pt x="19" y="233"/>
                  </a:lnTo>
                  <a:lnTo>
                    <a:pt x="11" y="215"/>
                  </a:lnTo>
                  <a:lnTo>
                    <a:pt x="6" y="197"/>
                  </a:lnTo>
                  <a:lnTo>
                    <a:pt x="2" y="178"/>
                  </a:lnTo>
                  <a:lnTo>
                    <a:pt x="0" y="158"/>
                  </a:lnTo>
                  <a:lnTo>
                    <a:pt x="4" y="126"/>
                  </a:lnTo>
                  <a:lnTo>
                    <a:pt x="13" y="97"/>
                  </a:lnTo>
                  <a:lnTo>
                    <a:pt x="28" y="70"/>
                  </a:lnTo>
                  <a:lnTo>
                    <a:pt x="47" y="46"/>
                  </a:lnTo>
                  <a:lnTo>
                    <a:pt x="71" y="28"/>
                  </a:lnTo>
                  <a:lnTo>
                    <a:pt x="97" y="13"/>
                  </a:lnTo>
                  <a:lnTo>
                    <a:pt x="126" y="3"/>
                  </a:lnTo>
                  <a:lnTo>
                    <a:pt x="158" y="0"/>
                  </a:lnTo>
                  <a:lnTo>
                    <a:pt x="189" y="3"/>
                  </a:lnTo>
                  <a:lnTo>
                    <a:pt x="219" y="13"/>
                  </a:lnTo>
                  <a:lnTo>
                    <a:pt x="246" y="28"/>
                  </a:lnTo>
                  <a:lnTo>
                    <a:pt x="270" y="46"/>
                  </a:lnTo>
                  <a:lnTo>
                    <a:pt x="289" y="70"/>
                  </a:lnTo>
                  <a:lnTo>
                    <a:pt x="303" y="97"/>
                  </a:lnTo>
                  <a:lnTo>
                    <a:pt x="313" y="126"/>
                  </a:lnTo>
                  <a:lnTo>
                    <a:pt x="316" y="158"/>
                  </a:lnTo>
                  <a:lnTo>
                    <a:pt x="315" y="178"/>
                  </a:lnTo>
                  <a:lnTo>
                    <a:pt x="311" y="197"/>
                  </a:lnTo>
                  <a:lnTo>
                    <a:pt x="305" y="214"/>
                  </a:lnTo>
                  <a:lnTo>
                    <a:pt x="297" y="232"/>
                  </a:lnTo>
                  <a:lnTo>
                    <a:pt x="287" y="248"/>
                  </a:lnTo>
                  <a:lnTo>
                    <a:pt x="274" y="264"/>
                  </a:lnTo>
                  <a:lnTo>
                    <a:pt x="260" y="277"/>
                  </a:lnTo>
                  <a:lnTo>
                    <a:pt x="245" y="289"/>
                  </a:lnTo>
                  <a:lnTo>
                    <a:pt x="238" y="293"/>
                  </a:lnTo>
                  <a:lnTo>
                    <a:pt x="238" y="312"/>
                  </a:lnTo>
                  <a:lnTo>
                    <a:pt x="238" y="354"/>
                  </a:lnTo>
                  <a:lnTo>
                    <a:pt x="238" y="401"/>
                  </a:lnTo>
                  <a:lnTo>
                    <a:pt x="238" y="433"/>
                  </a:lnTo>
                  <a:lnTo>
                    <a:pt x="226" y="433"/>
                  </a:lnTo>
                  <a:lnTo>
                    <a:pt x="207" y="433"/>
                  </a:lnTo>
                  <a:lnTo>
                    <a:pt x="184" y="433"/>
                  </a:lnTo>
                  <a:lnTo>
                    <a:pt x="159" y="433"/>
                  </a:lnTo>
                  <a:lnTo>
                    <a:pt x="134" y="433"/>
                  </a:lnTo>
                  <a:lnTo>
                    <a:pt x="111" y="433"/>
                  </a:lnTo>
                  <a:lnTo>
                    <a:pt x="92" y="433"/>
                  </a:lnTo>
                  <a:lnTo>
                    <a:pt x="79" y="433"/>
                  </a:lnTo>
                  <a:lnTo>
                    <a:pt x="79" y="402"/>
                  </a:lnTo>
                  <a:lnTo>
                    <a:pt x="79" y="358"/>
                  </a:lnTo>
                  <a:lnTo>
                    <a:pt x="79" y="318"/>
                  </a:lnTo>
                  <a:lnTo>
                    <a:pt x="79" y="3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1035" name="Freeform 11"/>
            <p:cNvSpPr>
              <a:spLocks/>
            </p:cNvSpPr>
            <p:nvPr/>
          </p:nvSpPr>
          <p:spPr bwMode="auto">
            <a:xfrm>
              <a:off x="4164" y="3123"/>
              <a:ext cx="43" cy="43"/>
            </a:xfrm>
            <a:custGeom>
              <a:avLst/>
              <a:gdLst/>
              <a:ahLst/>
              <a:cxnLst>
                <a:cxn ang="0">
                  <a:pos x="86" y="43"/>
                </a:cxn>
                <a:cxn ang="0">
                  <a:pos x="85" y="52"/>
                </a:cxn>
                <a:cxn ang="0">
                  <a:pos x="82" y="60"/>
                </a:cxn>
                <a:cxn ang="0">
                  <a:pos x="78" y="67"/>
                </a:cxn>
                <a:cxn ang="0">
                  <a:pos x="74" y="74"/>
                </a:cxn>
                <a:cxn ang="0">
                  <a:pos x="68" y="79"/>
                </a:cxn>
                <a:cxn ang="0">
                  <a:pos x="60" y="83"/>
                </a:cxn>
                <a:cxn ang="0">
                  <a:pos x="52" y="85"/>
                </a:cxn>
                <a:cxn ang="0">
                  <a:pos x="44" y="86"/>
                </a:cxn>
                <a:cxn ang="0">
                  <a:pos x="35" y="85"/>
                </a:cxn>
                <a:cxn ang="0">
                  <a:pos x="27" y="83"/>
                </a:cxn>
                <a:cxn ang="0">
                  <a:pos x="20" y="79"/>
                </a:cxn>
                <a:cxn ang="0">
                  <a:pos x="12" y="74"/>
                </a:cxn>
                <a:cxn ang="0">
                  <a:pos x="7" y="67"/>
                </a:cxn>
                <a:cxn ang="0">
                  <a:pos x="3" y="60"/>
                </a:cxn>
                <a:cxn ang="0">
                  <a:pos x="1" y="52"/>
                </a:cxn>
                <a:cxn ang="0">
                  <a:pos x="0" y="43"/>
                </a:cxn>
                <a:cxn ang="0">
                  <a:pos x="1" y="35"/>
                </a:cxn>
                <a:cxn ang="0">
                  <a:pos x="3" y="26"/>
                </a:cxn>
                <a:cxn ang="0">
                  <a:pos x="7" y="19"/>
                </a:cxn>
                <a:cxn ang="0">
                  <a:pos x="12" y="13"/>
                </a:cxn>
                <a:cxn ang="0">
                  <a:pos x="20" y="8"/>
                </a:cxn>
                <a:cxn ang="0">
                  <a:pos x="27" y="3"/>
                </a:cxn>
                <a:cxn ang="0">
                  <a:pos x="35" y="1"/>
                </a:cxn>
                <a:cxn ang="0">
                  <a:pos x="44" y="0"/>
                </a:cxn>
                <a:cxn ang="0">
                  <a:pos x="52" y="1"/>
                </a:cxn>
                <a:cxn ang="0">
                  <a:pos x="60" y="3"/>
                </a:cxn>
                <a:cxn ang="0">
                  <a:pos x="68" y="8"/>
                </a:cxn>
                <a:cxn ang="0">
                  <a:pos x="74" y="13"/>
                </a:cxn>
                <a:cxn ang="0">
                  <a:pos x="78" y="19"/>
                </a:cxn>
                <a:cxn ang="0">
                  <a:pos x="82" y="26"/>
                </a:cxn>
                <a:cxn ang="0">
                  <a:pos x="85" y="35"/>
                </a:cxn>
                <a:cxn ang="0">
                  <a:pos x="86" y="43"/>
                </a:cxn>
              </a:cxnLst>
              <a:rect l="0" t="0" r="r" b="b"/>
              <a:pathLst>
                <a:path w="86" h="86">
                  <a:moveTo>
                    <a:pt x="86" y="43"/>
                  </a:moveTo>
                  <a:lnTo>
                    <a:pt x="85" y="52"/>
                  </a:lnTo>
                  <a:lnTo>
                    <a:pt x="82" y="60"/>
                  </a:lnTo>
                  <a:lnTo>
                    <a:pt x="78" y="67"/>
                  </a:lnTo>
                  <a:lnTo>
                    <a:pt x="74" y="74"/>
                  </a:lnTo>
                  <a:lnTo>
                    <a:pt x="68" y="79"/>
                  </a:lnTo>
                  <a:lnTo>
                    <a:pt x="60" y="83"/>
                  </a:lnTo>
                  <a:lnTo>
                    <a:pt x="52" y="85"/>
                  </a:lnTo>
                  <a:lnTo>
                    <a:pt x="44" y="86"/>
                  </a:lnTo>
                  <a:lnTo>
                    <a:pt x="35" y="85"/>
                  </a:lnTo>
                  <a:lnTo>
                    <a:pt x="27" y="83"/>
                  </a:lnTo>
                  <a:lnTo>
                    <a:pt x="20" y="79"/>
                  </a:lnTo>
                  <a:lnTo>
                    <a:pt x="12" y="74"/>
                  </a:lnTo>
                  <a:lnTo>
                    <a:pt x="7" y="67"/>
                  </a:lnTo>
                  <a:lnTo>
                    <a:pt x="3" y="60"/>
                  </a:lnTo>
                  <a:lnTo>
                    <a:pt x="1" y="52"/>
                  </a:lnTo>
                  <a:lnTo>
                    <a:pt x="0" y="43"/>
                  </a:lnTo>
                  <a:lnTo>
                    <a:pt x="1" y="35"/>
                  </a:lnTo>
                  <a:lnTo>
                    <a:pt x="3" y="26"/>
                  </a:lnTo>
                  <a:lnTo>
                    <a:pt x="7" y="19"/>
                  </a:lnTo>
                  <a:lnTo>
                    <a:pt x="12" y="13"/>
                  </a:lnTo>
                  <a:lnTo>
                    <a:pt x="20" y="8"/>
                  </a:lnTo>
                  <a:lnTo>
                    <a:pt x="27" y="3"/>
                  </a:lnTo>
                  <a:lnTo>
                    <a:pt x="35" y="1"/>
                  </a:lnTo>
                  <a:lnTo>
                    <a:pt x="44" y="0"/>
                  </a:lnTo>
                  <a:lnTo>
                    <a:pt x="52" y="1"/>
                  </a:lnTo>
                  <a:lnTo>
                    <a:pt x="60" y="3"/>
                  </a:lnTo>
                  <a:lnTo>
                    <a:pt x="68" y="8"/>
                  </a:lnTo>
                  <a:lnTo>
                    <a:pt x="74" y="13"/>
                  </a:lnTo>
                  <a:lnTo>
                    <a:pt x="78" y="19"/>
                  </a:lnTo>
                  <a:lnTo>
                    <a:pt x="82" y="26"/>
                  </a:lnTo>
                  <a:lnTo>
                    <a:pt x="85" y="35"/>
                  </a:lnTo>
                  <a:lnTo>
                    <a:pt x="86"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1036" name="Freeform 12"/>
            <p:cNvSpPr>
              <a:spLocks/>
            </p:cNvSpPr>
            <p:nvPr/>
          </p:nvSpPr>
          <p:spPr bwMode="auto">
            <a:xfrm>
              <a:off x="4232" y="3123"/>
              <a:ext cx="43" cy="43"/>
            </a:xfrm>
            <a:custGeom>
              <a:avLst/>
              <a:gdLst/>
              <a:ahLst/>
              <a:cxnLst>
                <a:cxn ang="0">
                  <a:pos x="86" y="43"/>
                </a:cxn>
                <a:cxn ang="0">
                  <a:pos x="85" y="52"/>
                </a:cxn>
                <a:cxn ang="0">
                  <a:pos x="83" y="60"/>
                </a:cxn>
                <a:cxn ang="0">
                  <a:pos x="78" y="67"/>
                </a:cxn>
                <a:cxn ang="0">
                  <a:pos x="73" y="74"/>
                </a:cxn>
                <a:cxn ang="0">
                  <a:pos x="67" y="79"/>
                </a:cxn>
                <a:cxn ang="0">
                  <a:pos x="60" y="83"/>
                </a:cxn>
                <a:cxn ang="0">
                  <a:pos x="51" y="85"/>
                </a:cxn>
                <a:cxn ang="0">
                  <a:pos x="43" y="86"/>
                </a:cxn>
                <a:cxn ang="0">
                  <a:pos x="34" y="85"/>
                </a:cxn>
                <a:cxn ang="0">
                  <a:pos x="26" y="83"/>
                </a:cxn>
                <a:cxn ang="0">
                  <a:pos x="19" y="79"/>
                </a:cxn>
                <a:cxn ang="0">
                  <a:pos x="12" y="74"/>
                </a:cxn>
                <a:cxn ang="0">
                  <a:pos x="7" y="67"/>
                </a:cxn>
                <a:cxn ang="0">
                  <a:pos x="3" y="60"/>
                </a:cxn>
                <a:cxn ang="0">
                  <a:pos x="1" y="52"/>
                </a:cxn>
                <a:cxn ang="0">
                  <a:pos x="0" y="43"/>
                </a:cxn>
                <a:cxn ang="0">
                  <a:pos x="1" y="35"/>
                </a:cxn>
                <a:cxn ang="0">
                  <a:pos x="3" y="26"/>
                </a:cxn>
                <a:cxn ang="0">
                  <a:pos x="7" y="19"/>
                </a:cxn>
                <a:cxn ang="0">
                  <a:pos x="12" y="13"/>
                </a:cxn>
                <a:cxn ang="0">
                  <a:pos x="19" y="8"/>
                </a:cxn>
                <a:cxn ang="0">
                  <a:pos x="26" y="3"/>
                </a:cxn>
                <a:cxn ang="0">
                  <a:pos x="34" y="1"/>
                </a:cxn>
                <a:cxn ang="0">
                  <a:pos x="43" y="0"/>
                </a:cxn>
                <a:cxn ang="0">
                  <a:pos x="51" y="1"/>
                </a:cxn>
                <a:cxn ang="0">
                  <a:pos x="60" y="3"/>
                </a:cxn>
                <a:cxn ang="0">
                  <a:pos x="67" y="8"/>
                </a:cxn>
                <a:cxn ang="0">
                  <a:pos x="73" y="13"/>
                </a:cxn>
                <a:cxn ang="0">
                  <a:pos x="78" y="19"/>
                </a:cxn>
                <a:cxn ang="0">
                  <a:pos x="83" y="26"/>
                </a:cxn>
                <a:cxn ang="0">
                  <a:pos x="85" y="35"/>
                </a:cxn>
                <a:cxn ang="0">
                  <a:pos x="86" y="43"/>
                </a:cxn>
              </a:cxnLst>
              <a:rect l="0" t="0" r="r" b="b"/>
              <a:pathLst>
                <a:path w="86" h="86">
                  <a:moveTo>
                    <a:pt x="86" y="43"/>
                  </a:moveTo>
                  <a:lnTo>
                    <a:pt x="85" y="52"/>
                  </a:lnTo>
                  <a:lnTo>
                    <a:pt x="83" y="60"/>
                  </a:lnTo>
                  <a:lnTo>
                    <a:pt x="78" y="67"/>
                  </a:lnTo>
                  <a:lnTo>
                    <a:pt x="73" y="74"/>
                  </a:lnTo>
                  <a:lnTo>
                    <a:pt x="67" y="79"/>
                  </a:lnTo>
                  <a:lnTo>
                    <a:pt x="60" y="83"/>
                  </a:lnTo>
                  <a:lnTo>
                    <a:pt x="51" y="85"/>
                  </a:lnTo>
                  <a:lnTo>
                    <a:pt x="43" y="86"/>
                  </a:lnTo>
                  <a:lnTo>
                    <a:pt x="34" y="85"/>
                  </a:lnTo>
                  <a:lnTo>
                    <a:pt x="26" y="83"/>
                  </a:lnTo>
                  <a:lnTo>
                    <a:pt x="19" y="79"/>
                  </a:lnTo>
                  <a:lnTo>
                    <a:pt x="12" y="74"/>
                  </a:lnTo>
                  <a:lnTo>
                    <a:pt x="7" y="67"/>
                  </a:lnTo>
                  <a:lnTo>
                    <a:pt x="3" y="60"/>
                  </a:lnTo>
                  <a:lnTo>
                    <a:pt x="1" y="52"/>
                  </a:lnTo>
                  <a:lnTo>
                    <a:pt x="0" y="43"/>
                  </a:lnTo>
                  <a:lnTo>
                    <a:pt x="1" y="35"/>
                  </a:lnTo>
                  <a:lnTo>
                    <a:pt x="3" y="26"/>
                  </a:lnTo>
                  <a:lnTo>
                    <a:pt x="7" y="19"/>
                  </a:lnTo>
                  <a:lnTo>
                    <a:pt x="12" y="13"/>
                  </a:lnTo>
                  <a:lnTo>
                    <a:pt x="19" y="8"/>
                  </a:lnTo>
                  <a:lnTo>
                    <a:pt x="26" y="3"/>
                  </a:lnTo>
                  <a:lnTo>
                    <a:pt x="34" y="1"/>
                  </a:lnTo>
                  <a:lnTo>
                    <a:pt x="43" y="0"/>
                  </a:lnTo>
                  <a:lnTo>
                    <a:pt x="51" y="1"/>
                  </a:lnTo>
                  <a:lnTo>
                    <a:pt x="60" y="3"/>
                  </a:lnTo>
                  <a:lnTo>
                    <a:pt x="67" y="8"/>
                  </a:lnTo>
                  <a:lnTo>
                    <a:pt x="73" y="13"/>
                  </a:lnTo>
                  <a:lnTo>
                    <a:pt x="78" y="19"/>
                  </a:lnTo>
                  <a:lnTo>
                    <a:pt x="83" y="26"/>
                  </a:lnTo>
                  <a:lnTo>
                    <a:pt x="85" y="35"/>
                  </a:lnTo>
                  <a:lnTo>
                    <a:pt x="86"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t-IT" sz="1600"/>
            </a:p>
          </p:txBody>
        </p:sp>
        <p:sp>
          <p:nvSpPr>
            <p:cNvPr id="1037" name="Rectangle 13"/>
            <p:cNvSpPr>
              <a:spLocks noChangeArrowheads="1"/>
            </p:cNvSpPr>
            <p:nvPr/>
          </p:nvSpPr>
          <p:spPr bwMode="auto">
            <a:xfrm>
              <a:off x="4192" y="3232"/>
              <a:ext cx="6" cy="4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it-IT" sz="1600"/>
            </a:p>
          </p:txBody>
        </p:sp>
        <p:sp>
          <p:nvSpPr>
            <p:cNvPr id="1038" name="Rectangle 14"/>
            <p:cNvSpPr>
              <a:spLocks noChangeArrowheads="1"/>
            </p:cNvSpPr>
            <p:nvPr/>
          </p:nvSpPr>
          <p:spPr bwMode="auto">
            <a:xfrm>
              <a:off x="4216" y="3232"/>
              <a:ext cx="6" cy="4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it-IT" sz="1600"/>
            </a:p>
          </p:txBody>
        </p:sp>
        <p:sp>
          <p:nvSpPr>
            <p:cNvPr id="1039" name="Rectangle 15"/>
            <p:cNvSpPr>
              <a:spLocks noChangeArrowheads="1"/>
            </p:cNvSpPr>
            <p:nvPr/>
          </p:nvSpPr>
          <p:spPr bwMode="auto">
            <a:xfrm>
              <a:off x="4239" y="3232"/>
              <a:ext cx="7" cy="4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it-IT" sz="1600"/>
            </a:p>
          </p:txBody>
        </p:sp>
      </p:gr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714876" y="1285860"/>
            <a:ext cx="4286280" cy="4572032"/>
          </a:xfrm>
          <a:prstGeom prst="roundRect">
            <a:avLst>
              <a:gd name="adj" fmla="val 6510"/>
            </a:avLst>
          </a:prstGeom>
        </p:spPr>
        <p:style>
          <a:lnRef idx="1">
            <a:schemeClr val="accent6"/>
          </a:lnRef>
          <a:fillRef idx="2">
            <a:schemeClr val="accent6"/>
          </a:fillRef>
          <a:effectRef idx="1">
            <a:schemeClr val="accent6"/>
          </a:effectRef>
          <a:fontRef idx="minor">
            <a:schemeClr val="dk1"/>
          </a:fontRef>
        </p:style>
        <p:txBody>
          <a:bodyPr/>
          <a:lstStyle/>
          <a:p>
            <a:pPr algn="ctr"/>
            <a:r>
              <a:rPr lang="it-IT" b="1" dirty="0" smtClean="0">
                <a:solidFill>
                  <a:schemeClr val="tx1"/>
                </a:solidFill>
              </a:rPr>
              <a:t>Blog </a:t>
            </a:r>
            <a:r>
              <a:rPr lang="it-IT" b="1" dirty="0" err="1" smtClean="0">
                <a:solidFill>
                  <a:schemeClr val="tx1"/>
                </a:solidFill>
              </a:rPr>
              <a:t>Features</a:t>
            </a:r>
            <a:endParaRPr lang="it-IT" b="1" dirty="0">
              <a:solidFill>
                <a:schemeClr val="tx1"/>
              </a:solidFill>
            </a:endParaRPr>
          </a:p>
        </p:txBody>
      </p:sp>
      <p:sp>
        <p:nvSpPr>
          <p:cNvPr id="5" name="Rounded Rectangle 4"/>
          <p:cNvSpPr/>
          <p:nvPr/>
        </p:nvSpPr>
        <p:spPr>
          <a:xfrm>
            <a:off x="214282" y="1285860"/>
            <a:ext cx="4214842" cy="4500594"/>
          </a:xfrm>
          <a:prstGeom prst="roundRect">
            <a:avLst>
              <a:gd name="adj" fmla="val 6510"/>
            </a:avLst>
          </a:prstGeom>
        </p:spPr>
        <p:style>
          <a:lnRef idx="1">
            <a:schemeClr val="accent5"/>
          </a:lnRef>
          <a:fillRef idx="2">
            <a:schemeClr val="accent5"/>
          </a:fillRef>
          <a:effectRef idx="1">
            <a:schemeClr val="accent5"/>
          </a:effectRef>
          <a:fontRef idx="minor">
            <a:schemeClr val="dk1"/>
          </a:fontRef>
        </p:style>
        <p:txBody>
          <a:bodyPr/>
          <a:lstStyle/>
          <a:p>
            <a:pPr algn="ctr"/>
            <a:r>
              <a:rPr lang="it-IT" b="1" dirty="0" smtClean="0">
                <a:solidFill>
                  <a:schemeClr val="tx1"/>
                </a:solidFill>
              </a:rPr>
              <a:t>CMS </a:t>
            </a:r>
            <a:r>
              <a:rPr lang="it-IT" b="1" dirty="0" err="1" smtClean="0">
                <a:solidFill>
                  <a:schemeClr val="tx1"/>
                </a:solidFill>
              </a:rPr>
              <a:t>Features</a:t>
            </a:r>
            <a:endParaRPr lang="it-IT" b="1" dirty="0">
              <a:solidFill>
                <a:schemeClr val="tx1"/>
              </a:solidFill>
            </a:endParaRPr>
          </a:p>
        </p:txBody>
      </p:sp>
      <p:sp>
        <p:nvSpPr>
          <p:cNvPr id="2" name="Title 1"/>
          <p:cNvSpPr>
            <a:spLocks noGrp="1"/>
          </p:cNvSpPr>
          <p:nvPr>
            <p:ph type="title"/>
          </p:nvPr>
        </p:nvSpPr>
        <p:spPr/>
        <p:txBody>
          <a:bodyPr/>
          <a:lstStyle/>
          <a:p>
            <a:r>
              <a:rPr lang="it-IT" dirty="0" err="1" smtClean="0"/>
              <a:t>Features</a:t>
            </a:r>
            <a:endParaRPr lang="it-IT" dirty="0"/>
          </a:p>
        </p:txBody>
      </p:sp>
      <p:sp>
        <p:nvSpPr>
          <p:cNvPr id="3" name="Content Placeholder 2"/>
          <p:cNvSpPr>
            <a:spLocks noGrp="1"/>
          </p:cNvSpPr>
          <p:nvPr>
            <p:ph idx="1"/>
          </p:nvPr>
        </p:nvSpPr>
        <p:spPr>
          <a:xfrm>
            <a:off x="357158" y="1857364"/>
            <a:ext cx="6072230" cy="3865674"/>
          </a:xfrm>
        </p:spPr>
        <p:txBody>
          <a:bodyPr numCol="2"/>
          <a:lstStyle/>
          <a:p>
            <a:r>
              <a:rPr lang="it-IT" sz="1600" dirty="0" err="1" smtClean="0"/>
              <a:t>Role</a:t>
            </a:r>
            <a:r>
              <a:rPr lang="it-IT" sz="1600" dirty="0" smtClean="0"/>
              <a:t> </a:t>
            </a:r>
            <a:r>
              <a:rPr lang="it-IT" sz="1600" dirty="0" err="1" smtClean="0"/>
              <a:t>based</a:t>
            </a:r>
            <a:r>
              <a:rPr lang="it-IT" sz="1600" dirty="0" smtClean="0"/>
              <a:t> </a:t>
            </a:r>
            <a:r>
              <a:rPr lang="it-IT" sz="1600" dirty="0" err="1" smtClean="0"/>
              <a:t>membership</a:t>
            </a:r>
            <a:endParaRPr lang="it-IT" sz="1600" dirty="0" smtClean="0"/>
          </a:p>
          <a:p>
            <a:r>
              <a:rPr lang="it-IT" sz="1600" dirty="0" err="1" smtClean="0"/>
              <a:t>Backend</a:t>
            </a:r>
            <a:r>
              <a:rPr lang="it-IT" sz="1600" dirty="0" smtClean="0"/>
              <a:t> </a:t>
            </a:r>
            <a:r>
              <a:rPr lang="it-IT" sz="1600" dirty="0" err="1" smtClean="0"/>
              <a:t>Control</a:t>
            </a:r>
            <a:r>
              <a:rPr lang="it-IT" sz="1600" dirty="0" smtClean="0"/>
              <a:t> </a:t>
            </a:r>
            <a:r>
              <a:rPr lang="it-IT" sz="1600" dirty="0" err="1" smtClean="0"/>
              <a:t>Panel</a:t>
            </a:r>
            <a:r>
              <a:rPr lang="it-IT" sz="1600" dirty="0" smtClean="0"/>
              <a:t> </a:t>
            </a:r>
            <a:r>
              <a:rPr lang="it-IT" sz="1600" dirty="0" err="1" smtClean="0"/>
              <a:t>with</a:t>
            </a:r>
            <a:r>
              <a:rPr lang="it-IT" sz="1600" dirty="0" smtClean="0"/>
              <a:t> fine </a:t>
            </a:r>
            <a:r>
              <a:rPr lang="it-IT" sz="1600" dirty="0" err="1" smtClean="0"/>
              <a:t>graned</a:t>
            </a:r>
            <a:r>
              <a:rPr lang="it-IT" sz="1600" dirty="0" smtClean="0"/>
              <a:t> security</a:t>
            </a:r>
          </a:p>
          <a:p>
            <a:r>
              <a:rPr lang="it-IT" sz="1600" dirty="0" err="1" smtClean="0"/>
              <a:t>Content</a:t>
            </a:r>
            <a:r>
              <a:rPr lang="it-IT" sz="1600" dirty="0" smtClean="0"/>
              <a:t> First</a:t>
            </a:r>
          </a:p>
          <a:p>
            <a:r>
              <a:rPr lang="it-IT" sz="1600" dirty="0" err="1" smtClean="0"/>
              <a:t>Content</a:t>
            </a:r>
            <a:r>
              <a:rPr lang="it-IT" sz="1600" dirty="0" smtClean="0"/>
              <a:t> </a:t>
            </a:r>
            <a:r>
              <a:rPr lang="it-IT" sz="1600" dirty="0" err="1" smtClean="0"/>
              <a:t>Indexing</a:t>
            </a:r>
            <a:r>
              <a:rPr lang="it-IT" sz="1600" dirty="0" smtClean="0"/>
              <a:t> (</a:t>
            </a:r>
            <a:r>
              <a:rPr lang="it-IT" sz="1600" dirty="0" err="1" smtClean="0"/>
              <a:t>Lucene</a:t>
            </a:r>
            <a:r>
              <a:rPr lang="it-IT" sz="1600" dirty="0" smtClean="0"/>
              <a:t>.Net)</a:t>
            </a:r>
          </a:p>
          <a:p>
            <a:r>
              <a:rPr lang="it-IT" sz="1600" dirty="0" err="1" smtClean="0"/>
              <a:t>Friendly</a:t>
            </a:r>
            <a:r>
              <a:rPr lang="it-IT" sz="1600" dirty="0" smtClean="0"/>
              <a:t> Url (Asp.Net </a:t>
            </a:r>
            <a:r>
              <a:rPr lang="it-IT" sz="1600" dirty="0" err="1" smtClean="0"/>
              <a:t>Routing</a:t>
            </a:r>
            <a:r>
              <a:rPr lang="it-IT" sz="1600" dirty="0" smtClean="0"/>
              <a:t>)</a:t>
            </a:r>
          </a:p>
          <a:p>
            <a:r>
              <a:rPr lang="it-IT" sz="1600" dirty="0" err="1" smtClean="0"/>
              <a:t>Simple</a:t>
            </a:r>
            <a:r>
              <a:rPr lang="it-IT" sz="1600" dirty="0" smtClean="0"/>
              <a:t> </a:t>
            </a:r>
            <a:r>
              <a:rPr lang="it-IT" sz="1600" dirty="0" err="1" smtClean="0"/>
              <a:t>workflow</a:t>
            </a:r>
            <a:r>
              <a:rPr lang="it-IT" sz="1600" dirty="0" smtClean="0"/>
              <a:t> </a:t>
            </a:r>
            <a:r>
              <a:rPr lang="it-IT" sz="1600" dirty="0" err="1" smtClean="0"/>
              <a:t>for</a:t>
            </a:r>
            <a:r>
              <a:rPr lang="it-IT" sz="1600" dirty="0" smtClean="0"/>
              <a:t> </a:t>
            </a:r>
            <a:r>
              <a:rPr lang="it-IT" sz="1600" dirty="0" err="1" smtClean="0"/>
              <a:t>content</a:t>
            </a:r>
            <a:endParaRPr lang="it-IT" sz="1600" dirty="0" smtClean="0"/>
          </a:p>
          <a:p>
            <a:r>
              <a:rPr lang="it-IT" sz="1600" dirty="0" smtClean="0"/>
              <a:t>Multiple site management </a:t>
            </a:r>
            <a:r>
              <a:rPr lang="it-IT" sz="1600" dirty="0" err="1" smtClean="0"/>
              <a:t>with</a:t>
            </a:r>
            <a:r>
              <a:rPr lang="it-IT" sz="1600" dirty="0" smtClean="0"/>
              <a:t> multiple </a:t>
            </a:r>
            <a:r>
              <a:rPr lang="it-IT" sz="1600" dirty="0" err="1" smtClean="0"/>
              <a:t>hostname</a:t>
            </a:r>
            <a:endParaRPr lang="it-IT" sz="1600" dirty="0" smtClean="0"/>
          </a:p>
          <a:p>
            <a:r>
              <a:rPr lang="it-IT" sz="1600" dirty="0" err="1" smtClean="0"/>
              <a:t>Localization</a:t>
            </a:r>
            <a:endParaRPr lang="it-IT" sz="1600" dirty="0" smtClean="0"/>
          </a:p>
          <a:p>
            <a:r>
              <a:rPr lang="it-IT" sz="1600" dirty="0" err="1" smtClean="0"/>
              <a:t>Services</a:t>
            </a:r>
            <a:r>
              <a:rPr lang="it-IT" sz="1600" dirty="0" smtClean="0"/>
              <a:t> </a:t>
            </a:r>
            <a:r>
              <a:rPr lang="it-IT" sz="1600" dirty="0" err="1" smtClean="0"/>
              <a:t>modularity</a:t>
            </a:r>
            <a:r>
              <a:rPr lang="it-IT" sz="1600" dirty="0" smtClean="0"/>
              <a:t> </a:t>
            </a:r>
            <a:r>
              <a:rPr lang="it-IT" sz="1600" dirty="0" err="1" smtClean="0"/>
              <a:t>with</a:t>
            </a:r>
            <a:r>
              <a:rPr lang="it-IT" sz="1600" dirty="0" smtClean="0"/>
              <a:t> </a:t>
            </a:r>
            <a:r>
              <a:rPr lang="it-IT" sz="1600" dirty="0" err="1" smtClean="0"/>
              <a:t>IoC</a:t>
            </a:r>
            <a:endParaRPr lang="it-IT" sz="1600" dirty="0" smtClean="0"/>
          </a:p>
          <a:p>
            <a:r>
              <a:rPr lang="it-IT" sz="1600" dirty="0" err="1" smtClean="0"/>
              <a:t>Install</a:t>
            </a:r>
            <a:r>
              <a:rPr lang="it-IT" sz="1600" dirty="0" smtClean="0"/>
              <a:t> &amp; Upgrade </a:t>
            </a:r>
            <a:r>
              <a:rPr lang="it-IT" sz="1600" dirty="0" err="1" smtClean="0"/>
              <a:t>Wizard</a:t>
            </a:r>
            <a:endParaRPr lang="it-IT" sz="1600" dirty="0" smtClean="0"/>
          </a:p>
          <a:p>
            <a:r>
              <a:rPr lang="it-IT" sz="1600" dirty="0" smtClean="0"/>
              <a:t>Media Manager </a:t>
            </a:r>
            <a:r>
              <a:rPr lang="it-IT" sz="1600" dirty="0" err="1" smtClean="0"/>
              <a:t>with</a:t>
            </a:r>
            <a:r>
              <a:rPr lang="it-IT" sz="1600" dirty="0" smtClean="0"/>
              <a:t> </a:t>
            </a:r>
            <a:r>
              <a:rPr lang="it-IT" sz="1600" dirty="0" err="1" smtClean="0"/>
              <a:t>Silverlight</a:t>
            </a:r>
            <a:r>
              <a:rPr lang="it-IT" sz="1600" dirty="0" smtClean="0"/>
              <a:t> </a:t>
            </a:r>
            <a:r>
              <a:rPr lang="it-IT" sz="1600" dirty="0" err="1" smtClean="0"/>
              <a:t>MultiFile</a:t>
            </a:r>
            <a:r>
              <a:rPr lang="it-IT" sz="1600" dirty="0" smtClean="0"/>
              <a:t> </a:t>
            </a:r>
            <a:r>
              <a:rPr lang="it-IT" sz="1600" dirty="0" err="1" smtClean="0"/>
              <a:t>Uploader</a:t>
            </a:r>
            <a:endParaRPr lang="it-IT" sz="1600" dirty="0" smtClean="0"/>
          </a:p>
          <a:p>
            <a:r>
              <a:rPr lang="it-IT" sz="1600" dirty="0" smtClean="0"/>
              <a:t>Mini tutorial (</a:t>
            </a:r>
            <a:r>
              <a:rPr lang="it-IT" sz="1600" dirty="0" err="1" smtClean="0"/>
              <a:t>for</a:t>
            </a:r>
            <a:r>
              <a:rPr lang="it-IT" sz="1600" dirty="0" smtClean="0"/>
              <a:t> the </a:t>
            </a:r>
            <a:r>
              <a:rPr lang="it-IT" sz="1600" dirty="0" err="1" smtClean="0"/>
              <a:t>backend</a:t>
            </a:r>
            <a:r>
              <a:rPr lang="it-IT" sz="1600" smtClean="0"/>
              <a:t>)</a:t>
            </a:r>
            <a:endParaRPr lang="it-IT" sz="1600" dirty="0"/>
          </a:p>
        </p:txBody>
      </p:sp>
      <p:sp>
        <p:nvSpPr>
          <p:cNvPr id="4" name="Content Placeholder 2"/>
          <p:cNvSpPr txBox="1">
            <a:spLocks/>
          </p:cNvSpPr>
          <p:nvPr/>
        </p:nvSpPr>
        <p:spPr>
          <a:xfrm>
            <a:off x="4929190" y="1857364"/>
            <a:ext cx="5786478" cy="2511457"/>
          </a:xfrm>
          <a:prstGeom prst="rect">
            <a:avLst/>
          </a:prstGeom>
        </p:spPr>
        <p:txBody>
          <a:bodyPr vert="horz" wrap="square" lIns="0" tIns="0" rIns="0" bIns="0" numCol="2" rtlCol="0">
            <a:spAutoFit/>
          </a:bodyPr>
          <a:lstStyle/>
          <a:p>
            <a:pPr marL="396875" indent="-396875" defTabSz="914363">
              <a:lnSpc>
                <a:spcPct val="90000"/>
              </a:lnSpc>
              <a:spcBef>
                <a:spcPct val="20000"/>
              </a:spcBef>
              <a:buBlip>
                <a:blip r:embed="rId3"/>
              </a:buBlip>
            </a:pPr>
            <a:r>
              <a:rPr lang="it-IT" sz="1600" dirty="0" smtClean="0"/>
              <a:t>SEO </a:t>
            </a:r>
            <a:r>
              <a:rPr lang="it-IT" sz="1600" dirty="0" err="1" smtClean="0"/>
              <a:t>friendly</a:t>
            </a:r>
            <a:endParaRPr lang="it-IT" sz="1600" dirty="0" smtClean="0"/>
          </a:p>
          <a:p>
            <a:pPr marL="396875" indent="-396875" defTabSz="914363">
              <a:lnSpc>
                <a:spcPct val="90000"/>
              </a:lnSpc>
              <a:spcBef>
                <a:spcPct val="20000"/>
              </a:spcBef>
              <a:buBlip>
                <a:blip r:embed="rId3"/>
              </a:buBlip>
            </a:pPr>
            <a:r>
              <a:rPr lang="it-IT" sz="1600" dirty="0" err="1" smtClean="0"/>
              <a:t>Comment</a:t>
            </a:r>
            <a:r>
              <a:rPr lang="it-IT" sz="1600" dirty="0" smtClean="0"/>
              <a:t> </a:t>
            </a:r>
            <a:r>
              <a:rPr lang="it-IT" sz="1600" dirty="0" err="1" smtClean="0"/>
              <a:t>moderation</a:t>
            </a:r>
            <a:endParaRPr lang="it-IT" sz="1600" dirty="0" smtClean="0"/>
          </a:p>
          <a:p>
            <a:pPr marL="396875" indent="-396875" defTabSz="914363">
              <a:lnSpc>
                <a:spcPct val="90000"/>
              </a:lnSpc>
              <a:spcBef>
                <a:spcPct val="20000"/>
              </a:spcBef>
              <a:buBlip>
                <a:blip r:embed="rId3"/>
              </a:buBlip>
            </a:pPr>
            <a:r>
              <a:rPr lang="it-IT" sz="1600" dirty="0" err="1" smtClean="0"/>
              <a:t>Pingback</a:t>
            </a:r>
            <a:r>
              <a:rPr lang="it-IT" sz="1600" dirty="0" smtClean="0"/>
              <a:t> &amp; </a:t>
            </a:r>
            <a:r>
              <a:rPr lang="it-IT" sz="1600" dirty="0" err="1" smtClean="0"/>
              <a:t>Trackback</a:t>
            </a:r>
            <a:endParaRPr lang="it-IT" sz="1600" dirty="0" smtClean="0"/>
          </a:p>
          <a:p>
            <a:pPr marL="396875" indent="-396875" defTabSz="914363">
              <a:lnSpc>
                <a:spcPct val="90000"/>
              </a:lnSpc>
              <a:spcBef>
                <a:spcPct val="20000"/>
              </a:spcBef>
              <a:buBlip>
                <a:blip r:embed="rId3"/>
              </a:buBlip>
            </a:pPr>
            <a:r>
              <a:rPr lang="it-IT" sz="1600" dirty="0" err="1" smtClean="0"/>
              <a:t>Feed</a:t>
            </a:r>
            <a:r>
              <a:rPr lang="it-IT" sz="1600" dirty="0" smtClean="0"/>
              <a:t> </a:t>
            </a:r>
            <a:r>
              <a:rPr lang="it-IT" sz="1600" dirty="0" err="1" smtClean="0"/>
              <a:t>syndication</a:t>
            </a:r>
            <a:r>
              <a:rPr lang="it-IT" sz="1600" dirty="0" smtClean="0"/>
              <a:t> </a:t>
            </a:r>
            <a:r>
              <a:rPr lang="it-IT" sz="1600" dirty="0" err="1" smtClean="0"/>
              <a:t>with</a:t>
            </a:r>
            <a:r>
              <a:rPr lang="it-IT" sz="1600" dirty="0" smtClean="0"/>
              <a:t> RSS 2.0 &amp; ATOM 1.0</a:t>
            </a:r>
          </a:p>
          <a:p>
            <a:pPr marL="396875" indent="-396875" defTabSz="914363">
              <a:lnSpc>
                <a:spcPct val="90000"/>
              </a:lnSpc>
              <a:spcBef>
                <a:spcPct val="20000"/>
              </a:spcBef>
              <a:buBlip>
                <a:blip r:embed="rId3"/>
              </a:buBlip>
            </a:pPr>
            <a:r>
              <a:rPr lang="it-IT" sz="1600" dirty="0" err="1" smtClean="0"/>
              <a:t>WordPress</a:t>
            </a:r>
            <a:r>
              <a:rPr lang="it-IT" sz="1600" dirty="0" smtClean="0"/>
              <a:t> </a:t>
            </a:r>
            <a:r>
              <a:rPr lang="it-IT" sz="1600" dirty="0" err="1" smtClean="0"/>
              <a:t>Templates</a:t>
            </a:r>
            <a:r>
              <a:rPr lang="it-IT" sz="1600" dirty="0" smtClean="0"/>
              <a:t> </a:t>
            </a:r>
            <a:r>
              <a:rPr lang="it-IT" sz="1600" dirty="0" err="1" smtClean="0"/>
              <a:t>compatible</a:t>
            </a:r>
            <a:endParaRPr lang="it-IT" sz="1600" dirty="0" smtClean="0"/>
          </a:p>
          <a:p>
            <a:pPr marL="396875" indent="-396875" defTabSz="914363">
              <a:lnSpc>
                <a:spcPct val="90000"/>
              </a:lnSpc>
              <a:spcBef>
                <a:spcPct val="20000"/>
              </a:spcBef>
              <a:buBlip>
                <a:blip r:embed="rId3"/>
              </a:buBlip>
            </a:pPr>
            <a:r>
              <a:rPr lang="it-IT" sz="1600" dirty="0" err="1" smtClean="0"/>
              <a:t>MetaWeblogAPI</a:t>
            </a:r>
            <a:r>
              <a:rPr lang="it-IT" sz="1600" dirty="0" smtClean="0"/>
              <a:t> (in progress...) </a:t>
            </a:r>
            <a:r>
              <a:rPr lang="it-IT" sz="1600" dirty="0" err="1" smtClean="0"/>
              <a:t>for</a:t>
            </a:r>
            <a:r>
              <a:rPr lang="it-IT" sz="1600" dirty="0" smtClean="0"/>
              <a:t> offline editing</a:t>
            </a:r>
          </a:p>
          <a:p>
            <a:pPr marL="396875" indent="-396875" defTabSz="914363">
              <a:lnSpc>
                <a:spcPct val="90000"/>
              </a:lnSpc>
              <a:spcBef>
                <a:spcPct val="20000"/>
              </a:spcBef>
              <a:buBlip>
                <a:blip r:embed="rId3"/>
              </a:buBlip>
            </a:pPr>
            <a:r>
              <a:rPr lang="it-IT" sz="1600" dirty="0" smtClean="0"/>
              <a:t>Spam </a:t>
            </a:r>
            <a:r>
              <a:rPr lang="it-IT" sz="1600" dirty="0" err="1" smtClean="0"/>
              <a:t>fighting</a:t>
            </a:r>
            <a:r>
              <a:rPr lang="it-IT" sz="1600" dirty="0" smtClean="0"/>
              <a:t> </a:t>
            </a:r>
            <a:r>
              <a:rPr lang="it-IT" sz="1600" dirty="0" err="1" smtClean="0"/>
              <a:t>with</a:t>
            </a:r>
            <a:r>
              <a:rPr lang="it-IT" sz="1600" dirty="0" smtClean="0"/>
              <a:t> </a:t>
            </a:r>
            <a:r>
              <a:rPr lang="it-IT" sz="1600" dirty="0" err="1" smtClean="0"/>
              <a:t>ReCaptcha</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Install</a:t>
            </a:r>
            <a:r>
              <a:rPr lang="it-IT" dirty="0" smtClean="0"/>
              <a:t> </a:t>
            </a:r>
            <a:r>
              <a:rPr lang="it-IT" dirty="0" err="1" smtClean="0"/>
              <a:t>Wizard</a:t>
            </a:r>
            <a:endParaRPr lang="it-IT" dirty="0"/>
          </a:p>
        </p:txBody>
      </p:sp>
      <p:pic>
        <p:nvPicPr>
          <p:cNvPr id="5122" name="Picture 2"/>
          <p:cNvPicPr>
            <a:picLocks noChangeAspect="1" noChangeArrowheads="1"/>
          </p:cNvPicPr>
          <p:nvPr/>
        </p:nvPicPr>
        <p:blipFill>
          <a:blip r:embed="rId2" cstate="print"/>
          <a:srcRect/>
          <a:stretch>
            <a:fillRect/>
          </a:stretch>
        </p:blipFill>
        <p:spPr bwMode="auto">
          <a:xfrm>
            <a:off x="857224" y="857232"/>
            <a:ext cx="3110574" cy="2286016"/>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714876" y="857232"/>
            <a:ext cx="3837736" cy="2286016"/>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642910" y="3286124"/>
            <a:ext cx="3571900" cy="204200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5000628" y="3143248"/>
            <a:ext cx="3143272" cy="2151576"/>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3357554" y="5286388"/>
            <a:ext cx="2888874" cy="150495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Upgrade </a:t>
            </a:r>
            <a:r>
              <a:rPr lang="it-IT" dirty="0" err="1" smtClean="0"/>
              <a:t>Wizard</a:t>
            </a:r>
            <a:endParaRPr lang="it-IT" dirty="0"/>
          </a:p>
        </p:txBody>
      </p:sp>
      <p:pic>
        <p:nvPicPr>
          <p:cNvPr id="4" name="Picture 3"/>
          <p:cNvPicPr>
            <a:picLocks noChangeAspect="1" noChangeArrowheads="1"/>
          </p:cNvPicPr>
          <p:nvPr/>
        </p:nvPicPr>
        <p:blipFill>
          <a:blip r:embed="rId2" cstate="print"/>
          <a:srcRect/>
          <a:stretch>
            <a:fillRect/>
          </a:stretch>
        </p:blipFill>
        <p:spPr bwMode="auto">
          <a:xfrm>
            <a:off x="428596" y="1142984"/>
            <a:ext cx="3940509" cy="4376728"/>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4506047" y="1571612"/>
            <a:ext cx="4637953" cy="4205280"/>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Template>
  <TotalTime>2167</TotalTime>
  <Words>1573</Words>
  <Application>Microsoft Office PowerPoint</Application>
  <PresentationFormat>On-screen Show (4:3)</PresentationFormat>
  <Paragraphs>206</Paragraphs>
  <Slides>20</Slides>
  <Notes>14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3" baseType="lpstr">
      <vt:lpstr>10286789</vt:lpstr>
      <vt:lpstr>White with Courier font for code slides</vt:lpstr>
      <vt:lpstr>Microsoft Office PowerPoint 97-2003 Presentation</vt:lpstr>
      <vt:lpstr>Slide 1</vt:lpstr>
      <vt:lpstr>Mission</vt:lpstr>
      <vt:lpstr>Project Mission</vt:lpstr>
      <vt:lpstr>WordPress Clone: why?</vt:lpstr>
      <vt:lpstr>Tecnology</vt:lpstr>
      <vt:lpstr>Basic .NET “CMS” history</vt:lpstr>
      <vt:lpstr>Features</vt:lpstr>
      <vt:lpstr>Install Wizard</vt:lpstr>
      <vt:lpstr>Upgrade Wizard</vt:lpstr>
      <vt:lpstr>Slide 10</vt:lpstr>
      <vt:lpstr>Architecture</vt:lpstr>
      <vt:lpstr>Architecture - Domain</vt:lpstr>
      <vt:lpstr>Architecture – Content Abstraction</vt:lpstr>
      <vt:lpstr>ASP.NET MVC 2 Features</vt:lpstr>
      <vt:lpstr>ASP.NET MVC 2 in Arashi - Backend</vt:lpstr>
      <vt:lpstr>ASP.NET MVC 2 in Arashi - Frontend</vt:lpstr>
      <vt:lpstr>Frontend</vt:lpstr>
      <vt:lpstr>Widgets</vt:lpstr>
      <vt:lpstr>TO DO (cosa c’è ancora da fare)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Marcello</dc:creator>
  <cp:lastModifiedBy>Marcello</cp:lastModifiedBy>
  <cp:revision>270</cp:revision>
  <dcterms:created xsi:type="dcterms:W3CDTF">2009-10-30T11:19:20Z</dcterms:created>
  <dcterms:modified xsi:type="dcterms:W3CDTF">2010-04-02T09:46:30Z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TC102867891033</vt:lpwstr>
  </property>
</Properties>
</file>