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16"/>
  </p:notesMasterIdLst>
  <p:sldIdLst>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29" autoAdjust="0"/>
  </p:normalViewPr>
  <p:slideViewPr>
    <p:cSldViewPr>
      <p:cViewPr varScale="1">
        <p:scale>
          <a:sx n="59" d="100"/>
          <a:sy n="59" d="100"/>
        </p:scale>
        <p:origin x="-145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it-IT"/>
  <c:style val="18"/>
  <c:chart>
    <c:view3D>
      <c:rAngAx val="1"/>
    </c:view3D>
    <c:floor>
      <c:spPr>
        <a:solidFill>
          <a:srgbClr val="000000">
            <a:alpha val="28000"/>
          </a:srgbClr>
        </a:solidFill>
        <a:ln>
          <a:solidFill>
            <a:srgbClr val="000000"/>
          </a:solidFill>
        </a:ln>
      </c:spPr>
    </c:floor>
    <c:sideWall>
      <c:spPr>
        <a:gradFill>
          <a:gsLst>
            <a:gs pos="0">
              <a:srgbClr val="000000">
                <a:alpha val="0"/>
              </a:srgbClr>
            </a:gs>
            <a:gs pos="50000">
              <a:srgbClr val="000000">
                <a:alpha val="9000"/>
              </a:srgbClr>
            </a:gs>
            <a:gs pos="100000">
              <a:srgbClr val="000000">
                <a:alpha val="17000"/>
              </a:srgbClr>
            </a:gs>
          </a:gsLst>
          <a:lin ang="5400000" scaled="0"/>
        </a:gradFill>
      </c:spPr>
    </c:sideWall>
    <c:backWall>
      <c:spPr>
        <a:gradFill>
          <a:gsLst>
            <a:gs pos="0">
              <a:srgbClr val="000000">
                <a:alpha val="0"/>
              </a:srgbClr>
            </a:gs>
            <a:gs pos="50000">
              <a:srgbClr val="000000">
                <a:alpha val="9000"/>
              </a:srgbClr>
            </a:gs>
            <a:gs pos="100000">
              <a:srgbClr val="000000">
                <a:alpha val="17000"/>
              </a:srgbClr>
            </a:gs>
          </a:gsLst>
          <a:lin ang="5400000" scaled="0"/>
        </a:gradFill>
      </c:spPr>
    </c:backWall>
    <c:plotArea>
      <c:layout/>
      <c:bar3D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cylinder"/>
        <c:axId val="64673280"/>
        <c:axId val="64674816"/>
        <c:axId val="0"/>
      </c:bar3DChart>
      <c:catAx>
        <c:axId val="64673280"/>
        <c:scaling>
          <c:orientation val="minMax"/>
        </c:scaling>
        <c:axPos val="b"/>
        <c:tickLblPos val="nextTo"/>
        <c:spPr>
          <a:ln>
            <a:solidFill>
              <a:schemeClr val="tx1"/>
            </a:solidFill>
          </a:ln>
        </c:spPr>
        <c:txPr>
          <a:bodyPr/>
          <a:lstStyle/>
          <a:p>
            <a:pPr>
              <a:defRPr sz="2000">
                <a:effectLst>
                  <a:outerShdw blurRad="38100" dist="38100" dir="2700000" algn="tl">
                    <a:srgbClr val="000000">
                      <a:alpha val="43137"/>
                    </a:srgbClr>
                  </a:outerShdw>
                </a:effectLst>
              </a:defRPr>
            </a:pPr>
            <a:endParaRPr lang="it-IT"/>
          </a:p>
        </c:txPr>
        <c:crossAx val="64674816"/>
        <c:crosses val="autoZero"/>
        <c:auto val="1"/>
        <c:lblAlgn val="ctr"/>
        <c:lblOffset val="100"/>
      </c:catAx>
      <c:valAx>
        <c:axId val="64674816"/>
        <c:scaling>
          <c:orientation val="minMax"/>
        </c:scaling>
        <c:axPos val="l"/>
        <c:majorGridlines>
          <c:spPr>
            <a:ln w="3175">
              <a:solidFill>
                <a:srgbClr val="777777"/>
              </a:solidFill>
            </a:ln>
            <a:effectLst/>
          </c:spPr>
        </c:majorGridlines>
        <c:numFmt formatCode="General" sourceLinked="1"/>
        <c:tickLblPos val="nextTo"/>
        <c:spPr>
          <a:ln>
            <a:solidFill>
              <a:schemeClr val="tx1"/>
            </a:solidFill>
          </a:ln>
        </c:spPr>
        <c:txPr>
          <a:bodyPr/>
          <a:lstStyle/>
          <a:p>
            <a:pPr>
              <a:defRPr sz="3200">
                <a:effectLst>
                  <a:outerShdw blurRad="38100" dist="38100" dir="2700000" algn="tl">
                    <a:srgbClr val="000000">
                      <a:alpha val="43137"/>
                    </a:srgbClr>
                  </a:outerShdw>
                </a:effectLst>
              </a:defRPr>
            </a:pPr>
            <a:endParaRPr lang="it-IT"/>
          </a:p>
        </c:txPr>
        <c:crossAx val="64673280"/>
        <c:crosses val="autoZero"/>
        <c:crossBetween val="between"/>
        <c:majorUnit val="1"/>
      </c:valAx>
    </c:plotArea>
    <c:legend>
      <c:legendPos val="r"/>
      <c:layout/>
      <c:txPr>
        <a:bodyPr/>
        <a:lstStyle/>
        <a:p>
          <a:pPr>
            <a:defRPr sz="280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it-IT"/>
  <c:style val="26"/>
  <c:chart>
    <c:title>
      <c:layout/>
      <c:txPr>
        <a:bodyPr/>
        <a:lstStyle/>
        <a:p>
          <a:pPr>
            <a:defRPr sz="4400" b="0"/>
          </a:pPr>
          <a:endParaRPr lang="it-IT"/>
        </a:p>
      </c:txPr>
    </c:title>
    <c:view3D>
      <c:rotX val="30"/>
      <c:hPercent val="50"/>
      <c:depthPercent val="100"/>
      <c:perspective val="30"/>
    </c:view3D>
    <c:plotArea>
      <c:layout>
        <c:manualLayout>
          <c:layoutTarget val="inner"/>
          <c:xMode val="edge"/>
          <c:yMode val="edge"/>
          <c:x val="1.1711726218271838E-3"/>
          <c:y val="0.16578725939722264"/>
          <c:w val="0.71714774916939061"/>
          <c:h val="0.82881511893089432"/>
        </c:manualLayout>
      </c:layout>
      <c:pie3DChart>
        <c:varyColors val="1"/>
        <c:ser>
          <c:idx val="0"/>
          <c:order val="0"/>
          <c:tx>
            <c:strRef>
              <c:f>Sheet1!$B$1</c:f>
              <c:strCache>
                <c:ptCount val="1"/>
                <c:pt idx="0">
                  <c:v>Chart Title</c:v>
                </c:pt>
              </c:strCache>
            </c:strRef>
          </c:tx>
          <c:dLbls>
            <c:numFmt formatCode="General" sourceLinked="0"/>
            <c:txPr>
              <a:bodyPr/>
              <a:lstStyle/>
              <a:p>
                <a:pPr>
                  <a:defRPr sz="2800">
                    <a:effectLst>
                      <a:outerShdw blurRad="38100" dist="38100" dir="2700000" algn="tl">
                        <a:srgbClr val="000000">
                          <a:alpha val="43137"/>
                        </a:srgbClr>
                      </a:outerShdw>
                    </a:effectLst>
                  </a:defRPr>
                </a:pPr>
                <a:endParaRPr lang="it-IT"/>
              </a:p>
            </c:txPr>
            <c:showPercent val="1"/>
            <c:showLeaderLines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pie3DChart>
    </c:plotArea>
    <c:legend>
      <c:legendPos val="r"/>
      <c:layout>
        <c:manualLayout>
          <c:xMode val="edge"/>
          <c:yMode val="edge"/>
          <c:x val="0.71349145773956302"/>
          <c:y val="0.33069235618712822"/>
          <c:w val="0.27832858316023518"/>
          <c:h val="0.42146170730846994"/>
        </c:manualLayout>
      </c:layout>
      <c:txPr>
        <a:bodyPr/>
        <a:lstStyle/>
        <a:p>
          <a:pPr>
            <a:defRPr sz="320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it-IT"/>
  <c:chart>
    <c:plotArea>
      <c:layout/>
      <c:lineChart>
        <c:grouping val="standard"/>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er>
        <c:marker val="1"/>
        <c:axId val="64925056"/>
        <c:axId val="64935424"/>
      </c:lineChart>
      <c:catAx>
        <c:axId val="64925056"/>
        <c:scaling>
          <c:orientation val="minMax"/>
        </c:scaling>
        <c:axPos val="b"/>
        <c:tickLblPos val="nextTo"/>
        <c:spPr>
          <a:ln>
            <a:solidFill>
              <a:schemeClr val="tx1"/>
            </a:solidFill>
          </a:ln>
        </c:spPr>
        <c:txPr>
          <a:bodyPr/>
          <a:lstStyle/>
          <a:p>
            <a:pPr>
              <a:defRPr sz="2400">
                <a:effectLst>
                  <a:outerShdw blurRad="38100" dist="38100" dir="2700000" algn="tl">
                    <a:srgbClr val="000000">
                      <a:alpha val="43137"/>
                    </a:srgbClr>
                  </a:outerShdw>
                </a:effectLst>
              </a:defRPr>
            </a:pPr>
            <a:endParaRPr lang="it-IT"/>
          </a:p>
        </c:txPr>
        <c:crossAx val="64935424"/>
        <c:crosses val="autoZero"/>
        <c:auto val="1"/>
        <c:lblAlgn val="ctr"/>
        <c:lblOffset val="100"/>
      </c:catAx>
      <c:valAx>
        <c:axId val="64935424"/>
        <c:scaling>
          <c:orientation val="minMax"/>
        </c:scaling>
        <c:axPos val="l"/>
        <c:majorGridlines>
          <c:spPr>
            <a:ln>
              <a:solidFill>
                <a:schemeClr val="tx1"/>
              </a:solidFill>
            </a:ln>
          </c:spPr>
        </c:majorGridlines>
        <c:numFmt formatCode="General" sourceLinked="1"/>
        <c:tickLblPos val="nextTo"/>
        <c:spPr>
          <a:ln>
            <a:solidFill>
              <a:schemeClr val="tx1"/>
            </a:solidFill>
          </a:ln>
        </c:spPr>
        <c:txPr>
          <a:bodyPr/>
          <a:lstStyle/>
          <a:p>
            <a:pPr>
              <a:defRPr sz="2800">
                <a:effectLst>
                  <a:outerShdw blurRad="38100" dist="38100" dir="2700000" algn="tl">
                    <a:srgbClr val="000000">
                      <a:alpha val="43137"/>
                    </a:srgbClr>
                  </a:outerShdw>
                </a:effectLst>
              </a:defRPr>
            </a:pPr>
            <a:endParaRPr lang="it-IT"/>
          </a:p>
        </c:txPr>
        <c:crossAx val="64925056"/>
        <c:crosses val="autoZero"/>
        <c:crossBetween val="between"/>
      </c:valAx>
      <c:spPr>
        <a:gradFill>
          <a:gsLst>
            <a:gs pos="0">
              <a:srgbClr val="000000">
                <a:alpha val="0"/>
              </a:srgbClr>
            </a:gs>
            <a:gs pos="50000">
              <a:srgbClr val="000000">
                <a:alpha val="9000"/>
              </a:srgbClr>
            </a:gs>
            <a:gs pos="100000">
              <a:srgbClr val="000000">
                <a:alpha val="12000"/>
              </a:srgbClr>
            </a:gs>
          </a:gsLst>
          <a:lin ang="5400000" scaled="0"/>
        </a:gradFill>
        <a:ln>
          <a:solidFill>
            <a:schemeClr val="tx1"/>
          </a:solidFill>
        </a:ln>
      </c:spPr>
    </c:plotArea>
    <c:legend>
      <c:legendPos val="r"/>
      <c:layout/>
      <c:txPr>
        <a:bodyPr/>
        <a:lstStyle/>
        <a:p>
          <a:pPr>
            <a:defRPr sz="280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it-IT"/>
  <c:style val="26"/>
  <c:chart>
    <c:plotArea>
      <c:layout/>
      <c:areaChart>
        <c:grouping val="stacked"/>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67439232"/>
        <c:axId val="67449216"/>
      </c:areaChart>
      <c:catAx>
        <c:axId val="67439232"/>
        <c:scaling>
          <c:orientation val="minMax"/>
        </c:scaling>
        <c:axPos val="b"/>
        <c:tickLblPos val="nextTo"/>
        <c:spPr>
          <a:ln>
            <a:solidFill>
              <a:schemeClr val="tx1"/>
            </a:solidFill>
          </a:ln>
        </c:spPr>
        <c:txPr>
          <a:bodyPr/>
          <a:lstStyle/>
          <a:p>
            <a:pPr>
              <a:defRPr sz="2400">
                <a:effectLst>
                  <a:outerShdw blurRad="38100" dist="38100" dir="2700000" algn="tl">
                    <a:srgbClr val="000000">
                      <a:alpha val="43137"/>
                    </a:srgbClr>
                  </a:outerShdw>
                </a:effectLst>
              </a:defRPr>
            </a:pPr>
            <a:endParaRPr lang="it-IT"/>
          </a:p>
        </c:txPr>
        <c:crossAx val="67449216"/>
        <c:crosses val="autoZero"/>
        <c:auto val="1"/>
        <c:lblAlgn val="ctr"/>
        <c:lblOffset val="100"/>
      </c:catAx>
      <c:valAx>
        <c:axId val="67449216"/>
        <c:scaling>
          <c:orientation val="minMax"/>
        </c:scaling>
        <c:axPos val="l"/>
        <c:majorGridlines>
          <c:spPr>
            <a:ln>
              <a:solidFill>
                <a:schemeClr val="tx1"/>
              </a:solidFill>
            </a:ln>
          </c:spPr>
        </c:majorGridlines>
        <c:numFmt formatCode="General" sourceLinked="1"/>
        <c:tickLblPos val="nextTo"/>
        <c:spPr>
          <a:ln>
            <a:solidFill>
              <a:schemeClr val="tx1"/>
            </a:solidFill>
          </a:ln>
        </c:spPr>
        <c:txPr>
          <a:bodyPr/>
          <a:lstStyle/>
          <a:p>
            <a:pPr>
              <a:defRPr sz="2400">
                <a:effectLst>
                  <a:outerShdw blurRad="38100" dist="38100" dir="2700000" algn="tl">
                    <a:srgbClr val="000000">
                      <a:alpha val="43137"/>
                    </a:srgbClr>
                  </a:outerShdw>
                </a:effectLst>
              </a:defRPr>
            </a:pPr>
            <a:endParaRPr lang="it-IT"/>
          </a:p>
        </c:txPr>
        <c:crossAx val="67439232"/>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108"/>
          <c:y val="0.33972823971405136"/>
          <c:w val="0.24759475150803731"/>
          <c:h val="0.31658704122168724"/>
        </c:manualLayout>
      </c:layout>
      <c:txPr>
        <a:bodyPr/>
        <a:lstStyle/>
        <a:p>
          <a:pPr>
            <a:defRPr sz="2800">
              <a:effectLst>
                <a:outerShdw blurRad="38100" dist="38100" dir="2700000" algn="tl">
                  <a:srgbClr val="000000">
                    <a:alpha val="43137"/>
                  </a:srgbClr>
                </a:outerShdw>
              </a:effectLst>
            </a:defRPr>
          </a:pPr>
          <a:endParaRPr lang="it-IT"/>
        </a:p>
      </c:txPr>
    </c:legend>
    <c:plotVisOnly val="1"/>
  </c:chart>
  <c:txPr>
    <a:bodyPr/>
    <a:lstStyle/>
    <a:p>
      <a:pPr>
        <a:defRPr sz="1800"/>
      </a:pPr>
      <a:endParaRPr lang="it-IT"/>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pPr/>
              <a:t>1/29/2010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rPr>
            </a:br>
            <a:r>
              <a:rPr lang="en-US" sz="500" smtClean="0">
                <a:solidFill>
                  <a:srgbClr val="000000"/>
                </a:solidFill>
              </a:rPr>
              <a:t>MICROSOFT MAKES NO WARRANTIES, EXPRESS, IMPLIED OR STATUTORY, AS TO THE INFORMATION IN THIS PRESENTATION.</a:t>
            </a:r>
          </a:p>
          <a:p>
            <a:endParaRPr lang="en-US" sz="50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Altri framwork: BlogEngine.NET, Oxite, SubText</a:t>
            </a:r>
          </a:p>
          <a:p>
            <a:r>
              <a:rPr lang="it-IT" smtClean="0"/>
              <a:t>WordPress</a:t>
            </a:r>
            <a:r>
              <a:rPr lang="it-IT" baseline="0" smtClean="0"/>
              <a:t> è veramente semplice da usare, ha un parco enorme di templates e plugin.</a:t>
            </a:r>
            <a:endParaRPr lang="it-IT" smtClean="0"/>
          </a:p>
        </p:txBody>
      </p:sp>
      <p:sp>
        <p:nvSpPr>
          <p:cNvPr id="4" name="Slide Number Placeholder 3"/>
          <p:cNvSpPr>
            <a:spLocks noGrp="1"/>
          </p:cNvSpPr>
          <p:nvPr>
            <p:ph type="sldNum" sz="quarter" idx="10"/>
          </p:nvPr>
        </p:nvSpPr>
        <p:spPr/>
        <p:txBody>
          <a:bodyPr/>
          <a:lstStyle/>
          <a:p>
            <a:fld id="{58BE1359-2DA2-4102-8E5F-3C314329F38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1331B57-0BE5-4F82-AA58-76F53EFF3ADA}" type="datetime8">
              <a:rPr lang="en-US" smtClean="0"/>
              <a:pPr/>
              <a:t>1/29/2010 10:42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tile tx="-127000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tile tx="-1270000" ty="0" sx="100000" sy="100000" flip="none" algn="tl"/>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249" y="4344988"/>
            <a:ext cx="7681913" cy="1293812"/>
          </a:xfrm>
        </p:spPr>
        <p:txBody>
          <a:bodyPr>
            <a:normAutofit/>
          </a:bodyPr>
          <a:lstStyle/>
          <a:p>
            <a:r>
              <a:rPr lang="en-US" err="1" smtClean="0"/>
              <a:t>L’alternativa</a:t>
            </a:r>
            <a:r>
              <a:rPr lang="en-US" smtClean="0"/>
              <a:t> in salsa .NET per la </a:t>
            </a:r>
            <a:r>
              <a:rPr lang="en-US" err="1" smtClean="0"/>
              <a:t>gestione</a:t>
            </a:r>
            <a:r>
              <a:rPr lang="en-US" smtClean="0"/>
              <a:t> </a:t>
            </a:r>
            <a:r>
              <a:rPr lang="en-US" err="1" smtClean="0"/>
              <a:t>di</a:t>
            </a:r>
            <a:r>
              <a:rPr lang="en-US" smtClean="0"/>
              <a:t> </a:t>
            </a:r>
            <a:r>
              <a:rPr lang="en-US" err="1" smtClean="0"/>
              <a:t>contenuti</a:t>
            </a:r>
            <a:r>
              <a:rPr lang="en-US" smtClean="0"/>
              <a:t> web </a:t>
            </a:r>
            <a:endParaRPr lang="en-US"/>
          </a:p>
        </p:txBody>
      </p:sp>
      <p:pic>
        <p:nvPicPr>
          <p:cNvPr id="6" name="Picture 5" descr="arashi-project-logo-big-h.png"/>
          <p:cNvPicPr>
            <a:picLocks noChangeAspect="1"/>
          </p:cNvPicPr>
          <p:nvPr/>
        </p:nvPicPr>
        <p:blipFill>
          <a:blip r:embed="rId3" cstate="print"/>
          <a:stretch>
            <a:fillRect/>
          </a:stretch>
        </p:blipFill>
        <p:spPr>
          <a:xfrm>
            <a:off x="1643042" y="2500306"/>
            <a:ext cx="5524500" cy="13335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Video Title</a:t>
            </a:r>
            <a:endParaRPr lang="en-US"/>
          </a:p>
        </p:txBody>
      </p:sp>
      <p:sp>
        <p:nvSpPr>
          <p:cNvPr id="4" name="Text Placeholder 3"/>
          <p:cNvSpPr>
            <a:spLocks noGrp="1"/>
          </p:cNvSpPr>
          <p:nvPr>
            <p:ph type="body" sz="quarter" idx="10"/>
          </p:nvPr>
        </p:nvSpPr>
        <p:spPr/>
        <p:txBody>
          <a:bodyPr/>
          <a:lstStyle/>
          <a:p>
            <a:r>
              <a:rPr smtClean="0"/>
              <a:t>video</a:t>
            </a: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Partner Title</a:t>
            </a:r>
            <a:endParaRPr lang="en-US"/>
          </a:p>
        </p:txBody>
      </p:sp>
      <p:sp>
        <p:nvSpPr>
          <p:cNvPr id="3" name="Subtitle 2"/>
          <p:cNvSpPr>
            <a:spLocks noGrp="1"/>
          </p:cNvSpPr>
          <p:nvPr>
            <p:ph type="subTitle" idx="1"/>
          </p:nvPr>
        </p:nvSpPr>
        <p:spPr>
          <a:xfrm>
            <a:off x="1368955" y="4344988"/>
            <a:ext cx="7043208" cy="1293812"/>
          </a:xfrm>
        </p:spPr>
        <p:txBody>
          <a:bodyPr/>
          <a:lstStyle/>
          <a:p>
            <a:r>
              <a:rPr lang="en-US" smtClean="0"/>
              <a:t>Name</a:t>
            </a:r>
          </a:p>
          <a:p>
            <a:r>
              <a:rPr lang="en-US" smtClean="0"/>
              <a:t>Title</a:t>
            </a:r>
          </a:p>
          <a:p>
            <a:r>
              <a:rPr lang="en-US" smtClean="0"/>
              <a:t>Company</a:t>
            </a:r>
            <a:endParaRPr lang="en-US"/>
          </a:p>
        </p:txBody>
      </p:sp>
      <p:sp>
        <p:nvSpPr>
          <p:cNvPr id="4" name="Text Placeholder 3"/>
          <p:cNvSpPr>
            <a:spLocks noGrp="1"/>
          </p:cNvSpPr>
          <p:nvPr>
            <p:ph type="body" sz="quarter" idx="10"/>
          </p:nvPr>
        </p:nvSpPr>
        <p:spPr/>
        <p:txBody>
          <a:bodyPr/>
          <a:lstStyle/>
          <a:p>
            <a:r>
              <a:rPr lang="en-US" smtClean="0"/>
              <a:t>p</a:t>
            </a:r>
            <a:r>
              <a:rPr smtClean="0"/>
              <a:t>a</a:t>
            </a:r>
            <a:r>
              <a:rPr spc="-333"/>
              <a:t>r</a:t>
            </a:r>
            <a:r>
              <a:rPr smtClean="0"/>
              <a:t>tner </a:t>
            </a:r>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Customer Title</a:t>
            </a:r>
            <a:endParaRPr lang="en-US"/>
          </a:p>
        </p:txBody>
      </p:sp>
      <p:sp>
        <p:nvSpPr>
          <p:cNvPr id="3" name="Subtitle 2"/>
          <p:cNvSpPr>
            <a:spLocks noGrp="1"/>
          </p:cNvSpPr>
          <p:nvPr>
            <p:ph type="subTitle" idx="1"/>
          </p:nvPr>
        </p:nvSpPr>
        <p:spPr>
          <a:xfrm>
            <a:off x="1368955" y="4344988"/>
            <a:ext cx="7043208" cy="1370012"/>
          </a:xfrm>
        </p:spPr>
        <p:txBody>
          <a:bodyPr/>
          <a:lstStyle/>
          <a:p>
            <a:r>
              <a:rPr lang="en-US" smtClean="0"/>
              <a:t>Name</a:t>
            </a:r>
          </a:p>
          <a:p>
            <a:r>
              <a:rPr lang="en-US" smtClean="0"/>
              <a:t>Title</a:t>
            </a:r>
          </a:p>
          <a:p>
            <a:r>
              <a:rPr lang="en-US" smtClean="0"/>
              <a:t>Company</a:t>
            </a:r>
            <a:endParaRPr lang="en-US"/>
          </a:p>
        </p:txBody>
      </p:sp>
      <p:sp>
        <p:nvSpPr>
          <p:cNvPr id="4" name="Text Placeholder 3"/>
          <p:cNvSpPr>
            <a:spLocks noGrp="1"/>
          </p:cNvSpPr>
          <p:nvPr>
            <p:ph type="body" sz="quarter" idx="10"/>
          </p:nvPr>
        </p:nvSpPr>
        <p:spPr/>
        <p:txBody>
          <a:bodyPr/>
          <a:lstStyle/>
          <a:p>
            <a:r>
              <a:rPr smtClean="0"/>
              <a:t>customer</a:t>
            </a:r>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Announcement Title</a:t>
            </a:r>
            <a:endParaRPr lang="en-US"/>
          </a:p>
        </p:txBody>
      </p:sp>
      <p:sp>
        <p:nvSpPr>
          <p:cNvPr id="4" name="Text Placeholder 3"/>
          <p:cNvSpPr>
            <a:spLocks noGrp="1"/>
          </p:cNvSpPr>
          <p:nvPr>
            <p:ph type="body" sz="quarter" idx="10"/>
          </p:nvPr>
        </p:nvSpPr>
        <p:spPr/>
        <p:txBody>
          <a:bodyPr/>
          <a:lstStyle/>
          <a:p>
            <a:r>
              <a:rPr smtClean="0"/>
              <a:t>announcing</a:t>
            </a:r>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Project Mission</a:t>
            </a:r>
            <a:endParaRPr lang="it-IT"/>
          </a:p>
        </p:txBody>
      </p:sp>
      <p:sp>
        <p:nvSpPr>
          <p:cNvPr id="6" name="Content Placeholder 5"/>
          <p:cNvSpPr>
            <a:spLocks noGrp="1"/>
          </p:cNvSpPr>
          <p:nvPr>
            <p:ph idx="1"/>
          </p:nvPr>
        </p:nvSpPr>
        <p:spPr>
          <a:xfrm>
            <a:off x="381000" y="1412875"/>
            <a:ext cx="8382000" cy="1526572"/>
          </a:xfrm>
        </p:spPr>
        <p:txBody>
          <a:bodyPr/>
          <a:lstStyle/>
          <a:p>
            <a:r>
              <a:rPr lang="it-IT" smtClean="0"/>
              <a:t>…..</a:t>
            </a:r>
            <a:endParaRPr lang="it-IT" smtClean="0"/>
          </a:p>
          <a:p>
            <a:r>
              <a:rPr lang="it-IT" smtClean="0"/>
              <a:t>…..</a:t>
            </a:r>
            <a:endParaRPr lang="it-IT" smtClean="0"/>
          </a:p>
          <a:p>
            <a:endParaRPr lang="it-IT"/>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PowerPoint Guidelines</a:t>
            </a:r>
            <a:endParaRPr lang="en-US"/>
          </a:p>
        </p:txBody>
      </p:sp>
      <p:sp>
        <p:nvSpPr>
          <p:cNvPr id="3" name="Text Placeholder 2"/>
          <p:cNvSpPr>
            <a:spLocks noGrp="1"/>
          </p:cNvSpPr>
          <p:nvPr>
            <p:ph type="body" sz="quarter" idx="10"/>
          </p:nvPr>
        </p:nvSpPr>
        <p:spPr>
          <a:xfrm>
            <a:off x="381000" y="1411552"/>
            <a:ext cx="8382000" cy="2627048"/>
          </a:xfrm>
        </p:spPr>
        <p:txBody>
          <a:bodyPr/>
          <a:lstStyle/>
          <a:p>
            <a:r>
              <a:rPr lang="en-US" smtClean="0"/>
              <a:t>Font, size, and color for text have been formatted for you in the Slide Master</a:t>
            </a:r>
          </a:p>
          <a:p>
            <a:r>
              <a:rPr lang="en-US" smtClean="0"/>
              <a:t>Use the color palette shown below</a:t>
            </a:r>
          </a:p>
          <a:p>
            <a:r>
              <a:rPr lang="en-US" smtClean="0"/>
              <a:t>See next slide for additional guidelines</a:t>
            </a:r>
          </a:p>
          <a:p>
            <a:r>
              <a:rPr lang="en-US" smtClean="0"/>
              <a:t>Hyperlink color: </a:t>
            </a:r>
            <a:r>
              <a:rPr lang="en-US" smtClean="0">
                <a:hlinkClick r:id="rId3"/>
              </a:rPr>
              <a:t>www.microsoft.com</a:t>
            </a:r>
            <a:r>
              <a:rPr lang="en-US"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smtClean="0">
                <a:solidFill>
                  <a:schemeClr val="tx1"/>
                </a:solidFill>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smtClean="0">
                <a:solidFill>
                  <a:schemeClr val="tx1"/>
                </a:solidFill>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smtClean="0">
                <a:solidFill>
                  <a:schemeClr val="tx1"/>
                </a:solidFill>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smtClean="0">
                <a:solidFill>
                  <a:schemeClr val="tx1"/>
                </a:solidFill>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smtClean="0">
                <a:solidFill>
                  <a:schemeClr val="tx1"/>
                </a:solidFill>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smtClean="0">
                <a:solidFill>
                  <a:schemeClr val="tx1"/>
                </a:solidFill>
              </a:rPr>
              <a:t>Sample Fill</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smtClean="0"/>
              <a:t>PowerPoint Template</a:t>
            </a:r>
            <a:br>
              <a:rPr lang="en-US" smtClean="0"/>
            </a:br>
            <a:r>
              <a:rPr lang="en-US" sz="3600" smtClean="0">
                <a:solidFill>
                  <a:schemeClr val="tx2"/>
                </a:solidFill>
              </a:rPr>
              <a:t>Subtitle color</a:t>
            </a:r>
            <a:endParaRPr lang="en-US">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smtClean="0"/>
              <a:t>Example of a slide with a subhead</a:t>
            </a:r>
          </a:p>
          <a:p>
            <a:pPr lvl="1"/>
            <a:r>
              <a:rPr lang="en-US" smtClean="0"/>
              <a:t>Set the slide title in “title case”</a:t>
            </a:r>
          </a:p>
          <a:p>
            <a:pPr lvl="1"/>
            <a:r>
              <a:rPr lang="en-US" smtClean="0"/>
              <a:t>Set subheads in “sentence case”</a:t>
            </a:r>
          </a:p>
          <a:p>
            <a:pPr lvl="1"/>
            <a:r>
              <a:rPr lang="en-US" smtClean="0"/>
              <a:t>Generally set subhead to 36pt or smaller so it will fit on a single line</a:t>
            </a:r>
          </a:p>
          <a:p>
            <a:pPr lvl="1"/>
            <a:r>
              <a:rPr lang="en-US" smtClean="0"/>
              <a:t>The subhead color is defined for this template but must be selected. In PowerPoint 2007, it is the fourth font color from the left</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Bar Chart Example</a:t>
            </a:r>
            <a:endParaRPr lang="en-US"/>
          </a:p>
        </p:txBody>
      </p:sp>
      <p:graphicFrame>
        <p:nvGraphicFramePr>
          <p:cNvPr id="3" name="Chart 2"/>
          <p:cNvGraphicFramePr/>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Pie Chart Example</a:t>
            </a:r>
            <a:endParaRPr lang="en-US"/>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Line Chart Example</a:t>
            </a:r>
            <a:endParaRPr lang="en-US"/>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Area Chart Example</a:t>
            </a:r>
            <a:endParaRPr lang="en-US"/>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 Title</a:t>
            </a:r>
            <a:endParaRPr lang="en-US"/>
          </a:p>
        </p:txBody>
      </p:sp>
      <p:sp>
        <p:nvSpPr>
          <p:cNvPr id="3" name="Subtitle 2"/>
          <p:cNvSpPr>
            <a:spLocks noGrp="1"/>
          </p:cNvSpPr>
          <p:nvPr>
            <p:ph type="subTitle" idx="1"/>
          </p:nvPr>
        </p:nvSpPr>
        <p:spPr>
          <a:xfrm>
            <a:off x="1368955" y="4344988"/>
            <a:ext cx="7043208" cy="1293812"/>
          </a:xfrm>
        </p:spPr>
        <p:txBody>
          <a:bodyPr/>
          <a:lstStyle/>
          <a:p>
            <a:r>
              <a:rPr lang="en-US" smtClean="0"/>
              <a:t>Name</a:t>
            </a:r>
          </a:p>
          <a:p>
            <a:r>
              <a:rPr lang="en-US" smtClean="0"/>
              <a:t>Title</a:t>
            </a:r>
          </a:p>
          <a:p>
            <a:r>
              <a:rPr lang="en-US" smtClean="0"/>
              <a:t>Group</a:t>
            </a:r>
            <a:endParaRPr lang="en-US"/>
          </a:p>
        </p:txBody>
      </p:sp>
      <p:sp>
        <p:nvSpPr>
          <p:cNvPr id="4" name="Text Placeholder 3"/>
          <p:cNvSpPr>
            <a:spLocks noGrp="1"/>
          </p:cNvSpPr>
          <p:nvPr>
            <p:ph type="body" sz="quarter" idx="10"/>
          </p:nvPr>
        </p:nvSpPr>
        <p:spPr/>
        <p:txBody>
          <a:bodyPr/>
          <a:lstStyle/>
          <a:p>
            <a:r>
              <a:rPr lang="en-US" smtClean="0"/>
              <a:t>demo </a:t>
            </a:r>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10286789</Template>
  <TotalTime>348</TotalTime>
  <Words>1112</Words>
  <Application>Microsoft Office PowerPoint</Application>
  <PresentationFormat>On-screen Show (4:3)</PresentationFormat>
  <Paragraphs>87</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10286789</vt:lpstr>
      <vt:lpstr>White with Courier font for code slides</vt:lpstr>
      <vt:lpstr>Slide 1</vt:lpstr>
      <vt:lpstr>Project Mission</vt:lpstr>
      <vt:lpstr>PowerPoint Guidelines</vt:lpstr>
      <vt:lpstr>PowerPoint Template Subtitle color</vt:lpstr>
      <vt:lpstr>Bar Chart Example</vt:lpstr>
      <vt:lpstr>Pie Chart Example</vt:lpstr>
      <vt:lpstr>Line Chart Example</vt:lpstr>
      <vt:lpstr>Area Chart Example</vt:lpstr>
      <vt:lpstr>Demo Title</vt:lpstr>
      <vt:lpstr>Video Title</vt:lpstr>
      <vt:lpstr>Partner Title</vt:lpstr>
      <vt:lpstr>Customer Title</vt:lpstr>
      <vt:lpstr>Announcement Title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Marcello</dc:creator>
  <cp:lastModifiedBy>Marcello</cp:lastModifiedBy>
  <cp:revision>16</cp:revision>
  <dcterms:created xsi:type="dcterms:W3CDTF">2009-10-30T11:19:20Z</dcterms:created>
  <dcterms:modified xsi:type="dcterms:W3CDTF">2010-01-29T21:45:58Z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TC102867891033</vt:lpwstr>
  </property>
</Properties>
</file>