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8"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0" autoAdjust="0"/>
    <p:restoredTop sz="94660"/>
  </p:normalViewPr>
  <p:slideViewPr>
    <p:cSldViewPr snapToGrid="0">
      <p:cViewPr varScale="1">
        <p:scale>
          <a:sx n="44" d="100"/>
          <a:sy n="44" d="100"/>
        </p:scale>
        <p:origin x="72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7153" y="2074607"/>
            <a:ext cx="10652964" cy="2192595"/>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2439" y="4768658"/>
            <a:ext cx="10633977" cy="914388"/>
          </a:xfrm>
        </p:spPr>
        <p:txBody>
          <a:bodyPr>
            <a:normAutofit/>
          </a:bodyPr>
          <a:lstStyle>
            <a:lvl1pPr marL="0" indent="0" algn="r">
              <a:buNone/>
              <a:defRPr sz="3733" b="0" i="0">
                <a:solidFill>
                  <a:srgbClr val="F89B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91834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3BD007E-CF9A-4660-8788-D066E086776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280976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3680021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8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787" y="466261"/>
            <a:ext cx="10994760"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69124" y="1887793"/>
            <a:ext cx="10994760" cy="416268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282257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85421" y="601043"/>
            <a:ext cx="7796977" cy="967132"/>
          </a:xfrm>
        </p:spPr>
        <p:txBody>
          <a:bodyPr>
            <a:normAutofit/>
          </a:bodyPr>
          <a:lstStyle>
            <a:lvl1pPr algn="l">
              <a:defRPr sz="4800">
                <a:solidFill>
                  <a:srgbClr val="F89B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785421" y="1619077"/>
            <a:ext cx="7796977"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155211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D007E-CF9A-4660-8788-D066E086776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387887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BD007E-CF9A-4660-8788-D066E086776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223460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6" y="539172"/>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128713"/>
            <a:ext cx="5386917" cy="639763"/>
          </a:xfrm>
        </p:spPr>
        <p:txBody>
          <a:bodyPr anchor="b"/>
          <a:lstStyle>
            <a:lvl1pPr marL="0" indent="0" algn="ctr">
              <a:buNone/>
              <a:defRPr sz="3200" b="1">
                <a:solidFill>
                  <a:srgbClr val="F89BFF"/>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58576"/>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128713"/>
            <a:ext cx="5389033" cy="639763"/>
          </a:xfrm>
        </p:spPr>
        <p:txBody>
          <a:bodyPr anchor="b"/>
          <a:lstStyle>
            <a:lvl1pPr marL="0" indent="0" algn="ctr">
              <a:buNone/>
              <a:defRPr sz="3200" b="1">
                <a:solidFill>
                  <a:srgbClr val="F89BFF"/>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58576"/>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D007E-CF9A-4660-8788-D066E0867766}"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172111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BD007E-CF9A-4660-8788-D066E0867766}"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141862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D007E-CF9A-4660-8788-D066E0867766}"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384580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3BD007E-CF9A-4660-8788-D066E086776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A1EAC-9F89-48F5-B8A9-18A2D2A775CB}" type="slidenum">
              <a:rPr lang="en-US" smtClean="0"/>
              <a:t>‹#›</a:t>
            </a:fld>
            <a:endParaRPr lang="en-US"/>
          </a:p>
        </p:txBody>
      </p:sp>
    </p:spTree>
    <p:extLst>
      <p:ext uri="{BB962C8B-B14F-4D97-AF65-F5344CB8AC3E}">
        <p14:creationId xmlns:p14="http://schemas.microsoft.com/office/powerpoint/2010/main" val="284101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3BD007E-CF9A-4660-8788-D066E0867766}" type="datetimeFigureOut">
              <a:rPr lang="en-US" smtClean="0"/>
              <a:t>6/12/2023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E6A1EAC-9F89-48F5-B8A9-18A2D2A775CB}"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063675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F917-3605-E750-F4B4-6381B6096526}"/>
              </a:ext>
            </a:extLst>
          </p:cNvPr>
          <p:cNvSpPr>
            <a:spLocks noGrp="1"/>
          </p:cNvSpPr>
          <p:nvPr>
            <p:ph type="ctrTitle"/>
          </p:nvPr>
        </p:nvSpPr>
        <p:spPr/>
        <p:txBody>
          <a:bodyPr>
            <a:normAutofit fontScale="90000"/>
          </a:bodyPr>
          <a:lstStyle/>
          <a:p>
            <a:r>
              <a:rPr lang="ar-AE" dirty="0"/>
              <a:t>بسم الله الرحمن الرحيم</a:t>
            </a:r>
            <a:br>
              <a:rPr lang="en-US" dirty="0"/>
            </a:br>
            <a:br>
              <a:rPr lang="en-US" dirty="0"/>
            </a:br>
            <a:r>
              <a:rPr lang="en-US" dirty="0"/>
              <a:t>Ethical Hacking </a:t>
            </a:r>
          </a:p>
        </p:txBody>
      </p:sp>
      <p:sp>
        <p:nvSpPr>
          <p:cNvPr id="3" name="Subtitle 2">
            <a:extLst>
              <a:ext uri="{FF2B5EF4-FFF2-40B4-BE49-F238E27FC236}">
                <a16:creationId xmlns:a16="http://schemas.microsoft.com/office/drawing/2014/main" id="{78149FDB-05D5-0EF9-AA9C-13E019C5A9C3}"/>
              </a:ext>
            </a:extLst>
          </p:cNvPr>
          <p:cNvSpPr>
            <a:spLocks noGrp="1"/>
          </p:cNvSpPr>
          <p:nvPr>
            <p:ph type="subTitle" idx="1"/>
          </p:nvPr>
        </p:nvSpPr>
        <p:spPr/>
        <p:txBody>
          <a:bodyPr/>
          <a:lstStyle/>
          <a:p>
            <a:r>
              <a:rPr lang="en-US" dirty="0"/>
              <a:t>Muhammad Arsalan Malik</a:t>
            </a:r>
          </a:p>
        </p:txBody>
      </p:sp>
    </p:spTree>
    <p:extLst>
      <p:ext uri="{BB962C8B-B14F-4D97-AF65-F5344CB8AC3E}">
        <p14:creationId xmlns:p14="http://schemas.microsoft.com/office/powerpoint/2010/main" val="1814580726"/>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B949-70AF-9B35-91FA-B1EC5CC58359}"/>
              </a:ext>
            </a:extLst>
          </p:cNvPr>
          <p:cNvSpPr>
            <a:spLocks noGrp="1"/>
          </p:cNvSpPr>
          <p:nvPr>
            <p:ph type="title"/>
          </p:nvPr>
        </p:nvSpPr>
        <p:spPr/>
        <p:txBody>
          <a:bodyPr/>
          <a:lstStyle/>
          <a:p>
            <a:r>
              <a:rPr lang="en-US" sz="4400" dirty="0"/>
              <a:t>Define black hat hackers</a:t>
            </a:r>
            <a:endParaRPr lang="en-US" dirty="0"/>
          </a:p>
        </p:txBody>
      </p:sp>
      <p:sp>
        <p:nvSpPr>
          <p:cNvPr id="3" name="Content Placeholder 2">
            <a:extLst>
              <a:ext uri="{FF2B5EF4-FFF2-40B4-BE49-F238E27FC236}">
                <a16:creationId xmlns:a16="http://schemas.microsoft.com/office/drawing/2014/main" id="{0C907671-5DAC-BC11-D752-7B4801C90B3A}"/>
              </a:ext>
            </a:extLst>
          </p:cNvPr>
          <p:cNvSpPr>
            <a:spLocks noGrp="1"/>
          </p:cNvSpPr>
          <p:nvPr>
            <p:ph idx="1"/>
          </p:nvPr>
        </p:nvSpPr>
        <p:spPr>
          <a:xfrm>
            <a:off x="569124" y="2301766"/>
            <a:ext cx="10994760" cy="3748710"/>
          </a:xfrm>
        </p:spPr>
        <p:txBody>
          <a:bodyPr/>
          <a:lstStyle/>
          <a:p>
            <a:r>
              <a:rPr lang="en-US" dirty="0"/>
              <a:t>Black hat hackers are referred to as unauthorized hackers who enter a company's data without permission.</a:t>
            </a:r>
          </a:p>
        </p:txBody>
      </p:sp>
    </p:spTree>
    <p:extLst>
      <p:ext uri="{BB962C8B-B14F-4D97-AF65-F5344CB8AC3E}">
        <p14:creationId xmlns:p14="http://schemas.microsoft.com/office/powerpoint/2010/main" val="3246717449"/>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5962D-B1B8-350D-6D37-522976BE964A}"/>
              </a:ext>
            </a:extLst>
          </p:cNvPr>
          <p:cNvSpPr>
            <a:spLocks noGrp="1"/>
          </p:cNvSpPr>
          <p:nvPr>
            <p:ph idx="1"/>
          </p:nvPr>
        </p:nvSpPr>
        <p:spPr>
          <a:xfrm>
            <a:off x="838200" y="2191407"/>
            <a:ext cx="10515600" cy="3985556"/>
          </a:xfrm>
        </p:spPr>
        <p:txBody>
          <a:bodyPr>
            <a:normAutofit/>
          </a:bodyPr>
          <a:lstStyle/>
          <a:p>
            <a:r>
              <a:rPr lang="en-US" sz="2800" dirty="0"/>
              <a:t>In this entire process, it may take around 3 to 4 years, and there will be associated costs of approximately 3 to 4 lakhs. When it comes to salaries, it depends on the number of certifications and experience you possess. For a fresher, the salary can range from 6 to 8 lakhs per month, while an experienced ethical hacker can earn a salary of 25 to 30 lakhs per month.</a:t>
            </a:r>
          </a:p>
        </p:txBody>
      </p:sp>
      <p:sp>
        <p:nvSpPr>
          <p:cNvPr id="4" name="Title 1">
            <a:extLst>
              <a:ext uri="{FF2B5EF4-FFF2-40B4-BE49-F238E27FC236}">
                <a16:creationId xmlns:a16="http://schemas.microsoft.com/office/drawing/2014/main" id="{5F46480E-CA6F-0DA0-380C-F712206CE756}"/>
              </a:ext>
            </a:extLst>
          </p:cNvPr>
          <p:cNvSpPr>
            <a:spLocks noGrp="1"/>
          </p:cNvSpPr>
          <p:nvPr>
            <p:ph type="title"/>
          </p:nvPr>
        </p:nvSpPr>
        <p:spPr>
          <a:xfrm>
            <a:off x="588963" y="466725"/>
            <a:ext cx="10995025" cy="1017588"/>
          </a:xfrm>
        </p:spPr>
        <p:txBody>
          <a:bodyPr>
            <a:normAutofit/>
          </a:bodyPr>
          <a:lstStyle/>
          <a:p>
            <a:r>
              <a:rPr lang="en-US" sz="2800" dirty="0"/>
              <a:t>CAREER BENEFIT OF ETHICAL HACKER</a:t>
            </a:r>
          </a:p>
        </p:txBody>
      </p:sp>
    </p:spTree>
    <p:extLst>
      <p:ext uri="{BB962C8B-B14F-4D97-AF65-F5344CB8AC3E}">
        <p14:creationId xmlns:p14="http://schemas.microsoft.com/office/powerpoint/2010/main" val="1815853351"/>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600A-A3CC-35EF-EFA4-012195D62FFD}"/>
              </a:ext>
            </a:extLst>
          </p:cNvPr>
          <p:cNvSpPr>
            <a:spLocks noGrp="1"/>
          </p:cNvSpPr>
          <p:nvPr>
            <p:ph type="title"/>
          </p:nvPr>
        </p:nvSpPr>
        <p:spPr>
          <a:xfrm>
            <a:off x="838200" y="2096814"/>
            <a:ext cx="10654862" cy="4272454"/>
          </a:xfrm>
        </p:spPr>
        <p:txBody>
          <a:bodyPr>
            <a:normAutofit/>
          </a:bodyPr>
          <a:lstStyle/>
          <a:p>
            <a:pPr algn="ctr"/>
            <a:r>
              <a:rPr lang="en-US" sz="6000" dirty="0"/>
              <a:t>THANKS YOU </a:t>
            </a:r>
          </a:p>
        </p:txBody>
      </p:sp>
    </p:spTree>
    <p:extLst>
      <p:ext uri="{BB962C8B-B14F-4D97-AF65-F5344CB8AC3E}">
        <p14:creationId xmlns:p14="http://schemas.microsoft.com/office/powerpoint/2010/main" val="523655587"/>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37F1-E3C4-772B-2999-413DE0705EC5}"/>
              </a:ext>
            </a:extLst>
          </p:cNvPr>
          <p:cNvSpPr>
            <a:spLocks noGrp="1"/>
          </p:cNvSpPr>
          <p:nvPr>
            <p:ph type="title"/>
          </p:nvPr>
        </p:nvSpPr>
        <p:spPr>
          <a:xfrm>
            <a:off x="5707117" y="466261"/>
            <a:ext cx="5876430" cy="1018035"/>
          </a:xfrm>
        </p:spPr>
        <p:txBody>
          <a:bodyPr>
            <a:normAutofit fontScale="90000"/>
          </a:bodyPr>
          <a:lstStyle/>
          <a:p>
            <a:pPr algn="l"/>
            <a:r>
              <a:rPr lang="en-US" dirty="0"/>
              <a:t>Introduction Of Ethical Hacking</a:t>
            </a:r>
          </a:p>
        </p:txBody>
      </p:sp>
      <p:sp>
        <p:nvSpPr>
          <p:cNvPr id="3" name="Content Placeholder 2">
            <a:extLst>
              <a:ext uri="{FF2B5EF4-FFF2-40B4-BE49-F238E27FC236}">
                <a16:creationId xmlns:a16="http://schemas.microsoft.com/office/drawing/2014/main" id="{0612D9E0-9614-B96C-D822-F73365781027}"/>
              </a:ext>
            </a:extLst>
          </p:cNvPr>
          <p:cNvSpPr>
            <a:spLocks noGrp="1"/>
          </p:cNvSpPr>
          <p:nvPr>
            <p:ph idx="1"/>
          </p:nvPr>
        </p:nvSpPr>
        <p:spPr>
          <a:xfrm>
            <a:off x="569124" y="2033752"/>
            <a:ext cx="10994760" cy="4016724"/>
          </a:xfrm>
        </p:spPr>
        <p:txBody>
          <a:bodyPr>
            <a:normAutofit fontScale="92500"/>
          </a:bodyPr>
          <a:lstStyle/>
          <a:p>
            <a:r>
              <a:rPr lang="en-US" i="1" dirty="0"/>
              <a:t>Ethical hacking involves an authorized attempt to gain unauthorized access to a computer system, application, or data. Carrying out an ethical hack involves duplicating strategies and actions of malicious attackers. This practice helps to identify security vulnerabilities which can then be resolved before a malicious attacker has the opportunity to exploit them.</a:t>
            </a:r>
          </a:p>
        </p:txBody>
      </p:sp>
    </p:spTree>
    <p:extLst>
      <p:ext uri="{BB962C8B-B14F-4D97-AF65-F5344CB8AC3E}">
        <p14:creationId xmlns:p14="http://schemas.microsoft.com/office/powerpoint/2010/main" val="3792884536"/>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02E-ECA0-9A80-9747-15C96A9541F7}"/>
              </a:ext>
            </a:extLst>
          </p:cNvPr>
          <p:cNvSpPr>
            <a:spLocks noGrp="1"/>
          </p:cNvSpPr>
          <p:nvPr>
            <p:ph type="title"/>
          </p:nvPr>
        </p:nvSpPr>
        <p:spPr/>
        <p:txBody>
          <a:bodyPr>
            <a:normAutofit/>
          </a:bodyPr>
          <a:lstStyle/>
          <a:p>
            <a:r>
              <a:rPr lang="en-US" dirty="0"/>
              <a:t>Type Of Ethical Hacking</a:t>
            </a:r>
          </a:p>
        </p:txBody>
      </p:sp>
      <p:sp>
        <p:nvSpPr>
          <p:cNvPr id="3" name="Content Placeholder 2">
            <a:extLst>
              <a:ext uri="{FF2B5EF4-FFF2-40B4-BE49-F238E27FC236}">
                <a16:creationId xmlns:a16="http://schemas.microsoft.com/office/drawing/2014/main" id="{C7F9FF36-97C0-2EE7-7FD9-0FE46DADAFB6}"/>
              </a:ext>
            </a:extLst>
          </p:cNvPr>
          <p:cNvSpPr>
            <a:spLocks noGrp="1"/>
          </p:cNvSpPr>
          <p:nvPr>
            <p:ph idx="1"/>
          </p:nvPr>
        </p:nvSpPr>
        <p:spPr>
          <a:xfrm>
            <a:off x="569124" y="2081047"/>
            <a:ext cx="10994760" cy="4310691"/>
          </a:xfrm>
        </p:spPr>
        <p:txBody>
          <a:bodyPr/>
          <a:lstStyle/>
          <a:p>
            <a:pPr marL="0" indent="0">
              <a:buNone/>
            </a:pPr>
            <a:r>
              <a:rPr lang="en-US" dirty="0"/>
              <a:t>These are various types of hackers:</a:t>
            </a:r>
          </a:p>
          <a:p>
            <a:pPr>
              <a:buFont typeface="Wingdings" panose="05000000000000000000" pitchFamily="2" charset="2"/>
              <a:buChar char="v"/>
            </a:pPr>
            <a:r>
              <a:rPr lang="en-US" sz="2000" dirty="0"/>
              <a:t>White Hat Hackers (Cyber-Security Hacker)</a:t>
            </a:r>
          </a:p>
          <a:p>
            <a:pPr>
              <a:buFont typeface="Wingdings" panose="05000000000000000000" pitchFamily="2" charset="2"/>
              <a:buChar char="v"/>
            </a:pPr>
            <a:r>
              <a:rPr lang="en-US" sz="2000" dirty="0"/>
              <a:t>Black Hat Hackers (Cracker)</a:t>
            </a:r>
          </a:p>
          <a:p>
            <a:pPr>
              <a:buFont typeface="Wingdings" panose="05000000000000000000" pitchFamily="2" charset="2"/>
              <a:buChar char="v"/>
            </a:pPr>
            <a:r>
              <a:rPr lang="en-US" sz="2000" dirty="0"/>
              <a:t>Gray Hat Hackers (Both) </a:t>
            </a:r>
          </a:p>
          <a:p>
            <a:pPr>
              <a:buFont typeface="Wingdings" panose="05000000000000000000" pitchFamily="2" charset="2"/>
              <a:buChar char="v"/>
            </a:pPr>
            <a:r>
              <a:rPr lang="en-US" sz="2000" dirty="0"/>
              <a:t>Blue Hat hackers</a:t>
            </a:r>
          </a:p>
          <a:p>
            <a:pPr>
              <a:buFont typeface="Wingdings" panose="05000000000000000000" pitchFamily="2" charset="2"/>
              <a:buChar char="v"/>
            </a:pPr>
            <a:r>
              <a:rPr lang="en-US" sz="2000" dirty="0"/>
              <a:t>Green Hat Hackers</a:t>
            </a:r>
          </a:p>
          <a:p>
            <a:pPr>
              <a:buFont typeface="Wingdings" panose="05000000000000000000" pitchFamily="2" charset="2"/>
              <a:buChar char="v"/>
            </a:pPr>
            <a:r>
              <a:rPr lang="en-US" sz="2000" dirty="0"/>
              <a:t>Red Hat Hackers.</a:t>
            </a:r>
          </a:p>
        </p:txBody>
      </p:sp>
    </p:spTree>
    <p:extLst>
      <p:ext uri="{BB962C8B-B14F-4D97-AF65-F5344CB8AC3E}">
        <p14:creationId xmlns:p14="http://schemas.microsoft.com/office/powerpoint/2010/main" val="4154307271"/>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37AE-9D77-54E3-3A62-93F59D689519}"/>
              </a:ext>
            </a:extLst>
          </p:cNvPr>
          <p:cNvSpPr>
            <a:spLocks noGrp="1"/>
          </p:cNvSpPr>
          <p:nvPr>
            <p:ph type="title"/>
          </p:nvPr>
        </p:nvSpPr>
        <p:spPr/>
        <p:txBody>
          <a:bodyPr/>
          <a:lstStyle/>
          <a:p>
            <a:r>
              <a:rPr lang="en-US" dirty="0"/>
              <a:t>Mainly Type:</a:t>
            </a:r>
          </a:p>
        </p:txBody>
      </p:sp>
      <p:sp>
        <p:nvSpPr>
          <p:cNvPr id="3" name="Content Placeholder 2">
            <a:extLst>
              <a:ext uri="{FF2B5EF4-FFF2-40B4-BE49-F238E27FC236}">
                <a16:creationId xmlns:a16="http://schemas.microsoft.com/office/drawing/2014/main" id="{E2AC2651-B1B7-6EA4-8516-51B32142ADC6}"/>
              </a:ext>
            </a:extLst>
          </p:cNvPr>
          <p:cNvSpPr>
            <a:spLocks noGrp="1"/>
          </p:cNvSpPr>
          <p:nvPr>
            <p:ph idx="1"/>
          </p:nvPr>
        </p:nvSpPr>
        <p:spPr>
          <a:xfrm>
            <a:off x="569124" y="2159876"/>
            <a:ext cx="10994760" cy="3890600"/>
          </a:xfrm>
        </p:spPr>
        <p:txBody>
          <a:bodyPr/>
          <a:lstStyle/>
          <a:p>
            <a:pPr marL="0" indent="0">
              <a:buNone/>
            </a:pPr>
            <a:r>
              <a:rPr lang="en-US" dirty="0"/>
              <a:t>Mainly Two Type Of Ethical Hacking:</a:t>
            </a:r>
          </a:p>
          <a:p>
            <a:pPr>
              <a:buFont typeface="Wingdings" panose="05000000000000000000" pitchFamily="2" charset="2"/>
              <a:buChar char="ü"/>
            </a:pPr>
            <a:r>
              <a:rPr lang="en-US" sz="1800" dirty="0"/>
              <a:t>White Hat Hackers (Cyber-Security Hacker)</a:t>
            </a:r>
            <a:r>
              <a:rPr lang="en-US" sz="1800" kern="1200" dirty="0">
                <a:solidFill>
                  <a:srgbClr val="000000"/>
                </a:solidFill>
                <a:effectLst/>
                <a:latin typeface="Calibri" panose="020F0502020204030204" pitchFamily="34" charset="0"/>
                <a:ea typeface="+mn-ea"/>
                <a:cs typeface="+mn-cs"/>
              </a:rPr>
              <a:t>acker)</a:t>
            </a:r>
            <a:r>
              <a:rPr lang="en-US" sz="1800" dirty="0"/>
              <a:t> </a:t>
            </a:r>
          </a:p>
          <a:p>
            <a:pPr>
              <a:buFont typeface="Wingdings" panose="05000000000000000000" pitchFamily="2" charset="2"/>
              <a:buChar char="ü"/>
            </a:pPr>
            <a:r>
              <a:rPr lang="en-US" sz="1800" dirty="0"/>
              <a:t>Black Hat Hackers (Cracker)</a:t>
            </a:r>
          </a:p>
        </p:txBody>
      </p:sp>
    </p:spTree>
    <p:extLst>
      <p:ext uri="{BB962C8B-B14F-4D97-AF65-F5344CB8AC3E}">
        <p14:creationId xmlns:p14="http://schemas.microsoft.com/office/powerpoint/2010/main" val="4114903993"/>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41C6-6997-2E72-A783-5A8AD1C490B0}"/>
              </a:ext>
            </a:extLst>
          </p:cNvPr>
          <p:cNvSpPr>
            <a:spLocks noGrp="1"/>
          </p:cNvSpPr>
          <p:nvPr>
            <p:ph type="title"/>
          </p:nvPr>
        </p:nvSpPr>
        <p:spPr/>
        <p:txBody>
          <a:bodyPr>
            <a:normAutofit/>
          </a:bodyPr>
          <a:lstStyle/>
          <a:p>
            <a:r>
              <a:rPr lang="en-US" sz="4800" kern="1200" dirty="0">
                <a:solidFill>
                  <a:srgbClr val="000000"/>
                </a:solidFill>
                <a:effectLst/>
                <a:latin typeface="Calibri" panose="020F0502020204030204" pitchFamily="34" charset="0"/>
                <a:ea typeface="+mn-ea"/>
                <a:cs typeface="+mn-cs"/>
              </a:rPr>
              <a:t>Define White Hat Hackers</a:t>
            </a:r>
            <a:endParaRPr lang="en-US" sz="4800" dirty="0"/>
          </a:p>
        </p:txBody>
      </p:sp>
      <p:sp>
        <p:nvSpPr>
          <p:cNvPr id="3" name="Content Placeholder 2">
            <a:extLst>
              <a:ext uri="{FF2B5EF4-FFF2-40B4-BE49-F238E27FC236}">
                <a16:creationId xmlns:a16="http://schemas.microsoft.com/office/drawing/2014/main" id="{2EC75FF9-D2A3-26C0-BCCA-FA0B289E05FC}"/>
              </a:ext>
            </a:extLst>
          </p:cNvPr>
          <p:cNvSpPr>
            <a:spLocks noGrp="1"/>
          </p:cNvSpPr>
          <p:nvPr>
            <p:ph idx="1"/>
          </p:nvPr>
        </p:nvSpPr>
        <p:spPr>
          <a:xfrm>
            <a:off x="569124" y="2144110"/>
            <a:ext cx="10994760" cy="3906366"/>
          </a:xfrm>
        </p:spPr>
        <p:txBody>
          <a:bodyPr>
            <a:normAutofit/>
          </a:bodyPr>
          <a:lstStyle/>
          <a:p>
            <a:r>
              <a:rPr lang="en-US" sz="4000" dirty="0"/>
              <a:t>White hat hackers seek permission from governments or companies to perform attacks on systems in order to identify weaknesses and loopholes. </a:t>
            </a:r>
          </a:p>
        </p:txBody>
      </p:sp>
    </p:spTree>
    <p:extLst>
      <p:ext uri="{BB962C8B-B14F-4D97-AF65-F5344CB8AC3E}">
        <p14:creationId xmlns:p14="http://schemas.microsoft.com/office/powerpoint/2010/main" val="1913331290"/>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423EA-C87D-254F-20DE-77690E9BB847}"/>
              </a:ext>
            </a:extLst>
          </p:cNvPr>
          <p:cNvSpPr>
            <a:spLocks noGrp="1"/>
          </p:cNvSpPr>
          <p:nvPr>
            <p:ph idx="1"/>
          </p:nvPr>
        </p:nvSpPr>
        <p:spPr>
          <a:xfrm>
            <a:off x="838200" y="2175641"/>
            <a:ext cx="10515600" cy="4001322"/>
          </a:xfrm>
        </p:spPr>
        <p:txBody>
          <a:bodyPr>
            <a:normAutofit/>
          </a:bodyPr>
          <a:lstStyle/>
          <a:p>
            <a:r>
              <a:rPr lang="en-US" sz="4000" dirty="0"/>
              <a:t>Their objective is to discover these vulnerabilities, fix them, and strengthen their systems so that black hat hackers cannot exploit them later.</a:t>
            </a:r>
          </a:p>
        </p:txBody>
      </p:sp>
    </p:spTree>
    <p:extLst>
      <p:ext uri="{BB962C8B-B14F-4D97-AF65-F5344CB8AC3E}">
        <p14:creationId xmlns:p14="http://schemas.microsoft.com/office/powerpoint/2010/main" val="1307677993"/>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DC16E-28E1-1781-49DB-67A27C8E5D1D}"/>
              </a:ext>
            </a:extLst>
          </p:cNvPr>
          <p:cNvSpPr>
            <a:spLocks noGrp="1"/>
          </p:cNvSpPr>
          <p:nvPr>
            <p:ph idx="1"/>
          </p:nvPr>
        </p:nvSpPr>
        <p:spPr>
          <a:xfrm>
            <a:off x="838200" y="2222938"/>
            <a:ext cx="10515600" cy="4130565"/>
          </a:xfrm>
        </p:spPr>
        <p:txBody>
          <a:bodyPr>
            <a:normAutofit fontScale="92500" lnSpcReduction="20000"/>
          </a:bodyPr>
          <a:lstStyle/>
          <a:p>
            <a:r>
              <a:rPr lang="en-US" sz="4000" dirty="0"/>
              <a:t>In ethical hacking, there are various fields of expertise, such as:</a:t>
            </a:r>
          </a:p>
          <a:p>
            <a:pPr>
              <a:buFont typeface="Wingdings" panose="05000000000000000000" pitchFamily="2" charset="2"/>
              <a:buChar char="Ø"/>
            </a:pPr>
            <a:r>
              <a:rPr lang="en-US" sz="4000" dirty="0"/>
              <a:t>Web application hacking</a:t>
            </a:r>
          </a:p>
          <a:p>
            <a:pPr>
              <a:buFont typeface="Wingdings" panose="05000000000000000000" pitchFamily="2" charset="2"/>
              <a:buChar char="Ø"/>
            </a:pPr>
            <a:r>
              <a:rPr lang="en-US" sz="4000" dirty="0"/>
              <a:t>System hacking </a:t>
            </a:r>
          </a:p>
          <a:p>
            <a:pPr>
              <a:buFont typeface="Wingdings" panose="05000000000000000000" pitchFamily="2" charset="2"/>
              <a:buChar char="Ø"/>
            </a:pPr>
            <a:r>
              <a:rPr lang="en-US" sz="4000" dirty="0"/>
              <a:t>Web server hacking </a:t>
            </a:r>
          </a:p>
          <a:p>
            <a:pPr>
              <a:buFont typeface="Wingdings" panose="05000000000000000000" pitchFamily="2" charset="2"/>
              <a:buChar char="Ø"/>
            </a:pPr>
            <a:r>
              <a:rPr lang="en-US" sz="4000" dirty="0"/>
              <a:t>Wireless network hacking </a:t>
            </a:r>
          </a:p>
          <a:p>
            <a:pPr>
              <a:buFont typeface="Wingdings" panose="05000000000000000000" pitchFamily="2" charset="2"/>
              <a:buChar char="Ø"/>
            </a:pPr>
            <a:r>
              <a:rPr lang="en-US" sz="4000" dirty="0"/>
              <a:t>Social engineering</a:t>
            </a:r>
          </a:p>
        </p:txBody>
      </p:sp>
    </p:spTree>
    <p:extLst>
      <p:ext uri="{BB962C8B-B14F-4D97-AF65-F5344CB8AC3E}">
        <p14:creationId xmlns:p14="http://schemas.microsoft.com/office/powerpoint/2010/main" val="2959233412"/>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37E07-A379-7A3B-B992-058C061A1833}"/>
              </a:ext>
            </a:extLst>
          </p:cNvPr>
          <p:cNvSpPr>
            <a:spLocks noGrp="1"/>
          </p:cNvSpPr>
          <p:nvPr>
            <p:ph idx="1"/>
          </p:nvPr>
        </p:nvSpPr>
        <p:spPr>
          <a:xfrm>
            <a:off x="838200" y="2270233"/>
            <a:ext cx="10515600" cy="3906729"/>
          </a:xfrm>
        </p:spPr>
        <p:txBody>
          <a:bodyPr>
            <a:normAutofit fontScale="92500"/>
          </a:bodyPr>
          <a:lstStyle/>
          <a:p>
            <a:r>
              <a:rPr lang="en-US" sz="4400" dirty="0"/>
              <a:t>Complete high school. </a:t>
            </a:r>
          </a:p>
          <a:p>
            <a:r>
              <a:rPr lang="en-US" sz="4400" dirty="0"/>
              <a:t>Obtain a Certified Ethical Hacker (CEH) certification. </a:t>
            </a:r>
          </a:p>
          <a:p>
            <a:r>
              <a:rPr lang="en-US" sz="4400" dirty="0"/>
              <a:t>Gain proficiency in programming languages like HTML, JavaScript, SQL, Python, and C/C++.</a:t>
            </a:r>
          </a:p>
        </p:txBody>
      </p:sp>
    </p:spTree>
    <p:extLst>
      <p:ext uri="{BB962C8B-B14F-4D97-AF65-F5344CB8AC3E}">
        <p14:creationId xmlns:p14="http://schemas.microsoft.com/office/powerpoint/2010/main" val="2721211776"/>
      </p:ext>
    </p:extLst>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4A8D9-333B-549A-B159-6D92C72E6FED}"/>
              </a:ext>
            </a:extLst>
          </p:cNvPr>
          <p:cNvSpPr>
            <a:spLocks noGrp="1"/>
          </p:cNvSpPr>
          <p:nvPr>
            <p:ph idx="1"/>
          </p:nvPr>
        </p:nvSpPr>
        <p:spPr>
          <a:xfrm>
            <a:off x="569124" y="2159876"/>
            <a:ext cx="10994760" cy="3890600"/>
          </a:xfrm>
        </p:spPr>
        <p:txBody>
          <a:bodyPr>
            <a:normAutofit fontScale="70000" lnSpcReduction="20000"/>
          </a:bodyPr>
          <a:lstStyle/>
          <a:p>
            <a:r>
              <a:rPr lang="en-US" sz="3400" dirty="0"/>
              <a:t>After that, you may consider pursuing the following courses in the field of ethical hacking:</a:t>
            </a:r>
          </a:p>
          <a:p>
            <a:pPr>
              <a:buFont typeface="Courier New" panose="02070309020205020404" pitchFamily="49" charset="0"/>
              <a:buChar char="o"/>
            </a:pPr>
            <a:r>
              <a:rPr lang="en-US" sz="3400" dirty="0"/>
              <a:t>Computer Hacking Forensic Investigator (CHFI) </a:t>
            </a:r>
          </a:p>
          <a:p>
            <a:pPr>
              <a:buFont typeface="Courier New" panose="02070309020205020404" pitchFamily="49" charset="0"/>
              <a:buChar char="o"/>
            </a:pPr>
            <a:r>
              <a:rPr lang="en-US" sz="3400" dirty="0"/>
              <a:t>Offensive Security Certified Professional (OSCP) </a:t>
            </a:r>
          </a:p>
          <a:p>
            <a:pPr>
              <a:buFont typeface="Courier New" panose="02070309020205020404" pitchFamily="49" charset="0"/>
              <a:buChar char="o"/>
            </a:pPr>
            <a:r>
              <a:rPr lang="en-US" sz="3400" dirty="0"/>
              <a:t>Offensive Security Certified Expert (OSCE) </a:t>
            </a:r>
          </a:p>
          <a:p>
            <a:pPr>
              <a:buFont typeface="Courier New" panose="02070309020205020404" pitchFamily="49" charset="0"/>
              <a:buChar char="o"/>
            </a:pPr>
            <a:r>
              <a:rPr lang="en-US" sz="3400" dirty="0"/>
              <a:t>Certified Information Security Manager (CISM) </a:t>
            </a:r>
          </a:p>
          <a:p>
            <a:pPr>
              <a:buFont typeface="Courier New" panose="02070309020205020404" pitchFamily="49" charset="0"/>
              <a:buChar char="o"/>
            </a:pPr>
            <a:r>
              <a:rPr lang="en-US" sz="3400" dirty="0"/>
              <a:t>Certified Vulnerability Assessor (CVA) </a:t>
            </a:r>
          </a:p>
          <a:p>
            <a:pPr>
              <a:buFont typeface="Courier New" panose="02070309020205020404" pitchFamily="49" charset="0"/>
              <a:buChar char="o"/>
            </a:pPr>
            <a:r>
              <a:rPr lang="en-US" sz="3400" dirty="0"/>
              <a:t>Certified Professional Ethical Hacker (CPEN) </a:t>
            </a:r>
          </a:p>
          <a:p>
            <a:pPr>
              <a:buFont typeface="Courier New" panose="02070309020205020404" pitchFamily="49" charset="0"/>
              <a:buChar char="o"/>
            </a:pPr>
            <a:r>
              <a:rPr lang="en-US" sz="3400" dirty="0"/>
              <a:t>Certified Penetration Testing Engineer (CPTE) </a:t>
            </a:r>
          </a:p>
          <a:p>
            <a:pPr>
              <a:buFont typeface="Courier New" panose="02070309020205020404" pitchFamily="49" charset="0"/>
              <a:buChar char="o"/>
            </a:pPr>
            <a:r>
              <a:rPr lang="en-US" sz="3400" dirty="0"/>
              <a:t>Offensive Security Wireless Professional (OSWP)</a:t>
            </a:r>
          </a:p>
          <a:p>
            <a:endParaRPr lang="en-US" dirty="0"/>
          </a:p>
        </p:txBody>
      </p:sp>
    </p:spTree>
    <p:extLst>
      <p:ext uri="{BB962C8B-B14F-4D97-AF65-F5344CB8AC3E}">
        <p14:creationId xmlns:p14="http://schemas.microsoft.com/office/powerpoint/2010/main" val="22698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160813-technology-template-16x9</Template>
  <TotalTime>109</TotalTime>
  <Words>426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Office Theme</vt:lpstr>
      <vt:lpstr>بسم الله الرحمن الرحيم  Ethical Hacking </vt:lpstr>
      <vt:lpstr>Introduction Of Ethical Hacking</vt:lpstr>
      <vt:lpstr>Type Of Ethical Hacking</vt:lpstr>
      <vt:lpstr>Mainly Type:</vt:lpstr>
      <vt:lpstr>Define White Hat Hackers</vt:lpstr>
      <vt:lpstr>PowerPoint Presentation</vt:lpstr>
      <vt:lpstr>PowerPoint Presentation</vt:lpstr>
      <vt:lpstr>PowerPoint Presentation</vt:lpstr>
      <vt:lpstr>PowerPoint Presentation</vt:lpstr>
      <vt:lpstr>Define black hat hackers</vt:lpstr>
      <vt:lpstr>CAREER BENEFIT OF ETHICAL HACKER</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Ethical Hacking</dc:title>
  <dc:creator>Home</dc:creator>
  <cp:lastModifiedBy>Abdul Rehman</cp:lastModifiedBy>
  <cp:revision>5</cp:revision>
  <dcterms:created xsi:type="dcterms:W3CDTF">2023-05-21T22:03:17Z</dcterms:created>
  <dcterms:modified xsi:type="dcterms:W3CDTF">2023-06-12T15:09:35Z</dcterms:modified>
</cp:coreProperties>
</file>