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0" r:id="rId4"/>
    <p:sldId id="261" r:id="rId5"/>
    <p:sldId id="267" r:id="rId6"/>
    <p:sldId id="268" r:id="rId7"/>
    <p:sldId id="269" r:id="rId8"/>
    <p:sldId id="270" r:id="rId9"/>
    <p:sldId id="271" r:id="rId10"/>
    <p:sldId id="272" r:id="rId11"/>
    <p:sldId id="273" r:id="rId12"/>
    <p:sldId id="274" r:id="rId13"/>
    <p:sldId id="275" r:id="rId14"/>
    <p:sldId id="258" r:id="rId15"/>
    <p:sldId id="259" r:id="rId16"/>
    <p:sldId id="262" r:id="rId17"/>
    <p:sldId id="263"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78"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13936" y="2290915"/>
            <a:ext cx="9340645" cy="1995951"/>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622323" y="1160208"/>
            <a:ext cx="9843077" cy="904568"/>
          </a:xfrm>
        </p:spPr>
        <p:txBody>
          <a:bodyPr>
            <a:normAutofit/>
          </a:bodyPr>
          <a:lstStyle>
            <a:lvl1pPr marL="0" indent="0" algn="r">
              <a:buNone/>
              <a:defRPr sz="3733" b="0" i="0">
                <a:solidFill>
                  <a:srgbClr val="0070C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4110826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321350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202516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710383-CD7A-4FD4-B4D1-B1FC268D9CC8}" type="slidenum">
              <a:rPr lang="en-US" smtClean="0"/>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2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9431" y="387607"/>
            <a:ext cx="11012131" cy="1018035"/>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779638"/>
            <a:ext cx="10994760" cy="4591663"/>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145153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5758" y="424062"/>
            <a:ext cx="9103524"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29265" y="1425678"/>
            <a:ext cx="9134167" cy="4825652"/>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63929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339912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26843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0761" y="519512"/>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158199"/>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96175" y="2788061"/>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158199"/>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76337" y="2788061"/>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40324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20443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111923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EBE72F24-3486-424C-84BF-4A4B6B55C5F5}"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710383-CD7A-4FD4-B4D1-B1FC268D9CC8}" type="slidenum">
              <a:rPr lang="en-US" smtClean="0"/>
              <a:t>‹#›</a:t>
            </a:fld>
            <a:endParaRPr lang="en-US" dirty="0"/>
          </a:p>
        </p:txBody>
      </p:sp>
    </p:spTree>
    <p:extLst>
      <p:ext uri="{BB962C8B-B14F-4D97-AF65-F5344CB8AC3E}">
        <p14:creationId xmlns:p14="http://schemas.microsoft.com/office/powerpoint/2010/main" val="358758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EBE72F24-3486-424C-84BF-4A4B6B55C5F5}" type="datetimeFigureOut">
              <a:rPr lang="en-US" smtClean="0"/>
              <a:t>6/10/2023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1710383-CD7A-4FD4-B4D1-B1FC268D9CC8}" type="slidenum">
              <a:rPr lang="en-US" smtClean="0"/>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34400663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1DAC-9AE5-3BDF-B721-973B4C4B4B70}"/>
              </a:ext>
            </a:extLst>
          </p:cNvPr>
          <p:cNvSpPr>
            <a:spLocks noGrp="1"/>
          </p:cNvSpPr>
          <p:nvPr>
            <p:ph type="ctrTitle"/>
          </p:nvPr>
        </p:nvSpPr>
        <p:spPr>
          <a:xfrm>
            <a:off x="6096000" y="2878392"/>
            <a:ext cx="6257247" cy="904569"/>
          </a:xfrm>
        </p:spPr>
        <p:txBody>
          <a:bodyPr>
            <a:normAutofit/>
          </a:bodyPr>
          <a:lstStyle/>
          <a:p>
            <a:pPr algn="l"/>
            <a:r>
              <a:rPr lang="en-US" sz="4400" dirty="0">
                <a:latin typeface="Gloucester MT Extra Condensed" panose="02030808020601010101" pitchFamily="18" charset="0"/>
              </a:rPr>
              <a:t>The Social Media For Business Use.</a:t>
            </a:r>
          </a:p>
        </p:txBody>
      </p:sp>
      <p:sp>
        <p:nvSpPr>
          <p:cNvPr id="3" name="Subtitle 2">
            <a:extLst>
              <a:ext uri="{FF2B5EF4-FFF2-40B4-BE49-F238E27FC236}">
                <a16:creationId xmlns:a16="http://schemas.microsoft.com/office/drawing/2014/main" id="{80C0B937-4E35-8308-0C38-8ECAF46684AC}"/>
              </a:ext>
            </a:extLst>
          </p:cNvPr>
          <p:cNvSpPr>
            <a:spLocks noGrp="1"/>
          </p:cNvSpPr>
          <p:nvPr>
            <p:ph type="subTitle" idx="1"/>
          </p:nvPr>
        </p:nvSpPr>
        <p:spPr>
          <a:xfrm>
            <a:off x="6543861" y="3782961"/>
            <a:ext cx="9843077" cy="904568"/>
          </a:xfrm>
        </p:spPr>
        <p:txBody>
          <a:bodyPr>
            <a:normAutofit/>
          </a:bodyPr>
          <a:lstStyle/>
          <a:p>
            <a:pPr algn="l"/>
            <a:r>
              <a:rPr lang="en-US" sz="2800" dirty="0">
                <a:latin typeface="Agency FB" panose="020B0503020202020204" pitchFamily="34" charset="0"/>
              </a:rPr>
              <a:t>Muhammad Arsalan Akbar Ali</a:t>
            </a:r>
          </a:p>
        </p:txBody>
      </p:sp>
      <p:sp>
        <p:nvSpPr>
          <p:cNvPr id="4" name="TextBox 3">
            <a:extLst>
              <a:ext uri="{FF2B5EF4-FFF2-40B4-BE49-F238E27FC236}">
                <a16:creationId xmlns:a16="http://schemas.microsoft.com/office/drawing/2014/main" id="{3C5D1974-9E9F-D63C-1B34-643AE1E07AC5}"/>
              </a:ext>
            </a:extLst>
          </p:cNvPr>
          <p:cNvSpPr txBox="1"/>
          <p:nvPr/>
        </p:nvSpPr>
        <p:spPr>
          <a:xfrm>
            <a:off x="7669162" y="2268848"/>
            <a:ext cx="4395019" cy="707886"/>
          </a:xfrm>
          <a:prstGeom prst="rect">
            <a:avLst/>
          </a:prstGeom>
          <a:noFill/>
        </p:spPr>
        <p:txBody>
          <a:bodyPr wrap="square" rtlCol="0">
            <a:spAutoFit/>
          </a:bodyPr>
          <a:lstStyle/>
          <a:p>
            <a:pPr algn="r"/>
            <a:r>
              <a:rPr lang="ur-PK" sz="4000" dirty="0">
                <a:solidFill>
                  <a:schemeClr val="bg1"/>
                </a:solidFill>
                <a:cs typeface="DecoType Naskh" panose="02010400000000000000" pitchFamily="2" charset="-78"/>
              </a:rPr>
              <a:t>﷽</a:t>
            </a:r>
            <a:endParaRPr lang="en-US" sz="4000" dirty="0">
              <a:solidFill>
                <a:schemeClr val="bg1"/>
              </a:solidFill>
              <a:cs typeface="DecoType Naskh" panose="02010400000000000000" pitchFamily="2" charset="-78"/>
            </a:endParaRPr>
          </a:p>
        </p:txBody>
      </p:sp>
    </p:spTree>
    <p:extLst>
      <p:ext uri="{BB962C8B-B14F-4D97-AF65-F5344CB8AC3E}">
        <p14:creationId xmlns:p14="http://schemas.microsoft.com/office/powerpoint/2010/main" val="1106027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F838-0345-BDF2-EE53-7E085D7F234F}"/>
              </a:ext>
            </a:extLst>
          </p:cNvPr>
          <p:cNvSpPr>
            <a:spLocks noGrp="1"/>
          </p:cNvSpPr>
          <p:nvPr>
            <p:ph type="title"/>
          </p:nvPr>
        </p:nvSpPr>
        <p:spPr/>
        <p:txBody>
          <a:bodyPr/>
          <a:lstStyle/>
          <a:p>
            <a:r>
              <a:rPr lang="en-US" u="sng" dirty="0">
                <a:latin typeface="Gloucester MT Extra Condensed" panose="02030808020601010101" pitchFamily="18" charset="0"/>
              </a:rPr>
              <a:t>PODCASTS AND VODCASTS</a:t>
            </a:r>
          </a:p>
        </p:txBody>
      </p:sp>
      <p:sp>
        <p:nvSpPr>
          <p:cNvPr id="3" name="Content Placeholder 2">
            <a:extLst>
              <a:ext uri="{FF2B5EF4-FFF2-40B4-BE49-F238E27FC236}">
                <a16:creationId xmlns:a16="http://schemas.microsoft.com/office/drawing/2014/main" id="{C4C28308-29EA-B775-5973-524B328970A9}"/>
              </a:ext>
            </a:extLst>
          </p:cNvPr>
          <p:cNvSpPr>
            <a:spLocks noGrp="1"/>
          </p:cNvSpPr>
          <p:nvPr>
            <p:ph idx="1"/>
          </p:nvPr>
        </p:nvSpPr>
        <p:spPr>
          <a:xfrm>
            <a:off x="618285" y="2934929"/>
            <a:ext cx="10994760" cy="3436372"/>
          </a:xfrm>
        </p:spPr>
        <p:txBody>
          <a:bodyPr/>
          <a:lstStyle/>
          <a:p>
            <a:pPr>
              <a:buFont typeface="Wingdings" panose="05000000000000000000" pitchFamily="2" charset="2"/>
              <a:buChar char="Ø"/>
            </a:pPr>
            <a:r>
              <a:rPr lang="en-US" dirty="0"/>
              <a:t>Podcasts are audio files with blog-style or lecture-style content. Vodcasts are podcasts in video format. You can either have them available for download, streaming or live stream.</a:t>
            </a:r>
          </a:p>
        </p:txBody>
      </p:sp>
    </p:spTree>
    <p:extLst>
      <p:ext uri="{BB962C8B-B14F-4D97-AF65-F5344CB8AC3E}">
        <p14:creationId xmlns:p14="http://schemas.microsoft.com/office/powerpoint/2010/main" val="4064926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5B01-3AE9-FBB8-958B-404DC3B74B3C}"/>
              </a:ext>
            </a:extLst>
          </p:cNvPr>
          <p:cNvSpPr>
            <a:spLocks noGrp="1"/>
          </p:cNvSpPr>
          <p:nvPr>
            <p:ph type="title"/>
          </p:nvPr>
        </p:nvSpPr>
        <p:spPr/>
        <p:txBody>
          <a:bodyPr/>
          <a:lstStyle/>
          <a:p>
            <a:r>
              <a:rPr lang="en-US" u="sng" dirty="0">
                <a:latin typeface="Gloucester MT Extra Condensed" panose="02030808020601010101" pitchFamily="18" charset="0"/>
              </a:rPr>
              <a:t>SOCIAL-NEWS COMMUNITIES</a:t>
            </a:r>
          </a:p>
        </p:txBody>
      </p:sp>
      <p:sp>
        <p:nvSpPr>
          <p:cNvPr id="3" name="Content Placeholder 2">
            <a:extLst>
              <a:ext uri="{FF2B5EF4-FFF2-40B4-BE49-F238E27FC236}">
                <a16:creationId xmlns:a16="http://schemas.microsoft.com/office/drawing/2014/main" id="{42D29C6D-1699-610A-2026-B92EA18C9708}"/>
              </a:ext>
            </a:extLst>
          </p:cNvPr>
          <p:cNvSpPr>
            <a:spLocks noGrp="1"/>
          </p:cNvSpPr>
          <p:nvPr>
            <p:ph idx="1"/>
          </p:nvPr>
        </p:nvSpPr>
        <p:spPr>
          <a:xfrm>
            <a:off x="618285" y="2905432"/>
            <a:ext cx="10994760" cy="3465869"/>
          </a:xfrm>
        </p:spPr>
        <p:txBody>
          <a:bodyPr/>
          <a:lstStyle/>
          <a:p>
            <a:pPr>
              <a:buFont typeface="Wingdings" panose="05000000000000000000" pitchFamily="2" charset="2"/>
              <a:buChar char="Ø"/>
            </a:pPr>
            <a:r>
              <a:rPr lang="en-US" dirty="0"/>
              <a:t>Social-news communities are websites where members share interesting news or links to others in the community. It’s not recommended to use social-news communities to sell your products and services. Examples include </a:t>
            </a:r>
            <a:r>
              <a:rPr lang="en-US" dirty="0" err="1"/>
              <a:t>digg</a:t>
            </a:r>
            <a:r>
              <a:rPr lang="en-US" dirty="0"/>
              <a:t>, </a:t>
            </a:r>
            <a:r>
              <a:rPr lang="en-US" dirty="0" err="1"/>
              <a:t>stumbleupon</a:t>
            </a:r>
            <a:r>
              <a:rPr lang="en-US" dirty="0"/>
              <a:t> or reddit.</a:t>
            </a:r>
          </a:p>
        </p:txBody>
      </p:sp>
    </p:spTree>
    <p:extLst>
      <p:ext uri="{BB962C8B-B14F-4D97-AF65-F5344CB8AC3E}">
        <p14:creationId xmlns:p14="http://schemas.microsoft.com/office/powerpoint/2010/main" val="3504704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A715-42F1-9ACA-82F3-B1CC169FA548}"/>
              </a:ext>
            </a:extLst>
          </p:cNvPr>
          <p:cNvSpPr>
            <a:spLocks noGrp="1"/>
          </p:cNvSpPr>
          <p:nvPr>
            <p:ph type="title"/>
          </p:nvPr>
        </p:nvSpPr>
        <p:spPr/>
        <p:txBody>
          <a:bodyPr/>
          <a:lstStyle/>
          <a:p>
            <a:r>
              <a:rPr lang="en-US" u="sng" dirty="0">
                <a:latin typeface="Gloucester MT Extra Condensed" panose="02030808020601010101" pitchFamily="18" charset="0"/>
              </a:rPr>
              <a:t>PRIVATE SOCIAL NETWORK SERVICES</a:t>
            </a:r>
          </a:p>
        </p:txBody>
      </p:sp>
      <p:sp>
        <p:nvSpPr>
          <p:cNvPr id="3" name="Content Placeholder 2">
            <a:extLst>
              <a:ext uri="{FF2B5EF4-FFF2-40B4-BE49-F238E27FC236}">
                <a16:creationId xmlns:a16="http://schemas.microsoft.com/office/drawing/2014/main" id="{07BE80C9-1717-DD0E-2455-A513A3C80EAF}"/>
              </a:ext>
            </a:extLst>
          </p:cNvPr>
          <p:cNvSpPr>
            <a:spLocks noGrp="1"/>
          </p:cNvSpPr>
          <p:nvPr>
            <p:ph idx="1"/>
          </p:nvPr>
        </p:nvSpPr>
        <p:spPr>
          <a:xfrm>
            <a:off x="618285" y="2920181"/>
            <a:ext cx="10994760" cy="3451120"/>
          </a:xfrm>
        </p:spPr>
        <p:txBody>
          <a:bodyPr/>
          <a:lstStyle/>
          <a:p>
            <a:pPr>
              <a:buFont typeface="Wingdings" panose="05000000000000000000" pitchFamily="2" charset="2"/>
              <a:buChar char="Ø"/>
            </a:pPr>
            <a:r>
              <a:rPr lang="en-US" dirty="0"/>
              <a:t>Private social network services allow you to share information in your private network. They are useful for businesses that want to develop a secure organization-only network to share knowledge. An example is yammer.</a:t>
            </a:r>
          </a:p>
        </p:txBody>
      </p:sp>
    </p:spTree>
    <p:extLst>
      <p:ext uri="{BB962C8B-B14F-4D97-AF65-F5344CB8AC3E}">
        <p14:creationId xmlns:p14="http://schemas.microsoft.com/office/powerpoint/2010/main" val="35129148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D7A8-E4C3-94AE-FFFB-627B84921876}"/>
              </a:ext>
            </a:extLst>
          </p:cNvPr>
          <p:cNvSpPr>
            <a:spLocks noGrp="1"/>
          </p:cNvSpPr>
          <p:nvPr>
            <p:ph type="title"/>
          </p:nvPr>
        </p:nvSpPr>
        <p:spPr/>
        <p:txBody>
          <a:bodyPr/>
          <a:lstStyle/>
          <a:p>
            <a:r>
              <a:rPr lang="en-US" u="sng" dirty="0">
                <a:latin typeface="Gloucester MT Extra Condensed" panose="02030808020601010101" pitchFamily="18" charset="0"/>
              </a:rPr>
              <a:t>LOCATION-BASED SERVICES</a:t>
            </a:r>
          </a:p>
        </p:txBody>
      </p:sp>
      <p:sp>
        <p:nvSpPr>
          <p:cNvPr id="3" name="Content Placeholder 2">
            <a:extLst>
              <a:ext uri="{FF2B5EF4-FFF2-40B4-BE49-F238E27FC236}">
                <a16:creationId xmlns:a16="http://schemas.microsoft.com/office/drawing/2014/main" id="{42379603-69C9-9485-43A5-7CD1771CC79D}"/>
              </a:ext>
            </a:extLst>
          </p:cNvPr>
          <p:cNvSpPr>
            <a:spLocks noGrp="1"/>
          </p:cNvSpPr>
          <p:nvPr>
            <p:ph idx="1"/>
          </p:nvPr>
        </p:nvSpPr>
        <p:spPr>
          <a:xfrm>
            <a:off x="618285" y="2949677"/>
            <a:ext cx="10994760" cy="3421624"/>
          </a:xfrm>
        </p:spPr>
        <p:txBody>
          <a:bodyPr/>
          <a:lstStyle/>
          <a:p>
            <a:pPr>
              <a:buFont typeface="Wingdings" panose="05000000000000000000" pitchFamily="2" charset="2"/>
              <a:buChar char="Ø"/>
            </a:pPr>
            <a:r>
              <a:rPr lang="en-US" dirty="0"/>
              <a:t>Location-based services helps you connect and interact with other people and businesses in your area. Foursquare is an example that also enables you to recommend or rate businesses in that area.</a:t>
            </a:r>
          </a:p>
        </p:txBody>
      </p:sp>
    </p:spTree>
    <p:extLst>
      <p:ext uri="{BB962C8B-B14F-4D97-AF65-F5344CB8AC3E}">
        <p14:creationId xmlns:p14="http://schemas.microsoft.com/office/powerpoint/2010/main" val="24293865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3FF4-55BA-472D-461A-F5FEEAC7CD7D}"/>
              </a:ext>
            </a:extLst>
          </p:cNvPr>
          <p:cNvSpPr>
            <a:spLocks noGrp="1"/>
          </p:cNvSpPr>
          <p:nvPr>
            <p:ph type="title"/>
          </p:nvPr>
        </p:nvSpPr>
        <p:spPr>
          <a:xfrm>
            <a:off x="781664" y="372859"/>
            <a:ext cx="11012131" cy="1018035"/>
          </a:xfrm>
        </p:spPr>
        <p:txBody>
          <a:bodyPr>
            <a:normAutofit/>
          </a:bodyPr>
          <a:lstStyle/>
          <a:p>
            <a:r>
              <a:rPr lang="en-US" sz="4000" u="sng" dirty="0">
                <a:latin typeface="Gloucester MT Extra Condensed" panose="02030808020601010101" pitchFamily="18" charset="0"/>
              </a:rPr>
              <a:t>BENEFITS OF SOCIAL MEDIA FOR BUSINESS</a:t>
            </a:r>
          </a:p>
        </p:txBody>
      </p:sp>
      <p:sp>
        <p:nvSpPr>
          <p:cNvPr id="3" name="Content Placeholder 2">
            <a:extLst>
              <a:ext uri="{FF2B5EF4-FFF2-40B4-BE49-F238E27FC236}">
                <a16:creationId xmlns:a16="http://schemas.microsoft.com/office/drawing/2014/main" id="{461ECD43-4090-A090-F723-885FB7CE8343}"/>
              </a:ext>
            </a:extLst>
          </p:cNvPr>
          <p:cNvSpPr>
            <a:spLocks noGrp="1"/>
          </p:cNvSpPr>
          <p:nvPr>
            <p:ph idx="1"/>
          </p:nvPr>
        </p:nvSpPr>
        <p:spPr>
          <a:xfrm>
            <a:off x="618285" y="2934929"/>
            <a:ext cx="10994760" cy="3436372"/>
          </a:xfrm>
        </p:spPr>
        <p:txBody>
          <a:bodyPr>
            <a:normAutofit fontScale="70000" lnSpcReduction="20000"/>
          </a:bodyPr>
          <a:lstStyle/>
          <a:p>
            <a:r>
              <a:rPr lang="en-US" b="1" dirty="0"/>
              <a:t>Social media</a:t>
            </a:r>
            <a:r>
              <a:rPr lang="en-US" dirty="0"/>
              <a:t> can help you engage with your customers and find out what people are saying about your business. You can also use social media for advertising, promotional giveaways and mobile applications.</a:t>
            </a:r>
          </a:p>
          <a:p>
            <a:pPr>
              <a:buFont typeface="Wingdings" panose="05000000000000000000" pitchFamily="2" charset="2"/>
              <a:buChar char="Ø"/>
            </a:pPr>
            <a:r>
              <a:rPr lang="en-US" b="1" dirty="0"/>
              <a:t>Social media</a:t>
            </a:r>
            <a:r>
              <a:rPr lang="en-US" dirty="0"/>
              <a:t> can help your business to:</a:t>
            </a:r>
          </a:p>
          <a:p>
            <a:pPr>
              <a:buFont typeface="Wingdings" panose="05000000000000000000" pitchFamily="2" charset="2"/>
              <a:buChar char="Ø"/>
            </a:pPr>
            <a:r>
              <a:rPr lang="en-US" dirty="0"/>
              <a:t>Attract customers, get customer feedback and build customer loyalty</a:t>
            </a:r>
          </a:p>
          <a:p>
            <a:pPr>
              <a:buFont typeface="Wingdings" panose="05000000000000000000" pitchFamily="2" charset="2"/>
              <a:buChar char="Ø"/>
            </a:pPr>
            <a:r>
              <a:rPr lang="en-US" dirty="0"/>
              <a:t> Increase your market reach, including international markets</a:t>
            </a:r>
          </a:p>
          <a:p>
            <a:pPr>
              <a:buFont typeface="Wingdings" panose="05000000000000000000" pitchFamily="2" charset="2"/>
              <a:buChar char="Ø"/>
            </a:pPr>
            <a:r>
              <a:rPr lang="en-US" dirty="0"/>
              <a:t>Do market research and reduce marketing costs</a:t>
            </a:r>
          </a:p>
          <a:p>
            <a:pPr>
              <a:buFont typeface="Wingdings" panose="05000000000000000000" pitchFamily="2" charset="2"/>
              <a:buChar char="Ø"/>
            </a:pPr>
            <a:r>
              <a:rPr lang="en-US" dirty="0"/>
              <a:t>Increase revenue by building customer networks and advertising</a:t>
            </a:r>
          </a:p>
        </p:txBody>
      </p:sp>
    </p:spTree>
    <p:extLst>
      <p:ext uri="{BB962C8B-B14F-4D97-AF65-F5344CB8AC3E}">
        <p14:creationId xmlns:p14="http://schemas.microsoft.com/office/powerpoint/2010/main" val="15799761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0F857-5DAD-3137-DEE0-F1EEBB2EB288}"/>
              </a:ext>
            </a:extLst>
          </p:cNvPr>
          <p:cNvSpPr>
            <a:spLocks noGrp="1"/>
          </p:cNvSpPr>
          <p:nvPr>
            <p:ph idx="1"/>
          </p:nvPr>
        </p:nvSpPr>
        <p:spPr/>
        <p:txBody>
          <a:bodyPr>
            <a:normAutofit/>
          </a:bodyPr>
          <a:lstStyle/>
          <a:p>
            <a:pPr>
              <a:buFont typeface="Wingdings" panose="05000000000000000000" pitchFamily="2" charset="2"/>
              <a:buChar char="Ø"/>
            </a:pPr>
            <a:r>
              <a:rPr lang="en-US" sz="3200" dirty="0"/>
              <a:t>Develop your brand </a:t>
            </a:r>
          </a:p>
          <a:p>
            <a:pPr>
              <a:buFont typeface="Wingdings" panose="05000000000000000000" pitchFamily="2" charset="2"/>
              <a:buChar char="Ø"/>
            </a:pPr>
            <a:r>
              <a:rPr lang="en-US" sz="3200" dirty="0"/>
              <a:t>Exchange ideas to improve the way you do business </a:t>
            </a:r>
          </a:p>
          <a:p>
            <a:pPr>
              <a:buFont typeface="Wingdings" panose="05000000000000000000" pitchFamily="2" charset="2"/>
              <a:buChar char="Ø"/>
            </a:pPr>
            <a:r>
              <a:rPr lang="en-US" sz="3200" dirty="0"/>
              <a:t>Recruit skilled staff, for example through job networking sites like </a:t>
            </a:r>
            <a:r>
              <a:rPr lang="en-US" sz="3200" dirty="0" err="1"/>
              <a:t>linkedin</a:t>
            </a:r>
            <a:r>
              <a:rPr lang="en-US" sz="3200" dirty="0"/>
              <a:t> </a:t>
            </a:r>
          </a:p>
          <a:p>
            <a:pPr>
              <a:buFont typeface="Wingdings" panose="05000000000000000000" pitchFamily="2" charset="2"/>
              <a:buChar char="Ø"/>
            </a:pPr>
            <a:r>
              <a:rPr lang="en-US" sz="3200" dirty="0"/>
              <a:t>Increase traffic to your website and improve its search engine ranking</a:t>
            </a:r>
          </a:p>
          <a:p>
            <a:pPr>
              <a:buFont typeface="Wingdings" panose="05000000000000000000" pitchFamily="2" charset="2"/>
              <a:buChar char="Ø"/>
            </a:pPr>
            <a:r>
              <a:rPr lang="en-US" sz="3200" dirty="0"/>
              <a:t>Keep an eye on your competitors.</a:t>
            </a:r>
          </a:p>
        </p:txBody>
      </p:sp>
    </p:spTree>
    <p:extLst>
      <p:ext uri="{BB962C8B-B14F-4D97-AF65-F5344CB8AC3E}">
        <p14:creationId xmlns:p14="http://schemas.microsoft.com/office/powerpoint/2010/main" val="2619910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204E-D4F2-E85D-1A14-BA63E06AA9FC}"/>
              </a:ext>
            </a:extLst>
          </p:cNvPr>
          <p:cNvSpPr>
            <a:spLocks noGrp="1"/>
          </p:cNvSpPr>
          <p:nvPr>
            <p:ph type="title"/>
          </p:nvPr>
        </p:nvSpPr>
        <p:spPr/>
        <p:txBody>
          <a:bodyPr/>
          <a:lstStyle/>
          <a:p>
            <a:r>
              <a:rPr lang="en-US" u="sng" dirty="0">
                <a:latin typeface="Gloucester MT Extra Condensed" panose="02030808020601010101" pitchFamily="18" charset="0"/>
              </a:rPr>
              <a:t>DISADVANTAGES OF SOCIAL MEDIA</a:t>
            </a:r>
          </a:p>
        </p:txBody>
      </p:sp>
      <p:sp>
        <p:nvSpPr>
          <p:cNvPr id="3" name="Content Placeholder 2">
            <a:extLst>
              <a:ext uri="{FF2B5EF4-FFF2-40B4-BE49-F238E27FC236}">
                <a16:creationId xmlns:a16="http://schemas.microsoft.com/office/drawing/2014/main" id="{016AD1B2-1618-A16D-05C8-B2F0A0F58DC0}"/>
              </a:ext>
            </a:extLst>
          </p:cNvPr>
          <p:cNvSpPr>
            <a:spLocks noGrp="1"/>
          </p:cNvSpPr>
          <p:nvPr>
            <p:ph idx="1"/>
          </p:nvPr>
        </p:nvSpPr>
        <p:spPr>
          <a:xfrm>
            <a:off x="618285" y="2831689"/>
            <a:ext cx="10994760" cy="3539611"/>
          </a:xfrm>
        </p:spPr>
        <p:txBody>
          <a:bodyPr>
            <a:normAutofit fontScale="70000" lnSpcReduction="20000"/>
          </a:bodyPr>
          <a:lstStyle/>
          <a:p>
            <a:pPr>
              <a:buFont typeface="Wingdings" panose="05000000000000000000" pitchFamily="2" charset="2"/>
              <a:buChar char="§"/>
            </a:pPr>
            <a:r>
              <a:rPr lang="en-US" dirty="0"/>
              <a:t>Social media may not suit every business. If you launch your social media presence without planning, you could end up wasting valuable time and money.</a:t>
            </a:r>
          </a:p>
          <a:p>
            <a:pPr marL="0" indent="0">
              <a:buNone/>
            </a:pPr>
            <a:endParaRPr lang="en-US" dirty="0"/>
          </a:p>
          <a:p>
            <a:pPr>
              <a:buFont typeface="Wingdings" panose="05000000000000000000" pitchFamily="2" charset="2"/>
              <a:buChar char="ü"/>
            </a:pPr>
            <a:r>
              <a:rPr lang="en-US" dirty="0"/>
              <a:t> Disadvantages of social media include:</a:t>
            </a:r>
          </a:p>
          <a:p>
            <a:pPr>
              <a:buFont typeface="Wingdings" panose="05000000000000000000" pitchFamily="2" charset="2"/>
              <a:buChar char="ü"/>
            </a:pPr>
            <a:endParaRPr lang="en-US" dirty="0"/>
          </a:p>
          <a:p>
            <a:pPr>
              <a:buFont typeface="Wingdings" panose="05000000000000000000" pitchFamily="2" charset="2"/>
              <a:buChar char="Ø"/>
            </a:pPr>
            <a:r>
              <a:rPr lang="en-US" dirty="0"/>
              <a:t>Needing additional resources to manage your online presence</a:t>
            </a:r>
            <a:endParaRPr lang="en-US" dirty="0">
              <a:solidFill>
                <a:srgbClr val="333333"/>
              </a:solidFill>
              <a:latin typeface="Open Sans" panose="020B0606030504020204" pitchFamily="34" charset="0"/>
            </a:endParaRPr>
          </a:p>
          <a:p>
            <a:pPr>
              <a:buFont typeface="Wingdings" panose="05000000000000000000" pitchFamily="2" charset="2"/>
              <a:buChar char="Ø"/>
            </a:pPr>
            <a:r>
              <a:rPr lang="en-US" dirty="0"/>
              <a:t>Social media is immediate and needs active daily monitoring</a:t>
            </a:r>
            <a:endParaRPr lang="en-US" dirty="0">
              <a:solidFill>
                <a:srgbClr val="333333"/>
              </a:solidFill>
              <a:latin typeface="Open Sans" panose="020B0606030504020204" pitchFamily="34" charset="0"/>
            </a:endParaRPr>
          </a:p>
          <a:p>
            <a:pPr>
              <a:buFont typeface="Wingdings" panose="05000000000000000000" pitchFamily="2" charset="2"/>
              <a:buChar char="Ø"/>
            </a:pPr>
            <a:r>
              <a:rPr lang="en-US" dirty="0"/>
              <a:t>You may get unwanted or inappropriate behavior on your social media site</a:t>
            </a:r>
          </a:p>
        </p:txBody>
      </p:sp>
    </p:spTree>
    <p:extLst>
      <p:ext uri="{BB962C8B-B14F-4D97-AF65-F5344CB8AC3E}">
        <p14:creationId xmlns:p14="http://schemas.microsoft.com/office/powerpoint/2010/main" val="26601706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C679C-1FC3-D6E1-0624-1753B0DF8D41}"/>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The risk of getting negative feedback, information leaks or hacking the</a:t>
            </a:r>
          </a:p>
          <a:p>
            <a:pPr>
              <a:buFont typeface="Wingdings" panose="05000000000000000000" pitchFamily="2" charset="2"/>
              <a:buChar char="Ø"/>
            </a:pPr>
            <a:r>
              <a:rPr lang="en-US" dirty="0"/>
              <a:t>Risk of having false or misleading claims made on your social media (by your business or a customer). These claims can be subject to consumer law. For example, if a customer or fan posts misleading or deceptive information, particularly about competitor products or services, you might receive a fine.</a:t>
            </a:r>
          </a:p>
          <a:p>
            <a:pPr>
              <a:buFont typeface="Wingdings" panose="05000000000000000000" pitchFamily="2" charset="2"/>
              <a:buChar char="Ø"/>
            </a:pPr>
            <a:endParaRPr lang="en-US" dirty="0"/>
          </a:p>
          <a:p>
            <a:pPr>
              <a:buFont typeface="Wingdings" panose="05000000000000000000" pitchFamily="2" charset="2"/>
              <a:buChar char="§"/>
            </a:pPr>
            <a:r>
              <a:rPr lang="en-US" dirty="0"/>
              <a:t>To avoid the risks, have a social media strategy with policies and procedures in place before you start.</a:t>
            </a:r>
          </a:p>
        </p:txBody>
      </p:sp>
    </p:spTree>
    <p:extLst>
      <p:ext uri="{BB962C8B-B14F-4D97-AF65-F5344CB8AC3E}">
        <p14:creationId xmlns:p14="http://schemas.microsoft.com/office/powerpoint/2010/main" val="4206834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5687-133C-88B9-6DE7-D3AAE5686370}"/>
              </a:ext>
            </a:extLst>
          </p:cNvPr>
          <p:cNvSpPr>
            <a:spLocks noGrp="1"/>
          </p:cNvSpPr>
          <p:nvPr>
            <p:ph type="title"/>
          </p:nvPr>
        </p:nvSpPr>
        <p:spPr>
          <a:xfrm>
            <a:off x="2241754" y="235975"/>
            <a:ext cx="9788013" cy="1106128"/>
          </a:xfrm>
        </p:spPr>
        <p:txBody>
          <a:bodyPr>
            <a:normAutofit/>
          </a:bodyPr>
          <a:lstStyle/>
          <a:p>
            <a:r>
              <a:rPr lang="en-US" sz="4400" u="sng" dirty="0">
                <a:latin typeface="Gloucester MT Extra Condensed" panose="02030808020601010101" pitchFamily="18" charset="0"/>
              </a:rPr>
              <a:t>CREATE YOUR SOCIAL MEDIA STRATEGY</a:t>
            </a:r>
          </a:p>
        </p:txBody>
      </p:sp>
      <p:sp>
        <p:nvSpPr>
          <p:cNvPr id="3" name="Content Placeholder 2">
            <a:extLst>
              <a:ext uri="{FF2B5EF4-FFF2-40B4-BE49-F238E27FC236}">
                <a16:creationId xmlns:a16="http://schemas.microsoft.com/office/drawing/2014/main" id="{A4439E4D-26E9-68B0-5C9E-B5D89211FB45}"/>
              </a:ext>
            </a:extLst>
          </p:cNvPr>
          <p:cNvSpPr>
            <a:spLocks noGrp="1"/>
          </p:cNvSpPr>
          <p:nvPr>
            <p:ph idx="1"/>
          </p:nvPr>
        </p:nvSpPr>
        <p:spPr>
          <a:xfrm>
            <a:off x="618285" y="2934929"/>
            <a:ext cx="10994760" cy="3436372"/>
          </a:xfrm>
        </p:spPr>
        <p:txBody>
          <a:bodyPr>
            <a:normAutofit fontScale="77500" lnSpcReduction="20000"/>
          </a:bodyPr>
          <a:lstStyle/>
          <a:p>
            <a:r>
              <a:rPr lang="en-US" dirty="0"/>
              <a:t>Doing the ground work before you start is critical to a successful social media presence. Develop your social media strategy to:</a:t>
            </a:r>
          </a:p>
          <a:p>
            <a:endParaRPr lang="en-US" dirty="0"/>
          </a:p>
          <a:p>
            <a:endParaRPr lang="en-US" dirty="0"/>
          </a:p>
          <a:p>
            <a:pPr>
              <a:buFont typeface="Wingdings" panose="05000000000000000000" pitchFamily="2" charset="2"/>
              <a:buChar char="Ø"/>
            </a:pPr>
            <a:r>
              <a:rPr lang="en-US" dirty="0"/>
              <a:t>Create compelling content </a:t>
            </a:r>
          </a:p>
          <a:p>
            <a:pPr>
              <a:buFont typeface="Wingdings" panose="05000000000000000000" pitchFamily="2" charset="2"/>
              <a:buChar char="Ø"/>
            </a:pPr>
            <a:r>
              <a:rPr lang="en-US" dirty="0"/>
              <a:t>Engage with your customers at the right time </a:t>
            </a:r>
          </a:p>
          <a:p>
            <a:pPr>
              <a:buFont typeface="Wingdings" panose="05000000000000000000" pitchFamily="2" charset="2"/>
              <a:buChar char="Ø"/>
            </a:pPr>
            <a:r>
              <a:rPr lang="en-US" dirty="0"/>
              <a:t>Generate sales.</a:t>
            </a:r>
          </a:p>
        </p:txBody>
      </p:sp>
    </p:spTree>
    <p:extLst>
      <p:ext uri="{BB962C8B-B14F-4D97-AF65-F5344CB8AC3E}">
        <p14:creationId xmlns:p14="http://schemas.microsoft.com/office/powerpoint/2010/main" val="1502147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7310-1E94-48FB-409A-08A7DD6DCB9C}"/>
              </a:ext>
            </a:extLst>
          </p:cNvPr>
          <p:cNvSpPr>
            <a:spLocks noGrp="1"/>
          </p:cNvSpPr>
          <p:nvPr>
            <p:ph type="title"/>
          </p:nvPr>
        </p:nvSpPr>
        <p:spPr/>
        <p:txBody>
          <a:bodyPr/>
          <a:lstStyle/>
          <a:p>
            <a:r>
              <a:rPr lang="en-US" u="sng" dirty="0">
                <a:latin typeface="Gloucester MT Extra Condensed" panose="02030808020601010101" pitchFamily="18" charset="0"/>
              </a:rPr>
              <a:t>NOTE:</a:t>
            </a:r>
          </a:p>
        </p:txBody>
      </p:sp>
      <p:sp>
        <p:nvSpPr>
          <p:cNvPr id="3" name="Content Placeholder 2">
            <a:extLst>
              <a:ext uri="{FF2B5EF4-FFF2-40B4-BE49-F238E27FC236}">
                <a16:creationId xmlns:a16="http://schemas.microsoft.com/office/drawing/2014/main" id="{2DB9B4BE-519E-837D-D952-640A1A5FBE7E}"/>
              </a:ext>
            </a:extLst>
          </p:cNvPr>
          <p:cNvSpPr>
            <a:spLocks noGrp="1"/>
          </p:cNvSpPr>
          <p:nvPr>
            <p:ph idx="1"/>
          </p:nvPr>
        </p:nvSpPr>
        <p:spPr>
          <a:xfrm>
            <a:off x="618285" y="2757948"/>
            <a:ext cx="10994760" cy="3613353"/>
          </a:xfrm>
        </p:spPr>
        <p:txBody>
          <a:bodyPr/>
          <a:lstStyle/>
          <a:p>
            <a:r>
              <a:rPr lang="en-US" i="1" dirty="0">
                <a:effectLst>
                  <a:outerShdw blurRad="38100" dist="38100" dir="2700000" algn="tl">
                    <a:srgbClr val="000000">
                      <a:alpha val="43137"/>
                    </a:srgbClr>
                  </a:outerShdw>
                </a:effectLst>
              </a:rPr>
              <a:t>Follow your strategy and don't overwhelm your customers with unnecessary posts. Remain focused on reaching your specific goals and tailor your messages around these.</a:t>
            </a:r>
          </a:p>
        </p:txBody>
      </p:sp>
    </p:spTree>
    <p:extLst>
      <p:ext uri="{BB962C8B-B14F-4D97-AF65-F5344CB8AC3E}">
        <p14:creationId xmlns:p14="http://schemas.microsoft.com/office/powerpoint/2010/main" val="1696288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78C7-63DC-E6FC-D19E-B04B1248D3DF}"/>
              </a:ext>
            </a:extLst>
          </p:cNvPr>
          <p:cNvSpPr>
            <a:spLocks noGrp="1"/>
          </p:cNvSpPr>
          <p:nvPr>
            <p:ph type="title"/>
          </p:nvPr>
        </p:nvSpPr>
        <p:spPr/>
        <p:txBody>
          <a:bodyPr/>
          <a:lstStyle/>
          <a:p>
            <a:r>
              <a:rPr lang="en-US" u="sng" dirty="0">
                <a:latin typeface="Gloucester MT Extra Condensed" panose="02030808020601010101" pitchFamily="18" charset="0"/>
              </a:rPr>
              <a:t>INTRODUCTION SOCIAL MEDIA</a:t>
            </a:r>
          </a:p>
        </p:txBody>
      </p:sp>
      <p:sp>
        <p:nvSpPr>
          <p:cNvPr id="3" name="Content Placeholder 2">
            <a:extLst>
              <a:ext uri="{FF2B5EF4-FFF2-40B4-BE49-F238E27FC236}">
                <a16:creationId xmlns:a16="http://schemas.microsoft.com/office/drawing/2014/main" id="{37FC2CD7-9399-EBF1-1A98-B3B749749E1D}"/>
              </a:ext>
            </a:extLst>
          </p:cNvPr>
          <p:cNvSpPr>
            <a:spLocks noGrp="1"/>
          </p:cNvSpPr>
          <p:nvPr>
            <p:ph idx="1"/>
          </p:nvPr>
        </p:nvSpPr>
        <p:spPr>
          <a:xfrm>
            <a:off x="618285" y="2920181"/>
            <a:ext cx="10994760" cy="3451120"/>
          </a:xfrm>
        </p:spPr>
        <p:txBody>
          <a:bodyPr>
            <a:normAutofit/>
          </a:bodyPr>
          <a:lstStyle/>
          <a:p>
            <a:r>
              <a:rPr lang="en-US" sz="2000" b="1" dirty="0"/>
              <a:t>Social media </a:t>
            </a:r>
            <a:r>
              <a:rPr lang="en-US" sz="2000" dirty="0"/>
              <a:t>is online communication that allows you to interact with your customers and share information in real time. </a:t>
            </a:r>
          </a:p>
          <a:p>
            <a:pPr marL="514350" indent="-514350">
              <a:buFont typeface="+mj-lt"/>
              <a:buAutoNum type="arabicPeriod"/>
            </a:pPr>
            <a:r>
              <a:rPr lang="en-US" sz="2000" dirty="0"/>
              <a:t>You can use </a:t>
            </a:r>
            <a:r>
              <a:rPr lang="en-US" sz="2000" b="1" dirty="0"/>
              <a:t>social media </a:t>
            </a:r>
            <a:r>
              <a:rPr lang="en-US" sz="2000" dirty="0"/>
              <a:t>to  </a:t>
            </a:r>
          </a:p>
          <a:p>
            <a:pPr marL="514350" indent="-514350">
              <a:buFont typeface="+mj-lt"/>
              <a:buAutoNum type="arabicPeriod"/>
            </a:pPr>
            <a:r>
              <a:rPr lang="en-US" sz="2000" dirty="0"/>
              <a:t>Reach your customers </a:t>
            </a:r>
          </a:p>
          <a:p>
            <a:pPr marL="514350" indent="-514350">
              <a:buFont typeface="+mj-lt"/>
              <a:buAutoNum type="arabicPeriod"/>
            </a:pPr>
            <a:r>
              <a:rPr lang="en-US" sz="2000" dirty="0"/>
              <a:t>Better create online networks sell and promote your products and services</a:t>
            </a:r>
          </a:p>
          <a:p>
            <a:pPr marL="0" indent="0">
              <a:buNone/>
            </a:pPr>
            <a:endParaRPr lang="en-US" sz="2000" dirty="0"/>
          </a:p>
          <a:p>
            <a:r>
              <a:rPr lang="en-US" sz="2000" dirty="0"/>
              <a:t>However, there is risk in using </a:t>
            </a:r>
            <a:r>
              <a:rPr lang="en-US" sz="2000" b="1" dirty="0"/>
              <a:t>social media </a:t>
            </a:r>
            <a:r>
              <a:rPr lang="en-US" sz="2000" dirty="0"/>
              <a:t>for your business. Tread carefully and learn both the pros and cons before you start.</a:t>
            </a:r>
          </a:p>
        </p:txBody>
      </p:sp>
    </p:spTree>
    <p:extLst>
      <p:ext uri="{BB962C8B-B14F-4D97-AF65-F5344CB8AC3E}">
        <p14:creationId xmlns:p14="http://schemas.microsoft.com/office/powerpoint/2010/main" val="9562857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EE583-0967-B593-9A52-752B6F803E0E}"/>
              </a:ext>
            </a:extLst>
          </p:cNvPr>
          <p:cNvSpPr>
            <a:spLocks noGrp="1"/>
          </p:cNvSpPr>
          <p:nvPr>
            <p:ph idx="1"/>
          </p:nvPr>
        </p:nvSpPr>
        <p:spPr/>
        <p:txBody>
          <a:bodyPr anchor="ctr">
            <a:normAutofit/>
          </a:bodyPr>
          <a:lstStyle/>
          <a:p>
            <a:pPr marL="0" indent="0" algn="ctr">
              <a:buNone/>
            </a:pPr>
            <a:r>
              <a:rPr lang="en-US" sz="4400" b="1" i="1" u="sng" dirty="0">
                <a:latin typeface="Algerian" panose="04020705040A02060702" pitchFamily="82" charset="0"/>
              </a:rPr>
              <a:t>THANK YOU  </a:t>
            </a:r>
          </a:p>
        </p:txBody>
      </p:sp>
    </p:spTree>
    <p:extLst>
      <p:ext uri="{BB962C8B-B14F-4D97-AF65-F5344CB8AC3E}">
        <p14:creationId xmlns:p14="http://schemas.microsoft.com/office/powerpoint/2010/main" val="3176480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4057-C514-06E4-290A-E1504803C6A3}"/>
              </a:ext>
            </a:extLst>
          </p:cNvPr>
          <p:cNvSpPr>
            <a:spLocks noGrp="1"/>
          </p:cNvSpPr>
          <p:nvPr>
            <p:ph type="title"/>
          </p:nvPr>
        </p:nvSpPr>
        <p:spPr/>
        <p:txBody>
          <a:bodyPr/>
          <a:lstStyle/>
          <a:p>
            <a:r>
              <a:rPr lang="en-US" u="sng" dirty="0">
                <a:latin typeface="Gloucester MT Extra Condensed" panose="02030808020601010101" pitchFamily="18" charset="0"/>
              </a:rPr>
              <a:t>TYPES OF SOCIAL MEDIA</a:t>
            </a:r>
          </a:p>
        </p:txBody>
      </p:sp>
      <p:sp>
        <p:nvSpPr>
          <p:cNvPr id="3" name="Content Placeholder 2">
            <a:extLst>
              <a:ext uri="{FF2B5EF4-FFF2-40B4-BE49-F238E27FC236}">
                <a16:creationId xmlns:a16="http://schemas.microsoft.com/office/drawing/2014/main" id="{79CB48BB-AF10-0687-901F-13CA217518E6}"/>
              </a:ext>
            </a:extLst>
          </p:cNvPr>
          <p:cNvSpPr>
            <a:spLocks noGrp="1"/>
          </p:cNvSpPr>
          <p:nvPr>
            <p:ph idx="1"/>
          </p:nvPr>
        </p:nvSpPr>
        <p:spPr>
          <a:xfrm>
            <a:off x="618285" y="2949677"/>
            <a:ext cx="10994760" cy="3421624"/>
          </a:xfrm>
        </p:spPr>
        <p:txBody>
          <a:bodyPr>
            <a:normAutofit fontScale="70000" lnSpcReduction="20000"/>
          </a:bodyPr>
          <a:lstStyle/>
          <a:p>
            <a:pPr>
              <a:buFont typeface="Wingdings" panose="05000000000000000000" pitchFamily="2" charset="2"/>
              <a:buChar char="Ø"/>
            </a:pPr>
            <a:r>
              <a:rPr lang="en-US" dirty="0"/>
              <a:t>Not all </a:t>
            </a:r>
            <a:r>
              <a:rPr lang="en-US" b="1" dirty="0"/>
              <a:t>social media</a:t>
            </a:r>
            <a:r>
              <a:rPr lang="en-US" dirty="0"/>
              <a:t> platforms will be right for your business. Save time and effort by choosing social media platforms that your target audience will use. Below is a brief guide to help you understand some of the options available.</a:t>
            </a:r>
          </a:p>
          <a:p>
            <a:pPr>
              <a:buFont typeface="Wingdings" panose="05000000000000000000" pitchFamily="2" charset="2"/>
              <a:buChar char="Ø"/>
            </a:pPr>
            <a:endParaRPr lang="en-US" dirty="0"/>
          </a:p>
          <a:p>
            <a:pPr>
              <a:buFont typeface="Wingdings" panose="05000000000000000000" pitchFamily="2" charset="2"/>
              <a:buChar char="ü"/>
            </a:pPr>
            <a:r>
              <a:rPr lang="en-US" dirty="0"/>
              <a:t>Social networking sites</a:t>
            </a:r>
          </a:p>
          <a:p>
            <a:pPr>
              <a:buFont typeface="Wingdings" panose="05000000000000000000" pitchFamily="2" charset="2"/>
              <a:buChar char="ü"/>
            </a:pPr>
            <a:r>
              <a:rPr lang="en-US" dirty="0"/>
              <a:t>Job networking sites</a:t>
            </a:r>
          </a:p>
          <a:p>
            <a:pPr>
              <a:buFont typeface="Wingdings" panose="05000000000000000000" pitchFamily="2" charset="2"/>
              <a:buChar char="ü"/>
            </a:pPr>
            <a:r>
              <a:rPr lang="en-US" dirty="0"/>
              <a:t>Blogs </a:t>
            </a:r>
          </a:p>
          <a:p>
            <a:pPr>
              <a:buFont typeface="Wingdings" panose="05000000000000000000" pitchFamily="2" charset="2"/>
              <a:buChar char="ü"/>
            </a:pPr>
            <a:r>
              <a:rPr lang="en-US" dirty="0"/>
              <a:t>Micro-blog</a:t>
            </a:r>
          </a:p>
        </p:txBody>
      </p:sp>
    </p:spTree>
    <p:extLst>
      <p:ext uri="{BB962C8B-B14F-4D97-AF65-F5344CB8AC3E}">
        <p14:creationId xmlns:p14="http://schemas.microsoft.com/office/powerpoint/2010/main" val="2665532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27C92-600B-BEA0-AF13-9161746BDF43}"/>
              </a:ext>
            </a:extLst>
          </p:cNvPr>
          <p:cNvSpPr>
            <a:spLocks noGrp="1"/>
          </p:cNvSpPr>
          <p:nvPr>
            <p:ph idx="1"/>
          </p:nvPr>
        </p:nvSpPr>
        <p:spPr/>
        <p:txBody>
          <a:bodyPr>
            <a:normAutofit/>
          </a:bodyPr>
          <a:lstStyle/>
          <a:p>
            <a:pPr>
              <a:buFont typeface="Wingdings" panose="05000000000000000000" pitchFamily="2" charset="2"/>
              <a:buChar char="ü"/>
            </a:pPr>
            <a:r>
              <a:rPr lang="en-US" dirty="0"/>
              <a:t>Video sharing sites</a:t>
            </a:r>
          </a:p>
          <a:p>
            <a:pPr>
              <a:buFont typeface="Wingdings" panose="05000000000000000000" pitchFamily="2" charset="2"/>
              <a:buChar char="ü"/>
            </a:pPr>
            <a:r>
              <a:rPr lang="en-US" dirty="0"/>
              <a:t>Podcasts and votcasts </a:t>
            </a:r>
          </a:p>
          <a:p>
            <a:pPr>
              <a:buFont typeface="Wingdings" panose="05000000000000000000" pitchFamily="2" charset="2"/>
              <a:buChar char="ü"/>
            </a:pPr>
            <a:r>
              <a:rPr lang="en-US" dirty="0"/>
              <a:t>Social news communities</a:t>
            </a:r>
          </a:p>
          <a:p>
            <a:pPr>
              <a:buFont typeface="Wingdings" panose="05000000000000000000" pitchFamily="2" charset="2"/>
              <a:buChar char="ü"/>
            </a:pPr>
            <a:r>
              <a:rPr lang="en-US" dirty="0"/>
              <a:t>Private social network services</a:t>
            </a:r>
          </a:p>
          <a:p>
            <a:pPr>
              <a:buFont typeface="Wingdings" panose="05000000000000000000" pitchFamily="2" charset="2"/>
              <a:buChar char="ü"/>
            </a:pPr>
            <a:r>
              <a:rPr lang="en-US" dirty="0"/>
              <a:t>Location-based services</a:t>
            </a:r>
          </a:p>
        </p:txBody>
      </p:sp>
    </p:spTree>
    <p:extLst>
      <p:ext uri="{BB962C8B-B14F-4D97-AF65-F5344CB8AC3E}">
        <p14:creationId xmlns:p14="http://schemas.microsoft.com/office/powerpoint/2010/main" val="5131297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463B-6618-2B49-51B4-B30EFAAA81D0}"/>
              </a:ext>
            </a:extLst>
          </p:cNvPr>
          <p:cNvSpPr>
            <a:spLocks noGrp="1"/>
          </p:cNvSpPr>
          <p:nvPr>
            <p:ph type="title"/>
          </p:nvPr>
        </p:nvSpPr>
        <p:spPr/>
        <p:txBody>
          <a:bodyPr>
            <a:normAutofit/>
          </a:bodyPr>
          <a:lstStyle/>
          <a:p>
            <a:r>
              <a:rPr lang="en-US" u="sng" dirty="0">
                <a:latin typeface="Gloucester MT Extra Condensed" panose="02030808020601010101" pitchFamily="18" charset="0"/>
              </a:rPr>
              <a:t>SOCIAL NETWORKING SITES</a:t>
            </a:r>
          </a:p>
        </p:txBody>
      </p:sp>
      <p:sp>
        <p:nvSpPr>
          <p:cNvPr id="3" name="Content Placeholder 2">
            <a:extLst>
              <a:ext uri="{FF2B5EF4-FFF2-40B4-BE49-F238E27FC236}">
                <a16:creationId xmlns:a16="http://schemas.microsoft.com/office/drawing/2014/main" id="{E95195A6-4982-F557-CB9F-F6E72767E082}"/>
              </a:ext>
            </a:extLst>
          </p:cNvPr>
          <p:cNvSpPr>
            <a:spLocks noGrp="1"/>
          </p:cNvSpPr>
          <p:nvPr>
            <p:ph idx="1"/>
          </p:nvPr>
        </p:nvSpPr>
        <p:spPr>
          <a:xfrm>
            <a:off x="618285" y="3067665"/>
            <a:ext cx="10994760" cy="3303636"/>
          </a:xfrm>
        </p:spPr>
        <p:txBody>
          <a:bodyPr>
            <a:normAutofit fontScale="92500" lnSpcReduction="20000"/>
          </a:bodyPr>
          <a:lstStyle/>
          <a:p>
            <a:pPr>
              <a:buFont typeface="Wingdings" panose="05000000000000000000" pitchFamily="2" charset="2"/>
              <a:buChar char="Ø"/>
            </a:pPr>
            <a:r>
              <a:rPr lang="en-US" dirty="0"/>
              <a:t>Social networking sites allow you to create your own profile or page, network with others and share information (including promotions, images and video). Creating a business profile can help you to attract followers, get new customers and develop your brand. Examples of social networking sites include </a:t>
            </a:r>
            <a:r>
              <a:rPr lang="en-US" dirty="0" err="1"/>
              <a:t>facebook</a:t>
            </a:r>
            <a:r>
              <a:rPr lang="en-US" dirty="0"/>
              <a:t>, </a:t>
            </a:r>
            <a:r>
              <a:rPr lang="en-US" dirty="0" err="1"/>
              <a:t>pinterest</a:t>
            </a:r>
            <a:r>
              <a:rPr lang="en-US" dirty="0"/>
              <a:t> and </a:t>
            </a:r>
            <a:r>
              <a:rPr lang="en-US" dirty="0" err="1"/>
              <a:t>instagram</a:t>
            </a:r>
            <a:r>
              <a:rPr lang="en-US" dirty="0"/>
              <a:t>.</a:t>
            </a:r>
          </a:p>
        </p:txBody>
      </p:sp>
    </p:spTree>
    <p:extLst>
      <p:ext uri="{BB962C8B-B14F-4D97-AF65-F5344CB8AC3E}">
        <p14:creationId xmlns:p14="http://schemas.microsoft.com/office/powerpoint/2010/main" val="3863853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02FB-9A29-1269-F8B0-FCADA903C95F}"/>
              </a:ext>
            </a:extLst>
          </p:cNvPr>
          <p:cNvSpPr>
            <a:spLocks noGrp="1"/>
          </p:cNvSpPr>
          <p:nvPr>
            <p:ph type="title"/>
          </p:nvPr>
        </p:nvSpPr>
        <p:spPr/>
        <p:txBody>
          <a:bodyPr/>
          <a:lstStyle/>
          <a:p>
            <a:r>
              <a:rPr lang="en-US" u="sng" dirty="0">
                <a:latin typeface="Gloucester MT Extra Condensed" panose="02030808020601010101" pitchFamily="18" charset="0"/>
              </a:rPr>
              <a:t>JOB NETWORKING SITES</a:t>
            </a:r>
          </a:p>
        </p:txBody>
      </p:sp>
      <p:sp>
        <p:nvSpPr>
          <p:cNvPr id="3" name="Content Placeholder 2">
            <a:extLst>
              <a:ext uri="{FF2B5EF4-FFF2-40B4-BE49-F238E27FC236}">
                <a16:creationId xmlns:a16="http://schemas.microsoft.com/office/drawing/2014/main" id="{4D048C90-0DB4-D91F-53C2-C78EF29A821C}"/>
              </a:ext>
            </a:extLst>
          </p:cNvPr>
          <p:cNvSpPr>
            <a:spLocks noGrp="1"/>
          </p:cNvSpPr>
          <p:nvPr>
            <p:ph idx="1"/>
          </p:nvPr>
        </p:nvSpPr>
        <p:spPr>
          <a:xfrm>
            <a:off x="618285" y="3008671"/>
            <a:ext cx="10994760" cy="3362630"/>
          </a:xfrm>
        </p:spPr>
        <p:txBody>
          <a:bodyPr/>
          <a:lstStyle/>
          <a:p>
            <a:pPr>
              <a:buFont typeface="Wingdings" panose="05000000000000000000" pitchFamily="2" charset="2"/>
              <a:buChar char="Ø"/>
            </a:pPr>
            <a:r>
              <a:rPr lang="en-US" dirty="0"/>
              <a:t>You can use job networking sites to build a professional business profile and connect with networks of skilled people for recruitment and development. An example is </a:t>
            </a:r>
            <a:r>
              <a:rPr lang="en-US" dirty="0" err="1"/>
              <a:t>linkedin</a:t>
            </a:r>
            <a:r>
              <a:rPr lang="en-US" dirty="0"/>
              <a:t>.</a:t>
            </a:r>
          </a:p>
        </p:txBody>
      </p:sp>
    </p:spTree>
    <p:extLst>
      <p:ext uri="{BB962C8B-B14F-4D97-AF65-F5344CB8AC3E}">
        <p14:creationId xmlns:p14="http://schemas.microsoft.com/office/powerpoint/2010/main" val="876106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C704-9438-DBD7-F300-4A243D9078D7}"/>
              </a:ext>
            </a:extLst>
          </p:cNvPr>
          <p:cNvSpPr>
            <a:spLocks noGrp="1"/>
          </p:cNvSpPr>
          <p:nvPr>
            <p:ph type="title"/>
          </p:nvPr>
        </p:nvSpPr>
        <p:spPr/>
        <p:txBody>
          <a:bodyPr/>
          <a:lstStyle/>
          <a:p>
            <a:r>
              <a:rPr lang="en-US" u="sng" dirty="0">
                <a:latin typeface="Gloucester MT Extra Condensed" panose="02030808020601010101" pitchFamily="18" charset="0"/>
              </a:rPr>
              <a:t>BLOGS</a:t>
            </a:r>
          </a:p>
        </p:txBody>
      </p:sp>
      <p:sp>
        <p:nvSpPr>
          <p:cNvPr id="3" name="Content Placeholder 2">
            <a:extLst>
              <a:ext uri="{FF2B5EF4-FFF2-40B4-BE49-F238E27FC236}">
                <a16:creationId xmlns:a16="http://schemas.microsoft.com/office/drawing/2014/main" id="{89D94A36-DE12-A4B1-61FC-3150CE6E5B26}"/>
              </a:ext>
            </a:extLst>
          </p:cNvPr>
          <p:cNvSpPr>
            <a:spLocks noGrp="1"/>
          </p:cNvSpPr>
          <p:nvPr>
            <p:ph idx="1"/>
          </p:nvPr>
        </p:nvSpPr>
        <p:spPr>
          <a:xfrm>
            <a:off x="618285" y="2905432"/>
            <a:ext cx="10994760" cy="3465869"/>
          </a:xfrm>
        </p:spPr>
        <p:txBody>
          <a:bodyPr>
            <a:normAutofit fontScale="92500" lnSpcReduction="10000"/>
          </a:bodyPr>
          <a:lstStyle/>
          <a:p>
            <a:pPr>
              <a:buFont typeface="Wingdings" panose="05000000000000000000" pitchFamily="2" charset="2"/>
              <a:buChar char="Ø"/>
            </a:pPr>
            <a:r>
              <a:rPr lang="en-US" dirty="0"/>
              <a:t>Blogs are online journals of thoughts, observations, promotions, links, images and videos. Blogs are typically public. They allow readers to comment on posts and interact with you. You can host them in-house or through a blogging platform that provides the software and website hosting. Some examples of free blogging tools include blogger and </a:t>
            </a:r>
            <a:r>
              <a:rPr lang="en-US" dirty="0" err="1"/>
              <a:t>wordpress</a:t>
            </a:r>
            <a:endParaRPr lang="en-US" dirty="0"/>
          </a:p>
        </p:txBody>
      </p:sp>
    </p:spTree>
    <p:extLst>
      <p:ext uri="{BB962C8B-B14F-4D97-AF65-F5344CB8AC3E}">
        <p14:creationId xmlns:p14="http://schemas.microsoft.com/office/powerpoint/2010/main" val="2923784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3F21-4309-68DF-80D0-95B3764F85D9}"/>
              </a:ext>
            </a:extLst>
          </p:cNvPr>
          <p:cNvSpPr>
            <a:spLocks noGrp="1"/>
          </p:cNvSpPr>
          <p:nvPr>
            <p:ph type="title"/>
          </p:nvPr>
        </p:nvSpPr>
        <p:spPr/>
        <p:txBody>
          <a:bodyPr/>
          <a:lstStyle/>
          <a:p>
            <a:r>
              <a:rPr lang="en-US" u="sng" dirty="0">
                <a:latin typeface="Gloucester MT Extra Condensed" panose="02030808020601010101" pitchFamily="18" charset="0"/>
              </a:rPr>
              <a:t>MICRO-BLOGS</a:t>
            </a:r>
          </a:p>
        </p:txBody>
      </p:sp>
      <p:sp>
        <p:nvSpPr>
          <p:cNvPr id="3" name="Content Placeholder 2">
            <a:extLst>
              <a:ext uri="{FF2B5EF4-FFF2-40B4-BE49-F238E27FC236}">
                <a16:creationId xmlns:a16="http://schemas.microsoft.com/office/drawing/2014/main" id="{3129D022-ADE0-0682-EA20-CE57097DD344}"/>
              </a:ext>
            </a:extLst>
          </p:cNvPr>
          <p:cNvSpPr>
            <a:spLocks noGrp="1"/>
          </p:cNvSpPr>
          <p:nvPr>
            <p:ph idx="1"/>
          </p:nvPr>
        </p:nvSpPr>
        <p:spPr>
          <a:xfrm>
            <a:off x="618285" y="2949677"/>
            <a:ext cx="10994760" cy="3421624"/>
          </a:xfrm>
        </p:spPr>
        <p:txBody>
          <a:bodyPr/>
          <a:lstStyle/>
          <a:p>
            <a:pPr>
              <a:buFont typeface="Wingdings" panose="05000000000000000000" pitchFamily="2" charset="2"/>
              <a:buChar char="Ø"/>
            </a:pPr>
            <a:r>
              <a:rPr lang="en-US" dirty="0"/>
              <a:t>Micro-blogs can send short messages to a network of followers. They can be useful if your business has a lot of information to share. Examples include twitter and </a:t>
            </a:r>
            <a:r>
              <a:rPr lang="en-US" dirty="0" err="1"/>
              <a:t>tumblr</a:t>
            </a:r>
            <a:r>
              <a:rPr lang="en-US" dirty="0"/>
              <a:t>.</a:t>
            </a:r>
          </a:p>
        </p:txBody>
      </p:sp>
    </p:spTree>
    <p:extLst>
      <p:ext uri="{BB962C8B-B14F-4D97-AF65-F5344CB8AC3E}">
        <p14:creationId xmlns:p14="http://schemas.microsoft.com/office/powerpoint/2010/main" val="2366690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0AEB-0CEC-AB28-3C46-5DC943DBC543}"/>
              </a:ext>
            </a:extLst>
          </p:cNvPr>
          <p:cNvSpPr>
            <a:spLocks noGrp="1"/>
          </p:cNvSpPr>
          <p:nvPr>
            <p:ph type="title"/>
          </p:nvPr>
        </p:nvSpPr>
        <p:spPr/>
        <p:txBody>
          <a:bodyPr/>
          <a:lstStyle/>
          <a:p>
            <a:r>
              <a:rPr lang="en-US" u="sng" dirty="0">
                <a:latin typeface="Gloucester MT Extra Condensed" panose="02030808020601010101" pitchFamily="18" charset="0"/>
              </a:rPr>
              <a:t>VIDEO SHARING SITES</a:t>
            </a:r>
          </a:p>
        </p:txBody>
      </p:sp>
      <p:sp>
        <p:nvSpPr>
          <p:cNvPr id="3" name="Content Placeholder 2">
            <a:extLst>
              <a:ext uri="{FF2B5EF4-FFF2-40B4-BE49-F238E27FC236}">
                <a16:creationId xmlns:a16="http://schemas.microsoft.com/office/drawing/2014/main" id="{972D6015-B479-8867-35D7-A17C4490C99B}"/>
              </a:ext>
            </a:extLst>
          </p:cNvPr>
          <p:cNvSpPr>
            <a:spLocks noGrp="1"/>
          </p:cNvSpPr>
          <p:nvPr>
            <p:ph idx="1"/>
          </p:nvPr>
        </p:nvSpPr>
        <p:spPr>
          <a:xfrm>
            <a:off x="618285" y="2905432"/>
            <a:ext cx="10994760" cy="3465869"/>
          </a:xfrm>
        </p:spPr>
        <p:txBody>
          <a:bodyPr/>
          <a:lstStyle/>
          <a:p>
            <a:pPr>
              <a:buFont typeface="Wingdings" panose="05000000000000000000" pitchFamily="2" charset="2"/>
              <a:buChar char="Ø"/>
            </a:pPr>
            <a:r>
              <a:rPr lang="en-US" dirty="0"/>
              <a:t>Video sharing sites let you upload and share your videos. Users can then comment on and share your videos with others. Examples include </a:t>
            </a:r>
            <a:r>
              <a:rPr lang="en-US" dirty="0" err="1"/>
              <a:t>youtube</a:t>
            </a:r>
            <a:r>
              <a:rPr lang="en-US" dirty="0"/>
              <a:t> and </a:t>
            </a:r>
            <a:r>
              <a:rPr lang="en-US" dirty="0" err="1"/>
              <a:t>vimeo</a:t>
            </a:r>
            <a:r>
              <a:rPr lang="en-US" dirty="0"/>
              <a:t>.</a:t>
            </a:r>
          </a:p>
        </p:txBody>
      </p:sp>
    </p:spTree>
    <p:extLst>
      <p:ext uri="{BB962C8B-B14F-4D97-AF65-F5344CB8AC3E}">
        <p14:creationId xmlns:p14="http://schemas.microsoft.com/office/powerpoint/2010/main" val="3922237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peelOff"/>
      </p:transition>
    </mc:Choice>
    <mc:Fallback>
      <p:transition spd="slow" advClick="0" advTm="2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160916-symbols-template-16x9</Template>
  <TotalTime>160</TotalTime>
  <Words>874</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Algerian</vt:lpstr>
      <vt:lpstr>Arial</vt:lpstr>
      <vt:lpstr>Calibri</vt:lpstr>
      <vt:lpstr>Gloucester MT Extra Condensed</vt:lpstr>
      <vt:lpstr>Open Sans</vt:lpstr>
      <vt:lpstr>Wingdings</vt:lpstr>
      <vt:lpstr>Office Theme</vt:lpstr>
      <vt:lpstr>The Social Media For Business Use.</vt:lpstr>
      <vt:lpstr>INTRODUCTION SOCIAL MEDIA</vt:lpstr>
      <vt:lpstr>TYPES OF SOCIAL MEDIA</vt:lpstr>
      <vt:lpstr>PowerPoint Presentation</vt:lpstr>
      <vt:lpstr>SOCIAL NETWORKING SITES</vt:lpstr>
      <vt:lpstr>JOB NETWORKING SITES</vt:lpstr>
      <vt:lpstr>BLOGS</vt:lpstr>
      <vt:lpstr>MICRO-BLOGS</vt:lpstr>
      <vt:lpstr>VIDEO SHARING SITES</vt:lpstr>
      <vt:lpstr>PODCASTS AND VODCASTS</vt:lpstr>
      <vt:lpstr>SOCIAL-NEWS COMMUNITIES</vt:lpstr>
      <vt:lpstr>PRIVATE SOCIAL NETWORK SERVICES</vt:lpstr>
      <vt:lpstr>LOCATION-BASED SERVICES</vt:lpstr>
      <vt:lpstr>BENEFITS OF SOCIAL MEDIA FOR BUSINESS</vt:lpstr>
      <vt:lpstr>PowerPoint Presentation</vt:lpstr>
      <vt:lpstr>DISADVANTAGES OF SOCIAL MEDIA</vt:lpstr>
      <vt:lpstr>PowerPoint Presentation</vt:lpstr>
      <vt:lpstr>CREATE YOUR SOCIAL MEDIA STRATEGY</vt:lpstr>
      <vt:lpstr>NOTE: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benefits of social media for professional use.</dc:title>
  <dc:creator>Abdul Rehman</dc:creator>
  <cp:lastModifiedBy>Home Computer</cp:lastModifiedBy>
  <cp:revision>3</cp:revision>
  <dcterms:created xsi:type="dcterms:W3CDTF">2023-06-09T13:15:29Z</dcterms:created>
  <dcterms:modified xsi:type="dcterms:W3CDTF">2023-06-09T22:07:08Z</dcterms:modified>
</cp:coreProperties>
</file>