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p:scale>
          <a:sx n="75" d="100"/>
          <a:sy n="75" d="100"/>
        </p:scale>
        <p:origin x="-946" y="-235"/>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42614" y="2067305"/>
            <a:ext cx="490677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3996308" y="648969"/>
            <a:ext cx="4199382" cy="67818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10/7/2022</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2192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33600"/>
            <a:ext cx="7239000" cy="509114"/>
          </a:xfrm>
          <a:prstGeom prst="rect">
            <a:avLst/>
          </a:prstGeom>
        </p:spPr>
        <p:txBody>
          <a:bodyPr vert="horz" wrap="square" lIns="0" tIns="16510" rIns="0" bIns="0" rtlCol="0">
            <a:spAutoFit/>
          </a:bodyPr>
          <a:lstStyle/>
          <a:p>
            <a:pPr marL="2766695">
              <a:lnSpc>
                <a:spcPct val="100000"/>
              </a:lnSpc>
              <a:spcBef>
                <a:spcPts val="130"/>
              </a:spcBef>
            </a:pPr>
            <a:r>
              <a:rPr spc="-85"/>
              <a:t>Team</a:t>
            </a:r>
            <a:r>
              <a:rPr spc="-120"/>
              <a:t> </a:t>
            </a:r>
            <a:r>
              <a:rPr lang="en-US" spc="-120" dirty="0" smtClean="0"/>
              <a:t>Infinity (AICB1-AI06)</a:t>
            </a:r>
            <a:endParaRPr spc="15" dirty="0"/>
          </a:p>
        </p:txBody>
      </p:sp>
      <p:sp>
        <p:nvSpPr>
          <p:cNvPr id="8" name="object 8"/>
          <p:cNvSpPr txBox="1"/>
          <p:nvPr/>
        </p:nvSpPr>
        <p:spPr>
          <a:xfrm>
            <a:off x="5181600" y="3276600"/>
            <a:ext cx="525018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smtClean="0">
                <a:solidFill>
                  <a:srgbClr val="2D936B"/>
                </a:solidFill>
                <a:latin typeface="Trebuchet MS"/>
                <a:cs typeface="Trebuchet MS"/>
              </a:rPr>
              <a:t>Indian Sign Language          Recognition</a:t>
            </a:r>
            <a:endParaRPr sz="28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endParaRPr sz="48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685800" y="1600200"/>
            <a:ext cx="8839200" cy="830997"/>
          </a:xfrm>
          <a:prstGeom prst="rect">
            <a:avLst/>
          </a:prstGeom>
          <a:noFill/>
        </p:spPr>
        <p:txBody>
          <a:bodyPr wrap="square" rtlCol="0">
            <a:spAutoFit/>
          </a:bodyPr>
          <a:lstStyle/>
          <a:p>
            <a:pPr>
              <a:buFont typeface="Arial" pitchFamily="34" charset="0"/>
              <a:buChar char="•"/>
            </a:pPr>
            <a:r>
              <a:rPr lang="en-IN" sz="2400" dirty="0" smtClean="0"/>
              <a:t>By using LSTM Model we </a:t>
            </a:r>
            <a:r>
              <a:rPr lang="en-US" sz="2400" dirty="0" smtClean="0"/>
              <a:t>achieved Categorical accuracy ranging between 95 % to 100%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48969"/>
            <a:ext cx="5452490" cy="722631"/>
          </a:xfrm>
        </p:spPr>
        <p:txBody>
          <a:bodyPr/>
          <a:lstStyle/>
          <a:p>
            <a:r>
              <a:rPr lang="en-IN" dirty="0" smtClean="0"/>
              <a:t>Our Team Members</a:t>
            </a:r>
            <a:endParaRPr lang="en-US" dirty="0"/>
          </a:p>
        </p:txBody>
      </p:sp>
      <p:sp>
        <p:nvSpPr>
          <p:cNvPr id="3" name="TextBox 2"/>
          <p:cNvSpPr txBox="1"/>
          <p:nvPr/>
        </p:nvSpPr>
        <p:spPr>
          <a:xfrm>
            <a:off x="1752600" y="2133600"/>
            <a:ext cx="8001000" cy="2677656"/>
          </a:xfrm>
          <a:prstGeom prst="rect">
            <a:avLst/>
          </a:prstGeom>
          <a:noFill/>
        </p:spPr>
        <p:txBody>
          <a:bodyPr wrap="square" rtlCol="0">
            <a:spAutoFit/>
          </a:bodyPr>
          <a:lstStyle/>
          <a:p>
            <a:pPr marL="342900" indent="-342900">
              <a:buFont typeface="+mj-lt"/>
              <a:buAutoNum type="arabicPeriod"/>
            </a:pPr>
            <a:r>
              <a:rPr lang="en-IN" sz="2800" dirty="0" err="1" smtClean="0">
                <a:latin typeface="Times New Roman" pitchFamily="18" charset="0"/>
                <a:cs typeface="Times New Roman" pitchFamily="18" charset="0"/>
              </a:rPr>
              <a:t>Hari</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Lakshmi</a:t>
            </a:r>
            <a:r>
              <a:rPr lang="en-IN" sz="2800" dirty="0" smtClean="0">
                <a:latin typeface="Times New Roman" pitchFamily="18" charset="0"/>
                <a:cs typeface="Times New Roman" pitchFamily="18" charset="0"/>
              </a:rPr>
              <a:t> A.S</a:t>
            </a:r>
          </a:p>
          <a:p>
            <a:pPr marL="342900" indent="-342900">
              <a:buFont typeface="+mj-lt"/>
              <a:buAutoNum type="arabicPeriod"/>
            </a:pPr>
            <a:r>
              <a:rPr lang="en-IN" sz="2800" dirty="0" err="1" smtClean="0">
                <a:latin typeface="Times New Roman" pitchFamily="18" charset="0"/>
                <a:cs typeface="Times New Roman" pitchFamily="18" charset="0"/>
              </a:rPr>
              <a:t>Anushka</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Bajirao</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Patil</a:t>
            </a:r>
            <a:endParaRPr lang="en-IN" sz="2800" dirty="0" smtClean="0">
              <a:latin typeface="Times New Roman" pitchFamily="18" charset="0"/>
              <a:cs typeface="Times New Roman" pitchFamily="18" charset="0"/>
            </a:endParaRPr>
          </a:p>
          <a:p>
            <a:pPr marL="342900" indent="-342900">
              <a:buFont typeface="+mj-lt"/>
              <a:buAutoNum type="arabicPeriod"/>
            </a:pPr>
            <a:r>
              <a:rPr lang="en-IN" sz="2800" dirty="0" err="1" smtClean="0">
                <a:latin typeface="Times New Roman" pitchFamily="18" charset="0"/>
                <a:cs typeface="Times New Roman" pitchFamily="18" charset="0"/>
              </a:rPr>
              <a:t>Mekapothu</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Manikanta</a:t>
            </a:r>
            <a:r>
              <a:rPr lang="en-IN" sz="2800" dirty="0" smtClean="0">
                <a:latin typeface="Times New Roman" pitchFamily="18" charset="0"/>
                <a:cs typeface="Times New Roman" pitchFamily="18" charset="0"/>
              </a:rPr>
              <a:t> Reddy</a:t>
            </a:r>
          </a:p>
          <a:p>
            <a:pPr marL="342900" indent="-342900">
              <a:buFont typeface="+mj-lt"/>
              <a:buAutoNum type="arabicPeriod"/>
            </a:pPr>
            <a:r>
              <a:rPr lang="en-IN" sz="2800" dirty="0" err="1" smtClean="0">
                <a:latin typeface="Times New Roman" pitchFamily="18" charset="0"/>
                <a:cs typeface="Times New Roman" pitchFamily="18" charset="0"/>
              </a:rPr>
              <a:t>Pavaneswar</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Akula</a:t>
            </a:r>
            <a:r>
              <a:rPr lang="en-IN" sz="2800" dirty="0" smtClean="0">
                <a:latin typeface="Times New Roman" pitchFamily="18" charset="0"/>
                <a:cs typeface="Times New Roman" pitchFamily="18" charset="0"/>
              </a:rPr>
              <a:t> </a:t>
            </a:r>
          </a:p>
          <a:p>
            <a:pPr marL="342900" indent="-342900">
              <a:buFont typeface="+mj-lt"/>
              <a:buAutoNum type="arabicPeriod"/>
            </a:pPr>
            <a:r>
              <a:rPr lang="en-IN" sz="2800" dirty="0" err="1" smtClean="0">
                <a:latin typeface="Times New Roman" pitchFamily="18" charset="0"/>
                <a:cs typeface="Times New Roman" pitchFamily="18" charset="0"/>
              </a:rPr>
              <a:t>Sikandar</a:t>
            </a:r>
            <a:r>
              <a:rPr lang="en-IN" sz="2800" dirty="0" smtClean="0">
                <a:latin typeface="Times New Roman" pitchFamily="18" charset="0"/>
                <a:cs typeface="Times New Roman" pitchFamily="18" charset="0"/>
              </a:rPr>
              <a:t> Bash</a:t>
            </a:r>
          </a:p>
          <a:p>
            <a:pPr marL="342900" indent="-342900">
              <a:buFont typeface="+mj-lt"/>
              <a:buAutoNum type="arabicPeriod"/>
            </a:pPr>
            <a:r>
              <a:rPr lang="en-IN" sz="2800" dirty="0" err="1" smtClean="0">
                <a:latin typeface="Times New Roman" pitchFamily="18" charset="0"/>
                <a:cs typeface="Times New Roman" pitchFamily="18" charset="0"/>
              </a:rPr>
              <a:t>Vrushali</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Arun</a:t>
            </a:r>
            <a:r>
              <a:rPr lang="en-IN" sz="2800" dirty="0" smtClean="0">
                <a:latin typeface="Times New Roman" pitchFamily="18" charset="0"/>
                <a:cs typeface="Times New Roman" pitchFamily="18" charset="0"/>
              </a:rPr>
              <a:t> </a:t>
            </a:r>
            <a:r>
              <a:rPr lang="en-IN" sz="2800" dirty="0" err="1" smtClean="0">
                <a:latin typeface="Times New Roman" pitchFamily="18" charset="0"/>
                <a:cs typeface="Times New Roman" pitchFamily="18" charset="0"/>
              </a:rPr>
              <a:t>Ghuge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pc="-80" dirty="0"/>
              <a:t> </a:t>
            </a:r>
            <a:r>
              <a:rPr spc="25" dirty="0"/>
              <a:t>TITLE</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6" name="TextBox 25"/>
          <p:cNvSpPr txBox="1"/>
          <p:nvPr/>
        </p:nvSpPr>
        <p:spPr>
          <a:xfrm>
            <a:off x="685800" y="1981200"/>
            <a:ext cx="9677400" cy="1384995"/>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cs typeface="Times New Roman" pitchFamily="18" charset="0"/>
              </a:rPr>
              <a:t>In our project we built a Recognition  system to predict Indian Sign Language (ISL)</a:t>
            </a:r>
          </a:p>
          <a:p>
            <a:pPr>
              <a:buFont typeface="Arial" pitchFamily="34" charset="0"/>
              <a:buChar char="•"/>
            </a:pPr>
            <a:r>
              <a:rPr lang="en-IN" sz="2800" dirty="0" smtClean="0">
                <a:latin typeface="Times New Roman" pitchFamily="18" charset="0"/>
                <a:cs typeface="Times New Roman" pitchFamily="18" charset="0"/>
              </a:rPr>
              <a:t>Our Project is titled as ‘Indian Sign Language  Recognition’</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z="4800" spc="25" dirty="0"/>
              <a:t>A</a:t>
            </a:r>
            <a:r>
              <a:rPr sz="4800" spc="-5" dirty="0"/>
              <a:t>G</a:t>
            </a:r>
            <a:r>
              <a:rPr sz="4800" spc="-35" dirty="0"/>
              <a:t>E</a:t>
            </a:r>
            <a:r>
              <a:rPr sz="4800" spc="15" dirty="0"/>
              <a:t>N</a:t>
            </a:r>
            <a:r>
              <a:rPr sz="4800" dirty="0"/>
              <a:t>DA</a:t>
            </a:r>
            <a:endParaRPr sz="48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828800" y="1447800"/>
            <a:ext cx="7162800" cy="3539430"/>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Problem Statement</a:t>
            </a:r>
          </a:p>
          <a:p>
            <a:pPr>
              <a:buFont typeface="Arial" pitchFamily="34" charset="0"/>
              <a:buChar char="•"/>
            </a:pPr>
            <a:r>
              <a:rPr lang="en-US" sz="2800" dirty="0" smtClean="0">
                <a:latin typeface="Times New Roman" pitchFamily="18" charset="0"/>
                <a:cs typeface="Times New Roman" pitchFamily="18" charset="0"/>
              </a:rPr>
              <a:t>Project Overview</a:t>
            </a:r>
          </a:p>
          <a:p>
            <a:pPr>
              <a:buFont typeface="Arial" pitchFamily="34" charset="0"/>
              <a:buChar char="•"/>
            </a:pPr>
            <a:r>
              <a:rPr lang="en-US" sz="2800" dirty="0" smtClean="0">
                <a:latin typeface="Times New Roman" pitchFamily="18" charset="0"/>
                <a:cs typeface="Times New Roman" pitchFamily="18" charset="0"/>
              </a:rPr>
              <a:t>Who are the end users</a:t>
            </a:r>
          </a:p>
          <a:p>
            <a:pPr>
              <a:buFont typeface="Arial" pitchFamily="34" charset="0"/>
              <a:buChar char="•"/>
            </a:pPr>
            <a:r>
              <a:rPr lang="en-US" sz="2800" dirty="0" smtClean="0">
                <a:latin typeface="Times New Roman" pitchFamily="18" charset="0"/>
                <a:cs typeface="Times New Roman" pitchFamily="18" charset="0"/>
              </a:rPr>
              <a:t>Your solution and its value proposition</a:t>
            </a:r>
          </a:p>
          <a:p>
            <a:pPr>
              <a:buFont typeface="Arial" pitchFamily="34" charset="0"/>
              <a:buChar char="•"/>
            </a:pPr>
            <a:r>
              <a:rPr lang="en-US" sz="2800" dirty="0" smtClean="0">
                <a:latin typeface="Times New Roman" pitchFamily="18" charset="0"/>
                <a:cs typeface="Times New Roman" pitchFamily="18" charset="0"/>
              </a:rPr>
              <a:t>The wow in your solution</a:t>
            </a:r>
          </a:p>
          <a:p>
            <a:pPr>
              <a:buFont typeface="Arial" pitchFamily="34" charset="0"/>
              <a:buChar char="•"/>
            </a:pPr>
            <a:r>
              <a:rPr lang="en-US" sz="2800" dirty="0" smtClean="0">
                <a:latin typeface="Times New Roman" pitchFamily="18" charset="0"/>
                <a:cs typeface="Times New Roman" pitchFamily="18" charset="0"/>
              </a:rPr>
              <a:t>Modeling</a:t>
            </a:r>
          </a:p>
          <a:p>
            <a:pPr>
              <a:buFont typeface="Arial" pitchFamily="34" charset="0"/>
              <a:buChar char="•"/>
            </a:pPr>
            <a:r>
              <a:rPr lang="en-US" sz="2800" dirty="0" smtClean="0">
                <a:latin typeface="Times New Roman" pitchFamily="18" charset="0"/>
                <a:cs typeface="Times New Roman" pitchFamily="18" charset="0"/>
              </a:rPr>
              <a:t>Results</a:t>
            </a:r>
          </a:p>
          <a:p>
            <a:pPr>
              <a:buFont typeface="Arial" pitchFamily="34" charset="0"/>
              <a:buChar char="•"/>
            </a:pPr>
            <a:r>
              <a:rPr lang="en-US" sz="2800" dirty="0" smtClean="0">
                <a:latin typeface="Times New Roman" pitchFamily="18" charset="0"/>
                <a:cs typeface="Times New Roman" pitchFamily="18" charset="0"/>
              </a:rPr>
              <a:t>Meet our Team</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0" y="3048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t>P</a:t>
            </a:r>
            <a:r>
              <a:rPr spc="15" dirty="0"/>
              <a:t>ROB</a:t>
            </a:r>
            <a:r>
              <a:rPr spc="55" dirty="0"/>
              <a:t>L</a:t>
            </a:r>
            <a:r>
              <a:rPr spc="-20" dirty="0"/>
              <a:t>E</a:t>
            </a:r>
            <a:r>
              <a:rPr spc="20" dirty="0"/>
              <a:t>M</a:t>
            </a:r>
            <a:r>
              <a:rPr dirty="0"/>
              <a:t>	</a:t>
            </a:r>
            <a:r>
              <a:rPr spc="10" dirty="0"/>
              <a:t>S</a:t>
            </a:r>
            <a:r>
              <a:rPr spc="-370" dirty="0"/>
              <a:t>T</a:t>
            </a:r>
            <a:r>
              <a:rPr spc="-375" dirty="0"/>
              <a:t>A</a:t>
            </a:r>
            <a:r>
              <a:rPr spc="15" dirty="0"/>
              <a:t>T</a:t>
            </a:r>
            <a:r>
              <a:rPr spc="-10" dirty="0"/>
              <a:t>E</a:t>
            </a:r>
            <a:r>
              <a:rPr spc="-20" dirty="0"/>
              <a:t>ME</a:t>
            </a:r>
            <a:r>
              <a:rPr spc="10" dirty="0"/>
              <a:t>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11" name="Picture 10" descr="Text&#10;&#10;Description automatically generated with medium confidence"/>
          <p:cNvPicPr/>
          <p:nvPr/>
        </p:nvPicPr>
        <p:blipFill>
          <a:blip r:embed="rId4">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4191000"/>
            <a:ext cx="2766060" cy="1661160"/>
          </a:xfrm>
          <a:prstGeom prst="rect">
            <a:avLst/>
          </a:prstGeom>
          <a:noFill/>
          <a:ln>
            <a:noFill/>
          </a:ln>
        </p:spPr>
      </p:pic>
      <p:sp>
        <p:nvSpPr>
          <p:cNvPr id="13" name="TextBox 12"/>
          <p:cNvSpPr txBox="1"/>
          <p:nvPr/>
        </p:nvSpPr>
        <p:spPr>
          <a:xfrm>
            <a:off x="304800" y="990600"/>
            <a:ext cx="8153400" cy="2677656"/>
          </a:xfrm>
          <a:prstGeom prst="rect">
            <a:avLst/>
          </a:prstGeom>
          <a:noFill/>
        </p:spPr>
        <p:txBody>
          <a:bodyPr wrap="square" rtlCol="0">
            <a:spAutoFit/>
          </a:bodyPr>
          <a:lstStyle/>
          <a:p>
            <a:pPr lvl="0">
              <a:buFont typeface="Arial" pitchFamily="34" charset="0"/>
              <a:buChar char="•"/>
            </a:pPr>
            <a:r>
              <a:rPr lang="en-IN" sz="2800" dirty="0" smtClean="0">
                <a:latin typeface="Times New Roman" pitchFamily="18" charset="0"/>
                <a:cs typeface="Times New Roman" pitchFamily="18" charset="0"/>
              </a:rPr>
              <a:t>Dumb and Deaf people use sign language to communicate, which makes normal people difficult to understand them.</a:t>
            </a:r>
          </a:p>
          <a:p>
            <a:pPr lvl="0">
              <a:buFont typeface="Arial" pitchFamily="34" charset="0"/>
              <a:buChar char="•"/>
            </a:pPr>
            <a:r>
              <a:rPr lang="en-IN" sz="2800" dirty="0" smtClean="0">
                <a:latin typeface="Times New Roman" pitchFamily="18" charset="0"/>
                <a:cs typeface="Times New Roman" pitchFamily="18" charset="0"/>
              </a:rPr>
              <a:t>We built a Indian sign Language Recognition system which helps normal people to make healthier communication</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t>PROJECT	</a:t>
            </a:r>
            <a:r>
              <a:rPr spc="-20" dirty="0"/>
              <a:t>OVERVIEW</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228600" y="990600"/>
            <a:ext cx="9296400" cy="2215991"/>
          </a:xfrm>
          <a:prstGeom prst="rect">
            <a:avLst/>
          </a:prstGeom>
          <a:noFill/>
        </p:spPr>
        <p:txBody>
          <a:bodyPr wrap="square" rtlCol="0">
            <a:spAutoFit/>
          </a:bodyPr>
          <a:lstStyle/>
          <a:p>
            <a:pPr lvl="0"/>
            <a:endParaRPr lang="en-US" dirty="0" smtClean="0"/>
          </a:p>
          <a:p>
            <a:pPr lvl="0">
              <a:buFont typeface="Arial" pitchFamily="34" charset="0"/>
              <a:buChar char="•"/>
            </a:pPr>
            <a:r>
              <a:rPr lang="en-US" sz="2000" dirty="0" smtClean="0">
                <a:latin typeface="Times New Roman" pitchFamily="18" charset="0"/>
                <a:cs typeface="Times New Roman" pitchFamily="18" charset="0"/>
              </a:rPr>
              <a:t> The dataset used is created based on ISL Dictionary.</a:t>
            </a:r>
          </a:p>
          <a:p>
            <a:pPr lvl="0">
              <a:buFont typeface="Arial" pitchFamily="34" charset="0"/>
              <a:buChar char="•"/>
            </a:pPr>
            <a:r>
              <a:rPr lang="en-US" sz="2000" dirty="0" smtClean="0">
                <a:latin typeface="Times New Roman" pitchFamily="18" charset="0"/>
                <a:cs typeface="Times New Roman" pitchFamily="18" charset="0"/>
              </a:rPr>
              <a:t>We are utilizing </a:t>
            </a:r>
            <a:r>
              <a:rPr lang="en-US" sz="2000" dirty="0" err="1" smtClean="0">
                <a:latin typeface="Times New Roman" pitchFamily="18" charset="0"/>
                <a:cs typeface="Times New Roman" pitchFamily="18" charset="0"/>
              </a:rPr>
              <a:t>MediaPipe</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a Framework which is helpful in human face detections.\</a:t>
            </a:r>
          </a:p>
          <a:p>
            <a:pPr lvl="0">
              <a:buFont typeface="Arial" pitchFamily="34" charset="0"/>
              <a:buChar char="•"/>
            </a:pPr>
            <a:r>
              <a:rPr lang="en-IN" sz="2000" dirty="0" smtClean="0">
                <a:latin typeface="Times New Roman" pitchFamily="18" charset="0"/>
                <a:cs typeface="Times New Roman" pitchFamily="18" charset="0"/>
              </a:rPr>
              <a:t>After detecting the hand ,key points are extracted and collected</a:t>
            </a:r>
          </a:p>
          <a:p>
            <a:pPr lvl="0">
              <a:buFont typeface="Arial" pitchFamily="34" charset="0"/>
              <a:buChar char="•"/>
            </a:pPr>
            <a:r>
              <a:rPr lang="en-IN" sz="2000" dirty="0" smtClean="0">
                <a:latin typeface="Times New Roman" pitchFamily="18" charset="0"/>
                <a:cs typeface="Times New Roman" pitchFamily="18" charset="0"/>
              </a:rPr>
              <a:t>The data is trained by LSTM neural network algorithm and real time testing is done</a:t>
            </a:r>
          </a:p>
          <a:p>
            <a:pPr lvl="0"/>
            <a:endParaRPr lang="en-US" sz="2000" dirty="0" smtClean="0">
              <a:latin typeface="Times New Roman" pitchFamily="18" charset="0"/>
              <a:cs typeface="Times New Roman" pitchFamily="18" charset="0"/>
            </a:endParaRPr>
          </a:p>
          <a:p>
            <a:pPr lvl="0">
              <a:buFont typeface="Arial" pitchFamily="34" charset="0"/>
              <a:buChar char="•"/>
            </a:pPr>
            <a:endParaRPr lang="en-US" sz="2000" dirty="0" smtClean="0">
              <a:latin typeface="Times New Roman" pitchFamily="18" charset="0"/>
              <a:cs typeface="Times New Roman" pitchFamily="18" charset="0"/>
            </a:endParaRPr>
          </a:p>
        </p:txBody>
      </p:sp>
      <p:pic>
        <p:nvPicPr>
          <p:cNvPr id="13" name="Picture 12" descr="mediapipe.png"/>
          <p:cNvPicPr>
            <a:picLocks noChangeAspect="1"/>
          </p:cNvPicPr>
          <p:nvPr/>
        </p:nvPicPr>
        <p:blipFill>
          <a:blip r:embed="rId3"/>
          <a:stretch>
            <a:fillRect/>
          </a:stretch>
        </p:blipFill>
        <p:spPr>
          <a:xfrm>
            <a:off x="381000" y="2971800"/>
            <a:ext cx="7060301" cy="3048000"/>
          </a:xfrm>
          <a:prstGeom prst="rect">
            <a:avLst/>
          </a:prstGeom>
        </p:spPr>
      </p:pic>
      <p:pic>
        <p:nvPicPr>
          <p:cNvPr id="14" name="Picture 13" descr="hand landmarks.jpg"/>
          <p:cNvPicPr>
            <a:picLocks noChangeAspect="1"/>
          </p:cNvPicPr>
          <p:nvPr/>
        </p:nvPicPr>
        <p:blipFill>
          <a:blip r:embed="rId4"/>
          <a:stretch>
            <a:fillRect/>
          </a:stretch>
        </p:blipFill>
        <p:spPr>
          <a:xfrm>
            <a:off x="7696200" y="3352800"/>
            <a:ext cx="3810000" cy="273472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01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1752600"/>
            <a:ext cx="7467600" cy="2092881"/>
          </a:xfrm>
          <a:prstGeom prst="rect">
            <a:avLst/>
          </a:prstGeom>
          <a:noFill/>
        </p:spPr>
        <p:txBody>
          <a:bodyPr wrap="square" rtlCol="0">
            <a:spAutoFit/>
          </a:bodyPr>
          <a:lstStyle/>
          <a:p>
            <a:pPr marL="571500" indent="-571500">
              <a:buFont typeface="Wingdings" panose="05000000000000000000" pitchFamily="2" charset="2"/>
              <a:buChar char="§"/>
            </a:pPr>
            <a:r>
              <a:rPr lang="en-US" sz="2800" dirty="0" smtClean="0">
                <a:latin typeface="Times New Roman" pitchFamily="18" charset="0"/>
                <a:cs typeface="Times New Roman" pitchFamily="18" charset="0"/>
              </a:rPr>
              <a:t>Schools and Institutes that train such differently-</a:t>
            </a:r>
            <a:r>
              <a:rPr lang="en-US" sz="2800" dirty="0" err="1" smtClean="0">
                <a:latin typeface="Times New Roman" pitchFamily="18" charset="0"/>
                <a:cs typeface="Times New Roman" pitchFamily="18" charset="0"/>
              </a:rPr>
              <a:t>abled</a:t>
            </a:r>
            <a:r>
              <a:rPr lang="en-US" sz="2800" dirty="0" smtClean="0">
                <a:latin typeface="Times New Roman" pitchFamily="18" charset="0"/>
                <a:cs typeface="Times New Roman" pitchFamily="18" charset="0"/>
              </a:rPr>
              <a:t> people</a:t>
            </a:r>
          </a:p>
          <a:p>
            <a:pPr marL="571500" indent="-571500">
              <a:buFont typeface="Wingdings" panose="05000000000000000000" pitchFamily="2" charset="2"/>
              <a:buChar char="§"/>
            </a:pPr>
            <a:endParaRPr lang="en-US" sz="2800" dirty="0" smtClean="0">
              <a:latin typeface="Times New Roman" pitchFamily="18" charset="0"/>
              <a:cs typeface="Times New Roman" pitchFamily="18" charset="0"/>
            </a:endParaRPr>
          </a:p>
          <a:p>
            <a:pPr marL="571500" indent="-571500">
              <a:buFont typeface="Wingdings" panose="05000000000000000000" pitchFamily="2" charset="2"/>
              <a:buChar char="§"/>
            </a:pPr>
            <a:r>
              <a:rPr lang="en-IN" sz="2800" dirty="0" smtClean="0">
                <a:latin typeface="Times New Roman" pitchFamily="18" charset="0"/>
                <a:cs typeface="Times New Roman" pitchFamily="18" charset="0"/>
              </a:rPr>
              <a:t>Deaf and Dumb people</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4800" y="1524000"/>
            <a:ext cx="9906000" cy="3785652"/>
          </a:xfrm>
          <a:prstGeom prst="rect">
            <a:avLst/>
          </a:prstGeom>
          <a:noFill/>
        </p:spPr>
        <p:txBody>
          <a:bodyPr wrap="square" rtlCol="0">
            <a:spAutoFit/>
          </a:bodyPr>
          <a:lstStyle/>
          <a:p>
            <a:r>
              <a:rPr lang="en-US" sz="2400" dirty="0" smtClean="0">
                <a:latin typeface="Times New Roman" pitchFamily="18" charset="0"/>
                <a:cs typeface="Times New Roman" pitchFamily="18" charset="0"/>
              </a:rPr>
              <a:t>Our project aims to solve the following problems,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Reduces the bridge between the Normal people and Deaf &amp;Dumb people.</a:t>
            </a:r>
          </a:p>
          <a:p>
            <a:pPr>
              <a:buFont typeface="Arial" pitchFamily="34" charset="0"/>
              <a:buChar char="•"/>
            </a:pPr>
            <a:r>
              <a:rPr lang="en-US" sz="2400" dirty="0" smtClean="0">
                <a:latin typeface="Times New Roman" pitchFamily="18" charset="0"/>
                <a:cs typeface="Times New Roman" pitchFamily="18" charset="0"/>
              </a:rPr>
              <a:t> Helps Normal people to have healthier communication with Deaf &amp;Dumb people.</a:t>
            </a:r>
          </a:p>
          <a:p>
            <a:pPr>
              <a:buFont typeface="Arial" pitchFamily="34" charset="0"/>
              <a:buChar char="•"/>
            </a:pPr>
            <a:r>
              <a:rPr lang="en-US" sz="2400" dirty="0" smtClean="0">
                <a:latin typeface="Times New Roman" pitchFamily="18" charset="0"/>
                <a:cs typeface="Times New Roman" pitchFamily="18" charset="0"/>
              </a:rPr>
              <a:t> Develops an interest in the Indian community to learn Indian Sign Language.</a:t>
            </a:r>
          </a:p>
          <a:p>
            <a:pPr>
              <a:buFont typeface="Arial" pitchFamily="34" charset="0"/>
              <a:buChar char="•"/>
            </a:pPr>
            <a:r>
              <a:rPr lang="en-US" sz="2400" dirty="0" smtClean="0">
                <a:latin typeface="Times New Roman" pitchFamily="18" charset="0"/>
                <a:cs typeface="Times New Roman" pitchFamily="18" charset="0"/>
              </a:rPr>
              <a:t> Helps the Deaf &amp; Dumb community to excel in their Academics</a:t>
            </a:r>
          </a:p>
          <a:p>
            <a:pPr>
              <a:buFont typeface="Arial" pitchFamily="34" charset="0"/>
              <a:buChar char="•"/>
            </a:pPr>
            <a:r>
              <a:rPr lang="en-US" sz="2400" dirty="0" smtClean="0">
                <a:latin typeface="Times New Roman" pitchFamily="18" charset="0"/>
                <a:cs typeface="Times New Roman" pitchFamily="18" charset="0"/>
              </a:rPr>
              <a:t> Inspires the Indian citizens to create more ISL Learning </a:t>
            </a:r>
            <a:r>
              <a:rPr lang="en-US" sz="2400" dirty="0" err="1" smtClean="0">
                <a:latin typeface="Times New Roman" pitchFamily="18" charset="0"/>
                <a:cs typeface="Times New Roman" pitchFamily="18" charset="0"/>
              </a:rPr>
              <a:t>websites,Application</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Helps Deaf &amp; Deaf community to achieve greater heights in their </a:t>
            </a:r>
            <a:r>
              <a:rPr lang="en-US" sz="2400" dirty="0" err="1" smtClean="0">
                <a:latin typeface="Times New Roman" pitchFamily="18" charset="0"/>
                <a:cs typeface="Times New Roman" pitchFamily="18" charset="0"/>
              </a:rPr>
              <a:t>Dream,Passion</a:t>
            </a:r>
            <a:r>
              <a:rPr lang="en-US" sz="2400" dirty="0" smtClean="0">
                <a:latin typeface="Times New Roman" pitchFamily="18" charset="0"/>
                <a:cs typeface="Times New Roman" pitchFamily="18" charset="0"/>
              </a:rPr>
              <a:t>, and Career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90678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pc="15" dirty="0"/>
              <a:t>THE</a:t>
            </a:r>
            <a:r>
              <a:rPr spc="20" dirty="0"/>
              <a:t> </a:t>
            </a:r>
            <a:r>
              <a:rPr spc="10" dirty="0"/>
              <a:t>WOW</a:t>
            </a:r>
            <a:r>
              <a:rPr spc="85" dirty="0"/>
              <a:t> </a:t>
            </a:r>
            <a:r>
              <a:rPr spc="10" dirty="0"/>
              <a:t>IN</a:t>
            </a:r>
            <a:r>
              <a:rPr spc="-5" dirty="0"/>
              <a:t> </a:t>
            </a:r>
            <a:r>
              <a:rPr spc="15" dirty="0"/>
              <a:t>YOUR</a:t>
            </a:r>
            <a:r>
              <a:rPr spc="-10" dirty="0"/>
              <a:t> </a:t>
            </a:r>
            <a:r>
              <a:rPr spc="20" dirty="0"/>
              <a:t>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p:cNvSpPr txBox="1"/>
          <p:nvPr/>
        </p:nvSpPr>
        <p:spPr>
          <a:xfrm>
            <a:off x="685800" y="1676400"/>
            <a:ext cx="8839200" cy="4154984"/>
          </a:xfrm>
          <a:prstGeom prst="rect">
            <a:avLst/>
          </a:prstGeom>
          <a:noFill/>
        </p:spPr>
        <p:txBody>
          <a:bodyPr wrap="square" rtlCol="0">
            <a:spAutoFit/>
          </a:bodyPr>
          <a:lstStyle/>
          <a:p>
            <a:pPr>
              <a:buFont typeface="Arial" pitchFamily="34" charset="0"/>
              <a:buChar char="•"/>
            </a:pPr>
            <a:r>
              <a:rPr lang="en-US" sz="2400" dirty="0" smtClean="0"/>
              <a:t>In our world there are more than 300 different sign languages like  British Sign Language (BSL),American Sign Language(ASL),India Sign Language(ISL) etc. In our project, we are going to use the Indian sign languages (ISL) dataset. Our dataset consists of ISL Alphabets, and ISL </a:t>
            </a:r>
            <a:r>
              <a:rPr lang="en-US" sz="2400" dirty="0" smtClean="0"/>
              <a:t>Number</a:t>
            </a:r>
            <a:r>
              <a:rPr lang="en-US" sz="2400" dirty="0" smtClean="0"/>
              <a:t>.</a:t>
            </a:r>
            <a:endParaRPr lang="en-US" sz="2400" dirty="0" smtClean="0"/>
          </a:p>
          <a:p>
            <a:endParaRPr lang="en-US" sz="2400" dirty="0" smtClean="0"/>
          </a:p>
          <a:p>
            <a:pPr>
              <a:buFont typeface="Arial" pitchFamily="34" charset="0"/>
              <a:buChar char="•"/>
            </a:pPr>
            <a:r>
              <a:rPr lang="en-US" sz="2400" dirty="0" smtClean="0"/>
              <a:t> There have been many projects implemented on Sign Languages recognition. Some projects have been built around the principle of Frame at a </a:t>
            </a:r>
            <a:r>
              <a:rPr lang="en-US" sz="2400" dirty="0" err="1" smtClean="0"/>
              <a:t>point.The</a:t>
            </a:r>
            <a:r>
              <a:rPr lang="en-US" sz="2400" dirty="0" smtClean="0"/>
              <a:t> approach we are going to use is to take more frames and predict the action and translate them from ISL to English Languages. This can be done using the </a:t>
            </a:r>
            <a:r>
              <a:rPr lang="en-US" sz="2400" dirty="0" err="1" smtClean="0"/>
              <a:t>MediaPipe</a:t>
            </a:r>
            <a:r>
              <a:rPr lang="en-US" sz="2400" dirty="0" smtClean="0"/>
              <a:t> framework.</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87000" y="5486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34600" y="6324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a:latin typeface="Trebuchet MS"/>
              <a:cs typeface="Trebuchet MS"/>
            </a:endParaRPr>
          </a:p>
        </p:txBody>
      </p:sp>
      <p:sp>
        <p:nvSpPr>
          <p:cNvPr id="12" name="TextBox 11"/>
          <p:cNvSpPr txBox="1"/>
          <p:nvPr/>
        </p:nvSpPr>
        <p:spPr>
          <a:xfrm>
            <a:off x="685800" y="1143001"/>
            <a:ext cx="8534400" cy="2954655"/>
          </a:xfrm>
          <a:prstGeom prst="rect">
            <a:avLst/>
          </a:prstGeom>
          <a:noFill/>
        </p:spPr>
        <p:txBody>
          <a:bodyPr wrap="square" rtlCol="0">
            <a:spAutoFit/>
          </a:bodyPr>
          <a:lstStyle/>
          <a:p>
            <a:pPr>
              <a:buClr>
                <a:schemeClr val="tx1"/>
              </a:buClr>
              <a:buFont typeface="Arial" pitchFamily="34" charset="0"/>
              <a:buChar char="•"/>
            </a:pPr>
            <a:r>
              <a:rPr lang="en-IN" sz="2400" dirty="0" smtClean="0">
                <a:latin typeface="Times New Roman" pitchFamily="18" charset="0"/>
                <a:cs typeface="Times New Roman" pitchFamily="18" charset="0"/>
              </a:rPr>
              <a:t>Our Future works is to built Web Application using </a:t>
            </a:r>
            <a:r>
              <a:rPr lang="en-IN" sz="2400" dirty="0" err="1" smtClean="0">
                <a:latin typeface="Times New Roman" pitchFamily="18" charset="0"/>
                <a:cs typeface="Times New Roman" pitchFamily="18" charset="0"/>
              </a:rPr>
              <a:t>Streamlit</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Gradio.A</a:t>
            </a:r>
            <a:r>
              <a:rPr lang="en-IN" sz="2400" dirty="0" smtClean="0">
                <a:latin typeface="Times New Roman" pitchFamily="18" charset="0"/>
                <a:cs typeface="Times New Roman" pitchFamily="18" charset="0"/>
              </a:rPr>
              <a:t> Open source app framework in python language to build a Website.</a:t>
            </a:r>
          </a:p>
          <a:p>
            <a:pPr>
              <a:buClr>
                <a:schemeClr val="tx1"/>
              </a:buClr>
            </a:pPr>
            <a:endParaRPr lang="en-IN" sz="2400" dirty="0" smtClean="0">
              <a:latin typeface="Times New Roman" pitchFamily="18" charset="0"/>
              <a:cs typeface="Times New Roman" pitchFamily="18" charset="0"/>
            </a:endParaRPr>
          </a:p>
          <a:p>
            <a:pPr>
              <a:buClr>
                <a:schemeClr val="tx1"/>
              </a:buClr>
              <a:buFont typeface="Arial" pitchFamily="34" charset="0"/>
              <a:buChar char="•"/>
            </a:pPr>
            <a:endParaRPr lang="en-IN" sz="2400" dirty="0" smtClean="0">
              <a:latin typeface="Times New Roman" pitchFamily="18" charset="0"/>
              <a:cs typeface="Times New Roman" pitchFamily="18" charset="0"/>
            </a:endParaRPr>
          </a:p>
          <a:p>
            <a:pPr>
              <a:buClr>
                <a:schemeClr val="tx1"/>
              </a:buClr>
              <a:buFont typeface="Arial" pitchFamily="34" charset="0"/>
              <a:buChar char="•"/>
            </a:pPr>
            <a:endParaRPr lang="en-IN" sz="2400" dirty="0" smtClean="0">
              <a:latin typeface="Times New Roman" pitchFamily="18" charset="0"/>
              <a:cs typeface="Times New Roman" pitchFamily="18" charset="0"/>
            </a:endParaRPr>
          </a:p>
          <a:p>
            <a:pPr>
              <a:buClr>
                <a:schemeClr val="tx1"/>
              </a:buClr>
            </a:pPr>
            <a:endParaRPr lang="en-IN" sz="2400" dirty="0" smtClean="0">
              <a:latin typeface="Times New Roman" pitchFamily="18" charset="0"/>
              <a:cs typeface="Times New Roman" pitchFamily="18" charset="0"/>
            </a:endParaRPr>
          </a:p>
          <a:p>
            <a:pPr>
              <a:buClr>
                <a:schemeClr val="tx1"/>
              </a:buClr>
              <a:buFont typeface="Arial" pitchFamily="34" charset="0"/>
              <a:buChar char="•"/>
            </a:pPr>
            <a:endParaRPr lang="en-US" dirty="0"/>
          </a:p>
        </p:txBody>
      </p:sp>
      <p:pic>
        <p:nvPicPr>
          <p:cNvPr id="13" name="image7.png" descr="IBM.png"/>
          <p:cNvPicPr/>
          <p:nvPr/>
        </p:nvPicPr>
        <p:blipFill>
          <a:blip r:embed="rId2" cstate="print"/>
          <a:stretch>
            <a:fillRect/>
          </a:stretch>
        </p:blipFill>
        <p:spPr>
          <a:xfrm>
            <a:off x="2895600" y="2438400"/>
            <a:ext cx="3657600" cy="4114800"/>
          </a:xfrm>
          <a:prstGeom prst="rect">
            <a:avLst/>
          </a:prstGeom>
        </p:spPr>
      </p:pic>
      <p:sp>
        <p:nvSpPr>
          <p:cNvPr id="14" name="TextBox 13"/>
          <p:cNvSpPr txBox="1"/>
          <p:nvPr/>
        </p:nvSpPr>
        <p:spPr>
          <a:xfrm>
            <a:off x="4114800" y="6248400"/>
            <a:ext cx="1447800" cy="369332"/>
          </a:xfrm>
          <a:prstGeom prst="rect">
            <a:avLst/>
          </a:prstGeom>
          <a:noFill/>
        </p:spPr>
        <p:txBody>
          <a:bodyPr wrap="square" rtlCol="0">
            <a:spAutoFit/>
          </a:bodyPr>
          <a:lstStyle/>
          <a:p>
            <a:r>
              <a:rPr lang="en-IN" dirty="0" smtClean="0"/>
              <a:t>WIREFRAME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TotalTime>
  <Words>481</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Team Infinity (AICB1-AI06)</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lpstr>Our Team Members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Infinity</dc:title>
  <dc:creator>Harini</dc:creator>
  <cp:lastModifiedBy>Harini</cp:lastModifiedBy>
  <cp:revision>43</cp:revision>
  <dcterms:created xsi:type="dcterms:W3CDTF">2022-09-30T05:47:14Z</dcterms:created>
  <dcterms:modified xsi:type="dcterms:W3CDTF">2022-10-07T16:18:19Z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2022-09-26T00:00:00Z</vt:filetime>
  </property>
  <property fmtid="{D5CDD505-2E9C-101B-9397-08002B2CF9AE}" pid="3" name="LastSaved">
    <vt:filetime>2022-09-30T00:00:00Z</vt:filetime>
  </property>
</Properties>
</file>