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347" r:id="rId2"/>
    <p:sldId id="395" r:id="rId3"/>
    <p:sldId id="382" r:id="rId4"/>
    <p:sldId id="396" r:id="rId5"/>
    <p:sldId id="404" r:id="rId6"/>
    <p:sldId id="383" r:id="rId7"/>
    <p:sldId id="415" r:id="rId8"/>
    <p:sldId id="416" r:id="rId9"/>
    <p:sldId id="384" r:id="rId10"/>
    <p:sldId id="405" r:id="rId11"/>
    <p:sldId id="406" r:id="rId12"/>
    <p:sldId id="397" r:id="rId13"/>
    <p:sldId id="399" r:id="rId14"/>
    <p:sldId id="413" r:id="rId15"/>
    <p:sldId id="402" r:id="rId16"/>
    <p:sldId id="403" r:id="rId17"/>
    <p:sldId id="387" r:id="rId18"/>
    <p:sldId id="407" r:id="rId19"/>
    <p:sldId id="409" r:id="rId20"/>
    <p:sldId id="389" r:id="rId21"/>
    <p:sldId id="400" r:id="rId22"/>
    <p:sldId id="376" r:id="rId23"/>
    <p:sldId id="414" r:id="rId24"/>
  </p:sldIdLst>
  <p:sldSz cx="9144000" cy="6858000" type="screen4x3"/>
  <p:notesSz cx="9939338" cy="68072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3" pos="5458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orient="horz" pos="3770" userDrawn="1">
          <p15:clr>
            <a:srgbClr val="A4A3A4"/>
          </p15:clr>
        </p15:guide>
        <p15:guide id="6" pos="1497" userDrawn="1">
          <p15:clr>
            <a:srgbClr val="A4A3A4"/>
          </p15:clr>
        </p15:guide>
        <p15:guide id="7" orient="horz" pos="981" userDrawn="1">
          <p15:clr>
            <a:srgbClr val="A4A3A4"/>
          </p15:clr>
        </p15:guide>
        <p15:guide id="8" pos="385" userDrawn="1">
          <p15:clr>
            <a:srgbClr val="A4A3A4"/>
          </p15:clr>
        </p15:guide>
        <p15:guide id="9" pos="657" userDrawn="1">
          <p15:clr>
            <a:srgbClr val="A4A3A4"/>
          </p15:clr>
        </p15:guide>
        <p15:guide id="10" pos="862" userDrawn="1">
          <p15:clr>
            <a:srgbClr val="A4A3A4"/>
          </p15:clr>
        </p15:guide>
        <p15:guide id="11" orient="horz" pos="1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ng kim" initials="sk" lastIdx="4" clrIdx="0">
    <p:extLst>
      <p:ext uri="{19B8F6BF-5375-455C-9EA6-DF929625EA0E}">
        <p15:presenceInfo xmlns:p15="http://schemas.microsoft.com/office/powerpoint/2012/main" userId="6e803eff45909d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B2CC"/>
    <a:srgbClr val="383838"/>
    <a:srgbClr val="F4CCCC"/>
    <a:srgbClr val="C9D6FF"/>
    <a:srgbClr val="F6F6F6"/>
    <a:srgbClr val="FFCDCD"/>
    <a:srgbClr val="A7B2C6"/>
    <a:srgbClr val="CA5555"/>
    <a:srgbClr val="DBDBDB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42" y="102"/>
      </p:cViewPr>
      <p:guideLst>
        <p:guide orient="horz" pos="2160"/>
        <p:guide pos="295"/>
        <p:guide pos="5458"/>
        <p:guide pos="2880"/>
        <p:guide orient="horz" pos="3770"/>
        <p:guide pos="1497"/>
        <p:guide orient="horz" pos="981"/>
        <p:guide pos="385"/>
        <p:guide pos="657"/>
        <p:guide pos="862"/>
        <p:guide orient="horz" pos="157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270" y="-84"/>
      </p:cViewPr>
      <p:guideLst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822" cy="339924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196" y="0"/>
            <a:ext cx="4307822" cy="339924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r">
              <a:defRPr sz="1200"/>
            </a:lvl1pPr>
          </a:lstStyle>
          <a:p>
            <a:fld id="{8D5DE944-E973-4E99-A45F-8A82B4E82568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66187"/>
            <a:ext cx="4307822" cy="339924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196" y="6466187"/>
            <a:ext cx="4307822" cy="339924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r">
              <a:defRPr sz="1200"/>
            </a:lvl1pPr>
          </a:lstStyle>
          <a:p>
            <a:fld id="{D07D24B8-4DB0-4ADA-B13A-F7E995FB0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56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822" cy="339924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196" y="0"/>
            <a:ext cx="4307822" cy="339924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r">
              <a:defRPr sz="1200"/>
            </a:lvl1pPr>
          </a:lstStyle>
          <a:p>
            <a:fld id="{6CD63FE2-491D-4224-A4BB-86A56D2FE958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14" tIns="45807" rIns="91614" bIns="458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4" y="3233638"/>
            <a:ext cx="7951470" cy="3062587"/>
          </a:xfrm>
          <a:prstGeom prst="rect">
            <a:avLst/>
          </a:prstGeom>
        </p:spPr>
        <p:txBody>
          <a:bodyPr vert="horz" lIns="91614" tIns="45807" rIns="91614" bIns="4580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66187"/>
            <a:ext cx="4307822" cy="339924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196" y="6466187"/>
            <a:ext cx="4307822" cy="339924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r">
              <a:defRPr sz="1200"/>
            </a:lvl1pPr>
          </a:lstStyle>
          <a:p>
            <a:fld id="{A6789B80-CED5-4939-881B-6818A8B52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701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02FA-8171-4223-98D2-35D59890D4B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FD32-46B7-42B9-9D51-ACC3E11538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1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02FA-8171-4223-98D2-35D59890D4B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FD32-46B7-42B9-9D51-ACC3E11538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8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02FA-8171-4223-98D2-35D59890D4B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FD32-46B7-42B9-9D51-ACC3E11538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74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7"/>
            <a:ext cx="7886700" cy="587374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ko-KR" altLang="en-US" sz="3600" b="1">
                <a:solidFill>
                  <a:srgbClr val="395994"/>
                </a:solidFill>
                <a:latin typeface="맑은 고딕"/>
              </a:rPr>
              <a:t>제목을 입력하세요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48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02FA-8171-4223-98D2-35D59890D4B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FD32-46B7-42B9-9D51-ACC3E11538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2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02FA-8171-4223-98D2-35D59890D4B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FD32-46B7-42B9-9D51-ACC3E11538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26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02FA-8171-4223-98D2-35D59890D4B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FD32-46B7-42B9-9D51-ACC3E11538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3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02FA-8171-4223-98D2-35D59890D4B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FD32-46B7-42B9-9D51-ACC3E11538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12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02FA-8171-4223-98D2-35D59890D4B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FD32-46B7-42B9-9D51-ACC3E11538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78A3D4-D861-4218-B4D3-75F4E07151C2}"/>
              </a:ext>
            </a:extLst>
          </p:cNvPr>
          <p:cNvSpPr/>
          <p:nvPr userDrawn="1"/>
        </p:nvSpPr>
        <p:spPr>
          <a:xfrm>
            <a:off x="7855527" y="6259484"/>
            <a:ext cx="1163782" cy="598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5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02FA-8171-4223-98D2-35D59890D4B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FD32-46B7-42B9-9D51-ACC3E11538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89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02FA-8171-4223-98D2-35D59890D4B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FD32-46B7-42B9-9D51-ACC3E11538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9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02FA-8171-4223-98D2-35D59890D4B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FD32-46B7-42B9-9D51-ACC3E11538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4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02FA-8171-4223-98D2-35D59890D4B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FD32-46B7-42B9-9D51-ACC3E11538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21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203080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맑은 고딕" panose="020B0503020000020004" pitchFamily="50" charset="-127"/>
              </a:rPr>
              <a:t>15</a:t>
            </a:r>
            <a:r>
              <a:rPr lang="en-US" altLang="ko-KR" sz="1600" baseline="30000" dirty="0">
                <a:solidFill>
                  <a:prstClr val="white"/>
                </a:solidFill>
                <a:latin typeface="맑은 고딕" panose="020B0503020000020004" pitchFamily="50" charset="-127"/>
              </a:rPr>
              <a:t>th</a:t>
            </a:r>
            <a:r>
              <a:rPr lang="en-US" altLang="ko-KR" sz="1600" dirty="0">
                <a:solidFill>
                  <a:prstClr val="white"/>
                </a:solidFill>
                <a:latin typeface="맑은 고딕" panose="020B0503020000020004" pitchFamily="50" charset="-127"/>
              </a:rPr>
              <a:t> March 2019</a:t>
            </a:r>
          </a:p>
          <a:p>
            <a:pPr algn="ctr">
              <a:lnSpc>
                <a:spcPts val="18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맑은 고딕" panose="020B0503020000020004" pitchFamily="50" charset="-127"/>
              </a:rPr>
              <a:t>AI Labs, </a:t>
            </a:r>
            <a:r>
              <a:rPr lang="en-US" altLang="ko-KR" sz="1600" dirty="0" err="1">
                <a:solidFill>
                  <a:prstClr val="white"/>
                </a:solidFill>
                <a:latin typeface="맑은 고딕" panose="020B0503020000020004" pitchFamily="50" charset="-127"/>
              </a:rPr>
              <a:t>Saltlux</a:t>
            </a:r>
            <a:r>
              <a:rPr lang="en-US" altLang="ko-KR" sz="1600" dirty="0">
                <a:solidFill>
                  <a:prstClr val="white"/>
                </a:solidFill>
                <a:latin typeface="맑은 고딕" panose="020B0503020000020004" pitchFamily="50" charset="-127"/>
              </a:rPr>
              <a:t> Inc.</a:t>
            </a:r>
          </a:p>
          <a:p>
            <a:pPr algn="ctr">
              <a:lnSpc>
                <a:spcPts val="1800"/>
              </a:lnSpc>
            </a:pPr>
            <a:endParaRPr lang="en-US" altLang="ko-KR" sz="1600" dirty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ts val="1800"/>
              </a:lnSpc>
            </a:pPr>
            <a:r>
              <a:rPr lang="en-US" altLang="ko-KR" sz="1600" dirty="0" err="1">
                <a:solidFill>
                  <a:prstClr val="white"/>
                </a:solidFill>
                <a:latin typeface="맑은 고딕" panose="020B0503020000020004" pitchFamily="50" charset="-127"/>
              </a:rPr>
              <a:t>Seonghyun</a:t>
            </a:r>
            <a:r>
              <a:rPr lang="en-US" altLang="ko-KR" sz="1600" dirty="0">
                <a:solidFill>
                  <a:prstClr val="white"/>
                </a:solidFill>
                <a:latin typeface="맑은 고딕" panose="020B0503020000020004" pitchFamily="50" charset="-127"/>
              </a:rPr>
              <a:t> Kim</a:t>
            </a:r>
            <a:endParaRPr lang="ko-KR" altLang="en-US" sz="160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98884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80">
                <a:solidFill>
                  <a:schemeClr val="bg1"/>
                </a:solidFill>
                <a:latin typeface="+mj-ea"/>
                <a:ea typeface="+mj-ea"/>
              </a:rPr>
              <a:t>Korean-optimized Word Representations</a:t>
            </a:r>
          </a:p>
          <a:p>
            <a:pPr algn="ctr"/>
            <a:r>
              <a:rPr lang="en-US" altLang="ko-KR" sz="2800" b="1" spc="-80">
                <a:solidFill>
                  <a:schemeClr val="bg1"/>
                </a:solidFill>
                <a:latin typeface="+mj-ea"/>
                <a:ea typeface="+mj-ea"/>
              </a:rPr>
              <a:t>for Out of Vocabulary Problems caused by Misspelling</a:t>
            </a:r>
          </a:p>
          <a:p>
            <a:pPr algn="ctr"/>
            <a:r>
              <a:rPr lang="en-US" altLang="ko-KR" sz="2800" b="1" spc="-80">
                <a:solidFill>
                  <a:schemeClr val="bg1"/>
                </a:solidFill>
                <a:latin typeface="+mj-ea"/>
                <a:ea typeface="+mj-ea"/>
              </a:rPr>
              <a:t>using Sub-character Information</a:t>
            </a:r>
            <a:endParaRPr lang="ko-KR" altLang="en-US" sz="2800" b="1" spc="-8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" name="Picture 2" descr="machine reading comprehension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100000" l="9871" r="951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0529" y="4437086"/>
            <a:ext cx="3600401" cy="238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14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395994"/>
                </a:solidFill>
                <a:latin typeface="맑은 고딕"/>
              </a:rPr>
              <a:t>Decomposition of Korean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414238" y="8792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8P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CCD14BB7-9341-4CB7-9731-26739598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8639176" cy="4896544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Korean characters can be decomposed into a sequence of three sub-characters, </a:t>
            </a:r>
            <a:r>
              <a:rPr lang="en-US" altLang="ko-KR" sz="1800" b="1" dirty="0" err="1"/>
              <a:t>Jamo</a:t>
            </a:r>
            <a:endParaRPr lang="en-US" altLang="ko-KR" sz="1800" b="1" dirty="0"/>
          </a:p>
          <a:p>
            <a:r>
              <a:rPr lang="en-US" altLang="ko-KR" sz="1800" dirty="0" err="1"/>
              <a:t>Chosung</a:t>
            </a:r>
            <a:r>
              <a:rPr lang="en-US" altLang="ko-KR" sz="1800" dirty="0"/>
              <a:t> and </a:t>
            </a:r>
            <a:r>
              <a:rPr lang="en-US" altLang="ko-KR" sz="1800" dirty="0" err="1"/>
              <a:t>jongsung</a:t>
            </a:r>
            <a:r>
              <a:rPr lang="en-US" altLang="ko-KR" sz="1800" dirty="0"/>
              <a:t> are consonants while </a:t>
            </a:r>
            <a:r>
              <a:rPr lang="en-US" altLang="ko-KR" sz="1800" dirty="0" err="1"/>
              <a:t>joongsung</a:t>
            </a:r>
            <a:r>
              <a:rPr lang="en-US" altLang="ko-KR" sz="1800" dirty="0"/>
              <a:t> are vowels</a:t>
            </a:r>
            <a:endParaRPr lang="ko-KR" altLang="en-US" sz="1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20355-E1B6-4A58-B8C3-C7CD01A799D1}"/>
              </a:ext>
            </a:extLst>
          </p:cNvPr>
          <p:cNvSpPr/>
          <p:nvPr/>
        </p:nvSpPr>
        <p:spPr>
          <a:xfrm>
            <a:off x="7855527" y="6259484"/>
            <a:ext cx="1163782" cy="598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24C4AC-A989-4DB2-B13C-1746B1FF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78" y="2873301"/>
            <a:ext cx="7168444" cy="29367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D353DA-08A1-4947-A18D-A5DEB9A1073E}"/>
              </a:ext>
            </a:extLst>
          </p:cNvPr>
          <p:cNvSpPr txBox="1"/>
          <p:nvPr/>
        </p:nvSpPr>
        <p:spPr>
          <a:xfrm>
            <a:off x="1098530" y="6596390"/>
            <a:ext cx="1616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[1] Park et al.,  ACL, 2018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A978B-66A1-4205-974E-9EDB367DC92D}"/>
              </a:ext>
            </a:extLst>
          </p:cNvPr>
          <p:cNvSpPr txBox="1"/>
          <p:nvPr/>
        </p:nvSpPr>
        <p:spPr>
          <a:xfrm>
            <a:off x="898195" y="2330339"/>
            <a:ext cx="1599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Chosung</a:t>
            </a:r>
            <a:endParaRPr lang="en-US" altLang="ko-KR" dirty="0"/>
          </a:p>
          <a:p>
            <a:pPr algn="ctr"/>
            <a:r>
              <a:rPr lang="en-US" altLang="ko-KR" dirty="0"/>
              <a:t>(syllable onset)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93883-3836-44BA-8E89-39BB323B788D}"/>
              </a:ext>
            </a:extLst>
          </p:cNvPr>
          <p:cNvSpPr txBox="1"/>
          <p:nvPr/>
        </p:nvSpPr>
        <p:spPr>
          <a:xfrm>
            <a:off x="3588160" y="2330339"/>
            <a:ext cx="1796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Joongsung</a:t>
            </a:r>
            <a:endParaRPr lang="en-US" altLang="ko-KR" dirty="0"/>
          </a:p>
          <a:p>
            <a:pPr algn="ctr"/>
            <a:r>
              <a:rPr lang="en-US" altLang="ko-KR" dirty="0"/>
              <a:t>(syllable nucleus)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DC6BD4-975A-4D02-9ECB-4F5FBA7E1AA0}"/>
              </a:ext>
            </a:extLst>
          </p:cNvPr>
          <p:cNvSpPr txBox="1"/>
          <p:nvPr/>
        </p:nvSpPr>
        <p:spPr>
          <a:xfrm>
            <a:off x="6545996" y="2330339"/>
            <a:ext cx="152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Jonggsung</a:t>
            </a:r>
            <a:endParaRPr lang="en-US" altLang="ko-KR" dirty="0"/>
          </a:p>
          <a:p>
            <a:pPr algn="ctr"/>
            <a:r>
              <a:rPr lang="en-US" altLang="ko-KR" dirty="0"/>
              <a:t>(syllable coda)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4FDE2-410D-451E-891C-9820834FCEEC}"/>
              </a:ext>
            </a:extLst>
          </p:cNvPr>
          <p:cNvSpPr txBox="1"/>
          <p:nvPr/>
        </p:nvSpPr>
        <p:spPr>
          <a:xfrm>
            <a:off x="2251004" y="391725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(Sun)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7038FB-160A-4DA5-8DDA-6CB8B0248C2A}"/>
              </a:ext>
            </a:extLst>
          </p:cNvPr>
          <p:cNvSpPr txBox="1"/>
          <p:nvPr/>
        </p:nvSpPr>
        <p:spPr>
          <a:xfrm>
            <a:off x="2144404" y="5301439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(Moon)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3A60C-7FB3-4E6B-B0F4-4083DC66FEFE}"/>
              </a:ext>
            </a:extLst>
          </p:cNvPr>
          <p:cNvSpPr txBox="1"/>
          <p:nvPr/>
        </p:nvSpPr>
        <p:spPr>
          <a:xfrm>
            <a:off x="665018" y="120912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77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395994"/>
                </a:solidFill>
                <a:latin typeface="맑은 고딕"/>
              </a:rPr>
              <a:t>Decomposition of Korean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414238" y="8792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9P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CCD14BB7-9341-4CB7-9731-26739598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8639176" cy="4896544"/>
          </a:xfrm>
        </p:spPr>
        <p:txBody>
          <a:bodyPr>
            <a:normAutofit/>
          </a:bodyPr>
          <a:lstStyle/>
          <a:p>
            <a:r>
              <a:rPr lang="en-US" altLang="ko-KR" sz="1800" b="1" dirty="0" err="1"/>
              <a:t>Jamo</a:t>
            </a:r>
            <a:r>
              <a:rPr lang="en-US" altLang="ko-KR" sz="1800" dirty="0"/>
              <a:t> is consists of 19 consonants and 21 vowels </a:t>
            </a:r>
            <a:endParaRPr lang="ko-KR" altLang="en-US" sz="1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20355-E1B6-4A58-B8C3-C7CD01A799D1}"/>
              </a:ext>
            </a:extLst>
          </p:cNvPr>
          <p:cNvSpPr/>
          <p:nvPr/>
        </p:nvSpPr>
        <p:spPr>
          <a:xfrm>
            <a:off x="7855527" y="6259484"/>
            <a:ext cx="1163782" cy="598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apture">
            <a:extLst>
              <a:ext uri="{FF2B5EF4-FFF2-40B4-BE49-F238E27FC236}">
                <a16:creationId xmlns:a16="http://schemas.microsoft.com/office/drawing/2014/main" id="{CD1300A2-FD1D-4E4D-A661-09095598D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9"/>
          <a:stretch/>
        </p:blipFill>
        <p:spPr bwMode="auto">
          <a:xfrm>
            <a:off x="840383" y="1551962"/>
            <a:ext cx="7463233" cy="518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7A3AA5C-114B-4554-954A-1B86A2E4FC9A}"/>
              </a:ext>
            </a:extLst>
          </p:cNvPr>
          <p:cNvSpPr/>
          <p:nvPr/>
        </p:nvSpPr>
        <p:spPr>
          <a:xfrm>
            <a:off x="7057062" y="4230477"/>
            <a:ext cx="672029" cy="815248"/>
          </a:xfrm>
          <a:prstGeom prst="rect">
            <a:avLst/>
          </a:prstGeom>
          <a:noFill/>
          <a:ln w="31750">
            <a:solidFill>
              <a:srgbClr val="70B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E1E88-2E9C-40B5-BCC6-B11D4361F7CF}"/>
              </a:ext>
            </a:extLst>
          </p:cNvPr>
          <p:cNvSpPr/>
          <p:nvPr/>
        </p:nvSpPr>
        <p:spPr>
          <a:xfrm>
            <a:off x="7402408" y="5523780"/>
            <a:ext cx="672029" cy="815248"/>
          </a:xfrm>
          <a:prstGeom prst="rect">
            <a:avLst/>
          </a:prstGeom>
          <a:noFill/>
          <a:ln w="31750">
            <a:solidFill>
              <a:srgbClr val="70B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8FA814-9538-4DC1-9129-925E52B5A047}"/>
              </a:ext>
            </a:extLst>
          </p:cNvPr>
          <p:cNvSpPr/>
          <p:nvPr/>
        </p:nvSpPr>
        <p:spPr>
          <a:xfrm>
            <a:off x="921391" y="5529002"/>
            <a:ext cx="2509706" cy="815248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D583BE-8ADC-4AD4-8BC0-F51F3FF29465}"/>
              </a:ext>
            </a:extLst>
          </p:cNvPr>
          <p:cNvSpPr/>
          <p:nvPr/>
        </p:nvSpPr>
        <p:spPr>
          <a:xfrm>
            <a:off x="4167930" y="5529002"/>
            <a:ext cx="1201024" cy="815248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735DB-2D87-4C69-95FC-B7347C410E31}"/>
              </a:ext>
            </a:extLst>
          </p:cNvPr>
          <p:cNvSpPr txBox="1"/>
          <p:nvPr/>
        </p:nvSpPr>
        <p:spPr>
          <a:xfrm>
            <a:off x="665018" y="120912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08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395994"/>
                </a:solidFill>
                <a:latin typeface="맑은 고딕"/>
              </a:rPr>
              <a:t>Research Aims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414238" y="8792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10P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CCD14BB7-9341-4CB7-9731-26739598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8639176" cy="4896544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To develop Korean-optimized word embedding model to solve OOV problem based on </a:t>
            </a:r>
            <a:r>
              <a:rPr lang="en-US" altLang="ko-KR" sz="2400" b="1" dirty="0" err="1"/>
              <a:t>FastText</a:t>
            </a:r>
            <a:r>
              <a:rPr lang="en-US" altLang="ko-KR" sz="2400" b="1" dirty="0"/>
              <a:t> model</a:t>
            </a:r>
          </a:p>
          <a:p>
            <a:r>
              <a:rPr lang="en-US" altLang="ko-KR" sz="2400" b="1" dirty="0"/>
              <a:t>Developing a model that can embed well in misspelling or foreign languages in Korean</a:t>
            </a:r>
          </a:p>
          <a:p>
            <a:endParaRPr lang="en-US" altLang="ko-KR" sz="2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20355-E1B6-4A58-B8C3-C7CD01A799D1}"/>
              </a:ext>
            </a:extLst>
          </p:cNvPr>
          <p:cNvSpPr/>
          <p:nvPr/>
        </p:nvSpPr>
        <p:spPr>
          <a:xfrm>
            <a:off x="7855527" y="6259484"/>
            <a:ext cx="1163782" cy="598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5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0AD2F25-B8A4-43F7-B073-1FB6A03C293C}"/>
              </a:ext>
            </a:extLst>
          </p:cNvPr>
          <p:cNvSpPr/>
          <p:nvPr/>
        </p:nvSpPr>
        <p:spPr>
          <a:xfrm>
            <a:off x="2315361" y="1543574"/>
            <a:ext cx="6392411" cy="1501630"/>
          </a:xfrm>
          <a:prstGeom prst="roundRect">
            <a:avLst>
              <a:gd name="adj" fmla="val 116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rgbClr val="395994"/>
                </a:solidFill>
                <a:latin typeface="맑은 고딕"/>
              </a:rPr>
              <a:t>Methods</a:t>
            </a:r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8414238" y="8792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11P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CCD14BB7-9341-4CB7-9731-26739598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8639176" cy="463848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Model variations</a:t>
            </a:r>
            <a:endParaRPr lang="ko-KR" altLang="en-US" sz="1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20355-E1B6-4A58-B8C3-C7CD01A799D1}"/>
              </a:ext>
            </a:extLst>
          </p:cNvPr>
          <p:cNvSpPr/>
          <p:nvPr/>
        </p:nvSpPr>
        <p:spPr>
          <a:xfrm>
            <a:off x="7855527" y="6259484"/>
            <a:ext cx="1163782" cy="598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6E7F1-A3C1-4FC6-AE58-025BFE78E186}"/>
              </a:ext>
            </a:extLst>
          </p:cNvPr>
          <p:cNvSpPr txBox="1"/>
          <p:nvPr/>
        </p:nvSpPr>
        <p:spPr>
          <a:xfrm>
            <a:off x="361950" y="2067536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Baseline model</a:t>
            </a:r>
            <a:r>
              <a:rPr lang="en-US" altLang="ko-KR" sz="1200" dirty="0"/>
              <a:t> [1-2]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DD5DD3-7B79-4305-858E-912301A6CFB8}"/>
              </a:ext>
            </a:extLst>
          </p:cNvPr>
          <p:cNvSpPr txBox="1"/>
          <p:nvPr/>
        </p:nvSpPr>
        <p:spPr>
          <a:xfrm>
            <a:off x="2604561" y="2032779"/>
            <a:ext cx="82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오렌지</a:t>
            </a:r>
            <a:endParaRPr lang="en-US" altLang="ko-KR" sz="1400" dirty="0"/>
          </a:p>
          <a:p>
            <a:pPr algn="ctr"/>
            <a:r>
              <a:rPr lang="en-US" altLang="ko-KR" sz="1400" dirty="0"/>
              <a:t>(Orange)</a:t>
            </a:r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BA61219-72E6-4672-8B05-2902A964C980}"/>
              </a:ext>
            </a:extLst>
          </p:cNvPr>
          <p:cNvSpPr/>
          <p:nvPr/>
        </p:nvSpPr>
        <p:spPr>
          <a:xfrm>
            <a:off x="2315361" y="3254928"/>
            <a:ext cx="6392411" cy="3322042"/>
          </a:xfrm>
          <a:prstGeom prst="roundRect">
            <a:avLst>
              <a:gd name="adj" fmla="val 62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70BCAB-D27F-4B98-9F30-06FFD77F3F9A}"/>
              </a:ext>
            </a:extLst>
          </p:cNvPr>
          <p:cNvSpPr txBox="1"/>
          <p:nvPr/>
        </p:nvSpPr>
        <p:spPr>
          <a:xfrm>
            <a:off x="224636" y="4474062"/>
            <a:ext cx="18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Jamo</a:t>
            </a:r>
            <a:r>
              <a:rPr lang="en-US" altLang="ko-KR" dirty="0"/>
              <a:t>-static model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B771E46-131B-4592-AEF8-4E1CEEE8FE62}"/>
              </a:ext>
            </a:extLst>
          </p:cNvPr>
          <p:cNvGrpSpPr/>
          <p:nvPr/>
        </p:nvGrpSpPr>
        <p:grpSpPr>
          <a:xfrm>
            <a:off x="3913994" y="1643709"/>
            <a:ext cx="4625999" cy="1301360"/>
            <a:chOff x="4031440" y="1668343"/>
            <a:chExt cx="4625999" cy="1301360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654062F0-2BC2-402D-B011-F90C30616F05}"/>
                </a:ext>
              </a:extLst>
            </p:cNvPr>
            <p:cNvSpPr/>
            <p:nvPr/>
          </p:nvSpPr>
          <p:spPr>
            <a:xfrm>
              <a:off x="4031440" y="1668343"/>
              <a:ext cx="4625999" cy="1301360"/>
            </a:xfrm>
            <a:prstGeom prst="roundRect">
              <a:avLst>
                <a:gd name="adj" fmla="val 6714"/>
              </a:avLst>
            </a:prstGeom>
            <a:solidFill>
              <a:srgbClr val="FF0000">
                <a:alpha val="2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5A7170E-15EA-4650-BAD5-CF84770AB3ED}"/>
                </a:ext>
              </a:extLst>
            </p:cNvPr>
            <p:cNvGrpSpPr/>
            <p:nvPr/>
          </p:nvGrpSpPr>
          <p:grpSpPr>
            <a:xfrm>
              <a:off x="4162144" y="1801326"/>
              <a:ext cx="4468036" cy="1035394"/>
              <a:chOff x="4162144" y="1798316"/>
              <a:chExt cx="4468036" cy="1035394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CC31657E-81B8-403D-BE7C-F75AE443BFC6}"/>
                  </a:ext>
                </a:extLst>
              </p:cNvPr>
              <p:cNvGrpSpPr/>
              <p:nvPr/>
            </p:nvGrpSpPr>
            <p:grpSpPr>
              <a:xfrm>
                <a:off x="4162144" y="1798316"/>
                <a:ext cx="783097" cy="1035394"/>
                <a:chOff x="4162144" y="1629001"/>
                <a:chExt cx="783097" cy="1035394"/>
              </a:xfrm>
            </p:grpSpPr>
            <p:sp>
              <p:nvSpPr>
                <p:cNvPr id="32" name="사각형: 둥근 모서리 31">
                  <a:extLst>
                    <a:ext uri="{FF2B5EF4-FFF2-40B4-BE49-F238E27FC236}">
                      <a16:creationId xmlns:a16="http://schemas.microsoft.com/office/drawing/2014/main" id="{1F1E01AB-845C-4D00-AF13-75AF030CB588}"/>
                    </a:ext>
                  </a:extLst>
                </p:cNvPr>
                <p:cNvSpPr/>
                <p:nvPr/>
              </p:nvSpPr>
              <p:spPr>
                <a:xfrm>
                  <a:off x="4162144" y="1629001"/>
                  <a:ext cx="783097" cy="1035394"/>
                </a:xfrm>
                <a:prstGeom prst="roundRect">
                  <a:avLst>
                    <a:gd name="adj" fmla="val 9791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AFF899E-550B-4391-9C1A-87F27D63BCBE}"/>
                    </a:ext>
                  </a:extLst>
                </p:cNvPr>
                <p:cNvSpPr txBox="1"/>
                <p:nvPr/>
              </p:nvSpPr>
              <p:spPr>
                <a:xfrm>
                  <a:off x="4176891" y="1669645"/>
                  <a:ext cx="753603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&lt;</a:t>
                  </a:r>
                  <a:r>
                    <a:rPr lang="ko-KR" altLang="en-US" sz="1400" dirty="0"/>
                    <a:t>오</a:t>
                  </a:r>
                  <a:r>
                    <a:rPr lang="en-US" altLang="ko-KR" sz="1400" dirty="0"/>
                    <a:t>,</a:t>
                  </a:r>
                </a:p>
                <a:p>
                  <a:pPr algn="ctr"/>
                  <a:r>
                    <a:rPr lang="ko-KR" altLang="en-US" sz="1400" dirty="0" err="1"/>
                    <a:t>오렌</a:t>
                  </a:r>
                  <a:r>
                    <a:rPr lang="en-US" altLang="ko-KR" sz="1400" dirty="0"/>
                    <a:t>,</a:t>
                  </a:r>
                </a:p>
                <a:p>
                  <a:pPr algn="ctr"/>
                  <a:r>
                    <a:rPr lang="ko-KR" altLang="en-US" sz="1400" dirty="0"/>
                    <a:t>렌지</a:t>
                  </a:r>
                  <a:r>
                    <a:rPr lang="en-US" altLang="ko-KR" sz="1400" dirty="0"/>
                    <a:t>,</a:t>
                  </a:r>
                </a:p>
                <a:p>
                  <a:pPr algn="ctr"/>
                  <a:r>
                    <a:rPr lang="ko-KR" altLang="en-US" sz="1400" dirty="0"/>
                    <a:t>지</a:t>
                  </a:r>
                  <a:r>
                    <a:rPr lang="en-US" altLang="ko-KR" sz="1400" dirty="0"/>
                    <a:t>&gt;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E4C79F1C-E62C-4299-BD68-3AAC9114C28F}"/>
                  </a:ext>
                </a:extLst>
              </p:cNvPr>
              <p:cNvGrpSpPr/>
              <p:nvPr/>
            </p:nvGrpSpPr>
            <p:grpSpPr>
              <a:xfrm>
                <a:off x="4986896" y="1798316"/>
                <a:ext cx="854413" cy="1035394"/>
                <a:chOff x="5292626" y="1629001"/>
                <a:chExt cx="854413" cy="1035394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5446F96D-5F27-4BE7-900A-A97FA1E7ECF0}"/>
                    </a:ext>
                  </a:extLst>
                </p:cNvPr>
                <p:cNvSpPr/>
                <p:nvPr/>
              </p:nvSpPr>
              <p:spPr>
                <a:xfrm>
                  <a:off x="5328284" y="1629001"/>
                  <a:ext cx="783097" cy="1035394"/>
                </a:xfrm>
                <a:prstGeom prst="roundRect">
                  <a:avLst>
                    <a:gd name="adj" fmla="val 9791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F82454F-6992-44DE-B876-978CF17CABAA}"/>
                    </a:ext>
                  </a:extLst>
                </p:cNvPr>
                <p:cNvSpPr txBox="1"/>
                <p:nvPr/>
              </p:nvSpPr>
              <p:spPr>
                <a:xfrm>
                  <a:off x="5292626" y="1777366"/>
                  <a:ext cx="854413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&lt;</a:t>
                  </a:r>
                  <a:r>
                    <a:rPr lang="ko-KR" altLang="en-US" sz="1400" dirty="0" err="1"/>
                    <a:t>오렌</a:t>
                  </a:r>
                  <a:r>
                    <a:rPr lang="en-US" altLang="ko-KR" sz="1400" dirty="0"/>
                    <a:t>,</a:t>
                  </a:r>
                </a:p>
                <a:p>
                  <a:pPr algn="ctr"/>
                  <a:r>
                    <a:rPr lang="ko-KR" altLang="en-US" sz="1400" dirty="0"/>
                    <a:t>오렌지</a:t>
                  </a:r>
                  <a:r>
                    <a:rPr lang="en-US" altLang="ko-KR" sz="1400" dirty="0"/>
                    <a:t>,</a:t>
                  </a:r>
                </a:p>
                <a:p>
                  <a:pPr algn="ctr"/>
                  <a:r>
                    <a:rPr lang="ko-KR" altLang="en-US" sz="1400" dirty="0"/>
                    <a:t>렌지</a:t>
                  </a:r>
                  <a:r>
                    <a:rPr lang="en-US" altLang="ko-KR" sz="1400" dirty="0"/>
                    <a:t>&gt;</a:t>
                  </a:r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A831B4BB-8529-4B4C-A4AD-8EABEFD40ED8}"/>
                  </a:ext>
                </a:extLst>
              </p:cNvPr>
              <p:cNvGrpSpPr/>
              <p:nvPr/>
            </p:nvGrpSpPr>
            <p:grpSpPr>
              <a:xfrm>
                <a:off x="5882964" y="1798316"/>
                <a:ext cx="854413" cy="1035394"/>
                <a:chOff x="6158784" y="1629001"/>
                <a:chExt cx="854413" cy="1035394"/>
              </a:xfrm>
            </p:grpSpPr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86455190-32C3-4250-B1E6-0F60022FB5D7}"/>
                    </a:ext>
                  </a:extLst>
                </p:cNvPr>
                <p:cNvSpPr/>
                <p:nvPr/>
              </p:nvSpPr>
              <p:spPr>
                <a:xfrm>
                  <a:off x="6194442" y="1629001"/>
                  <a:ext cx="783097" cy="1035394"/>
                </a:xfrm>
                <a:prstGeom prst="roundRect">
                  <a:avLst>
                    <a:gd name="adj" fmla="val 9791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C2B048C-2340-4C43-9786-735F4F7CA2C5}"/>
                    </a:ext>
                  </a:extLst>
                </p:cNvPr>
                <p:cNvSpPr txBox="1"/>
                <p:nvPr/>
              </p:nvSpPr>
              <p:spPr>
                <a:xfrm>
                  <a:off x="6158784" y="1885088"/>
                  <a:ext cx="85441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&lt;</a:t>
                  </a:r>
                  <a:r>
                    <a:rPr lang="ko-KR" altLang="en-US" sz="1400" dirty="0"/>
                    <a:t>오렌지</a:t>
                  </a:r>
                  <a:r>
                    <a:rPr lang="en-US" altLang="ko-KR" sz="1400" dirty="0"/>
                    <a:t>, </a:t>
                  </a:r>
                  <a:r>
                    <a:rPr lang="ko-KR" altLang="en-US" sz="1400" dirty="0"/>
                    <a:t>오렌지</a:t>
                  </a:r>
                  <a:r>
                    <a:rPr lang="en-US" altLang="ko-KR" sz="1400" dirty="0"/>
                    <a:t>&gt;</a:t>
                  </a: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B9939CE-D9C3-41F6-94B4-65A870C5ECDE}"/>
                  </a:ext>
                </a:extLst>
              </p:cNvPr>
              <p:cNvGrpSpPr/>
              <p:nvPr/>
            </p:nvGrpSpPr>
            <p:grpSpPr>
              <a:xfrm>
                <a:off x="6779032" y="1798316"/>
                <a:ext cx="904747" cy="1035394"/>
                <a:chOff x="6972516" y="1629001"/>
                <a:chExt cx="904747" cy="1035394"/>
              </a:xfrm>
            </p:grpSpPr>
            <p:sp>
              <p:nvSpPr>
                <p:cNvPr id="39" name="사각형: 둥근 모서리 38">
                  <a:extLst>
                    <a:ext uri="{FF2B5EF4-FFF2-40B4-BE49-F238E27FC236}">
                      <a16:creationId xmlns:a16="http://schemas.microsoft.com/office/drawing/2014/main" id="{10D9DAAA-B5F1-481F-BAC2-F658552E3136}"/>
                    </a:ext>
                  </a:extLst>
                </p:cNvPr>
                <p:cNvSpPr/>
                <p:nvPr/>
              </p:nvSpPr>
              <p:spPr>
                <a:xfrm>
                  <a:off x="7033341" y="1629001"/>
                  <a:ext cx="783097" cy="1035394"/>
                </a:xfrm>
                <a:prstGeom prst="roundRect">
                  <a:avLst>
                    <a:gd name="adj" fmla="val 9791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0703B59-D6F5-464D-8EC2-59DEBF1EF2B8}"/>
                    </a:ext>
                  </a:extLst>
                </p:cNvPr>
                <p:cNvSpPr txBox="1"/>
                <p:nvPr/>
              </p:nvSpPr>
              <p:spPr>
                <a:xfrm>
                  <a:off x="6972516" y="1992810"/>
                  <a:ext cx="9047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&lt;</a:t>
                  </a:r>
                  <a:r>
                    <a:rPr lang="ko-KR" altLang="en-US" sz="1400" dirty="0"/>
                    <a:t>오렌지</a:t>
                  </a:r>
                  <a:r>
                    <a:rPr lang="en-US" altLang="ko-KR" sz="1400" dirty="0"/>
                    <a:t>&gt;</a:t>
                  </a: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B8F42BD0-CDCF-4F6C-A480-9AF7F09A5083}"/>
                  </a:ext>
                </a:extLst>
              </p:cNvPr>
              <p:cNvGrpSpPr/>
              <p:nvPr/>
            </p:nvGrpSpPr>
            <p:grpSpPr>
              <a:xfrm>
                <a:off x="7725433" y="1798316"/>
                <a:ext cx="904747" cy="1035394"/>
                <a:chOff x="7893213" y="1629001"/>
                <a:chExt cx="904747" cy="1035394"/>
              </a:xfrm>
            </p:grpSpPr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B1295777-D7C9-423D-91E2-AA6F94F39539}"/>
                    </a:ext>
                  </a:extLst>
                </p:cNvPr>
                <p:cNvSpPr/>
                <p:nvPr/>
              </p:nvSpPr>
              <p:spPr>
                <a:xfrm>
                  <a:off x="7954038" y="1629001"/>
                  <a:ext cx="783097" cy="1035394"/>
                </a:xfrm>
                <a:prstGeom prst="roundRect">
                  <a:avLst>
                    <a:gd name="adj" fmla="val 9791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CFC5126-FC05-4B37-8E36-EB0E4B5A2B7F}"/>
                    </a:ext>
                  </a:extLst>
                </p:cNvPr>
                <p:cNvSpPr txBox="1"/>
                <p:nvPr/>
              </p:nvSpPr>
              <p:spPr>
                <a:xfrm>
                  <a:off x="7893213" y="1992810"/>
                  <a:ext cx="9047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/>
                    <a:t>오렌지</a:t>
                  </a:r>
                  <a:endParaRPr lang="en-US" altLang="ko-KR" sz="1400" dirty="0"/>
                </a:p>
              </p:txBody>
            </p:sp>
          </p:grpSp>
        </p:grp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C01F6E5-2845-4218-83E1-026AA7F15A3A}"/>
              </a:ext>
            </a:extLst>
          </p:cNvPr>
          <p:cNvCxnSpPr>
            <a:stCxn id="11" idx="3"/>
            <a:endCxn id="45" idx="1"/>
          </p:cNvCxnSpPr>
          <p:nvPr/>
        </p:nvCxnSpPr>
        <p:spPr>
          <a:xfrm>
            <a:off x="3430108" y="2294389"/>
            <a:ext cx="4838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C2828A80-A7BD-437B-B124-5DA3A4D84C07}"/>
              </a:ext>
            </a:extLst>
          </p:cNvPr>
          <p:cNvGrpSpPr/>
          <p:nvPr/>
        </p:nvGrpSpPr>
        <p:grpSpPr>
          <a:xfrm>
            <a:off x="3787870" y="3347206"/>
            <a:ext cx="3447392" cy="1459743"/>
            <a:chOff x="4258832" y="3347206"/>
            <a:chExt cx="3447392" cy="145974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8D0E84F-D1B1-4285-85C9-11CA5973993D}"/>
                </a:ext>
              </a:extLst>
            </p:cNvPr>
            <p:cNvSpPr txBox="1"/>
            <p:nvPr/>
          </p:nvSpPr>
          <p:spPr>
            <a:xfrm>
              <a:off x="5403880" y="3347206"/>
              <a:ext cx="8255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오렌지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(Orange)</a:t>
              </a:r>
              <a:endParaRPr lang="ko-KR" altLang="en-US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10A9DCF-E3E7-4BBF-BF26-02610E8E7D15}"/>
                </a:ext>
              </a:extLst>
            </p:cNvPr>
            <p:cNvSpPr txBox="1"/>
            <p:nvPr/>
          </p:nvSpPr>
          <p:spPr>
            <a:xfrm>
              <a:off x="4423766" y="401972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오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0B690F3-D2ED-410D-83B1-F0A2444AC7BA}"/>
                </a:ext>
              </a:extLst>
            </p:cNvPr>
            <p:cNvSpPr txBox="1"/>
            <p:nvPr/>
          </p:nvSpPr>
          <p:spPr>
            <a:xfrm>
              <a:off x="5634552" y="401972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렌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491A590-4B2E-4256-A452-85F60F07B43F}"/>
                </a:ext>
              </a:extLst>
            </p:cNvPr>
            <p:cNvSpPr txBox="1"/>
            <p:nvPr/>
          </p:nvSpPr>
          <p:spPr>
            <a:xfrm>
              <a:off x="6853726" y="401972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지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7043A785-1791-4E72-8E9A-11BD7F4C0CCA}"/>
                </a:ext>
              </a:extLst>
            </p:cNvPr>
            <p:cNvGrpSpPr/>
            <p:nvPr/>
          </p:nvGrpSpPr>
          <p:grpSpPr>
            <a:xfrm>
              <a:off x="4258832" y="4499172"/>
              <a:ext cx="626336" cy="307777"/>
              <a:chOff x="4212477" y="4406893"/>
              <a:chExt cx="626336" cy="307777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EB0451-DE8C-4BA5-BD57-55F6C9061E83}"/>
                  </a:ext>
                </a:extLst>
              </p:cNvPr>
              <p:cNvSpPr txBox="1"/>
              <p:nvPr/>
            </p:nvSpPr>
            <p:spPr>
              <a:xfrm>
                <a:off x="4212477" y="4406893"/>
                <a:ext cx="393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/>
                  <a:t>ㅇ</a:t>
                </a:r>
                <a:endParaRPr lang="ko-KR" altLang="en-US" sz="14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36532AC-F849-448E-B9ED-20A2B0CB2F41}"/>
                  </a:ext>
                </a:extLst>
              </p:cNvPr>
              <p:cNvSpPr txBox="1"/>
              <p:nvPr/>
            </p:nvSpPr>
            <p:spPr>
              <a:xfrm>
                <a:off x="4444898" y="4406893"/>
                <a:ext cx="393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/>
                  <a:t>ㅗ</a:t>
                </a:r>
                <a:endParaRPr lang="ko-KR" altLang="en-US" sz="1400" dirty="0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08A5447-2764-4B1D-BE9B-B2FBCBBAB4EF}"/>
                </a:ext>
              </a:extLst>
            </p:cNvPr>
            <p:cNvSpPr txBox="1"/>
            <p:nvPr/>
          </p:nvSpPr>
          <p:spPr>
            <a:xfrm>
              <a:off x="4948198" y="4499172"/>
              <a:ext cx="291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ᴥ</a:t>
              </a: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8CB64018-0014-4E84-95F0-769A28597168}"/>
                </a:ext>
              </a:extLst>
            </p:cNvPr>
            <p:cNvGrpSpPr/>
            <p:nvPr/>
          </p:nvGrpSpPr>
          <p:grpSpPr>
            <a:xfrm>
              <a:off x="5386039" y="4499172"/>
              <a:ext cx="861227" cy="307777"/>
              <a:chOff x="5445659" y="4406893"/>
              <a:chExt cx="861227" cy="307777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EABAE60-C5BF-4CEB-9922-EB0FD4C0A1A0}"/>
                  </a:ext>
                </a:extLst>
              </p:cNvPr>
              <p:cNvSpPr txBox="1"/>
              <p:nvPr/>
            </p:nvSpPr>
            <p:spPr>
              <a:xfrm>
                <a:off x="5445659" y="4406893"/>
                <a:ext cx="393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/>
                  <a:t>ㄹ</a:t>
                </a:r>
                <a:endParaRPr lang="ko-KR" altLang="en-US" sz="14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68B8570-462E-4768-A28E-98EF6DE1BCC6}"/>
                  </a:ext>
                </a:extLst>
              </p:cNvPr>
              <p:cNvSpPr txBox="1"/>
              <p:nvPr/>
            </p:nvSpPr>
            <p:spPr>
              <a:xfrm>
                <a:off x="5679315" y="4406893"/>
                <a:ext cx="393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/>
                  <a:t>ㅔ</a:t>
                </a:r>
                <a:endParaRPr lang="ko-KR" altLang="en-US" sz="14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60CD8D9-096C-43AE-B1A1-79962CB07A08}"/>
                  </a:ext>
                </a:extLst>
              </p:cNvPr>
              <p:cNvSpPr txBox="1"/>
              <p:nvPr/>
            </p:nvSpPr>
            <p:spPr>
              <a:xfrm>
                <a:off x="5912971" y="4406893"/>
                <a:ext cx="393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/>
                  <a:t>ㄴ</a:t>
                </a:r>
                <a:endParaRPr lang="ko-KR" altLang="en-US" sz="1400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3D6C085-D2A5-4D6A-BF74-8E1DCEBE7569}"/>
                </a:ext>
              </a:extLst>
            </p:cNvPr>
            <p:cNvSpPr txBox="1"/>
            <p:nvPr/>
          </p:nvSpPr>
          <p:spPr>
            <a:xfrm>
              <a:off x="6319818" y="4499172"/>
              <a:ext cx="291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ᴥ</a:t>
              </a: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E26B1406-AC93-439C-AEEC-5AF700551B21}"/>
                </a:ext>
              </a:extLst>
            </p:cNvPr>
            <p:cNvGrpSpPr/>
            <p:nvPr/>
          </p:nvGrpSpPr>
          <p:grpSpPr>
            <a:xfrm>
              <a:off x="6810869" y="4499172"/>
              <a:ext cx="584390" cy="307777"/>
              <a:chOff x="6829843" y="4406893"/>
              <a:chExt cx="584390" cy="307777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3738AAB-ACE4-4921-B752-1D52B3A61F05}"/>
                  </a:ext>
                </a:extLst>
              </p:cNvPr>
              <p:cNvSpPr txBox="1"/>
              <p:nvPr/>
            </p:nvSpPr>
            <p:spPr>
              <a:xfrm>
                <a:off x="6829843" y="4406893"/>
                <a:ext cx="393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/>
                  <a:t>ㅈ</a:t>
                </a:r>
                <a:endParaRPr lang="ko-KR" altLang="en-US" sz="14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AAA75F-D377-4FB9-B69E-957119B0F774}"/>
                  </a:ext>
                </a:extLst>
              </p:cNvPr>
              <p:cNvSpPr txBox="1"/>
              <p:nvPr/>
            </p:nvSpPr>
            <p:spPr>
              <a:xfrm>
                <a:off x="7020318" y="4406893"/>
                <a:ext cx="393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/>
                  <a:t>ㅣ</a:t>
                </a:r>
                <a:endParaRPr lang="ko-KR" altLang="en-US" sz="1400" dirty="0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943523-F344-463F-B549-8412C491B05F}"/>
                </a:ext>
              </a:extLst>
            </p:cNvPr>
            <p:cNvSpPr txBox="1"/>
            <p:nvPr/>
          </p:nvSpPr>
          <p:spPr>
            <a:xfrm>
              <a:off x="7414601" y="4499172"/>
              <a:ext cx="291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ᴥ</a:t>
              </a: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976378A-0908-482A-A59A-C42D5AD93B1B}"/>
                </a:ext>
              </a:extLst>
            </p:cNvPr>
            <p:cNvCxnSpPr>
              <a:stCxn id="72" idx="2"/>
              <a:endCxn id="73" idx="0"/>
            </p:cNvCxnSpPr>
            <p:nvPr/>
          </p:nvCxnSpPr>
          <p:spPr>
            <a:xfrm flipH="1">
              <a:off x="4605867" y="3870426"/>
              <a:ext cx="1210787" cy="149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0AE7F38-84F4-4855-AFD9-690A70BBC372}"/>
                </a:ext>
              </a:extLst>
            </p:cNvPr>
            <p:cNvCxnSpPr>
              <a:stCxn id="72" idx="2"/>
              <a:endCxn id="75" idx="0"/>
            </p:cNvCxnSpPr>
            <p:nvPr/>
          </p:nvCxnSpPr>
          <p:spPr>
            <a:xfrm flipH="1">
              <a:off x="5816653" y="3870426"/>
              <a:ext cx="1" cy="149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99D52FB-CF0A-4DA0-9EC6-4B311B1186C7}"/>
                </a:ext>
              </a:extLst>
            </p:cNvPr>
            <p:cNvCxnSpPr>
              <a:stCxn id="72" idx="2"/>
              <a:endCxn id="76" idx="0"/>
            </p:cNvCxnSpPr>
            <p:nvPr/>
          </p:nvCxnSpPr>
          <p:spPr>
            <a:xfrm>
              <a:off x="5816654" y="3870426"/>
              <a:ext cx="1219173" cy="149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5CAE4691-95C0-4EBE-9E2C-E4691223C0AB}"/>
                </a:ext>
              </a:extLst>
            </p:cNvPr>
            <p:cNvCxnSpPr>
              <a:stCxn id="73" idx="2"/>
              <a:endCxn id="78" idx="0"/>
            </p:cNvCxnSpPr>
            <p:nvPr/>
          </p:nvCxnSpPr>
          <p:spPr>
            <a:xfrm flipH="1">
              <a:off x="4455790" y="4327500"/>
              <a:ext cx="150077" cy="171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A5E1A4B2-C263-453F-A087-BE5446875DF0}"/>
                </a:ext>
              </a:extLst>
            </p:cNvPr>
            <p:cNvCxnSpPr>
              <a:stCxn id="73" idx="2"/>
              <a:endCxn id="79" idx="0"/>
            </p:cNvCxnSpPr>
            <p:nvPr/>
          </p:nvCxnSpPr>
          <p:spPr>
            <a:xfrm>
              <a:off x="4605867" y="4327500"/>
              <a:ext cx="82344" cy="171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E00E254F-BDCB-4431-87B1-1FC4A025007F}"/>
                </a:ext>
              </a:extLst>
            </p:cNvPr>
            <p:cNvCxnSpPr>
              <a:stCxn id="75" idx="2"/>
              <a:endCxn id="85" idx="0"/>
            </p:cNvCxnSpPr>
            <p:nvPr/>
          </p:nvCxnSpPr>
          <p:spPr>
            <a:xfrm flipH="1">
              <a:off x="5582997" y="4327500"/>
              <a:ext cx="233656" cy="171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CD9D847C-7CDC-4C3D-8ADD-7F8CD02E3491}"/>
                </a:ext>
              </a:extLst>
            </p:cNvPr>
            <p:cNvCxnSpPr>
              <a:stCxn id="75" idx="2"/>
              <a:endCxn id="86" idx="0"/>
            </p:cNvCxnSpPr>
            <p:nvPr/>
          </p:nvCxnSpPr>
          <p:spPr>
            <a:xfrm>
              <a:off x="5816653" y="4327500"/>
              <a:ext cx="0" cy="171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DD380B8A-8EFB-4255-9B70-12C6C72F61A7}"/>
                </a:ext>
              </a:extLst>
            </p:cNvPr>
            <p:cNvCxnSpPr>
              <a:stCxn id="75" idx="2"/>
              <a:endCxn id="87" idx="0"/>
            </p:cNvCxnSpPr>
            <p:nvPr/>
          </p:nvCxnSpPr>
          <p:spPr>
            <a:xfrm>
              <a:off x="5816653" y="4327500"/>
              <a:ext cx="233656" cy="171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DB5D5B22-CA5B-42A6-92DE-D552871765BE}"/>
                </a:ext>
              </a:extLst>
            </p:cNvPr>
            <p:cNvCxnSpPr>
              <a:stCxn id="76" idx="2"/>
              <a:endCxn id="89" idx="0"/>
            </p:cNvCxnSpPr>
            <p:nvPr/>
          </p:nvCxnSpPr>
          <p:spPr>
            <a:xfrm flipH="1">
              <a:off x="7007827" y="4327500"/>
              <a:ext cx="28000" cy="171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6D96ADC8-762C-4537-A006-BBE330EEA701}"/>
                </a:ext>
              </a:extLst>
            </p:cNvPr>
            <p:cNvCxnSpPr>
              <a:stCxn id="76" idx="2"/>
              <a:endCxn id="90" idx="0"/>
            </p:cNvCxnSpPr>
            <p:nvPr/>
          </p:nvCxnSpPr>
          <p:spPr>
            <a:xfrm>
              <a:off x="7035827" y="4327500"/>
              <a:ext cx="162475" cy="171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F290A50B-57C1-49DC-A40F-075F488A3C87}"/>
              </a:ext>
            </a:extLst>
          </p:cNvPr>
          <p:cNvSpPr txBox="1"/>
          <p:nvPr/>
        </p:nvSpPr>
        <p:spPr>
          <a:xfrm>
            <a:off x="2604561" y="5447098"/>
            <a:ext cx="82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오렌지</a:t>
            </a:r>
            <a:endParaRPr lang="en-US" altLang="ko-KR" sz="1400" dirty="0"/>
          </a:p>
          <a:p>
            <a:pPr algn="ctr"/>
            <a:r>
              <a:rPr lang="en-US" altLang="ko-KR" sz="1400" dirty="0"/>
              <a:t>(Orange)</a:t>
            </a:r>
            <a:endParaRPr lang="ko-KR" altLang="en-US" sz="1400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18F025D4-9283-4F11-9636-D21E1D950D7F}"/>
              </a:ext>
            </a:extLst>
          </p:cNvPr>
          <p:cNvGrpSpPr/>
          <p:nvPr/>
        </p:nvGrpSpPr>
        <p:grpSpPr>
          <a:xfrm>
            <a:off x="3913994" y="5058028"/>
            <a:ext cx="4625999" cy="1301360"/>
            <a:chOff x="4031440" y="1668343"/>
            <a:chExt cx="4625999" cy="1301360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0F3390F8-2461-48DF-87F7-7D8FAF103393}"/>
                </a:ext>
              </a:extLst>
            </p:cNvPr>
            <p:cNvSpPr/>
            <p:nvPr/>
          </p:nvSpPr>
          <p:spPr>
            <a:xfrm>
              <a:off x="4031440" y="1668343"/>
              <a:ext cx="4625999" cy="1301360"/>
            </a:xfrm>
            <a:prstGeom prst="roundRect">
              <a:avLst>
                <a:gd name="adj" fmla="val 6714"/>
              </a:avLst>
            </a:prstGeom>
            <a:solidFill>
              <a:srgbClr val="FF0000">
                <a:alpha val="2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9765356E-757D-41F3-80B0-15EF312741D8}"/>
                </a:ext>
              </a:extLst>
            </p:cNvPr>
            <p:cNvGrpSpPr/>
            <p:nvPr/>
          </p:nvGrpSpPr>
          <p:grpSpPr>
            <a:xfrm>
              <a:off x="4162144" y="1801326"/>
              <a:ext cx="4384287" cy="1035394"/>
              <a:chOff x="4162144" y="1629001"/>
              <a:chExt cx="4384287" cy="1035394"/>
            </a:xfrm>
          </p:grpSpPr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45B797FB-CBD2-42A2-95F3-03D157174472}"/>
                  </a:ext>
                </a:extLst>
              </p:cNvPr>
              <p:cNvSpPr/>
              <p:nvPr/>
            </p:nvSpPr>
            <p:spPr>
              <a:xfrm>
                <a:off x="4162144" y="1629001"/>
                <a:ext cx="783097" cy="1035394"/>
              </a:xfrm>
              <a:prstGeom prst="roundRect">
                <a:avLst>
                  <a:gd name="adj" fmla="val 979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93A32F0-11FC-4041-B16B-30546A043FCD}"/>
                  </a:ext>
                </a:extLst>
              </p:cNvPr>
              <p:cNvSpPr txBox="1"/>
              <p:nvPr/>
            </p:nvSpPr>
            <p:spPr>
              <a:xfrm>
                <a:off x="4176891" y="1669645"/>
                <a:ext cx="7536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&lt;</a:t>
                </a:r>
                <a:r>
                  <a:rPr lang="ko-KR" altLang="en-US" sz="1400" dirty="0" err="1"/>
                  <a:t>ㅇㅗ</a:t>
                </a:r>
                <a:r>
                  <a:rPr lang="en-US" altLang="ko-KR" sz="1400" dirty="0"/>
                  <a:t> ᴥ</a:t>
                </a:r>
                <a:r>
                  <a:rPr lang="ko-KR" altLang="en-US" sz="1400" dirty="0" err="1"/>
                  <a:t>ㄹㅔ</a:t>
                </a:r>
                <a:r>
                  <a:rPr lang="en-US" altLang="ko-KR" sz="1400" dirty="0"/>
                  <a:t>,</a:t>
                </a:r>
                <a:endParaRPr lang="ko-KR" altLang="en-US" sz="1400" dirty="0"/>
              </a:p>
              <a:p>
                <a:pPr algn="ctr"/>
                <a:r>
                  <a:rPr lang="ko-KR" altLang="en-US" sz="1400" dirty="0" err="1"/>
                  <a:t>ㅇㅗ</a:t>
                </a:r>
                <a:r>
                  <a:rPr lang="en-US" altLang="ko-KR" sz="1400" dirty="0"/>
                  <a:t> ᴥ</a:t>
                </a:r>
                <a:r>
                  <a:rPr lang="ko-KR" altLang="en-US" sz="1400" dirty="0" err="1"/>
                  <a:t>ㄹㅔㄴ</a:t>
                </a:r>
                <a:r>
                  <a:rPr lang="en-US" altLang="ko-KR" sz="1400" dirty="0"/>
                  <a:t>,</a:t>
                </a:r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21D19F5E-87FC-4A02-A89F-0940E080D97C}"/>
                  </a:ext>
                </a:extLst>
              </p:cNvPr>
              <p:cNvSpPr/>
              <p:nvPr/>
            </p:nvSpPr>
            <p:spPr>
              <a:xfrm>
                <a:off x="7763334" y="1629001"/>
                <a:ext cx="783097" cy="1035394"/>
              </a:xfrm>
              <a:prstGeom prst="roundRect">
                <a:avLst>
                  <a:gd name="adj" fmla="val 979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44BE562-6A39-457A-B45A-2F92D0876EDE}"/>
                  </a:ext>
                </a:extLst>
              </p:cNvPr>
              <p:cNvSpPr txBox="1"/>
              <p:nvPr/>
            </p:nvSpPr>
            <p:spPr>
              <a:xfrm>
                <a:off x="7778081" y="1777366"/>
                <a:ext cx="75360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err="1"/>
                  <a:t>ㅇㅗ</a:t>
                </a:r>
                <a:r>
                  <a:rPr lang="en-US" altLang="ko-KR" sz="1400" dirty="0"/>
                  <a:t> ᴥ</a:t>
                </a:r>
                <a:r>
                  <a:rPr lang="ko-KR" altLang="en-US" sz="1400" dirty="0" err="1"/>
                  <a:t>ㄹㅔㄴ</a:t>
                </a:r>
                <a:r>
                  <a:rPr lang="en-US" altLang="ko-KR" sz="1400" dirty="0"/>
                  <a:t>,</a:t>
                </a:r>
                <a:r>
                  <a:rPr lang="ko-KR" altLang="en-US" sz="1400" dirty="0" err="1"/>
                  <a:t>ㅈㅣ</a:t>
                </a:r>
                <a:r>
                  <a:rPr lang="en-US" altLang="ko-KR" sz="1400" dirty="0"/>
                  <a:t> ᴥ</a:t>
                </a:r>
                <a:endParaRPr lang="ko-KR" altLang="en-US" sz="1400" dirty="0"/>
              </a:p>
            </p:txBody>
          </p:sp>
        </p:grpSp>
      </p:grp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72BD9578-24F9-4A42-A000-D130132313CF}"/>
              </a:ext>
            </a:extLst>
          </p:cNvPr>
          <p:cNvCxnSpPr>
            <a:stCxn id="115" idx="3"/>
            <a:endCxn id="117" idx="1"/>
          </p:cNvCxnSpPr>
          <p:nvPr/>
        </p:nvCxnSpPr>
        <p:spPr>
          <a:xfrm>
            <a:off x="3430108" y="5708708"/>
            <a:ext cx="4838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7276CA0-422D-4D81-8A6C-0FC375024F3C}"/>
              </a:ext>
            </a:extLst>
          </p:cNvPr>
          <p:cNvSpPr txBox="1"/>
          <p:nvPr/>
        </p:nvSpPr>
        <p:spPr>
          <a:xfrm>
            <a:off x="5296365" y="5539431"/>
            <a:ext cx="1901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. . . 6-12 n-grams . . .</a:t>
            </a:r>
            <a:endParaRPr lang="ko-KR" altLang="en-US" sz="16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19E8D4D-5BA1-44FD-9577-12CE7D37A2C9}"/>
              </a:ext>
            </a:extLst>
          </p:cNvPr>
          <p:cNvSpPr txBox="1"/>
          <p:nvPr/>
        </p:nvSpPr>
        <p:spPr>
          <a:xfrm>
            <a:off x="1098530" y="6596390"/>
            <a:ext cx="45336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[1] Bojanowski et al., </a:t>
            </a:r>
            <a:r>
              <a:rPr lang="en-US" altLang="ko-KR" sz="1100" dirty="0" err="1"/>
              <a:t>arXiv</a:t>
            </a:r>
            <a:r>
              <a:rPr lang="en-US" altLang="ko-KR" sz="1100" dirty="0"/>
              <a:t>, 2016	[2] </a:t>
            </a:r>
            <a:r>
              <a:rPr lang="en-US" altLang="ko-KR" sz="1100" dirty="0" err="1"/>
              <a:t>Joulin</a:t>
            </a:r>
            <a:r>
              <a:rPr lang="en-US" altLang="ko-KR" sz="1100" dirty="0"/>
              <a:t> et al., </a:t>
            </a:r>
            <a:r>
              <a:rPr lang="en-US" altLang="ko-KR" sz="1100" dirty="0" err="1"/>
              <a:t>arXiv</a:t>
            </a:r>
            <a:r>
              <a:rPr lang="en-US" altLang="ko-KR" sz="1100" dirty="0"/>
              <a:t>, 2016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1610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rgbClr val="395994"/>
                </a:solidFill>
                <a:latin typeface="맑은 고딕"/>
              </a:rPr>
              <a:t>Methods</a:t>
            </a:r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8414238" y="8792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12P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CCD14BB7-9341-4CB7-9731-26739598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8639176" cy="463848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Model variations</a:t>
            </a:r>
            <a:endParaRPr lang="ko-KR" altLang="en-US" sz="1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70BCAB-D27F-4B98-9F30-06FFD77F3F9A}"/>
              </a:ext>
            </a:extLst>
          </p:cNvPr>
          <p:cNvSpPr txBox="1"/>
          <p:nvPr/>
        </p:nvSpPr>
        <p:spPr>
          <a:xfrm>
            <a:off x="37504" y="3861451"/>
            <a:ext cx="2295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Jamo</a:t>
            </a:r>
            <a:r>
              <a:rPr lang="en-US" altLang="ko-KR" dirty="0"/>
              <a:t>-advanced model</a:t>
            </a:r>
          </a:p>
          <a:p>
            <a:pPr algn="ctr"/>
            <a:r>
              <a:rPr lang="en-US" altLang="ko-KR" dirty="0"/>
              <a:t>(w/ or w/o vowels)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20355-E1B6-4A58-B8C3-C7CD01A799D1}"/>
              </a:ext>
            </a:extLst>
          </p:cNvPr>
          <p:cNvSpPr/>
          <p:nvPr/>
        </p:nvSpPr>
        <p:spPr>
          <a:xfrm>
            <a:off x="7855527" y="6259484"/>
            <a:ext cx="1163782" cy="598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BA61219-72E6-4672-8B05-2902A964C980}"/>
              </a:ext>
            </a:extLst>
          </p:cNvPr>
          <p:cNvSpPr/>
          <p:nvPr/>
        </p:nvSpPr>
        <p:spPr>
          <a:xfrm>
            <a:off x="2315361" y="1602296"/>
            <a:ext cx="6392411" cy="5066951"/>
          </a:xfrm>
          <a:prstGeom prst="roundRect">
            <a:avLst>
              <a:gd name="adj" fmla="val 47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B4CAD6B-8D18-4E69-9312-C9750463D5D7}"/>
              </a:ext>
            </a:extLst>
          </p:cNvPr>
          <p:cNvGrpSpPr/>
          <p:nvPr/>
        </p:nvGrpSpPr>
        <p:grpSpPr>
          <a:xfrm>
            <a:off x="2320975" y="1610685"/>
            <a:ext cx="3447392" cy="1459743"/>
            <a:chOff x="2320975" y="1694575"/>
            <a:chExt cx="3447392" cy="145974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8D0E84F-D1B1-4285-85C9-11CA5973993D}"/>
                </a:ext>
              </a:extLst>
            </p:cNvPr>
            <p:cNvSpPr txBox="1"/>
            <p:nvPr/>
          </p:nvSpPr>
          <p:spPr>
            <a:xfrm>
              <a:off x="3466023" y="1694575"/>
              <a:ext cx="8255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오렌지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(Orange)</a:t>
              </a:r>
              <a:endParaRPr lang="ko-KR" altLang="en-US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10A9DCF-E3E7-4BBF-BF26-02610E8E7D15}"/>
                </a:ext>
              </a:extLst>
            </p:cNvPr>
            <p:cNvSpPr txBox="1"/>
            <p:nvPr/>
          </p:nvSpPr>
          <p:spPr>
            <a:xfrm>
              <a:off x="2485909" y="236709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오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0B690F3-D2ED-410D-83B1-F0A2444AC7BA}"/>
                </a:ext>
              </a:extLst>
            </p:cNvPr>
            <p:cNvSpPr txBox="1"/>
            <p:nvPr/>
          </p:nvSpPr>
          <p:spPr>
            <a:xfrm>
              <a:off x="3696695" y="236709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렌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491A590-4B2E-4256-A452-85F60F07B43F}"/>
                </a:ext>
              </a:extLst>
            </p:cNvPr>
            <p:cNvSpPr txBox="1"/>
            <p:nvPr/>
          </p:nvSpPr>
          <p:spPr>
            <a:xfrm>
              <a:off x="4915869" y="236709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지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7043A785-1791-4E72-8E9A-11BD7F4C0CCA}"/>
                </a:ext>
              </a:extLst>
            </p:cNvPr>
            <p:cNvGrpSpPr/>
            <p:nvPr/>
          </p:nvGrpSpPr>
          <p:grpSpPr>
            <a:xfrm>
              <a:off x="2320975" y="2846541"/>
              <a:ext cx="626336" cy="307777"/>
              <a:chOff x="4212477" y="4406893"/>
              <a:chExt cx="626336" cy="307777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EB0451-DE8C-4BA5-BD57-55F6C9061E83}"/>
                  </a:ext>
                </a:extLst>
              </p:cNvPr>
              <p:cNvSpPr txBox="1"/>
              <p:nvPr/>
            </p:nvSpPr>
            <p:spPr>
              <a:xfrm>
                <a:off x="4212477" y="4406893"/>
                <a:ext cx="393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/>
                  <a:t>ㅇ</a:t>
                </a:r>
                <a:endParaRPr lang="ko-KR" altLang="en-US" sz="14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36532AC-F849-448E-B9ED-20A2B0CB2F41}"/>
                  </a:ext>
                </a:extLst>
              </p:cNvPr>
              <p:cNvSpPr txBox="1"/>
              <p:nvPr/>
            </p:nvSpPr>
            <p:spPr>
              <a:xfrm>
                <a:off x="4444898" y="4406893"/>
                <a:ext cx="393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/>
                  <a:t>ㅗ</a:t>
                </a:r>
                <a:endParaRPr lang="ko-KR" altLang="en-US" sz="1400" dirty="0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08A5447-2764-4B1D-BE9B-B2FBCBBAB4EF}"/>
                </a:ext>
              </a:extLst>
            </p:cNvPr>
            <p:cNvSpPr txBox="1"/>
            <p:nvPr/>
          </p:nvSpPr>
          <p:spPr>
            <a:xfrm>
              <a:off x="3010341" y="2846541"/>
              <a:ext cx="291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ᴥ</a:t>
              </a: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8CB64018-0014-4E84-95F0-769A28597168}"/>
                </a:ext>
              </a:extLst>
            </p:cNvPr>
            <p:cNvGrpSpPr/>
            <p:nvPr/>
          </p:nvGrpSpPr>
          <p:grpSpPr>
            <a:xfrm>
              <a:off x="3448182" y="2846541"/>
              <a:ext cx="861227" cy="307777"/>
              <a:chOff x="5445659" y="4406893"/>
              <a:chExt cx="861227" cy="307777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EABAE60-C5BF-4CEB-9922-EB0FD4C0A1A0}"/>
                  </a:ext>
                </a:extLst>
              </p:cNvPr>
              <p:cNvSpPr txBox="1"/>
              <p:nvPr/>
            </p:nvSpPr>
            <p:spPr>
              <a:xfrm>
                <a:off x="5445659" y="4406893"/>
                <a:ext cx="393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/>
                  <a:t>ㄹ</a:t>
                </a:r>
                <a:endParaRPr lang="ko-KR" altLang="en-US" sz="14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68B8570-462E-4768-A28E-98EF6DE1BCC6}"/>
                  </a:ext>
                </a:extLst>
              </p:cNvPr>
              <p:cNvSpPr txBox="1"/>
              <p:nvPr/>
            </p:nvSpPr>
            <p:spPr>
              <a:xfrm>
                <a:off x="5679315" y="4406893"/>
                <a:ext cx="393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/>
                  <a:t>ㅔ</a:t>
                </a:r>
                <a:endParaRPr lang="ko-KR" altLang="en-US" sz="14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60CD8D9-096C-43AE-B1A1-79962CB07A08}"/>
                  </a:ext>
                </a:extLst>
              </p:cNvPr>
              <p:cNvSpPr txBox="1"/>
              <p:nvPr/>
            </p:nvSpPr>
            <p:spPr>
              <a:xfrm>
                <a:off x="5912971" y="4406893"/>
                <a:ext cx="393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/>
                  <a:t>ㄴ</a:t>
                </a:r>
                <a:endParaRPr lang="ko-KR" altLang="en-US" sz="1400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3D6C085-D2A5-4D6A-BF74-8E1DCEBE7569}"/>
                </a:ext>
              </a:extLst>
            </p:cNvPr>
            <p:cNvSpPr txBox="1"/>
            <p:nvPr/>
          </p:nvSpPr>
          <p:spPr>
            <a:xfrm>
              <a:off x="4381961" y="2846541"/>
              <a:ext cx="291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ᴥ</a:t>
              </a: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E26B1406-AC93-439C-AEEC-5AF700551B21}"/>
                </a:ext>
              </a:extLst>
            </p:cNvPr>
            <p:cNvGrpSpPr/>
            <p:nvPr/>
          </p:nvGrpSpPr>
          <p:grpSpPr>
            <a:xfrm>
              <a:off x="4873012" y="2846541"/>
              <a:ext cx="584390" cy="307777"/>
              <a:chOff x="6829843" y="4406893"/>
              <a:chExt cx="584390" cy="307777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3738AAB-ACE4-4921-B752-1D52B3A61F05}"/>
                  </a:ext>
                </a:extLst>
              </p:cNvPr>
              <p:cNvSpPr txBox="1"/>
              <p:nvPr/>
            </p:nvSpPr>
            <p:spPr>
              <a:xfrm>
                <a:off x="6829843" y="4406893"/>
                <a:ext cx="393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/>
                  <a:t>ㅈ</a:t>
                </a:r>
                <a:endParaRPr lang="ko-KR" altLang="en-US" sz="14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AAA75F-D377-4FB9-B69E-957119B0F774}"/>
                  </a:ext>
                </a:extLst>
              </p:cNvPr>
              <p:cNvSpPr txBox="1"/>
              <p:nvPr/>
            </p:nvSpPr>
            <p:spPr>
              <a:xfrm>
                <a:off x="7020318" y="4406893"/>
                <a:ext cx="393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/>
                  <a:t>ㅣ</a:t>
                </a:r>
                <a:endParaRPr lang="ko-KR" altLang="en-US" sz="1400" dirty="0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943523-F344-463F-B549-8412C491B05F}"/>
                </a:ext>
              </a:extLst>
            </p:cNvPr>
            <p:cNvSpPr txBox="1"/>
            <p:nvPr/>
          </p:nvSpPr>
          <p:spPr>
            <a:xfrm>
              <a:off x="5476744" y="2846541"/>
              <a:ext cx="291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ᴥ</a:t>
              </a: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976378A-0908-482A-A59A-C42D5AD93B1B}"/>
                </a:ext>
              </a:extLst>
            </p:cNvPr>
            <p:cNvCxnSpPr>
              <a:stCxn id="72" idx="2"/>
              <a:endCxn id="73" idx="0"/>
            </p:cNvCxnSpPr>
            <p:nvPr/>
          </p:nvCxnSpPr>
          <p:spPr>
            <a:xfrm flipH="1">
              <a:off x="2668010" y="2217795"/>
              <a:ext cx="1210787" cy="149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0AE7F38-84F4-4855-AFD9-690A70BBC372}"/>
                </a:ext>
              </a:extLst>
            </p:cNvPr>
            <p:cNvCxnSpPr>
              <a:stCxn id="72" idx="2"/>
              <a:endCxn id="75" idx="0"/>
            </p:cNvCxnSpPr>
            <p:nvPr/>
          </p:nvCxnSpPr>
          <p:spPr>
            <a:xfrm flipH="1">
              <a:off x="3878796" y="2217795"/>
              <a:ext cx="1" cy="149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99D52FB-CF0A-4DA0-9EC6-4B311B1186C7}"/>
                </a:ext>
              </a:extLst>
            </p:cNvPr>
            <p:cNvCxnSpPr>
              <a:stCxn id="72" idx="2"/>
              <a:endCxn id="76" idx="0"/>
            </p:cNvCxnSpPr>
            <p:nvPr/>
          </p:nvCxnSpPr>
          <p:spPr>
            <a:xfrm>
              <a:off x="3878797" y="2217795"/>
              <a:ext cx="1219173" cy="149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5CAE4691-95C0-4EBE-9E2C-E4691223C0AB}"/>
                </a:ext>
              </a:extLst>
            </p:cNvPr>
            <p:cNvCxnSpPr>
              <a:stCxn id="73" idx="2"/>
              <a:endCxn id="78" idx="0"/>
            </p:cNvCxnSpPr>
            <p:nvPr/>
          </p:nvCxnSpPr>
          <p:spPr>
            <a:xfrm flipH="1">
              <a:off x="2517933" y="2674869"/>
              <a:ext cx="150077" cy="171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A5E1A4B2-C263-453F-A087-BE5446875DF0}"/>
                </a:ext>
              </a:extLst>
            </p:cNvPr>
            <p:cNvCxnSpPr>
              <a:stCxn id="73" idx="2"/>
              <a:endCxn id="79" idx="0"/>
            </p:cNvCxnSpPr>
            <p:nvPr/>
          </p:nvCxnSpPr>
          <p:spPr>
            <a:xfrm>
              <a:off x="2668010" y="2674869"/>
              <a:ext cx="82344" cy="171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E00E254F-BDCB-4431-87B1-1FC4A025007F}"/>
                </a:ext>
              </a:extLst>
            </p:cNvPr>
            <p:cNvCxnSpPr>
              <a:stCxn id="75" idx="2"/>
              <a:endCxn id="85" idx="0"/>
            </p:cNvCxnSpPr>
            <p:nvPr/>
          </p:nvCxnSpPr>
          <p:spPr>
            <a:xfrm flipH="1">
              <a:off x="3645140" y="2674869"/>
              <a:ext cx="233656" cy="171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CD9D847C-7CDC-4C3D-8ADD-7F8CD02E3491}"/>
                </a:ext>
              </a:extLst>
            </p:cNvPr>
            <p:cNvCxnSpPr>
              <a:stCxn id="75" idx="2"/>
              <a:endCxn id="86" idx="0"/>
            </p:cNvCxnSpPr>
            <p:nvPr/>
          </p:nvCxnSpPr>
          <p:spPr>
            <a:xfrm>
              <a:off x="3878796" y="2674869"/>
              <a:ext cx="0" cy="171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DD380B8A-8EFB-4255-9B70-12C6C72F61A7}"/>
                </a:ext>
              </a:extLst>
            </p:cNvPr>
            <p:cNvCxnSpPr>
              <a:stCxn id="75" idx="2"/>
              <a:endCxn id="87" idx="0"/>
            </p:cNvCxnSpPr>
            <p:nvPr/>
          </p:nvCxnSpPr>
          <p:spPr>
            <a:xfrm>
              <a:off x="3878796" y="2674869"/>
              <a:ext cx="233656" cy="171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DB5D5B22-CA5B-42A6-92DE-D552871765BE}"/>
                </a:ext>
              </a:extLst>
            </p:cNvPr>
            <p:cNvCxnSpPr>
              <a:stCxn id="76" idx="2"/>
              <a:endCxn id="89" idx="0"/>
            </p:cNvCxnSpPr>
            <p:nvPr/>
          </p:nvCxnSpPr>
          <p:spPr>
            <a:xfrm flipH="1">
              <a:off x="5069970" y="2674869"/>
              <a:ext cx="28000" cy="171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6D96ADC8-762C-4537-A006-BBE330EEA701}"/>
                </a:ext>
              </a:extLst>
            </p:cNvPr>
            <p:cNvCxnSpPr>
              <a:stCxn id="76" idx="2"/>
              <a:endCxn id="90" idx="0"/>
            </p:cNvCxnSpPr>
            <p:nvPr/>
          </p:nvCxnSpPr>
          <p:spPr>
            <a:xfrm>
              <a:off x="5097970" y="2674869"/>
              <a:ext cx="162475" cy="171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F290A50B-57C1-49DC-A40F-075F488A3C87}"/>
              </a:ext>
            </a:extLst>
          </p:cNvPr>
          <p:cNvSpPr txBox="1"/>
          <p:nvPr/>
        </p:nvSpPr>
        <p:spPr>
          <a:xfrm>
            <a:off x="2604561" y="4679239"/>
            <a:ext cx="82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오렌지</a:t>
            </a:r>
            <a:endParaRPr lang="en-US" altLang="ko-KR" sz="1400" dirty="0"/>
          </a:p>
          <a:p>
            <a:pPr algn="ctr"/>
            <a:r>
              <a:rPr lang="en-US" altLang="ko-KR" sz="1400" dirty="0"/>
              <a:t>(Orange)</a:t>
            </a:r>
            <a:endParaRPr lang="ko-KR" altLang="en-US" sz="1400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18F025D4-9283-4F11-9636-D21E1D950D7F}"/>
              </a:ext>
            </a:extLst>
          </p:cNvPr>
          <p:cNvGrpSpPr/>
          <p:nvPr/>
        </p:nvGrpSpPr>
        <p:grpSpPr>
          <a:xfrm>
            <a:off x="3913994" y="4403687"/>
            <a:ext cx="4625999" cy="1074324"/>
            <a:chOff x="4031440" y="1668343"/>
            <a:chExt cx="4625999" cy="1301360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0F3390F8-2461-48DF-87F7-7D8FAF103393}"/>
                </a:ext>
              </a:extLst>
            </p:cNvPr>
            <p:cNvSpPr/>
            <p:nvPr/>
          </p:nvSpPr>
          <p:spPr>
            <a:xfrm>
              <a:off x="4031440" y="1668343"/>
              <a:ext cx="4625999" cy="1301360"/>
            </a:xfrm>
            <a:prstGeom prst="roundRect">
              <a:avLst>
                <a:gd name="adj" fmla="val 6714"/>
              </a:avLst>
            </a:prstGeom>
            <a:solidFill>
              <a:srgbClr val="FF0000">
                <a:alpha val="2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9765356E-757D-41F3-80B0-15EF312741D8}"/>
                </a:ext>
              </a:extLst>
            </p:cNvPr>
            <p:cNvGrpSpPr/>
            <p:nvPr/>
          </p:nvGrpSpPr>
          <p:grpSpPr>
            <a:xfrm>
              <a:off x="4101390" y="1801326"/>
              <a:ext cx="4447072" cy="1035394"/>
              <a:chOff x="4101390" y="1629001"/>
              <a:chExt cx="4447072" cy="1035394"/>
            </a:xfrm>
          </p:grpSpPr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45B797FB-CBD2-42A2-95F3-03D157174472}"/>
                  </a:ext>
                </a:extLst>
              </p:cNvPr>
              <p:cNvSpPr/>
              <p:nvPr/>
            </p:nvSpPr>
            <p:spPr>
              <a:xfrm>
                <a:off x="4162144" y="1629001"/>
                <a:ext cx="783097" cy="1035394"/>
              </a:xfrm>
              <a:prstGeom prst="roundRect">
                <a:avLst>
                  <a:gd name="adj" fmla="val 979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93A32F0-11FC-4041-B16B-30546A043FCD}"/>
                  </a:ext>
                </a:extLst>
              </p:cNvPr>
              <p:cNvSpPr txBox="1"/>
              <p:nvPr/>
            </p:nvSpPr>
            <p:spPr>
              <a:xfrm>
                <a:off x="4101390" y="1669645"/>
                <a:ext cx="881671" cy="857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&lt;</a:t>
                </a:r>
                <a:r>
                  <a:rPr lang="ko-KR" altLang="en-US" sz="1000" dirty="0" err="1"/>
                  <a:t>ㅇㅗ</a:t>
                </a:r>
                <a:r>
                  <a:rPr lang="en-US" altLang="ko-KR" sz="1000" dirty="0"/>
                  <a:t>ᴥ</a:t>
                </a:r>
                <a:r>
                  <a:rPr lang="ko-KR" altLang="en-US" sz="1000" dirty="0" err="1"/>
                  <a:t>ㄹㄴ</a:t>
                </a:r>
                <a:r>
                  <a:rPr lang="en-US" altLang="ko-KR" sz="1000" dirty="0"/>
                  <a:t>,</a:t>
                </a:r>
                <a:endParaRPr lang="ko-KR" altLang="en-US" sz="1000" dirty="0"/>
              </a:p>
              <a:p>
                <a:pPr algn="ctr"/>
                <a:r>
                  <a:rPr lang="ko-KR" altLang="en-US" sz="1000" dirty="0" err="1"/>
                  <a:t>ㅇ</a:t>
                </a:r>
                <a:r>
                  <a:rPr lang="en-US" altLang="ko-KR" sz="1000" dirty="0"/>
                  <a:t> </a:t>
                </a:r>
                <a:r>
                  <a:rPr lang="ko-KR" altLang="en-US" sz="1000" dirty="0" err="1"/>
                  <a:t>ㅗ</a:t>
                </a:r>
                <a:r>
                  <a:rPr lang="en-US" altLang="ko-KR" sz="1000" dirty="0"/>
                  <a:t>ᴥ</a:t>
                </a:r>
                <a:r>
                  <a:rPr lang="ko-KR" altLang="en-US" sz="1000" dirty="0" err="1"/>
                  <a:t>ㄹㄴ</a:t>
                </a:r>
                <a:r>
                  <a:rPr lang="en-US" altLang="ko-KR" sz="1000" dirty="0"/>
                  <a:t> ᴥ,</a:t>
                </a:r>
              </a:p>
              <a:p>
                <a:pPr algn="ctr"/>
                <a:r>
                  <a:rPr lang="en-US" altLang="ko-KR" sz="1000" dirty="0"/>
                  <a:t> </a:t>
                </a:r>
                <a:r>
                  <a:rPr lang="ko-KR" altLang="en-US" sz="1000" dirty="0" err="1"/>
                  <a:t>ㅗ</a:t>
                </a:r>
                <a:r>
                  <a:rPr lang="en-US" altLang="ko-KR" sz="1000" dirty="0"/>
                  <a:t>ᴥ</a:t>
                </a:r>
                <a:r>
                  <a:rPr lang="ko-KR" altLang="en-US" sz="1000" dirty="0" err="1"/>
                  <a:t>ㄹㄴ</a:t>
                </a:r>
                <a:r>
                  <a:rPr lang="en-US" altLang="ko-KR" sz="1000" dirty="0"/>
                  <a:t> ᴥ,</a:t>
                </a:r>
              </a:p>
              <a:p>
                <a:pPr algn="ctr"/>
                <a:r>
                  <a:rPr lang="ko-KR" altLang="en-US" sz="1000" dirty="0" err="1"/>
                  <a:t>ㄹㄴ</a:t>
                </a:r>
                <a:r>
                  <a:rPr lang="en-US" altLang="ko-KR" sz="1000" dirty="0"/>
                  <a:t>ᴥ</a:t>
                </a:r>
                <a:r>
                  <a:rPr lang="ko-KR" altLang="en-US" sz="1000" dirty="0" err="1"/>
                  <a:t>ㅈㅣ</a:t>
                </a:r>
                <a:r>
                  <a:rPr lang="en-US" altLang="ko-KR" sz="1000" dirty="0"/>
                  <a:t> ᴥ</a:t>
                </a:r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21D19F5E-87FC-4A02-A89F-0940E080D97C}"/>
                  </a:ext>
                </a:extLst>
              </p:cNvPr>
              <p:cNvSpPr/>
              <p:nvPr/>
            </p:nvSpPr>
            <p:spPr>
              <a:xfrm>
                <a:off x="7763334" y="1629001"/>
                <a:ext cx="783097" cy="1035394"/>
              </a:xfrm>
              <a:prstGeom prst="roundRect">
                <a:avLst>
                  <a:gd name="adj" fmla="val 979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44BE562-6A39-457A-B45A-2F92D0876EDE}"/>
                  </a:ext>
                </a:extLst>
              </p:cNvPr>
              <p:cNvSpPr txBox="1"/>
              <p:nvPr/>
            </p:nvSpPr>
            <p:spPr>
              <a:xfrm>
                <a:off x="7726261" y="1858309"/>
                <a:ext cx="822201" cy="484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/>
                  <a:t>ㅇㅗ</a:t>
                </a:r>
                <a:r>
                  <a:rPr lang="ko-KR" altLang="en-US" sz="1000" dirty="0"/>
                  <a:t> ᴥ </a:t>
                </a:r>
                <a:r>
                  <a:rPr lang="ko-KR" altLang="en-US" sz="1000" dirty="0" err="1"/>
                  <a:t>ㄹㄴ</a:t>
                </a:r>
                <a:r>
                  <a:rPr lang="ko-KR" altLang="en-US" sz="1000" dirty="0"/>
                  <a:t> ᴥ </a:t>
                </a:r>
                <a:r>
                  <a:rPr lang="ko-KR" altLang="en-US" sz="1000" dirty="0" err="1"/>
                  <a:t>ㅈㅣ</a:t>
                </a:r>
                <a:r>
                  <a:rPr lang="ko-KR" altLang="en-US" sz="1000" dirty="0"/>
                  <a:t> ᴥ</a:t>
                </a:r>
              </a:p>
            </p:txBody>
          </p:sp>
        </p:grpSp>
      </p:grp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72BD9578-24F9-4A42-A000-D130132313CF}"/>
              </a:ext>
            </a:extLst>
          </p:cNvPr>
          <p:cNvCxnSpPr>
            <a:stCxn id="115" idx="3"/>
            <a:endCxn id="117" idx="1"/>
          </p:cNvCxnSpPr>
          <p:nvPr/>
        </p:nvCxnSpPr>
        <p:spPr>
          <a:xfrm>
            <a:off x="3430108" y="4940849"/>
            <a:ext cx="4838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7276CA0-422D-4D81-8A6C-0FC375024F3C}"/>
              </a:ext>
            </a:extLst>
          </p:cNvPr>
          <p:cNvSpPr txBox="1"/>
          <p:nvPr/>
        </p:nvSpPr>
        <p:spPr>
          <a:xfrm>
            <a:off x="5296365" y="4771572"/>
            <a:ext cx="1901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. . . 6-12 n-grams . . .</a:t>
            </a:r>
            <a:endParaRPr lang="ko-KR" altLang="en-US" sz="16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4C39179-689D-4C26-9C44-436C4F666C8A}"/>
              </a:ext>
            </a:extLst>
          </p:cNvPr>
          <p:cNvGrpSpPr/>
          <p:nvPr/>
        </p:nvGrpSpPr>
        <p:grpSpPr>
          <a:xfrm>
            <a:off x="6047626" y="1762035"/>
            <a:ext cx="2632452" cy="1230319"/>
            <a:chOff x="6047626" y="1700054"/>
            <a:chExt cx="2632452" cy="123031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942A4A2-6029-47E6-A482-94DA1725ED69}"/>
                </a:ext>
              </a:extLst>
            </p:cNvPr>
            <p:cNvSpPr/>
            <p:nvPr/>
          </p:nvSpPr>
          <p:spPr>
            <a:xfrm>
              <a:off x="6047626" y="1974896"/>
              <a:ext cx="26324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err="1"/>
                <a:t>Without</a:t>
              </a:r>
              <a:r>
                <a:rPr lang="ko-KR" altLang="en-US" sz="1400" dirty="0"/>
                <a:t> ㅗ: </a:t>
              </a:r>
              <a:r>
                <a:rPr lang="ko-KR" altLang="en-US" sz="1400" dirty="0" err="1"/>
                <a:t>ㅇ</a:t>
              </a:r>
              <a:r>
                <a:rPr lang="ko-KR" altLang="en-US" sz="1400" dirty="0"/>
                <a:t> ᴥ </a:t>
              </a:r>
              <a:r>
                <a:rPr lang="ko-KR" altLang="en-US" sz="1400" dirty="0" err="1"/>
                <a:t>ㄹㅔㄴ</a:t>
              </a:r>
              <a:r>
                <a:rPr lang="ko-KR" altLang="en-US" sz="1400" dirty="0"/>
                <a:t> ᴥ </a:t>
              </a:r>
              <a:r>
                <a:rPr lang="ko-KR" altLang="en-US" sz="1400" dirty="0" err="1"/>
                <a:t>ㅈㅣ</a:t>
              </a:r>
              <a:r>
                <a:rPr lang="ko-KR" altLang="en-US" sz="1400" dirty="0"/>
                <a:t> ᴥ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E0E78A7-5D76-40DC-B429-90E3962FFC48}"/>
                </a:ext>
              </a:extLst>
            </p:cNvPr>
            <p:cNvSpPr/>
            <p:nvPr/>
          </p:nvSpPr>
          <p:spPr>
            <a:xfrm>
              <a:off x="6047626" y="2308271"/>
              <a:ext cx="26324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err="1"/>
                <a:t>Without</a:t>
              </a:r>
              <a:r>
                <a:rPr lang="ko-KR" altLang="en-US" sz="1400" dirty="0"/>
                <a:t> ㅔ: </a:t>
              </a:r>
              <a:r>
                <a:rPr lang="ko-KR" altLang="en-US" sz="1400" dirty="0" err="1"/>
                <a:t>ㅇㅗ</a:t>
              </a:r>
              <a:r>
                <a:rPr lang="ko-KR" altLang="en-US" sz="1400" dirty="0"/>
                <a:t> ᴥ </a:t>
              </a:r>
              <a:r>
                <a:rPr lang="ko-KR" altLang="en-US" sz="1400" dirty="0" err="1"/>
                <a:t>ㄹㄴ</a:t>
              </a:r>
              <a:r>
                <a:rPr lang="ko-KR" altLang="en-US" sz="1400" dirty="0"/>
                <a:t> ᴥ </a:t>
              </a:r>
              <a:r>
                <a:rPr lang="ko-KR" altLang="en-US" sz="1400" dirty="0" err="1"/>
                <a:t>ㅈㅣ</a:t>
              </a:r>
              <a:r>
                <a:rPr lang="ko-KR" altLang="en-US" sz="1400" dirty="0"/>
                <a:t> ᴥ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0365892-C28F-4DAA-9341-C527541FC08E}"/>
                </a:ext>
              </a:extLst>
            </p:cNvPr>
            <p:cNvSpPr/>
            <p:nvPr/>
          </p:nvSpPr>
          <p:spPr>
            <a:xfrm>
              <a:off x="6047626" y="2622596"/>
              <a:ext cx="26324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err="1"/>
                <a:t>Without</a:t>
              </a:r>
              <a:r>
                <a:rPr lang="ko-KR" altLang="en-US" sz="1400" dirty="0"/>
                <a:t> ㅣ: </a:t>
              </a:r>
              <a:r>
                <a:rPr lang="ko-KR" altLang="en-US" sz="1400" dirty="0" err="1"/>
                <a:t>ㅇㅗ</a:t>
              </a:r>
              <a:r>
                <a:rPr lang="ko-KR" altLang="en-US" sz="1400" dirty="0"/>
                <a:t> ᴥ </a:t>
              </a:r>
              <a:r>
                <a:rPr lang="ko-KR" altLang="en-US" sz="1400" dirty="0" err="1"/>
                <a:t>ㄹㅔㄴ</a:t>
              </a:r>
              <a:r>
                <a:rPr lang="ko-KR" altLang="en-US" sz="1400" dirty="0"/>
                <a:t> ᴥ </a:t>
              </a:r>
              <a:r>
                <a:rPr lang="ko-KR" altLang="en-US" sz="1400" dirty="0" err="1"/>
                <a:t>ㅈ</a:t>
              </a:r>
              <a:r>
                <a:rPr lang="ko-KR" altLang="en-US" sz="1400" dirty="0"/>
                <a:t> ᴥ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0CD9772-2832-4914-8B95-E5946C851FA7}"/>
                </a:ext>
              </a:extLst>
            </p:cNvPr>
            <p:cNvSpPr/>
            <p:nvPr/>
          </p:nvSpPr>
          <p:spPr>
            <a:xfrm>
              <a:off x="6415515" y="1700054"/>
              <a:ext cx="18966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/>
                <a:t>ㅇㅗ</a:t>
              </a:r>
              <a:r>
                <a:rPr lang="ko-KR" altLang="en-US" sz="1400" dirty="0"/>
                <a:t> ᴥ </a:t>
              </a:r>
              <a:r>
                <a:rPr lang="ko-KR" altLang="en-US" sz="1400" dirty="0" err="1"/>
                <a:t>ㄹㅔㄴ</a:t>
              </a:r>
              <a:r>
                <a:rPr lang="ko-KR" altLang="en-US" sz="1400" dirty="0"/>
                <a:t> ᴥ </a:t>
              </a:r>
              <a:r>
                <a:rPr lang="ko-KR" altLang="en-US" sz="1400" dirty="0" err="1"/>
                <a:t>ㅈㅣ</a:t>
              </a:r>
              <a:r>
                <a:rPr lang="ko-KR" altLang="en-US" sz="1400" dirty="0"/>
                <a:t> ᴥ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4093F16F-BF0E-40C3-B3FC-35D9465ABE73}"/>
              </a:ext>
            </a:extLst>
          </p:cNvPr>
          <p:cNvGrpSpPr/>
          <p:nvPr/>
        </p:nvGrpSpPr>
        <p:grpSpPr>
          <a:xfrm>
            <a:off x="3913994" y="3254395"/>
            <a:ext cx="4625999" cy="1074324"/>
            <a:chOff x="4031440" y="1668343"/>
            <a:chExt cx="4625999" cy="1301360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5EFA69A1-816A-4056-87A3-F56786A75B9B}"/>
                </a:ext>
              </a:extLst>
            </p:cNvPr>
            <p:cNvSpPr/>
            <p:nvPr/>
          </p:nvSpPr>
          <p:spPr>
            <a:xfrm>
              <a:off x="4031440" y="1668343"/>
              <a:ext cx="4625999" cy="1301360"/>
            </a:xfrm>
            <a:prstGeom prst="roundRect">
              <a:avLst>
                <a:gd name="adj" fmla="val 6714"/>
              </a:avLst>
            </a:prstGeom>
            <a:solidFill>
              <a:srgbClr val="FF0000">
                <a:alpha val="2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F192690F-C896-42A0-A1B5-E746D3DD11DC}"/>
                </a:ext>
              </a:extLst>
            </p:cNvPr>
            <p:cNvGrpSpPr/>
            <p:nvPr/>
          </p:nvGrpSpPr>
          <p:grpSpPr>
            <a:xfrm>
              <a:off x="4071456" y="1801326"/>
              <a:ext cx="4510482" cy="1035394"/>
              <a:chOff x="4071456" y="1629001"/>
              <a:chExt cx="4510482" cy="1035394"/>
            </a:xfrm>
          </p:grpSpPr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086C725D-9B80-46B9-94B8-62BA0662F9DB}"/>
                  </a:ext>
                </a:extLst>
              </p:cNvPr>
              <p:cNvSpPr/>
              <p:nvPr/>
            </p:nvSpPr>
            <p:spPr>
              <a:xfrm>
                <a:off x="4162144" y="1629001"/>
                <a:ext cx="783097" cy="1035394"/>
              </a:xfrm>
              <a:prstGeom prst="roundRect">
                <a:avLst>
                  <a:gd name="adj" fmla="val 979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DA466AC-1065-4B82-BEB4-FC0828456CCD}"/>
                  </a:ext>
                </a:extLst>
              </p:cNvPr>
              <p:cNvSpPr txBox="1"/>
              <p:nvPr/>
            </p:nvSpPr>
            <p:spPr>
              <a:xfrm>
                <a:off x="4071456" y="1700130"/>
                <a:ext cx="936692" cy="857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&lt;</a:t>
                </a:r>
                <a:r>
                  <a:rPr lang="ko-KR" altLang="en-US" sz="1000" dirty="0" err="1"/>
                  <a:t>ㅇ</a:t>
                </a:r>
                <a:r>
                  <a:rPr lang="en-US" altLang="ko-KR" sz="1000" dirty="0"/>
                  <a:t>ᴥ</a:t>
                </a:r>
                <a:r>
                  <a:rPr lang="ko-KR" altLang="en-US" sz="1000" dirty="0" err="1"/>
                  <a:t>ㄹㅔㄴ</a:t>
                </a:r>
                <a:r>
                  <a:rPr lang="en-US" altLang="ko-KR" sz="1000" dirty="0"/>
                  <a:t>,</a:t>
                </a:r>
                <a:endParaRPr lang="ko-KR" altLang="en-US" sz="1000" dirty="0"/>
              </a:p>
              <a:p>
                <a:pPr algn="ctr"/>
                <a:r>
                  <a:rPr lang="ko-KR" altLang="en-US" sz="1000" dirty="0" err="1"/>
                  <a:t>ㅇ</a:t>
                </a:r>
                <a:r>
                  <a:rPr lang="en-US" altLang="ko-KR" sz="1000" dirty="0"/>
                  <a:t> ᴥ</a:t>
                </a:r>
                <a:r>
                  <a:rPr lang="ko-KR" altLang="en-US" sz="1000" dirty="0" err="1"/>
                  <a:t>ㄹㅔㄴ</a:t>
                </a:r>
                <a:r>
                  <a:rPr lang="en-US" altLang="ko-KR" sz="1000" dirty="0"/>
                  <a:t> ᴥ,</a:t>
                </a:r>
              </a:p>
              <a:p>
                <a:pPr algn="ctr"/>
                <a:r>
                  <a:rPr lang="en-US" altLang="ko-KR" sz="1000" dirty="0"/>
                  <a:t> ᴥ</a:t>
                </a:r>
                <a:r>
                  <a:rPr lang="ko-KR" altLang="en-US" sz="1000" dirty="0" err="1"/>
                  <a:t>ㄹㅔㄴ</a:t>
                </a:r>
                <a:r>
                  <a:rPr lang="en-US" altLang="ko-KR" sz="1000" dirty="0"/>
                  <a:t> ᴥ</a:t>
                </a:r>
                <a:r>
                  <a:rPr lang="ko-KR" altLang="en-US" sz="1000" dirty="0" err="1"/>
                  <a:t>ㅈ</a:t>
                </a:r>
                <a:r>
                  <a:rPr lang="en-US" altLang="ko-KR" sz="1000" dirty="0"/>
                  <a:t>,</a:t>
                </a:r>
              </a:p>
              <a:p>
                <a:pPr algn="ctr"/>
                <a:r>
                  <a:rPr lang="ko-KR" altLang="en-US" sz="1000" dirty="0" err="1"/>
                  <a:t>ㄹㅔㄴ</a:t>
                </a:r>
                <a:r>
                  <a:rPr lang="en-US" altLang="ko-KR" sz="1000" dirty="0"/>
                  <a:t>ᴥ</a:t>
                </a:r>
                <a:r>
                  <a:rPr lang="ko-KR" altLang="en-US" sz="1000" dirty="0" err="1"/>
                  <a:t>ㅈㅣ</a:t>
                </a:r>
                <a:endParaRPr lang="en-US" altLang="ko-KR" sz="1000" dirty="0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C64789CF-F46C-4E2B-A3EC-0CB2E696107C}"/>
                  </a:ext>
                </a:extLst>
              </p:cNvPr>
              <p:cNvSpPr/>
              <p:nvPr/>
            </p:nvSpPr>
            <p:spPr>
              <a:xfrm>
                <a:off x="7763334" y="1629001"/>
                <a:ext cx="783097" cy="1035394"/>
              </a:xfrm>
              <a:prstGeom prst="roundRect">
                <a:avLst>
                  <a:gd name="adj" fmla="val 979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60F5314-D2B9-40CC-9223-D5727FD0CF7E}"/>
                  </a:ext>
                </a:extLst>
              </p:cNvPr>
              <p:cNvSpPr txBox="1"/>
              <p:nvPr/>
            </p:nvSpPr>
            <p:spPr>
              <a:xfrm>
                <a:off x="7692469" y="1856054"/>
                <a:ext cx="889469" cy="484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/>
                  <a:t>ㅇ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ᴥ </a:t>
                </a:r>
                <a:r>
                  <a:rPr lang="ko-KR" altLang="en-US" sz="1000" dirty="0" err="1"/>
                  <a:t>ㄹㅔㄴ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ᴥ </a:t>
                </a:r>
                <a:r>
                  <a:rPr lang="ko-KR" altLang="en-US" sz="1000" dirty="0" err="1"/>
                  <a:t>ㅈㅣ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ᴥ</a:t>
                </a:r>
                <a:endParaRPr lang="ko-KR" altLang="en-US" sz="1000" dirty="0"/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B0F3798-1F22-4D05-9C49-17A1D63AA635}"/>
              </a:ext>
            </a:extLst>
          </p:cNvPr>
          <p:cNvSpPr txBox="1"/>
          <p:nvPr/>
        </p:nvSpPr>
        <p:spPr>
          <a:xfrm>
            <a:off x="5296365" y="3619621"/>
            <a:ext cx="1901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. . . 6-12 n-grams . . .</a:t>
            </a:r>
            <a:endParaRPr lang="ko-KR" altLang="en-US" sz="1600" b="1" dirty="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D759D3CC-F34A-44A4-9F7F-D2FDA9C8885E}"/>
              </a:ext>
            </a:extLst>
          </p:cNvPr>
          <p:cNvGrpSpPr/>
          <p:nvPr/>
        </p:nvGrpSpPr>
        <p:grpSpPr>
          <a:xfrm>
            <a:off x="3913994" y="5561368"/>
            <a:ext cx="4625999" cy="1074324"/>
            <a:chOff x="4031440" y="1668343"/>
            <a:chExt cx="4625999" cy="1301360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E54CB3A5-D443-4C5D-97D9-C1B734789E6F}"/>
                </a:ext>
              </a:extLst>
            </p:cNvPr>
            <p:cNvSpPr/>
            <p:nvPr/>
          </p:nvSpPr>
          <p:spPr>
            <a:xfrm>
              <a:off x="4031440" y="1668343"/>
              <a:ext cx="4625999" cy="1301360"/>
            </a:xfrm>
            <a:prstGeom prst="roundRect">
              <a:avLst>
                <a:gd name="adj" fmla="val 6714"/>
              </a:avLst>
            </a:prstGeom>
            <a:solidFill>
              <a:srgbClr val="FF0000">
                <a:alpha val="2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1AE4C972-1035-4282-AFF9-E4018EA281D4}"/>
                </a:ext>
              </a:extLst>
            </p:cNvPr>
            <p:cNvGrpSpPr/>
            <p:nvPr/>
          </p:nvGrpSpPr>
          <p:grpSpPr>
            <a:xfrm>
              <a:off x="4084612" y="1782665"/>
              <a:ext cx="4461819" cy="1054055"/>
              <a:chOff x="4084612" y="1610340"/>
              <a:chExt cx="4461819" cy="1054055"/>
            </a:xfrm>
          </p:grpSpPr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F361BB02-5C15-4DCD-8DB3-63F1309E90E4}"/>
                  </a:ext>
                </a:extLst>
              </p:cNvPr>
              <p:cNvSpPr/>
              <p:nvPr/>
            </p:nvSpPr>
            <p:spPr>
              <a:xfrm>
                <a:off x="4162144" y="1629001"/>
                <a:ext cx="783097" cy="1035394"/>
              </a:xfrm>
              <a:prstGeom prst="roundRect">
                <a:avLst>
                  <a:gd name="adj" fmla="val 979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840D193-68B9-461D-831A-A4FD2509FEEF}"/>
                  </a:ext>
                </a:extLst>
              </p:cNvPr>
              <p:cNvSpPr txBox="1"/>
              <p:nvPr/>
            </p:nvSpPr>
            <p:spPr>
              <a:xfrm>
                <a:off x="4084612" y="1610340"/>
                <a:ext cx="906838" cy="1043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&lt;</a:t>
                </a:r>
                <a:r>
                  <a:rPr lang="ko-KR" altLang="en-US" sz="1000" dirty="0" err="1"/>
                  <a:t>ㅇㅗ</a:t>
                </a:r>
                <a:r>
                  <a:rPr lang="en-US" altLang="ko-KR" sz="1000" dirty="0"/>
                  <a:t>ᴥ</a:t>
                </a:r>
                <a:r>
                  <a:rPr lang="ko-KR" altLang="en-US" sz="1000" dirty="0" err="1"/>
                  <a:t>ㄹㅔ</a:t>
                </a:r>
                <a:r>
                  <a:rPr lang="en-US" altLang="ko-KR" sz="1000" dirty="0"/>
                  <a:t>,</a:t>
                </a:r>
                <a:endParaRPr lang="ko-KR" altLang="en-US" sz="1000" dirty="0"/>
              </a:p>
              <a:p>
                <a:pPr algn="ctr"/>
                <a:r>
                  <a:rPr lang="ko-KR" altLang="en-US" sz="1000" dirty="0" err="1"/>
                  <a:t>ㅇㅗ</a:t>
                </a:r>
                <a:r>
                  <a:rPr lang="en-US" altLang="ko-KR" sz="1000" dirty="0"/>
                  <a:t>ᴥ</a:t>
                </a:r>
                <a:r>
                  <a:rPr lang="ko-KR" altLang="en-US" sz="1000" dirty="0" err="1"/>
                  <a:t>ㄹㅔㄴ</a:t>
                </a:r>
                <a:r>
                  <a:rPr lang="en-US" altLang="ko-KR" sz="1000" dirty="0"/>
                  <a:t>,</a:t>
                </a:r>
              </a:p>
              <a:p>
                <a:pPr algn="ctr"/>
                <a:r>
                  <a:rPr lang="ko-KR" altLang="en-US" sz="1000" dirty="0" err="1"/>
                  <a:t>ㅗ</a:t>
                </a:r>
                <a:r>
                  <a:rPr lang="en-US" altLang="ko-KR" sz="1000" dirty="0"/>
                  <a:t> ᴥ</a:t>
                </a:r>
                <a:r>
                  <a:rPr lang="ko-KR" altLang="en-US" sz="1000" dirty="0" err="1"/>
                  <a:t>ㄹㅔㄴ</a:t>
                </a:r>
                <a:r>
                  <a:rPr lang="en-US" altLang="ko-KR" sz="1000" dirty="0"/>
                  <a:t> ᴥ, ᴥ</a:t>
                </a:r>
                <a:r>
                  <a:rPr lang="ko-KR" altLang="en-US" sz="1000" dirty="0" err="1"/>
                  <a:t>ㄹㅔㄴ</a:t>
                </a:r>
                <a:r>
                  <a:rPr lang="en-US" altLang="ko-KR" sz="1000" dirty="0"/>
                  <a:t> ᴥ</a:t>
                </a:r>
                <a:r>
                  <a:rPr lang="ko-KR" altLang="en-US" sz="1000" dirty="0" err="1"/>
                  <a:t>ㅈ</a:t>
                </a:r>
                <a:r>
                  <a:rPr lang="en-US" altLang="ko-KR" sz="1000" dirty="0"/>
                  <a:t>,</a:t>
                </a:r>
              </a:p>
              <a:p>
                <a:pPr algn="ctr"/>
                <a:r>
                  <a:rPr lang="ko-KR" altLang="en-US" sz="1000" dirty="0" err="1"/>
                  <a:t>ㄹㅔㄴ</a:t>
                </a:r>
                <a:r>
                  <a:rPr lang="en-US" altLang="ko-KR" sz="1000" dirty="0"/>
                  <a:t> ᴥ</a:t>
                </a:r>
                <a:r>
                  <a:rPr lang="ko-KR" altLang="en-US" sz="1000" dirty="0" err="1"/>
                  <a:t>ㅈ</a:t>
                </a:r>
                <a:r>
                  <a:rPr lang="en-US" altLang="ko-KR" sz="1000" dirty="0"/>
                  <a:t> ᴥ</a:t>
                </a:r>
              </a:p>
            </p:txBody>
          </p:sp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565FFEE5-5A89-4AB7-A84F-EE0BC63AF44B}"/>
                  </a:ext>
                </a:extLst>
              </p:cNvPr>
              <p:cNvSpPr/>
              <p:nvPr/>
            </p:nvSpPr>
            <p:spPr>
              <a:xfrm>
                <a:off x="7763334" y="1629001"/>
                <a:ext cx="783097" cy="1035394"/>
              </a:xfrm>
              <a:prstGeom prst="roundRect">
                <a:avLst>
                  <a:gd name="adj" fmla="val 979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5BA0356-F4F1-409F-9A05-F0508CEAFF64}"/>
                  </a:ext>
                </a:extLst>
              </p:cNvPr>
              <p:cNvSpPr txBox="1"/>
              <p:nvPr/>
            </p:nvSpPr>
            <p:spPr>
              <a:xfrm>
                <a:off x="7778081" y="1777366"/>
                <a:ext cx="753603" cy="671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/>
                  <a:t>ㅇㅗ</a:t>
                </a:r>
                <a:r>
                  <a:rPr lang="en-US" altLang="ko-KR" sz="1000" dirty="0"/>
                  <a:t> ᴥ</a:t>
                </a:r>
                <a:r>
                  <a:rPr lang="ko-KR" altLang="en-US" sz="1000" dirty="0" err="1"/>
                  <a:t>ㄹㅔㄴ</a:t>
                </a:r>
                <a:r>
                  <a:rPr lang="en-US" altLang="ko-KR" sz="1000" dirty="0"/>
                  <a:t>,</a:t>
                </a:r>
                <a:r>
                  <a:rPr lang="ko-KR" altLang="en-US" sz="1000" dirty="0" err="1"/>
                  <a:t>ㅈㅣ</a:t>
                </a:r>
                <a:r>
                  <a:rPr lang="en-US" altLang="ko-KR" sz="1000" dirty="0"/>
                  <a:t> ᴥ</a:t>
                </a:r>
                <a:endParaRPr lang="ko-KR" altLang="en-US" sz="1000" dirty="0"/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E4F0CDEF-1E7E-40DF-8328-5A7ADB0F1788}"/>
              </a:ext>
            </a:extLst>
          </p:cNvPr>
          <p:cNvSpPr txBox="1"/>
          <p:nvPr/>
        </p:nvSpPr>
        <p:spPr>
          <a:xfrm>
            <a:off x="5296365" y="5929253"/>
            <a:ext cx="1901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. . . 6-12 n-grams . . .</a:t>
            </a:r>
            <a:endParaRPr lang="ko-KR" altLang="en-US" sz="1600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876AF1B-3BCD-4709-B137-74B487A546AC}"/>
              </a:ext>
            </a:extLst>
          </p:cNvPr>
          <p:cNvSpPr/>
          <p:nvPr/>
        </p:nvSpPr>
        <p:spPr>
          <a:xfrm>
            <a:off x="5825877" y="2180119"/>
            <a:ext cx="184575" cy="33992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A919691-F101-4C17-A23C-E9A7A12E2BD8}"/>
              </a:ext>
            </a:extLst>
          </p:cNvPr>
          <p:cNvCxnSpPr>
            <a:cxnSpLocks/>
            <a:stCxn id="115" idx="3"/>
            <a:endCxn id="99" idx="1"/>
          </p:cNvCxnSpPr>
          <p:nvPr/>
        </p:nvCxnSpPr>
        <p:spPr>
          <a:xfrm>
            <a:off x="3430108" y="4940849"/>
            <a:ext cx="483886" cy="115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9880F73-AA68-4BB4-A624-3143161C8A50}"/>
              </a:ext>
            </a:extLst>
          </p:cNvPr>
          <p:cNvCxnSpPr>
            <a:cxnSpLocks/>
            <a:stCxn id="115" idx="3"/>
            <a:endCxn id="74" idx="1"/>
          </p:cNvCxnSpPr>
          <p:nvPr/>
        </p:nvCxnSpPr>
        <p:spPr>
          <a:xfrm flipV="1">
            <a:off x="3430108" y="3791557"/>
            <a:ext cx="483886" cy="1149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900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395994"/>
                </a:solidFill>
                <a:latin typeface="맑은 고딕"/>
              </a:rPr>
              <a:t>Methods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414238" y="8792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13P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CCD14BB7-9341-4CB7-9731-26739598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8639176" cy="4896544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Data sets</a:t>
            </a:r>
          </a:p>
          <a:p>
            <a:pPr lvl="1"/>
            <a:r>
              <a:rPr lang="en-US" altLang="ko-KR" sz="1400" dirty="0"/>
              <a:t>Translated WordSim353</a:t>
            </a:r>
            <a:r>
              <a:rPr lang="en-US" altLang="ko-KR" sz="1000" dirty="0"/>
              <a:t> [1]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250 paired corrected word – misspelled OOV words in Korean</a:t>
            </a:r>
          </a:p>
          <a:p>
            <a:pPr lvl="1"/>
            <a:endParaRPr lang="en-US" altLang="ko-KR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20355-E1B6-4A58-B8C3-C7CD01A799D1}"/>
              </a:ext>
            </a:extLst>
          </p:cNvPr>
          <p:cNvSpPr/>
          <p:nvPr/>
        </p:nvSpPr>
        <p:spPr>
          <a:xfrm>
            <a:off x="7855527" y="6259484"/>
            <a:ext cx="1163782" cy="598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A1D7A7-6DC0-478C-9214-A019A79D0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54514"/>
              </p:ext>
            </p:extLst>
          </p:nvPr>
        </p:nvGraphicFramePr>
        <p:xfrm>
          <a:off x="850326" y="1720850"/>
          <a:ext cx="7445950" cy="208174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89190">
                  <a:extLst>
                    <a:ext uri="{9D8B030D-6E8A-4147-A177-3AD203B41FA5}">
                      <a16:colId xmlns:a16="http://schemas.microsoft.com/office/drawing/2014/main" val="2447460530"/>
                    </a:ext>
                  </a:extLst>
                </a:gridCol>
                <a:gridCol w="1489190">
                  <a:extLst>
                    <a:ext uri="{9D8B030D-6E8A-4147-A177-3AD203B41FA5}">
                      <a16:colId xmlns:a16="http://schemas.microsoft.com/office/drawing/2014/main" val="1863811119"/>
                    </a:ext>
                  </a:extLst>
                </a:gridCol>
                <a:gridCol w="1489190">
                  <a:extLst>
                    <a:ext uri="{9D8B030D-6E8A-4147-A177-3AD203B41FA5}">
                      <a16:colId xmlns:a16="http://schemas.microsoft.com/office/drawing/2014/main" val="526227870"/>
                    </a:ext>
                  </a:extLst>
                </a:gridCol>
                <a:gridCol w="1489190">
                  <a:extLst>
                    <a:ext uri="{9D8B030D-6E8A-4147-A177-3AD203B41FA5}">
                      <a16:colId xmlns:a16="http://schemas.microsoft.com/office/drawing/2014/main" val="3266805132"/>
                    </a:ext>
                  </a:extLst>
                </a:gridCol>
                <a:gridCol w="1489190">
                  <a:extLst>
                    <a:ext uri="{9D8B030D-6E8A-4147-A177-3AD203B41FA5}">
                      <a16:colId xmlns:a16="http://schemas.microsoft.com/office/drawing/2014/main" val="2174654715"/>
                    </a:ext>
                  </a:extLst>
                </a:gridCol>
              </a:tblGrid>
              <a:tr h="29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Word1</a:t>
                      </a:r>
                      <a:endParaRPr lang="ko-KR" altLang="en-US" sz="12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Word2</a:t>
                      </a:r>
                      <a:endParaRPr lang="ko-KR" altLang="en-US" sz="12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Translated Word1</a:t>
                      </a:r>
                      <a:endParaRPr lang="ko-KR" altLang="en-US" sz="12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Translated Word2</a:t>
                      </a:r>
                      <a:endParaRPr lang="ko-KR" altLang="en-US" sz="12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Relatedness</a:t>
                      </a:r>
                      <a:endParaRPr lang="ko-KR" altLang="en-US" sz="12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1937329"/>
                  </a:ext>
                </a:extLst>
              </a:tr>
              <a:tr h="297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Tiger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Cat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호랑이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고양이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7.35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332311"/>
                  </a:ext>
                </a:extLst>
              </a:tr>
              <a:tr h="297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Tiger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Tiger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호랑이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호랑이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4976"/>
                  </a:ext>
                </a:extLst>
              </a:tr>
              <a:tr h="297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Book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Paper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책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7.46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335188"/>
                  </a:ext>
                </a:extLst>
              </a:tr>
              <a:tr h="297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Computer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Keyboard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컴퓨터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키보드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7.62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550827"/>
                  </a:ext>
                </a:extLst>
              </a:tr>
              <a:tr h="297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Professor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Cucumber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교수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오이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0.31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53034"/>
                  </a:ext>
                </a:extLst>
              </a:tr>
              <a:tr h="297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King</a:t>
                      </a:r>
                      <a:endParaRPr lang="ko-KR" altLang="en-US" sz="12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Cabbage</a:t>
                      </a:r>
                      <a:endParaRPr lang="ko-KR" altLang="en-US" sz="12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왕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배추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0.23</a:t>
                      </a:r>
                      <a:endParaRPr lang="ko-KR" altLang="en-US" sz="12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37983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737945E-A64D-47AD-90CC-8D6163CA2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57238"/>
              </p:ext>
            </p:extLst>
          </p:nvPr>
        </p:nvGraphicFramePr>
        <p:xfrm>
          <a:off x="1852612" y="4350702"/>
          <a:ext cx="5438775" cy="208174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12925">
                  <a:extLst>
                    <a:ext uri="{9D8B030D-6E8A-4147-A177-3AD203B41FA5}">
                      <a16:colId xmlns:a16="http://schemas.microsoft.com/office/drawing/2014/main" val="3711030150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447460530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1863811119"/>
                    </a:ext>
                  </a:extLst>
                </a:gridCol>
              </a:tblGrid>
              <a:tr h="29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Word</a:t>
                      </a:r>
                      <a:endParaRPr lang="ko-KR" altLang="en-US" sz="12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Corrected word</a:t>
                      </a:r>
                      <a:endParaRPr lang="ko-KR" altLang="en-US" sz="12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Misspelled OOV word</a:t>
                      </a:r>
                      <a:endParaRPr lang="ko-KR" altLang="en-US" sz="12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1937329"/>
                  </a:ext>
                </a:extLst>
              </a:tr>
              <a:tr h="297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Gasoline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가솔린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게솔린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332311"/>
                  </a:ext>
                </a:extLst>
              </a:tr>
              <a:tr h="297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Nazism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나치즘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나찌즘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4976"/>
                  </a:ext>
                </a:extLst>
              </a:tr>
              <a:tr h="297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Design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디자인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디쟈인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335188"/>
                  </a:ext>
                </a:extLst>
              </a:tr>
              <a:tr h="297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Banana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바나나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빠나나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550827"/>
                  </a:ext>
                </a:extLst>
              </a:tr>
              <a:tr h="297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Item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아이탬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53034"/>
                  </a:ext>
                </a:extLst>
              </a:tr>
              <a:tr h="297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Caffeine</a:t>
                      </a:r>
                      <a:endParaRPr lang="ko-KR" altLang="en-US" sz="12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카페인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카패인</a:t>
                      </a:r>
                      <a:endParaRPr lang="ko-KR" altLang="en-US" sz="12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3798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405D2C7-B69D-4717-AFE9-C2B98F08FF4E}"/>
              </a:ext>
            </a:extLst>
          </p:cNvPr>
          <p:cNvSpPr txBox="1"/>
          <p:nvPr/>
        </p:nvSpPr>
        <p:spPr>
          <a:xfrm>
            <a:off x="1098530" y="6596390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[1] </a:t>
            </a:r>
            <a:r>
              <a:rPr lang="en-US" altLang="ko-KR" sz="1100" dirty="0" err="1"/>
              <a:t>Finkelestein</a:t>
            </a:r>
            <a:r>
              <a:rPr lang="en-US" altLang="ko-KR" sz="1100" dirty="0"/>
              <a:t> et al., ACM, 2002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28789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rgbClr val="395994"/>
                </a:solidFill>
                <a:latin typeface="맑은 고딕"/>
              </a:rPr>
              <a:t>Methods</a:t>
            </a:r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8414238" y="8792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14P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CCD14BB7-9341-4CB7-9731-26739598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8639176" cy="5230900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Model parameters</a:t>
            </a:r>
          </a:p>
          <a:p>
            <a:pPr lvl="1"/>
            <a:r>
              <a:rPr lang="en-US" altLang="ko-KR" sz="1400" dirty="0"/>
              <a:t>300 dimensional vector space</a:t>
            </a:r>
          </a:p>
          <a:p>
            <a:pPr lvl="1"/>
            <a:r>
              <a:rPr lang="en-US" altLang="ko-KR" sz="1400" dirty="0"/>
              <a:t>1-5 context window size</a:t>
            </a:r>
          </a:p>
          <a:p>
            <a:pPr lvl="1"/>
            <a:r>
              <a:rPr lang="en-US" altLang="ko-KR" sz="1400" dirty="0"/>
              <a:t>6-12 n-gram range to include 2-3 syllables with special boundary symbols</a:t>
            </a:r>
          </a:p>
          <a:p>
            <a:pPr lvl="1"/>
            <a:r>
              <a:rPr lang="en-US" altLang="ko-KR" sz="1400" dirty="0"/>
              <a:t>10-4 rejection threshold</a:t>
            </a:r>
          </a:p>
          <a:p>
            <a:pPr lvl="1"/>
            <a:endParaRPr lang="en-US" altLang="ko-KR" sz="1400" dirty="0"/>
          </a:p>
          <a:p>
            <a:r>
              <a:rPr lang="en-US" altLang="ko-KR" sz="1800" b="1" dirty="0"/>
              <a:t>Training Corpus</a:t>
            </a:r>
          </a:p>
          <a:p>
            <a:pPr lvl="1"/>
            <a:r>
              <a:rPr lang="en-US" altLang="ko-KR" sz="1400" dirty="0"/>
              <a:t>Wikipedia dumps of September 2016 in Korean</a:t>
            </a:r>
          </a:p>
          <a:p>
            <a:pPr lvl="1"/>
            <a:r>
              <a:rPr lang="en-US" altLang="ko-KR" sz="1400" dirty="0"/>
              <a:t>1,762,935 lines</a:t>
            </a:r>
          </a:p>
          <a:p>
            <a:pPr lvl="1"/>
            <a:r>
              <a:rPr lang="en-US" altLang="ko-KR" sz="1400" dirty="0"/>
              <a:t>44,600,242 words</a:t>
            </a:r>
          </a:p>
          <a:p>
            <a:pPr lvl="1"/>
            <a:r>
              <a:rPr lang="en-US" altLang="ko-KR" sz="1400" dirty="0"/>
              <a:t>Corpus is tokenized by morpheme level</a:t>
            </a:r>
          </a:p>
          <a:p>
            <a:pPr lvl="1"/>
            <a:endParaRPr lang="en-US" altLang="ko-KR" sz="1400" dirty="0"/>
          </a:p>
          <a:p>
            <a:r>
              <a:rPr lang="en-US" altLang="ko-KR" sz="1800" b="1" dirty="0"/>
              <a:t>Data analysis</a:t>
            </a:r>
          </a:p>
          <a:p>
            <a:pPr lvl="1"/>
            <a:r>
              <a:rPr lang="en-US" altLang="ko-KR" sz="1400" dirty="0"/>
              <a:t>Pearson’s correlation coefficient between human judgement and the cosine similarity of the vector representations</a:t>
            </a:r>
          </a:p>
          <a:p>
            <a:pPr lvl="1"/>
            <a:r>
              <a:rPr lang="en-US" altLang="ko-KR" sz="1400" dirty="0"/>
              <a:t>Student’s t-test</a:t>
            </a:r>
            <a:endParaRPr lang="ko-KR" altLang="en-US" sz="1400" dirty="0"/>
          </a:p>
          <a:p>
            <a:pPr marL="457200" lvl="1" indent="0">
              <a:buNone/>
            </a:pPr>
            <a:endParaRPr lang="en-US" altLang="ko-KR" sz="1400" b="1" dirty="0"/>
          </a:p>
          <a:p>
            <a:pPr lvl="1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20355-E1B6-4A58-B8C3-C7CD01A799D1}"/>
              </a:ext>
            </a:extLst>
          </p:cNvPr>
          <p:cNvSpPr/>
          <p:nvPr/>
        </p:nvSpPr>
        <p:spPr>
          <a:xfrm>
            <a:off x="7855527" y="6259484"/>
            <a:ext cx="1163782" cy="598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85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rgbClr val="395994"/>
                </a:solidFill>
                <a:latin typeface="맑은 고딕"/>
              </a:rPr>
              <a:t>Results</a:t>
            </a:r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8414238" y="8792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15P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CCD14BB7-9341-4CB7-9731-26739598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8322403" cy="4896544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We first evaluated the semantic relationship between words by computing Pearson’s correlation coefficient between human judgement and the cosine similarity of the vector representations</a:t>
            </a:r>
            <a:endParaRPr lang="ko-KR" altLang="en-US" sz="1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20355-E1B6-4A58-B8C3-C7CD01A799D1}"/>
              </a:ext>
            </a:extLst>
          </p:cNvPr>
          <p:cNvSpPr/>
          <p:nvPr/>
        </p:nvSpPr>
        <p:spPr>
          <a:xfrm>
            <a:off x="7855527" y="6259484"/>
            <a:ext cx="1163782" cy="598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BFCF66-5BE8-445F-8139-A77DC4518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89" y="2950007"/>
            <a:ext cx="7751428" cy="137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56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rgbClr val="395994"/>
                </a:solidFill>
                <a:latin typeface="맑은 고딕"/>
              </a:rPr>
              <a:t>Results</a:t>
            </a:r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8414238" y="8792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16P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CCD14BB7-9341-4CB7-9731-26739598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8639176" cy="4896544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we compared the cosine similarity between the misspelled OOV words and the corrected words</a:t>
            </a:r>
          </a:p>
          <a:p>
            <a:r>
              <a:rPr lang="en-US" altLang="ko-KR" sz="1800" dirty="0"/>
              <a:t>Sub-character information is better reflected in the word representation based on sub-character units than word units</a:t>
            </a:r>
            <a:endParaRPr lang="ko-KR" altLang="en-US" sz="1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20355-E1B6-4A58-B8C3-C7CD01A799D1}"/>
              </a:ext>
            </a:extLst>
          </p:cNvPr>
          <p:cNvSpPr/>
          <p:nvPr/>
        </p:nvSpPr>
        <p:spPr>
          <a:xfrm>
            <a:off x="7855527" y="6259484"/>
            <a:ext cx="1163782" cy="598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AC0070-3AD5-4A18-ADCD-BAE1C5F410FA}"/>
              </a:ext>
            </a:extLst>
          </p:cNvPr>
          <p:cNvGrpSpPr/>
          <p:nvPr/>
        </p:nvGrpSpPr>
        <p:grpSpPr>
          <a:xfrm>
            <a:off x="1172818" y="2901241"/>
            <a:ext cx="6635294" cy="2995414"/>
            <a:chOff x="1536560" y="4179369"/>
            <a:chExt cx="3918023" cy="17687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201E38-7C22-433C-877E-618DB1088FD8}"/>
                </a:ext>
              </a:extLst>
            </p:cNvPr>
            <p:cNvSpPr txBox="1"/>
            <p:nvPr/>
          </p:nvSpPr>
          <p:spPr>
            <a:xfrm rot="16200000">
              <a:off x="1082408" y="4867566"/>
              <a:ext cx="1144562" cy="236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Cosine similarity</a:t>
              </a:r>
              <a:endPara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419ED9C-1267-4770-B87D-37FB9560A587}"/>
                </a:ext>
              </a:extLst>
            </p:cNvPr>
            <p:cNvCxnSpPr/>
            <p:nvPr/>
          </p:nvCxnSpPr>
          <p:spPr>
            <a:xfrm>
              <a:off x="2041780" y="4308721"/>
              <a:ext cx="0" cy="14307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63DE15B-0C5B-40DE-8F9E-7F23A503D5AF}"/>
                </a:ext>
              </a:extLst>
            </p:cNvPr>
            <p:cNvCxnSpPr/>
            <p:nvPr/>
          </p:nvCxnSpPr>
          <p:spPr>
            <a:xfrm>
              <a:off x="2016033" y="5707187"/>
              <a:ext cx="33659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4EAF28-9177-47CD-84D0-0F8076B9BF45}"/>
                </a:ext>
              </a:extLst>
            </p:cNvPr>
            <p:cNvSpPr txBox="1"/>
            <p:nvPr/>
          </p:nvSpPr>
          <p:spPr>
            <a:xfrm>
              <a:off x="1846522" y="4179369"/>
              <a:ext cx="177193" cy="218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97689E0-0752-443B-8F7C-8B95C7E0D8E7}"/>
                </a:ext>
              </a:extLst>
            </p:cNvPr>
            <p:cNvCxnSpPr/>
            <p:nvPr/>
          </p:nvCxnSpPr>
          <p:spPr>
            <a:xfrm flipH="1">
              <a:off x="2016033" y="5428124"/>
              <a:ext cx="2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C91CC29-FB34-4E5F-A699-234E48B7C354}"/>
                </a:ext>
              </a:extLst>
            </p:cNvPr>
            <p:cNvCxnSpPr/>
            <p:nvPr/>
          </p:nvCxnSpPr>
          <p:spPr>
            <a:xfrm flipH="1">
              <a:off x="2016033" y="5149062"/>
              <a:ext cx="2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BA99D7-DE0B-495A-A85D-A33FABE1DDBB}"/>
                </a:ext>
              </a:extLst>
            </p:cNvPr>
            <p:cNvCxnSpPr/>
            <p:nvPr/>
          </p:nvCxnSpPr>
          <p:spPr>
            <a:xfrm flipH="1">
              <a:off x="2016033" y="4870000"/>
              <a:ext cx="2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5A75955-4EA3-45C6-B3D6-D2CF9F8C8663}"/>
                </a:ext>
              </a:extLst>
            </p:cNvPr>
            <p:cNvCxnSpPr/>
            <p:nvPr/>
          </p:nvCxnSpPr>
          <p:spPr>
            <a:xfrm flipH="1">
              <a:off x="2016033" y="4590938"/>
              <a:ext cx="2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6318580-C1EC-46ED-8A9D-C338FFC5C562}"/>
                </a:ext>
              </a:extLst>
            </p:cNvPr>
            <p:cNvCxnSpPr/>
            <p:nvPr/>
          </p:nvCxnSpPr>
          <p:spPr>
            <a:xfrm flipH="1">
              <a:off x="2016033" y="4311876"/>
              <a:ext cx="2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EBB932-5CD6-47C7-92A5-956BD1502B83}"/>
                </a:ext>
              </a:extLst>
            </p:cNvPr>
            <p:cNvSpPr txBox="1"/>
            <p:nvPr/>
          </p:nvSpPr>
          <p:spPr>
            <a:xfrm>
              <a:off x="1740724" y="4460357"/>
              <a:ext cx="279420" cy="218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D6BBA0-69B2-4B0E-8FA7-387CB8AD25B8}"/>
                </a:ext>
              </a:extLst>
            </p:cNvPr>
            <p:cNvSpPr txBox="1"/>
            <p:nvPr/>
          </p:nvSpPr>
          <p:spPr>
            <a:xfrm>
              <a:off x="1740724" y="4738963"/>
              <a:ext cx="279420" cy="218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11654E-E9B1-4ABA-A9CD-EAAC60E5EFA8}"/>
                </a:ext>
              </a:extLst>
            </p:cNvPr>
            <p:cNvSpPr txBox="1"/>
            <p:nvPr/>
          </p:nvSpPr>
          <p:spPr>
            <a:xfrm>
              <a:off x="1740724" y="5017569"/>
              <a:ext cx="279420" cy="218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4A4CDF-B036-4FA9-8C09-FE73D9C18286}"/>
                </a:ext>
              </a:extLst>
            </p:cNvPr>
            <p:cNvSpPr txBox="1"/>
            <p:nvPr/>
          </p:nvSpPr>
          <p:spPr>
            <a:xfrm>
              <a:off x="1740724" y="5297319"/>
              <a:ext cx="279420" cy="218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EFEB55-654B-462A-92E0-B6608C7C0FAB}"/>
                </a:ext>
              </a:extLst>
            </p:cNvPr>
            <p:cNvSpPr txBox="1"/>
            <p:nvPr/>
          </p:nvSpPr>
          <p:spPr>
            <a:xfrm>
              <a:off x="1846522" y="5575838"/>
              <a:ext cx="177193" cy="218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46A256D-0061-4DFD-8097-2C226287CB9B}"/>
                </a:ext>
              </a:extLst>
            </p:cNvPr>
            <p:cNvCxnSpPr/>
            <p:nvPr/>
          </p:nvCxnSpPr>
          <p:spPr>
            <a:xfrm>
              <a:off x="2683228" y="4531249"/>
              <a:ext cx="102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5F7179E-08F0-4048-A147-E9E014A14B85}"/>
                </a:ext>
              </a:extLst>
            </p:cNvPr>
            <p:cNvCxnSpPr/>
            <p:nvPr/>
          </p:nvCxnSpPr>
          <p:spPr>
            <a:xfrm>
              <a:off x="3708753" y="4352179"/>
              <a:ext cx="1219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D807E44-4114-44D6-95FC-89E62F1E06A1}"/>
                </a:ext>
              </a:extLst>
            </p:cNvPr>
            <p:cNvSpPr txBox="1"/>
            <p:nvPr/>
          </p:nvSpPr>
          <p:spPr>
            <a:xfrm>
              <a:off x="2996272" y="4362382"/>
              <a:ext cx="336213" cy="236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***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86644B-2043-48DC-8A2B-4E8789F17350}"/>
                </a:ext>
              </a:extLst>
            </p:cNvPr>
            <p:cNvSpPr txBox="1"/>
            <p:nvPr/>
          </p:nvSpPr>
          <p:spPr>
            <a:xfrm>
              <a:off x="4120222" y="4181091"/>
              <a:ext cx="336213" cy="236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***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C1ABE3-24C8-43A7-A21D-54C18D38340B}"/>
                </a:ext>
              </a:extLst>
            </p:cNvPr>
            <p:cNvSpPr txBox="1"/>
            <p:nvPr/>
          </p:nvSpPr>
          <p:spPr>
            <a:xfrm>
              <a:off x="2335234" y="5711850"/>
              <a:ext cx="629642" cy="236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Baseline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6B347E8-8AC6-4AE8-B360-3B34E6703A9C}"/>
                </a:ext>
              </a:extLst>
            </p:cNvPr>
            <p:cNvGrpSpPr/>
            <p:nvPr/>
          </p:nvGrpSpPr>
          <p:grpSpPr>
            <a:xfrm>
              <a:off x="2419600" y="4838331"/>
              <a:ext cx="500041" cy="868856"/>
              <a:chOff x="2805134" y="1575842"/>
              <a:chExt cx="500041" cy="868856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8A0A0EDC-8A1F-4554-A19E-873A6394EC52}"/>
                  </a:ext>
                </a:extLst>
              </p:cNvPr>
              <p:cNvGrpSpPr/>
              <p:nvPr/>
            </p:nvGrpSpPr>
            <p:grpSpPr>
              <a:xfrm>
                <a:off x="3007891" y="1575842"/>
                <a:ext cx="95374" cy="85725"/>
                <a:chOff x="3007891" y="1471067"/>
                <a:chExt cx="95374" cy="85725"/>
              </a:xfrm>
            </p:grpSpPr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248F4F91-0BCC-45FB-8CB0-825F75F831FC}"/>
                    </a:ext>
                  </a:extLst>
                </p:cNvPr>
                <p:cNvCxnSpPr/>
                <p:nvPr/>
              </p:nvCxnSpPr>
              <p:spPr>
                <a:xfrm>
                  <a:off x="3007891" y="1471067"/>
                  <a:ext cx="9537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E3926A55-529B-47BC-9CDC-D1BA932DEB53}"/>
                    </a:ext>
                  </a:extLst>
                </p:cNvPr>
                <p:cNvCxnSpPr/>
                <p:nvPr/>
              </p:nvCxnSpPr>
              <p:spPr>
                <a:xfrm>
                  <a:off x="3055154" y="1471067"/>
                  <a:ext cx="0" cy="857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0A879AC-055C-4BEB-9D38-073583955762}"/>
                  </a:ext>
                </a:extLst>
              </p:cNvPr>
              <p:cNvSpPr/>
              <p:nvPr/>
            </p:nvSpPr>
            <p:spPr>
              <a:xfrm>
                <a:off x="2805134" y="1595438"/>
                <a:ext cx="500041" cy="8492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C8194B1-D72E-444E-8A7A-B7FCD5309E7E}"/>
                </a:ext>
              </a:extLst>
            </p:cNvPr>
            <p:cNvSpPr txBox="1"/>
            <p:nvPr/>
          </p:nvSpPr>
          <p:spPr>
            <a:xfrm>
              <a:off x="3303725" y="5711850"/>
              <a:ext cx="796233" cy="236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Jamo</a:t>
              </a:r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-static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77AF16F-3C8A-471E-930A-5FA73954103B}"/>
                </a:ext>
              </a:extLst>
            </p:cNvPr>
            <p:cNvGrpSpPr/>
            <p:nvPr/>
          </p:nvGrpSpPr>
          <p:grpSpPr>
            <a:xfrm>
              <a:off x="3451820" y="4619256"/>
              <a:ext cx="500041" cy="1087931"/>
              <a:chOff x="3433784" y="1356767"/>
              <a:chExt cx="500041" cy="1087931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2F483DF8-B492-426A-8A19-616E8F808F1D}"/>
                  </a:ext>
                </a:extLst>
              </p:cNvPr>
              <p:cNvGrpSpPr/>
              <p:nvPr/>
            </p:nvGrpSpPr>
            <p:grpSpPr>
              <a:xfrm>
                <a:off x="3636541" y="1356767"/>
                <a:ext cx="95374" cy="85725"/>
                <a:chOff x="3007891" y="1471067"/>
                <a:chExt cx="95374" cy="85725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0CCBBEB8-AE0C-4AB2-8EBE-10477A4D48C4}"/>
                    </a:ext>
                  </a:extLst>
                </p:cNvPr>
                <p:cNvCxnSpPr/>
                <p:nvPr/>
              </p:nvCxnSpPr>
              <p:spPr>
                <a:xfrm>
                  <a:off x="3007891" y="1471067"/>
                  <a:ext cx="9537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283F0846-24C9-4F23-B895-A175A73FBD12}"/>
                    </a:ext>
                  </a:extLst>
                </p:cNvPr>
                <p:cNvCxnSpPr/>
                <p:nvPr/>
              </p:nvCxnSpPr>
              <p:spPr>
                <a:xfrm>
                  <a:off x="3055154" y="1471067"/>
                  <a:ext cx="0" cy="857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0D9FE4A-AA21-4023-9C5B-0C4DC689A145}"/>
                  </a:ext>
                </a:extLst>
              </p:cNvPr>
              <p:cNvSpPr/>
              <p:nvPr/>
            </p:nvSpPr>
            <p:spPr>
              <a:xfrm>
                <a:off x="3433784" y="1376363"/>
                <a:ext cx="500041" cy="10683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A2C150-597C-42A7-BA60-4D68CB0238FE}"/>
                </a:ext>
              </a:extLst>
            </p:cNvPr>
            <p:cNvSpPr txBox="1"/>
            <p:nvPr/>
          </p:nvSpPr>
          <p:spPr>
            <a:xfrm>
              <a:off x="4404676" y="5711850"/>
              <a:ext cx="1049907" cy="236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Jamo</a:t>
              </a:r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-advanced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607B7B3-5629-4E12-B180-C5186561301E}"/>
                </a:ext>
              </a:extLst>
            </p:cNvPr>
            <p:cNvGrpSpPr/>
            <p:nvPr/>
          </p:nvGrpSpPr>
          <p:grpSpPr>
            <a:xfrm>
              <a:off x="4679608" y="4507337"/>
              <a:ext cx="500041" cy="1199850"/>
              <a:chOff x="5021284" y="1244848"/>
              <a:chExt cx="500041" cy="1199850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9CD1D174-A00E-4A4D-B031-D795FD77F417}"/>
                  </a:ext>
                </a:extLst>
              </p:cNvPr>
              <p:cNvGrpSpPr/>
              <p:nvPr/>
            </p:nvGrpSpPr>
            <p:grpSpPr>
              <a:xfrm>
                <a:off x="5224041" y="1244848"/>
                <a:ext cx="95374" cy="85725"/>
                <a:chOff x="3007891" y="1471067"/>
                <a:chExt cx="95374" cy="85725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1DE200CF-CED0-43CA-BC11-D12754E7CC42}"/>
                    </a:ext>
                  </a:extLst>
                </p:cNvPr>
                <p:cNvCxnSpPr/>
                <p:nvPr/>
              </p:nvCxnSpPr>
              <p:spPr>
                <a:xfrm>
                  <a:off x="3007891" y="1471067"/>
                  <a:ext cx="9537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B08D2561-3036-49BB-970C-35427AAEEFD2}"/>
                    </a:ext>
                  </a:extLst>
                </p:cNvPr>
                <p:cNvCxnSpPr/>
                <p:nvPr/>
              </p:nvCxnSpPr>
              <p:spPr>
                <a:xfrm>
                  <a:off x="3055154" y="1471067"/>
                  <a:ext cx="0" cy="857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20F1FBA-1D1C-49B5-9559-7C510C684AC7}"/>
                  </a:ext>
                </a:extLst>
              </p:cNvPr>
              <p:cNvSpPr/>
              <p:nvPr/>
            </p:nvSpPr>
            <p:spPr>
              <a:xfrm>
                <a:off x="5021284" y="1264443"/>
                <a:ext cx="500041" cy="118025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8251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395994"/>
                </a:solidFill>
                <a:latin typeface="맑은 고딕"/>
              </a:rPr>
              <a:t>Results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414238" y="8792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17P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CCD14BB7-9341-4CB7-9731-26739598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8639176" cy="81835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Top 3 neighboring words based on cosine similarity for some example misspelled OOV words in baseline model and </a:t>
            </a:r>
            <a:r>
              <a:rPr lang="en-US" altLang="ko-KR" sz="1800" dirty="0" err="1"/>
              <a:t>Jamo</a:t>
            </a:r>
            <a:r>
              <a:rPr lang="en-US" altLang="ko-KR" sz="1800" dirty="0"/>
              <a:t>-advanced model.</a:t>
            </a:r>
            <a:endParaRPr lang="ko-KR" altLang="en-US" sz="1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20355-E1B6-4A58-B8C3-C7CD01A799D1}"/>
              </a:ext>
            </a:extLst>
          </p:cNvPr>
          <p:cNvSpPr/>
          <p:nvPr/>
        </p:nvSpPr>
        <p:spPr>
          <a:xfrm>
            <a:off x="7855527" y="6108483"/>
            <a:ext cx="1163782" cy="598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67F7174-7D54-4BC6-86E7-1BD467C7D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96029"/>
              </p:ext>
            </p:extLst>
          </p:nvPr>
        </p:nvGraphicFramePr>
        <p:xfrm>
          <a:off x="436228" y="2278660"/>
          <a:ext cx="8425569" cy="425636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199625">
                  <a:extLst>
                    <a:ext uri="{9D8B030D-6E8A-4147-A177-3AD203B41FA5}">
                      <a16:colId xmlns:a16="http://schemas.microsoft.com/office/drawing/2014/main" val="2517742092"/>
                    </a:ext>
                  </a:extLst>
                </a:gridCol>
                <a:gridCol w="1577130">
                  <a:extLst>
                    <a:ext uri="{9D8B030D-6E8A-4147-A177-3AD203B41FA5}">
                      <a16:colId xmlns:a16="http://schemas.microsoft.com/office/drawing/2014/main" val="1678900652"/>
                    </a:ext>
                  </a:extLst>
                </a:gridCol>
                <a:gridCol w="1882938">
                  <a:extLst>
                    <a:ext uri="{9D8B030D-6E8A-4147-A177-3AD203B41FA5}">
                      <a16:colId xmlns:a16="http://schemas.microsoft.com/office/drawing/2014/main" val="4164002106"/>
                    </a:ext>
                  </a:extLst>
                </a:gridCol>
                <a:gridCol w="1882938">
                  <a:extLst>
                    <a:ext uri="{9D8B030D-6E8A-4147-A177-3AD203B41FA5}">
                      <a16:colId xmlns:a16="http://schemas.microsoft.com/office/drawing/2014/main" val="3705260048"/>
                    </a:ext>
                  </a:extLst>
                </a:gridCol>
                <a:gridCol w="1882938">
                  <a:extLst>
                    <a:ext uri="{9D8B030D-6E8A-4147-A177-3AD203B41FA5}">
                      <a16:colId xmlns:a16="http://schemas.microsoft.com/office/drawing/2014/main" val="521853279"/>
                    </a:ext>
                  </a:extLst>
                </a:gridCol>
              </a:tblGrid>
              <a:tr h="346508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Input word</a:t>
                      </a:r>
                      <a:endParaRPr lang="ko-KR" sz="14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Model</a:t>
                      </a:r>
                      <a:endParaRPr lang="ko-KR" sz="14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Most similar words in range of top 3</a:t>
                      </a:r>
                      <a:endParaRPr lang="ko-KR" sz="14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249637"/>
                  </a:ext>
                </a:extLst>
              </a:tr>
              <a:tr h="651643">
                <a:tc rowSpan="2"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b="1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페날티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(Penalty)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OOV</a:t>
                      </a:r>
                      <a:r>
                        <a:rPr lang="en-US" sz="11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word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Baseline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리날디</a:t>
                      </a: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(Rinaldi)</a:t>
                      </a:r>
                      <a:endParaRPr lang="ko-KR" sz="1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페레티</a:t>
                      </a: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(Ferretti)</a:t>
                      </a:r>
                      <a:endParaRPr lang="ko-KR" sz="1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마셰티</a:t>
                      </a: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(Machete)</a:t>
                      </a:r>
                      <a:endParaRPr lang="ko-KR" sz="1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879039"/>
                  </a:ext>
                </a:extLst>
              </a:tr>
              <a:tr h="651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Jamo</a:t>
                      </a:r>
                      <a:r>
                        <a:rPr lang="en-US" sz="11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-advanced</a:t>
                      </a:r>
                      <a:endParaRPr lang="ko-KR" sz="1100" b="1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페널티골</a:t>
                      </a: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(Penalty goal)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b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페널티</a:t>
                      </a:r>
                      <a:endParaRPr lang="ko-KR" sz="1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(Penalty)</a:t>
                      </a:r>
                      <a:endParaRPr lang="ko-KR" sz="1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드록바</a:t>
                      </a: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(Drogba)</a:t>
                      </a:r>
                      <a:endParaRPr lang="ko-KR" sz="1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11880"/>
                  </a:ext>
                </a:extLst>
              </a:tr>
              <a:tr h="651643">
                <a:tc rowSpan="2"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b="1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나푸탈렌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(Naphthalene)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OOV </a:t>
                      </a:r>
                      <a:r>
                        <a:rPr lang="en-US" sz="11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word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Baseline</a:t>
                      </a:r>
                      <a:endParaRPr lang="ko-KR" sz="1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야렌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Yaren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콜루바라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Kolubara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몽클로아아라바카</a:t>
                      </a: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(Moncloa-Aravaca)</a:t>
                      </a:r>
                      <a:endParaRPr lang="ko-KR" sz="1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9953"/>
                  </a:ext>
                </a:extLst>
              </a:tr>
              <a:tr h="651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Jamo</a:t>
                      </a:r>
                      <a:r>
                        <a:rPr lang="en-US" sz="11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-advanced</a:t>
                      </a:r>
                      <a:endParaRPr lang="ko-KR" sz="1100" b="1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b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나프탈렌</a:t>
                      </a:r>
                      <a:endParaRPr lang="ko-KR" sz="1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(Naphthalene)</a:t>
                      </a:r>
                      <a:endParaRPr lang="ko-KR" sz="1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테레프탈산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(Terephthalic acid)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아디프산</a:t>
                      </a: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(Adipic acid)</a:t>
                      </a:r>
                      <a:endParaRPr lang="ko-KR" sz="1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403665"/>
                  </a:ext>
                </a:extLst>
              </a:tr>
              <a:tr h="651643">
                <a:tc rowSpan="2"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b="1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스태이크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(Steak)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OOV</a:t>
                      </a:r>
                      <a:r>
                        <a:rPr lang="en-US" sz="11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word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Baseline</a:t>
                      </a:r>
                      <a:endParaRPr lang="ko-KR" sz="1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스태너프</a:t>
                      </a: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(Stanhope)</a:t>
                      </a:r>
                      <a:endParaRPr lang="ko-KR" sz="1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스태너드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(Stannard)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화이트스네이크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(White Snake)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6425"/>
                  </a:ext>
                </a:extLst>
              </a:tr>
              <a:tr h="651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Jamo</a:t>
                      </a:r>
                      <a:r>
                        <a:rPr lang="en-US" sz="11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-advanced</a:t>
                      </a:r>
                      <a:endParaRPr lang="ko-KR" sz="1100" b="1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롱테이크</a:t>
                      </a: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(Long take)</a:t>
                      </a:r>
                      <a:endParaRPr lang="ko-KR" sz="1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비프스테이크</a:t>
                      </a: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(Beefsteak)</a:t>
                      </a:r>
                      <a:endParaRPr lang="ko-KR" sz="1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스테이크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(Steak)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7557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D162950-29B8-4422-B537-912D41182211}"/>
              </a:ext>
            </a:extLst>
          </p:cNvPr>
          <p:cNvSpPr txBox="1"/>
          <p:nvPr/>
        </p:nvSpPr>
        <p:spPr>
          <a:xfrm>
            <a:off x="312839" y="1934641"/>
            <a:ext cx="256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Out-of-vocabulary words</a:t>
            </a:r>
            <a:endParaRPr lang="ko-KR" altLang="en-US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C6F373C-284A-44ED-965C-033BD4A00E40}"/>
              </a:ext>
            </a:extLst>
          </p:cNvPr>
          <p:cNvSpPr/>
          <p:nvPr/>
        </p:nvSpPr>
        <p:spPr>
          <a:xfrm>
            <a:off x="1773716" y="3305060"/>
            <a:ext cx="7061812" cy="550844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29C6C9C-8AD9-48C4-A283-B7672588DC7D}"/>
              </a:ext>
            </a:extLst>
          </p:cNvPr>
          <p:cNvSpPr/>
          <p:nvPr/>
        </p:nvSpPr>
        <p:spPr>
          <a:xfrm>
            <a:off x="1773716" y="4616067"/>
            <a:ext cx="7061812" cy="550844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020078A-28CE-4E2E-9A32-61C63FED392F}"/>
              </a:ext>
            </a:extLst>
          </p:cNvPr>
          <p:cNvSpPr/>
          <p:nvPr/>
        </p:nvSpPr>
        <p:spPr>
          <a:xfrm>
            <a:off x="1773716" y="5938091"/>
            <a:ext cx="7061812" cy="550844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395994"/>
                </a:solidFill>
                <a:latin typeface="맑은 고딕"/>
              </a:rPr>
              <a:t>Natural Language Processing (NLP)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414238" y="8792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1P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CCD14BB7-9341-4CB7-9731-26739598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8639176" cy="4896544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Natural language</a:t>
            </a:r>
            <a:r>
              <a:rPr lang="en-US" altLang="ko-KR" sz="1800" dirty="0"/>
              <a:t> refers to a </a:t>
            </a:r>
            <a:r>
              <a:rPr lang="en-US" altLang="ko-KR" sz="1800" b="1" dirty="0"/>
              <a:t>human language</a:t>
            </a:r>
            <a:r>
              <a:rPr lang="en-US" altLang="ko-KR" sz="1800" dirty="0"/>
              <a:t> such as English, Russian, or Korean as distinct from the typically artificial command or programming language with which one usually talks to a computer</a:t>
            </a:r>
          </a:p>
          <a:p>
            <a:r>
              <a:rPr lang="en-US" altLang="ko-KR" sz="1800" dirty="0"/>
              <a:t>The term usually refers to a written language but might also apply to spoken language</a:t>
            </a:r>
            <a:endParaRPr lang="ko-KR" altLang="en-US" sz="1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20355-E1B6-4A58-B8C3-C7CD01A799D1}"/>
              </a:ext>
            </a:extLst>
          </p:cNvPr>
          <p:cNvSpPr/>
          <p:nvPr/>
        </p:nvSpPr>
        <p:spPr>
          <a:xfrm>
            <a:off x="7855527" y="6259484"/>
            <a:ext cx="1163782" cy="598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" descr="ê´ë ¨ ì´ë¯¸ì§">
            <a:extLst>
              <a:ext uri="{FF2B5EF4-FFF2-40B4-BE49-F238E27FC236}">
                <a16:creationId xmlns:a16="http://schemas.microsoft.com/office/drawing/2014/main" id="{C274D28C-C6CF-41B2-88E2-C1A79C3EB8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D8DAD7"/>
              </a:clrFrom>
              <a:clrTo>
                <a:srgbClr val="D8DAD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75" b="99503" l="5955" r="55031">
                        <a14:foregroundMark x1="33162" y1="9603" x2="24127" y2="8940"/>
                        <a14:foregroundMark x1="16324" y1="87417" x2="24743" y2="86589"/>
                        <a14:foregroundMark x1="32752" y1="87417" x2="20842" y2="99503"/>
                        <a14:foregroundMark x1="20842" y1="99503" x2="31622" y2="91225"/>
                        <a14:backgroundMark x1="54620" y1="61589" x2="54312" y2="718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777"/>
          <a:stretch/>
        </p:blipFill>
        <p:spPr bwMode="auto">
          <a:xfrm>
            <a:off x="-142613" y="3705587"/>
            <a:ext cx="2164358" cy="219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obot question pngì ëí ì´ë¯¸ì§ ê²ìê²°ê³¼">
            <a:extLst>
              <a:ext uri="{FF2B5EF4-FFF2-40B4-BE49-F238E27FC236}">
                <a16:creationId xmlns:a16="http://schemas.microsoft.com/office/drawing/2014/main" id="{9AAEB503-E45B-4E61-B52F-D09901CABB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8"/>
          <a:stretch/>
        </p:blipFill>
        <p:spPr bwMode="auto">
          <a:xfrm flipH="1">
            <a:off x="7242719" y="3842385"/>
            <a:ext cx="1837190" cy="2347994"/>
          </a:xfrm>
          <a:prstGeom prst="flowChartManualInpu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생각 풍선: 구름 모양 3">
            <a:extLst>
              <a:ext uri="{FF2B5EF4-FFF2-40B4-BE49-F238E27FC236}">
                <a16:creationId xmlns:a16="http://schemas.microsoft.com/office/drawing/2014/main" id="{55FC6219-C7FB-46AF-8E5F-501F962297E9}"/>
              </a:ext>
            </a:extLst>
          </p:cNvPr>
          <p:cNvSpPr/>
          <p:nvPr/>
        </p:nvSpPr>
        <p:spPr>
          <a:xfrm>
            <a:off x="4709956" y="3629104"/>
            <a:ext cx="2273409" cy="1727049"/>
          </a:xfrm>
          <a:prstGeom prst="cloudCallout">
            <a:avLst>
              <a:gd name="adj1" fmla="val 56277"/>
              <a:gd name="adj2" fmla="val 485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 lnSpcReduction="10000"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109 97 110 32 119 111 109 97 110 10 107 105 110 103 32 113 117 101 101 110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EE705-FE77-420B-A612-BFCC7F3F018D}"/>
              </a:ext>
            </a:extLst>
          </p:cNvPr>
          <p:cNvSpPr txBox="1"/>
          <p:nvPr/>
        </p:nvSpPr>
        <p:spPr>
          <a:xfrm>
            <a:off x="2207167" y="2949029"/>
            <a:ext cx="178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Natural language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EAFED0-29FD-42BE-AFD0-F0784D4DE82F}"/>
              </a:ext>
            </a:extLst>
          </p:cNvPr>
          <p:cNvSpPr txBox="1"/>
          <p:nvPr/>
        </p:nvSpPr>
        <p:spPr>
          <a:xfrm>
            <a:off x="4926282" y="2810530"/>
            <a:ext cx="1754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ASCII encoded</a:t>
            </a:r>
          </a:p>
          <a:p>
            <a:pPr algn="ctr"/>
            <a:r>
              <a:rPr lang="en-US" altLang="ko-KR" dirty="0"/>
              <a:t>natural language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B8D2A-A788-4CD2-8089-3D387D1A91B4}"/>
              </a:ext>
            </a:extLst>
          </p:cNvPr>
          <p:cNvSpPr txBox="1"/>
          <p:nvPr/>
        </p:nvSpPr>
        <p:spPr>
          <a:xfrm rot="20153563">
            <a:off x="7469652" y="3320866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/>
              <a:t>?</a:t>
            </a:r>
            <a:endParaRPr lang="ko-KR" altLang="en-US" sz="4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3EA63-2643-4BCE-860F-93EA54AE54F6}"/>
              </a:ext>
            </a:extLst>
          </p:cNvPr>
          <p:cNvSpPr txBox="1"/>
          <p:nvPr/>
        </p:nvSpPr>
        <p:spPr>
          <a:xfrm rot="1042772">
            <a:off x="7889860" y="3335423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/>
              <a:t>?</a:t>
            </a:r>
            <a:endParaRPr lang="ko-KR" altLang="en-US" sz="44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74FF07-0371-4C8A-A5E9-31906A0D5CDF}"/>
              </a:ext>
            </a:extLst>
          </p:cNvPr>
          <p:cNvSpPr txBox="1"/>
          <p:nvPr/>
        </p:nvSpPr>
        <p:spPr>
          <a:xfrm rot="3616874">
            <a:off x="8253472" y="3477856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/>
              <a:t>?</a:t>
            </a:r>
            <a:endParaRPr lang="ko-KR" altLang="en-US" sz="4400" b="1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1521AF-9ECC-4DD5-BF4B-F830A6A57ECA}"/>
              </a:ext>
            </a:extLst>
          </p:cNvPr>
          <p:cNvGrpSpPr/>
          <p:nvPr/>
        </p:nvGrpSpPr>
        <p:grpSpPr>
          <a:xfrm>
            <a:off x="2020413" y="3529711"/>
            <a:ext cx="2348172" cy="1978289"/>
            <a:chOff x="1738473" y="3240151"/>
            <a:chExt cx="2348172" cy="197828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FCB538-13E7-4510-8575-ED8082150113}"/>
                </a:ext>
              </a:extLst>
            </p:cNvPr>
            <p:cNvGrpSpPr/>
            <p:nvPr/>
          </p:nvGrpSpPr>
          <p:grpSpPr>
            <a:xfrm>
              <a:off x="1994740" y="3240151"/>
              <a:ext cx="1980114" cy="1902925"/>
              <a:chOff x="1921887" y="3240151"/>
              <a:chExt cx="1881763" cy="1808408"/>
            </a:xfrm>
          </p:grpSpPr>
          <p:pic>
            <p:nvPicPr>
              <p:cNvPr id="1026" name="Picture 2" descr="king queen word embeddingì ëí ì´ë¯¸ì§ ê²ìê²°ê³¼">
                <a:extLst>
                  <a:ext uri="{FF2B5EF4-FFF2-40B4-BE49-F238E27FC236}">
                    <a16:creationId xmlns:a16="http://schemas.microsoft.com/office/drawing/2014/main" id="{7EE665F1-C069-47C3-B88E-78EAD3B841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1887" y="3240151"/>
                <a:ext cx="1821385" cy="1808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77A3203-9ED3-474B-B1B8-B03D663B2D34}"/>
                  </a:ext>
                </a:extLst>
              </p:cNvPr>
              <p:cNvSpPr/>
              <p:nvPr/>
            </p:nvSpPr>
            <p:spPr>
              <a:xfrm>
                <a:off x="2857979" y="3502025"/>
                <a:ext cx="482121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6BB3C12-7CF6-42C5-AAD3-1C54BC8750E5}"/>
                  </a:ext>
                </a:extLst>
              </p:cNvPr>
              <p:cNvSpPr/>
              <p:nvPr/>
            </p:nvSpPr>
            <p:spPr>
              <a:xfrm>
                <a:off x="3321529" y="3987800"/>
                <a:ext cx="482121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5A25138-BDD9-4CF1-A9A7-C617D4840CBD}"/>
                  </a:ext>
                </a:extLst>
              </p:cNvPr>
              <p:cNvSpPr/>
              <p:nvPr/>
            </p:nvSpPr>
            <p:spPr>
              <a:xfrm>
                <a:off x="2497795" y="4864100"/>
                <a:ext cx="482121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1E0B66F-31B4-4651-A376-493506ADC6E6}"/>
                  </a:ext>
                </a:extLst>
              </p:cNvPr>
              <p:cNvSpPr/>
              <p:nvPr/>
            </p:nvSpPr>
            <p:spPr>
              <a:xfrm>
                <a:off x="1921887" y="4111625"/>
                <a:ext cx="258281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7A5FA8-1F13-4BD0-8798-BFE8B79F60BF}"/>
                </a:ext>
              </a:extLst>
            </p:cNvPr>
            <p:cNvSpPr txBox="1"/>
            <p:nvPr/>
          </p:nvSpPr>
          <p:spPr>
            <a:xfrm>
              <a:off x="1738473" y="404424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Man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C19854-DE9F-472E-8FF4-5ECB504E4E21}"/>
                </a:ext>
              </a:extLst>
            </p:cNvPr>
            <p:cNvSpPr txBox="1"/>
            <p:nvPr/>
          </p:nvSpPr>
          <p:spPr>
            <a:xfrm>
              <a:off x="2781460" y="3348921"/>
              <a:ext cx="918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Woman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884875-E6A1-4757-BCC7-9669472CF7BA}"/>
                </a:ext>
              </a:extLst>
            </p:cNvPr>
            <p:cNvSpPr txBox="1"/>
            <p:nvPr/>
          </p:nvSpPr>
          <p:spPr>
            <a:xfrm>
              <a:off x="2305211" y="4849108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King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1A4CAE-CEFC-4D0E-AA1C-3EE40E144E24}"/>
                </a:ext>
              </a:extLst>
            </p:cNvPr>
            <p:cNvSpPr txBox="1"/>
            <p:nvPr/>
          </p:nvSpPr>
          <p:spPr>
            <a:xfrm>
              <a:off x="3271998" y="3758495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Queen</a:t>
              </a:r>
              <a:endParaRPr lang="ko-KR" altLang="en-US" dirty="0"/>
            </a:p>
          </p:txBody>
        </p:sp>
      </p:grp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6CF3A3D4-C820-4BE2-AA51-1752FCA3091C}"/>
              </a:ext>
            </a:extLst>
          </p:cNvPr>
          <p:cNvSpPr/>
          <p:nvPr/>
        </p:nvSpPr>
        <p:spPr>
          <a:xfrm>
            <a:off x="2020413" y="3490604"/>
            <a:ext cx="2348172" cy="2017396"/>
          </a:xfrm>
          <a:prstGeom prst="wedgeRoundRectCallout">
            <a:avLst>
              <a:gd name="adj1" fmla="val -65408"/>
              <a:gd name="adj2" fmla="val 3405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4" descr="ê´ë ¨ ì´ë¯¸ì§">
            <a:extLst>
              <a:ext uri="{FF2B5EF4-FFF2-40B4-BE49-F238E27FC236}">
                <a16:creationId xmlns:a16="http://schemas.microsoft.com/office/drawing/2014/main" id="{16D47ED6-D891-4C34-BAE0-0EDA7B0CE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58" y="2829177"/>
            <a:ext cx="1108694" cy="934965"/>
          </a:xfrm>
          <a:prstGeom prst="wedgeRoundRectCallout">
            <a:avLst>
              <a:gd name="adj1" fmla="val 7951"/>
              <a:gd name="adj2" fmla="val 82201"/>
              <a:gd name="adj3" fmla="val 16667"/>
            </a:avLst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103476-144C-4002-BD78-7C7BBD9F3994}"/>
              </a:ext>
            </a:extLst>
          </p:cNvPr>
          <p:cNvSpPr txBox="1"/>
          <p:nvPr/>
        </p:nvSpPr>
        <p:spPr>
          <a:xfrm>
            <a:off x="665018" y="120912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067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rgbClr val="395994"/>
                </a:solidFill>
                <a:latin typeface="맑은 고딕"/>
              </a:rPr>
              <a:t>Results</a:t>
            </a:r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8414238" y="8792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18P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CCD14BB7-9341-4CB7-9731-26739598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8233146" cy="4896544"/>
          </a:xfrm>
        </p:spPr>
        <p:txBody>
          <a:bodyPr>
            <a:normAutofit/>
          </a:bodyPr>
          <a:lstStyle/>
          <a:p>
            <a:pPr algn="just"/>
            <a:r>
              <a:rPr lang="en-US" altLang="ko-KR" sz="1800" dirty="0"/>
              <a:t>To evaluate how close the misspelled word is to the corrected word in the word vector space, we observed the 10 words that are most similar to the misspelled words</a:t>
            </a:r>
          </a:p>
          <a:p>
            <a:pPr algn="just"/>
            <a:r>
              <a:rPr lang="en-US" altLang="ko-KR" sz="1800" dirty="0"/>
              <a:t>The accuracy of the proposed method was determined by checking whether the corrected word was included in the words that are most similar based on the range of words</a:t>
            </a:r>
            <a:endParaRPr lang="ko-KR" altLang="en-US" sz="1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20355-E1B6-4A58-B8C3-C7CD01A799D1}"/>
              </a:ext>
            </a:extLst>
          </p:cNvPr>
          <p:cNvSpPr/>
          <p:nvPr/>
        </p:nvSpPr>
        <p:spPr>
          <a:xfrm>
            <a:off x="7855527" y="6259484"/>
            <a:ext cx="1163782" cy="598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E27D5B8-474D-4802-B610-BE8799D252E3}"/>
              </a:ext>
            </a:extLst>
          </p:cNvPr>
          <p:cNvGrpSpPr/>
          <p:nvPr/>
        </p:nvGrpSpPr>
        <p:grpSpPr>
          <a:xfrm>
            <a:off x="1126680" y="3228119"/>
            <a:ext cx="6772179" cy="3139876"/>
            <a:chOff x="1940836" y="764539"/>
            <a:chExt cx="5090430" cy="23601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97D23C-2C34-400E-BE4D-5D6A1699F85C}"/>
                </a:ext>
              </a:extLst>
            </p:cNvPr>
            <p:cNvSpPr txBox="1"/>
            <p:nvPr/>
          </p:nvSpPr>
          <p:spPr>
            <a:xfrm>
              <a:off x="3324924" y="2870203"/>
              <a:ext cx="2411297" cy="25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range of most similar words (</a:t>
              </a:r>
              <a:r>
                <a:rPr lang="en-US" altLang="ko-K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77D0C4-ED27-4B59-9CC2-98A1B6774A02}"/>
                </a:ext>
              </a:extLst>
            </p:cNvPr>
            <p:cNvSpPr txBox="1"/>
            <p:nvPr/>
          </p:nvSpPr>
          <p:spPr>
            <a:xfrm rot="16200000">
              <a:off x="1567309" y="1575791"/>
              <a:ext cx="1001534" cy="25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(%)</a:t>
              </a:r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B503FF4-D6DB-47A5-B0DC-87BBB912E2D9}"/>
                </a:ext>
              </a:extLst>
            </p:cNvPr>
            <p:cNvCxnSpPr/>
            <p:nvPr/>
          </p:nvCxnSpPr>
          <p:spPr>
            <a:xfrm>
              <a:off x="2604223" y="891534"/>
              <a:ext cx="194310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3F683D5-E419-4D5A-8746-C75FD2063645}"/>
                </a:ext>
              </a:extLst>
            </p:cNvPr>
            <p:cNvCxnSpPr/>
            <p:nvPr/>
          </p:nvCxnSpPr>
          <p:spPr>
            <a:xfrm>
              <a:off x="2604223" y="1053459"/>
              <a:ext cx="19431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4E50516-D839-45A5-B8C5-5CE687888230}"/>
                </a:ext>
              </a:extLst>
            </p:cNvPr>
            <p:cNvCxnSpPr/>
            <p:nvPr/>
          </p:nvCxnSpPr>
          <p:spPr>
            <a:xfrm>
              <a:off x="2604223" y="1215384"/>
              <a:ext cx="19431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783726-963E-46DB-A492-A0662A23C725}"/>
                </a:ext>
              </a:extLst>
            </p:cNvPr>
            <p:cNvSpPr txBox="1"/>
            <p:nvPr/>
          </p:nvSpPr>
          <p:spPr>
            <a:xfrm>
              <a:off x="2804243" y="1084579"/>
              <a:ext cx="502695" cy="196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Baseline</a:t>
              </a:r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9C5588-BB49-4820-B737-26317B5600BA}"/>
                </a:ext>
              </a:extLst>
            </p:cNvPr>
            <p:cNvSpPr txBox="1"/>
            <p:nvPr/>
          </p:nvSpPr>
          <p:spPr>
            <a:xfrm>
              <a:off x="2804243" y="924559"/>
              <a:ext cx="618368" cy="196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latin typeface="Times New Roman" panose="02020603050405020304" pitchFamily="18" charset="0"/>
                  <a:cs typeface="Times New Roman" panose="02020603050405020304" pitchFamily="18" charset="0"/>
                </a:rPr>
                <a:t>Jamo-static</a:t>
              </a:r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914638-93E5-47D0-B70D-A9407B030537}"/>
                </a:ext>
              </a:extLst>
            </p:cNvPr>
            <p:cNvSpPr txBox="1"/>
            <p:nvPr/>
          </p:nvSpPr>
          <p:spPr>
            <a:xfrm>
              <a:off x="2804243" y="764539"/>
              <a:ext cx="796697" cy="196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Jamo</a:t>
              </a:r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-advanced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361311E-892B-46BF-BDA9-649FC6101F33}"/>
                </a:ext>
              </a:extLst>
            </p:cNvPr>
            <p:cNvSpPr/>
            <p:nvPr/>
          </p:nvSpPr>
          <p:spPr>
            <a:xfrm>
              <a:off x="2660828" y="849178"/>
              <a:ext cx="83324" cy="8332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A227197-1208-410E-B6B5-BEA21D655B34}"/>
                </a:ext>
              </a:extLst>
            </p:cNvPr>
            <p:cNvSpPr/>
            <p:nvPr/>
          </p:nvSpPr>
          <p:spPr>
            <a:xfrm>
              <a:off x="2667991" y="1014729"/>
              <a:ext cx="72008" cy="72008"/>
            </a:xfrm>
            <a:prstGeom prst="ellipse">
              <a:avLst/>
            </a:prstGeom>
            <a:solidFill>
              <a:srgbClr val="0070C0"/>
            </a:solidFill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D8D55ED-221D-476F-AD5E-991A8AC534C1}"/>
                </a:ext>
              </a:extLst>
            </p:cNvPr>
            <p:cNvGrpSpPr/>
            <p:nvPr/>
          </p:nvGrpSpPr>
          <p:grpSpPr>
            <a:xfrm>
              <a:off x="2669604" y="1179380"/>
              <a:ext cx="72008" cy="72008"/>
              <a:chOff x="1763688" y="1916832"/>
              <a:chExt cx="72008" cy="72008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4BFE0DD0-EA0D-4200-AC6F-BE1357C7E7EF}"/>
                  </a:ext>
                </a:extLst>
              </p:cNvPr>
              <p:cNvCxnSpPr/>
              <p:nvPr/>
            </p:nvCxnSpPr>
            <p:spPr>
              <a:xfrm flipH="1">
                <a:off x="1763688" y="1916832"/>
                <a:ext cx="72008" cy="720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D3DC1735-6186-4BB2-BCA9-88AD0766686D}"/>
                  </a:ext>
                </a:extLst>
              </p:cNvPr>
              <p:cNvCxnSpPr/>
              <p:nvPr/>
            </p:nvCxnSpPr>
            <p:spPr>
              <a:xfrm>
                <a:off x="1763688" y="1916832"/>
                <a:ext cx="72008" cy="720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2643880-375D-4DDE-ACDF-3906686C5556}"/>
                </a:ext>
              </a:extLst>
            </p:cNvPr>
            <p:cNvCxnSpPr/>
            <p:nvPr/>
          </p:nvCxnSpPr>
          <p:spPr>
            <a:xfrm>
              <a:off x="2549631" y="909427"/>
              <a:ext cx="0" cy="17940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1F71248-8647-4C71-94C4-50D40BA52609}"/>
                </a:ext>
              </a:extLst>
            </p:cNvPr>
            <p:cNvCxnSpPr/>
            <p:nvPr/>
          </p:nvCxnSpPr>
          <p:spPr>
            <a:xfrm>
              <a:off x="2519712" y="2673494"/>
              <a:ext cx="44192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B50A94-E250-45E1-8DBD-FE6D2A089641}"/>
                </a:ext>
              </a:extLst>
            </p:cNvPr>
            <p:cNvSpPr txBox="1"/>
            <p:nvPr/>
          </p:nvSpPr>
          <p:spPr>
            <a:xfrm>
              <a:off x="2187415" y="783047"/>
              <a:ext cx="297857" cy="196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92CD273-9261-474D-9624-FFA44FEB373B}"/>
                </a:ext>
              </a:extLst>
            </p:cNvPr>
            <p:cNvCxnSpPr/>
            <p:nvPr/>
          </p:nvCxnSpPr>
          <p:spPr>
            <a:xfrm flipH="1">
              <a:off x="2519712" y="2319660"/>
              <a:ext cx="2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8CD68E9-94C9-4005-AA08-7216B04CA2E9}"/>
                </a:ext>
              </a:extLst>
            </p:cNvPr>
            <p:cNvCxnSpPr/>
            <p:nvPr/>
          </p:nvCxnSpPr>
          <p:spPr>
            <a:xfrm flipH="1">
              <a:off x="2519712" y="1968208"/>
              <a:ext cx="2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EB27045-315D-48B6-91A4-0FBD7217B8BC}"/>
                </a:ext>
              </a:extLst>
            </p:cNvPr>
            <p:cNvCxnSpPr/>
            <p:nvPr/>
          </p:nvCxnSpPr>
          <p:spPr>
            <a:xfrm flipH="1">
              <a:off x="2519712" y="1616756"/>
              <a:ext cx="2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8EEDBD8-7FB4-41B2-8A8C-A9DF12874157}"/>
                </a:ext>
              </a:extLst>
            </p:cNvPr>
            <p:cNvCxnSpPr/>
            <p:nvPr/>
          </p:nvCxnSpPr>
          <p:spPr>
            <a:xfrm flipH="1">
              <a:off x="2519712" y="1265304"/>
              <a:ext cx="2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F758CE-ADCD-4B6F-A6AD-7AF11CF1FC84}"/>
                </a:ext>
              </a:extLst>
            </p:cNvPr>
            <p:cNvSpPr txBox="1"/>
            <p:nvPr/>
          </p:nvSpPr>
          <p:spPr>
            <a:xfrm>
              <a:off x="2254741" y="1134499"/>
              <a:ext cx="244841" cy="196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latin typeface="Times New Roman" panose="02020603050405020304" pitchFamily="18" charset="0"/>
                  <a:cs typeface="Times New Roman" panose="02020603050405020304" pitchFamily="18" charset="0"/>
                </a:rPr>
                <a:t>80</a:t>
              </a:r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4A5F11-C642-4747-AF85-092CC7AE6CE7}"/>
                </a:ext>
              </a:extLst>
            </p:cNvPr>
            <p:cNvSpPr txBox="1"/>
            <p:nvPr/>
          </p:nvSpPr>
          <p:spPr>
            <a:xfrm>
              <a:off x="2254741" y="1485951"/>
              <a:ext cx="244841" cy="196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0832CC-6C53-4924-97CA-E2716F0A2457}"/>
                </a:ext>
              </a:extLst>
            </p:cNvPr>
            <p:cNvSpPr txBox="1"/>
            <p:nvPr/>
          </p:nvSpPr>
          <p:spPr>
            <a:xfrm>
              <a:off x="2254741" y="1837403"/>
              <a:ext cx="244841" cy="196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B425E3-3B61-4E82-9FE8-3D61D8918DC3}"/>
                </a:ext>
              </a:extLst>
            </p:cNvPr>
            <p:cNvSpPr txBox="1"/>
            <p:nvPr/>
          </p:nvSpPr>
          <p:spPr>
            <a:xfrm>
              <a:off x="2254741" y="2188855"/>
              <a:ext cx="244841" cy="196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89BF7B9-EA3E-4508-A049-18662FD76C53}"/>
                </a:ext>
              </a:extLst>
            </p:cNvPr>
            <p:cNvSpPr txBox="1"/>
            <p:nvPr/>
          </p:nvSpPr>
          <p:spPr>
            <a:xfrm>
              <a:off x="2330286" y="2540308"/>
              <a:ext cx="191824" cy="196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07C4800-2496-4281-831D-DD7DCF1808D3}"/>
                </a:ext>
              </a:extLst>
            </p:cNvPr>
            <p:cNvCxnSpPr/>
            <p:nvPr/>
          </p:nvCxnSpPr>
          <p:spPr>
            <a:xfrm flipH="1">
              <a:off x="2519712" y="913852"/>
              <a:ext cx="2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ADD79C-81C5-467B-8FED-A3853B2E0976}"/>
                </a:ext>
              </a:extLst>
            </p:cNvPr>
            <p:cNvSpPr txBox="1"/>
            <p:nvPr/>
          </p:nvSpPr>
          <p:spPr>
            <a:xfrm>
              <a:off x="2423635" y="2699242"/>
              <a:ext cx="191824" cy="196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DF9C4A5-BD58-442E-B650-F1F7B3E82634}"/>
                </a:ext>
              </a:extLst>
            </p:cNvPr>
            <p:cNvSpPr txBox="1"/>
            <p:nvPr/>
          </p:nvSpPr>
          <p:spPr>
            <a:xfrm>
              <a:off x="2916312" y="2699242"/>
              <a:ext cx="191824" cy="196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461187-56BB-494A-A719-B29BB1F3C925}"/>
                </a:ext>
              </a:extLst>
            </p:cNvPr>
            <p:cNvSpPr txBox="1"/>
            <p:nvPr/>
          </p:nvSpPr>
          <p:spPr>
            <a:xfrm>
              <a:off x="3401014" y="2699242"/>
              <a:ext cx="191824" cy="196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562B629-1CA7-4888-8F6A-C8B9291506E9}"/>
                </a:ext>
              </a:extLst>
            </p:cNvPr>
            <p:cNvSpPr txBox="1"/>
            <p:nvPr/>
          </p:nvSpPr>
          <p:spPr>
            <a:xfrm>
              <a:off x="3887950" y="2699242"/>
              <a:ext cx="191824" cy="196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098CAB2-7BEA-4794-8FA6-3F780F8E7CF4}"/>
                </a:ext>
              </a:extLst>
            </p:cNvPr>
            <p:cNvSpPr txBox="1"/>
            <p:nvPr/>
          </p:nvSpPr>
          <p:spPr>
            <a:xfrm>
              <a:off x="4374622" y="2699242"/>
              <a:ext cx="191824" cy="196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79234E0-C0A8-4F95-BA61-C9B231518B22}"/>
                </a:ext>
              </a:extLst>
            </p:cNvPr>
            <p:cNvSpPr txBox="1"/>
            <p:nvPr/>
          </p:nvSpPr>
          <p:spPr>
            <a:xfrm>
              <a:off x="4861426" y="2699242"/>
              <a:ext cx="191824" cy="196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FE4BF61-06D0-4A83-9277-095C9CE9F0A7}"/>
                </a:ext>
              </a:extLst>
            </p:cNvPr>
            <p:cNvSpPr txBox="1"/>
            <p:nvPr/>
          </p:nvSpPr>
          <p:spPr>
            <a:xfrm>
              <a:off x="5348230" y="2699242"/>
              <a:ext cx="191824" cy="196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F95D28-B3A2-442E-BBB4-FF1A3F25FF02}"/>
                </a:ext>
              </a:extLst>
            </p:cNvPr>
            <p:cNvSpPr txBox="1"/>
            <p:nvPr/>
          </p:nvSpPr>
          <p:spPr>
            <a:xfrm>
              <a:off x="5835035" y="2699242"/>
              <a:ext cx="191824" cy="196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6D42A40-7197-4982-ABC3-E3ED59E2277D}"/>
                </a:ext>
              </a:extLst>
            </p:cNvPr>
            <p:cNvSpPr txBox="1"/>
            <p:nvPr/>
          </p:nvSpPr>
          <p:spPr>
            <a:xfrm>
              <a:off x="6321837" y="2699242"/>
              <a:ext cx="191824" cy="196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7E3D395-1407-4F3C-A937-B346BB900AC3}"/>
                </a:ext>
              </a:extLst>
            </p:cNvPr>
            <p:cNvSpPr txBox="1"/>
            <p:nvPr/>
          </p:nvSpPr>
          <p:spPr>
            <a:xfrm>
              <a:off x="6776205" y="2699242"/>
              <a:ext cx="244841" cy="196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6655568-D5F9-450E-8443-5CF64EFFCC46}"/>
                </a:ext>
              </a:extLst>
            </p:cNvPr>
            <p:cNvCxnSpPr/>
            <p:nvPr/>
          </p:nvCxnSpPr>
          <p:spPr>
            <a:xfrm rot="5400000" flipH="1">
              <a:off x="3027334" y="2686367"/>
              <a:ext cx="2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297A4A8-9D43-4C90-A137-DB5DC2693C6C}"/>
                </a:ext>
              </a:extLst>
            </p:cNvPr>
            <p:cNvCxnSpPr/>
            <p:nvPr/>
          </p:nvCxnSpPr>
          <p:spPr>
            <a:xfrm rot="5400000" flipH="1">
              <a:off x="6922990" y="2686368"/>
              <a:ext cx="2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ACAC1C6-9017-46B1-96DA-0764EC1E9B2C}"/>
                </a:ext>
              </a:extLst>
            </p:cNvPr>
            <p:cNvCxnSpPr/>
            <p:nvPr/>
          </p:nvCxnSpPr>
          <p:spPr>
            <a:xfrm rot="5400000" flipH="1">
              <a:off x="6434960" y="2686368"/>
              <a:ext cx="2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F2ADA3C-0810-45AB-A5E8-5D6008500889}"/>
                </a:ext>
              </a:extLst>
            </p:cNvPr>
            <p:cNvCxnSpPr/>
            <p:nvPr/>
          </p:nvCxnSpPr>
          <p:spPr>
            <a:xfrm rot="5400000" flipH="1">
              <a:off x="5948157" y="2686368"/>
              <a:ext cx="2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49AF6D6-F112-443D-885D-1C7C14ACC90E}"/>
                </a:ext>
              </a:extLst>
            </p:cNvPr>
            <p:cNvCxnSpPr/>
            <p:nvPr/>
          </p:nvCxnSpPr>
          <p:spPr>
            <a:xfrm rot="5400000" flipH="1">
              <a:off x="5461353" y="2686368"/>
              <a:ext cx="2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8F2906F-5B19-4A16-9DB4-1B9ECE53124C}"/>
                </a:ext>
              </a:extLst>
            </p:cNvPr>
            <p:cNvCxnSpPr/>
            <p:nvPr/>
          </p:nvCxnSpPr>
          <p:spPr>
            <a:xfrm rot="5400000" flipH="1">
              <a:off x="4974549" y="2686368"/>
              <a:ext cx="2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3FBF0B3-0A69-434F-9B2B-ECCC341140FC}"/>
                </a:ext>
              </a:extLst>
            </p:cNvPr>
            <p:cNvCxnSpPr/>
            <p:nvPr/>
          </p:nvCxnSpPr>
          <p:spPr>
            <a:xfrm rot="5400000" flipH="1">
              <a:off x="4487745" y="2687690"/>
              <a:ext cx="2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FD5AA0F-39F1-4200-91A1-CFE9573B26DB}"/>
                </a:ext>
              </a:extLst>
            </p:cNvPr>
            <p:cNvCxnSpPr/>
            <p:nvPr/>
          </p:nvCxnSpPr>
          <p:spPr>
            <a:xfrm rot="5400000" flipH="1">
              <a:off x="4000941" y="2687690"/>
              <a:ext cx="2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92694F7-CC3C-4D94-9B1A-87E13712E026}"/>
                </a:ext>
              </a:extLst>
            </p:cNvPr>
            <p:cNvCxnSpPr/>
            <p:nvPr/>
          </p:nvCxnSpPr>
          <p:spPr>
            <a:xfrm rot="5400000" flipH="1">
              <a:off x="3514137" y="2687690"/>
              <a:ext cx="2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CDEF60B-2E0C-4606-90AA-89688506B860}"/>
                </a:ext>
              </a:extLst>
            </p:cNvPr>
            <p:cNvCxnSpPr/>
            <p:nvPr/>
          </p:nvCxnSpPr>
          <p:spPr>
            <a:xfrm flipV="1">
              <a:off x="2557168" y="1465344"/>
              <a:ext cx="970281" cy="431175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055D50CD-0E09-4440-B0E9-B91DD07F2371}"/>
                </a:ext>
              </a:extLst>
            </p:cNvPr>
            <p:cNvCxnSpPr/>
            <p:nvPr/>
          </p:nvCxnSpPr>
          <p:spPr>
            <a:xfrm flipV="1">
              <a:off x="3527449" y="1403933"/>
              <a:ext cx="978030" cy="61411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2AE2EC4-70A2-4EDA-81B7-FFA43C604F67}"/>
                </a:ext>
              </a:extLst>
            </p:cNvPr>
            <p:cNvCxnSpPr/>
            <p:nvPr/>
          </p:nvCxnSpPr>
          <p:spPr>
            <a:xfrm flipV="1">
              <a:off x="4505479" y="1356308"/>
              <a:ext cx="973705" cy="47625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4BC2626-93B2-4134-8035-8E3B8C75B97C}"/>
                </a:ext>
              </a:extLst>
            </p:cNvPr>
            <p:cNvCxnSpPr/>
            <p:nvPr/>
          </p:nvCxnSpPr>
          <p:spPr>
            <a:xfrm flipV="1">
              <a:off x="5479184" y="1342021"/>
              <a:ext cx="1466799" cy="16669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AE67757-04B5-48B5-882A-D6F8D0749527}"/>
                </a:ext>
              </a:extLst>
            </p:cNvPr>
            <p:cNvCxnSpPr/>
            <p:nvPr/>
          </p:nvCxnSpPr>
          <p:spPr>
            <a:xfrm flipV="1">
              <a:off x="2545459" y="1958765"/>
              <a:ext cx="983195" cy="236561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897356D-F1F1-4F68-A066-76B6DB38A567}"/>
                </a:ext>
              </a:extLst>
            </p:cNvPr>
            <p:cNvCxnSpPr/>
            <p:nvPr/>
          </p:nvCxnSpPr>
          <p:spPr>
            <a:xfrm flipV="1">
              <a:off x="3528654" y="1870658"/>
              <a:ext cx="973705" cy="88107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EDD17614-FEA9-4499-8EC7-35C298A1488E}"/>
                </a:ext>
              </a:extLst>
            </p:cNvPr>
            <p:cNvCxnSpPr/>
            <p:nvPr/>
          </p:nvCxnSpPr>
          <p:spPr>
            <a:xfrm flipV="1">
              <a:off x="4502358" y="1834940"/>
              <a:ext cx="979947" cy="35718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D23E6549-4164-4972-95B2-87C4CFD2DA19}"/>
                </a:ext>
              </a:extLst>
            </p:cNvPr>
            <p:cNvCxnSpPr/>
            <p:nvPr/>
          </p:nvCxnSpPr>
          <p:spPr>
            <a:xfrm flipV="1">
              <a:off x="5477596" y="1796840"/>
              <a:ext cx="1502641" cy="3810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A49255B-30E0-44CA-BA53-122E2CCB1249}"/>
                </a:ext>
              </a:extLst>
            </p:cNvPr>
            <p:cNvCxnSpPr/>
            <p:nvPr/>
          </p:nvCxnSpPr>
          <p:spPr>
            <a:xfrm flipV="1">
              <a:off x="2548708" y="2234991"/>
              <a:ext cx="970583" cy="13573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D0AAA3A-381C-43AE-BB00-721AFA7A8E29}"/>
                </a:ext>
              </a:extLst>
            </p:cNvPr>
            <p:cNvCxnSpPr/>
            <p:nvPr/>
          </p:nvCxnSpPr>
          <p:spPr>
            <a:xfrm flipV="1">
              <a:off x="3519291" y="2123071"/>
              <a:ext cx="989310" cy="11192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BDCECC10-F999-410E-8880-82E13B1C21F4}"/>
                </a:ext>
              </a:extLst>
            </p:cNvPr>
            <p:cNvCxnSpPr/>
            <p:nvPr/>
          </p:nvCxnSpPr>
          <p:spPr>
            <a:xfrm flipV="1">
              <a:off x="4517962" y="2105984"/>
              <a:ext cx="960111" cy="1470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907DEEA-70EB-4AFD-A3CE-FBD98B2A9241}"/>
                </a:ext>
              </a:extLst>
            </p:cNvPr>
            <p:cNvCxnSpPr/>
            <p:nvPr/>
          </p:nvCxnSpPr>
          <p:spPr>
            <a:xfrm flipV="1">
              <a:off x="5478073" y="2091320"/>
              <a:ext cx="1456565" cy="146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6938B1B-A636-45B7-9D25-EA8AF3ADFC2E}"/>
                </a:ext>
              </a:extLst>
            </p:cNvPr>
            <p:cNvSpPr/>
            <p:nvPr/>
          </p:nvSpPr>
          <p:spPr>
            <a:xfrm>
              <a:off x="2507969" y="1854857"/>
              <a:ext cx="83324" cy="8332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DED4079-414F-4052-A586-AF3B041B8E8C}"/>
                </a:ext>
              </a:extLst>
            </p:cNvPr>
            <p:cNvSpPr/>
            <p:nvPr/>
          </p:nvSpPr>
          <p:spPr>
            <a:xfrm>
              <a:off x="3494370" y="1423682"/>
              <a:ext cx="83324" cy="8332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7EC71CC-C607-488B-B02E-9634CAE1BBE0}"/>
                </a:ext>
              </a:extLst>
            </p:cNvPr>
            <p:cNvSpPr/>
            <p:nvPr/>
          </p:nvSpPr>
          <p:spPr>
            <a:xfrm>
              <a:off x="4469690" y="1362271"/>
              <a:ext cx="83324" cy="8332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6643E8B-6207-4706-A58A-C1EEC0FA308A}"/>
                </a:ext>
              </a:extLst>
            </p:cNvPr>
            <p:cNvSpPr/>
            <p:nvPr/>
          </p:nvSpPr>
          <p:spPr>
            <a:xfrm>
              <a:off x="5435934" y="1317028"/>
              <a:ext cx="83324" cy="8332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D561AC-4CD6-483E-AE2D-E32AAB5E11ED}"/>
                </a:ext>
              </a:extLst>
            </p:cNvPr>
            <p:cNvSpPr/>
            <p:nvPr/>
          </p:nvSpPr>
          <p:spPr>
            <a:xfrm>
              <a:off x="6894201" y="1300735"/>
              <a:ext cx="83324" cy="8332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E421C967-86AE-435D-AFD1-05F3DA82414A}"/>
                </a:ext>
              </a:extLst>
            </p:cNvPr>
            <p:cNvSpPr/>
            <p:nvPr/>
          </p:nvSpPr>
          <p:spPr>
            <a:xfrm>
              <a:off x="2513627" y="2159322"/>
              <a:ext cx="72008" cy="72008"/>
            </a:xfrm>
            <a:prstGeom prst="ellipse">
              <a:avLst/>
            </a:prstGeom>
            <a:solidFill>
              <a:srgbClr val="0070C0"/>
            </a:solidFill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20DFE81-A2BE-4E9A-9690-342411F2DC6A}"/>
                </a:ext>
              </a:extLst>
            </p:cNvPr>
            <p:cNvSpPr/>
            <p:nvPr/>
          </p:nvSpPr>
          <p:spPr>
            <a:xfrm>
              <a:off x="3500028" y="1922761"/>
              <a:ext cx="72008" cy="72008"/>
            </a:xfrm>
            <a:prstGeom prst="ellipse">
              <a:avLst/>
            </a:prstGeom>
            <a:solidFill>
              <a:srgbClr val="0070C0"/>
            </a:solidFill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7EC70A5-FE1A-4FFD-B84A-16192C0893B2}"/>
                </a:ext>
              </a:extLst>
            </p:cNvPr>
            <p:cNvSpPr/>
            <p:nvPr/>
          </p:nvSpPr>
          <p:spPr>
            <a:xfrm>
              <a:off x="4477729" y="1831940"/>
              <a:ext cx="72008" cy="72008"/>
            </a:xfrm>
            <a:prstGeom prst="ellipse">
              <a:avLst/>
            </a:prstGeom>
            <a:solidFill>
              <a:srgbClr val="0070C0"/>
            </a:solidFill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5780500-88B6-42BE-90A8-B63FDA400E11}"/>
                </a:ext>
              </a:extLst>
            </p:cNvPr>
            <p:cNvSpPr/>
            <p:nvPr/>
          </p:nvSpPr>
          <p:spPr>
            <a:xfrm>
              <a:off x="5441592" y="1795999"/>
              <a:ext cx="72008" cy="72008"/>
            </a:xfrm>
            <a:prstGeom prst="ellipse">
              <a:avLst/>
            </a:prstGeom>
            <a:solidFill>
              <a:srgbClr val="0070C0"/>
            </a:solidFill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AE1F28-841B-41FF-A6E2-6B00DC709A91}"/>
                </a:ext>
              </a:extLst>
            </p:cNvPr>
            <p:cNvSpPr/>
            <p:nvPr/>
          </p:nvSpPr>
          <p:spPr>
            <a:xfrm>
              <a:off x="6899859" y="1760836"/>
              <a:ext cx="72008" cy="72008"/>
            </a:xfrm>
            <a:prstGeom prst="ellipse">
              <a:avLst/>
            </a:prstGeom>
            <a:solidFill>
              <a:srgbClr val="0070C0"/>
            </a:solidFill>
            <a:ln w="158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5D49D10E-B0F4-4664-B793-1AAE849E2A7E}"/>
                </a:ext>
              </a:extLst>
            </p:cNvPr>
            <p:cNvGrpSpPr/>
            <p:nvPr/>
          </p:nvGrpSpPr>
          <p:grpSpPr>
            <a:xfrm>
              <a:off x="2513627" y="2334717"/>
              <a:ext cx="72008" cy="72008"/>
              <a:chOff x="1763688" y="1916832"/>
              <a:chExt cx="72008" cy="72008"/>
            </a:xfrm>
          </p:grpSpPr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C2D64F13-420C-474E-853F-B371EBBBC32F}"/>
                  </a:ext>
                </a:extLst>
              </p:cNvPr>
              <p:cNvCxnSpPr/>
              <p:nvPr/>
            </p:nvCxnSpPr>
            <p:spPr>
              <a:xfrm flipH="1">
                <a:off x="1763688" y="1916832"/>
                <a:ext cx="72008" cy="720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8567B933-C38B-4AA2-B8A5-5B69880562F0}"/>
                  </a:ext>
                </a:extLst>
              </p:cNvPr>
              <p:cNvCxnSpPr/>
              <p:nvPr/>
            </p:nvCxnSpPr>
            <p:spPr>
              <a:xfrm>
                <a:off x="1763688" y="1916832"/>
                <a:ext cx="72008" cy="720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EEEBD359-C6CF-4F15-B3A3-B0F14CDA28F4}"/>
                </a:ext>
              </a:extLst>
            </p:cNvPr>
            <p:cNvGrpSpPr/>
            <p:nvPr/>
          </p:nvGrpSpPr>
          <p:grpSpPr>
            <a:xfrm>
              <a:off x="3500028" y="2198987"/>
              <a:ext cx="72008" cy="72008"/>
              <a:chOff x="1763688" y="1916832"/>
              <a:chExt cx="72008" cy="72008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BDDDACBC-DE58-407C-BFA2-2772394E98D0}"/>
                  </a:ext>
                </a:extLst>
              </p:cNvPr>
              <p:cNvCxnSpPr/>
              <p:nvPr/>
            </p:nvCxnSpPr>
            <p:spPr>
              <a:xfrm flipH="1">
                <a:off x="1763688" y="1916832"/>
                <a:ext cx="72008" cy="720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03AAD5A2-912F-4D36-8EB4-6B6DBB3B725D}"/>
                  </a:ext>
                </a:extLst>
              </p:cNvPr>
              <p:cNvCxnSpPr/>
              <p:nvPr/>
            </p:nvCxnSpPr>
            <p:spPr>
              <a:xfrm>
                <a:off x="1763688" y="1916832"/>
                <a:ext cx="72008" cy="720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F2313AF-4D6D-4EDA-892E-0302804CE45C}"/>
                </a:ext>
              </a:extLst>
            </p:cNvPr>
            <p:cNvGrpSpPr/>
            <p:nvPr/>
          </p:nvGrpSpPr>
          <p:grpSpPr>
            <a:xfrm>
              <a:off x="4475348" y="2087352"/>
              <a:ext cx="72008" cy="72008"/>
              <a:chOff x="1763688" y="1916832"/>
              <a:chExt cx="72008" cy="72008"/>
            </a:xfrm>
          </p:grpSpPr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4B9DB81F-1C1F-41A7-9CFD-1204E8738E4B}"/>
                  </a:ext>
                </a:extLst>
              </p:cNvPr>
              <p:cNvCxnSpPr/>
              <p:nvPr/>
            </p:nvCxnSpPr>
            <p:spPr>
              <a:xfrm flipH="1">
                <a:off x="1763688" y="1916832"/>
                <a:ext cx="72008" cy="720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C02B5C41-E750-4A59-8258-1C7426C5F4B1}"/>
                  </a:ext>
                </a:extLst>
              </p:cNvPr>
              <p:cNvCxnSpPr/>
              <p:nvPr/>
            </p:nvCxnSpPr>
            <p:spPr>
              <a:xfrm>
                <a:off x="1763688" y="1916832"/>
                <a:ext cx="72008" cy="720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892787E-A7F9-4C94-8AD7-498DDD327AA9}"/>
                </a:ext>
              </a:extLst>
            </p:cNvPr>
            <p:cNvGrpSpPr/>
            <p:nvPr/>
          </p:nvGrpSpPr>
          <p:grpSpPr>
            <a:xfrm>
              <a:off x="5441592" y="2069604"/>
              <a:ext cx="72008" cy="72008"/>
              <a:chOff x="1763688" y="1916832"/>
              <a:chExt cx="72008" cy="72008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E86120CD-EB60-47A0-B7DD-72EB807B79EF}"/>
                  </a:ext>
                </a:extLst>
              </p:cNvPr>
              <p:cNvCxnSpPr/>
              <p:nvPr/>
            </p:nvCxnSpPr>
            <p:spPr>
              <a:xfrm flipH="1">
                <a:off x="1763688" y="1916832"/>
                <a:ext cx="72008" cy="720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E9230E99-52A2-4ACC-9513-D47428591C86}"/>
                  </a:ext>
                </a:extLst>
              </p:cNvPr>
              <p:cNvCxnSpPr/>
              <p:nvPr/>
            </p:nvCxnSpPr>
            <p:spPr>
              <a:xfrm>
                <a:off x="1763688" y="1916832"/>
                <a:ext cx="72008" cy="720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0ACC0C9D-E2F5-4B0D-A5DF-A7FD76AF8AAB}"/>
                </a:ext>
              </a:extLst>
            </p:cNvPr>
            <p:cNvGrpSpPr/>
            <p:nvPr/>
          </p:nvGrpSpPr>
          <p:grpSpPr>
            <a:xfrm>
              <a:off x="6899859" y="2051856"/>
              <a:ext cx="72008" cy="72008"/>
              <a:chOff x="1763688" y="1916832"/>
              <a:chExt cx="72008" cy="72008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BAB5141F-F374-4EB6-91AD-9D71CDFE32F4}"/>
                  </a:ext>
                </a:extLst>
              </p:cNvPr>
              <p:cNvCxnSpPr/>
              <p:nvPr/>
            </p:nvCxnSpPr>
            <p:spPr>
              <a:xfrm flipH="1">
                <a:off x="1763688" y="1916832"/>
                <a:ext cx="72008" cy="720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765387C2-40EA-485E-8B0E-3319CF70A18B}"/>
                  </a:ext>
                </a:extLst>
              </p:cNvPr>
              <p:cNvCxnSpPr/>
              <p:nvPr/>
            </p:nvCxnSpPr>
            <p:spPr>
              <a:xfrm>
                <a:off x="1763688" y="1916832"/>
                <a:ext cx="72008" cy="720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E408EC7-4ABB-4E41-93A3-57BC9773F44F}"/>
                </a:ext>
              </a:extLst>
            </p:cNvPr>
            <p:cNvSpPr txBox="1"/>
            <p:nvPr/>
          </p:nvSpPr>
          <p:spPr>
            <a:xfrm>
              <a:off x="2485151" y="1651324"/>
              <a:ext cx="235201" cy="185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  <a:endParaRPr lang="ko-KR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3226E30-D51F-4B22-8B5B-F7F84102059C}"/>
                </a:ext>
              </a:extLst>
            </p:cNvPr>
            <p:cNvSpPr txBox="1"/>
            <p:nvPr/>
          </p:nvSpPr>
          <p:spPr>
            <a:xfrm>
              <a:off x="2485151" y="1956122"/>
              <a:ext cx="235201" cy="185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27</a:t>
              </a:r>
              <a:endParaRPr lang="ko-KR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F8DDA50-C5F4-4748-89D8-974CA2C17DA8}"/>
                </a:ext>
              </a:extLst>
            </p:cNvPr>
            <p:cNvSpPr txBox="1"/>
            <p:nvPr/>
          </p:nvSpPr>
          <p:spPr>
            <a:xfrm>
              <a:off x="2485151" y="2156150"/>
              <a:ext cx="235201" cy="185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ko-KR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94C1ED1-2DDF-40E4-BA2E-92E008682347}"/>
                </a:ext>
              </a:extLst>
            </p:cNvPr>
            <p:cNvSpPr txBox="1"/>
            <p:nvPr/>
          </p:nvSpPr>
          <p:spPr>
            <a:xfrm>
              <a:off x="3391617" y="1246503"/>
              <a:ext cx="235201" cy="185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69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04B5A2C-4BD0-49C0-A628-25E48D74A7D7}"/>
                </a:ext>
              </a:extLst>
            </p:cNvPr>
            <p:cNvSpPr txBox="1"/>
            <p:nvPr/>
          </p:nvSpPr>
          <p:spPr>
            <a:xfrm>
              <a:off x="3391617" y="1746569"/>
              <a:ext cx="235201" cy="185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41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D87CE94-7BCF-4C82-AE40-E2546DC58ACD}"/>
                </a:ext>
              </a:extLst>
            </p:cNvPr>
            <p:cNvSpPr txBox="1"/>
            <p:nvPr/>
          </p:nvSpPr>
          <p:spPr>
            <a:xfrm>
              <a:off x="3391617" y="2022792"/>
              <a:ext cx="235201" cy="185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A035905-368C-456C-800E-DD16671D09C0}"/>
                </a:ext>
              </a:extLst>
            </p:cNvPr>
            <p:cNvSpPr txBox="1"/>
            <p:nvPr/>
          </p:nvSpPr>
          <p:spPr>
            <a:xfrm>
              <a:off x="4367929" y="1183004"/>
              <a:ext cx="235201" cy="185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72</a:t>
              </a:r>
              <a:endParaRPr lang="ko-KR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30CEA0C-2DB7-4423-858B-935ED69FBFC6}"/>
                </a:ext>
              </a:extLst>
            </p:cNvPr>
            <p:cNvSpPr txBox="1"/>
            <p:nvPr/>
          </p:nvSpPr>
          <p:spPr>
            <a:xfrm>
              <a:off x="4367929" y="1645920"/>
              <a:ext cx="235201" cy="185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46</a:t>
              </a:r>
              <a:endParaRPr lang="ko-KR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44F890C-A1DC-4FA6-978D-1EB09E6D1B4F}"/>
                </a:ext>
              </a:extLst>
            </p:cNvPr>
            <p:cNvSpPr txBox="1"/>
            <p:nvPr/>
          </p:nvSpPr>
          <p:spPr>
            <a:xfrm>
              <a:off x="4367929" y="1907542"/>
              <a:ext cx="235201" cy="185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ko-KR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8B3325D-946E-47CB-B9D4-5343BA5778F1}"/>
                </a:ext>
              </a:extLst>
            </p:cNvPr>
            <p:cNvSpPr txBox="1"/>
            <p:nvPr/>
          </p:nvSpPr>
          <p:spPr>
            <a:xfrm>
              <a:off x="6791302" y="1125166"/>
              <a:ext cx="235201" cy="185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76</a:t>
              </a:r>
              <a:endParaRPr lang="ko-KR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94D95-6630-4B0D-BF68-C52C589F1BEE}"/>
                </a:ext>
              </a:extLst>
            </p:cNvPr>
            <p:cNvSpPr txBox="1"/>
            <p:nvPr/>
          </p:nvSpPr>
          <p:spPr>
            <a:xfrm>
              <a:off x="6796065" y="1576969"/>
              <a:ext cx="235201" cy="185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  <a:endParaRPr lang="ko-KR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E69EB0E-73E3-498A-AE0E-CC20CDC6F3A5}"/>
                </a:ext>
              </a:extLst>
            </p:cNvPr>
            <p:cNvSpPr txBox="1"/>
            <p:nvPr/>
          </p:nvSpPr>
          <p:spPr>
            <a:xfrm>
              <a:off x="6791302" y="1863357"/>
              <a:ext cx="235201" cy="185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lang="ko-KR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32EB73-93EA-4856-8494-5189FBE95A72}"/>
                </a:ext>
              </a:extLst>
            </p:cNvPr>
            <p:cNvSpPr txBox="1"/>
            <p:nvPr/>
          </p:nvSpPr>
          <p:spPr>
            <a:xfrm>
              <a:off x="5332355" y="1136327"/>
              <a:ext cx="235201" cy="185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75</a:t>
              </a:r>
              <a:endParaRPr lang="ko-KR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45F7FA2-CCCA-4B41-9ACD-9CB426FA2040}"/>
                </a:ext>
              </a:extLst>
            </p:cNvPr>
            <p:cNvSpPr txBox="1"/>
            <p:nvPr/>
          </p:nvSpPr>
          <p:spPr>
            <a:xfrm>
              <a:off x="5332355" y="1608450"/>
              <a:ext cx="235201" cy="185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48</a:t>
              </a:r>
              <a:endParaRPr lang="ko-KR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D51BC8-276E-4197-8049-CB8F566768AF}"/>
                </a:ext>
              </a:extLst>
            </p:cNvPr>
            <p:cNvSpPr txBox="1"/>
            <p:nvPr/>
          </p:nvSpPr>
          <p:spPr>
            <a:xfrm>
              <a:off x="5332355" y="1875152"/>
              <a:ext cx="235201" cy="185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492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395994"/>
                </a:solidFill>
                <a:latin typeface="맑은 고딕"/>
              </a:rPr>
              <a:t>Conclusion &amp; Discussion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414238" y="8792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19P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CCD14BB7-9341-4CB7-9731-26739598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8639176" cy="4896544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We introduce word representations specialized in Korean using morpheme analysis and extra sub-characters (</a:t>
            </a:r>
            <a:r>
              <a:rPr lang="en-US" altLang="ko-KR" sz="1800" dirty="0" err="1"/>
              <a:t>Jamo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The similarity test shows higher correlation than the baseline model; thus, our model is competitive for word representations with semantic relations.</a:t>
            </a:r>
          </a:p>
          <a:p>
            <a:r>
              <a:rPr lang="en-US" altLang="ko-KR" sz="1800" dirty="0"/>
              <a:t>For misspelled OOV words, our model shows a significantly increased cosine similarity between misspelled words and corrected words.</a:t>
            </a:r>
          </a:p>
          <a:p>
            <a:r>
              <a:rPr lang="en-US" altLang="ko-KR" sz="1800" dirty="0"/>
              <a:t>We will try to apply our model for spelling correction and utilize it as an input for NLP applications, such as named entity recognition (NER) or machine reading comprehension (MRC)</a:t>
            </a:r>
          </a:p>
          <a:p>
            <a:r>
              <a:rPr lang="en-US" altLang="ko-KR" sz="1800" dirty="0"/>
              <a:t>By applying our model, we expect that the performance of NLP applications will be increased</a:t>
            </a:r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20355-E1B6-4A58-B8C3-C7CD01A799D1}"/>
              </a:ext>
            </a:extLst>
          </p:cNvPr>
          <p:cNvSpPr/>
          <p:nvPr/>
        </p:nvSpPr>
        <p:spPr>
          <a:xfrm>
            <a:off x="7855527" y="6259484"/>
            <a:ext cx="1163782" cy="598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909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6896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>
                <a:solidFill>
                  <a:schemeClr val="bg1"/>
                </a:solidFill>
              </a:rPr>
              <a:t>Thank You</a:t>
            </a:r>
            <a:endParaRPr lang="ko-KR" altLang="en-US" sz="5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998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rgbClr val="395994"/>
                </a:solidFill>
                <a:latin typeface="맑은 고딕"/>
              </a:rPr>
              <a:t>Results</a:t>
            </a:r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8414238" y="8792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17P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CCD14BB7-9341-4CB7-9731-26739598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8639176" cy="81835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Top 3 neighboring words based on cosine similarity for some example words that</a:t>
            </a:r>
          </a:p>
          <a:p>
            <a:r>
              <a:rPr lang="en-US" altLang="ko-KR" sz="1800" dirty="0"/>
              <a:t>contain misspelled OOV words (bold text) in baseline model and </a:t>
            </a:r>
            <a:r>
              <a:rPr lang="en-US" altLang="ko-KR" sz="1800" dirty="0" err="1"/>
              <a:t>Jamo</a:t>
            </a:r>
            <a:r>
              <a:rPr lang="en-US" altLang="ko-KR" sz="1800" dirty="0"/>
              <a:t>-advanced model.</a:t>
            </a:r>
            <a:endParaRPr lang="ko-KR" altLang="en-US" sz="1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20355-E1B6-4A58-B8C3-C7CD01A799D1}"/>
              </a:ext>
            </a:extLst>
          </p:cNvPr>
          <p:cNvSpPr/>
          <p:nvPr/>
        </p:nvSpPr>
        <p:spPr>
          <a:xfrm>
            <a:off x="7855527" y="6108483"/>
            <a:ext cx="1163782" cy="598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67F7174-7D54-4BC6-86E7-1BD467C7D04D}"/>
              </a:ext>
            </a:extLst>
          </p:cNvPr>
          <p:cNvGraphicFramePr>
            <a:graphicFrameLocks noGrp="1"/>
          </p:cNvGraphicFramePr>
          <p:nvPr/>
        </p:nvGraphicFramePr>
        <p:xfrm>
          <a:off x="436228" y="2278660"/>
          <a:ext cx="8425569" cy="425636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199625">
                  <a:extLst>
                    <a:ext uri="{9D8B030D-6E8A-4147-A177-3AD203B41FA5}">
                      <a16:colId xmlns:a16="http://schemas.microsoft.com/office/drawing/2014/main" val="2517742092"/>
                    </a:ext>
                  </a:extLst>
                </a:gridCol>
                <a:gridCol w="1577130">
                  <a:extLst>
                    <a:ext uri="{9D8B030D-6E8A-4147-A177-3AD203B41FA5}">
                      <a16:colId xmlns:a16="http://schemas.microsoft.com/office/drawing/2014/main" val="1678900652"/>
                    </a:ext>
                  </a:extLst>
                </a:gridCol>
                <a:gridCol w="1882938">
                  <a:extLst>
                    <a:ext uri="{9D8B030D-6E8A-4147-A177-3AD203B41FA5}">
                      <a16:colId xmlns:a16="http://schemas.microsoft.com/office/drawing/2014/main" val="4164002106"/>
                    </a:ext>
                  </a:extLst>
                </a:gridCol>
                <a:gridCol w="1882938">
                  <a:extLst>
                    <a:ext uri="{9D8B030D-6E8A-4147-A177-3AD203B41FA5}">
                      <a16:colId xmlns:a16="http://schemas.microsoft.com/office/drawing/2014/main" val="3705260048"/>
                    </a:ext>
                  </a:extLst>
                </a:gridCol>
                <a:gridCol w="1882938">
                  <a:extLst>
                    <a:ext uri="{9D8B030D-6E8A-4147-A177-3AD203B41FA5}">
                      <a16:colId xmlns:a16="http://schemas.microsoft.com/office/drawing/2014/main" val="521853279"/>
                    </a:ext>
                  </a:extLst>
                </a:gridCol>
              </a:tblGrid>
              <a:tr h="346508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Input word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Model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Most similar words in range of top 3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249637"/>
                  </a:ext>
                </a:extLst>
              </a:tr>
              <a:tr h="651643">
                <a:tc rowSpan="2"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+mn-ea"/>
                          <a:ea typeface="+mn-ea"/>
                        </a:rPr>
                        <a:t>페이스북</a:t>
                      </a: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(Facebook)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Baseline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+mn-ea"/>
                          <a:ea typeface="+mn-ea"/>
                        </a:rPr>
                        <a:t>트위터</a:t>
                      </a: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(Twitter)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effectLst/>
                          <a:latin typeface="+mn-ea"/>
                          <a:ea typeface="+mn-ea"/>
                        </a:rPr>
                        <a:t>공식페이스북</a:t>
                      </a:r>
                      <a:endParaRPr lang="ko-KR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(Official Facebook)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+mn-ea"/>
                          <a:ea typeface="+mn-ea"/>
                        </a:rPr>
                        <a:t>인스타그램</a:t>
                      </a: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(Instagram)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879039"/>
                  </a:ext>
                </a:extLst>
              </a:tr>
              <a:tr h="651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+mn-ea"/>
                          <a:ea typeface="+mn-ea"/>
                        </a:rPr>
                        <a:t>Jamo</a:t>
                      </a:r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-advanced</a:t>
                      </a:r>
                      <a:endParaRPr lang="ko-KR" sz="1100" b="1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+mn-ea"/>
                          <a:ea typeface="+mn-ea"/>
                        </a:rPr>
                        <a:t>트위터</a:t>
                      </a: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(Twitter)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SNS</a:t>
                      </a:r>
                      <a:endParaRPr lang="ko-KR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(Social Media)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+mn-ea"/>
                          <a:ea typeface="+mn-ea"/>
                        </a:rPr>
                        <a:t>인스타그램</a:t>
                      </a: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(Instagram)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11880"/>
                  </a:ext>
                </a:extLst>
              </a:tr>
              <a:tr h="651643">
                <a:tc rowSpan="2"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effectLst/>
                          <a:latin typeface="+mn-ea"/>
                          <a:ea typeface="+mn-ea"/>
                        </a:rPr>
                        <a:t>월트디즈니</a:t>
                      </a:r>
                      <a:endParaRPr lang="ko-KR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(Walt Disney)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Baseline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+mn-ea"/>
                          <a:ea typeface="+mn-ea"/>
                        </a:rPr>
                        <a:t>디즈니</a:t>
                      </a: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(Disney)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effectLst/>
                          <a:latin typeface="+mn-ea"/>
                          <a:ea typeface="+mn-ea"/>
                        </a:rPr>
                        <a:t>디즈니툰</a:t>
                      </a:r>
                      <a:endParaRPr lang="ko-KR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DisneyToon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+mn-ea"/>
                          <a:ea typeface="+mn-ea"/>
                        </a:rPr>
                        <a:t>디즈니주니어</a:t>
                      </a: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ea"/>
                          <a:ea typeface="+mn-ea"/>
                        </a:rPr>
                        <a:t>(Disney Junior)</a:t>
                      </a:r>
                      <a:endParaRPr lang="ko-KR" sz="1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9953"/>
                  </a:ext>
                </a:extLst>
              </a:tr>
              <a:tr h="651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+mn-ea"/>
                          <a:ea typeface="+mn-ea"/>
                        </a:rPr>
                        <a:t>Jamo</a:t>
                      </a:r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-advanced</a:t>
                      </a:r>
                      <a:endParaRPr lang="ko-KR" sz="1100" b="1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effectLst/>
                          <a:latin typeface="+mn-ea"/>
                          <a:ea typeface="+mn-ea"/>
                        </a:rPr>
                        <a:t>디즈니툰</a:t>
                      </a:r>
                      <a:endParaRPr lang="ko-KR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dirty="0" err="1">
                          <a:effectLst/>
                          <a:latin typeface="+mn-ea"/>
                          <a:ea typeface="+mn-ea"/>
                        </a:rPr>
                        <a:t>DisneyToon</a:t>
                      </a: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+mn-ea"/>
                          <a:ea typeface="+mn-ea"/>
                        </a:rPr>
                        <a:t>디즈니채널</a:t>
                      </a: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(Disney Channel)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+mn-ea"/>
                          <a:ea typeface="+mn-ea"/>
                        </a:rPr>
                        <a:t>디즈니사</a:t>
                      </a: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(Walt Disney Company)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403665"/>
                  </a:ext>
                </a:extLst>
              </a:tr>
              <a:tr h="651643">
                <a:tc rowSpan="2"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+mn-ea"/>
                          <a:ea typeface="+mn-ea"/>
                        </a:rPr>
                        <a:t>타자</a:t>
                      </a: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(Hitter)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Baseline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+mn-ea"/>
                          <a:ea typeface="+mn-ea"/>
                        </a:rPr>
                        <a:t>톱타자</a:t>
                      </a: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ea"/>
                          <a:ea typeface="+mn-ea"/>
                        </a:rPr>
                        <a:t>(Lead-off man)</a:t>
                      </a:r>
                      <a:endParaRPr lang="ko-KR" sz="1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effectLst/>
                          <a:latin typeface="+mn-ea"/>
                          <a:ea typeface="+mn-ea"/>
                        </a:rPr>
                        <a:t>좌타자</a:t>
                      </a:r>
                      <a:endParaRPr lang="ko-KR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(Left-handed hitter)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+mn-ea"/>
                          <a:ea typeface="+mn-ea"/>
                        </a:rPr>
                        <a:t>다음타자</a:t>
                      </a: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(Next hitter)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6425"/>
                  </a:ext>
                </a:extLst>
              </a:tr>
              <a:tr h="651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+mn-ea"/>
                          <a:ea typeface="+mn-ea"/>
                        </a:rPr>
                        <a:t>Jamo</a:t>
                      </a:r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-advanced</a:t>
                      </a:r>
                      <a:endParaRPr lang="ko-KR" sz="1100" b="1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effectLst/>
                          <a:latin typeface="+mn-ea"/>
                          <a:ea typeface="+mn-ea"/>
                        </a:rPr>
                        <a:t>우타자</a:t>
                      </a:r>
                      <a:endParaRPr lang="ko-KR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(Right-handed hitter)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effectLst/>
                          <a:latin typeface="+mn-ea"/>
                          <a:ea typeface="+mn-ea"/>
                        </a:rPr>
                        <a:t>좌타자</a:t>
                      </a:r>
                      <a:endParaRPr lang="ko-KR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(Left-handed hitter)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+mn-ea"/>
                          <a:ea typeface="+mn-ea"/>
                        </a:rPr>
                        <a:t>장타자</a:t>
                      </a:r>
                    </a:p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(Power hitter)</a:t>
                      </a:r>
                      <a:endParaRPr lang="ko-KR" sz="1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7557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D162950-29B8-4422-B537-912D41182211}"/>
              </a:ext>
            </a:extLst>
          </p:cNvPr>
          <p:cNvSpPr txBox="1"/>
          <p:nvPr/>
        </p:nvSpPr>
        <p:spPr>
          <a:xfrm>
            <a:off x="312839" y="1934641"/>
            <a:ext cx="162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 vocab words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9350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9F457F-A943-46FF-8CE7-596286F442F5}"/>
              </a:ext>
            </a:extLst>
          </p:cNvPr>
          <p:cNvSpPr/>
          <p:nvPr/>
        </p:nvSpPr>
        <p:spPr>
          <a:xfrm>
            <a:off x="8077199" y="6362700"/>
            <a:ext cx="1030917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https://cdn-images-1.medium.com/max/1000/0*dCsbMZlv_S_vlK65.png">
            <a:extLst>
              <a:ext uri="{FF2B5EF4-FFF2-40B4-BE49-F238E27FC236}">
                <a16:creationId xmlns:a16="http://schemas.microsoft.com/office/drawing/2014/main" id="{BDF14666-454C-4934-A3B9-45A4313E4B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3" r="12694" b="10000"/>
          <a:stretch/>
        </p:blipFill>
        <p:spPr bwMode="auto">
          <a:xfrm>
            <a:off x="3643999" y="1809750"/>
            <a:ext cx="4518926" cy="505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rgbClr val="395994"/>
                </a:solidFill>
                <a:latin typeface="맑은 고딕"/>
              </a:rPr>
              <a:t>Word Representation</a:t>
            </a:r>
            <a:endParaRPr lang="ko-KR" altLang="en-US" sz="1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/>
              <a:t>Word representation</a:t>
            </a:r>
            <a:r>
              <a:rPr lang="en-US" altLang="ko-KR" sz="1800" dirty="0"/>
              <a:t> is a language modeling where words or phrases from the un-labeled large corpus are mapped to vectors of real numbers </a:t>
            </a:r>
            <a:r>
              <a:rPr lang="en-US" altLang="ko-KR" sz="1100" dirty="0"/>
              <a:t>[1-2]</a:t>
            </a:r>
            <a:endParaRPr lang="en-US" altLang="ko-KR" sz="1800" dirty="0"/>
          </a:p>
          <a:p>
            <a:r>
              <a:rPr lang="en-US" altLang="ko-KR" sz="1800" b="1" dirty="0"/>
              <a:t>Skip-gram</a:t>
            </a:r>
            <a:r>
              <a:rPr lang="en-US" altLang="ko-KR" sz="1800" dirty="0"/>
              <a:t> word embedding model vectorizing a target word to predict the surrounding words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4238" y="8792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2P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EBF8D-44C2-46C4-A4DA-D529AF8F93A1}"/>
              </a:ext>
            </a:extLst>
          </p:cNvPr>
          <p:cNvSpPr txBox="1"/>
          <p:nvPr/>
        </p:nvSpPr>
        <p:spPr>
          <a:xfrm>
            <a:off x="405617" y="2933700"/>
            <a:ext cx="265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“An orange is so delicious”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D943C-252D-40E5-937A-52D04E4E805D}"/>
              </a:ext>
            </a:extLst>
          </p:cNvPr>
          <p:cNvSpPr txBox="1"/>
          <p:nvPr/>
        </p:nvSpPr>
        <p:spPr>
          <a:xfrm>
            <a:off x="8399746" y="2699266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An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BAD0C7-A701-4000-87EB-FF00CD83DD95}"/>
              </a:ext>
            </a:extLst>
          </p:cNvPr>
          <p:cNvSpPr txBox="1"/>
          <p:nvPr/>
        </p:nvSpPr>
        <p:spPr>
          <a:xfrm>
            <a:off x="8449439" y="384913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21E330-575C-49B1-90CE-C7AD53859CB1}"/>
              </a:ext>
            </a:extLst>
          </p:cNvPr>
          <p:cNvSpPr txBox="1"/>
          <p:nvPr/>
        </p:nvSpPr>
        <p:spPr>
          <a:xfrm>
            <a:off x="3476493" y="3445643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orange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21C029-5EEE-4B0F-9D4B-466827B69688}"/>
              </a:ext>
            </a:extLst>
          </p:cNvPr>
          <p:cNvSpPr txBox="1"/>
          <p:nvPr/>
        </p:nvSpPr>
        <p:spPr>
          <a:xfrm>
            <a:off x="8418181" y="4998998"/>
            <a:ext cx="373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so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50E39C-E358-4C41-A06E-78C59635525B}"/>
              </a:ext>
            </a:extLst>
          </p:cNvPr>
          <p:cNvSpPr txBox="1"/>
          <p:nvPr/>
        </p:nvSpPr>
        <p:spPr>
          <a:xfrm>
            <a:off x="8146473" y="6148864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delicious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CBFB95A-D878-4D08-A8E0-D1C6EF4B5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49575"/>
              </p:ext>
            </p:extLst>
          </p:nvPr>
        </p:nvGraphicFramePr>
        <p:xfrm>
          <a:off x="125335" y="3363635"/>
          <a:ext cx="321828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039">
                  <a:extLst>
                    <a:ext uri="{9D8B030D-6E8A-4147-A177-3AD203B41FA5}">
                      <a16:colId xmlns:a16="http://schemas.microsoft.com/office/drawing/2014/main" val="3348909844"/>
                    </a:ext>
                  </a:extLst>
                </a:gridCol>
                <a:gridCol w="1951242">
                  <a:extLst>
                    <a:ext uri="{9D8B030D-6E8A-4147-A177-3AD203B41FA5}">
                      <a16:colId xmlns:a16="http://schemas.microsoft.com/office/drawing/2014/main" val="2977351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Word</a:t>
                      </a:r>
                      <a:endParaRPr lang="ko-KR" altLang="en-US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One-hot-vector</a:t>
                      </a:r>
                      <a:endParaRPr lang="ko-KR" altLang="en-US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9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[1, 0, 0, 0, 0]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03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Orange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[0, 1, 0, 0, 0]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515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[0, 0, 1, 0, 0]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31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[0, 0, 0, 1, 0]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0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delicious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0, 0, 0, 1]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62273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F80A20A-787F-4667-AB42-9842CFFB46D3}"/>
              </a:ext>
            </a:extLst>
          </p:cNvPr>
          <p:cNvSpPr txBox="1"/>
          <p:nvPr/>
        </p:nvSpPr>
        <p:spPr>
          <a:xfrm>
            <a:off x="1098530" y="6596390"/>
            <a:ext cx="40286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[1] </a:t>
            </a:r>
            <a:r>
              <a:rPr lang="en-US" altLang="ko-KR" sz="1100" dirty="0" err="1"/>
              <a:t>Mikolov</a:t>
            </a:r>
            <a:r>
              <a:rPr lang="en-US" altLang="ko-KR" sz="1100" dirty="0"/>
              <a:t> et al.,  </a:t>
            </a:r>
            <a:r>
              <a:rPr lang="en-US" altLang="ko-KR" sz="1100" dirty="0" err="1"/>
              <a:t>arxiv</a:t>
            </a:r>
            <a:r>
              <a:rPr lang="en-US" altLang="ko-KR" sz="1100" dirty="0"/>
              <a:t>, 2013	[2] Pennington et al., EMNLP, 2014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D922ED-3F25-4A94-B1A2-40B0B37A4028}"/>
              </a:ext>
            </a:extLst>
          </p:cNvPr>
          <p:cNvSpPr txBox="1"/>
          <p:nvPr/>
        </p:nvSpPr>
        <p:spPr>
          <a:xfrm>
            <a:off x="665018" y="120912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35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9F457F-A943-46FF-8CE7-596286F442F5}"/>
              </a:ext>
            </a:extLst>
          </p:cNvPr>
          <p:cNvSpPr/>
          <p:nvPr/>
        </p:nvSpPr>
        <p:spPr>
          <a:xfrm>
            <a:off x="7934324" y="6362700"/>
            <a:ext cx="1030917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rgbClr val="395994"/>
                </a:solidFill>
                <a:latin typeface="맑은 고딕"/>
              </a:rPr>
              <a:t>Word Representation</a:t>
            </a:r>
            <a:endParaRPr lang="ko-KR" altLang="en-US" sz="1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Word representation algorithm could represent the relationship between words by locate a word into vector space</a:t>
            </a:r>
          </a:p>
          <a:p>
            <a:r>
              <a:rPr lang="en-US" altLang="ko-KR" sz="1800" dirty="0"/>
              <a:t>A word vector is determined by weight between hidden layer and output word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4238" y="8792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3P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2050" name="Picture 2" descr="word embedding tsneì ëí ì´ë¯¸ì§ ê²ìê²°ê³¼">
            <a:extLst>
              <a:ext uri="{FF2B5EF4-FFF2-40B4-BE49-F238E27FC236}">
                <a16:creationId xmlns:a16="http://schemas.microsoft.com/office/drawing/2014/main" id="{6D8D61CA-3367-499D-B48A-C18323DA7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52" y="2248633"/>
            <a:ext cx="765316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17DA5C-2CC1-4972-B70B-2E4A41346DF6}"/>
              </a:ext>
            </a:extLst>
          </p:cNvPr>
          <p:cNvSpPr txBox="1"/>
          <p:nvPr/>
        </p:nvSpPr>
        <p:spPr>
          <a:xfrm>
            <a:off x="665018" y="120912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93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9F457F-A943-46FF-8CE7-596286F442F5}"/>
              </a:ext>
            </a:extLst>
          </p:cNvPr>
          <p:cNvSpPr/>
          <p:nvPr/>
        </p:nvSpPr>
        <p:spPr>
          <a:xfrm>
            <a:off x="7934324" y="6362700"/>
            <a:ext cx="1030917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395994"/>
                </a:solidFill>
                <a:latin typeface="맑은 고딕"/>
              </a:rPr>
              <a:t>Out-of-vocabulary Problem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171798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dirty="0"/>
              <a:t>However, previous word embedding models could only represent words that were used in learning</a:t>
            </a:r>
          </a:p>
          <a:p>
            <a:r>
              <a:rPr lang="en-US" altLang="ko-KR" sz="1800" dirty="0"/>
              <a:t>Out-of-vocabulary (OOV) words are unknown words that appear in the training corpus</a:t>
            </a:r>
          </a:p>
          <a:p>
            <a:r>
              <a:rPr lang="en-US" altLang="ko-KR" sz="1800" dirty="0"/>
              <a:t>Morphologically rich languages, such as </a:t>
            </a:r>
            <a:r>
              <a:rPr lang="en-US" altLang="ko-KR" sz="1800" b="1" dirty="0"/>
              <a:t>Korean</a:t>
            </a:r>
            <a:r>
              <a:rPr lang="en-US" altLang="ko-KR" sz="1800" dirty="0"/>
              <a:t> contain many word forms that occur rarely (or not at all) in the training corpus, making it difficult to learn good word representations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4238" y="8792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4P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0573B-9AE7-4872-A4FD-E5897F5C44A4}"/>
              </a:ext>
            </a:extLst>
          </p:cNvPr>
          <p:cNvSpPr txBox="1"/>
          <p:nvPr/>
        </p:nvSpPr>
        <p:spPr>
          <a:xfrm>
            <a:off x="1191706" y="2962517"/>
            <a:ext cx="321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Various conjugation of predicate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315B9-4540-439D-BF5E-81D3C59468D6}"/>
              </a:ext>
            </a:extLst>
          </p:cNvPr>
          <p:cNvSpPr txBox="1"/>
          <p:nvPr/>
        </p:nvSpPr>
        <p:spPr>
          <a:xfrm>
            <a:off x="1371755" y="3395141"/>
            <a:ext cx="2857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Original form: </a:t>
            </a:r>
            <a:r>
              <a:rPr lang="ko-KR" altLang="en-US" sz="1400" dirty="0">
                <a:solidFill>
                  <a:srgbClr val="FF0000"/>
                </a:solidFill>
              </a:rPr>
              <a:t>모르</a:t>
            </a:r>
            <a:r>
              <a:rPr lang="ko-KR" altLang="en-US" sz="1400" dirty="0"/>
              <a:t>다 </a:t>
            </a:r>
            <a:r>
              <a:rPr lang="en-US" altLang="ko-KR" sz="1400" dirty="0"/>
              <a:t>(Do not know)</a:t>
            </a:r>
            <a:endParaRPr lang="ko-KR" altLang="en-US" sz="1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F354DDD-D2E7-4A0F-988A-59208069CC9C}"/>
              </a:ext>
            </a:extLst>
          </p:cNvPr>
          <p:cNvGrpSpPr/>
          <p:nvPr/>
        </p:nvGrpSpPr>
        <p:grpSpPr>
          <a:xfrm>
            <a:off x="104776" y="3689760"/>
            <a:ext cx="5391150" cy="2988907"/>
            <a:chOff x="104776" y="3927885"/>
            <a:chExt cx="5391150" cy="298890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E666583-AD83-4F0A-A088-EDD606E3350E}"/>
                </a:ext>
              </a:extLst>
            </p:cNvPr>
            <p:cNvSpPr/>
            <p:nvPr/>
          </p:nvSpPr>
          <p:spPr>
            <a:xfrm>
              <a:off x="104776" y="3927885"/>
              <a:ext cx="5391150" cy="2867843"/>
            </a:xfrm>
            <a:prstGeom prst="roundRect">
              <a:avLst>
                <a:gd name="adj" fmla="val 570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FD86982-BAB3-4455-8C14-5E31E5A15D00}"/>
                </a:ext>
              </a:extLst>
            </p:cNvPr>
            <p:cNvGrpSpPr/>
            <p:nvPr/>
          </p:nvGrpSpPr>
          <p:grpSpPr>
            <a:xfrm>
              <a:off x="151968" y="4054470"/>
              <a:ext cx="5239613" cy="2862322"/>
              <a:chOff x="114300" y="3975908"/>
              <a:chExt cx="5239613" cy="286232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13A958-4908-465B-822D-965C6104967D}"/>
                  </a:ext>
                </a:extLst>
              </p:cNvPr>
              <p:cNvSpPr txBox="1"/>
              <p:nvPr/>
            </p:nvSpPr>
            <p:spPr>
              <a:xfrm>
                <a:off x="114300" y="3975908"/>
                <a:ext cx="761747" cy="2723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네</a:t>
                </a:r>
                <a:endParaRPr lang="en-US" altLang="ko-KR" sz="900" dirty="0"/>
              </a:p>
              <a:p>
                <a:r>
                  <a:rPr lang="ko-KR" altLang="en-US" sz="900" dirty="0" err="1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 err="1"/>
                  <a:t>데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지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더라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리라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는구나</a:t>
                </a:r>
                <a:endParaRPr lang="en-US" altLang="ko-KR" sz="900" dirty="0"/>
              </a:p>
              <a:p>
                <a:r>
                  <a:rPr lang="ko-KR" altLang="en-US" sz="900" dirty="0" err="1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 err="1"/>
                  <a:t>잖아</a:t>
                </a:r>
                <a:endParaRPr lang="en-US" altLang="ko-KR" sz="900" dirty="0"/>
              </a:p>
              <a:p>
                <a:r>
                  <a:rPr lang="ko-KR" altLang="en-US" sz="900" dirty="0" err="1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 err="1"/>
                  <a:t>려나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니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고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나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면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면서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거든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는데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지만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더라도</a:t>
                </a:r>
                <a:endParaRPr lang="en-US" altLang="ko-KR" sz="900" dirty="0"/>
              </a:p>
              <a:p>
                <a:r>
                  <a:rPr lang="ko-KR" altLang="en-US" sz="900" dirty="0" err="1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 err="1"/>
                  <a:t>다가도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기조차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FC7C2A-774F-45AE-AF8C-4516F997DD6B}"/>
                  </a:ext>
                </a:extLst>
              </p:cNvPr>
              <p:cNvSpPr txBox="1"/>
              <p:nvPr/>
            </p:nvSpPr>
            <p:spPr>
              <a:xfrm>
                <a:off x="963707" y="3975908"/>
                <a:ext cx="761747" cy="2723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기까지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기를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기는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기도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기만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는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던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모른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모른</a:t>
                </a:r>
                <a:r>
                  <a:rPr lang="ko-KR" altLang="en-US" sz="900" dirty="0"/>
                  <a:t>다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모른</a:t>
                </a:r>
                <a:r>
                  <a:rPr lang="ko-KR" altLang="en-US" sz="900" dirty="0"/>
                  <a:t>다면</a:t>
                </a:r>
                <a:endParaRPr lang="en-US" altLang="ko-KR" sz="900" dirty="0"/>
              </a:p>
              <a:p>
                <a:r>
                  <a:rPr lang="ko-KR" altLang="en-US" sz="900" dirty="0" err="1">
                    <a:solidFill>
                      <a:srgbClr val="FF0000"/>
                    </a:solidFill>
                  </a:rPr>
                  <a:t>모른</a:t>
                </a:r>
                <a:r>
                  <a:rPr lang="ko-KR" altLang="en-US" sz="900" dirty="0" err="1"/>
                  <a:t>다만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모른</a:t>
                </a:r>
                <a:r>
                  <a:rPr lang="ko-KR" altLang="en-US" sz="900" dirty="0"/>
                  <a:t>답시고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겠다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겠네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겠지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겠더라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겠구나</a:t>
                </a:r>
                <a:endParaRPr lang="en-US" altLang="ko-KR" sz="900" dirty="0"/>
              </a:p>
              <a:p>
                <a:r>
                  <a:rPr lang="ko-KR" altLang="en-US" sz="900" dirty="0" err="1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 err="1"/>
                  <a:t>겠니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겠고</a:t>
                </a:r>
                <a:endParaRPr lang="en-US" altLang="ko-KR" sz="9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509F1A-9FEC-48C9-995B-0BD364CF8493}"/>
                  </a:ext>
                </a:extLst>
              </p:cNvPr>
              <p:cNvSpPr txBox="1"/>
              <p:nvPr/>
            </p:nvSpPr>
            <p:spPr>
              <a:xfrm>
                <a:off x="1813114" y="3975908"/>
                <a:ext cx="877163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겠으나</a:t>
                </a:r>
                <a:endParaRPr lang="en-US" altLang="ko-KR" sz="900" dirty="0"/>
              </a:p>
              <a:p>
                <a:r>
                  <a:rPr lang="ko-KR" altLang="en-US" sz="900" dirty="0" err="1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 err="1"/>
                  <a:t>겠으면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겠으면서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겠거나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겠거든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겠는데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겠지만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겠더라도</a:t>
                </a:r>
                <a:endParaRPr lang="en-US" altLang="ko-KR" sz="900" dirty="0"/>
              </a:p>
              <a:p>
                <a:r>
                  <a:rPr lang="ko-KR" altLang="en-US" sz="900" dirty="0" err="1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 err="1"/>
                  <a:t>겠다가도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겠던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/>
                  <a:t>겠다면</a:t>
                </a:r>
                <a:endParaRPr lang="en-US" altLang="ko-KR" sz="900" dirty="0"/>
              </a:p>
              <a:p>
                <a:r>
                  <a:rPr lang="ko-KR" altLang="en-US" sz="900" dirty="0" err="1">
                    <a:solidFill>
                      <a:srgbClr val="FF0000"/>
                    </a:solidFill>
                  </a:rPr>
                  <a:t>모르</a:t>
                </a:r>
                <a:r>
                  <a:rPr lang="ko-KR" altLang="en-US" sz="900" dirty="0" err="1"/>
                  <a:t>겠다만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모를</a:t>
                </a:r>
                <a:r>
                  <a:rPr lang="ko-KR" altLang="en-US" sz="900" dirty="0"/>
                  <a:t>까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모를</a:t>
                </a:r>
                <a:r>
                  <a:rPr lang="ko-KR" altLang="en-US" sz="900" dirty="0"/>
                  <a:t>지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모를</a:t>
                </a:r>
                <a:r>
                  <a:rPr lang="ko-KR" altLang="en-US" sz="900" dirty="0"/>
                  <a:t>지도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모를</a:t>
                </a:r>
                <a:r>
                  <a:rPr lang="ko-KR" altLang="en-US" sz="900" dirty="0"/>
                  <a:t>수록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몰라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몰라</a:t>
                </a:r>
                <a:r>
                  <a:rPr lang="ko-KR" altLang="en-US" sz="900" dirty="0"/>
                  <a:t>도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몰라</a:t>
                </a:r>
                <a:r>
                  <a:rPr lang="ko-KR" altLang="en-US" sz="900" dirty="0"/>
                  <a:t>서</a:t>
                </a:r>
                <a:endParaRPr lang="en-US" altLang="ko-KR" sz="900" dirty="0"/>
              </a:p>
              <a:p>
                <a:endParaRPr lang="en-US" altLang="ko-KR" sz="9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ADD2C5-EBAE-44D8-B5A7-8FAF4D59AC5F}"/>
                  </a:ext>
                </a:extLst>
              </p:cNvPr>
              <p:cNvSpPr txBox="1"/>
              <p:nvPr/>
            </p:nvSpPr>
            <p:spPr>
              <a:xfrm>
                <a:off x="2777937" y="3975908"/>
                <a:ext cx="761747" cy="2723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몰라</a:t>
                </a:r>
                <a:r>
                  <a:rPr lang="ko-KR" altLang="en-US" sz="900" dirty="0"/>
                  <a:t>야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몰라</a:t>
                </a:r>
                <a:r>
                  <a:rPr lang="ko-KR" altLang="en-US" sz="900" dirty="0"/>
                  <a:t>요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몰라</a:t>
                </a:r>
                <a:r>
                  <a:rPr lang="ko-KR" altLang="en-US" sz="900" dirty="0"/>
                  <a:t>라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다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네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지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더라</a:t>
                </a:r>
                <a:endParaRPr lang="en-US" altLang="ko-KR" sz="900" dirty="0"/>
              </a:p>
              <a:p>
                <a:r>
                  <a:rPr lang="ko-KR" altLang="en-US" sz="900" dirty="0" err="1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 err="1"/>
                  <a:t>으리라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구나</a:t>
                </a:r>
                <a:endParaRPr lang="en-US" altLang="ko-KR" sz="900" dirty="0"/>
              </a:p>
              <a:p>
                <a:r>
                  <a:rPr lang="ko-KR" altLang="en-US" sz="900" dirty="0" err="1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 err="1"/>
                  <a:t>잖아</a:t>
                </a:r>
                <a:endParaRPr lang="en-US" altLang="ko-KR" sz="900" dirty="0"/>
              </a:p>
              <a:p>
                <a:r>
                  <a:rPr lang="ko-KR" altLang="en-US" sz="900" dirty="0" err="1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 err="1"/>
                  <a:t>으려나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으니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거나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거든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는데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지만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더라도</a:t>
                </a:r>
                <a:endParaRPr lang="en-US" altLang="ko-KR" sz="900" dirty="0"/>
              </a:p>
              <a:p>
                <a:r>
                  <a:rPr lang="ko-KR" altLang="en-US" sz="900" dirty="0" err="1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 err="1"/>
                  <a:t>다가도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던</a:t>
                </a:r>
                <a:endParaRPr lang="en-US" altLang="ko-KR" sz="9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679D7F-D4CB-43B5-936C-FEB52BADD8AE}"/>
                  </a:ext>
                </a:extLst>
              </p:cNvPr>
              <p:cNvSpPr txBox="1"/>
              <p:nvPr/>
            </p:nvSpPr>
            <p:spPr>
              <a:xfrm>
                <a:off x="3627344" y="3975908"/>
                <a:ext cx="761747" cy="2723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다면</a:t>
                </a:r>
                <a:endParaRPr lang="en-US" altLang="ko-KR" sz="900" dirty="0"/>
              </a:p>
              <a:p>
                <a:r>
                  <a:rPr lang="ko-KR" altLang="en-US" sz="900" dirty="0" err="1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 err="1"/>
                  <a:t>다만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을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을까</a:t>
                </a:r>
                <a:endParaRPr lang="en-US" altLang="ko-KR" sz="900" dirty="0"/>
              </a:p>
              <a:p>
                <a:r>
                  <a:rPr lang="ko-KR" altLang="en-US" sz="900" dirty="0" err="1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 err="1"/>
                  <a:t>을지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을지도</a:t>
                </a:r>
                <a:endParaRPr lang="en-US" altLang="ko-KR" sz="900" dirty="0"/>
              </a:p>
              <a:p>
                <a:r>
                  <a:rPr lang="ko-KR" altLang="en-US" sz="900" dirty="0" err="1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 err="1"/>
                  <a:t>어</a:t>
                </a:r>
                <a:endParaRPr lang="en-US" altLang="ko-KR" sz="900" dirty="0"/>
              </a:p>
              <a:p>
                <a:r>
                  <a:rPr lang="ko-KR" altLang="en-US" sz="900" dirty="0" err="1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 err="1"/>
                  <a:t>어도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어야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어요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더라면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더라도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겠다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겠네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겠지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겠더라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겠구나</a:t>
                </a:r>
                <a:endParaRPr lang="en-US" altLang="ko-KR" sz="900" dirty="0"/>
              </a:p>
              <a:p>
                <a:r>
                  <a:rPr lang="ko-KR" altLang="en-US" sz="900" dirty="0" err="1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 err="1"/>
                  <a:t>겠니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겠고</a:t>
                </a:r>
                <a:endParaRPr lang="en-US" altLang="ko-KR" sz="9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8978B4-7FF2-4531-A4D1-EDE80E4978B0}"/>
                  </a:ext>
                </a:extLst>
              </p:cNvPr>
              <p:cNvSpPr txBox="1"/>
              <p:nvPr/>
            </p:nvSpPr>
            <p:spPr>
              <a:xfrm>
                <a:off x="4476750" y="3975908"/>
                <a:ext cx="877163" cy="2723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겠으나</a:t>
                </a:r>
                <a:endParaRPr lang="en-US" altLang="ko-KR" sz="900" dirty="0"/>
              </a:p>
              <a:p>
                <a:r>
                  <a:rPr lang="ko-KR" altLang="en-US" sz="900" dirty="0" err="1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 err="1"/>
                  <a:t>겠으면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겠으면서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겠거나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겠거든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겠는데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겠지만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겠더라도</a:t>
                </a:r>
                <a:endParaRPr lang="en-US" altLang="ko-KR" sz="900" dirty="0"/>
              </a:p>
              <a:p>
                <a:r>
                  <a:rPr lang="ko-KR" altLang="en-US" sz="900" dirty="0" err="1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 err="1"/>
                  <a:t>겠다가도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겠던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겠다면</a:t>
                </a:r>
                <a:endParaRPr lang="en-US" altLang="ko-KR" sz="900" dirty="0"/>
              </a:p>
              <a:p>
                <a:r>
                  <a:rPr lang="ko-KR" altLang="en-US" sz="900" dirty="0" err="1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 err="1"/>
                  <a:t>겠다만</a:t>
                </a:r>
                <a:endParaRPr lang="en-US" altLang="ko-KR" sz="900" dirty="0"/>
              </a:p>
              <a:p>
                <a:r>
                  <a:rPr lang="ko-KR" altLang="en-US" sz="900" dirty="0" err="1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 err="1"/>
                  <a:t>겠어</a:t>
                </a:r>
                <a:endParaRPr lang="en-US" altLang="ko-KR" sz="900" dirty="0"/>
              </a:p>
              <a:p>
                <a:r>
                  <a:rPr lang="ko-KR" altLang="en-US" sz="900" dirty="0" err="1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 err="1"/>
                  <a:t>겠어도</a:t>
                </a:r>
                <a:endParaRPr lang="en-US" altLang="ko-KR" sz="900" dirty="0"/>
              </a:p>
              <a:p>
                <a:r>
                  <a:rPr lang="ko-KR" altLang="en-US" sz="900" dirty="0" err="1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 err="1"/>
                  <a:t>겠어서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겠어야</a:t>
                </a:r>
                <a:endParaRPr lang="en-US" altLang="ko-KR" sz="900" dirty="0"/>
              </a:p>
              <a:p>
                <a:r>
                  <a:rPr lang="ko-KR" altLang="en-US" sz="900" dirty="0" err="1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 err="1"/>
                  <a:t>겠어요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겠더라면</a:t>
                </a:r>
                <a:endParaRPr lang="en-US" altLang="ko-KR" sz="900" dirty="0"/>
              </a:p>
              <a:p>
                <a:r>
                  <a:rPr lang="ko-KR" altLang="en-US" sz="900" dirty="0">
                    <a:solidFill>
                      <a:srgbClr val="FF0000"/>
                    </a:solidFill>
                  </a:rPr>
                  <a:t>몰랐</a:t>
                </a:r>
                <a:r>
                  <a:rPr lang="ko-KR" altLang="en-US" sz="900" dirty="0"/>
                  <a:t>겠더라도</a:t>
                </a:r>
                <a:endParaRPr lang="en-US" altLang="ko-KR" sz="900" dirty="0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24548F3-BB51-4931-9E05-E53257BA6810}"/>
              </a:ext>
            </a:extLst>
          </p:cNvPr>
          <p:cNvSpPr txBox="1"/>
          <p:nvPr/>
        </p:nvSpPr>
        <p:spPr>
          <a:xfrm>
            <a:off x="5438774" y="2962517"/>
            <a:ext cx="376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Word error rate (WER) and OOV range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A8B0F06-2DD8-4618-ABE3-548383968E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8775" y="3632714"/>
            <a:ext cx="3721691" cy="28298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4CDA805-7C6F-4CE4-9FBD-D9161D64B963}"/>
              </a:ext>
            </a:extLst>
          </p:cNvPr>
          <p:cNvSpPr txBox="1"/>
          <p:nvPr/>
        </p:nvSpPr>
        <p:spPr>
          <a:xfrm>
            <a:off x="1098530" y="6596390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[1] </a:t>
            </a:r>
            <a:r>
              <a:rPr lang="en-US" altLang="ko-KR" sz="1100" dirty="0" err="1"/>
              <a:t>Gorin</a:t>
            </a:r>
            <a:r>
              <a:rPr lang="en-US" altLang="ko-KR" sz="1100" dirty="0"/>
              <a:t> et al.,  LTC, 2016 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0B5D34-7F23-4C96-B1C8-FFF9F62A8D2D}"/>
              </a:ext>
            </a:extLst>
          </p:cNvPr>
          <p:cNvSpPr txBox="1"/>
          <p:nvPr/>
        </p:nvSpPr>
        <p:spPr>
          <a:xfrm>
            <a:off x="7794605" y="6177290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[1]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59FB42-7121-4F7F-A07D-B903C77BE1AE}"/>
              </a:ext>
            </a:extLst>
          </p:cNvPr>
          <p:cNvSpPr txBox="1"/>
          <p:nvPr/>
        </p:nvSpPr>
        <p:spPr>
          <a:xfrm>
            <a:off x="665018" y="120912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82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1FF74D0-F684-4E03-9CA3-EEF3C5A53AB4}"/>
              </a:ext>
            </a:extLst>
          </p:cNvPr>
          <p:cNvSpPr/>
          <p:nvPr/>
        </p:nvSpPr>
        <p:spPr>
          <a:xfrm>
            <a:off x="2879721" y="2567031"/>
            <a:ext cx="5982075" cy="2726422"/>
          </a:xfrm>
          <a:prstGeom prst="roundRect">
            <a:avLst>
              <a:gd name="adj" fmla="val 9791"/>
            </a:avLst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err="1">
                <a:solidFill>
                  <a:srgbClr val="395994"/>
                </a:solidFill>
                <a:latin typeface="맑은 고딕"/>
              </a:rPr>
              <a:t>FastText</a:t>
            </a:r>
            <a:r>
              <a:rPr lang="en-US" altLang="ko-KR" b="1">
                <a:solidFill>
                  <a:srgbClr val="395994"/>
                </a:solidFill>
                <a:latin typeface="맑은 고딕"/>
              </a:rPr>
              <a:t> Word Representation</a:t>
            </a:r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8414238" y="8792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5P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CCD14BB7-9341-4CB7-9731-26739598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8105014" cy="837406"/>
          </a:xfrm>
        </p:spPr>
        <p:txBody>
          <a:bodyPr>
            <a:normAutofit/>
          </a:bodyPr>
          <a:lstStyle/>
          <a:p>
            <a:r>
              <a:rPr lang="en-US" altLang="ko-KR" sz="1800" b="1" dirty="0" err="1"/>
              <a:t>FastText</a:t>
            </a:r>
            <a:r>
              <a:rPr lang="en-US" altLang="ko-KR" sz="1800" dirty="0"/>
              <a:t> word representation algorithm proposes to representations for character </a:t>
            </a:r>
            <a:r>
              <a:rPr lang="en-US" altLang="ko-KR" sz="1800" b="1" i="1" dirty="0"/>
              <a:t>n</a:t>
            </a:r>
            <a:r>
              <a:rPr lang="en-US" altLang="ko-KR" sz="1800" b="1" dirty="0"/>
              <a:t>-grams</a:t>
            </a:r>
            <a:r>
              <a:rPr lang="en-US" altLang="ko-KR" sz="1800" dirty="0"/>
              <a:t>, and to represent words as the </a:t>
            </a:r>
            <a:r>
              <a:rPr lang="en-US" altLang="ko-KR" sz="1800" b="1" dirty="0"/>
              <a:t>sum of the </a:t>
            </a:r>
            <a:r>
              <a:rPr lang="en-US" altLang="ko-KR" sz="1800" b="1" i="1" dirty="0"/>
              <a:t>n</a:t>
            </a:r>
            <a:r>
              <a:rPr lang="en-US" altLang="ko-KR" sz="1800" b="1" dirty="0"/>
              <a:t>-gram vectors </a:t>
            </a:r>
            <a:r>
              <a:rPr lang="en-US" altLang="ko-KR" sz="1100" dirty="0"/>
              <a:t>[1-2]</a:t>
            </a:r>
            <a:endParaRPr lang="ko-KR" altLang="en-US" sz="1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20355-E1B6-4A58-B8C3-C7CD01A799D1}"/>
              </a:ext>
            </a:extLst>
          </p:cNvPr>
          <p:cNvSpPr/>
          <p:nvPr/>
        </p:nvSpPr>
        <p:spPr>
          <a:xfrm>
            <a:off x="7855527" y="6259484"/>
            <a:ext cx="1163782" cy="598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DB308-5AF8-42AD-859B-2A7F43273F21}"/>
              </a:ext>
            </a:extLst>
          </p:cNvPr>
          <p:cNvSpPr txBox="1"/>
          <p:nvPr/>
        </p:nvSpPr>
        <p:spPr>
          <a:xfrm>
            <a:off x="172134" y="3745576"/>
            <a:ext cx="86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Orange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2065F0-5C42-473E-8C93-E3C1C3D7315A}"/>
              </a:ext>
            </a:extLst>
          </p:cNvPr>
          <p:cNvSpPr txBox="1"/>
          <p:nvPr/>
        </p:nvSpPr>
        <p:spPr>
          <a:xfrm>
            <a:off x="1388538" y="3745576"/>
            <a:ext cx="109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&lt;Orange&gt;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8139062-2AEB-4338-B8A9-22C45EB19B9E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039423" y="3930242"/>
            <a:ext cx="3491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AFB949-FC96-4DCC-BE45-D40EDA71DE93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2486659" y="3930242"/>
            <a:ext cx="3930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747F3B8-3ACC-4D97-8355-1512382B30C7}"/>
              </a:ext>
            </a:extLst>
          </p:cNvPr>
          <p:cNvSpPr txBox="1"/>
          <p:nvPr/>
        </p:nvSpPr>
        <p:spPr>
          <a:xfrm>
            <a:off x="4604386" y="2199149"/>
            <a:ext cx="2532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n</a:t>
            </a:r>
            <a:r>
              <a:rPr lang="en-US" altLang="ko-KR" sz="1600" dirty="0"/>
              <a:t>-gram vocabs (</a:t>
            </a:r>
            <a:r>
              <a:rPr lang="en-US" altLang="ko-KR" sz="1600" i="1" dirty="0"/>
              <a:t>n</a:t>
            </a:r>
            <a:r>
              <a:rPr lang="en-US" altLang="ko-KR" sz="1600" dirty="0"/>
              <a:t>-gram: 2-5)</a:t>
            </a:r>
            <a:endParaRPr lang="ko-KR" altLang="en-US" sz="16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0381BCE-3014-41BA-A12C-717EB702EE55}"/>
              </a:ext>
            </a:extLst>
          </p:cNvPr>
          <p:cNvGrpSpPr/>
          <p:nvPr/>
        </p:nvGrpSpPr>
        <p:grpSpPr>
          <a:xfrm>
            <a:off x="3031988" y="2798610"/>
            <a:ext cx="5733499" cy="2399251"/>
            <a:chOff x="2643798" y="2630831"/>
            <a:chExt cx="5733499" cy="2399251"/>
          </a:xfrm>
        </p:grpSpPr>
        <p:sp>
          <p:nvSpPr>
            <p:cNvPr id="18" name="더하기 기호 17">
              <a:extLst>
                <a:ext uri="{FF2B5EF4-FFF2-40B4-BE49-F238E27FC236}">
                  <a16:creationId xmlns:a16="http://schemas.microsoft.com/office/drawing/2014/main" id="{0ECB35C0-EECB-4B43-BE70-88596F62D867}"/>
                </a:ext>
              </a:extLst>
            </p:cNvPr>
            <p:cNvSpPr/>
            <p:nvPr/>
          </p:nvSpPr>
          <p:spPr>
            <a:xfrm>
              <a:off x="3523480" y="3679837"/>
              <a:ext cx="301238" cy="301238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C1F7EF0-3948-4E37-8267-04BBA1D5C9EB}"/>
                </a:ext>
              </a:extLst>
            </p:cNvPr>
            <p:cNvGrpSpPr/>
            <p:nvPr/>
          </p:nvGrpSpPr>
          <p:grpSpPr>
            <a:xfrm>
              <a:off x="2643798" y="2630831"/>
              <a:ext cx="879578" cy="2399251"/>
              <a:chOff x="2643798" y="2630831"/>
              <a:chExt cx="879578" cy="2399251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31FC8C0A-10D4-460E-AB91-543445A423DD}"/>
                  </a:ext>
                </a:extLst>
              </p:cNvPr>
              <p:cNvSpPr/>
              <p:nvPr/>
            </p:nvSpPr>
            <p:spPr>
              <a:xfrm>
                <a:off x="2643798" y="2630831"/>
                <a:ext cx="879578" cy="23992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244A84F-B47F-47B7-979B-2B0DAF39FD61}"/>
                  </a:ext>
                </a:extLst>
              </p:cNvPr>
              <p:cNvSpPr/>
              <p:nvPr/>
            </p:nvSpPr>
            <p:spPr>
              <a:xfrm>
                <a:off x="2801298" y="2814794"/>
                <a:ext cx="564578" cy="2031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&lt;O,</a:t>
                </a:r>
              </a:p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Or,</a:t>
                </a:r>
              </a:p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ra,</a:t>
                </a:r>
              </a:p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an,</a:t>
                </a:r>
              </a:p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ng,</a:t>
                </a:r>
              </a:p>
              <a:p>
                <a:pPr algn="ctr"/>
                <a:r>
                  <a:rPr lang="en-US" altLang="ko-KR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ge</a:t>
                </a:r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e&gt;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CECC66A-ADDA-4FE4-8BDF-4A8F29F8F0E6}"/>
                </a:ext>
              </a:extLst>
            </p:cNvPr>
            <p:cNvGrpSpPr/>
            <p:nvPr/>
          </p:nvGrpSpPr>
          <p:grpSpPr>
            <a:xfrm>
              <a:off x="3824822" y="2630831"/>
              <a:ext cx="879578" cy="2399251"/>
              <a:chOff x="3784701" y="2630831"/>
              <a:chExt cx="879578" cy="2399251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71713795-B515-4869-AA5B-E97356F2E83D}"/>
                  </a:ext>
                </a:extLst>
              </p:cNvPr>
              <p:cNvSpPr/>
              <p:nvPr/>
            </p:nvSpPr>
            <p:spPr>
              <a:xfrm>
                <a:off x="3784701" y="2630831"/>
                <a:ext cx="879578" cy="23992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F93B5D7-FE25-4CCA-B1C3-D4FEF8D598E1}"/>
                  </a:ext>
                </a:extLst>
              </p:cNvPr>
              <p:cNvSpPr/>
              <p:nvPr/>
            </p:nvSpPr>
            <p:spPr>
              <a:xfrm>
                <a:off x="3878883" y="2953293"/>
                <a:ext cx="691215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&lt;Or,</a:t>
                </a:r>
              </a:p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Ora,</a:t>
                </a:r>
              </a:p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ran,</a:t>
                </a:r>
              </a:p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ang,</a:t>
                </a:r>
              </a:p>
              <a:p>
                <a:pPr algn="ctr"/>
                <a:r>
                  <a:rPr lang="en-US" altLang="ko-KR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nge</a:t>
                </a:r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pPr algn="ctr"/>
                <a:r>
                  <a:rPr lang="en-US" altLang="ko-KR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ge</a:t>
                </a:r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&gt;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3571ACEF-C52B-488B-B3EA-8A8A5F4F696D}"/>
                </a:ext>
              </a:extLst>
            </p:cNvPr>
            <p:cNvGrpSpPr/>
            <p:nvPr/>
          </p:nvGrpSpPr>
          <p:grpSpPr>
            <a:xfrm>
              <a:off x="5005846" y="2630831"/>
              <a:ext cx="879578" cy="2399251"/>
              <a:chOff x="4913974" y="2630831"/>
              <a:chExt cx="879578" cy="2399251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F7EBAD57-D7B9-4349-A8AB-257EA484C66F}"/>
                  </a:ext>
                </a:extLst>
              </p:cNvPr>
              <p:cNvSpPr/>
              <p:nvPr/>
            </p:nvSpPr>
            <p:spPr>
              <a:xfrm>
                <a:off x="4913974" y="2630831"/>
                <a:ext cx="879578" cy="23992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1B89ECC-0432-4D25-986C-31AA97C1013D}"/>
                  </a:ext>
                </a:extLst>
              </p:cNvPr>
              <p:cNvSpPr/>
              <p:nvPr/>
            </p:nvSpPr>
            <p:spPr>
              <a:xfrm>
                <a:off x="4944837" y="3091792"/>
                <a:ext cx="817853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&lt;Ora,</a:t>
                </a:r>
              </a:p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Oran,</a:t>
                </a:r>
              </a:p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rang,</a:t>
                </a:r>
              </a:p>
              <a:p>
                <a:pPr algn="ctr"/>
                <a:r>
                  <a:rPr lang="en-US" altLang="ko-KR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ange</a:t>
                </a:r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pPr algn="ctr"/>
                <a:r>
                  <a:rPr lang="en-US" altLang="ko-KR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nge</a:t>
                </a:r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&gt;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A8C0FDB-304B-4066-92F7-DE86CB6A3DC2}"/>
                </a:ext>
              </a:extLst>
            </p:cNvPr>
            <p:cNvGrpSpPr/>
            <p:nvPr/>
          </p:nvGrpSpPr>
          <p:grpSpPr>
            <a:xfrm>
              <a:off x="6186870" y="2630831"/>
              <a:ext cx="944489" cy="2399251"/>
              <a:chOff x="5955711" y="2630831"/>
              <a:chExt cx="944489" cy="2399251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6DAD12FB-B939-46EA-82AF-666269C951A1}"/>
                  </a:ext>
                </a:extLst>
              </p:cNvPr>
              <p:cNvSpPr/>
              <p:nvPr/>
            </p:nvSpPr>
            <p:spPr>
              <a:xfrm>
                <a:off x="5988166" y="2630831"/>
                <a:ext cx="879578" cy="23992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5811853-DAC7-4A2E-A826-ACE672665D0F}"/>
                  </a:ext>
                </a:extLst>
              </p:cNvPr>
              <p:cNvSpPr/>
              <p:nvPr/>
            </p:nvSpPr>
            <p:spPr>
              <a:xfrm>
                <a:off x="5955711" y="3230292"/>
                <a:ext cx="944489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&lt;Oran,</a:t>
                </a:r>
              </a:p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Orang,</a:t>
                </a:r>
              </a:p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range,</a:t>
                </a:r>
              </a:p>
              <a:p>
                <a:pPr algn="ctr"/>
                <a:r>
                  <a:rPr lang="en-US" altLang="ko-KR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ange</a:t>
                </a:r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&gt;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B54C5E5-BACF-4DBF-908B-3CFA8F0065BF}"/>
                </a:ext>
              </a:extLst>
            </p:cNvPr>
            <p:cNvGrpSpPr/>
            <p:nvPr/>
          </p:nvGrpSpPr>
          <p:grpSpPr>
            <a:xfrm>
              <a:off x="7432808" y="2630831"/>
              <a:ext cx="944489" cy="2399251"/>
              <a:chOff x="7004969" y="2630831"/>
              <a:chExt cx="944489" cy="2399251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76641945-7AF1-4BE1-9F87-D3CF0A983295}"/>
                  </a:ext>
                </a:extLst>
              </p:cNvPr>
              <p:cNvSpPr/>
              <p:nvPr/>
            </p:nvSpPr>
            <p:spPr>
              <a:xfrm>
                <a:off x="7037424" y="2630831"/>
                <a:ext cx="879578" cy="23992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7709937-7069-47CB-91CB-F56DB59445F4}"/>
                  </a:ext>
                </a:extLst>
              </p:cNvPr>
              <p:cNvSpPr/>
              <p:nvPr/>
            </p:nvSpPr>
            <p:spPr>
              <a:xfrm>
                <a:off x="7004969" y="3645790"/>
                <a:ext cx="944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Orange</a:t>
                </a:r>
              </a:p>
            </p:txBody>
          </p:sp>
        </p:grpSp>
        <p:sp>
          <p:nvSpPr>
            <p:cNvPr id="39" name="더하기 기호 38">
              <a:extLst>
                <a:ext uri="{FF2B5EF4-FFF2-40B4-BE49-F238E27FC236}">
                  <a16:creationId xmlns:a16="http://schemas.microsoft.com/office/drawing/2014/main" id="{069BA15E-D120-41B9-A6DD-F87CC2630E38}"/>
                </a:ext>
              </a:extLst>
            </p:cNvPr>
            <p:cNvSpPr/>
            <p:nvPr/>
          </p:nvSpPr>
          <p:spPr>
            <a:xfrm>
              <a:off x="4704504" y="3679837"/>
              <a:ext cx="301238" cy="301238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더하기 기호 39">
              <a:extLst>
                <a:ext uri="{FF2B5EF4-FFF2-40B4-BE49-F238E27FC236}">
                  <a16:creationId xmlns:a16="http://schemas.microsoft.com/office/drawing/2014/main" id="{9F973B60-3C6B-4520-9542-CE25745989E2}"/>
                </a:ext>
              </a:extLst>
            </p:cNvPr>
            <p:cNvSpPr/>
            <p:nvPr/>
          </p:nvSpPr>
          <p:spPr>
            <a:xfrm>
              <a:off x="5885528" y="3679837"/>
              <a:ext cx="301238" cy="301238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더하기 기호 40">
              <a:extLst>
                <a:ext uri="{FF2B5EF4-FFF2-40B4-BE49-F238E27FC236}">
                  <a16:creationId xmlns:a16="http://schemas.microsoft.com/office/drawing/2014/main" id="{B8ADA6FA-C3E6-49C9-AC76-8184ECC9DA66}"/>
                </a:ext>
              </a:extLst>
            </p:cNvPr>
            <p:cNvSpPr/>
            <p:nvPr/>
          </p:nvSpPr>
          <p:spPr>
            <a:xfrm>
              <a:off x="7131463" y="3679837"/>
              <a:ext cx="301238" cy="301238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F85C8B2-ABDB-4FC6-AB6B-D9F8A286DC0A}"/>
              </a:ext>
            </a:extLst>
          </p:cNvPr>
          <p:cNvSpPr txBox="1"/>
          <p:nvPr/>
        </p:nvSpPr>
        <p:spPr>
          <a:xfrm>
            <a:off x="3123745" y="2544853"/>
            <a:ext cx="71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2-gram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7B6BA6-A111-4AA8-9DAD-B01C5227B9A5}"/>
              </a:ext>
            </a:extLst>
          </p:cNvPr>
          <p:cNvSpPr txBox="1"/>
          <p:nvPr/>
        </p:nvSpPr>
        <p:spPr>
          <a:xfrm>
            <a:off x="4306593" y="2544853"/>
            <a:ext cx="71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3-gram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8853C0-59C5-4806-B264-A5C2FFEDA435}"/>
              </a:ext>
            </a:extLst>
          </p:cNvPr>
          <p:cNvSpPr txBox="1"/>
          <p:nvPr/>
        </p:nvSpPr>
        <p:spPr>
          <a:xfrm>
            <a:off x="5497830" y="2544853"/>
            <a:ext cx="71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4-gram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9C6C4D-45F9-4E62-9FE9-ED6392D0FDB5}"/>
              </a:ext>
            </a:extLst>
          </p:cNvPr>
          <p:cNvSpPr txBox="1"/>
          <p:nvPr/>
        </p:nvSpPr>
        <p:spPr>
          <a:xfrm>
            <a:off x="6680677" y="2544853"/>
            <a:ext cx="71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5-gram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DE9A1C-D183-433C-9ABB-E86A6B15DC4F}"/>
              </a:ext>
            </a:extLst>
          </p:cNvPr>
          <p:cNvSpPr txBox="1"/>
          <p:nvPr/>
        </p:nvSpPr>
        <p:spPr>
          <a:xfrm>
            <a:off x="7964193" y="2544853"/>
            <a:ext cx="71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original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51E96D-387C-4367-8738-B4B587C0A384}"/>
              </a:ext>
            </a:extLst>
          </p:cNvPr>
          <p:cNvSpPr txBox="1"/>
          <p:nvPr/>
        </p:nvSpPr>
        <p:spPr>
          <a:xfrm>
            <a:off x="4272024" y="5262329"/>
            <a:ext cx="316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Total </a:t>
            </a:r>
            <a:r>
              <a:rPr lang="en-US" altLang="ko-KR" sz="1600" i="1" dirty="0"/>
              <a:t>n</a:t>
            </a:r>
            <a:r>
              <a:rPr lang="en-US" altLang="ko-KR" sz="1600" dirty="0"/>
              <a:t>-gram vocab size: 22 n-grams </a:t>
            </a:r>
            <a:endParaRPr lang="ko-KR" alt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AFC90D-8C2D-46DB-9E6F-752CD62E71DC}"/>
              </a:ext>
            </a:extLst>
          </p:cNvPr>
          <p:cNvSpPr txBox="1"/>
          <p:nvPr/>
        </p:nvSpPr>
        <p:spPr>
          <a:xfrm>
            <a:off x="1098530" y="6596390"/>
            <a:ext cx="45336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[1] Bojanowski et al., </a:t>
            </a:r>
            <a:r>
              <a:rPr lang="en-US" altLang="ko-KR" sz="1100" dirty="0" err="1"/>
              <a:t>arXiv</a:t>
            </a:r>
            <a:r>
              <a:rPr lang="en-US" altLang="ko-KR" sz="1100" dirty="0"/>
              <a:t>, 2016	[2] </a:t>
            </a:r>
            <a:r>
              <a:rPr lang="en-US" altLang="ko-KR" sz="1100" dirty="0" err="1"/>
              <a:t>Joulin</a:t>
            </a:r>
            <a:r>
              <a:rPr lang="en-US" altLang="ko-KR" sz="1100" dirty="0"/>
              <a:t> et al., </a:t>
            </a:r>
            <a:r>
              <a:rPr lang="en-US" altLang="ko-KR" sz="1100" dirty="0" err="1"/>
              <a:t>arXiv</a:t>
            </a:r>
            <a:r>
              <a:rPr lang="en-US" altLang="ko-KR" sz="1100" dirty="0"/>
              <a:t>, 2016 </a:t>
            </a:r>
            <a:endParaRPr lang="ko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650281-1478-4F5C-863B-6EA9B03CC894}"/>
              </a:ext>
            </a:extLst>
          </p:cNvPr>
          <p:cNvSpPr txBox="1"/>
          <p:nvPr/>
        </p:nvSpPr>
        <p:spPr>
          <a:xfrm>
            <a:off x="665018" y="120912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63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1FF74D0-F684-4E03-9CA3-EEF3C5A53AB4}"/>
              </a:ext>
            </a:extLst>
          </p:cNvPr>
          <p:cNvSpPr/>
          <p:nvPr/>
        </p:nvSpPr>
        <p:spPr>
          <a:xfrm>
            <a:off x="2879721" y="2567031"/>
            <a:ext cx="5982075" cy="2726422"/>
          </a:xfrm>
          <a:prstGeom prst="roundRect">
            <a:avLst>
              <a:gd name="adj" fmla="val 9791"/>
            </a:avLst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err="1">
                <a:solidFill>
                  <a:srgbClr val="395994"/>
                </a:solidFill>
                <a:latin typeface="맑은 고딕"/>
              </a:rPr>
              <a:t>FastText</a:t>
            </a:r>
            <a:r>
              <a:rPr lang="en-US" altLang="ko-KR" b="1">
                <a:solidFill>
                  <a:srgbClr val="395994"/>
                </a:solidFill>
                <a:latin typeface="맑은 고딕"/>
              </a:rPr>
              <a:t> Word Representation</a:t>
            </a:r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8414238" y="8792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6P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CCD14BB7-9341-4CB7-9731-26739598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8105014" cy="837406"/>
          </a:xfrm>
        </p:spPr>
        <p:txBody>
          <a:bodyPr>
            <a:normAutofit/>
          </a:bodyPr>
          <a:lstStyle/>
          <a:p>
            <a:r>
              <a:rPr lang="en-US" altLang="ko-KR" sz="1800" b="1" dirty="0" err="1"/>
              <a:t>FastText</a:t>
            </a:r>
            <a:r>
              <a:rPr lang="en-US" altLang="ko-KR" sz="1800" dirty="0"/>
              <a:t> word representation algorithm proposes to representations for character </a:t>
            </a:r>
            <a:r>
              <a:rPr lang="en-US" altLang="ko-KR" sz="1800" b="1" i="1" dirty="0"/>
              <a:t>n</a:t>
            </a:r>
            <a:r>
              <a:rPr lang="en-US" altLang="ko-KR" sz="1800" b="1" dirty="0"/>
              <a:t>-grams</a:t>
            </a:r>
            <a:r>
              <a:rPr lang="en-US" altLang="ko-KR" sz="1800" dirty="0"/>
              <a:t>, and to represent words as the </a:t>
            </a:r>
            <a:r>
              <a:rPr lang="en-US" altLang="ko-KR" sz="1800" b="1" dirty="0"/>
              <a:t>sum of the </a:t>
            </a:r>
            <a:r>
              <a:rPr lang="en-US" altLang="ko-KR" sz="1800" b="1" i="1" dirty="0"/>
              <a:t>n</a:t>
            </a:r>
            <a:r>
              <a:rPr lang="en-US" altLang="ko-KR" sz="1800" b="1" dirty="0"/>
              <a:t>-gram vectors</a:t>
            </a:r>
            <a:endParaRPr lang="ko-KR" altLang="en-US" sz="18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20355-E1B6-4A58-B8C3-C7CD01A799D1}"/>
              </a:ext>
            </a:extLst>
          </p:cNvPr>
          <p:cNvSpPr/>
          <p:nvPr/>
        </p:nvSpPr>
        <p:spPr>
          <a:xfrm>
            <a:off x="7855527" y="6259484"/>
            <a:ext cx="1163782" cy="598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DB308-5AF8-42AD-859B-2A7F43273F21}"/>
              </a:ext>
            </a:extLst>
          </p:cNvPr>
          <p:cNvSpPr txBox="1"/>
          <p:nvPr/>
        </p:nvSpPr>
        <p:spPr>
          <a:xfrm>
            <a:off x="68014" y="3745576"/>
            <a:ext cx="97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Orange</a:t>
            </a:r>
            <a:r>
              <a:rPr lang="en-US" altLang="ko-KR" dirty="0">
                <a:solidFill>
                  <a:srgbClr val="FF0000"/>
                </a:solidFill>
              </a:rPr>
              <a:t>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2065F0-5C42-473E-8C93-E3C1C3D7315A}"/>
              </a:ext>
            </a:extLst>
          </p:cNvPr>
          <p:cNvSpPr txBox="1"/>
          <p:nvPr/>
        </p:nvSpPr>
        <p:spPr>
          <a:xfrm>
            <a:off x="1390493" y="3745576"/>
            <a:ext cx="11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&lt;Orange</a:t>
            </a:r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8139062-2AEB-4338-B8A9-22C45EB19B9E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1039424" y="3930242"/>
            <a:ext cx="3510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AFB949-FC96-4DCC-BE45-D40EDA71DE93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2584901" y="3930242"/>
            <a:ext cx="2948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747F3B8-3ACC-4D97-8355-1512382B30C7}"/>
              </a:ext>
            </a:extLst>
          </p:cNvPr>
          <p:cNvSpPr txBox="1"/>
          <p:nvPr/>
        </p:nvSpPr>
        <p:spPr>
          <a:xfrm>
            <a:off x="4604386" y="2199149"/>
            <a:ext cx="2532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n</a:t>
            </a:r>
            <a:r>
              <a:rPr lang="en-US" altLang="ko-KR" sz="1600" dirty="0"/>
              <a:t>-gram vocabs (</a:t>
            </a:r>
            <a:r>
              <a:rPr lang="en-US" altLang="ko-KR" sz="1600" i="1" dirty="0"/>
              <a:t>n</a:t>
            </a:r>
            <a:r>
              <a:rPr lang="en-US" altLang="ko-KR" sz="1600" dirty="0"/>
              <a:t>-gram: 2-5)</a:t>
            </a:r>
            <a:endParaRPr lang="ko-KR" altLang="en-US" sz="16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0381BCE-3014-41BA-A12C-717EB702EE55}"/>
              </a:ext>
            </a:extLst>
          </p:cNvPr>
          <p:cNvGrpSpPr/>
          <p:nvPr/>
        </p:nvGrpSpPr>
        <p:grpSpPr>
          <a:xfrm>
            <a:off x="3031988" y="2798610"/>
            <a:ext cx="5796819" cy="2399251"/>
            <a:chOff x="2643798" y="2630831"/>
            <a:chExt cx="5796819" cy="2399251"/>
          </a:xfrm>
        </p:grpSpPr>
        <p:sp>
          <p:nvSpPr>
            <p:cNvPr id="18" name="더하기 기호 17">
              <a:extLst>
                <a:ext uri="{FF2B5EF4-FFF2-40B4-BE49-F238E27FC236}">
                  <a16:creationId xmlns:a16="http://schemas.microsoft.com/office/drawing/2014/main" id="{0ECB35C0-EECB-4B43-BE70-88596F62D867}"/>
                </a:ext>
              </a:extLst>
            </p:cNvPr>
            <p:cNvSpPr/>
            <p:nvPr/>
          </p:nvSpPr>
          <p:spPr>
            <a:xfrm>
              <a:off x="3523480" y="3679837"/>
              <a:ext cx="301238" cy="301238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C1F7EF0-3948-4E37-8267-04BBA1D5C9EB}"/>
                </a:ext>
              </a:extLst>
            </p:cNvPr>
            <p:cNvGrpSpPr/>
            <p:nvPr/>
          </p:nvGrpSpPr>
          <p:grpSpPr>
            <a:xfrm>
              <a:off x="2643798" y="2630831"/>
              <a:ext cx="879578" cy="2399251"/>
              <a:chOff x="2643798" y="2630831"/>
              <a:chExt cx="879578" cy="2399251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31FC8C0A-10D4-460E-AB91-543445A423DD}"/>
                  </a:ext>
                </a:extLst>
              </p:cNvPr>
              <p:cNvSpPr/>
              <p:nvPr/>
            </p:nvSpPr>
            <p:spPr>
              <a:xfrm>
                <a:off x="2643798" y="2630831"/>
                <a:ext cx="879578" cy="23992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244A84F-B47F-47B7-979B-2B0DAF39FD61}"/>
                  </a:ext>
                </a:extLst>
              </p:cNvPr>
              <p:cNvSpPr/>
              <p:nvPr/>
            </p:nvSpPr>
            <p:spPr>
              <a:xfrm>
                <a:off x="2801298" y="2721758"/>
                <a:ext cx="564577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&lt;O,</a:t>
                </a:r>
              </a:p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Or,</a:t>
                </a:r>
              </a:p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ra,</a:t>
                </a:r>
              </a:p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an,</a:t>
                </a:r>
              </a:p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altLang="ko-KR" dirty="0">
                    <a:latin typeface="Consolas" panose="020B0609020204030204" pitchFamily="49" charset="0"/>
                  </a:rPr>
                  <a:t>g</a:t>
                </a:r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pPr algn="ctr"/>
                <a:r>
                  <a:rPr lang="en-US" altLang="ko-KR" dirty="0" err="1">
                    <a:latin typeface="Consolas" panose="020B0609020204030204" pitchFamily="49" charset="0"/>
                  </a:rPr>
                  <a:t>ge</a:t>
                </a:r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</a:t>
                </a:r>
                <a:r>
                  <a:rPr lang="en-US" altLang="ko-KR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&gt;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CECC66A-ADDA-4FE4-8BDF-4A8F29F8F0E6}"/>
                </a:ext>
              </a:extLst>
            </p:cNvPr>
            <p:cNvGrpSpPr/>
            <p:nvPr/>
          </p:nvGrpSpPr>
          <p:grpSpPr>
            <a:xfrm>
              <a:off x="3824822" y="2630831"/>
              <a:ext cx="879578" cy="2399251"/>
              <a:chOff x="3784701" y="2630831"/>
              <a:chExt cx="879578" cy="2399251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71713795-B515-4869-AA5B-E97356F2E83D}"/>
                  </a:ext>
                </a:extLst>
              </p:cNvPr>
              <p:cNvSpPr/>
              <p:nvPr/>
            </p:nvSpPr>
            <p:spPr>
              <a:xfrm>
                <a:off x="3784701" y="2630831"/>
                <a:ext cx="879578" cy="23992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F93B5D7-FE25-4CCA-B1C3-D4FEF8D598E1}"/>
                  </a:ext>
                </a:extLst>
              </p:cNvPr>
              <p:cNvSpPr/>
              <p:nvPr/>
            </p:nvSpPr>
            <p:spPr>
              <a:xfrm>
                <a:off x="3878883" y="2814793"/>
                <a:ext cx="691215" cy="2031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&lt;Or,</a:t>
                </a:r>
              </a:p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Ora,</a:t>
                </a:r>
              </a:p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ran,</a:t>
                </a:r>
              </a:p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an</a:t>
                </a:r>
                <a:r>
                  <a:rPr lang="en-US" altLang="ko-KR" dirty="0">
                    <a:latin typeface="Consolas" panose="020B0609020204030204" pitchFamily="49" charset="0"/>
                  </a:rPr>
                  <a:t>g</a:t>
                </a:r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pPr algn="ctr"/>
                <a:r>
                  <a:rPr lang="en-US" altLang="ko-KR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g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</a:t>
                </a:r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pPr algn="ctr"/>
                <a:r>
                  <a:rPr lang="en-US" altLang="ko-KR" dirty="0" err="1">
                    <a:latin typeface="Consolas" panose="020B0609020204030204" pitchFamily="49" charset="0"/>
                  </a:rPr>
                  <a:t>g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</a:t>
                </a:r>
                <a:r>
                  <a:rPr lang="en-US" altLang="ko-KR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</a:t>
                </a:r>
                <a:r>
                  <a:rPr lang="en-US" altLang="ko-KR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&gt;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3571ACEF-C52B-488B-B3EA-8A8A5F4F696D}"/>
                </a:ext>
              </a:extLst>
            </p:cNvPr>
            <p:cNvGrpSpPr/>
            <p:nvPr/>
          </p:nvGrpSpPr>
          <p:grpSpPr>
            <a:xfrm>
              <a:off x="5005846" y="2630831"/>
              <a:ext cx="879578" cy="2399251"/>
              <a:chOff x="4913974" y="2630831"/>
              <a:chExt cx="879578" cy="2399251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F7EBAD57-D7B9-4349-A8AB-257EA484C66F}"/>
                  </a:ext>
                </a:extLst>
              </p:cNvPr>
              <p:cNvSpPr/>
              <p:nvPr/>
            </p:nvSpPr>
            <p:spPr>
              <a:xfrm>
                <a:off x="4913974" y="2630831"/>
                <a:ext cx="879578" cy="23992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1B89ECC-0432-4D25-986C-31AA97C1013D}"/>
                  </a:ext>
                </a:extLst>
              </p:cNvPr>
              <p:cNvSpPr/>
              <p:nvPr/>
            </p:nvSpPr>
            <p:spPr>
              <a:xfrm>
                <a:off x="4944837" y="2953292"/>
                <a:ext cx="817853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&lt;Ora,</a:t>
                </a:r>
              </a:p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Oran,</a:t>
                </a:r>
              </a:p>
              <a:p>
                <a:pPr algn="ctr"/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ran</a:t>
                </a:r>
                <a:r>
                  <a:rPr lang="en-US" altLang="ko-KR" dirty="0">
                    <a:latin typeface="Consolas" panose="020B0609020204030204" pitchFamily="49" charset="0"/>
                  </a:rPr>
                  <a:t>g</a:t>
                </a:r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pPr algn="ctr"/>
                <a:r>
                  <a:rPr lang="en-US" altLang="ko-KR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an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g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</a:t>
                </a:r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pPr algn="ctr"/>
                <a:r>
                  <a:rPr lang="en-US" altLang="ko-KR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g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</a:t>
                </a:r>
                <a:r>
                  <a:rPr lang="en-US" altLang="ko-KR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pPr algn="ctr"/>
                <a:r>
                  <a:rPr lang="en-US" altLang="ko-KR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ge</a:t>
                </a:r>
                <a:r>
                  <a:rPr lang="en-US" altLang="ko-KR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&gt;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A8C0FDB-304B-4066-92F7-DE86CB6A3DC2}"/>
                </a:ext>
              </a:extLst>
            </p:cNvPr>
            <p:cNvGrpSpPr/>
            <p:nvPr/>
          </p:nvGrpSpPr>
          <p:grpSpPr>
            <a:xfrm>
              <a:off x="6186870" y="2630831"/>
              <a:ext cx="944489" cy="2399251"/>
              <a:chOff x="5955711" y="2630831"/>
              <a:chExt cx="944489" cy="2399251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6DAD12FB-B939-46EA-82AF-666269C951A1}"/>
                  </a:ext>
                </a:extLst>
              </p:cNvPr>
              <p:cNvSpPr/>
              <p:nvPr/>
            </p:nvSpPr>
            <p:spPr>
              <a:xfrm>
                <a:off x="5988166" y="2630831"/>
                <a:ext cx="879578" cy="23992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5811853-DAC7-4A2E-A826-ACE672665D0F}"/>
                  </a:ext>
                </a:extLst>
              </p:cNvPr>
              <p:cNvSpPr/>
              <p:nvPr/>
            </p:nvSpPr>
            <p:spPr>
              <a:xfrm>
                <a:off x="5955711" y="3137256"/>
                <a:ext cx="944489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latin typeface="Consolas" panose="020B0609020204030204" pitchFamily="49" charset="0"/>
                  </a:rPr>
                  <a:t>&lt;Oran,</a:t>
                </a:r>
              </a:p>
              <a:p>
                <a:pPr algn="ctr"/>
                <a:r>
                  <a:rPr lang="en-US" altLang="ko-KR" dirty="0">
                    <a:latin typeface="Consolas" panose="020B0609020204030204" pitchFamily="49" charset="0"/>
                  </a:rPr>
                  <a:t>Orang,</a:t>
                </a:r>
              </a:p>
              <a:p>
                <a:pPr algn="ctr"/>
                <a:r>
                  <a:rPr lang="en-US" altLang="ko-KR" dirty="0">
                    <a:latin typeface="Consolas" panose="020B0609020204030204" pitchFamily="49" charset="0"/>
                  </a:rPr>
                  <a:t>range,</a:t>
                </a:r>
              </a:p>
              <a:p>
                <a:pPr algn="ctr"/>
                <a:r>
                  <a:rPr lang="en-US" altLang="ko-KR" dirty="0" err="1">
                    <a:latin typeface="Consolas" panose="020B0609020204030204" pitchFamily="49" charset="0"/>
                  </a:rPr>
                  <a:t>ange</a:t>
                </a:r>
                <a:r>
                  <a:rPr lang="en-US" altLang="ko-KR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en-US" altLang="ko-KR" dirty="0">
                    <a:latin typeface="Consolas" panose="020B0609020204030204" pitchFamily="49" charset="0"/>
                  </a:rPr>
                  <a:t>,</a:t>
                </a:r>
              </a:p>
              <a:p>
                <a:pPr algn="ctr"/>
                <a:r>
                  <a:rPr lang="en-US" altLang="ko-KR" dirty="0" err="1">
                    <a:latin typeface="Consolas" panose="020B0609020204030204" pitchFamily="49" charset="0"/>
                  </a:rPr>
                  <a:t>nge</a:t>
                </a:r>
                <a:r>
                  <a:rPr lang="en-US" altLang="ko-KR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en-US" altLang="ko-KR" dirty="0">
                    <a:latin typeface="Consolas" panose="020B0609020204030204" pitchFamily="49" charset="0"/>
                  </a:rPr>
                  <a:t>&gt;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B54C5E5-BACF-4DBF-908B-3CFA8F0065BF}"/>
                </a:ext>
              </a:extLst>
            </p:cNvPr>
            <p:cNvGrpSpPr/>
            <p:nvPr/>
          </p:nvGrpSpPr>
          <p:grpSpPr>
            <a:xfrm>
              <a:off x="7369490" y="2630831"/>
              <a:ext cx="1071127" cy="2399251"/>
              <a:chOff x="6941651" y="2630831"/>
              <a:chExt cx="1071127" cy="2399251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76641945-7AF1-4BE1-9F87-D3CF0A983295}"/>
                  </a:ext>
                </a:extLst>
              </p:cNvPr>
              <p:cNvSpPr/>
              <p:nvPr/>
            </p:nvSpPr>
            <p:spPr>
              <a:xfrm>
                <a:off x="7037424" y="2630831"/>
                <a:ext cx="879578" cy="23992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7709937-7069-47CB-91CB-F56DB59445F4}"/>
                  </a:ext>
                </a:extLst>
              </p:cNvPr>
              <p:cNvSpPr/>
              <p:nvPr/>
            </p:nvSpPr>
            <p:spPr>
              <a:xfrm>
                <a:off x="6941651" y="3645790"/>
                <a:ext cx="1071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latin typeface="Consolas" panose="020B0609020204030204" pitchFamily="49" charset="0"/>
                  </a:rPr>
                  <a:t>Orange</a:t>
                </a:r>
                <a:r>
                  <a:rPr lang="en-US" altLang="ko-KR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s</a:t>
                </a:r>
              </a:p>
            </p:txBody>
          </p:sp>
        </p:grpSp>
        <p:sp>
          <p:nvSpPr>
            <p:cNvPr id="39" name="더하기 기호 38">
              <a:extLst>
                <a:ext uri="{FF2B5EF4-FFF2-40B4-BE49-F238E27FC236}">
                  <a16:creationId xmlns:a16="http://schemas.microsoft.com/office/drawing/2014/main" id="{069BA15E-D120-41B9-A6DD-F87CC2630E38}"/>
                </a:ext>
              </a:extLst>
            </p:cNvPr>
            <p:cNvSpPr/>
            <p:nvPr/>
          </p:nvSpPr>
          <p:spPr>
            <a:xfrm>
              <a:off x="4704504" y="3679837"/>
              <a:ext cx="301238" cy="301238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더하기 기호 39">
              <a:extLst>
                <a:ext uri="{FF2B5EF4-FFF2-40B4-BE49-F238E27FC236}">
                  <a16:creationId xmlns:a16="http://schemas.microsoft.com/office/drawing/2014/main" id="{9F973B60-3C6B-4520-9542-CE25745989E2}"/>
                </a:ext>
              </a:extLst>
            </p:cNvPr>
            <p:cNvSpPr/>
            <p:nvPr/>
          </p:nvSpPr>
          <p:spPr>
            <a:xfrm>
              <a:off x="5885528" y="3679837"/>
              <a:ext cx="301238" cy="301238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더하기 기호 40">
              <a:extLst>
                <a:ext uri="{FF2B5EF4-FFF2-40B4-BE49-F238E27FC236}">
                  <a16:creationId xmlns:a16="http://schemas.microsoft.com/office/drawing/2014/main" id="{B8ADA6FA-C3E6-49C9-AC76-8184ECC9DA66}"/>
                </a:ext>
              </a:extLst>
            </p:cNvPr>
            <p:cNvSpPr/>
            <p:nvPr/>
          </p:nvSpPr>
          <p:spPr>
            <a:xfrm>
              <a:off x="7131463" y="3679837"/>
              <a:ext cx="301238" cy="301238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F85C8B2-ABDB-4FC6-AB6B-D9F8A286DC0A}"/>
              </a:ext>
            </a:extLst>
          </p:cNvPr>
          <p:cNvSpPr txBox="1"/>
          <p:nvPr/>
        </p:nvSpPr>
        <p:spPr>
          <a:xfrm>
            <a:off x="3123745" y="2544853"/>
            <a:ext cx="71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2-gram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7B6BA6-A111-4AA8-9DAD-B01C5227B9A5}"/>
              </a:ext>
            </a:extLst>
          </p:cNvPr>
          <p:cNvSpPr txBox="1"/>
          <p:nvPr/>
        </p:nvSpPr>
        <p:spPr>
          <a:xfrm>
            <a:off x="4306593" y="2544853"/>
            <a:ext cx="71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3-gram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8853C0-59C5-4806-B264-A5C2FFEDA435}"/>
              </a:ext>
            </a:extLst>
          </p:cNvPr>
          <p:cNvSpPr txBox="1"/>
          <p:nvPr/>
        </p:nvSpPr>
        <p:spPr>
          <a:xfrm>
            <a:off x="5497830" y="2544853"/>
            <a:ext cx="71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4-gram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9C6C4D-45F9-4E62-9FE9-ED6392D0FDB5}"/>
              </a:ext>
            </a:extLst>
          </p:cNvPr>
          <p:cNvSpPr txBox="1"/>
          <p:nvPr/>
        </p:nvSpPr>
        <p:spPr>
          <a:xfrm>
            <a:off x="6680677" y="2544853"/>
            <a:ext cx="71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5-gram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DE9A1C-D183-433C-9ABB-E86A6B15DC4F}"/>
              </a:ext>
            </a:extLst>
          </p:cNvPr>
          <p:cNvSpPr txBox="1"/>
          <p:nvPr/>
        </p:nvSpPr>
        <p:spPr>
          <a:xfrm>
            <a:off x="7964193" y="2544853"/>
            <a:ext cx="71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original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982EB6-3232-4B2C-A6E4-965595C37ED4}"/>
              </a:ext>
            </a:extLst>
          </p:cNvPr>
          <p:cNvSpPr txBox="1"/>
          <p:nvPr/>
        </p:nvSpPr>
        <p:spPr>
          <a:xfrm>
            <a:off x="665018" y="120912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18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1FF74D0-F684-4E03-9CA3-EEF3C5A53AB4}"/>
              </a:ext>
            </a:extLst>
          </p:cNvPr>
          <p:cNvSpPr/>
          <p:nvPr/>
        </p:nvSpPr>
        <p:spPr>
          <a:xfrm>
            <a:off x="2879721" y="2567031"/>
            <a:ext cx="5982075" cy="2726422"/>
          </a:xfrm>
          <a:prstGeom prst="roundRect">
            <a:avLst>
              <a:gd name="adj" fmla="val 9791"/>
            </a:avLst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err="1">
                <a:solidFill>
                  <a:srgbClr val="395994"/>
                </a:solidFill>
                <a:latin typeface="맑은 고딕"/>
              </a:rPr>
              <a:t>FastText</a:t>
            </a:r>
            <a:r>
              <a:rPr lang="en-US" altLang="ko-KR" b="1">
                <a:solidFill>
                  <a:srgbClr val="395994"/>
                </a:solidFill>
                <a:latin typeface="맑은 고딕"/>
              </a:rPr>
              <a:t> Word Representation</a:t>
            </a:r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8414238" y="8792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6P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CCD14BB7-9341-4CB7-9731-26739598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8105014" cy="837406"/>
          </a:xfrm>
        </p:spPr>
        <p:txBody>
          <a:bodyPr>
            <a:normAutofit/>
          </a:bodyPr>
          <a:lstStyle/>
          <a:p>
            <a:r>
              <a:rPr lang="en-US" altLang="ko-KR" sz="1800" b="1" dirty="0" err="1"/>
              <a:t>FastText</a:t>
            </a:r>
            <a:r>
              <a:rPr lang="en-US" altLang="ko-KR" sz="1800" dirty="0"/>
              <a:t> word representation algorithm proposes to representations for character </a:t>
            </a:r>
            <a:r>
              <a:rPr lang="en-US" altLang="ko-KR" sz="1800" b="1" i="1" dirty="0"/>
              <a:t>n</a:t>
            </a:r>
            <a:r>
              <a:rPr lang="en-US" altLang="ko-KR" sz="1800" b="1" dirty="0"/>
              <a:t>-grams</a:t>
            </a:r>
            <a:r>
              <a:rPr lang="en-US" altLang="ko-KR" sz="1800" dirty="0"/>
              <a:t>, and to represent words as the </a:t>
            </a:r>
            <a:r>
              <a:rPr lang="en-US" altLang="ko-KR" sz="1800" b="1" dirty="0"/>
              <a:t>sum of the </a:t>
            </a:r>
            <a:r>
              <a:rPr lang="en-US" altLang="ko-KR" sz="1800" b="1" i="1" dirty="0"/>
              <a:t>n</a:t>
            </a:r>
            <a:r>
              <a:rPr lang="en-US" altLang="ko-KR" sz="1800" b="1" dirty="0"/>
              <a:t>-gram vectors</a:t>
            </a:r>
            <a:endParaRPr lang="ko-KR" altLang="en-US" sz="18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20355-E1B6-4A58-B8C3-C7CD01A799D1}"/>
              </a:ext>
            </a:extLst>
          </p:cNvPr>
          <p:cNvSpPr/>
          <p:nvPr/>
        </p:nvSpPr>
        <p:spPr>
          <a:xfrm>
            <a:off x="7855527" y="6259484"/>
            <a:ext cx="1163782" cy="598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DB308-5AF8-42AD-859B-2A7F43273F21}"/>
              </a:ext>
            </a:extLst>
          </p:cNvPr>
          <p:cNvSpPr txBox="1"/>
          <p:nvPr/>
        </p:nvSpPr>
        <p:spPr>
          <a:xfrm>
            <a:off x="68014" y="3745576"/>
            <a:ext cx="97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Oran</a:t>
            </a:r>
            <a:r>
              <a:rPr lang="en-US" altLang="ko-KR" dirty="0" err="1">
                <a:solidFill>
                  <a:srgbClr val="FF0000"/>
                </a:solidFill>
              </a:rPr>
              <a:t>z</a:t>
            </a:r>
            <a:r>
              <a:rPr lang="en-US" altLang="ko-KR" dirty="0" err="1"/>
              <a:t>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2065F0-5C42-473E-8C93-E3C1C3D7315A}"/>
              </a:ext>
            </a:extLst>
          </p:cNvPr>
          <p:cNvSpPr txBox="1"/>
          <p:nvPr/>
        </p:nvSpPr>
        <p:spPr>
          <a:xfrm>
            <a:off x="1390493" y="3745576"/>
            <a:ext cx="11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Oran</a:t>
            </a:r>
            <a:r>
              <a:rPr lang="en-US" altLang="ko-KR" dirty="0" err="1">
                <a:solidFill>
                  <a:srgbClr val="FF0000"/>
                </a:solidFill>
              </a:rPr>
              <a:t>z</a:t>
            </a:r>
            <a:r>
              <a:rPr lang="en-US" altLang="ko-KR" dirty="0" err="1"/>
              <a:t>e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8139062-2AEB-4338-B8A9-22C45EB19B9E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1039424" y="3930242"/>
            <a:ext cx="3510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AFB949-FC96-4DCC-BE45-D40EDA71DE93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2584901" y="3930242"/>
            <a:ext cx="2948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747F3B8-3ACC-4D97-8355-1512382B30C7}"/>
              </a:ext>
            </a:extLst>
          </p:cNvPr>
          <p:cNvSpPr txBox="1"/>
          <p:nvPr/>
        </p:nvSpPr>
        <p:spPr>
          <a:xfrm>
            <a:off x="4604386" y="2199149"/>
            <a:ext cx="2532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n</a:t>
            </a:r>
            <a:r>
              <a:rPr lang="en-US" altLang="ko-KR" sz="1600" dirty="0"/>
              <a:t>-gram vocabs (</a:t>
            </a:r>
            <a:r>
              <a:rPr lang="en-US" altLang="ko-KR" sz="1600" i="1" dirty="0"/>
              <a:t>n</a:t>
            </a:r>
            <a:r>
              <a:rPr lang="en-US" altLang="ko-KR" sz="1600" dirty="0"/>
              <a:t>-gram: 2-5)</a:t>
            </a:r>
            <a:endParaRPr lang="ko-KR" altLang="en-US" sz="16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0381BCE-3014-41BA-A12C-717EB702EE55}"/>
              </a:ext>
            </a:extLst>
          </p:cNvPr>
          <p:cNvGrpSpPr/>
          <p:nvPr/>
        </p:nvGrpSpPr>
        <p:grpSpPr>
          <a:xfrm>
            <a:off x="3031988" y="2798610"/>
            <a:ext cx="5733500" cy="2399251"/>
            <a:chOff x="2643798" y="2630831"/>
            <a:chExt cx="5733500" cy="2399251"/>
          </a:xfrm>
        </p:grpSpPr>
        <p:sp>
          <p:nvSpPr>
            <p:cNvPr id="18" name="더하기 기호 17">
              <a:extLst>
                <a:ext uri="{FF2B5EF4-FFF2-40B4-BE49-F238E27FC236}">
                  <a16:creationId xmlns:a16="http://schemas.microsoft.com/office/drawing/2014/main" id="{0ECB35C0-EECB-4B43-BE70-88596F62D867}"/>
                </a:ext>
              </a:extLst>
            </p:cNvPr>
            <p:cNvSpPr/>
            <p:nvPr/>
          </p:nvSpPr>
          <p:spPr>
            <a:xfrm>
              <a:off x="3523480" y="3679837"/>
              <a:ext cx="301238" cy="301238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C1F7EF0-3948-4E37-8267-04BBA1D5C9EB}"/>
                </a:ext>
              </a:extLst>
            </p:cNvPr>
            <p:cNvGrpSpPr/>
            <p:nvPr/>
          </p:nvGrpSpPr>
          <p:grpSpPr>
            <a:xfrm>
              <a:off x="2643798" y="2630831"/>
              <a:ext cx="879578" cy="2399251"/>
              <a:chOff x="2643798" y="2630831"/>
              <a:chExt cx="879578" cy="2399251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31FC8C0A-10D4-460E-AB91-543445A423DD}"/>
                  </a:ext>
                </a:extLst>
              </p:cNvPr>
              <p:cNvSpPr/>
              <p:nvPr/>
            </p:nvSpPr>
            <p:spPr>
              <a:xfrm>
                <a:off x="2643798" y="2630831"/>
                <a:ext cx="879578" cy="23992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244A84F-B47F-47B7-979B-2B0DAF39FD61}"/>
                  </a:ext>
                </a:extLst>
              </p:cNvPr>
              <p:cNvSpPr/>
              <p:nvPr/>
            </p:nvSpPr>
            <p:spPr>
              <a:xfrm>
                <a:off x="2801299" y="2814794"/>
                <a:ext cx="564577" cy="2031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latin typeface="Consolas" panose="020B0609020204030204" pitchFamily="49" charset="0"/>
                  </a:rPr>
                  <a:t>&lt;O,</a:t>
                </a:r>
              </a:p>
              <a:p>
                <a:pPr algn="ctr"/>
                <a:r>
                  <a:rPr lang="en-US" altLang="ko-KR" dirty="0">
                    <a:latin typeface="Consolas" panose="020B0609020204030204" pitchFamily="49" charset="0"/>
                  </a:rPr>
                  <a:t>Or,</a:t>
                </a:r>
              </a:p>
              <a:p>
                <a:pPr algn="ctr"/>
                <a:r>
                  <a:rPr lang="en-US" altLang="ko-KR" dirty="0">
                    <a:latin typeface="Consolas" panose="020B0609020204030204" pitchFamily="49" charset="0"/>
                  </a:rPr>
                  <a:t>ra,</a:t>
                </a:r>
              </a:p>
              <a:p>
                <a:pPr algn="ctr"/>
                <a:r>
                  <a:rPr lang="en-US" altLang="ko-KR" dirty="0">
                    <a:latin typeface="Consolas" panose="020B0609020204030204" pitchFamily="49" charset="0"/>
                  </a:rPr>
                  <a:t>an,</a:t>
                </a:r>
              </a:p>
              <a:p>
                <a:pPr algn="ctr"/>
                <a:r>
                  <a:rPr lang="en-US" altLang="ko-KR" dirty="0" err="1">
                    <a:latin typeface="Consolas" panose="020B0609020204030204" pitchFamily="49" charset="0"/>
                  </a:rPr>
                  <a:t>n</a:t>
                </a:r>
                <a:r>
                  <a:rPr lang="en-US" altLang="ko-KR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z</a:t>
                </a:r>
                <a:r>
                  <a:rPr lang="en-US" altLang="ko-KR" dirty="0">
                    <a:latin typeface="Consolas" panose="020B0609020204030204" pitchFamily="49" charset="0"/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z</a:t>
                </a:r>
                <a:r>
                  <a:rPr lang="en-US" altLang="ko-KR" dirty="0">
                    <a:latin typeface="Consolas" panose="020B0609020204030204" pitchFamily="49" charset="0"/>
                  </a:rPr>
                  <a:t>e,</a:t>
                </a:r>
              </a:p>
              <a:p>
                <a:pPr algn="ctr"/>
                <a:r>
                  <a:rPr lang="en-US" altLang="ko-KR" dirty="0">
                    <a:latin typeface="Consolas" panose="020B0609020204030204" pitchFamily="49" charset="0"/>
                  </a:rPr>
                  <a:t>e&gt;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CECC66A-ADDA-4FE4-8BDF-4A8F29F8F0E6}"/>
                </a:ext>
              </a:extLst>
            </p:cNvPr>
            <p:cNvGrpSpPr/>
            <p:nvPr/>
          </p:nvGrpSpPr>
          <p:grpSpPr>
            <a:xfrm>
              <a:off x="3824822" y="2630831"/>
              <a:ext cx="879578" cy="2399251"/>
              <a:chOff x="3784701" y="2630831"/>
              <a:chExt cx="879578" cy="2399251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71713795-B515-4869-AA5B-E97356F2E83D}"/>
                  </a:ext>
                </a:extLst>
              </p:cNvPr>
              <p:cNvSpPr/>
              <p:nvPr/>
            </p:nvSpPr>
            <p:spPr>
              <a:xfrm>
                <a:off x="3784701" y="2630831"/>
                <a:ext cx="879578" cy="23992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F93B5D7-FE25-4CCA-B1C3-D4FEF8D598E1}"/>
                  </a:ext>
                </a:extLst>
              </p:cNvPr>
              <p:cNvSpPr/>
              <p:nvPr/>
            </p:nvSpPr>
            <p:spPr>
              <a:xfrm>
                <a:off x="3878883" y="2953293"/>
                <a:ext cx="691215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latin typeface="Consolas" panose="020B0609020204030204" pitchFamily="49" charset="0"/>
                  </a:rPr>
                  <a:t>&lt;Or,</a:t>
                </a:r>
              </a:p>
              <a:p>
                <a:pPr algn="ctr"/>
                <a:r>
                  <a:rPr lang="en-US" altLang="ko-KR" dirty="0">
                    <a:latin typeface="Consolas" panose="020B0609020204030204" pitchFamily="49" charset="0"/>
                  </a:rPr>
                  <a:t>Ora,</a:t>
                </a:r>
              </a:p>
              <a:p>
                <a:pPr algn="ctr"/>
                <a:r>
                  <a:rPr lang="en-US" altLang="ko-KR" dirty="0">
                    <a:latin typeface="Consolas" panose="020B0609020204030204" pitchFamily="49" charset="0"/>
                  </a:rPr>
                  <a:t>ran,</a:t>
                </a:r>
              </a:p>
              <a:p>
                <a:pPr algn="ctr"/>
                <a:r>
                  <a:rPr lang="en-US" altLang="ko-KR" dirty="0" err="1">
                    <a:latin typeface="Consolas" panose="020B0609020204030204" pitchFamily="49" charset="0"/>
                  </a:rPr>
                  <a:t>an</a:t>
                </a:r>
                <a:r>
                  <a:rPr lang="en-US" altLang="ko-KR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z</a:t>
                </a:r>
                <a:r>
                  <a:rPr lang="en-US" altLang="ko-KR" dirty="0">
                    <a:latin typeface="Consolas" panose="020B0609020204030204" pitchFamily="49" charset="0"/>
                  </a:rPr>
                  <a:t>,</a:t>
                </a:r>
              </a:p>
              <a:p>
                <a:pPr algn="ctr"/>
                <a:r>
                  <a:rPr lang="en-US" altLang="ko-KR" dirty="0" err="1">
                    <a:latin typeface="Consolas" panose="020B0609020204030204" pitchFamily="49" charset="0"/>
                  </a:rPr>
                  <a:t>n</a:t>
                </a:r>
                <a:r>
                  <a:rPr lang="en-US" altLang="ko-KR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z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e</a:t>
                </a:r>
                <a:r>
                  <a:rPr lang="en-US" altLang="ko-KR" dirty="0">
                    <a:latin typeface="Consolas" panose="020B0609020204030204" pitchFamily="49" charset="0"/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z</a:t>
                </a:r>
                <a:r>
                  <a:rPr lang="en-US" altLang="ko-KR" dirty="0">
                    <a:latin typeface="Consolas" panose="020B0609020204030204" pitchFamily="49" charset="0"/>
                  </a:rPr>
                  <a:t>e&gt;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3571ACEF-C52B-488B-B3EA-8A8A5F4F696D}"/>
                </a:ext>
              </a:extLst>
            </p:cNvPr>
            <p:cNvGrpSpPr/>
            <p:nvPr/>
          </p:nvGrpSpPr>
          <p:grpSpPr>
            <a:xfrm>
              <a:off x="5005846" y="2630831"/>
              <a:ext cx="879578" cy="2399251"/>
              <a:chOff x="4913974" y="2630831"/>
              <a:chExt cx="879578" cy="2399251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F7EBAD57-D7B9-4349-A8AB-257EA484C66F}"/>
                  </a:ext>
                </a:extLst>
              </p:cNvPr>
              <p:cNvSpPr/>
              <p:nvPr/>
            </p:nvSpPr>
            <p:spPr>
              <a:xfrm>
                <a:off x="4913974" y="2630831"/>
                <a:ext cx="879578" cy="23992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1B89ECC-0432-4D25-986C-31AA97C1013D}"/>
                  </a:ext>
                </a:extLst>
              </p:cNvPr>
              <p:cNvSpPr/>
              <p:nvPr/>
            </p:nvSpPr>
            <p:spPr>
              <a:xfrm>
                <a:off x="4944837" y="3091792"/>
                <a:ext cx="817853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latin typeface="Consolas" panose="020B0609020204030204" pitchFamily="49" charset="0"/>
                  </a:rPr>
                  <a:t>&lt;Ora,</a:t>
                </a:r>
              </a:p>
              <a:p>
                <a:pPr algn="ctr"/>
                <a:r>
                  <a:rPr lang="en-US" altLang="ko-KR" dirty="0">
                    <a:latin typeface="Consolas" panose="020B0609020204030204" pitchFamily="49" charset="0"/>
                  </a:rPr>
                  <a:t>Oran,</a:t>
                </a:r>
              </a:p>
              <a:p>
                <a:pPr algn="ctr"/>
                <a:r>
                  <a:rPr lang="en-US" altLang="ko-KR" dirty="0" err="1">
                    <a:latin typeface="Consolas" panose="020B0609020204030204" pitchFamily="49" charset="0"/>
                  </a:rPr>
                  <a:t>ran</a:t>
                </a:r>
                <a:r>
                  <a:rPr lang="en-US" altLang="ko-KR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z</a:t>
                </a:r>
                <a:r>
                  <a:rPr lang="en-US" altLang="ko-KR" dirty="0">
                    <a:latin typeface="Consolas" panose="020B0609020204030204" pitchFamily="49" charset="0"/>
                  </a:rPr>
                  <a:t>,</a:t>
                </a:r>
              </a:p>
              <a:p>
                <a:pPr algn="ctr"/>
                <a:r>
                  <a:rPr lang="en-US" altLang="ko-KR" dirty="0" err="1">
                    <a:latin typeface="Consolas" panose="020B0609020204030204" pitchFamily="49" charset="0"/>
                  </a:rPr>
                  <a:t>an</a:t>
                </a:r>
                <a:r>
                  <a:rPr lang="en-US" altLang="ko-KR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z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e</a:t>
                </a:r>
                <a:r>
                  <a:rPr lang="en-US" altLang="ko-KR" dirty="0">
                    <a:latin typeface="Consolas" panose="020B0609020204030204" pitchFamily="49" charset="0"/>
                  </a:rPr>
                  <a:t>,</a:t>
                </a:r>
              </a:p>
              <a:p>
                <a:pPr algn="ctr"/>
                <a:r>
                  <a:rPr lang="en-US" altLang="ko-KR" dirty="0" err="1">
                    <a:latin typeface="Consolas" panose="020B0609020204030204" pitchFamily="49" charset="0"/>
                  </a:rPr>
                  <a:t>n</a:t>
                </a:r>
                <a:r>
                  <a:rPr lang="en-US" altLang="ko-KR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z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e</a:t>
                </a:r>
                <a:r>
                  <a:rPr lang="en-US" altLang="ko-KR" dirty="0">
                    <a:latin typeface="Consolas" panose="020B0609020204030204" pitchFamily="49" charset="0"/>
                  </a:rPr>
                  <a:t>&gt;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A8C0FDB-304B-4066-92F7-DE86CB6A3DC2}"/>
                </a:ext>
              </a:extLst>
            </p:cNvPr>
            <p:cNvGrpSpPr/>
            <p:nvPr/>
          </p:nvGrpSpPr>
          <p:grpSpPr>
            <a:xfrm>
              <a:off x="6186870" y="2630831"/>
              <a:ext cx="944489" cy="2399251"/>
              <a:chOff x="5955711" y="2630831"/>
              <a:chExt cx="944489" cy="2399251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6DAD12FB-B939-46EA-82AF-666269C951A1}"/>
                  </a:ext>
                </a:extLst>
              </p:cNvPr>
              <p:cNvSpPr/>
              <p:nvPr/>
            </p:nvSpPr>
            <p:spPr>
              <a:xfrm>
                <a:off x="5988166" y="2630831"/>
                <a:ext cx="879578" cy="23992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5811853-DAC7-4A2E-A826-ACE672665D0F}"/>
                  </a:ext>
                </a:extLst>
              </p:cNvPr>
              <p:cNvSpPr/>
              <p:nvPr/>
            </p:nvSpPr>
            <p:spPr>
              <a:xfrm>
                <a:off x="5955711" y="3230292"/>
                <a:ext cx="944489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latin typeface="Consolas" panose="020B0609020204030204" pitchFamily="49" charset="0"/>
                  </a:rPr>
                  <a:t>&lt;Oran,</a:t>
                </a:r>
              </a:p>
              <a:p>
                <a:pPr algn="ctr"/>
                <a:r>
                  <a:rPr lang="en-US" altLang="ko-KR" dirty="0" err="1">
                    <a:latin typeface="Consolas" panose="020B0609020204030204" pitchFamily="49" charset="0"/>
                  </a:rPr>
                  <a:t>Oran</a:t>
                </a:r>
                <a:r>
                  <a:rPr lang="en-US" altLang="ko-KR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z</a:t>
                </a:r>
                <a:r>
                  <a:rPr lang="en-US" altLang="ko-KR" dirty="0">
                    <a:latin typeface="Consolas" panose="020B0609020204030204" pitchFamily="49" charset="0"/>
                  </a:rPr>
                  <a:t>,</a:t>
                </a:r>
              </a:p>
              <a:p>
                <a:pPr algn="ctr"/>
                <a:r>
                  <a:rPr lang="en-US" altLang="ko-KR" dirty="0" err="1">
                    <a:latin typeface="Consolas" panose="020B0609020204030204" pitchFamily="49" charset="0"/>
                  </a:rPr>
                  <a:t>ran</a:t>
                </a:r>
                <a:r>
                  <a:rPr lang="en-US" altLang="ko-KR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z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e</a:t>
                </a:r>
                <a:r>
                  <a:rPr lang="en-US" altLang="ko-KR" dirty="0">
                    <a:latin typeface="Consolas" panose="020B0609020204030204" pitchFamily="49" charset="0"/>
                  </a:rPr>
                  <a:t>,</a:t>
                </a:r>
              </a:p>
              <a:p>
                <a:pPr algn="ctr"/>
                <a:r>
                  <a:rPr lang="en-US" altLang="ko-KR" dirty="0" err="1">
                    <a:latin typeface="Consolas" panose="020B0609020204030204" pitchFamily="49" charset="0"/>
                  </a:rPr>
                  <a:t>an</a:t>
                </a:r>
                <a:r>
                  <a:rPr lang="en-US" altLang="ko-KR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z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e</a:t>
                </a:r>
                <a:r>
                  <a:rPr lang="en-US" altLang="ko-KR" dirty="0">
                    <a:latin typeface="Consolas" panose="020B0609020204030204" pitchFamily="49" charset="0"/>
                  </a:rPr>
                  <a:t>&gt;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B54C5E5-BACF-4DBF-908B-3CFA8F0065BF}"/>
                </a:ext>
              </a:extLst>
            </p:cNvPr>
            <p:cNvGrpSpPr/>
            <p:nvPr/>
          </p:nvGrpSpPr>
          <p:grpSpPr>
            <a:xfrm>
              <a:off x="7432809" y="2630831"/>
              <a:ext cx="944489" cy="2399251"/>
              <a:chOff x="7004970" y="2630831"/>
              <a:chExt cx="944489" cy="2399251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76641945-7AF1-4BE1-9F87-D3CF0A983295}"/>
                  </a:ext>
                </a:extLst>
              </p:cNvPr>
              <p:cNvSpPr/>
              <p:nvPr/>
            </p:nvSpPr>
            <p:spPr>
              <a:xfrm>
                <a:off x="7037424" y="2630831"/>
                <a:ext cx="879578" cy="23992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7709937-7069-47CB-91CB-F56DB59445F4}"/>
                  </a:ext>
                </a:extLst>
              </p:cNvPr>
              <p:cNvSpPr/>
              <p:nvPr/>
            </p:nvSpPr>
            <p:spPr>
              <a:xfrm>
                <a:off x="7004970" y="3645790"/>
                <a:ext cx="944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err="1">
                    <a:latin typeface="Consolas" panose="020B0609020204030204" pitchFamily="49" charset="0"/>
                  </a:rPr>
                  <a:t>Oran</a:t>
                </a:r>
                <a:r>
                  <a:rPr lang="en-US" altLang="ko-KR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z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e</a:t>
                </a:r>
                <a:endParaRPr lang="en-US" altLang="ko-KR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39" name="더하기 기호 38">
              <a:extLst>
                <a:ext uri="{FF2B5EF4-FFF2-40B4-BE49-F238E27FC236}">
                  <a16:creationId xmlns:a16="http://schemas.microsoft.com/office/drawing/2014/main" id="{069BA15E-D120-41B9-A6DD-F87CC2630E38}"/>
                </a:ext>
              </a:extLst>
            </p:cNvPr>
            <p:cNvSpPr/>
            <p:nvPr/>
          </p:nvSpPr>
          <p:spPr>
            <a:xfrm>
              <a:off x="4704504" y="3679837"/>
              <a:ext cx="301238" cy="301238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더하기 기호 39">
              <a:extLst>
                <a:ext uri="{FF2B5EF4-FFF2-40B4-BE49-F238E27FC236}">
                  <a16:creationId xmlns:a16="http://schemas.microsoft.com/office/drawing/2014/main" id="{9F973B60-3C6B-4520-9542-CE25745989E2}"/>
                </a:ext>
              </a:extLst>
            </p:cNvPr>
            <p:cNvSpPr/>
            <p:nvPr/>
          </p:nvSpPr>
          <p:spPr>
            <a:xfrm>
              <a:off x="5885528" y="3679837"/>
              <a:ext cx="301238" cy="301238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더하기 기호 40">
              <a:extLst>
                <a:ext uri="{FF2B5EF4-FFF2-40B4-BE49-F238E27FC236}">
                  <a16:creationId xmlns:a16="http://schemas.microsoft.com/office/drawing/2014/main" id="{B8ADA6FA-C3E6-49C9-AC76-8184ECC9DA66}"/>
                </a:ext>
              </a:extLst>
            </p:cNvPr>
            <p:cNvSpPr/>
            <p:nvPr/>
          </p:nvSpPr>
          <p:spPr>
            <a:xfrm>
              <a:off x="7131463" y="3679837"/>
              <a:ext cx="301238" cy="301238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F85C8B2-ABDB-4FC6-AB6B-D9F8A286DC0A}"/>
              </a:ext>
            </a:extLst>
          </p:cNvPr>
          <p:cNvSpPr txBox="1"/>
          <p:nvPr/>
        </p:nvSpPr>
        <p:spPr>
          <a:xfrm>
            <a:off x="3123745" y="2544853"/>
            <a:ext cx="71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2-gram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7B6BA6-A111-4AA8-9DAD-B01C5227B9A5}"/>
              </a:ext>
            </a:extLst>
          </p:cNvPr>
          <p:cNvSpPr txBox="1"/>
          <p:nvPr/>
        </p:nvSpPr>
        <p:spPr>
          <a:xfrm>
            <a:off x="4306593" y="2544853"/>
            <a:ext cx="71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3-gram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8853C0-59C5-4806-B264-A5C2FFEDA435}"/>
              </a:ext>
            </a:extLst>
          </p:cNvPr>
          <p:cNvSpPr txBox="1"/>
          <p:nvPr/>
        </p:nvSpPr>
        <p:spPr>
          <a:xfrm>
            <a:off x="5497830" y="2544853"/>
            <a:ext cx="71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4-gram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9C6C4D-45F9-4E62-9FE9-ED6392D0FDB5}"/>
              </a:ext>
            </a:extLst>
          </p:cNvPr>
          <p:cNvSpPr txBox="1"/>
          <p:nvPr/>
        </p:nvSpPr>
        <p:spPr>
          <a:xfrm>
            <a:off x="6680677" y="2544853"/>
            <a:ext cx="71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5-gram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DE9A1C-D183-433C-9ABB-E86A6B15DC4F}"/>
              </a:ext>
            </a:extLst>
          </p:cNvPr>
          <p:cNvSpPr txBox="1"/>
          <p:nvPr/>
        </p:nvSpPr>
        <p:spPr>
          <a:xfrm>
            <a:off x="7964193" y="2544853"/>
            <a:ext cx="71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original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982EB6-3232-4B2C-A6E4-965595C37ED4}"/>
              </a:ext>
            </a:extLst>
          </p:cNvPr>
          <p:cNvSpPr txBox="1"/>
          <p:nvPr/>
        </p:nvSpPr>
        <p:spPr>
          <a:xfrm>
            <a:off x="665018" y="120912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37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395994"/>
                </a:solidFill>
                <a:latin typeface="맑은 고딕"/>
              </a:rPr>
              <a:t>Decomposition of Korean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414238" y="8792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7P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CCD14BB7-9341-4CB7-9731-26739598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8639176" cy="4896544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Korean can be further separated from a word</a:t>
            </a:r>
            <a:endParaRPr lang="ko-KR" altLang="en-US" sz="1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20355-E1B6-4A58-B8C3-C7CD01A799D1}"/>
              </a:ext>
            </a:extLst>
          </p:cNvPr>
          <p:cNvSpPr/>
          <p:nvPr/>
        </p:nvSpPr>
        <p:spPr>
          <a:xfrm>
            <a:off x="7855527" y="6259484"/>
            <a:ext cx="1163782" cy="598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71C38A5-44E7-4119-961D-5153A4CD12CC}"/>
              </a:ext>
            </a:extLst>
          </p:cNvPr>
          <p:cNvGrpSpPr/>
          <p:nvPr/>
        </p:nvGrpSpPr>
        <p:grpSpPr>
          <a:xfrm>
            <a:off x="4779990" y="4421036"/>
            <a:ext cx="1874566" cy="1596858"/>
            <a:chOff x="4727436" y="3598915"/>
            <a:chExt cx="1874566" cy="15968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D5EBCA-535C-45A6-A82B-47F414CE9402}"/>
                </a:ext>
              </a:extLst>
            </p:cNvPr>
            <p:cNvSpPr txBox="1"/>
            <p:nvPr/>
          </p:nvSpPr>
          <p:spPr>
            <a:xfrm>
              <a:off x="5247724" y="3598915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err="1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렌</a:t>
              </a:r>
              <a:r>
                <a:rPr lang="ko-KR" altLang="en-US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200"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[</a:t>
              </a:r>
              <a:r>
                <a:rPr lang="en-US" altLang="ko-KR" sz="1200" err="1"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ren</a:t>
              </a:r>
              <a:r>
                <a:rPr lang="en-US" altLang="ko-KR" sz="1200"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]</a:t>
              </a:r>
              <a:endParaRPr lang="ko-KR" altLang="en-US" sz="105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B38C8AA-78A1-4FA0-9435-88B03FC1B08B}"/>
                </a:ext>
              </a:extLst>
            </p:cNvPr>
            <p:cNvGrpSpPr/>
            <p:nvPr/>
          </p:nvGrpSpPr>
          <p:grpSpPr>
            <a:xfrm>
              <a:off x="4727436" y="4826441"/>
              <a:ext cx="1874566" cy="369332"/>
              <a:chOff x="3383089" y="2523720"/>
              <a:chExt cx="1874566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E118BD-468C-41EB-94D7-641EE7C6FD6D}"/>
                  </a:ext>
                </a:extLst>
              </p:cNvPr>
              <p:cNvSpPr txBox="1"/>
              <p:nvPr/>
            </p:nvSpPr>
            <p:spPr>
              <a:xfrm>
                <a:off x="3383089" y="252372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err="1"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rPr>
                  <a:t>ㄹ</a:t>
                </a:r>
                <a:r>
                  <a:rPr lang="ko-KR" altLang="en-US"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[r]</a:t>
                </a:r>
                <a:endParaRPr lang="ko-KR" altLang="en-US" sz="2400"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DD5E7B-680E-4FB7-B4A0-ABB7F83D22FD}"/>
                  </a:ext>
                </a:extLst>
              </p:cNvPr>
              <p:cNvSpPr txBox="1"/>
              <p:nvPr/>
            </p:nvSpPr>
            <p:spPr>
              <a:xfrm>
                <a:off x="3972766" y="2523720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rPr>
                  <a:t>ㅔ</a:t>
                </a:r>
                <a:r>
                  <a:rPr lang="ko-KR" altLang="en-US" dirty="0"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dirty="0"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[e]</a:t>
                </a:r>
                <a:endParaRPr lang="ko-KR" altLang="en-US" sz="2400" dirty="0"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055970-69D8-460F-8C52-A540D28BD2D4}"/>
                  </a:ext>
                </a:extLst>
              </p:cNvPr>
              <p:cNvSpPr txBox="1"/>
              <p:nvPr/>
            </p:nvSpPr>
            <p:spPr>
              <a:xfrm>
                <a:off x="4585676" y="2523720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rPr>
                  <a:t>ㄴ</a:t>
                </a:r>
                <a:r>
                  <a:rPr lang="ko-KR" altLang="en-US" dirty="0"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dirty="0"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[n]</a:t>
                </a:r>
                <a:endParaRPr lang="ko-KR" altLang="en-US" sz="1200" dirty="0"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56209D1-BA80-4821-B65F-1BD65978BA2E}"/>
                </a:ext>
              </a:extLst>
            </p:cNvPr>
            <p:cNvCxnSpPr>
              <a:stCxn id="10" idx="2"/>
              <a:endCxn id="15" idx="0"/>
            </p:cNvCxnSpPr>
            <p:nvPr/>
          </p:nvCxnSpPr>
          <p:spPr>
            <a:xfrm flipH="1">
              <a:off x="5050602" y="3968247"/>
              <a:ext cx="593225" cy="8581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B619D1A-4DE1-4DA0-99AA-8335B67E179B}"/>
                </a:ext>
              </a:extLst>
            </p:cNvPr>
            <p:cNvCxnSpPr>
              <a:stCxn id="10" idx="2"/>
              <a:endCxn id="16" idx="0"/>
            </p:cNvCxnSpPr>
            <p:nvPr/>
          </p:nvCxnSpPr>
          <p:spPr>
            <a:xfrm>
              <a:off x="5643827" y="3968247"/>
              <a:ext cx="5268" cy="8581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6DA8BE5-01D5-4523-8D0B-70617DE3FA10}"/>
                </a:ext>
              </a:extLst>
            </p:cNvPr>
            <p:cNvCxnSpPr>
              <a:stCxn id="10" idx="2"/>
              <a:endCxn id="17" idx="0"/>
            </p:cNvCxnSpPr>
            <p:nvPr/>
          </p:nvCxnSpPr>
          <p:spPr>
            <a:xfrm>
              <a:off x="5643827" y="3968247"/>
              <a:ext cx="622186" cy="8581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8E2C95A-015B-4292-8809-CCDC4A765069}"/>
              </a:ext>
            </a:extLst>
          </p:cNvPr>
          <p:cNvGrpSpPr/>
          <p:nvPr/>
        </p:nvGrpSpPr>
        <p:grpSpPr>
          <a:xfrm>
            <a:off x="2652238" y="4421036"/>
            <a:ext cx="1311371" cy="1596858"/>
            <a:chOff x="2995138" y="3598915"/>
            <a:chExt cx="1311371" cy="15968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21AD6F-A96E-4935-8F0F-AD5D0678D120}"/>
                </a:ext>
              </a:extLst>
            </p:cNvPr>
            <p:cNvSpPr txBox="1"/>
            <p:nvPr/>
          </p:nvSpPr>
          <p:spPr>
            <a:xfrm>
              <a:off x="3314834" y="3598915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오 </a:t>
              </a:r>
              <a:r>
                <a:rPr lang="en-US" altLang="ko-KR" sz="1200" dirty="0"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[o]</a:t>
              </a:r>
              <a:endParaRPr lang="ko-KR" altLang="en-US" sz="12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F9BB69E-23BA-483B-80A0-8E5AD5DB75F6}"/>
                </a:ext>
              </a:extLst>
            </p:cNvPr>
            <p:cNvGrpSpPr/>
            <p:nvPr/>
          </p:nvGrpSpPr>
          <p:grpSpPr>
            <a:xfrm>
              <a:off x="2995138" y="4826441"/>
              <a:ext cx="1311371" cy="369332"/>
              <a:chOff x="1547720" y="2523720"/>
              <a:chExt cx="1311371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8D5A4C-F650-4A2B-8FDA-C29144399443}"/>
                  </a:ext>
                </a:extLst>
              </p:cNvPr>
              <p:cNvSpPr txBox="1"/>
              <p:nvPr/>
            </p:nvSpPr>
            <p:spPr>
              <a:xfrm>
                <a:off x="1547720" y="2523720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err="1"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rPr>
                  <a:t>ㅇ</a:t>
                </a:r>
                <a:r>
                  <a:rPr lang="ko-KR" altLang="en-US"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[ᴓ]</a:t>
                </a:r>
                <a:endParaRPr lang="ko-KR" altLang="en-US" sz="2400"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447E94-23B1-4CE3-ACC1-081A98C4E191}"/>
                  </a:ext>
                </a:extLst>
              </p:cNvPr>
              <p:cNvSpPr txBox="1"/>
              <p:nvPr/>
            </p:nvSpPr>
            <p:spPr>
              <a:xfrm>
                <a:off x="2187112" y="2523720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err="1"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rPr>
                  <a:t>ㅗ</a:t>
                </a:r>
                <a:r>
                  <a:rPr lang="ko-KR" altLang="en-US"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[o]</a:t>
                </a:r>
                <a:endParaRPr lang="ko-KR" altLang="en-US" sz="1200"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72EFE82-523A-4142-B7D9-1A7D0F54FAA6}"/>
                </a:ext>
              </a:extLst>
            </p:cNvPr>
            <p:cNvCxnSpPr>
              <a:stCxn id="20" idx="2"/>
              <a:endCxn id="24" idx="0"/>
            </p:cNvCxnSpPr>
            <p:nvPr/>
          </p:nvCxnSpPr>
          <p:spPr>
            <a:xfrm flipH="1">
              <a:off x="3334334" y="3968247"/>
              <a:ext cx="316490" cy="8581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CE0BA7EE-39D3-4565-91C9-65872ED5F4DA}"/>
                </a:ext>
              </a:extLst>
            </p:cNvPr>
            <p:cNvCxnSpPr>
              <a:stCxn id="20" idx="2"/>
              <a:endCxn id="25" idx="0"/>
            </p:cNvCxnSpPr>
            <p:nvPr/>
          </p:nvCxnSpPr>
          <p:spPr>
            <a:xfrm>
              <a:off x="3650824" y="3968247"/>
              <a:ext cx="319696" cy="8581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1D4D0BF-5BB1-4C41-96EF-F66CEE46DA2E}"/>
              </a:ext>
            </a:extLst>
          </p:cNvPr>
          <p:cNvGrpSpPr/>
          <p:nvPr/>
        </p:nvGrpSpPr>
        <p:grpSpPr>
          <a:xfrm>
            <a:off x="7470936" y="4421036"/>
            <a:ext cx="1222401" cy="1596858"/>
            <a:chOff x="7577617" y="3598915"/>
            <a:chExt cx="1222401" cy="159685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E1C62B-56E5-446B-BE63-F3B159C7A076}"/>
                </a:ext>
              </a:extLst>
            </p:cNvPr>
            <p:cNvSpPr txBox="1"/>
            <p:nvPr/>
          </p:nvSpPr>
          <p:spPr>
            <a:xfrm>
              <a:off x="7834393" y="3598915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지 </a:t>
              </a:r>
              <a:r>
                <a:rPr lang="en-US" altLang="ko-KR" sz="1200" dirty="0"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[</a:t>
              </a:r>
              <a:r>
                <a:rPr lang="en-US" altLang="ko-KR" sz="1200" dirty="0" err="1"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ʧi</a:t>
              </a:r>
              <a:r>
                <a:rPr lang="en-US" altLang="ko-KR" sz="1200" dirty="0"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rPr>
                <a:t>]</a:t>
              </a:r>
              <a:endParaRPr lang="ko-KR" altLang="en-US" sz="12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901C00F-8D53-4151-8B90-E4F43CDFF42B}"/>
                </a:ext>
              </a:extLst>
            </p:cNvPr>
            <p:cNvGrpSpPr/>
            <p:nvPr/>
          </p:nvGrpSpPr>
          <p:grpSpPr>
            <a:xfrm>
              <a:off x="7577617" y="4826441"/>
              <a:ext cx="1222401" cy="369332"/>
              <a:chOff x="5961592" y="2523720"/>
              <a:chExt cx="1222401" cy="3693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EE7CFD-9C5A-4CB9-BC72-6A64448FF7A3}"/>
                  </a:ext>
                </a:extLst>
              </p:cNvPr>
              <p:cNvSpPr txBox="1"/>
              <p:nvPr/>
            </p:nvSpPr>
            <p:spPr>
              <a:xfrm>
                <a:off x="5961592" y="2523720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err="1"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rPr>
                  <a:t>ㅈ</a:t>
                </a:r>
                <a:r>
                  <a:rPr lang="ko-KR" altLang="en-US"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[ʧ]</a:t>
                </a:r>
                <a:endParaRPr lang="ko-KR" altLang="en-US" sz="2400"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C34600-AEDB-48D7-AB9D-DD4CE6CB67F4}"/>
                  </a:ext>
                </a:extLst>
              </p:cNvPr>
              <p:cNvSpPr txBox="1"/>
              <p:nvPr/>
            </p:nvSpPr>
            <p:spPr>
              <a:xfrm>
                <a:off x="6545677" y="2523720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rPr>
                  <a:t>ㅣ</a:t>
                </a:r>
                <a:r>
                  <a:rPr lang="ko-KR" altLang="en-US" dirty="0"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dirty="0"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[</a:t>
                </a:r>
                <a:r>
                  <a:rPr lang="en-US" altLang="ko-KR" sz="1200" dirty="0" err="1"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i</a:t>
                </a:r>
                <a:r>
                  <a:rPr lang="en-US" altLang="ko-KR" sz="1200" dirty="0"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]</a:t>
                </a:r>
                <a:endParaRPr lang="ko-KR" altLang="en-US" sz="1200" dirty="0">
                  <a:latin typeface="Times New Roman" panose="02020603050405020304" pitchFamily="18" charset="0"/>
                  <a:ea typeface="바탕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B6CA456-8250-40C8-9899-B8DDA7DF4C00}"/>
                </a:ext>
              </a:extLst>
            </p:cNvPr>
            <p:cNvCxnSpPr>
              <a:stCxn id="27" idx="2"/>
              <a:endCxn id="32" idx="0"/>
            </p:cNvCxnSpPr>
            <p:nvPr/>
          </p:nvCxnSpPr>
          <p:spPr>
            <a:xfrm flipH="1">
              <a:off x="7910401" y="3968247"/>
              <a:ext cx="278416" cy="8581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B268D48-35A3-4E36-84D7-51B08555F940}"/>
                </a:ext>
              </a:extLst>
            </p:cNvPr>
            <p:cNvCxnSpPr>
              <a:stCxn id="27" idx="2"/>
              <a:endCxn id="33" idx="0"/>
            </p:cNvCxnSpPr>
            <p:nvPr/>
          </p:nvCxnSpPr>
          <p:spPr>
            <a:xfrm>
              <a:off x="8188817" y="3968247"/>
              <a:ext cx="292043" cy="8581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7FE8731-2F37-459E-AAB1-7DD7E94EADF4}"/>
              </a:ext>
            </a:extLst>
          </p:cNvPr>
          <p:cNvSpPr txBox="1"/>
          <p:nvPr/>
        </p:nvSpPr>
        <p:spPr>
          <a:xfrm>
            <a:off x="240236" y="1749550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level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ECD1DE-F991-44EA-AFE2-B068F98DBDF2}"/>
              </a:ext>
            </a:extLst>
          </p:cNvPr>
          <p:cNvSpPr txBox="1"/>
          <p:nvPr/>
        </p:nvSpPr>
        <p:spPr>
          <a:xfrm>
            <a:off x="386109" y="3179042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Morpheme</a:t>
            </a:r>
          </a:p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23DF824-2126-4373-8FC9-7E26E41FC937}"/>
              </a:ext>
            </a:extLst>
          </p:cNvPr>
          <p:cNvCxnSpPr>
            <a:stCxn id="44" idx="2"/>
            <a:endCxn id="20" idx="0"/>
          </p:cNvCxnSpPr>
          <p:nvPr/>
        </p:nvCxnSpPr>
        <p:spPr>
          <a:xfrm flipH="1">
            <a:off x="3307924" y="3758624"/>
            <a:ext cx="36551" cy="662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210035-A747-4881-B3EF-659A50344E4E}"/>
              </a:ext>
            </a:extLst>
          </p:cNvPr>
          <p:cNvCxnSpPr>
            <a:stCxn id="44" idx="2"/>
            <a:endCxn id="10" idx="0"/>
          </p:cNvCxnSpPr>
          <p:nvPr/>
        </p:nvCxnSpPr>
        <p:spPr>
          <a:xfrm>
            <a:off x="3344475" y="3758624"/>
            <a:ext cx="2351906" cy="662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B9CF499-EC52-40A2-A8B7-C7994CD24419}"/>
              </a:ext>
            </a:extLst>
          </p:cNvPr>
          <p:cNvCxnSpPr>
            <a:stCxn id="44" idx="2"/>
            <a:endCxn id="27" idx="0"/>
          </p:cNvCxnSpPr>
          <p:nvPr/>
        </p:nvCxnSpPr>
        <p:spPr>
          <a:xfrm>
            <a:off x="3344475" y="3758624"/>
            <a:ext cx="4737661" cy="662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5C1881-82A0-43DF-8D29-BA2C96C988B9}"/>
              </a:ext>
            </a:extLst>
          </p:cNvPr>
          <p:cNvGrpSpPr/>
          <p:nvPr/>
        </p:nvGrpSpPr>
        <p:grpSpPr>
          <a:xfrm>
            <a:off x="4877177" y="1627928"/>
            <a:ext cx="1928733" cy="581799"/>
            <a:chOff x="3466490" y="812214"/>
            <a:chExt cx="1928733" cy="58179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B2D2A1B-530B-490A-BD62-18208BD27951}"/>
                </a:ext>
              </a:extLst>
            </p:cNvPr>
            <p:cNvSpPr txBox="1"/>
            <p:nvPr/>
          </p:nvSpPr>
          <p:spPr>
            <a:xfrm>
              <a:off x="3466490" y="812214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오렌지는 맛있다</a:t>
              </a:r>
              <a:endParaRPr lang="ko-KR" altLang="en-US" sz="105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15976C-83F9-4138-AF15-FA1240297D23}"/>
                </a:ext>
              </a:extLst>
            </p:cNvPr>
            <p:cNvSpPr txBox="1"/>
            <p:nvPr/>
          </p:nvSpPr>
          <p:spPr>
            <a:xfrm>
              <a:off x="3691711" y="1117014"/>
              <a:ext cx="1478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(Orange is delicious)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B0D90D6-6754-4908-82D9-0D202EBF03BF}"/>
              </a:ext>
            </a:extLst>
          </p:cNvPr>
          <p:cNvGrpSpPr/>
          <p:nvPr/>
        </p:nvGrpSpPr>
        <p:grpSpPr>
          <a:xfrm>
            <a:off x="2905894" y="3184235"/>
            <a:ext cx="877163" cy="574389"/>
            <a:chOff x="2125226" y="2368384"/>
            <a:chExt cx="877163" cy="57438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DAC290-CCBF-4365-AA58-70B3484110B1}"/>
                </a:ext>
              </a:extLst>
            </p:cNvPr>
            <p:cNvSpPr txBox="1"/>
            <p:nvPr/>
          </p:nvSpPr>
          <p:spPr>
            <a:xfrm>
              <a:off x="2125226" y="236838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오렌지</a:t>
              </a:r>
              <a:endParaRPr lang="ko-KR" altLang="en-US" sz="105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2D836E1-84AB-44BA-88D7-27D6F1E6ACAE}"/>
                </a:ext>
              </a:extLst>
            </p:cNvPr>
            <p:cNvSpPr txBox="1"/>
            <p:nvPr/>
          </p:nvSpPr>
          <p:spPr>
            <a:xfrm>
              <a:off x="2249458" y="2665774"/>
              <a:ext cx="628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(Noun)</a:t>
              </a:r>
              <a:endParaRPr lang="ko-KR" alt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D3D6CD7-2A88-4C73-8414-8ECCC4E0BD59}"/>
              </a:ext>
            </a:extLst>
          </p:cNvPr>
          <p:cNvGrpSpPr/>
          <p:nvPr/>
        </p:nvGrpSpPr>
        <p:grpSpPr>
          <a:xfrm>
            <a:off x="4262284" y="3184235"/>
            <a:ext cx="1531188" cy="574389"/>
            <a:chOff x="3056443" y="2368384"/>
            <a:chExt cx="1531188" cy="57438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C7B2F2-8C49-41F3-BEDE-C6162CF9FBE0}"/>
                </a:ext>
              </a:extLst>
            </p:cNvPr>
            <p:cNvSpPr txBox="1"/>
            <p:nvPr/>
          </p:nvSpPr>
          <p:spPr>
            <a:xfrm>
              <a:off x="3614288" y="23683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는</a:t>
              </a:r>
              <a:endParaRPr lang="ko-KR" altLang="en-US" sz="105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A8EE71A-6A10-42C6-800D-0172A1489EE6}"/>
                </a:ext>
              </a:extLst>
            </p:cNvPr>
            <p:cNvSpPr txBox="1"/>
            <p:nvPr/>
          </p:nvSpPr>
          <p:spPr>
            <a:xfrm>
              <a:off x="3056443" y="2665774"/>
              <a:ext cx="1531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(Subject case marker)</a:t>
              </a:r>
              <a:endParaRPr lang="ko-KR" alt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3E1E0F9-3571-4FFB-B7AE-B2A963C5D856}"/>
              </a:ext>
            </a:extLst>
          </p:cNvPr>
          <p:cNvGrpSpPr/>
          <p:nvPr/>
        </p:nvGrpSpPr>
        <p:grpSpPr>
          <a:xfrm>
            <a:off x="6537515" y="3184235"/>
            <a:ext cx="646331" cy="574389"/>
            <a:chOff x="4614435" y="2368384"/>
            <a:chExt cx="646331" cy="57438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46A3C10-F8D1-4633-8401-BE16598524E3}"/>
                </a:ext>
              </a:extLst>
            </p:cNvPr>
            <p:cNvSpPr txBox="1"/>
            <p:nvPr/>
          </p:nvSpPr>
          <p:spPr>
            <a:xfrm>
              <a:off x="4614435" y="236838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맛있</a:t>
              </a:r>
              <a:endParaRPr lang="ko-KR" altLang="en-US" sz="1050" dirty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2B316B-43A5-4045-8BF5-777E2C2E0A59}"/>
                </a:ext>
              </a:extLst>
            </p:cNvPr>
            <p:cNvSpPr txBox="1"/>
            <p:nvPr/>
          </p:nvSpPr>
          <p:spPr>
            <a:xfrm>
              <a:off x="4648611" y="2665774"/>
              <a:ext cx="577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(Verb)</a:t>
              </a:r>
              <a:endParaRPr lang="ko-KR" alt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4C20A1A-AE2A-42C4-867B-27BFE6F65E98}"/>
              </a:ext>
            </a:extLst>
          </p:cNvPr>
          <p:cNvGrpSpPr/>
          <p:nvPr/>
        </p:nvGrpSpPr>
        <p:grpSpPr>
          <a:xfrm>
            <a:off x="7320550" y="3184235"/>
            <a:ext cx="1523174" cy="574389"/>
            <a:chOff x="5866243" y="2368384"/>
            <a:chExt cx="1523174" cy="57438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B159E4A-CC51-49D6-B1F1-3309E9C451F4}"/>
                </a:ext>
              </a:extLst>
            </p:cNvPr>
            <p:cNvSpPr txBox="1"/>
            <p:nvPr/>
          </p:nvSpPr>
          <p:spPr>
            <a:xfrm>
              <a:off x="6420081" y="23683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다</a:t>
              </a:r>
              <a:endParaRPr lang="ko-KR" altLang="en-US" sz="105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39B259-9C68-444E-A2AF-A3F1F64832C0}"/>
                </a:ext>
              </a:extLst>
            </p:cNvPr>
            <p:cNvSpPr txBox="1"/>
            <p:nvPr/>
          </p:nvSpPr>
          <p:spPr>
            <a:xfrm>
              <a:off x="5866243" y="2665774"/>
              <a:ext cx="1523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(for declarative form)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E8C467D-DC5E-496A-AC16-6C70B084C744}"/>
              </a:ext>
            </a:extLst>
          </p:cNvPr>
          <p:cNvSpPr txBox="1"/>
          <p:nvPr/>
        </p:nvSpPr>
        <p:spPr>
          <a:xfrm>
            <a:off x="385500" y="2399743"/>
            <a:ext cx="1088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level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0B25B14-F256-499C-8A60-62491CD6D3CB}"/>
              </a:ext>
            </a:extLst>
          </p:cNvPr>
          <p:cNvGrpSpPr/>
          <p:nvPr/>
        </p:nvGrpSpPr>
        <p:grpSpPr>
          <a:xfrm>
            <a:off x="437405" y="4202408"/>
            <a:ext cx="984565" cy="806589"/>
            <a:chOff x="904128" y="3331780"/>
            <a:chExt cx="984565" cy="80658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24BE5E-34D5-4EA2-A70A-4DB79CA9EA7B}"/>
                </a:ext>
              </a:extLst>
            </p:cNvPr>
            <p:cNvSpPr txBox="1"/>
            <p:nvPr/>
          </p:nvSpPr>
          <p:spPr>
            <a:xfrm>
              <a:off x="904128" y="3331780"/>
              <a:ext cx="9845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Character</a:t>
              </a:r>
            </a:p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A002C18-807E-4E30-9A48-48CD616E0249}"/>
                </a:ext>
              </a:extLst>
            </p:cNvPr>
            <p:cNvSpPr txBox="1"/>
            <p:nvPr/>
          </p:nvSpPr>
          <p:spPr>
            <a:xfrm>
              <a:off x="999509" y="3861370"/>
              <a:ext cx="7938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(Syllable)</a:t>
              </a:r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89293F6-47D0-4956-9DD6-FA63AD3E1517}"/>
              </a:ext>
            </a:extLst>
          </p:cNvPr>
          <p:cNvGrpSpPr/>
          <p:nvPr/>
        </p:nvGrpSpPr>
        <p:grpSpPr>
          <a:xfrm>
            <a:off x="265884" y="5448666"/>
            <a:ext cx="1327608" cy="769124"/>
            <a:chOff x="732607" y="4626545"/>
            <a:chExt cx="1327608" cy="76912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A247B63-8FA4-406A-902C-9896D46CA648}"/>
                </a:ext>
              </a:extLst>
            </p:cNvPr>
            <p:cNvSpPr txBox="1"/>
            <p:nvPr/>
          </p:nvSpPr>
          <p:spPr>
            <a:xfrm>
              <a:off x="732607" y="4626545"/>
              <a:ext cx="13276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Sub-character</a:t>
              </a:r>
            </a:p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E679CE-466A-4FBA-BB6D-FCDA27EA863C}"/>
                </a:ext>
              </a:extLst>
            </p:cNvPr>
            <p:cNvSpPr txBox="1"/>
            <p:nvPr/>
          </p:nvSpPr>
          <p:spPr>
            <a:xfrm>
              <a:off x="904934" y="5118670"/>
              <a:ext cx="982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(Jamo-letter)</a:t>
              </a:r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6256DF-7410-4EDA-8BD6-8FBD006917C3}"/>
              </a:ext>
            </a:extLst>
          </p:cNvPr>
          <p:cNvGrpSpPr/>
          <p:nvPr/>
        </p:nvGrpSpPr>
        <p:grpSpPr>
          <a:xfrm>
            <a:off x="3834408" y="2209727"/>
            <a:ext cx="4014271" cy="545501"/>
            <a:chOff x="4177308" y="1386064"/>
            <a:chExt cx="4014271" cy="54550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270E09A-EAD0-4093-9C38-9A080968E35D}"/>
                </a:ext>
              </a:extLst>
            </p:cNvPr>
            <p:cNvSpPr txBox="1"/>
            <p:nvPr/>
          </p:nvSpPr>
          <p:spPr>
            <a:xfrm>
              <a:off x="4177308" y="156223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오렌지는</a:t>
              </a:r>
              <a:endParaRPr lang="ko-KR" altLang="en-US" sz="1050" dirty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B4C76E5-2F6F-4773-AC37-A3496F0CEA3E}"/>
                </a:ext>
              </a:extLst>
            </p:cNvPr>
            <p:cNvSpPr txBox="1"/>
            <p:nvPr/>
          </p:nvSpPr>
          <p:spPr>
            <a:xfrm>
              <a:off x="7314416" y="156223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맛있다</a:t>
              </a:r>
              <a:endParaRPr lang="ko-KR" altLang="en-US" sz="1050" dirty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B161FE92-9A54-459C-98BA-29E9E8721DDA}"/>
                </a:ext>
              </a:extLst>
            </p:cNvPr>
            <p:cNvCxnSpPr>
              <a:stCxn id="41" idx="2"/>
              <a:endCxn id="62" idx="0"/>
            </p:cNvCxnSpPr>
            <p:nvPr/>
          </p:nvCxnSpPr>
          <p:spPr>
            <a:xfrm flipH="1">
              <a:off x="4731306" y="1386064"/>
              <a:ext cx="1453137" cy="1761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1E8AA747-9AE6-4772-AD67-9BA76FB4CA5D}"/>
                </a:ext>
              </a:extLst>
            </p:cNvPr>
            <p:cNvCxnSpPr>
              <a:stCxn id="41" idx="2"/>
              <a:endCxn id="63" idx="0"/>
            </p:cNvCxnSpPr>
            <p:nvPr/>
          </p:nvCxnSpPr>
          <p:spPr>
            <a:xfrm>
              <a:off x="6184443" y="1386064"/>
              <a:ext cx="1568555" cy="1761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FE5FD1D-195B-48E7-A5F1-0376F887B20F}"/>
              </a:ext>
            </a:extLst>
          </p:cNvPr>
          <p:cNvCxnSpPr>
            <a:stCxn id="62" idx="2"/>
            <a:endCxn id="43" idx="0"/>
          </p:cNvCxnSpPr>
          <p:nvPr/>
        </p:nvCxnSpPr>
        <p:spPr>
          <a:xfrm flipH="1">
            <a:off x="3344476" y="2753686"/>
            <a:ext cx="1043930" cy="430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D004DF4-4EA9-4D03-A68A-AC095D41CD22}"/>
              </a:ext>
            </a:extLst>
          </p:cNvPr>
          <p:cNvCxnSpPr>
            <a:stCxn id="62" idx="2"/>
            <a:endCxn id="46" idx="0"/>
          </p:cNvCxnSpPr>
          <p:nvPr/>
        </p:nvCxnSpPr>
        <p:spPr>
          <a:xfrm>
            <a:off x="4388406" y="2753686"/>
            <a:ext cx="639472" cy="430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24A98CD-14CF-4B70-BFD8-E3FFC3D7CE97}"/>
              </a:ext>
            </a:extLst>
          </p:cNvPr>
          <p:cNvCxnSpPr>
            <a:stCxn id="63" idx="2"/>
            <a:endCxn id="49" idx="0"/>
          </p:cNvCxnSpPr>
          <p:nvPr/>
        </p:nvCxnSpPr>
        <p:spPr>
          <a:xfrm flipH="1">
            <a:off x="6860681" y="2753686"/>
            <a:ext cx="549417" cy="430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46C15F5-5F20-45D3-9A7B-38FA34B785EC}"/>
              </a:ext>
            </a:extLst>
          </p:cNvPr>
          <p:cNvCxnSpPr>
            <a:stCxn id="63" idx="2"/>
            <a:endCxn id="52" idx="0"/>
          </p:cNvCxnSpPr>
          <p:nvPr/>
        </p:nvCxnSpPr>
        <p:spPr>
          <a:xfrm>
            <a:off x="7410098" y="2753686"/>
            <a:ext cx="672039" cy="430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B72A889-3840-4F30-ABF1-4B2A0300625E}"/>
              </a:ext>
            </a:extLst>
          </p:cNvPr>
          <p:cNvSpPr txBox="1"/>
          <p:nvPr/>
        </p:nvSpPr>
        <p:spPr>
          <a:xfrm>
            <a:off x="665018" y="120912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92098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25773</TotalTime>
  <Words>1994</Words>
  <Application>Microsoft Office PowerPoint</Application>
  <PresentationFormat>화면 슬라이드 쇼(4:3)</PresentationFormat>
  <Paragraphs>698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맑은 고딕</vt:lpstr>
      <vt:lpstr>바탕</vt:lpstr>
      <vt:lpstr>Arial</vt:lpstr>
      <vt:lpstr>Calibri</vt:lpstr>
      <vt:lpstr>Calibri Light</vt:lpstr>
      <vt:lpstr>Consolas</vt:lpstr>
      <vt:lpstr>Times New Roman</vt:lpstr>
      <vt:lpstr>2_Office 테마</vt:lpstr>
      <vt:lpstr>PowerPoint 프레젠테이션</vt:lpstr>
      <vt:lpstr>Natural Language Processing (NLP)</vt:lpstr>
      <vt:lpstr>Word Representation</vt:lpstr>
      <vt:lpstr>Word Representation</vt:lpstr>
      <vt:lpstr>Out-of-vocabulary Problem</vt:lpstr>
      <vt:lpstr>FastText Word Representation</vt:lpstr>
      <vt:lpstr>FastText Word Representation</vt:lpstr>
      <vt:lpstr>FastText Word Representation</vt:lpstr>
      <vt:lpstr>Decomposition of Korean</vt:lpstr>
      <vt:lpstr>Decomposition of Korean</vt:lpstr>
      <vt:lpstr>Decomposition of Korean</vt:lpstr>
      <vt:lpstr>Research Aims</vt:lpstr>
      <vt:lpstr>Methods</vt:lpstr>
      <vt:lpstr>Methods</vt:lpstr>
      <vt:lpstr>Methods</vt:lpstr>
      <vt:lpstr>Methods</vt:lpstr>
      <vt:lpstr>Results</vt:lpstr>
      <vt:lpstr>Results</vt:lpstr>
      <vt:lpstr>Results</vt:lpstr>
      <vt:lpstr>Results</vt:lpstr>
      <vt:lpstr>Conclusion &amp; Discussion</vt:lpstr>
      <vt:lpstr>PowerPoint 프레젠테이션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seong kim</cp:lastModifiedBy>
  <cp:revision>881</cp:revision>
  <cp:lastPrinted>2018-08-29T11:47:25Z</cp:lastPrinted>
  <dcterms:created xsi:type="dcterms:W3CDTF">2017-03-03T07:38:08Z</dcterms:created>
  <dcterms:modified xsi:type="dcterms:W3CDTF">2019-03-15T17:12:35Z</dcterms:modified>
</cp:coreProperties>
</file>