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6" r:id="rId2"/>
    <p:sldId id="343" r:id="rId3"/>
    <p:sldId id="347" r:id="rId4"/>
    <p:sldId id="344" r:id="rId5"/>
    <p:sldId id="370" r:id="rId6"/>
    <p:sldId id="345" r:id="rId7"/>
    <p:sldId id="348" r:id="rId8"/>
    <p:sldId id="349" r:id="rId9"/>
    <p:sldId id="350" r:id="rId10"/>
    <p:sldId id="351" r:id="rId11"/>
    <p:sldId id="353" r:id="rId12"/>
    <p:sldId id="352" r:id="rId13"/>
    <p:sldId id="354" r:id="rId14"/>
    <p:sldId id="357" r:id="rId15"/>
    <p:sldId id="358" r:id="rId16"/>
    <p:sldId id="346" r:id="rId17"/>
    <p:sldId id="360" r:id="rId18"/>
    <p:sldId id="376" r:id="rId19"/>
    <p:sldId id="377" r:id="rId20"/>
    <p:sldId id="417" r:id="rId21"/>
    <p:sldId id="414" r:id="rId22"/>
    <p:sldId id="427" r:id="rId23"/>
    <p:sldId id="418" r:id="rId24"/>
    <p:sldId id="419" r:id="rId25"/>
    <p:sldId id="420" r:id="rId26"/>
    <p:sldId id="428" r:id="rId27"/>
    <p:sldId id="426" r:id="rId28"/>
    <p:sldId id="439" r:id="rId29"/>
    <p:sldId id="421" r:id="rId30"/>
    <p:sldId id="422" r:id="rId31"/>
    <p:sldId id="429" r:id="rId32"/>
    <p:sldId id="423" r:id="rId33"/>
    <p:sldId id="424" r:id="rId34"/>
    <p:sldId id="425" r:id="rId35"/>
    <p:sldId id="430" r:id="rId36"/>
    <p:sldId id="436" r:id="rId37"/>
    <p:sldId id="391" r:id="rId38"/>
    <p:sldId id="441" r:id="rId39"/>
    <p:sldId id="444" r:id="rId40"/>
    <p:sldId id="445" r:id="rId41"/>
    <p:sldId id="442" r:id="rId42"/>
    <p:sldId id="443" r:id="rId43"/>
    <p:sldId id="431" r:id="rId44"/>
    <p:sldId id="400" r:id="rId45"/>
    <p:sldId id="440" r:id="rId46"/>
    <p:sldId id="432" r:id="rId47"/>
    <p:sldId id="434" r:id="rId48"/>
    <p:sldId id="433" r:id="rId49"/>
    <p:sldId id="446" r:id="rId50"/>
    <p:sldId id="405" r:id="rId51"/>
    <p:sldId id="406" r:id="rId52"/>
    <p:sldId id="435" r:id="rId53"/>
    <p:sldId id="447" r:id="rId54"/>
    <p:sldId id="409" r:id="rId55"/>
    <p:sldId id="438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77EF67B-D663-4C9F-8B7D-9CF3075B7E4A}">
          <p14:sldIdLst>
            <p14:sldId id="256"/>
            <p14:sldId id="343"/>
            <p14:sldId id="347"/>
            <p14:sldId id="344"/>
            <p14:sldId id="370"/>
            <p14:sldId id="345"/>
            <p14:sldId id="348"/>
            <p14:sldId id="349"/>
            <p14:sldId id="350"/>
            <p14:sldId id="351"/>
            <p14:sldId id="353"/>
            <p14:sldId id="352"/>
            <p14:sldId id="354"/>
            <p14:sldId id="357"/>
            <p14:sldId id="358"/>
            <p14:sldId id="346"/>
            <p14:sldId id="360"/>
            <p14:sldId id="376"/>
            <p14:sldId id="377"/>
            <p14:sldId id="417"/>
            <p14:sldId id="414"/>
            <p14:sldId id="427"/>
            <p14:sldId id="418"/>
            <p14:sldId id="419"/>
            <p14:sldId id="420"/>
            <p14:sldId id="428"/>
            <p14:sldId id="426"/>
            <p14:sldId id="439"/>
            <p14:sldId id="421"/>
            <p14:sldId id="422"/>
            <p14:sldId id="429"/>
            <p14:sldId id="423"/>
            <p14:sldId id="424"/>
            <p14:sldId id="425"/>
            <p14:sldId id="430"/>
            <p14:sldId id="436"/>
            <p14:sldId id="391"/>
            <p14:sldId id="441"/>
            <p14:sldId id="444"/>
            <p14:sldId id="445"/>
            <p14:sldId id="442"/>
            <p14:sldId id="443"/>
            <p14:sldId id="431"/>
            <p14:sldId id="400"/>
            <p14:sldId id="440"/>
            <p14:sldId id="432"/>
            <p14:sldId id="434"/>
            <p14:sldId id="433"/>
            <p14:sldId id="446"/>
            <p14:sldId id="405"/>
            <p14:sldId id="406"/>
            <p14:sldId id="435"/>
            <p14:sldId id="447"/>
            <p14:sldId id="409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9499"/>
    <a:srgbClr val="EDEDED"/>
    <a:srgbClr val="FFE2DF"/>
    <a:srgbClr val="E9CECD"/>
    <a:srgbClr val="DE98AB"/>
    <a:srgbClr val="006B6F"/>
    <a:srgbClr val="0C483F"/>
    <a:srgbClr val="137366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0941" autoAdjust="0"/>
  </p:normalViewPr>
  <p:slideViewPr>
    <p:cSldViewPr snapToGrid="0">
      <p:cViewPr>
        <p:scale>
          <a:sx n="84" d="100"/>
          <a:sy n="84" d="100"/>
        </p:scale>
        <p:origin x="3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5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9BA7E-B9D8-4FCB-9145-7229F7131829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FC259-0EA7-43E7-B8CE-116C2A32A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72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7B056-4C6B-4EB4-B080-44D023C803E2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CA91E-AD1C-4DAC-9475-7FDCE483B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7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embed_dim</a:t>
            </a:r>
            <a:r>
              <a:rPr lang="en-US" altLang="ko-KR" dirty="0"/>
              <a:t> = 128</a:t>
            </a:r>
          </a:p>
          <a:p>
            <a:pPr lvl="1"/>
            <a:r>
              <a:rPr lang="en-US" altLang="ko-KR" dirty="0" err="1"/>
              <a:t>kernel_sizes</a:t>
            </a:r>
            <a:r>
              <a:rPr lang="en-US" altLang="ko-KR" dirty="0"/>
              <a:t> = 3, 4, 5</a:t>
            </a:r>
          </a:p>
          <a:p>
            <a:pPr lvl="1"/>
            <a:r>
              <a:rPr lang="en-US" altLang="ko-KR" dirty="0" err="1"/>
              <a:t>kernel_num</a:t>
            </a:r>
            <a:r>
              <a:rPr lang="en-US" altLang="ko-KR" dirty="0"/>
              <a:t> = 100</a:t>
            </a:r>
          </a:p>
          <a:p>
            <a:pPr lvl="1"/>
            <a:r>
              <a:rPr lang="en-US" altLang="ko-KR" dirty="0" err="1"/>
              <a:t>learning_rate</a:t>
            </a:r>
            <a:r>
              <a:rPr lang="en-US" altLang="ko-KR" dirty="0"/>
              <a:t> = 0.001</a:t>
            </a:r>
          </a:p>
          <a:p>
            <a:pPr lvl="1"/>
            <a:r>
              <a:rPr lang="en-US" altLang="ko-KR" dirty="0" err="1"/>
              <a:t>drop_out</a:t>
            </a:r>
            <a:r>
              <a:rPr lang="en-US" altLang="ko-KR" dirty="0"/>
              <a:t> = 0.5</a:t>
            </a:r>
          </a:p>
          <a:p>
            <a:pPr lvl="1"/>
            <a:r>
              <a:rPr lang="en-US" altLang="ko-KR" dirty="0"/>
              <a:t>train set : test set = 9:1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CA91E-AD1C-4DAC-9475-7FDCE483B1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93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CA91E-AD1C-4DAC-9475-7FDCE483B16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69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CA91E-AD1C-4DAC-9475-7FDCE483B16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3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26E-0C7B-46D8-843C-4B9891DDD8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2F3-012C-42A7-998A-4710AAE7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26E-0C7B-46D8-843C-4B9891DDD8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2F3-012C-42A7-998A-4710AAE7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26E-0C7B-46D8-843C-4B9891DDD8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2F3-012C-42A7-998A-4710AAE7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827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871268"/>
            <a:ext cx="10515600" cy="5305695"/>
          </a:xfrm>
        </p:spPr>
        <p:txBody>
          <a:bodyPr/>
          <a:lstStyle>
            <a:lvl1pPr marL="228600" indent="-228600">
              <a:lnSpc>
                <a:spcPct val="120000"/>
              </a:lnSpc>
              <a:buFontTx/>
              <a:buBlip>
                <a:blip r:embed="rId2"/>
              </a:buBlip>
              <a:defRPr baseline="0">
                <a:solidFill>
                  <a:srgbClr val="17375E"/>
                </a:solidFill>
              </a:defRPr>
            </a:lvl1pPr>
            <a:lvl2pPr marL="800100" indent="-342900">
              <a:lnSpc>
                <a:spcPct val="120000"/>
              </a:lnSpc>
              <a:buFontTx/>
              <a:buBlip>
                <a:blip r:embed="rId3"/>
              </a:buBlip>
              <a:defRPr sz="2000">
                <a:solidFill>
                  <a:srgbClr val="000099"/>
                </a:solidFill>
              </a:defRPr>
            </a:lvl2pPr>
            <a:lvl3pPr marL="1257300" indent="-342900">
              <a:lnSpc>
                <a:spcPct val="120000"/>
              </a:lnSpc>
              <a:buFontTx/>
              <a:buBlip>
                <a:blip r:embed="rId4"/>
              </a:buBlip>
              <a:defRPr sz="1800"/>
            </a:lvl3pPr>
            <a:lvl4pPr marL="1600200" indent="-228600">
              <a:lnSpc>
                <a:spcPct val="120000"/>
              </a:lnSpc>
              <a:buFontTx/>
              <a:buBlip>
                <a:blip r:embed="rId5"/>
              </a:buBlip>
              <a:defRPr/>
            </a:lvl4pPr>
            <a:lvl5pPr marL="2057400" indent="-228600">
              <a:lnSpc>
                <a:spcPct val="120000"/>
              </a:lnSpc>
              <a:buFontTx/>
              <a:buBlip>
                <a:blip r:embed="rId5"/>
              </a:buBlip>
              <a:defRPr/>
            </a:lvl5pPr>
          </a:lstStyle>
          <a:p>
            <a:pPr lvl="0"/>
            <a:r>
              <a:rPr lang="ko-KR" altLang="en-US" dirty="0"/>
              <a:t>  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9DB5-6A44-4BF9-8FEB-BD2B3EA6C5B1}" type="datetime1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A10-A5EC-46D2-AEC5-90F7D8761D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EACC74-CA97-4BC2-B47C-AFEEA1735434}"/>
              </a:ext>
            </a:extLst>
          </p:cNvPr>
          <p:cNvSpPr/>
          <p:nvPr/>
        </p:nvSpPr>
        <p:spPr>
          <a:xfrm>
            <a:off x="0" y="0"/>
            <a:ext cx="12192000" cy="5639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5629" y="51526"/>
            <a:ext cx="11768848" cy="5023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3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26E-0C7B-46D8-843C-4B9891DDD8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2F3-012C-42A7-998A-4710AAE7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4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26E-0C7B-46D8-843C-4B9891DDD8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2F3-012C-42A7-998A-4710AAE7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58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26E-0C7B-46D8-843C-4B9891DDD8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2F3-012C-42A7-998A-4710AAE7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26E-0C7B-46D8-843C-4B9891DDD8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2F3-012C-42A7-998A-4710AAE7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26E-0C7B-46D8-843C-4B9891DDD8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2F3-012C-42A7-998A-4710AAE7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15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26E-0C7B-46D8-843C-4B9891DDD8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2F3-012C-42A7-998A-4710AAE7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55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26E-0C7B-46D8-843C-4B9891DDD8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2F3-012C-42A7-998A-4710AAE7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7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F26E-0C7B-46D8-843C-4B9891DDD8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2F3-012C-42A7-998A-4710AAE7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7F26E-0C7B-46D8-843C-4B9891DDD820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642F3-012C-42A7-998A-4710AAE7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4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163.180.146.132:12346/chat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WiseKB</a:t>
            </a:r>
            <a:r>
              <a:rPr lang="en-US" altLang="ko-KR" dirty="0"/>
              <a:t> </a:t>
            </a:r>
            <a:r>
              <a:rPr lang="ko-KR" altLang="en-US" dirty="0"/>
              <a:t>대화생성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인수인계 관련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경희대학교 박형준</a:t>
            </a:r>
          </a:p>
        </p:txBody>
      </p:sp>
    </p:spTree>
    <p:extLst>
      <p:ext uri="{BB962C8B-B14F-4D97-AF65-F5344CB8AC3E}">
        <p14:creationId xmlns:p14="http://schemas.microsoft.com/office/powerpoint/2010/main" val="300162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발화와 유사한 발화 쌍 찾기</a:t>
            </a:r>
            <a:endParaRPr lang="en-US" altLang="ko-KR" dirty="0"/>
          </a:p>
          <a:p>
            <a:pPr lvl="1"/>
            <a:r>
              <a:rPr lang="ko-KR" altLang="en-US" dirty="0" err="1"/>
              <a:t>패턴적으로</a:t>
            </a:r>
            <a:r>
              <a:rPr lang="ko-KR" altLang="en-US" dirty="0"/>
              <a:t> 비슷한 발화</a:t>
            </a:r>
            <a:endParaRPr lang="en-US" altLang="ko-KR" dirty="0"/>
          </a:p>
          <a:p>
            <a:pPr lvl="2"/>
            <a:r>
              <a:rPr lang="en-US" altLang="ko-KR" dirty="0"/>
              <a:t>Needleman-</a:t>
            </a:r>
            <a:r>
              <a:rPr lang="en-US" altLang="ko-KR" dirty="0" err="1"/>
              <a:t>Wunsch</a:t>
            </a:r>
            <a:r>
              <a:rPr lang="en-US" altLang="ko-KR" dirty="0"/>
              <a:t> alignment</a:t>
            </a:r>
            <a:r>
              <a:rPr lang="ko-KR" altLang="en-US" dirty="0"/>
              <a:t>를 통해 발화를 패턴 단위로 분류</a:t>
            </a:r>
            <a:endParaRPr lang="en-US" altLang="ko-KR" dirty="0"/>
          </a:p>
          <a:p>
            <a:pPr lvl="3"/>
            <a:r>
              <a:rPr lang="ko-KR" altLang="en-US" dirty="0"/>
              <a:t>요소들의 패턴 비교를 위한 알고리즘</a:t>
            </a:r>
            <a:endParaRPr lang="en-US" altLang="ko-KR" dirty="0"/>
          </a:p>
          <a:p>
            <a:pPr lvl="3"/>
            <a:r>
              <a:rPr lang="ko-KR" altLang="en-US" dirty="0"/>
              <a:t>비교 요소가 동일할 때 점수를 부여</a:t>
            </a:r>
            <a:endParaRPr lang="en-US" altLang="ko-KR" dirty="0"/>
          </a:p>
          <a:p>
            <a:pPr lvl="3"/>
            <a:r>
              <a:rPr lang="ko-KR" altLang="en-US" dirty="0"/>
              <a:t>비교 요소가 동일하지 않거나 길이를 맞추기 위해서 여백을 만드는 경우 페널티 부여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7150"/>
              </p:ext>
            </p:extLst>
          </p:nvPr>
        </p:nvGraphicFramePr>
        <p:xfrm>
          <a:off x="314503" y="4132288"/>
          <a:ext cx="10791620" cy="70442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07181">
                  <a:extLst>
                    <a:ext uri="{9D8B030D-6E8A-4147-A177-3AD203B41FA5}">
                      <a16:colId xmlns:a16="http://schemas.microsoft.com/office/drawing/2014/main" val="4233706717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18292858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924514282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3580175285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2030986079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474207332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1418354649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1593608918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1898446678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1975879225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3557981297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917907992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1728825306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950880970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2778771291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1089077490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4213553542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1273234321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1369989546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1220189220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1171421564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Q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생선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에서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ㄴ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냄새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는</a:t>
                      </a:r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았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568379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Q’1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참치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통조림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에서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이상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ㄴ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냄새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는</a:t>
                      </a:r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았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1767809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5140777" y="4897765"/>
            <a:ext cx="680226" cy="388423"/>
          </a:xfrm>
          <a:prstGeom prst="downArrow">
            <a:avLst>
              <a:gd name="adj1" fmla="val 43847"/>
              <a:gd name="adj2" fmla="val 50000"/>
            </a:avLst>
          </a:prstGeom>
          <a:solidFill>
            <a:srgbClr val="B89D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476403"/>
              </p:ext>
            </p:extLst>
          </p:nvPr>
        </p:nvGraphicFramePr>
        <p:xfrm>
          <a:off x="314503" y="5350273"/>
          <a:ext cx="11727620" cy="116162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07181">
                  <a:extLst>
                    <a:ext uri="{9D8B030D-6E8A-4147-A177-3AD203B41FA5}">
                      <a16:colId xmlns:a16="http://schemas.microsoft.com/office/drawing/2014/main" val="4233706717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18292858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924514282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3580175285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2030986079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474207332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1418354649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1593608918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1898446678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1975879225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3557981297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263017098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3124705599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3624559570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964127395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4276320291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289476303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994158586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2899096283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891319530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117142156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4195002885"/>
                    </a:ext>
                  </a:extLst>
                </a:gridCol>
              </a:tblGrid>
              <a:tr h="30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Q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NNG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B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JKB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5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VV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ㄴ</a:t>
                      </a:r>
                      <a:r>
                        <a:rPr lang="en-US" altLang="ko-KR" sz="1050" dirty="0"/>
                        <a:t/>
                      </a:r>
                      <a:br>
                        <a:rPr lang="en-US" altLang="ko-KR" sz="1050" dirty="0"/>
                      </a:br>
                      <a:r>
                        <a:rPr lang="en-US" altLang="ko-KR" sz="1050" dirty="0"/>
                        <a:t>/ETM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5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NNG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B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JKS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5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VV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B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는</a:t>
                      </a:r>
                      <a:r>
                        <a:rPr lang="en-US" altLang="ko-KR" sz="1050" dirty="0"/>
                        <a:t/>
                      </a:r>
                      <a:br>
                        <a:rPr lang="en-US" altLang="ko-KR" sz="1050" dirty="0"/>
                      </a:br>
                      <a:r>
                        <a:rPr lang="en-US" altLang="ko-KR" sz="1050" dirty="0"/>
                        <a:t>/ETM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5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NNB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B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JKS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MAG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VV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5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았</a:t>
                      </a:r>
                      <a:r>
                        <a:rPr lang="en-US" altLang="ko-KR" sz="1050" dirty="0"/>
                        <a:t/>
                      </a:r>
                      <a:br>
                        <a:rPr lang="en-US" altLang="ko-KR" sz="1050" dirty="0"/>
                      </a:br>
                      <a:r>
                        <a:rPr lang="en-US" altLang="ko-KR" sz="1050" dirty="0"/>
                        <a:t>/EP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5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어</a:t>
                      </a:r>
                      <a:r>
                        <a:rPr lang="en-US" altLang="ko-KR" sz="1050" dirty="0"/>
                        <a:t/>
                      </a:r>
                      <a:br>
                        <a:rPr lang="en-US" altLang="ko-KR" sz="1050" dirty="0"/>
                      </a:br>
                      <a:r>
                        <a:rPr lang="en-US" altLang="ko-KR" sz="1050" dirty="0"/>
                        <a:t>/EF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SF</a:t>
                      </a:r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B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Score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050" dirty="0"/>
                        <a:t>(Normalized)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68379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Q’1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NNG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B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NNG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JKB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5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XR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XSA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ㄴ</a:t>
                      </a:r>
                      <a:r>
                        <a:rPr lang="en-US" altLang="ko-KR" sz="1050" dirty="0"/>
                        <a:t/>
                      </a:r>
                      <a:br>
                        <a:rPr lang="en-US" altLang="ko-KR" sz="1050" dirty="0"/>
                      </a:br>
                      <a:r>
                        <a:rPr lang="en-US" altLang="ko-KR" sz="1050" dirty="0"/>
                        <a:t>/ETM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5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NNG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B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JKS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5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VV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B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는</a:t>
                      </a:r>
                      <a:r>
                        <a:rPr lang="en-US" altLang="ko-KR" sz="1050" dirty="0"/>
                        <a:t/>
                      </a:r>
                      <a:br>
                        <a:rPr lang="en-US" altLang="ko-KR" sz="1050" dirty="0"/>
                      </a:br>
                      <a:r>
                        <a:rPr lang="en-US" altLang="ko-KR" sz="1050" dirty="0"/>
                        <a:t>/ETM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5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NNB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B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VA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아</a:t>
                      </a:r>
                      <a:r>
                        <a:rPr lang="en-US" altLang="ko-KR" sz="1050" dirty="0"/>
                        <a:t/>
                      </a:r>
                      <a:br>
                        <a:rPr lang="en-US" altLang="ko-KR" sz="1050" dirty="0"/>
                      </a:br>
                      <a:r>
                        <a:rPr lang="en-US" altLang="ko-KR" sz="1050" dirty="0"/>
                        <a:t>/EF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SF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VV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5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았</a:t>
                      </a:r>
                      <a:r>
                        <a:rPr lang="en-US" altLang="ko-KR" sz="1050" dirty="0"/>
                        <a:t/>
                      </a:r>
                      <a:br>
                        <a:rPr lang="en-US" altLang="ko-KR" sz="1050" dirty="0"/>
                      </a:br>
                      <a:r>
                        <a:rPr lang="en-US" altLang="ko-KR" sz="1050" dirty="0"/>
                        <a:t>/EP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5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나</a:t>
                      </a:r>
                      <a:r>
                        <a:rPr lang="en-US" altLang="ko-KR" sz="1050" dirty="0"/>
                        <a:t/>
                      </a:r>
                      <a:br>
                        <a:rPr lang="en-US" altLang="ko-KR" sz="1050" dirty="0"/>
                      </a:br>
                      <a:r>
                        <a:rPr lang="en-US" altLang="ko-KR" sz="1050" dirty="0"/>
                        <a:t>/EC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VX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아</a:t>
                      </a:r>
                      <a:r>
                        <a:rPr lang="en-US" altLang="ko-KR" sz="1050" dirty="0"/>
                        <a:t/>
                      </a:r>
                      <a:br>
                        <a:rPr lang="en-US" altLang="ko-KR" sz="1050" dirty="0"/>
                      </a:br>
                      <a:r>
                        <a:rPr lang="en-US" altLang="ko-KR" sz="1050" dirty="0"/>
                        <a:t>/EF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SF</a:t>
                      </a:r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BE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76780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B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-1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5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-1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-1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5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B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5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B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5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B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-1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-1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-1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5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5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-1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-1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-1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B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29.3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31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8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도메인을 위한 대화 모델 개발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주어진 발화와 유사한 발화 쌍 찾기</a:t>
                </a:r>
                <a:endParaRPr lang="en-US" altLang="ko-KR" dirty="0"/>
              </a:p>
              <a:p>
                <a:pPr lvl="1"/>
                <a:r>
                  <a:rPr lang="ko-KR" altLang="en-US" dirty="0" err="1"/>
                  <a:t>패턴적으로</a:t>
                </a:r>
                <a:r>
                  <a:rPr lang="ko-KR" altLang="en-US" dirty="0"/>
                  <a:t> 비슷한 발화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Maximum Entropy </a:t>
                </a:r>
                <a:r>
                  <a:rPr lang="ko-KR" altLang="en-US" dirty="0"/>
                  <a:t>모델 학습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 패턴 요소를 </a:t>
                </a:r>
                <a:r>
                  <a:rPr lang="en-US" altLang="ko-KR" dirty="0"/>
                  <a:t>feature</a:t>
                </a:r>
                <a:r>
                  <a:rPr lang="ko-KR" altLang="en-US" dirty="0"/>
                  <a:t>로 활용</a:t>
                </a:r>
                <a:endParaRPr lang="en-US" altLang="ko-KR" dirty="0"/>
              </a:p>
              <a:p>
                <a:pPr lvl="4"/>
                <a:r>
                  <a:rPr lang="en-US" altLang="ko-KR" dirty="0"/>
                  <a:t>P : </a:t>
                </a:r>
                <a:r>
                  <a:rPr lang="ko-KR" altLang="en-US" dirty="0"/>
                  <a:t>가능한 모든 분포 </a:t>
                </a:r>
                <a:r>
                  <a:rPr lang="en-US" altLang="ko-KR" dirty="0"/>
                  <a:t>set</a:t>
                </a:r>
              </a:p>
              <a:p>
                <a:pPr lvl="4"/>
                <a:r>
                  <a:rPr lang="en-US" altLang="ko-KR" dirty="0"/>
                  <a:t>F : M</a:t>
                </a:r>
                <a:r>
                  <a:rPr lang="ko-KR" altLang="en-US" dirty="0"/>
                  <a:t>개의 조건 </a:t>
                </a:r>
                <a:r>
                  <a:rPr lang="en-US" altLang="ko-KR" dirty="0"/>
                  <a:t>set</a:t>
                </a:r>
              </a:p>
              <a:p>
                <a:pPr lvl="4"/>
                <a:r>
                  <a:rPr lang="en-US" altLang="ko-KR" dirty="0"/>
                  <a:t>C : P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subset</a:t>
                </a:r>
              </a:p>
              <a:p>
                <a:pPr lvl="4"/>
                <a:r>
                  <a:rPr lang="en-US" altLang="ko-KR" dirty="0"/>
                  <a:t>p*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/>
                  <a:t> C : best distribution</a:t>
                </a:r>
                <a:endParaRPr lang="ko-KR" altLang="en-US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011" y="4124710"/>
            <a:ext cx="1990725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732" y="3902405"/>
            <a:ext cx="5038725" cy="371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650" y="4355309"/>
            <a:ext cx="34861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6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발화와 유사한 발화 쌍 찾기</a:t>
            </a:r>
            <a:endParaRPr lang="en-US" altLang="ko-KR" dirty="0"/>
          </a:p>
          <a:p>
            <a:pPr lvl="1"/>
            <a:r>
              <a:rPr lang="en-US" altLang="ko-KR" dirty="0"/>
              <a:t>Maximum Entropy </a:t>
            </a:r>
            <a:r>
              <a:rPr lang="ko-KR" altLang="en-US" dirty="0"/>
              <a:t>모델 학습을 위한 </a:t>
            </a:r>
            <a:r>
              <a:rPr lang="en-US" altLang="ko-KR" dirty="0"/>
              <a:t>feature 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095028"/>
                  </p:ext>
                </p:extLst>
              </p:nvPr>
            </p:nvGraphicFramePr>
            <p:xfrm>
              <a:off x="975360" y="2238720"/>
              <a:ext cx="10706375" cy="458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76000">
                      <a:extLst>
                        <a:ext uri="{9D8B030D-6E8A-4147-A177-3AD203B41FA5}">
                          <a16:colId xmlns:a16="http://schemas.microsoft.com/office/drawing/2014/main" val="2355364051"/>
                        </a:ext>
                      </a:extLst>
                    </a:gridCol>
                    <a:gridCol w="5630375">
                      <a:extLst>
                        <a:ext uri="{9D8B030D-6E8A-4147-A177-3AD203B41FA5}">
                          <a16:colId xmlns:a16="http://schemas.microsoft.com/office/drawing/2014/main" val="361607591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수식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설명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712342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dirty="0"/>
                        </a:p>
                      </a:txBody>
                      <a:tcPr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dirty="0"/>
                            <a:t>두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형태소</m:t>
                              </m:r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ko-KR" altLang="en-US" sz="1200" dirty="0"/>
                            <a:t>의 일치 여부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805413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/>
                        </a:p>
                      </a:txBody>
                      <a:tcPr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dirty="0"/>
                            <a:t>두 형태소 태그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𝑃𝑂𝑆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𝑃𝑂𝑆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ko-KR" altLang="en-US" sz="1200" dirty="0"/>
                            <a:t>의 일치 여부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2145967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/>
                        </a:p>
                      </a:txBody>
                      <a:tcPr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dirty="0"/>
                            <a:t>형태소</a:t>
                          </a:r>
                          <a:r>
                            <a:rPr lang="ko-KR" altLang="en-US" sz="1200" baseline="0" dirty="0"/>
                            <a:t> </a:t>
                          </a:r>
                          <a:r>
                            <a:rPr lang="ko-KR" altLang="en-US" sz="1200" dirty="0"/>
                            <a:t>태그가 종결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연결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전성 어미인 경우</a:t>
                          </a:r>
                          <a:r>
                            <a:rPr lang="en-US" altLang="ko-KR" sz="1200" dirty="0"/>
                            <a:t>,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ko-KR" altLang="en-US" sz="1200" baseline="0" dirty="0"/>
                            <a:t>두 형태소와 각 태그의 일치 여부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781676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/>
                        </a:p>
                      </a:txBody>
                      <a:tcPr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dirty="0"/>
                            <a:t>형태소 태그가 선어말어미인 경우</a:t>
                          </a:r>
                          <a:r>
                            <a:rPr lang="en-US" altLang="ko-KR" sz="1200" dirty="0"/>
                            <a:t>, </a:t>
                          </a:r>
                          <a:r>
                            <a:rPr lang="ko-KR" altLang="en-US" sz="1200" dirty="0"/>
                            <a:t>두 형태소와 각 태그의 일치 여부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4933979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/>
                        </a:p>
                      </a:txBody>
                      <a:tcPr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dirty="0"/>
                            <a:t>형태소 태그가 접미사인 경우</a:t>
                          </a:r>
                          <a:r>
                            <a:rPr lang="en-US" altLang="ko-KR" sz="1200" dirty="0"/>
                            <a:t>, </a:t>
                          </a:r>
                          <a:r>
                            <a:rPr lang="ko-KR" altLang="en-US" sz="1200" dirty="0"/>
                            <a:t>두 형태소와 각 태그의 일치 여부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2518237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/>
                        </a:p>
                      </a:txBody>
                      <a:tcPr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dirty="0"/>
                            <a:t>형태소 태그가 주격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보격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관형격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목적격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부사격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호격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 err="1"/>
                            <a:t>인용격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ko-KR" altLang="en-US" sz="1200" dirty="0"/>
                            <a:t>조사인 경우</a:t>
                          </a:r>
                          <a:r>
                            <a:rPr lang="en-US" altLang="ko-KR" sz="1200" dirty="0"/>
                            <a:t>, </a:t>
                          </a:r>
                          <a:r>
                            <a:rPr lang="ko-KR" altLang="en-US" sz="1200" dirty="0"/>
                            <a:t>두 형태소와 각 태그의 일치 여부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9542748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/>
                        </a:p>
                      </a:txBody>
                      <a:tcPr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dirty="0"/>
                            <a:t>형태소 태그가 보조사인 경우</a:t>
                          </a:r>
                          <a:r>
                            <a:rPr lang="en-US" altLang="ko-KR" sz="1200" dirty="0"/>
                            <a:t>, </a:t>
                          </a:r>
                          <a:r>
                            <a:rPr lang="ko-KR" altLang="en-US" sz="1200" dirty="0"/>
                            <a:t>두 형태소와 각 태그의 일치 여부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485745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095028"/>
                  </p:ext>
                </p:extLst>
              </p:nvPr>
            </p:nvGraphicFramePr>
            <p:xfrm>
              <a:off x="975360" y="2238720"/>
              <a:ext cx="10706375" cy="458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76000">
                      <a:extLst>
                        <a:ext uri="{9D8B030D-6E8A-4147-A177-3AD203B41FA5}">
                          <a16:colId xmlns:a16="http://schemas.microsoft.com/office/drawing/2014/main" val="2355364051"/>
                        </a:ext>
                      </a:extLst>
                    </a:gridCol>
                    <a:gridCol w="5630375">
                      <a:extLst>
                        <a:ext uri="{9D8B030D-6E8A-4147-A177-3AD203B41FA5}">
                          <a16:colId xmlns:a16="http://schemas.microsoft.com/office/drawing/2014/main" val="361607591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수식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설명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712342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dirty="0"/>
                        </a:p>
                      </a:txBody>
                      <a:tcPr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368" t="-53000" r="-216" b="-6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805413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/>
                        </a:p>
                      </a:txBody>
                      <a:tcPr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368" t="-151485" r="-216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145967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/>
                        </a:p>
                      </a:txBody>
                      <a:tcPr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dirty="0"/>
                            <a:t>형태소</a:t>
                          </a:r>
                          <a:r>
                            <a:rPr lang="ko-KR" altLang="en-US" sz="1200" baseline="0" dirty="0"/>
                            <a:t> </a:t>
                          </a:r>
                          <a:r>
                            <a:rPr lang="ko-KR" altLang="en-US" sz="1200" dirty="0"/>
                            <a:t>태그가 종결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연결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전성 어미인 경우</a:t>
                          </a:r>
                          <a:r>
                            <a:rPr lang="en-US" altLang="ko-KR" sz="1200" dirty="0"/>
                            <a:t>,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ko-KR" altLang="en-US" sz="1200" baseline="0" dirty="0"/>
                            <a:t>두 형태소와 각 태그의 일치 여부</a:t>
                          </a:r>
                          <a:endParaRPr lang="ko-KR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781676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/>
                        </a:p>
                      </a:txBody>
                      <a:tcPr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dirty="0"/>
                            <a:t>형태소 태그가 선어말어미인 경우</a:t>
                          </a:r>
                          <a:r>
                            <a:rPr lang="en-US" altLang="ko-KR" sz="1200" dirty="0"/>
                            <a:t>, </a:t>
                          </a:r>
                          <a:r>
                            <a:rPr lang="ko-KR" altLang="en-US" sz="1200" dirty="0"/>
                            <a:t>두 형태소와 각 태그의 일치 여부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4933979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/>
                        </a:p>
                      </a:txBody>
                      <a:tcPr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dirty="0"/>
                            <a:t>형태소 태그가 접미사인 경우</a:t>
                          </a:r>
                          <a:r>
                            <a:rPr lang="en-US" altLang="ko-KR" sz="1200" dirty="0"/>
                            <a:t>, </a:t>
                          </a:r>
                          <a:r>
                            <a:rPr lang="ko-KR" altLang="en-US" sz="1200" dirty="0"/>
                            <a:t>두 형태소와 각 태그의 일치 여부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2518237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/>
                        </a:p>
                      </a:txBody>
                      <a:tcPr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dirty="0"/>
                            <a:t>형태소 태그가 주격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보격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관형격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목적격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부사격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/>
                            <a:t>호격</a:t>
                          </a:r>
                          <a:r>
                            <a:rPr lang="en-US" altLang="ko-KR" sz="1200" dirty="0"/>
                            <a:t>/</a:t>
                          </a:r>
                          <a:r>
                            <a:rPr lang="ko-KR" altLang="en-US" sz="1200" dirty="0" err="1"/>
                            <a:t>인용격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ko-KR" altLang="en-US" sz="1200" dirty="0"/>
                            <a:t>조사인 경우</a:t>
                          </a:r>
                          <a:r>
                            <a:rPr lang="en-US" altLang="ko-KR" sz="1200" dirty="0"/>
                            <a:t>, </a:t>
                          </a:r>
                          <a:r>
                            <a:rPr lang="ko-KR" altLang="en-US" sz="1200" dirty="0"/>
                            <a:t>두 형태소와 각 태그의 일치 여부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9542748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/>
                        </a:p>
                      </a:txBody>
                      <a:tcPr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dirty="0"/>
                            <a:t>형태소 태그가 보조사인 경우</a:t>
                          </a:r>
                          <a:r>
                            <a:rPr lang="en-US" altLang="ko-KR" sz="1200" dirty="0"/>
                            <a:t>, </a:t>
                          </a:r>
                          <a:r>
                            <a:rPr lang="ko-KR" altLang="en-US" sz="1200" dirty="0"/>
                            <a:t>두 형태소와 각 태그의 일치 여부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485745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8616" y="2649882"/>
            <a:ext cx="2463800" cy="4506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8616" y="3308061"/>
            <a:ext cx="3195638" cy="4073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8616" y="3852081"/>
            <a:ext cx="3797300" cy="5086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8616" y="4519629"/>
            <a:ext cx="4745038" cy="4106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8617" y="5090188"/>
            <a:ext cx="3644900" cy="5301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9155" y="5691530"/>
            <a:ext cx="4754499" cy="4819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9155" y="6312240"/>
            <a:ext cx="4635371" cy="44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발화와 유사한 발화 쌍 찾기</a:t>
            </a:r>
            <a:endParaRPr lang="en-US" altLang="ko-KR" dirty="0"/>
          </a:p>
          <a:p>
            <a:pPr lvl="1"/>
            <a:r>
              <a:rPr lang="en-US" altLang="ko-KR" dirty="0"/>
              <a:t>Training :</a:t>
            </a:r>
          </a:p>
          <a:p>
            <a:pPr lvl="2"/>
            <a:r>
              <a:rPr lang="en-US" altLang="ko-KR" dirty="0"/>
              <a:t>Food : 897 query pairs (pos. 44.3% / neg. 55.7%)</a:t>
            </a:r>
          </a:p>
          <a:p>
            <a:pPr lvl="2"/>
            <a:r>
              <a:rPr lang="en-US" altLang="ko-KR" dirty="0"/>
              <a:t>Weather : 993 query pairs (pos. 49.6% / neg. 50.4%)</a:t>
            </a:r>
          </a:p>
          <a:p>
            <a:pPr lvl="1"/>
            <a:r>
              <a:rPr lang="en-US" altLang="ko-KR" dirty="0"/>
              <a:t>Test : 50 queries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208522"/>
              </p:ext>
            </p:extLst>
          </p:nvPr>
        </p:nvGraphicFramePr>
        <p:xfrm>
          <a:off x="760659" y="3747356"/>
          <a:ext cx="10670681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7536">
                  <a:extLst>
                    <a:ext uri="{9D8B030D-6E8A-4147-A177-3AD203B41FA5}">
                      <a16:colId xmlns:a16="http://schemas.microsoft.com/office/drawing/2014/main" val="3683311366"/>
                    </a:ext>
                  </a:extLst>
                </a:gridCol>
                <a:gridCol w="2645335">
                  <a:extLst>
                    <a:ext uri="{9D8B030D-6E8A-4147-A177-3AD203B41FA5}">
                      <a16:colId xmlns:a16="http://schemas.microsoft.com/office/drawing/2014/main" val="2720317057"/>
                    </a:ext>
                  </a:extLst>
                </a:gridCol>
                <a:gridCol w="682781">
                  <a:extLst>
                    <a:ext uri="{9D8B030D-6E8A-4147-A177-3AD203B41FA5}">
                      <a16:colId xmlns:a16="http://schemas.microsoft.com/office/drawing/2014/main" val="4179983042"/>
                    </a:ext>
                  </a:extLst>
                </a:gridCol>
                <a:gridCol w="682781">
                  <a:extLst>
                    <a:ext uri="{9D8B030D-6E8A-4147-A177-3AD203B41FA5}">
                      <a16:colId xmlns:a16="http://schemas.microsoft.com/office/drawing/2014/main" val="2642889068"/>
                    </a:ext>
                  </a:extLst>
                </a:gridCol>
                <a:gridCol w="682781">
                  <a:extLst>
                    <a:ext uri="{9D8B030D-6E8A-4147-A177-3AD203B41FA5}">
                      <a16:colId xmlns:a16="http://schemas.microsoft.com/office/drawing/2014/main" val="109501378"/>
                    </a:ext>
                  </a:extLst>
                </a:gridCol>
                <a:gridCol w="682781">
                  <a:extLst>
                    <a:ext uri="{9D8B030D-6E8A-4147-A177-3AD203B41FA5}">
                      <a16:colId xmlns:a16="http://schemas.microsoft.com/office/drawing/2014/main" val="558720316"/>
                    </a:ext>
                  </a:extLst>
                </a:gridCol>
                <a:gridCol w="682781">
                  <a:extLst>
                    <a:ext uri="{9D8B030D-6E8A-4147-A177-3AD203B41FA5}">
                      <a16:colId xmlns:a16="http://schemas.microsoft.com/office/drawing/2014/main" val="886123396"/>
                    </a:ext>
                  </a:extLst>
                </a:gridCol>
                <a:gridCol w="682781">
                  <a:extLst>
                    <a:ext uri="{9D8B030D-6E8A-4147-A177-3AD203B41FA5}">
                      <a16:colId xmlns:a16="http://schemas.microsoft.com/office/drawing/2014/main" val="3189458778"/>
                    </a:ext>
                  </a:extLst>
                </a:gridCol>
                <a:gridCol w="682781">
                  <a:extLst>
                    <a:ext uri="{9D8B030D-6E8A-4147-A177-3AD203B41FA5}">
                      <a16:colId xmlns:a16="http://schemas.microsoft.com/office/drawing/2014/main" val="2490889989"/>
                    </a:ext>
                  </a:extLst>
                </a:gridCol>
                <a:gridCol w="682781">
                  <a:extLst>
                    <a:ext uri="{9D8B030D-6E8A-4147-A177-3AD203B41FA5}">
                      <a16:colId xmlns:a16="http://schemas.microsoft.com/office/drawing/2014/main" val="1132100978"/>
                    </a:ext>
                  </a:extLst>
                </a:gridCol>
                <a:gridCol w="682781">
                  <a:extLst>
                    <a:ext uri="{9D8B030D-6E8A-4147-A177-3AD203B41FA5}">
                      <a16:colId xmlns:a16="http://schemas.microsoft.com/office/drawing/2014/main" val="2439912689"/>
                    </a:ext>
                  </a:extLst>
                </a:gridCol>
                <a:gridCol w="682781">
                  <a:extLst>
                    <a:ext uri="{9D8B030D-6E8A-4147-A177-3AD203B41FA5}">
                      <a16:colId xmlns:a16="http://schemas.microsoft.com/office/drawing/2014/main" val="3475863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도메인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음식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날씨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6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Hits@K</a:t>
                      </a:r>
                      <a:endParaRPr lang="ko-KR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17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i="0" dirty="0"/>
                        <a:t>어휘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i="0" baseline="0" dirty="0"/>
                        <a:t>BM25</a:t>
                      </a:r>
                      <a:endParaRPr lang="ko-KR" altLang="en-US" b="1" i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0.26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6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i="0" dirty="0"/>
                        <a:t>구조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i="0" dirty="0"/>
                        <a:t>Parse Tree Kernel</a:t>
                      </a:r>
                      <a:endParaRPr lang="ko-KR" altLang="en-US" b="1" i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0.12</a:t>
                      </a:r>
                      <a:endParaRPr lang="ko-KR" altLang="en-US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0.14</a:t>
                      </a:r>
                      <a:endParaRPr lang="ko-KR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0.20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16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i="0" dirty="0"/>
                        <a:t>패턴</a:t>
                      </a:r>
                      <a:r>
                        <a:rPr lang="en-US" altLang="ko-KR" b="1" i="0" dirty="0"/>
                        <a:t>1</a:t>
                      </a:r>
                      <a:endParaRPr lang="ko-KR" altLang="en-US" b="1" i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Needle Alignment</a:t>
                      </a:r>
                      <a:endParaRPr lang="ko-KR" altLang="en-US" b="1" i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0.54</a:t>
                      </a:r>
                      <a:endParaRPr lang="ko-KR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0.62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0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/>
                        <a:t>패턴</a:t>
                      </a:r>
                      <a:r>
                        <a:rPr lang="en-US" altLang="ko-KR" b="1" i="0" dirty="0"/>
                        <a:t>2</a:t>
                      </a:r>
                      <a:endParaRPr lang="ko-KR" altLang="en-US" b="1" i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/>
                        <a:t>Maximum Entropy</a:t>
                      </a:r>
                      <a:endParaRPr lang="ko-KR" altLang="en-US" i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0.53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0.61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0.62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0.63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0.64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0.66</a:t>
                      </a:r>
                      <a:endParaRPr lang="ko-KR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0.75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0.78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0.78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0.78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29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dirty="0"/>
                        <a:t>패턴</a:t>
                      </a:r>
                      <a:r>
                        <a:rPr lang="en-US" altLang="ko-KR" sz="1400" b="1" i="0" dirty="0"/>
                        <a:t>2+</a:t>
                      </a:r>
                      <a:r>
                        <a:rPr lang="ko-KR" altLang="en-US" sz="1400" b="1" i="0" dirty="0"/>
                        <a:t>어휘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i="0" baseline="0" dirty="0"/>
                        <a:t>ME+ BM25</a:t>
                      </a:r>
                      <a:endParaRPr lang="ko-KR" altLang="en-US" b="1" i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0.54</a:t>
                      </a:r>
                      <a:endParaRPr lang="ko-KR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0.66</a:t>
                      </a:r>
                      <a:endParaRPr lang="ko-KR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69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dirty="0"/>
                        <a:t>패턴</a:t>
                      </a:r>
                      <a:r>
                        <a:rPr lang="en-US" altLang="ko-KR" sz="1400" b="1" i="0" dirty="0"/>
                        <a:t>2+</a:t>
                      </a:r>
                      <a:r>
                        <a:rPr lang="ko-KR" altLang="en-US" sz="1400" b="1" i="0" dirty="0"/>
                        <a:t>구조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ME+Parse</a:t>
                      </a:r>
                      <a:r>
                        <a:rPr lang="en-US" altLang="ko-KR" b="1" baseline="0" dirty="0"/>
                        <a:t> Tree Kernel</a:t>
                      </a:r>
                      <a:endParaRPr lang="ko-KR" altLang="en-US" b="1" i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0.50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0.60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453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406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발화와 유사한 발화 쌍 찾기 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109607"/>
              </p:ext>
            </p:extLst>
          </p:nvPr>
        </p:nvGraphicFramePr>
        <p:xfrm>
          <a:off x="1770494" y="2471751"/>
          <a:ext cx="8516506" cy="18288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42077">
                  <a:extLst>
                    <a:ext uri="{9D8B030D-6E8A-4147-A177-3AD203B41FA5}">
                      <a16:colId xmlns:a16="http://schemas.microsoft.com/office/drawing/2014/main" val="4233706717"/>
                    </a:ext>
                  </a:extLst>
                </a:gridCol>
                <a:gridCol w="7674429">
                  <a:extLst>
                    <a:ext uri="{9D8B030D-6E8A-4147-A177-3AD203B41FA5}">
                      <a16:colId xmlns:a16="http://schemas.microsoft.com/office/drawing/2014/main" val="1829285880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Q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밥 먹고 나서 약 먹었는데 속이 </a:t>
                      </a:r>
                      <a:r>
                        <a:rPr lang="ko-KR" alt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더부룩하더라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68379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Q’1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디저트로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곤약젤리를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먹었는데 아무 맛도 안 나더라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76780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Q’2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컵라면을 너무 많이 먹었더니 속이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더부룩해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41610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Q’3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최근에 명란젓을 먹었는데 되게 짜더라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31207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Q’4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어제 매운 음식을 먹고 자서 그런가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속이 안 좋아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01892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937348"/>
              </p:ext>
            </p:extLst>
          </p:nvPr>
        </p:nvGraphicFramePr>
        <p:xfrm>
          <a:off x="1770494" y="4482513"/>
          <a:ext cx="8500500" cy="18288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4233706717"/>
                    </a:ext>
                  </a:extLst>
                </a:gridCol>
                <a:gridCol w="7658100">
                  <a:extLst>
                    <a:ext uri="{9D8B030D-6E8A-4147-A177-3AD203B41FA5}">
                      <a16:colId xmlns:a16="http://schemas.microsoft.com/office/drawing/2014/main" val="1829285880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Q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저녁에 너무 많이 먹어서 배가 터질 것 같아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68379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Q’1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밥을 너무 많이 먹어서 배가 찢어질 것 같아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76780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Q’2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배가 너무 고파서 쓰러질 것 같아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41610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Q’3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요즘은 디저트 카페도 많아 져서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마카롱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먹기가 쉬워진 것 같아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31207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Q’4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술을 너무 많이 마셔서 해장할 음식이 필요해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01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37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발화와 유사한 발화 쌍 찾기 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405765"/>
              </p:ext>
            </p:extLst>
          </p:nvPr>
        </p:nvGraphicFramePr>
        <p:xfrm>
          <a:off x="1770494" y="2471751"/>
          <a:ext cx="8516506" cy="18288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42077">
                  <a:extLst>
                    <a:ext uri="{9D8B030D-6E8A-4147-A177-3AD203B41FA5}">
                      <a16:colId xmlns:a16="http://schemas.microsoft.com/office/drawing/2014/main" val="4233706717"/>
                    </a:ext>
                  </a:extLst>
                </a:gridCol>
                <a:gridCol w="7674429">
                  <a:extLst>
                    <a:ext uri="{9D8B030D-6E8A-4147-A177-3AD203B41FA5}">
                      <a16:colId xmlns:a16="http://schemas.microsoft.com/office/drawing/2014/main" val="1829285880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Q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건조해서 그런지 눈이 너무 아프네</a:t>
                      </a:r>
                      <a:r>
                        <a:rPr lang="en-US" altLang="ko-KR" sz="1800" b="1" dirty="0"/>
                        <a:t>.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68379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Q’1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오늘 너무 건조해서 목이 다 아프네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76780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Q’2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너무 건조해서 목이 너무 아프다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41610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Q’3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건조해서 그런지 손이 </a:t>
                      </a:r>
                      <a:r>
                        <a:rPr lang="ko-KR" altLang="en-US" sz="1800" dirty="0" err="1"/>
                        <a:t>갈라졌어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31207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Q’4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겨울이라 그런지 건조해서 손이 다 트네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01892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454565"/>
              </p:ext>
            </p:extLst>
          </p:nvPr>
        </p:nvGraphicFramePr>
        <p:xfrm>
          <a:off x="1770494" y="4482513"/>
          <a:ext cx="8500500" cy="18288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4233706717"/>
                    </a:ext>
                  </a:extLst>
                </a:gridCol>
                <a:gridCol w="7658100">
                  <a:extLst>
                    <a:ext uri="{9D8B030D-6E8A-4147-A177-3AD203B41FA5}">
                      <a16:colId xmlns:a16="http://schemas.microsoft.com/office/drawing/2014/main" val="1829285880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Q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가을이 왔나 봐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하늘이 엄청 높아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68379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Q’1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오늘은 미세먼지가 없나 봐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하늘이 매우 맑아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76780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Q’2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바람이 많이 부나</a:t>
                      </a:r>
                      <a:r>
                        <a:rPr lang="ko-KR" altLang="en-US" sz="1800" baseline="0" dirty="0"/>
                        <a:t> 봐</a:t>
                      </a:r>
                      <a:r>
                        <a:rPr lang="en-US" altLang="ko-KR" sz="1800" baseline="0" dirty="0"/>
                        <a:t>. </a:t>
                      </a:r>
                      <a:r>
                        <a:rPr lang="ko-KR" altLang="en-US" sz="1800" baseline="0" dirty="0"/>
                        <a:t>구름이 엄청 빠르게 움직이네</a:t>
                      </a:r>
                      <a:r>
                        <a:rPr lang="en-US" altLang="ko-KR" sz="1800" baseline="0" dirty="0"/>
                        <a:t>.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41610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Q’3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밤새 서리가 내렸나 봐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잎사귀들이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31207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Q’4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여름이 다가오고 있나 봐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거리에 수국이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피었어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01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53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발화와 비슷한 발화를 바탕으로 가장 적절한 응답 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94" y="2395521"/>
            <a:ext cx="8098937" cy="41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6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도메인을 위한 대화 모델 개발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ko-KR" altLang="en-US" dirty="0"/>
                  <a:t>입력 발화와 비슷한 발화를 바탕으로 가장 적절한 응답 생성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뼈대 생성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입력 발화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쿼리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ko-KR" altLang="en-US" dirty="0"/>
                  <a:t>와 검색된 발화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쿼리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의 차이를 비교하면서 교정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벡터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ko-KR" altLang="en-US" dirty="0"/>
                  <a:t>를 생성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생성된 교정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벡터는 문장의 단어가 뼈대로 남을 확률을 계산하는 용도로 쓰임</a:t>
                </a:r>
                <a:endParaRPr lang="en-US" altLang="ko-KR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ko-KR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′|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ko-KR" altLang="en-US" dirty="0"/>
                  <a:t>교정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벡터를 바탕으로 검색된 응답 발화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뼈대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로 변환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인 경우 단어는 </a:t>
                </a:r>
                <a:r>
                  <a:rPr lang="en-US" altLang="ko-KR" dirty="0"/>
                  <a:t>blank</a:t>
                </a:r>
                <a:r>
                  <a:rPr lang="ko-KR" altLang="en-US" dirty="0"/>
                  <a:t>로 변환</a:t>
                </a:r>
                <a:r>
                  <a:rPr lang="en-US" altLang="ko-KR" dirty="0"/>
                  <a:t>, 1</a:t>
                </a:r>
                <a:r>
                  <a:rPr lang="ko-KR" altLang="en-US" dirty="0"/>
                  <a:t>인 경우 그대로 </a:t>
                </a:r>
                <a:r>
                  <a:rPr lang="ko-KR" altLang="en-US" dirty="0" err="1"/>
                  <a:t>보존시킴</a:t>
                </a:r>
                <a:endParaRPr lang="en-US" altLang="ko-KR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′|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′|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ko-KR" dirty="0"/>
              </a:p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𝑏𝑙𝑎𝑛𝑘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sigmoid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m:rPr>
                              <m:lit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75306" y="2980034"/>
                <a:ext cx="4076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sz="1200" dirty="0"/>
                  <a:t> : </a:t>
                </a:r>
                <a:r>
                  <a:rPr lang="ko-KR" altLang="en-US" sz="1200" dirty="0"/>
                  <a:t>삽입 단어</a:t>
                </a:r>
                <a:r>
                  <a:rPr lang="en-US" altLang="ko-KR" sz="12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삭제 단어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: embedding vector </a:t>
                </a:r>
                <a:r>
                  <a:rPr lang="ko-KR" altLang="en-US" sz="1200" dirty="0"/>
                  <a:t>매핑 함수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삽입 단어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200" dirty="0"/>
                  <a:t> 와 삭제 단어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의 </a:t>
                </a:r>
                <a:r>
                  <a:rPr lang="en-US" altLang="ko-KR" sz="1200" dirty="0"/>
                  <a:t>attention weight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306" y="2980034"/>
                <a:ext cx="4076885" cy="830997"/>
              </a:xfrm>
              <a:prstGeom prst="rect">
                <a:avLst/>
              </a:prstGeom>
              <a:blipFill>
                <a:blip r:embed="rId3"/>
                <a:stretch>
                  <a:fillRect t="-1471"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50777" y="3826191"/>
                <a:ext cx="2013821" cy="885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ko-KR" sz="1200" dirty="0"/>
                  <a:t> : learnable </a:t>
                </a:r>
                <a:r>
                  <a:rPr lang="ko-KR" altLang="en-US" sz="1200" dirty="0" err="1"/>
                  <a:t>파라미터</a:t>
                </a:r>
                <a:r>
                  <a:rPr lang="en-US" altLang="ko-KR" sz="12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검색된 응답 발화</a:t>
                </a:r>
                <a:endParaRPr lang="en-US" altLang="ko-KR" sz="1200" dirty="0"/>
              </a:p>
              <a:p>
                <a:r>
                  <a:rPr lang="en-US" altLang="ko-KR" sz="1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,…, 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/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1200" dirty="0"/>
                  <a:t> : hidden vector (</a:t>
                </a:r>
                <a:r>
                  <a:rPr lang="en-US" altLang="ko-KR" sz="1200" dirty="0" err="1"/>
                  <a:t>BiGRU</a:t>
                </a:r>
                <a:r>
                  <a:rPr lang="en-US" altLang="ko-KR" sz="12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777" y="3826191"/>
                <a:ext cx="2013821" cy="885307"/>
              </a:xfrm>
              <a:prstGeom prst="rect">
                <a:avLst/>
              </a:prstGeom>
              <a:blipFill>
                <a:blip r:embed="rId4"/>
                <a:stretch>
                  <a:fillRect t="-1379" b="-48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80038" y="5692337"/>
                <a:ext cx="11169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: indicator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038" y="5692337"/>
                <a:ext cx="1116972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32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다중 도메인을 위한 대화 모델 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입력 발화와 비슷한 발화를 바탕으로 가장 적절한 응답 생성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특정 도메인으로만 학습</a:t>
            </a:r>
            <a:r>
              <a:rPr lang="en-US" altLang="ko-KR" sz="1800" dirty="0"/>
              <a:t>, </a:t>
            </a:r>
            <a:r>
              <a:rPr lang="ko-KR" altLang="en-US" sz="1800" dirty="0"/>
              <a:t>검증 실시</a:t>
            </a:r>
            <a:endParaRPr lang="en-US" altLang="ko-KR" sz="18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도메인과 상관 없는 발화에 대응하기 위하여 드라마 대본 데이터로 학습 하고 특정 도메인으로 </a:t>
            </a:r>
            <a:r>
              <a:rPr lang="en-US" altLang="ko-KR" sz="1800" dirty="0"/>
              <a:t>tuning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96855"/>
              </p:ext>
            </p:extLst>
          </p:nvPr>
        </p:nvGraphicFramePr>
        <p:xfrm>
          <a:off x="1173802" y="2987963"/>
          <a:ext cx="4898460" cy="267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505">
                  <a:extLst>
                    <a:ext uri="{9D8B030D-6E8A-4147-A177-3AD203B41FA5}">
                      <a16:colId xmlns:a16="http://schemas.microsoft.com/office/drawing/2014/main" val="3287149"/>
                    </a:ext>
                  </a:extLst>
                </a:gridCol>
                <a:gridCol w="1290955">
                  <a:extLst>
                    <a:ext uri="{9D8B030D-6E8A-4147-A177-3AD203B41FA5}">
                      <a16:colId xmlns:a16="http://schemas.microsoft.com/office/drawing/2014/main" val="28809621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458428920"/>
                    </a:ext>
                  </a:extLst>
                </a:gridCol>
              </a:tblGrid>
              <a:tr h="381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실험 </a:t>
                      </a:r>
                      <a:r>
                        <a:rPr lang="ko-KR" altLang="en-US" sz="1600" dirty="0" err="1"/>
                        <a:t>셋팅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Train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Validation/Test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501829"/>
                  </a:ext>
                </a:extLst>
              </a:tr>
              <a:tr h="381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1-1(</a:t>
                      </a:r>
                      <a:r>
                        <a:rPr lang="ko-KR" altLang="en-US" sz="1600" dirty="0"/>
                        <a:t>특정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음식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음식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915101"/>
                  </a:ext>
                </a:extLst>
              </a:tr>
              <a:tr h="381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1-2(</a:t>
                      </a:r>
                      <a:r>
                        <a:rPr lang="ko-KR" altLang="en-US" sz="1600" dirty="0"/>
                        <a:t>특정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날씨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날씨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089143"/>
                  </a:ext>
                </a:extLst>
              </a:tr>
              <a:tr h="381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1-3(</a:t>
                      </a:r>
                      <a:r>
                        <a:rPr lang="ko-KR" altLang="en-US" sz="1600" dirty="0"/>
                        <a:t>특정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음식</a:t>
                      </a:r>
                      <a:r>
                        <a:rPr lang="en-US" altLang="ko-KR" sz="1600" dirty="0"/>
                        <a:t>+</a:t>
                      </a:r>
                      <a:r>
                        <a:rPr lang="ko-KR" altLang="en-US" sz="1600" dirty="0"/>
                        <a:t>날씨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음식</a:t>
                      </a:r>
                      <a:r>
                        <a:rPr lang="en-US" altLang="ko-KR" sz="1600" dirty="0"/>
                        <a:t>+</a:t>
                      </a:r>
                      <a:r>
                        <a:rPr lang="ko-KR" altLang="en-US" sz="1600" dirty="0"/>
                        <a:t>날씨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586720"/>
                  </a:ext>
                </a:extLst>
              </a:tr>
              <a:tr h="381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1-4(</a:t>
                      </a:r>
                      <a:r>
                        <a:rPr lang="ko-KR" altLang="en-US" sz="1600" dirty="0"/>
                        <a:t>특정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쇼핑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쇼핑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469379"/>
                  </a:ext>
                </a:extLst>
              </a:tr>
              <a:tr h="381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2-1(</a:t>
                      </a:r>
                      <a:r>
                        <a:rPr lang="ko-KR" altLang="en-US" sz="1600" dirty="0"/>
                        <a:t>일반 </a:t>
                      </a:r>
                      <a:r>
                        <a:rPr lang="en-US" altLang="ko-KR" sz="1600" dirty="0"/>
                        <a:t>+ </a:t>
                      </a:r>
                      <a:r>
                        <a:rPr lang="ko-KR" altLang="en-US" sz="1600" dirty="0"/>
                        <a:t>특정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드라마 대본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음식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788670"/>
                  </a:ext>
                </a:extLst>
              </a:tr>
              <a:tr h="381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2-2(</a:t>
                      </a:r>
                      <a:r>
                        <a:rPr lang="ko-KR" altLang="en-US" sz="1600" dirty="0"/>
                        <a:t>일반 </a:t>
                      </a:r>
                      <a:r>
                        <a:rPr lang="en-US" altLang="ko-KR" sz="1600" dirty="0"/>
                        <a:t>+ </a:t>
                      </a:r>
                      <a:r>
                        <a:rPr lang="ko-KR" altLang="en-US" sz="1600" dirty="0"/>
                        <a:t>특정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드라마 대본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날씨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64989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90056"/>
              </p:ext>
            </p:extLst>
          </p:nvPr>
        </p:nvGraphicFramePr>
        <p:xfrm>
          <a:off x="1173802" y="5763768"/>
          <a:ext cx="10515600" cy="1005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336803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179107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46605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167165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86592097"/>
                    </a:ext>
                  </a:extLst>
                </a:gridCol>
              </a:tblGrid>
              <a:tr h="285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Domain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Train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Valid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Test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965234"/>
                  </a:ext>
                </a:extLst>
              </a:tr>
              <a:tr h="285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</a:t>
                      </a:r>
                      <a:r>
                        <a:rPr lang="ko-KR" altLang="en-US" sz="1600" dirty="0"/>
                        <a:t> 일반 </a:t>
                      </a:r>
                      <a:r>
                        <a:rPr lang="en-US" altLang="ko-KR" sz="1600" dirty="0"/>
                        <a:t>V </a:t>
                      </a:r>
                      <a:r>
                        <a:rPr lang="ko-KR" altLang="en-US" sz="1600" dirty="0"/>
                        <a:t>날씨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109,571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23,960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Test</a:t>
                      </a:r>
                      <a:r>
                        <a:rPr lang="ko-KR" altLang="en-US" sz="1600" dirty="0"/>
                        <a:t>는 날씨대화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456159"/>
                  </a:ext>
                </a:extLst>
              </a:tr>
              <a:tr h="285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 </a:t>
                      </a:r>
                      <a:r>
                        <a:rPr lang="ko-KR" altLang="en-US" sz="1600" dirty="0"/>
                        <a:t>일반 </a:t>
                      </a:r>
                      <a:r>
                        <a:rPr lang="en-US" altLang="ko-KR" sz="1600" dirty="0"/>
                        <a:t>V </a:t>
                      </a:r>
                      <a:r>
                        <a:rPr lang="ko-KR" altLang="en-US" sz="1600" dirty="0"/>
                        <a:t>음식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109,571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18,272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Test</a:t>
                      </a:r>
                      <a:r>
                        <a:rPr lang="ko-KR" altLang="en-US" sz="1600" dirty="0"/>
                        <a:t>는 음식대화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24017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085AFF2-C2EE-4968-A820-D3762753E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11303"/>
              </p:ext>
            </p:extLst>
          </p:nvPr>
        </p:nvGraphicFramePr>
        <p:xfrm>
          <a:off x="6263799" y="2987964"/>
          <a:ext cx="5436000" cy="2672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326">
                  <a:extLst>
                    <a:ext uri="{9D8B030D-6E8A-4147-A177-3AD203B41FA5}">
                      <a16:colId xmlns:a16="http://schemas.microsoft.com/office/drawing/2014/main" val="2564317558"/>
                    </a:ext>
                  </a:extLst>
                </a:gridCol>
                <a:gridCol w="1127194">
                  <a:extLst>
                    <a:ext uri="{9D8B030D-6E8A-4147-A177-3AD203B41FA5}">
                      <a16:colId xmlns:a16="http://schemas.microsoft.com/office/drawing/2014/main" val="3823555852"/>
                    </a:ext>
                  </a:extLst>
                </a:gridCol>
                <a:gridCol w="936870">
                  <a:extLst>
                    <a:ext uri="{9D8B030D-6E8A-4147-A177-3AD203B41FA5}">
                      <a16:colId xmlns:a16="http://schemas.microsoft.com/office/drawing/2014/main" val="3282174418"/>
                    </a:ext>
                  </a:extLst>
                </a:gridCol>
                <a:gridCol w="936870">
                  <a:extLst>
                    <a:ext uri="{9D8B030D-6E8A-4147-A177-3AD203B41FA5}">
                      <a16:colId xmlns:a16="http://schemas.microsoft.com/office/drawing/2014/main" val="2042434903"/>
                    </a:ext>
                  </a:extLst>
                </a:gridCol>
                <a:gridCol w="936870">
                  <a:extLst>
                    <a:ext uri="{9D8B030D-6E8A-4147-A177-3AD203B41FA5}">
                      <a16:colId xmlns:a16="http://schemas.microsoft.com/office/drawing/2014/main" val="1664940204"/>
                    </a:ext>
                  </a:extLst>
                </a:gridCol>
                <a:gridCol w="936870">
                  <a:extLst>
                    <a:ext uri="{9D8B030D-6E8A-4147-A177-3AD203B41FA5}">
                      <a16:colId xmlns:a16="http://schemas.microsoft.com/office/drawing/2014/main" val="2400147965"/>
                    </a:ext>
                  </a:extLst>
                </a:gridCol>
              </a:tblGrid>
              <a:tr h="3740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단위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도메인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음식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날씨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쇼핑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드라마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05135"/>
                  </a:ext>
                </a:extLst>
              </a:tr>
              <a:tr h="4596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형태소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12.99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13.03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14.35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22.31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082356"/>
                  </a:ext>
                </a:extLst>
              </a:tr>
              <a:tr h="4596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어절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6.09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6.41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10.30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934471"/>
                  </a:ext>
                </a:extLst>
              </a:tr>
              <a:tr h="4596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고유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형태소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2,355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2,040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2,593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35,938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73162"/>
                  </a:ext>
                </a:extLst>
              </a:tr>
              <a:tr h="4596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어절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4,906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4,641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5,491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142,843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039614"/>
                  </a:ext>
                </a:extLst>
              </a:tr>
              <a:tr h="45965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데이터셋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18,272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23,960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25,352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109,571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65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542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다중 도메인을 위한 대화 모델 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입력 발화와 비슷한 발화를 바탕으로 가장 적절한 응답 생성</a:t>
            </a:r>
            <a:endParaRPr lang="en-US" altLang="ko-KR" sz="2400" dirty="0"/>
          </a:p>
          <a:p>
            <a:pPr lvl="1"/>
            <a:r>
              <a:rPr lang="ko-KR" altLang="en-US" sz="2000" dirty="0"/>
              <a:t>대화 만족도 평가</a:t>
            </a:r>
            <a:endParaRPr lang="en-US" altLang="ko-KR" sz="2000" dirty="0"/>
          </a:p>
          <a:p>
            <a:pPr lvl="2"/>
            <a:r>
              <a:rPr lang="en-US" altLang="ko-KR" sz="1800" dirty="0"/>
              <a:t>50</a:t>
            </a:r>
            <a:r>
              <a:rPr lang="ko-KR" altLang="en-US" sz="1800" dirty="0"/>
              <a:t>개의 대화 데이터에 대한 만족도 평가</a:t>
            </a:r>
            <a:endParaRPr lang="en-US" altLang="ko-KR" sz="1800" dirty="0"/>
          </a:p>
          <a:p>
            <a:pPr lvl="3"/>
            <a:r>
              <a:rPr lang="ko-KR" altLang="en-US" sz="1600" dirty="0"/>
              <a:t>평가 기준</a:t>
            </a:r>
            <a:endParaRPr lang="en-US" altLang="ko-KR" sz="1600" dirty="0"/>
          </a:p>
          <a:p>
            <a:pPr lvl="4"/>
            <a:r>
              <a:rPr lang="ko-KR" altLang="en-US" sz="1600" dirty="0"/>
              <a:t>생성된 응답은 문법적 측면에서 적합한가</a:t>
            </a:r>
            <a:r>
              <a:rPr lang="en-US" altLang="ko-KR" sz="1600" dirty="0"/>
              <a:t>? (</a:t>
            </a:r>
            <a:r>
              <a:rPr lang="ko-KR" altLang="en-US" sz="1600" dirty="0"/>
              <a:t>예</a:t>
            </a:r>
            <a:r>
              <a:rPr lang="en-US" altLang="ko-KR" sz="1600" dirty="0"/>
              <a:t>, </a:t>
            </a:r>
            <a:r>
              <a:rPr lang="ko-KR" altLang="en-US" sz="1600" dirty="0"/>
              <a:t>아니오</a:t>
            </a:r>
            <a:r>
              <a:rPr lang="en-US" altLang="ko-KR" sz="1600" dirty="0"/>
              <a:t>)</a:t>
            </a:r>
          </a:p>
          <a:p>
            <a:pPr lvl="4"/>
            <a:r>
              <a:rPr lang="ko-KR" altLang="en-US" sz="1600" dirty="0"/>
              <a:t>생성된 응답은 의미적 측면에서 적합한가</a:t>
            </a:r>
            <a:r>
              <a:rPr lang="en-US" altLang="ko-KR" sz="1600" dirty="0"/>
              <a:t>? (1</a:t>
            </a:r>
            <a:r>
              <a:rPr lang="ko-KR" altLang="en-US" sz="1600" dirty="0"/>
              <a:t>점</a:t>
            </a:r>
            <a:r>
              <a:rPr lang="en-US" altLang="ko-KR" sz="1600" dirty="0"/>
              <a:t>~5</a:t>
            </a:r>
            <a:r>
              <a:rPr lang="ko-KR" altLang="en-US" sz="1600" dirty="0"/>
              <a:t>점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3924300"/>
          <a:ext cx="12192000" cy="1656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4774209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63049227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3456693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06986854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084785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162533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23731777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888154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33107054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22404787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64145361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59878695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0217781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도메인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날씨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음식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날씨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음식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쇼핑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드라마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날씨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드라마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음식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065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적합도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일치도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적합도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일치도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적합도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적합도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일치도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적합도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일치도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적합도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일치도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69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문법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비율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0.6939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0.7346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날씨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음식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0.9350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0.5378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0.5736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5048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의미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점수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3.92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0.6286</a:t>
                      </a:r>
                    </a:p>
                    <a:p>
                      <a:pPr algn="ctr" latinLnBrk="1"/>
                      <a:r>
                        <a:rPr lang="en-US" altLang="ko-KR" sz="1200" b="0" dirty="0"/>
                        <a:t>(weighted)</a:t>
                      </a:r>
                      <a:endParaRPr lang="ko-KR" altLang="en-US" sz="1200" b="0" dirty="0"/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3.12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0.5232</a:t>
                      </a:r>
                    </a:p>
                    <a:p>
                      <a:pPr algn="ctr" latinLnBrk="1"/>
                      <a:r>
                        <a:rPr lang="en-US" altLang="ko-KR" sz="1200" b="0" dirty="0"/>
                        <a:t>(weighted)</a:t>
                      </a:r>
                      <a:endParaRPr lang="ko-KR" altLang="en-US" sz="1200" b="0" dirty="0"/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2.12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2.48</a:t>
                      </a:r>
                      <a:r>
                        <a:rPr lang="ko-KR" altLang="en-US" sz="1200" b="0" dirty="0"/>
                        <a:t>날씨</a:t>
                      </a:r>
                      <a:endParaRPr lang="en-US" altLang="ko-KR" sz="1200" b="0" dirty="0"/>
                    </a:p>
                    <a:p>
                      <a:pPr algn="ctr" latinLnBrk="1"/>
                      <a:r>
                        <a:rPr lang="en-US" altLang="ko-KR" sz="1200" b="0" dirty="0"/>
                        <a:t>1.76</a:t>
                      </a:r>
                      <a:r>
                        <a:rPr lang="ko-KR" altLang="en-US" sz="1200" b="0" dirty="0"/>
                        <a:t>음식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2.05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0.9089</a:t>
                      </a:r>
                    </a:p>
                    <a:p>
                      <a:pPr algn="ctr" latinLnBrk="1"/>
                      <a:r>
                        <a:rPr lang="en-US" altLang="ko-KR" sz="1200" b="0"/>
                        <a:t>(weighted)</a:t>
                      </a:r>
                      <a:endParaRPr lang="ko-KR" altLang="en-US" sz="1200" b="0" dirty="0"/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1.17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0.5447</a:t>
                      </a:r>
                    </a:p>
                    <a:p>
                      <a:pPr algn="ctr" latinLnBrk="1"/>
                      <a:r>
                        <a:rPr lang="en-US" altLang="ko-KR" sz="1200" b="0" dirty="0"/>
                        <a:t>(weighted)</a:t>
                      </a:r>
                      <a:endParaRPr lang="ko-KR" altLang="en-US" sz="12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1.33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0.6613</a:t>
                      </a:r>
                    </a:p>
                    <a:p>
                      <a:pPr algn="ctr" latinLnBrk="1"/>
                      <a:r>
                        <a:rPr lang="en-US" altLang="ko-KR" sz="1200" b="0" dirty="0"/>
                        <a:t>(weighted)</a:t>
                      </a:r>
                      <a:endParaRPr lang="ko-KR" altLang="en-US" sz="1200" b="0" dirty="0"/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16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51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803FD12-5087-4D6F-AA35-A906D4DE4EC9}"/>
              </a:ext>
            </a:extLst>
          </p:cNvPr>
          <p:cNvSpPr/>
          <p:nvPr/>
        </p:nvSpPr>
        <p:spPr>
          <a:xfrm>
            <a:off x="1395418" y="2473816"/>
            <a:ext cx="1057275" cy="422910"/>
          </a:xfrm>
          <a:prstGeom prst="ellipse">
            <a:avLst/>
          </a:prstGeom>
          <a:solidFill>
            <a:srgbClr val="FFDA29"/>
          </a:solidFill>
          <a:ln w="12700" cap="flat" cmpd="sng" algn="ctr">
            <a:solidFill>
              <a:srgbClr val="FFDA29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63056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INPUT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63056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(CHAT)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263056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모서리가 둥근 직사각형 22">
            <a:extLst>
              <a:ext uri="{FF2B5EF4-FFF2-40B4-BE49-F238E27FC236}">
                <a16:creationId xmlns:a16="http://schemas.microsoft.com/office/drawing/2014/main" id="{50A06510-EFDA-49A9-A421-2B6C2B8EAE80}"/>
              </a:ext>
            </a:extLst>
          </p:cNvPr>
          <p:cNvSpPr/>
          <p:nvPr/>
        </p:nvSpPr>
        <p:spPr>
          <a:xfrm>
            <a:off x="2797134" y="2343271"/>
            <a:ext cx="2080260" cy="684000"/>
          </a:xfrm>
          <a:prstGeom prst="roundRect">
            <a:avLst/>
          </a:prstGeom>
          <a:solidFill>
            <a:srgbClr val="009499"/>
          </a:solidFill>
          <a:ln w="12700" cap="flat" cmpd="sng" algn="ctr">
            <a:solidFill>
              <a:srgbClr val="009499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DOMAIN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PREDICTION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02A1C73-E6BD-4CA9-8EF0-110323773416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452693" y="2685271"/>
            <a:ext cx="344441" cy="0"/>
          </a:xfrm>
          <a:prstGeom prst="straightConnector1">
            <a:avLst/>
          </a:prstGeom>
          <a:noFill/>
          <a:ln w="28575" cap="flat" cmpd="sng" algn="ctr">
            <a:solidFill>
              <a:srgbClr val="26305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F23072-8AA1-4714-A6E4-98CC1FBC12F3}"/>
              </a:ext>
            </a:extLst>
          </p:cNvPr>
          <p:cNvCxnSpPr>
            <a:stCxn id="11" idx="3"/>
            <a:endCxn id="8" idx="2"/>
          </p:cNvCxnSpPr>
          <p:nvPr/>
        </p:nvCxnSpPr>
        <p:spPr>
          <a:xfrm flipV="1">
            <a:off x="8603574" y="2683217"/>
            <a:ext cx="798704" cy="2054"/>
          </a:xfrm>
          <a:prstGeom prst="straightConnector1">
            <a:avLst/>
          </a:prstGeom>
          <a:noFill/>
          <a:ln w="28575" cap="flat" cmpd="sng" algn="ctr">
            <a:solidFill>
              <a:srgbClr val="26305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A2FEB035-5F2C-48C1-9AB3-5BC758AAD1B1}"/>
              </a:ext>
            </a:extLst>
          </p:cNvPr>
          <p:cNvSpPr/>
          <p:nvPr/>
        </p:nvSpPr>
        <p:spPr>
          <a:xfrm>
            <a:off x="9402278" y="2471762"/>
            <a:ext cx="1344930" cy="422910"/>
          </a:xfrm>
          <a:prstGeom prst="ellipse">
            <a:avLst/>
          </a:prstGeom>
          <a:solidFill>
            <a:srgbClr val="FFDA29"/>
          </a:solidFill>
          <a:ln w="12700" cap="flat" cmpd="sng" algn="ctr">
            <a:solidFill>
              <a:srgbClr val="FFDA29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63056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OUTPUT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63056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(RESPONSE)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263056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6A4629-851A-44B4-93D6-FC4122ACBBF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877394" y="2685271"/>
            <a:ext cx="342900" cy="0"/>
          </a:xfrm>
          <a:prstGeom prst="straightConnector1">
            <a:avLst/>
          </a:prstGeom>
          <a:noFill/>
          <a:ln w="28575" cap="flat" cmpd="sng" algn="ctr">
            <a:solidFill>
              <a:srgbClr val="263056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85" name="그룹 84"/>
          <p:cNvGrpSpPr/>
          <p:nvPr/>
        </p:nvGrpSpPr>
        <p:grpSpPr>
          <a:xfrm>
            <a:off x="5220294" y="2231199"/>
            <a:ext cx="3383280" cy="908144"/>
            <a:chOff x="6122502" y="2231199"/>
            <a:chExt cx="3383280" cy="908144"/>
          </a:xfrm>
        </p:grpSpPr>
        <p:sp>
          <p:nvSpPr>
            <p:cNvPr id="11" name="모서리가 둥근 직사각형 52">
              <a:extLst>
                <a:ext uri="{FF2B5EF4-FFF2-40B4-BE49-F238E27FC236}">
                  <a16:creationId xmlns:a16="http://schemas.microsoft.com/office/drawing/2014/main" id="{5742806D-CD13-4D85-A732-0A7E4FA1D269}"/>
                </a:ext>
              </a:extLst>
            </p:cNvPr>
            <p:cNvSpPr/>
            <p:nvPr/>
          </p:nvSpPr>
          <p:spPr>
            <a:xfrm>
              <a:off x="6122502" y="2231199"/>
              <a:ext cx="3383280" cy="908144"/>
            </a:xfrm>
            <a:prstGeom prst="roundRect">
              <a:avLst>
                <a:gd name="adj" fmla="val 7276"/>
              </a:avLst>
            </a:prstGeom>
            <a:solidFill>
              <a:srgbClr val="009499"/>
            </a:solidFill>
            <a:ln w="12700" cap="flat" cmpd="sng" algn="ctr">
              <a:solidFill>
                <a:srgbClr val="009499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4029A1-BF2E-4D3F-975C-CB17A975D59E}"/>
                </a:ext>
              </a:extLst>
            </p:cNvPr>
            <p:cNvSpPr txBox="1"/>
            <p:nvPr/>
          </p:nvSpPr>
          <p:spPr>
            <a:xfrm>
              <a:off x="8164018" y="2451663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63056"/>
                  </a:solidFill>
                  <a:effectLst/>
                  <a:uLnTx/>
                  <a:uFillTx/>
                  <a:latin typeface="Calibri" panose="020F0502020204030204"/>
                </a:rPr>
                <a:t>…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63056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67CD79A-9B29-4778-A858-91C13D841D12}"/>
                </a:ext>
              </a:extLst>
            </p:cNvPr>
            <p:cNvGrpSpPr/>
            <p:nvPr/>
          </p:nvGrpSpPr>
          <p:grpSpPr>
            <a:xfrm>
              <a:off x="6172831" y="2291932"/>
              <a:ext cx="987677" cy="793435"/>
              <a:chOff x="2881159" y="5702614"/>
              <a:chExt cx="987677" cy="793435"/>
            </a:xfrm>
          </p:grpSpPr>
          <p:sp>
            <p:nvSpPr>
              <p:cNvPr id="25" name="모서리가 둥근 직사각형 66">
                <a:extLst>
                  <a:ext uri="{FF2B5EF4-FFF2-40B4-BE49-F238E27FC236}">
                    <a16:creationId xmlns:a16="http://schemas.microsoft.com/office/drawing/2014/main" id="{30915D9D-DD20-45E3-80C6-AF437AB6B57D}"/>
                  </a:ext>
                </a:extLst>
              </p:cNvPr>
              <p:cNvSpPr/>
              <p:nvPr/>
            </p:nvSpPr>
            <p:spPr>
              <a:xfrm>
                <a:off x="2881159" y="5702614"/>
                <a:ext cx="987677" cy="793435"/>
              </a:xfrm>
              <a:prstGeom prst="roundRect">
                <a:avLst>
                  <a:gd name="adj" fmla="val 8264"/>
                </a:avLst>
              </a:prstGeom>
              <a:solidFill>
                <a:srgbClr val="DE98AB"/>
              </a:solidFill>
              <a:ln w="12700" cap="flat" cmpd="sng" algn="ctr">
                <a:solidFill>
                  <a:srgbClr val="DE98A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263056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모서리가 둥근 직사각형 68">
                <a:extLst>
                  <a:ext uri="{FF2B5EF4-FFF2-40B4-BE49-F238E27FC236}">
                    <a16:creationId xmlns:a16="http://schemas.microsoft.com/office/drawing/2014/main" id="{644AB061-EA2C-4F4C-BD63-5D4E7B26AE8A}"/>
                  </a:ext>
                </a:extLst>
              </p:cNvPr>
              <p:cNvSpPr/>
              <p:nvPr/>
            </p:nvSpPr>
            <p:spPr>
              <a:xfrm>
                <a:off x="2924998" y="5742610"/>
                <a:ext cx="900000" cy="695343"/>
              </a:xfrm>
              <a:prstGeom prst="roundRect">
                <a:avLst/>
              </a:prstGeom>
              <a:solidFill>
                <a:srgbClr val="98DDDE"/>
              </a:solidFill>
              <a:ln w="12700" cap="flat" cmpd="sng" algn="ctr">
                <a:solidFill>
                  <a:srgbClr val="98DDDE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63056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rPr>
                  <a:t>NEURAL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63056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rPr>
                  <a:t>GENERATOR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000" b="1" kern="0" dirty="0">
                    <a:solidFill>
                      <a:srgbClr val="263056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000" b="1" kern="0" dirty="0">
                    <a:solidFill>
                      <a:srgbClr val="263056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음식</a:t>
                </a:r>
                <a:r>
                  <a:rPr lang="en-US" altLang="ko-KR" sz="1000" b="1" kern="0" dirty="0">
                    <a:solidFill>
                      <a:srgbClr val="263056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)</a:t>
                </a:r>
                <a:endPara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263056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67CC90D-D13C-4428-8BF4-AC0359B70DA2}"/>
                </a:ext>
              </a:extLst>
            </p:cNvPr>
            <p:cNvGrpSpPr/>
            <p:nvPr/>
          </p:nvGrpSpPr>
          <p:grpSpPr>
            <a:xfrm>
              <a:off x="7222485" y="2291932"/>
              <a:ext cx="987677" cy="793435"/>
              <a:chOff x="2881159" y="5702614"/>
              <a:chExt cx="987677" cy="793435"/>
            </a:xfrm>
          </p:grpSpPr>
          <p:sp>
            <p:nvSpPr>
              <p:cNvPr id="22" name="모서리가 둥근 직사각형 63">
                <a:extLst>
                  <a:ext uri="{FF2B5EF4-FFF2-40B4-BE49-F238E27FC236}">
                    <a16:creationId xmlns:a16="http://schemas.microsoft.com/office/drawing/2014/main" id="{3C8A6A86-F057-4E6C-9CCD-BB5A23252E29}"/>
                  </a:ext>
                </a:extLst>
              </p:cNvPr>
              <p:cNvSpPr/>
              <p:nvPr/>
            </p:nvSpPr>
            <p:spPr>
              <a:xfrm>
                <a:off x="2881159" y="5702614"/>
                <a:ext cx="987677" cy="793435"/>
              </a:xfrm>
              <a:prstGeom prst="roundRect">
                <a:avLst>
                  <a:gd name="adj" fmla="val 8264"/>
                </a:avLst>
              </a:prstGeom>
              <a:solidFill>
                <a:srgbClr val="DE98AB"/>
              </a:solidFill>
              <a:ln w="12700" cap="flat" cmpd="sng" algn="ctr">
                <a:solidFill>
                  <a:srgbClr val="DE98A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263056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모서리가 둥근 직사각형 65">
                <a:extLst>
                  <a:ext uri="{FF2B5EF4-FFF2-40B4-BE49-F238E27FC236}">
                    <a16:creationId xmlns:a16="http://schemas.microsoft.com/office/drawing/2014/main" id="{57B7D8D8-8A95-4451-BD2D-A00E51CF9467}"/>
                  </a:ext>
                </a:extLst>
              </p:cNvPr>
              <p:cNvSpPr/>
              <p:nvPr/>
            </p:nvSpPr>
            <p:spPr>
              <a:xfrm>
                <a:off x="2924998" y="5742610"/>
                <a:ext cx="900000" cy="695343"/>
              </a:xfrm>
              <a:prstGeom prst="roundRect">
                <a:avLst/>
              </a:prstGeom>
              <a:solidFill>
                <a:srgbClr val="98DDDE"/>
              </a:solidFill>
              <a:ln w="12700" cap="flat" cmpd="sng" algn="ctr">
                <a:solidFill>
                  <a:srgbClr val="98DDDE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63056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rPr>
                  <a:t>NEURAL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63056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rPr>
                  <a:t>GENERATOR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000" b="1" kern="0" dirty="0">
                    <a:solidFill>
                      <a:srgbClr val="263056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000" b="1" kern="0" dirty="0">
                    <a:solidFill>
                      <a:srgbClr val="263056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날씨</a:t>
                </a:r>
                <a:r>
                  <a:rPr lang="en-US" altLang="ko-KR" sz="1000" b="1" kern="0" dirty="0">
                    <a:solidFill>
                      <a:srgbClr val="263056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)</a:t>
                </a:r>
                <a:endPara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263056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8543EB2-E1FC-4E29-8091-EB1D51624511}"/>
                </a:ext>
              </a:extLst>
            </p:cNvPr>
            <p:cNvGrpSpPr/>
            <p:nvPr/>
          </p:nvGrpSpPr>
          <p:grpSpPr>
            <a:xfrm>
              <a:off x="8476367" y="2288757"/>
              <a:ext cx="987677" cy="793435"/>
              <a:chOff x="2881159" y="5702614"/>
              <a:chExt cx="987677" cy="793435"/>
            </a:xfrm>
          </p:grpSpPr>
          <p:sp>
            <p:nvSpPr>
              <p:cNvPr id="19" name="모서리가 둥근 직사각형 60">
                <a:extLst>
                  <a:ext uri="{FF2B5EF4-FFF2-40B4-BE49-F238E27FC236}">
                    <a16:creationId xmlns:a16="http://schemas.microsoft.com/office/drawing/2014/main" id="{8034ADD9-AAED-4449-A8DC-63BFFF3B1E0E}"/>
                  </a:ext>
                </a:extLst>
              </p:cNvPr>
              <p:cNvSpPr/>
              <p:nvPr/>
            </p:nvSpPr>
            <p:spPr>
              <a:xfrm>
                <a:off x="2881159" y="5702614"/>
                <a:ext cx="987677" cy="793435"/>
              </a:xfrm>
              <a:prstGeom prst="roundRect">
                <a:avLst>
                  <a:gd name="adj" fmla="val 8264"/>
                </a:avLst>
              </a:prstGeom>
              <a:solidFill>
                <a:srgbClr val="DE98AB"/>
              </a:solidFill>
              <a:ln w="12700" cap="flat" cmpd="sng" algn="ctr">
                <a:solidFill>
                  <a:srgbClr val="DE98A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263056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모서리가 둥근 직사각형 62">
                <a:extLst>
                  <a:ext uri="{FF2B5EF4-FFF2-40B4-BE49-F238E27FC236}">
                    <a16:creationId xmlns:a16="http://schemas.microsoft.com/office/drawing/2014/main" id="{B92405DA-ED79-4324-A346-3A2239EF6FC7}"/>
                  </a:ext>
                </a:extLst>
              </p:cNvPr>
              <p:cNvSpPr/>
              <p:nvPr/>
            </p:nvSpPr>
            <p:spPr>
              <a:xfrm>
                <a:off x="2924998" y="5742610"/>
                <a:ext cx="900000" cy="698518"/>
              </a:xfrm>
              <a:prstGeom prst="roundRect">
                <a:avLst/>
              </a:prstGeom>
              <a:solidFill>
                <a:srgbClr val="98DDDE"/>
              </a:solidFill>
              <a:ln w="12700" cap="flat" cmpd="sng" algn="ctr">
                <a:solidFill>
                  <a:srgbClr val="98DDDE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63056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rPr>
                  <a:t>NEURAL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63056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rPr>
                  <a:t>GENERATOR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000" b="1" kern="0" dirty="0">
                    <a:solidFill>
                      <a:srgbClr val="263056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000" b="1" kern="0" dirty="0">
                    <a:solidFill>
                      <a:srgbClr val="263056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쇼핑</a:t>
                </a:r>
                <a:r>
                  <a:rPr lang="en-US" altLang="ko-KR" sz="1000" b="1" kern="0" dirty="0">
                    <a:solidFill>
                      <a:srgbClr val="263056"/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)</a:t>
                </a:r>
                <a:endPara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263056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54447BE-DD1D-4715-818B-E57878FA73FD}"/>
                </a:ext>
              </a:extLst>
            </p:cNvPr>
            <p:cNvSpPr/>
            <p:nvPr/>
          </p:nvSpPr>
          <p:spPr>
            <a:xfrm>
              <a:off x="6160131" y="2274726"/>
              <a:ext cx="108054" cy="108054"/>
            </a:xfrm>
            <a:prstGeom prst="ellipse">
              <a:avLst/>
            </a:prstGeom>
            <a:solidFill>
              <a:srgbClr val="263056"/>
            </a:solidFill>
            <a:ln w="12700" cap="flat" cmpd="sng" algn="ctr">
              <a:solidFill>
                <a:srgbClr val="26305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FF9295A-C8DA-4EB4-B801-DCC337743A93}"/>
                </a:ext>
              </a:extLst>
            </p:cNvPr>
            <p:cNvSpPr/>
            <p:nvPr/>
          </p:nvSpPr>
          <p:spPr>
            <a:xfrm>
              <a:off x="7222485" y="2274726"/>
              <a:ext cx="108054" cy="108054"/>
            </a:xfrm>
            <a:prstGeom prst="ellipse">
              <a:avLst/>
            </a:prstGeom>
            <a:solidFill>
              <a:srgbClr val="263056"/>
            </a:solidFill>
            <a:ln w="12700" cap="flat" cmpd="sng" algn="ctr">
              <a:solidFill>
                <a:srgbClr val="26305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18F3E24-700E-46C6-AFB4-6BAB4BAC937C}"/>
                </a:ext>
              </a:extLst>
            </p:cNvPr>
            <p:cNvSpPr/>
            <p:nvPr/>
          </p:nvSpPr>
          <p:spPr>
            <a:xfrm>
              <a:off x="8444260" y="2272857"/>
              <a:ext cx="108054" cy="108054"/>
            </a:xfrm>
            <a:prstGeom prst="ellipse">
              <a:avLst/>
            </a:prstGeom>
            <a:solidFill>
              <a:srgbClr val="263056"/>
            </a:solidFill>
            <a:ln w="12700" cap="flat" cmpd="sng" algn="ctr">
              <a:solidFill>
                <a:srgbClr val="26305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N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32F23B4-44E0-446F-A447-6A3B917C1F4D}"/>
              </a:ext>
            </a:extLst>
          </p:cNvPr>
          <p:cNvSpPr txBox="1"/>
          <p:nvPr/>
        </p:nvSpPr>
        <p:spPr>
          <a:xfrm>
            <a:off x="1134218" y="3301395"/>
            <a:ext cx="1579674" cy="7150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/>
              <a:t>너무 더운데 오늘은</a:t>
            </a:r>
            <a:endParaRPr lang="en-US" altLang="ko-KR" sz="1400" dirty="0"/>
          </a:p>
          <a:p>
            <a:pPr algn="ctr"/>
            <a:r>
              <a:rPr lang="ko-KR" altLang="en-US" sz="1400" dirty="0"/>
              <a:t>에어컨 틀어줬으면 좋겠다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C3C7A1AC-B357-468C-A735-C4A879E90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49742"/>
              </p:ext>
            </p:extLst>
          </p:nvPr>
        </p:nvGraphicFramePr>
        <p:xfrm>
          <a:off x="3181256" y="3121301"/>
          <a:ext cx="1312015" cy="189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">
                  <a:extLst>
                    <a:ext uri="{9D8B030D-6E8A-4147-A177-3AD203B41FA5}">
                      <a16:colId xmlns:a16="http://schemas.microsoft.com/office/drawing/2014/main" val="321491381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750772788"/>
                    </a:ext>
                  </a:extLst>
                </a:gridCol>
              </a:tblGrid>
              <a:tr h="201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도메인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Relevance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2401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날씨</a:t>
                      </a:r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0.812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450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쇼핑</a:t>
                      </a:r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0.121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3881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음식</a:t>
                      </a:r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0.053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70109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…</a:t>
                      </a:r>
                    </a:p>
                  </a:txBody>
                  <a:tcPr marL="0" marR="0" marT="0" marB="0" vert="wordArtVertRtl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wordArtVertRtl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297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여행</a:t>
                      </a:r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0.013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1266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영화</a:t>
                      </a:r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48817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AC24F86D-2813-4403-95D4-577F69888EB9}"/>
              </a:ext>
            </a:extLst>
          </p:cNvPr>
          <p:cNvSpPr/>
          <p:nvPr/>
        </p:nvSpPr>
        <p:spPr>
          <a:xfrm>
            <a:off x="3181256" y="3418482"/>
            <a:ext cx="1312015" cy="2563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3D55EC-F8DB-4280-927C-FB3D0A5626CA}"/>
              </a:ext>
            </a:extLst>
          </p:cNvPr>
          <p:cNvSpPr txBox="1"/>
          <p:nvPr/>
        </p:nvSpPr>
        <p:spPr>
          <a:xfrm>
            <a:off x="2744691" y="5275082"/>
            <a:ext cx="216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입력 발화의 도메인에 대해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relevance</a:t>
            </a:r>
            <a:r>
              <a:rPr lang="ko-KR" altLang="en-US" sz="1200" b="1" dirty="0">
                <a:solidFill>
                  <a:srgbClr val="C00000"/>
                </a:solidFill>
              </a:rPr>
              <a:t>가 높은 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도메인 선택</a:t>
            </a:r>
            <a:endParaRPr lang="en-US" altLang="ko-KR" sz="12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44A253-698C-4653-9B9C-B78CC3600481}"/>
              </a:ext>
            </a:extLst>
          </p:cNvPr>
          <p:cNvSpPr txBox="1"/>
          <p:nvPr/>
        </p:nvSpPr>
        <p:spPr>
          <a:xfrm>
            <a:off x="842304" y="4176081"/>
            <a:ext cx="2163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17375E"/>
                </a:solidFill>
              </a:rPr>
              <a:t>입력 발화</a:t>
            </a:r>
          </a:p>
        </p:txBody>
      </p:sp>
      <p:cxnSp>
        <p:nvCxnSpPr>
          <p:cNvPr id="35" name="구부러진 연결선 87">
            <a:extLst>
              <a:ext uri="{FF2B5EF4-FFF2-40B4-BE49-F238E27FC236}">
                <a16:creationId xmlns:a16="http://schemas.microsoft.com/office/drawing/2014/main" id="{1FD2FBA0-8219-4C3E-95B2-8B3F6252A3BC}"/>
              </a:ext>
            </a:extLst>
          </p:cNvPr>
          <p:cNvCxnSpPr/>
          <p:nvPr/>
        </p:nvCxnSpPr>
        <p:spPr>
          <a:xfrm rot="16200000" flipV="1">
            <a:off x="2639642" y="4090132"/>
            <a:ext cx="1728414" cy="645186"/>
          </a:xfrm>
          <a:prstGeom prst="curvedConnector4">
            <a:avLst>
              <a:gd name="adj1" fmla="val 9359"/>
              <a:gd name="adj2" fmla="val 164323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538" y="3745266"/>
            <a:ext cx="4137043" cy="1926311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732F23B4-44E0-446F-A447-6A3B917C1F4D}"/>
              </a:ext>
            </a:extLst>
          </p:cNvPr>
          <p:cNvSpPr txBox="1"/>
          <p:nvPr/>
        </p:nvSpPr>
        <p:spPr>
          <a:xfrm>
            <a:off x="9250564" y="3297599"/>
            <a:ext cx="1579674" cy="7150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/>
              <a:t>이런 날엔 에어컨 틀고 방에 있는 것이 최고야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B44A253-698C-4653-9B9C-B78CC3600481}"/>
              </a:ext>
            </a:extLst>
          </p:cNvPr>
          <p:cNvSpPr txBox="1"/>
          <p:nvPr/>
        </p:nvSpPr>
        <p:spPr>
          <a:xfrm>
            <a:off x="8958650" y="4172285"/>
            <a:ext cx="2163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17375E"/>
                </a:solidFill>
              </a:rPr>
              <a:t>출력 발화</a:t>
            </a:r>
          </a:p>
        </p:txBody>
      </p:sp>
      <p:sp>
        <p:nvSpPr>
          <p:cNvPr id="84" name="사다리꼴 83"/>
          <p:cNvSpPr/>
          <p:nvPr/>
        </p:nvSpPr>
        <p:spPr>
          <a:xfrm>
            <a:off x="4969260" y="3154347"/>
            <a:ext cx="3893115" cy="583042"/>
          </a:xfrm>
          <a:prstGeom prst="trapezoid">
            <a:avLst>
              <a:gd name="adj" fmla="val 528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2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System flow(Test)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F878F51-07D5-4A7B-B203-CBA57ABE9B5C}"/>
              </a:ext>
            </a:extLst>
          </p:cNvPr>
          <p:cNvSpPr/>
          <p:nvPr/>
        </p:nvSpPr>
        <p:spPr>
          <a:xfrm>
            <a:off x="1164772" y="1767050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Question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D002580-59E3-46BD-BB5B-5B43651EA662}"/>
              </a:ext>
            </a:extLst>
          </p:cNvPr>
          <p:cNvSpPr/>
          <p:nvPr/>
        </p:nvSpPr>
        <p:spPr>
          <a:xfrm>
            <a:off x="1164772" y="221891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Morphological Analyzer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BBBC8CBF-5A2D-400C-A58D-0B96B61ADAB1}"/>
                  </a:ext>
                </a:extLst>
              </p:cNvPr>
              <p:cNvSpPr/>
              <p:nvPr/>
            </p:nvSpPr>
            <p:spPr>
              <a:xfrm>
                <a:off x="1164772" y="3562679"/>
                <a:ext cx="3599530" cy="553282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Domain-specific</a:t>
                </a:r>
                <a:r>
                  <a:rPr lang="ko-KR" alt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IR model </a:t>
                </a:r>
              </a:p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(search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ko-KR" sz="1600" b="1" i="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ko-KR" sz="1600" b="1" i="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`</m:t>
                        </m:r>
                        <m:r>
                          <m:rPr>
                            <m:nor/>
                          </m:rPr>
                          <a:rPr lang="en-US" altLang="ko-KR" sz="1600" b="1" i="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}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ko-KR" sz="16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>
                        <m:r>
                          <a:rPr lang="en-US" altLang="ko-KR" sz="16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𝑻𝒐𝒑</m:t>
                        </m:r>
                        <m:r>
                          <a:rPr lang="en-US" altLang="ko-KR" sz="16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ko-KR" sz="16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BBBC8CBF-5A2D-400C-A58D-0B96B61AD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2" y="3562679"/>
                <a:ext cx="3599530" cy="553282"/>
              </a:xfrm>
              <a:prstGeom prst="roundRect">
                <a:avLst/>
              </a:prstGeom>
              <a:blipFill>
                <a:blip r:embed="rId2"/>
                <a:stretch>
                  <a:fillRect t="-12088" b="-18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직사각형 93">
            <a:extLst>
              <a:ext uri="{FF2B5EF4-FFF2-40B4-BE49-F238E27FC236}">
                <a16:creationId xmlns:a16="http://schemas.microsoft.com/office/drawing/2014/main" id="{546D5955-EB3C-4AC9-9C51-F4D74327D259}"/>
              </a:ext>
            </a:extLst>
          </p:cNvPr>
          <p:cNvSpPr/>
          <p:nvPr/>
        </p:nvSpPr>
        <p:spPr>
          <a:xfrm>
            <a:off x="1164772" y="5353715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 response 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2BC3AAF-7918-4012-8FF7-719F0C0C02FC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>
            <a:off x="2964537" y="2098384"/>
            <a:ext cx="0" cy="12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3D19E76-20E8-480F-A1E1-25F1EDD187D1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2964537" y="4115961"/>
            <a:ext cx="0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EC2EB53-F983-4970-8BB5-E8E81424BDAC}"/>
              </a:ext>
            </a:extLst>
          </p:cNvPr>
          <p:cNvSpPr/>
          <p:nvPr/>
        </p:nvSpPr>
        <p:spPr>
          <a:xfrm>
            <a:off x="1164772" y="4226045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Searched most similar (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q,r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pair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165113C-F0E1-4D72-980A-062884E95684}"/>
              </a:ext>
            </a:extLst>
          </p:cNvPr>
          <p:cNvSpPr/>
          <p:nvPr/>
        </p:nvSpPr>
        <p:spPr>
          <a:xfrm>
            <a:off x="1168519" y="4667463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Generator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A641F51-FD7F-45D4-8CC9-28C83F83842E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964537" y="4557379"/>
            <a:ext cx="3747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56317B3-42DA-4BB0-B787-20893CD9782F}"/>
              </a:ext>
            </a:extLst>
          </p:cNvPr>
          <p:cNvCxnSpPr>
            <a:cxnSpLocks/>
            <a:stCxn id="42" idx="2"/>
            <a:endCxn id="94" idx="0"/>
          </p:cNvCxnSpPr>
          <p:nvPr/>
        </p:nvCxnSpPr>
        <p:spPr>
          <a:xfrm flipH="1">
            <a:off x="2964537" y="5220745"/>
            <a:ext cx="3747" cy="13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96;p15">
            <a:extLst>
              <a:ext uri="{FF2B5EF4-FFF2-40B4-BE49-F238E27FC236}">
                <a16:creationId xmlns:a16="http://schemas.microsoft.com/office/drawing/2014/main" id="{EEA798C2-2E9D-49FC-A03B-C384DC5D3B68}"/>
              </a:ext>
            </a:extLst>
          </p:cNvPr>
          <p:cNvSpPr/>
          <p:nvPr/>
        </p:nvSpPr>
        <p:spPr>
          <a:xfrm>
            <a:off x="7104143" y="2649664"/>
            <a:ext cx="1935918" cy="458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</a:rPr>
              <a:t>형태소 분석</a:t>
            </a:r>
            <a:endParaRPr sz="1600" dirty="0"/>
          </a:p>
        </p:txBody>
      </p:sp>
      <p:cxnSp>
        <p:nvCxnSpPr>
          <p:cNvPr id="20" name="Google Shape;99;p15">
            <a:extLst>
              <a:ext uri="{FF2B5EF4-FFF2-40B4-BE49-F238E27FC236}">
                <a16:creationId xmlns:a16="http://schemas.microsoft.com/office/drawing/2014/main" id="{44073D86-DA6E-4119-9CF7-E559CC5939D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072102" y="3108389"/>
            <a:ext cx="0" cy="29512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2" name="Google Shape;98;p15">
            <a:extLst>
              <a:ext uri="{FF2B5EF4-FFF2-40B4-BE49-F238E27FC236}">
                <a16:creationId xmlns:a16="http://schemas.microsoft.com/office/drawing/2014/main" id="{7D3CDC80-F3F8-4550-8573-488046E7147B}"/>
              </a:ext>
            </a:extLst>
          </p:cNvPr>
          <p:cNvSpPr/>
          <p:nvPr/>
        </p:nvSpPr>
        <p:spPr>
          <a:xfrm>
            <a:off x="5547490" y="1896691"/>
            <a:ext cx="5135618" cy="458725"/>
          </a:xfrm>
          <a:prstGeom prst="parallelogram">
            <a:avLst>
              <a:gd name="adj" fmla="val 30339"/>
            </a:avLst>
          </a:prstGeom>
          <a:solidFill>
            <a:srgbClr val="399A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" sz="1600" b="1" dirty="0">
                <a:solidFill>
                  <a:schemeClr val="bg1"/>
                </a:solidFill>
              </a:rPr>
              <a:t>Question</a:t>
            </a:r>
            <a:r>
              <a:rPr lang="en-US" altLang="ko" sz="1600" b="1" dirty="0">
                <a:solidFill>
                  <a:schemeClr val="bg1"/>
                </a:solidFill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</a:rPr>
              <a:t>오늘 추우니까 된장찌개 먹자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30" name="Google Shape;111;p15">
            <a:extLst>
              <a:ext uri="{FF2B5EF4-FFF2-40B4-BE49-F238E27FC236}">
                <a16:creationId xmlns:a16="http://schemas.microsoft.com/office/drawing/2014/main" id="{D30A98B3-0DA9-4A25-9FEB-0F8B4CDB1046}"/>
              </a:ext>
            </a:extLst>
          </p:cNvPr>
          <p:cNvSpPr/>
          <p:nvPr/>
        </p:nvSpPr>
        <p:spPr>
          <a:xfrm>
            <a:off x="5547476" y="5469196"/>
            <a:ext cx="5135618" cy="458749"/>
          </a:xfrm>
          <a:prstGeom prst="flowChartTerminator">
            <a:avLst/>
          </a:prstGeom>
          <a:solidFill>
            <a:srgbClr val="399A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오늘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/NNG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춥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/VA </a:t>
            </a:r>
            <a:r>
              <a:rPr lang="ko-KR" altLang="en-US" sz="1100" b="1" dirty="0" err="1">
                <a:solidFill>
                  <a:schemeClr val="bg1"/>
                </a:solidFill>
                <a:latin typeface="+mn-ea"/>
              </a:rPr>
              <a:t>으니까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/EC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된장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/NNG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찌개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/NNG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먹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/VV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자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/EF ./SF 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D8B68EA-D8F8-4D25-B8ED-D15262343533}"/>
              </a:ext>
            </a:extLst>
          </p:cNvPr>
          <p:cNvCxnSpPr>
            <a:cxnSpLocks/>
          </p:cNvCxnSpPr>
          <p:nvPr/>
        </p:nvCxnSpPr>
        <p:spPr>
          <a:xfrm>
            <a:off x="8072102" y="2364573"/>
            <a:ext cx="0" cy="28509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96;p15">
            <a:extLst>
              <a:ext uri="{FF2B5EF4-FFF2-40B4-BE49-F238E27FC236}">
                <a16:creationId xmlns:a16="http://schemas.microsoft.com/office/drawing/2014/main" id="{19FCD425-2AB7-4B0E-B0ED-5E44F40F0D57}"/>
              </a:ext>
            </a:extLst>
          </p:cNvPr>
          <p:cNvSpPr/>
          <p:nvPr/>
        </p:nvSpPr>
        <p:spPr>
          <a:xfrm>
            <a:off x="7104143" y="3403517"/>
            <a:ext cx="1935918" cy="13118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-KR" sz="1600" dirty="0"/>
              <a:t>*</a:t>
            </a:r>
            <a:r>
              <a:rPr lang="en-US" sz="1600" dirty="0"/>
              <a:t>ETRI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KMA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Etc..</a:t>
            </a:r>
            <a:endParaRPr sz="1600" dirty="0"/>
          </a:p>
        </p:txBody>
      </p:sp>
      <p:cxnSp>
        <p:nvCxnSpPr>
          <p:cNvPr id="39" name="Google Shape;99;p15">
            <a:extLst>
              <a:ext uri="{FF2B5EF4-FFF2-40B4-BE49-F238E27FC236}">
                <a16:creationId xmlns:a16="http://schemas.microsoft.com/office/drawing/2014/main" id="{7401D2AD-95E9-425D-9623-140543D4F769}"/>
              </a:ext>
            </a:extLst>
          </p:cNvPr>
          <p:cNvCxnSpPr>
            <a:cxnSpLocks/>
          </p:cNvCxnSpPr>
          <p:nvPr/>
        </p:nvCxnSpPr>
        <p:spPr>
          <a:xfrm>
            <a:off x="8072102" y="4715343"/>
            <a:ext cx="0" cy="75385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C56D32-CA24-4C42-8CF3-CA21028054CC}"/>
              </a:ext>
            </a:extLst>
          </p:cNvPr>
          <p:cNvSpPr/>
          <p:nvPr/>
        </p:nvSpPr>
        <p:spPr>
          <a:xfrm>
            <a:off x="1164772" y="2890798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 domain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22B9D88-5F23-4BD2-B68B-3BF48DEAFD77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964537" y="2775784"/>
            <a:ext cx="0" cy="11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622A9BF-46F2-4D78-8577-B4F526287AE2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964537" y="3444080"/>
            <a:ext cx="0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id="{817E7CBC-5E6C-4E2B-B517-CFF25859183F}"/>
              </a:ext>
            </a:extLst>
          </p:cNvPr>
          <p:cNvSpPr/>
          <p:nvPr/>
        </p:nvSpPr>
        <p:spPr>
          <a:xfrm>
            <a:off x="5225143" y="1767050"/>
            <a:ext cx="5780313" cy="4362988"/>
          </a:xfrm>
          <a:prstGeom prst="wedgeRectCallout">
            <a:avLst>
              <a:gd name="adj1" fmla="val -57844"/>
              <a:gd name="adj2" fmla="val -33513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88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System flow(Test)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64DDD8-D0A5-44DC-AC86-014CAEB47D7E}"/>
              </a:ext>
            </a:extLst>
          </p:cNvPr>
          <p:cNvSpPr/>
          <p:nvPr/>
        </p:nvSpPr>
        <p:spPr>
          <a:xfrm>
            <a:off x="1164772" y="1767050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8099CE9-3993-4AF6-B822-C3770F5D57AD}"/>
              </a:ext>
            </a:extLst>
          </p:cNvPr>
          <p:cNvSpPr/>
          <p:nvPr/>
        </p:nvSpPr>
        <p:spPr>
          <a:xfrm>
            <a:off x="1164772" y="221891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Morphological Analyzer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B35CE125-5019-4D5B-9C5A-6C80689D85B5}"/>
                  </a:ext>
                </a:extLst>
              </p:cNvPr>
              <p:cNvSpPr/>
              <p:nvPr/>
            </p:nvSpPr>
            <p:spPr>
              <a:xfrm>
                <a:off x="1164772" y="3562679"/>
                <a:ext cx="3599530" cy="553282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Domain-specific</a:t>
                </a:r>
                <a:r>
                  <a:rPr lang="ko-KR" alt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IR model </a:t>
                </a:r>
              </a:p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(search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, `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}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𝑻𝒐𝒑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ko-KR" sz="16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B35CE125-5019-4D5B-9C5A-6C80689D8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2" y="3562679"/>
                <a:ext cx="3599530" cy="553282"/>
              </a:xfrm>
              <a:prstGeom prst="roundRect">
                <a:avLst/>
              </a:prstGeom>
              <a:blipFill>
                <a:blip r:embed="rId3"/>
                <a:stretch>
                  <a:fillRect t="-12088" b="-18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68A540-2805-4F4D-B637-E8EE21B29452}"/>
              </a:ext>
            </a:extLst>
          </p:cNvPr>
          <p:cNvSpPr/>
          <p:nvPr/>
        </p:nvSpPr>
        <p:spPr>
          <a:xfrm>
            <a:off x="1164772" y="5353715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 response 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F24E334-239B-4D52-A44A-FC22DCE461E3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2964537" y="2098384"/>
            <a:ext cx="0" cy="12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B1E9C6A-60A6-4AE8-96F4-AA4824C92E1D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964537" y="4115961"/>
            <a:ext cx="0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786814A-76AF-4DA2-9E1A-7765FFBF83BF}"/>
              </a:ext>
            </a:extLst>
          </p:cNvPr>
          <p:cNvSpPr/>
          <p:nvPr/>
        </p:nvSpPr>
        <p:spPr>
          <a:xfrm>
            <a:off x="1164772" y="4226045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Searched most similar (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q,r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pair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C8F41BA-B863-4BF4-97C5-E2812BC39A37}"/>
              </a:ext>
            </a:extLst>
          </p:cNvPr>
          <p:cNvSpPr/>
          <p:nvPr/>
        </p:nvSpPr>
        <p:spPr>
          <a:xfrm>
            <a:off x="1168519" y="4667463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Generator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E736DBC-A652-4175-916F-FB79D81364AE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2964537" y="4557379"/>
            <a:ext cx="3747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C3411EF-76A7-4F2B-A41E-1292833F3B1A}"/>
              </a:ext>
            </a:extLst>
          </p:cNvPr>
          <p:cNvCxnSpPr>
            <a:cxnSpLocks/>
            <a:stCxn id="38" idx="2"/>
            <a:endCxn id="34" idx="0"/>
          </p:cNvCxnSpPr>
          <p:nvPr/>
        </p:nvCxnSpPr>
        <p:spPr>
          <a:xfrm flipH="1">
            <a:off x="2964537" y="5220745"/>
            <a:ext cx="3747" cy="13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8A0EEDF-E983-4EA5-BB76-688B585A486F}"/>
              </a:ext>
            </a:extLst>
          </p:cNvPr>
          <p:cNvSpPr/>
          <p:nvPr/>
        </p:nvSpPr>
        <p:spPr>
          <a:xfrm>
            <a:off x="1164772" y="2890798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Predict domain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E9C7726-2FC1-4760-90F2-9FF54F2A062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2964537" y="2775784"/>
            <a:ext cx="0" cy="11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F323D32-EE7C-471B-85CF-55B9173DF398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2964537" y="3444080"/>
            <a:ext cx="0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1ACD7C-D895-4868-B80E-AAD4A14947A6}"/>
              </a:ext>
            </a:extLst>
          </p:cNvPr>
          <p:cNvGrpSpPr/>
          <p:nvPr/>
        </p:nvGrpSpPr>
        <p:grpSpPr>
          <a:xfrm>
            <a:off x="5352253" y="2218917"/>
            <a:ext cx="5421266" cy="2885888"/>
            <a:chOff x="5975601" y="2334857"/>
            <a:chExt cx="4901212" cy="2510555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BFDB4894-3F1E-4EA2-807B-0A8775594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2074"/>
            <a:stretch/>
          </p:blipFill>
          <p:spPr>
            <a:xfrm>
              <a:off x="7094220" y="2334857"/>
              <a:ext cx="3782593" cy="2269784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B86000C-31AE-4761-92BA-C7678D4F0E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86382"/>
            <a:stretch/>
          </p:blipFill>
          <p:spPr>
            <a:xfrm>
              <a:off x="5975601" y="2621280"/>
              <a:ext cx="854748" cy="2224132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C0ACE34-4427-4099-8D14-EBAE54014B40}"/>
                </a:ext>
              </a:extLst>
            </p:cNvPr>
            <p:cNvSpPr/>
            <p:nvPr/>
          </p:nvSpPr>
          <p:spPr>
            <a:xfrm>
              <a:off x="6743700" y="3444080"/>
              <a:ext cx="276215" cy="5232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BFF254FF-B4CC-4C7E-81DA-CAFF2EE025BC}"/>
              </a:ext>
            </a:extLst>
          </p:cNvPr>
          <p:cNvSpPr/>
          <p:nvPr/>
        </p:nvSpPr>
        <p:spPr>
          <a:xfrm>
            <a:off x="5225143" y="1767050"/>
            <a:ext cx="5780313" cy="4362988"/>
          </a:xfrm>
          <a:prstGeom prst="wedgeRectCallout">
            <a:avLst>
              <a:gd name="adj1" fmla="val -57844"/>
              <a:gd name="adj2" fmla="val -18318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312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System flow(Test)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64DDD8-D0A5-44DC-AC86-014CAEB47D7E}"/>
              </a:ext>
            </a:extLst>
          </p:cNvPr>
          <p:cNvSpPr/>
          <p:nvPr/>
        </p:nvSpPr>
        <p:spPr>
          <a:xfrm>
            <a:off x="1164772" y="1767050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8099CE9-3993-4AF6-B822-C3770F5D57AD}"/>
              </a:ext>
            </a:extLst>
          </p:cNvPr>
          <p:cNvSpPr/>
          <p:nvPr/>
        </p:nvSpPr>
        <p:spPr>
          <a:xfrm>
            <a:off x="1164772" y="221891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Morphological Analyzer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B35CE125-5019-4D5B-9C5A-6C80689D85B5}"/>
                  </a:ext>
                </a:extLst>
              </p:cNvPr>
              <p:cNvSpPr/>
              <p:nvPr/>
            </p:nvSpPr>
            <p:spPr>
              <a:xfrm>
                <a:off x="1164772" y="3562679"/>
                <a:ext cx="3599530" cy="553282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ysClr val="windowText" lastClr="000000"/>
                    </a:solidFill>
                  </a:rPr>
                  <a:t>Domain-specific</a:t>
                </a:r>
                <a:r>
                  <a:rPr lang="ko-KR" altLang="en-US" sz="16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ko-KR" sz="1600" b="1" dirty="0">
                    <a:solidFill>
                      <a:sysClr val="windowText" lastClr="000000"/>
                    </a:solidFill>
                  </a:rPr>
                  <a:t>IR model </a:t>
                </a:r>
              </a:p>
              <a:p>
                <a:pPr algn="ctr"/>
                <a:r>
                  <a:rPr lang="en-US" altLang="ko-KR" sz="1600" b="1" dirty="0">
                    <a:solidFill>
                      <a:sysClr val="windowText" lastClr="000000"/>
                    </a:solidFill>
                  </a:rPr>
                  <a:t>(search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ysClr val="windowText" lastClr="000000"/>
                            </a:solidFill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ysClr val="windowText" lastClr="000000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ysClr val="windowText" lastClr="000000"/>
                            </a:solidFill>
                          </a:rPr>
                          <m:t>, `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ysClr val="windowText" lastClr="000000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ysClr val="windowText" lastClr="000000"/>
                            </a:solidFill>
                          </a:rPr>
                          <m:t>}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ko-KR" sz="16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>
                        <m:r>
                          <a:rPr lang="en-US" altLang="ko-KR" sz="16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𝑻𝒐𝒑</m:t>
                        </m:r>
                        <m:r>
                          <a:rPr lang="en-US" altLang="ko-KR" sz="16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ko-KR" sz="16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ko-KR" alt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B35CE125-5019-4D5B-9C5A-6C80689D8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2" y="3562679"/>
                <a:ext cx="3599530" cy="553282"/>
              </a:xfrm>
              <a:prstGeom prst="roundRect">
                <a:avLst/>
              </a:prstGeom>
              <a:blipFill>
                <a:blip r:embed="rId2"/>
                <a:stretch>
                  <a:fillRect t="-12088" b="-18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68A540-2805-4F4D-B637-E8EE21B29452}"/>
              </a:ext>
            </a:extLst>
          </p:cNvPr>
          <p:cNvSpPr/>
          <p:nvPr/>
        </p:nvSpPr>
        <p:spPr>
          <a:xfrm>
            <a:off x="1164772" y="5353715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 response 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F24E334-239B-4D52-A44A-FC22DCE461E3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2964537" y="2098384"/>
            <a:ext cx="0" cy="12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B1E9C6A-60A6-4AE8-96F4-AA4824C92E1D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964537" y="4115961"/>
            <a:ext cx="0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786814A-76AF-4DA2-9E1A-7765FFBF83BF}"/>
              </a:ext>
            </a:extLst>
          </p:cNvPr>
          <p:cNvSpPr/>
          <p:nvPr/>
        </p:nvSpPr>
        <p:spPr>
          <a:xfrm>
            <a:off x="1164772" y="4226045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Searched most similar (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q,r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pair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C8F41BA-B863-4BF4-97C5-E2812BC39A37}"/>
              </a:ext>
            </a:extLst>
          </p:cNvPr>
          <p:cNvSpPr/>
          <p:nvPr/>
        </p:nvSpPr>
        <p:spPr>
          <a:xfrm>
            <a:off x="1168519" y="4667463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Generator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E736DBC-A652-4175-916F-FB79D81364AE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2964537" y="4557379"/>
            <a:ext cx="3747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C3411EF-76A7-4F2B-A41E-1292833F3B1A}"/>
              </a:ext>
            </a:extLst>
          </p:cNvPr>
          <p:cNvCxnSpPr>
            <a:cxnSpLocks/>
            <a:stCxn id="38" idx="2"/>
            <a:endCxn id="34" idx="0"/>
          </p:cNvCxnSpPr>
          <p:nvPr/>
        </p:nvCxnSpPr>
        <p:spPr>
          <a:xfrm flipH="1">
            <a:off x="2964537" y="5220745"/>
            <a:ext cx="3747" cy="13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8A0EEDF-E983-4EA5-BB76-688B585A486F}"/>
              </a:ext>
            </a:extLst>
          </p:cNvPr>
          <p:cNvSpPr/>
          <p:nvPr/>
        </p:nvSpPr>
        <p:spPr>
          <a:xfrm>
            <a:off x="1164772" y="2890798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 domain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E9C7726-2FC1-4760-90F2-9FF54F2A062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2964537" y="2775784"/>
            <a:ext cx="0" cy="11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F323D32-EE7C-471B-85CF-55B9173DF398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2964537" y="3444080"/>
            <a:ext cx="0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_x344814136" descr="EMB00005a40544b">
            <a:extLst>
              <a:ext uri="{FF2B5EF4-FFF2-40B4-BE49-F238E27FC236}">
                <a16:creationId xmlns:a16="http://schemas.microsoft.com/office/drawing/2014/main" id="{9E1C884A-8F35-44A8-8A85-0A019A4D2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547" y="2614595"/>
            <a:ext cx="5325444" cy="155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98A0A2E-1D35-47E5-8A56-CA9A03737C9C}"/>
              </a:ext>
            </a:extLst>
          </p:cNvPr>
          <p:cNvSpPr txBox="1"/>
          <p:nvPr/>
        </p:nvSpPr>
        <p:spPr>
          <a:xfrm>
            <a:off x="8333377" y="3692102"/>
            <a:ext cx="1559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(Maximum Entropy)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AA97AF-ED29-477A-A7E5-54EE0E8165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4306" r="655" b="4306"/>
          <a:stretch/>
        </p:blipFill>
        <p:spPr>
          <a:xfrm>
            <a:off x="5236383" y="4709192"/>
            <a:ext cx="5757831" cy="5532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A34C31-722B-422B-A79E-F7638F66E968}"/>
              </a:ext>
            </a:extLst>
          </p:cNvPr>
          <p:cNvSpPr txBox="1"/>
          <p:nvPr/>
        </p:nvSpPr>
        <p:spPr>
          <a:xfrm>
            <a:off x="5164388" y="4418879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정렬 모듈 문장 예시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DAC8C906-B8E8-4C93-8591-E0755B02FCA8}"/>
              </a:ext>
            </a:extLst>
          </p:cNvPr>
          <p:cNvSpPr/>
          <p:nvPr/>
        </p:nvSpPr>
        <p:spPr>
          <a:xfrm>
            <a:off x="5225143" y="1767050"/>
            <a:ext cx="5780313" cy="4362988"/>
          </a:xfrm>
          <a:prstGeom prst="wedgeRectCallout">
            <a:avLst>
              <a:gd name="adj1" fmla="val -57844"/>
              <a:gd name="adj2" fmla="val -2250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547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System flow(Test)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2B37A-AB7B-46D8-A6E7-12589E399950}"/>
              </a:ext>
            </a:extLst>
          </p:cNvPr>
          <p:cNvSpPr txBox="1"/>
          <p:nvPr/>
        </p:nvSpPr>
        <p:spPr>
          <a:xfrm>
            <a:off x="5455547" y="1880363"/>
            <a:ext cx="546962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Ex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오늘</a:t>
            </a:r>
            <a:r>
              <a:rPr lang="en-US" altLang="ko-KR" sz="1400" dirty="0">
                <a:latin typeface="+mn-ea"/>
              </a:rPr>
              <a:t>/NNG </a:t>
            </a:r>
            <a:r>
              <a:rPr lang="ko-KR" altLang="en-US" sz="1400" dirty="0">
                <a:latin typeface="+mn-ea"/>
              </a:rPr>
              <a:t>춥</a:t>
            </a:r>
            <a:r>
              <a:rPr lang="en-US" altLang="ko-KR" sz="1400" dirty="0">
                <a:latin typeface="+mn-ea"/>
              </a:rPr>
              <a:t>/VA </a:t>
            </a:r>
            <a:r>
              <a:rPr lang="ko-KR" altLang="en-US" sz="1400" dirty="0" err="1">
                <a:latin typeface="+mn-ea"/>
              </a:rPr>
              <a:t>으니까</a:t>
            </a:r>
            <a:r>
              <a:rPr lang="en-US" altLang="ko-KR" sz="1400" dirty="0">
                <a:latin typeface="+mn-ea"/>
              </a:rPr>
              <a:t>/EC </a:t>
            </a:r>
            <a:r>
              <a:rPr lang="ko-KR" altLang="en-US" sz="1400" dirty="0">
                <a:latin typeface="+mn-ea"/>
              </a:rPr>
              <a:t>된장</a:t>
            </a:r>
            <a:r>
              <a:rPr lang="en-US" altLang="ko-KR" sz="1400" dirty="0">
                <a:latin typeface="+mn-ea"/>
              </a:rPr>
              <a:t>/NNG </a:t>
            </a:r>
            <a:r>
              <a:rPr lang="ko-KR" altLang="en-US" sz="1400" dirty="0">
                <a:latin typeface="+mn-ea"/>
              </a:rPr>
              <a:t>찌개</a:t>
            </a:r>
            <a:r>
              <a:rPr lang="en-US" altLang="ko-KR" sz="1400" dirty="0">
                <a:latin typeface="+mn-ea"/>
              </a:rPr>
              <a:t>/NNG 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  </a:t>
            </a:r>
            <a:r>
              <a:rPr lang="ko-KR" altLang="en-US" sz="1400" dirty="0">
                <a:latin typeface="+mn-ea"/>
              </a:rPr>
              <a:t>먹</a:t>
            </a:r>
            <a:r>
              <a:rPr lang="en-US" altLang="ko-KR" sz="1400" dirty="0">
                <a:latin typeface="+mn-ea"/>
              </a:rPr>
              <a:t>/VV </a:t>
            </a:r>
            <a:r>
              <a:rPr lang="ko-KR" altLang="en-US" sz="1400" dirty="0">
                <a:latin typeface="+mn-ea"/>
              </a:rPr>
              <a:t>자</a:t>
            </a:r>
            <a:r>
              <a:rPr lang="en-US" altLang="ko-KR" sz="1400" dirty="0">
                <a:latin typeface="+mn-ea"/>
              </a:rPr>
              <a:t>/EF ./SF ’</a:t>
            </a:r>
            <a:r>
              <a:rPr lang="ko-KR" altLang="en-US" sz="1400" dirty="0">
                <a:latin typeface="+mn-ea"/>
              </a:rPr>
              <a:t>를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400" dirty="0">
                <a:latin typeface="+mn-ea"/>
              </a:rPr>
              <a:t>38 30 323 3 3 159 78 4 </a:t>
            </a:r>
            <a:r>
              <a:rPr lang="ko-KR" altLang="en-US" sz="1400" dirty="0">
                <a:latin typeface="+mn-ea"/>
              </a:rPr>
              <a:t> 로 </a:t>
            </a:r>
            <a:r>
              <a:rPr lang="en-US" altLang="ko-KR" sz="1400" dirty="0">
                <a:latin typeface="+mn-ea"/>
              </a:rPr>
              <a:t>word-2-vec(index)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1400" dirty="0">
              <a:latin typeface="+mn-ea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400" dirty="0">
                <a:latin typeface="+mn-ea"/>
              </a:rPr>
              <a:t>`q : 38 29 39 50 71 10 15 496 92 204 163 97 10 4</a:t>
            </a:r>
            <a:br>
              <a:rPr lang="en-US" altLang="ko-KR" sz="1400" dirty="0">
                <a:latin typeface="+mn-ea"/>
              </a:rPr>
            </a:br>
            <a:endParaRPr lang="en-US" altLang="ko-KR" sz="1400" dirty="0">
              <a:latin typeface="+mn-ea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400" dirty="0">
                <a:latin typeface="+mn-ea"/>
              </a:rPr>
              <a:t>`r  : 257 160 21 46 157 14 306 7 33 4 </a:t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>
                <a:latin typeface="+mn-ea"/>
              </a:rPr>
              <a:t>라고 가정하면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1400" dirty="0">
              <a:latin typeface="+mn-ea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1400" dirty="0">
              <a:latin typeface="+mn-ea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1400" dirty="0">
              <a:latin typeface="+mn-ea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400" dirty="0">
                <a:latin typeface="+mn-ea"/>
              </a:rPr>
              <a:t>위의 그림처럼 </a:t>
            </a:r>
            <a:r>
              <a:rPr lang="en-US" altLang="ko-KR" sz="1400" dirty="0">
                <a:latin typeface="+mn-ea"/>
              </a:rPr>
              <a:t>“ q |  | `q | `r ” </a:t>
            </a:r>
            <a:r>
              <a:rPr lang="ko-KR" altLang="en-US" sz="1400" dirty="0">
                <a:latin typeface="+mn-ea"/>
              </a:rPr>
              <a:t>의 형태의 쌍으로 생성  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FD9954-2EC1-4BE8-B468-0B001964A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426" y="3716246"/>
            <a:ext cx="5469628" cy="762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2806B-BC4C-4C0D-AA45-90EA2C32FDBE}"/>
              </a:ext>
            </a:extLst>
          </p:cNvPr>
          <p:cNvSpPr/>
          <p:nvPr/>
        </p:nvSpPr>
        <p:spPr>
          <a:xfrm>
            <a:off x="1164772" y="1767050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ED1F078-56FB-422E-9FD6-3C16174D8FF1}"/>
              </a:ext>
            </a:extLst>
          </p:cNvPr>
          <p:cNvSpPr/>
          <p:nvPr/>
        </p:nvSpPr>
        <p:spPr>
          <a:xfrm>
            <a:off x="1164772" y="221891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Morphological Analyzer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3C1372C8-187D-403E-866B-629BEB68157E}"/>
                  </a:ext>
                </a:extLst>
              </p:cNvPr>
              <p:cNvSpPr/>
              <p:nvPr/>
            </p:nvSpPr>
            <p:spPr>
              <a:xfrm>
                <a:off x="1164772" y="3562679"/>
                <a:ext cx="3599530" cy="553282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Domain-specific</a:t>
                </a:r>
                <a:r>
                  <a:rPr lang="ko-KR" alt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IR model </a:t>
                </a:r>
              </a:p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(search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, `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}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𝑻𝒐𝒑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ko-KR" sz="16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3C1372C8-187D-403E-866B-629BEB681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2" y="3562679"/>
                <a:ext cx="3599530" cy="553282"/>
              </a:xfrm>
              <a:prstGeom prst="roundRect">
                <a:avLst/>
              </a:prstGeom>
              <a:blipFill>
                <a:blip r:embed="rId4"/>
                <a:stretch>
                  <a:fillRect t="-12088" b="-18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C99552-ECD4-4068-8EFA-8DC41C73AEA3}"/>
              </a:ext>
            </a:extLst>
          </p:cNvPr>
          <p:cNvSpPr/>
          <p:nvPr/>
        </p:nvSpPr>
        <p:spPr>
          <a:xfrm>
            <a:off x="1164772" y="5353715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 response 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20162E1-2D0C-4B43-A3DD-A1DCE7311630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2964537" y="2098384"/>
            <a:ext cx="0" cy="12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D584880-ED13-4AF2-83F6-6BCD81BEE8B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964537" y="4115961"/>
            <a:ext cx="0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DB87D1-199D-4526-8F23-05086EA60B1A}"/>
              </a:ext>
            </a:extLst>
          </p:cNvPr>
          <p:cNvSpPr/>
          <p:nvPr/>
        </p:nvSpPr>
        <p:spPr>
          <a:xfrm>
            <a:off x="1164772" y="4226045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Searched most similar (</a:t>
            </a:r>
            <a:r>
              <a:rPr lang="en-US" altLang="ko-KR" sz="1600" b="1" dirty="0" err="1">
                <a:solidFill>
                  <a:sysClr val="windowText" lastClr="000000"/>
                </a:solidFill>
              </a:rPr>
              <a:t>q,r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) pair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A6525C5-373D-41C6-923D-BFBBABAE522B}"/>
              </a:ext>
            </a:extLst>
          </p:cNvPr>
          <p:cNvSpPr/>
          <p:nvPr/>
        </p:nvSpPr>
        <p:spPr>
          <a:xfrm>
            <a:off x="1168519" y="4667463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Generator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62F5F9-CE03-4138-A8B8-82EC9CB61E9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964537" y="4557379"/>
            <a:ext cx="3747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7F17952-B2F7-498B-978E-862AE87740AB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 flipH="1">
            <a:off x="2964537" y="5220745"/>
            <a:ext cx="3747" cy="13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807018-5DB5-4B08-9A3C-598E2E07E6C4}"/>
              </a:ext>
            </a:extLst>
          </p:cNvPr>
          <p:cNvSpPr/>
          <p:nvPr/>
        </p:nvSpPr>
        <p:spPr>
          <a:xfrm>
            <a:off x="1164772" y="2890798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 domain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FBC5D2B-21A4-405F-8B5F-34D7BA18BD7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964537" y="2775784"/>
            <a:ext cx="0" cy="11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4BB62D3-65CD-443E-8BB3-65DF19E72170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2964537" y="3444080"/>
            <a:ext cx="0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05E5E03D-E4A5-43D4-8B6D-688FD1A35C9A}"/>
              </a:ext>
            </a:extLst>
          </p:cNvPr>
          <p:cNvSpPr/>
          <p:nvPr/>
        </p:nvSpPr>
        <p:spPr>
          <a:xfrm>
            <a:off x="5225143" y="1767050"/>
            <a:ext cx="5780313" cy="4362988"/>
          </a:xfrm>
          <a:prstGeom prst="wedgeRectCallout">
            <a:avLst>
              <a:gd name="adj1" fmla="val -57844"/>
              <a:gd name="adj2" fmla="val 9800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94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말풍선: 사각형 112">
            <a:extLst>
              <a:ext uri="{FF2B5EF4-FFF2-40B4-BE49-F238E27FC236}">
                <a16:creationId xmlns:a16="http://schemas.microsoft.com/office/drawing/2014/main" id="{D6F5CB33-EAD4-4918-97BF-C2FFBB5FECEE}"/>
              </a:ext>
            </a:extLst>
          </p:cNvPr>
          <p:cNvSpPr/>
          <p:nvPr/>
        </p:nvSpPr>
        <p:spPr>
          <a:xfrm>
            <a:off x="5225143" y="1767050"/>
            <a:ext cx="5780313" cy="4362988"/>
          </a:xfrm>
          <a:prstGeom prst="wedgeRectCallout">
            <a:avLst>
              <a:gd name="adj1" fmla="val -57580"/>
              <a:gd name="adj2" fmla="val 22898"/>
            </a:avLst>
          </a:prstGeom>
          <a:solidFill>
            <a:schemeClr val="bg1">
              <a:alpha val="50000"/>
            </a:schemeClr>
          </a:solidFill>
          <a:ln w="28575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System flow(Test)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122ED8-E075-44C7-A727-920B55EAB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4" y="2746204"/>
            <a:ext cx="5583264" cy="209771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538EEF-697C-4841-AE54-549C19C06A44}"/>
              </a:ext>
            </a:extLst>
          </p:cNvPr>
          <p:cNvSpPr/>
          <p:nvPr/>
        </p:nvSpPr>
        <p:spPr>
          <a:xfrm>
            <a:off x="1164772" y="1767050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9F00058-65A1-41D4-91EB-23AAB7172550}"/>
              </a:ext>
            </a:extLst>
          </p:cNvPr>
          <p:cNvSpPr/>
          <p:nvPr/>
        </p:nvSpPr>
        <p:spPr>
          <a:xfrm>
            <a:off x="1164772" y="221891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Morphological Analyzer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0C10034D-6098-4738-9099-B930B9A5FF73}"/>
                  </a:ext>
                </a:extLst>
              </p:cNvPr>
              <p:cNvSpPr/>
              <p:nvPr/>
            </p:nvSpPr>
            <p:spPr>
              <a:xfrm>
                <a:off x="1164772" y="3562679"/>
                <a:ext cx="3599530" cy="553282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Domain-specific</a:t>
                </a:r>
                <a:r>
                  <a:rPr lang="ko-KR" alt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IR model </a:t>
                </a:r>
              </a:p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(search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, `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}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𝑻𝒐𝒑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ko-KR" sz="16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0C10034D-6098-4738-9099-B930B9A5F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2" y="3562679"/>
                <a:ext cx="3599530" cy="553282"/>
              </a:xfrm>
              <a:prstGeom prst="roundRect">
                <a:avLst/>
              </a:prstGeom>
              <a:blipFill>
                <a:blip r:embed="rId3"/>
                <a:stretch>
                  <a:fillRect t="-12088" b="-18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9F46FF-5041-40E2-813A-9877121F2417}"/>
              </a:ext>
            </a:extLst>
          </p:cNvPr>
          <p:cNvSpPr/>
          <p:nvPr/>
        </p:nvSpPr>
        <p:spPr>
          <a:xfrm>
            <a:off x="1164772" y="5353715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 response 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6C9BD49-C311-478D-8F0C-08437B90F633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964537" y="2098384"/>
            <a:ext cx="0" cy="12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A892DBB-D4FD-42D8-A2C5-4160251CB1D2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964537" y="4115961"/>
            <a:ext cx="0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6848C9-9C43-44D6-BD97-160CF23A94A0}"/>
              </a:ext>
            </a:extLst>
          </p:cNvPr>
          <p:cNvSpPr/>
          <p:nvPr/>
        </p:nvSpPr>
        <p:spPr>
          <a:xfrm>
            <a:off x="1164772" y="4226045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Searched most similar (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q,r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pair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13A69AD-060B-4485-87E0-29C4574FE10A}"/>
              </a:ext>
            </a:extLst>
          </p:cNvPr>
          <p:cNvSpPr/>
          <p:nvPr/>
        </p:nvSpPr>
        <p:spPr>
          <a:xfrm>
            <a:off x="1168519" y="4667463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Response Generator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99E40A4-73D5-4A55-95EF-7B858F8124D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2964537" y="4557379"/>
            <a:ext cx="3747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429B976-61A5-47A0-988D-01DA0C2D8A8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flipH="1">
            <a:off x="2964537" y="5220745"/>
            <a:ext cx="3747" cy="13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4BD33F4-E3F6-4306-A1A5-380DF7D6690C}"/>
              </a:ext>
            </a:extLst>
          </p:cNvPr>
          <p:cNvSpPr/>
          <p:nvPr/>
        </p:nvSpPr>
        <p:spPr>
          <a:xfrm>
            <a:off x="1164772" y="2890798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 domain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227B51-1904-4760-92E4-80F78637ECB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964537" y="2775784"/>
            <a:ext cx="0" cy="11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934F985-BE72-4321-87DC-36996209E2FA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964537" y="3444080"/>
            <a:ext cx="0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7C66EF-061C-4B4C-B8E0-57113A230FE6}"/>
              </a:ext>
            </a:extLst>
          </p:cNvPr>
          <p:cNvSpPr/>
          <p:nvPr/>
        </p:nvSpPr>
        <p:spPr>
          <a:xfrm>
            <a:off x="5376884" y="2890798"/>
            <a:ext cx="623866" cy="1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31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System flow(Test)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3485E2-1599-418F-B508-31388A5F2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51812"/>
              </p:ext>
            </p:extLst>
          </p:nvPr>
        </p:nvGraphicFramePr>
        <p:xfrm>
          <a:off x="5663205" y="4983442"/>
          <a:ext cx="5360276" cy="107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937">
                  <a:extLst>
                    <a:ext uri="{9D8B030D-6E8A-4147-A177-3AD203B41FA5}">
                      <a16:colId xmlns:a16="http://schemas.microsoft.com/office/drawing/2014/main" val="1040764427"/>
                    </a:ext>
                  </a:extLst>
                </a:gridCol>
                <a:gridCol w="1260401">
                  <a:extLst>
                    <a:ext uri="{9D8B030D-6E8A-4147-A177-3AD203B41FA5}">
                      <a16:colId xmlns:a16="http://schemas.microsoft.com/office/drawing/2014/main" val="244700363"/>
                    </a:ext>
                  </a:extLst>
                </a:gridCol>
                <a:gridCol w="2984938">
                  <a:extLst>
                    <a:ext uri="{9D8B030D-6E8A-4147-A177-3AD203B41FA5}">
                      <a16:colId xmlns:a16="http://schemas.microsoft.com/office/drawing/2014/main" val="382263691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Response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98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Keys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b="1" dirty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15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response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질의에 대한 응답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8922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83A5268-0957-4638-BD4F-03CF4EF2C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34079"/>
              </p:ext>
            </p:extLst>
          </p:nvPr>
        </p:nvGraphicFramePr>
        <p:xfrm>
          <a:off x="5663206" y="1410801"/>
          <a:ext cx="5303700" cy="107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054">
                  <a:extLst>
                    <a:ext uri="{9D8B030D-6E8A-4147-A177-3AD203B41FA5}">
                      <a16:colId xmlns:a16="http://schemas.microsoft.com/office/drawing/2014/main" val="1040764427"/>
                    </a:ext>
                  </a:extLst>
                </a:gridCol>
                <a:gridCol w="1313793">
                  <a:extLst>
                    <a:ext uri="{9D8B030D-6E8A-4147-A177-3AD203B41FA5}">
                      <a16:colId xmlns:a16="http://schemas.microsoft.com/office/drawing/2014/main" val="244700363"/>
                    </a:ext>
                  </a:extLst>
                </a:gridCol>
                <a:gridCol w="2917853">
                  <a:extLst>
                    <a:ext uri="{9D8B030D-6E8A-4147-A177-3AD203B41FA5}">
                      <a16:colId xmlns:a16="http://schemas.microsoft.com/office/drawing/2014/main" val="382263691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98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Keys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b="1" dirty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15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question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89223"/>
                  </a:ext>
                </a:extLst>
              </a:tr>
            </a:tbl>
          </a:graphicData>
        </a:graphic>
      </p:graphicFrame>
      <p:sp>
        <p:nvSpPr>
          <p:cNvPr id="20" name="오른쪽 화살표[R] 5">
            <a:extLst>
              <a:ext uri="{FF2B5EF4-FFF2-40B4-BE49-F238E27FC236}">
                <a16:creationId xmlns:a16="http://schemas.microsoft.com/office/drawing/2014/main" id="{F096F791-445B-4BD6-9B44-51EE11DD4C83}"/>
              </a:ext>
            </a:extLst>
          </p:cNvPr>
          <p:cNvSpPr/>
          <p:nvPr/>
        </p:nvSpPr>
        <p:spPr>
          <a:xfrm rot="10800000">
            <a:off x="5130821" y="1773727"/>
            <a:ext cx="434146" cy="360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오른쪽 화살표[R] 24">
            <a:extLst>
              <a:ext uri="{FF2B5EF4-FFF2-40B4-BE49-F238E27FC236}">
                <a16:creationId xmlns:a16="http://schemas.microsoft.com/office/drawing/2014/main" id="{0E307151-F605-4AB8-A60A-C4CAB8A724B8}"/>
              </a:ext>
            </a:extLst>
          </p:cNvPr>
          <p:cNvSpPr/>
          <p:nvPr/>
        </p:nvSpPr>
        <p:spPr>
          <a:xfrm>
            <a:off x="5130821" y="5339176"/>
            <a:ext cx="434146" cy="360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C05C4A-EBE0-4769-A233-61F55C3F3F09}"/>
              </a:ext>
            </a:extLst>
          </p:cNvPr>
          <p:cNvSpPr/>
          <p:nvPr/>
        </p:nvSpPr>
        <p:spPr>
          <a:xfrm>
            <a:off x="5663205" y="3328836"/>
            <a:ext cx="5303701" cy="4676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실행 </a:t>
            </a:r>
            <a:r>
              <a:rPr kumimoji="1" lang="en-US" altLang="ko-KR" dirty="0">
                <a:solidFill>
                  <a:schemeClr val="tx1"/>
                </a:solidFill>
              </a:rPr>
              <a:t>Command line : python3 demo_ver2.py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66656B-19F3-48DE-B800-E8B72D483D82}"/>
              </a:ext>
            </a:extLst>
          </p:cNvPr>
          <p:cNvSpPr/>
          <p:nvPr/>
        </p:nvSpPr>
        <p:spPr>
          <a:xfrm>
            <a:off x="1164772" y="1767050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8C8BF98-8A93-4BF6-812B-A16D3ED78866}"/>
              </a:ext>
            </a:extLst>
          </p:cNvPr>
          <p:cNvSpPr/>
          <p:nvPr/>
        </p:nvSpPr>
        <p:spPr>
          <a:xfrm>
            <a:off x="1164772" y="221891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Morphological Analyzer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2CAE8E19-347B-47C2-BFF7-D2F938FCFCDA}"/>
                  </a:ext>
                </a:extLst>
              </p:cNvPr>
              <p:cNvSpPr/>
              <p:nvPr/>
            </p:nvSpPr>
            <p:spPr>
              <a:xfrm>
                <a:off x="1164772" y="3562679"/>
                <a:ext cx="3599530" cy="553282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Domain-specific</a:t>
                </a:r>
                <a:r>
                  <a:rPr lang="ko-KR" alt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IR model </a:t>
                </a:r>
              </a:p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(search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, `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}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𝑻𝒐𝒑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ko-KR" sz="16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2CAE8E19-347B-47C2-BFF7-D2F938FCF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2" y="3562679"/>
                <a:ext cx="3599530" cy="553282"/>
              </a:xfrm>
              <a:prstGeom prst="roundRect">
                <a:avLst/>
              </a:prstGeom>
              <a:blipFill>
                <a:blip r:embed="rId2"/>
                <a:stretch>
                  <a:fillRect t="-12088" b="-18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B2569D-E5F6-4DD0-B79A-BC960B31CFCF}"/>
              </a:ext>
            </a:extLst>
          </p:cNvPr>
          <p:cNvSpPr/>
          <p:nvPr/>
        </p:nvSpPr>
        <p:spPr>
          <a:xfrm>
            <a:off x="1164772" y="5353715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Generate response 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E52D09B-4EF1-4B05-8288-A816D9C44D4A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2964537" y="2098384"/>
            <a:ext cx="0" cy="12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E41D6AE-9872-424A-9BA0-FC3ABDFCD425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2964537" y="4115961"/>
            <a:ext cx="0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D67D28-A94E-4CF3-9094-7F5C41C39EF8}"/>
              </a:ext>
            </a:extLst>
          </p:cNvPr>
          <p:cNvSpPr/>
          <p:nvPr/>
        </p:nvSpPr>
        <p:spPr>
          <a:xfrm>
            <a:off x="1164772" y="4226045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Searched most similar (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q,r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pair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AE03CD9-A656-4D65-B442-AE2A00B10783}"/>
              </a:ext>
            </a:extLst>
          </p:cNvPr>
          <p:cNvSpPr/>
          <p:nvPr/>
        </p:nvSpPr>
        <p:spPr>
          <a:xfrm>
            <a:off x="1168519" y="4667463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Generator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57EC4D2-6B56-4A77-987B-E9559C08C416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2964537" y="4557379"/>
            <a:ext cx="3747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B6555BD-673B-4F5B-9574-D26B083F2C2B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 flipH="1">
            <a:off x="2964537" y="5220745"/>
            <a:ext cx="3747" cy="13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EB7EF40-1680-4A7D-A73E-BB29D9A47DF4}"/>
              </a:ext>
            </a:extLst>
          </p:cNvPr>
          <p:cNvSpPr/>
          <p:nvPr/>
        </p:nvSpPr>
        <p:spPr>
          <a:xfrm>
            <a:off x="1164772" y="2890798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 domain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C2F6B6D-0F8D-4FD6-BEF9-0779DE03D0D6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964537" y="2775784"/>
            <a:ext cx="0" cy="11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461ABE8-2780-4CF6-8664-9680B718A998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964537" y="3444080"/>
            <a:ext cx="0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400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System flow (Train) 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F878F51-07D5-4A7B-B203-CBA57ABE9B5C}"/>
              </a:ext>
            </a:extLst>
          </p:cNvPr>
          <p:cNvSpPr/>
          <p:nvPr/>
        </p:nvSpPr>
        <p:spPr>
          <a:xfrm>
            <a:off x="1164772" y="1767050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Datasets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D002580-59E3-46BD-BB5B-5B43651EA662}"/>
              </a:ext>
            </a:extLst>
          </p:cNvPr>
          <p:cNvSpPr/>
          <p:nvPr/>
        </p:nvSpPr>
        <p:spPr>
          <a:xfrm>
            <a:off x="1164772" y="2218917"/>
            <a:ext cx="3599530" cy="252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Analysis Morphology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BBC8CBF-5A2D-400C-A58D-0B96B61ADAB1}"/>
              </a:ext>
            </a:extLst>
          </p:cNvPr>
          <p:cNvSpPr/>
          <p:nvPr/>
        </p:nvSpPr>
        <p:spPr>
          <a:xfrm>
            <a:off x="1164772" y="2583829"/>
            <a:ext cx="3599530" cy="252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Make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0DE8F388-21BB-4F12-9E64-0E1E2DAA943F}"/>
                  </a:ext>
                </a:extLst>
              </p:cNvPr>
              <p:cNvSpPr/>
              <p:nvPr/>
            </p:nvSpPr>
            <p:spPr>
              <a:xfrm>
                <a:off x="1164772" y="2942544"/>
                <a:ext cx="3599530" cy="252000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ysClr val="windowText" lastClr="000000"/>
                    </a:solidFill>
                  </a:rPr>
                  <a:t>Search similar query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ysClr val="windowText" lastClr="000000"/>
                            </a:solidFill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ysClr val="windowText" lastClr="00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ysClr val="windowText" lastClr="000000"/>
                            </a:solidFill>
                          </a:rPr>
                          <m:t>, `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ysClr val="windowText" lastClr="00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ysClr val="windowText" lastClr="000000"/>
                            </a:solidFill>
                          </a:rPr>
                          <m:t>}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sup>
                    </m:sSubSup>
                  </m:oMath>
                </a14:m>
                <a:endParaRPr lang="ko-KR" alt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0DE8F388-21BB-4F12-9E64-0E1E2DAA9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2" y="2942544"/>
                <a:ext cx="3599530" cy="252000"/>
              </a:xfrm>
              <a:prstGeom prst="roundRect">
                <a:avLst/>
              </a:prstGeom>
              <a:blipFill>
                <a:blip r:embed="rId2"/>
                <a:stretch>
                  <a:fillRect t="-21951" b="-512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직사각형 93">
            <a:extLst>
              <a:ext uri="{FF2B5EF4-FFF2-40B4-BE49-F238E27FC236}">
                <a16:creationId xmlns:a16="http://schemas.microsoft.com/office/drawing/2014/main" id="{546D5955-EB3C-4AC9-9C51-F4D74327D259}"/>
              </a:ext>
            </a:extLst>
          </p:cNvPr>
          <p:cNvSpPr/>
          <p:nvPr/>
        </p:nvSpPr>
        <p:spPr>
          <a:xfrm>
            <a:off x="1164772" y="4345079"/>
            <a:ext cx="3599530" cy="28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Generate Train-Valid datasets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2BC3AAF-7918-4012-8FF7-719F0C0C02FC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2964537" y="2098384"/>
            <a:ext cx="0" cy="12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E963B24-5F90-4BC1-A454-CA4A44A5D5EC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2964537" y="2470917"/>
            <a:ext cx="0" cy="11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3D19E76-20E8-480F-A1E1-25F1EDD187D1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2964537" y="2835829"/>
            <a:ext cx="0" cy="10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18C95F0-1F7A-4941-B4D2-675EE8DC805D}"/>
              </a:ext>
            </a:extLst>
          </p:cNvPr>
          <p:cNvCxnSpPr>
            <a:cxnSpLocks/>
            <a:stCxn id="89" idx="2"/>
            <a:endCxn id="38" idx="0"/>
          </p:cNvCxnSpPr>
          <p:nvPr/>
        </p:nvCxnSpPr>
        <p:spPr>
          <a:xfrm flipH="1">
            <a:off x="2960868" y="3194544"/>
            <a:ext cx="3669" cy="10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B108033-40E8-4910-93A1-A47725B8CA61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>
            <a:off x="2960868" y="3553989"/>
            <a:ext cx="3669" cy="8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7A5213B-9CE4-43D1-8373-09F834D3CB8D}"/>
              </a:ext>
            </a:extLst>
          </p:cNvPr>
          <p:cNvCxnSpPr>
            <a:cxnSpLocks/>
            <a:stCxn id="46" idx="2"/>
            <a:endCxn id="94" idx="0"/>
          </p:cNvCxnSpPr>
          <p:nvPr/>
        </p:nvCxnSpPr>
        <p:spPr>
          <a:xfrm>
            <a:off x="2960868" y="4241666"/>
            <a:ext cx="3669" cy="10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6ABFF35-546A-41D0-B000-52828EE9FE7F}"/>
              </a:ext>
            </a:extLst>
          </p:cNvPr>
          <p:cNvSpPr/>
          <p:nvPr/>
        </p:nvSpPr>
        <p:spPr>
          <a:xfrm>
            <a:off x="1161103" y="3301989"/>
            <a:ext cx="3599530" cy="252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Calculate </a:t>
            </a:r>
            <a:r>
              <a:rPr lang="en-US" altLang="ko-KR" sz="1600" b="1" dirty="0" err="1">
                <a:solidFill>
                  <a:sysClr val="windowText" lastClr="000000"/>
                </a:solidFill>
              </a:rPr>
              <a:t>jaccard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D751093-F467-4604-8F6A-DEFA91126F96}"/>
              </a:ext>
            </a:extLst>
          </p:cNvPr>
          <p:cNvSpPr/>
          <p:nvPr/>
        </p:nvSpPr>
        <p:spPr>
          <a:xfrm>
            <a:off x="1161103" y="3989666"/>
            <a:ext cx="3599530" cy="252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Split {</a:t>
            </a:r>
            <a:r>
              <a:rPr lang="en-US" altLang="ko-KR" sz="1600" b="1" dirty="0" err="1">
                <a:solidFill>
                  <a:sysClr val="windowText" lastClr="000000"/>
                </a:solidFill>
              </a:rPr>
              <a:t>q,r,`q,`r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} set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DAB7AF5-3A46-4656-B200-A6F1E13E75F5}"/>
              </a:ext>
            </a:extLst>
          </p:cNvPr>
          <p:cNvSpPr/>
          <p:nvPr/>
        </p:nvSpPr>
        <p:spPr>
          <a:xfrm>
            <a:off x="1164772" y="3642149"/>
            <a:ext cx="3599530" cy="252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Convert Word-to-</a:t>
            </a:r>
            <a:r>
              <a:rPr lang="en-US" altLang="ko-KR" sz="1600" b="1" dirty="0" err="1">
                <a:solidFill>
                  <a:sysClr val="windowText" lastClr="000000"/>
                </a:solidFill>
              </a:rPr>
              <a:t>vec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38A0A7-F286-434A-AF53-EFFD6016DC2E}"/>
              </a:ext>
            </a:extLst>
          </p:cNvPr>
          <p:cNvCxnSpPr>
            <a:cxnSpLocks/>
            <a:stCxn id="57" idx="2"/>
            <a:endCxn id="46" idx="0"/>
          </p:cNvCxnSpPr>
          <p:nvPr/>
        </p:nvCxnSpPr>
        <p:spPr>
          <a:xfrm flipH="1">
            <a:off x="2960868" y="3894149"/>
            <a:ext cx="3669" cy="9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EAFDF5-DCAB-409F-9976-7154804FA640}"/>
              </a:ext>
            </a:extLst>
          </p:cNvPr>
          <p:cNvSpPr txBox="1"/>
          <p:nvPr/>
        </p:nvSpPr>
        <p:spPr>
          <a:xfrm>
            <a:off x="5108361" y="3009878"/>
            <a:ext cx="230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 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BE9FEE1-6A71-44E8-8F73-6F70AD281768}"/>
              </a:ext>
            </a:extLst>
          </p:cNvPr>
          <p:cNvSpPr/>
          <p:nvPr/>
        </p:nvSpPr>
        <p:spPr>
          <a:xfrm>
            <a:off x="1164772" y="4748367"/>
            <a:ext cx="3599530" cy="252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Remove </a:t>
            </a:r>
            <a:r>
              <a:rPr lang="en-US" altLang="ko-KR" sz="1600" b="1" dirty="0" err="1">
                <a:solidFill>
                  <a:sysClr val="windowText" lastClr="000000"/>
                </a:solidFill>
              </a:rPr>
              <a:t>stopwords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7EBDA41-F43E-41E3-9218-B6AB292BD89E}"/>
              </a:ext>
            </a:extLst>
          </p:cNvPr>
          <p:cNvSpPr/>
          <p:nvPr/>
        </p:nvSpPr>
        <p:spPr>
          <a:xfrm>
            <a:off x="1164772" y="5115655"/>
            <a:ext cx="3599530" cy="252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Pretrain skeleton memory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A58EA3E-9CAB-49E2-9568-88217B34DE2A}"/>
              </a:ext>
            </a:extLst>
          </p:cNvPr>
          <p:cNvSpPr/>
          <p:nvPr/>
        </p:nvSpPr>
        <p:spPr>
          <a:xfrm>
            <a:off x="1164772" y="5467900"/>
            <a:ext cx="3599530" cy="252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Pretrain skeleton generator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F20948-C2E9-4B3E-A0FF-0D601250C66D}"/>
              </a:ext>
            </a:extLst>
          </p:cNvPr>
          <p:cNvSpPr/>
          <p:nvPr/>
        </p:nvSpPr>
        <p:spPr>
          <a:xfrm>
            <a:off x="1164772" y="6212346"/>
            <a:ext cx="3599530" cy="28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Save best model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33C2CF9-8072-41D4-A05F-5B6AA783287A}"/>
              </a:ext>
            </a:extLst>
          </p:cNvPr>
          <p:cNvCxnSpPr>
            <a:cxnSpLocks/>
            <a:stCxn id="94" idx="2"/>
            <a:endCxn id="47" idx="0"/>
          </p:cNvCxnSpPr>
          <p:nvPr/>
        </p:nvCxnSpPr>
        <p:spPr>
          <a:xfrm>
            <a:off x="2964537" y="4633079"/>
            <a:ext cx="0" cy="1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10981F0-2101-4887-944A-F07E4CEDDCB4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2964537" y="5000367"/>
            <a:ext cx="0" cy="1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F74A0AC-7733-436A-8578-B17A4F39B85C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2964537" y="5367655"/>
            <a:ext cx="0" cy="10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26E4F46-7677-4931-AC0C-A8D09D817D98}"/>
              </a:ext>
            </a:extLst>
          </p:cNvPr>
          <p:cNvSpPr/>
          <p:nvPr/>
        </p:nvSpPr>
        <p:spPr>
          <a:xfrm>
            <a:off x="1164772" y="5840123"/>
            <a:ext cx="3599530" cy="252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Pretrain response generator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25DEA57-2DE6-4A31-83F6-3A0A85033361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>
          <a:xfrm>
            <a:off x="2964537" y="5719900"/>
            <a:ext cx="0" cy="120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1A1D1E6-54CA-4A0C-8E65-30C5FF886F08}"/>
              </a:ext>
            </a:extLst>
          </p:cNvPr>
          <p:cNvCxnSpPr>
            <a:cxnSpLocks/>
            <a:stCxn id="54" idx="2"/>
            <a:endCxn id="50" idx="0"/>
          </p:cNvCxnSpPr>
          <p:nvPr/>
        </p:nvCxnSpPr>
        <p:spPr>
          <a:xfrm>
            <a:off x="2964537" y="6092123"/>
            <a:ext cx="0" cy="120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0E28B04-A581-406B-9BE8-0EA0AAFC62AE}"/>
              </a:ext>
            </a:extLst>
          </p:cNvPr>
          <p:cNvSpPr txBox="1"/>
          <p:nvPr/>
        </p:nvSpPr>
        <p:spPr>
          <a:xfrm>
            <a:off x="5108361" y="5224568"/>
            <a:ext cx="189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 – </a:t>
            </a:r>
            <a:r>
              <a:rPr lang="ko-KR" altLang="en-US" dirty="0"/>
              <a:t>대화 생성</a:t>
            </a:r>
          </a:p>
        </p:txBody>
      </p:sp>
      <p:sp>
        <p:nvSpPr>
          <p:cNvPr id="60" name="오른쪽 대괄호 59">
            <a:extLst>
              <a:ext uri="{FF2B5EF4-FFF2-40B4-BE49-F238E27FC236}">
                <a16:creationId xmlns:a16="http://schemas.microsoft.com/office/drawing/2014/main" id="{FA0B88A2-7BC3-4384-AA65-3967CBB301FB}"/>
              </a:ext>
            </a:extLst>
          </p:cNvPr>
          <p:cNvSpPr/>
          <p:nvPr/>
        </p:nvSpPr>
        <p:spPr>
          <a:xfrm>
            <a:off x="4792661" y="2218916"/>
            <a:ext cx="249382" cy="2022749"/>
          </a:xfrm>
          <a:prstGeom prst="rightBracke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오른쪽 대괄호 33">
            <a:extLst>
              <a:ext uri="{FF2B5EF4-FFF2-40B4-BE49-F238E27FC236}">
                <a16:creationId xmlns:a16="http://schemas.microsoft.com/office/drawing/2014/main" id="{FA0B88A2-7BC3-4384-AA65-3967CBB301FB}"/>
              </a:ext>
            </a:extLst>
          </p:cNvPr>
          <p:cNvSpPr/>
          <p:nvPr/>
        </p:nvSpPr>
        <p:spPr>
          <a:xfrm>
            <a:off x="4760633" y="4815840"/>
            <a:ext cx="281410" cy="1187075"/>
          </a:xfrm>
          <a:prstGeom prst="rightBracke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67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Config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8A2992-4F7E-49A8-86D8-B9D43D8F3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62" y="2011362"/>
            <a:ext cx="4791075" cy="42878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24B1DB-9C77-435B-9AB2-71C51216A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1362"/>
            <a:ext cx="5362575" cy="428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27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>
            <a:normAutofit/>
          </a:bodyPr>
          <a:lstStyle/>
          <a:p>
            <a:r>
              <a:rPr lang="en-US" altLang="ko-KR" dirty="0"/>
              <a:t> System flow (Train 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F878F51-07D5-4A7B-B203-CBA57ABE9B5C}"/>
              </a:ext>
            </a:extLst>
          </p:cNvPr>
          <p:cNvSpPr/>
          <p:nvPr/>
        </p:nvSpPr>
        <p:spPr>
          <a:xfrm>
            <a:off x="1164772" y="1767050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Datasets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D002580-59E3-46BD-BB5B-5B43651EA662}"/>
              </a:ext>
            </a:extLst>
          </p:cNvPr>
          <p:cNvSpPr/>
          <p:nvPr/>
        </p:nvSpPr>
        <p:spPr>
          <a:xfrm>
            <a:off x="1164772" y="221891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Analysis Morphology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BBC8CBF-5A2D-400C-A58D-0B96B61ADAB1}"/>
              </a:ext>
            </a:extLst>
          </p:cNvPr>
          <p:cNvSpPr/>
          <p:nvPr/>
        </p:nvSpPr>
        <p:spPr>
          <a:xfrm>
            <a:off x="1164772" y="2887213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0DE8F388-21BB-4F12-9E64-0E1E2DAA943F}"/>
                  </a:ext>
                </a:extLst>
              </p:cNvPr>
              <p:cNvSpPr/>
              <p:nvPr/>
            </p:nvSpPr>
            <p:spPr>
              <a:xfrm>
                <a:off x="1164772" y="3550579"/>
                <a:ext cx="3599530" cy="553282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Search similar query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, `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}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sup>
                    </m:sSubSup>
                  </m:oMath>
                </a14:m>
                <a:endPara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0DE8F388-21BB-4F12-9E64-0E1E2DAA9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2" y="3550579"/>
                <a:ext cx="3599530" cy="55328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직사각형 93">
            <a:extLst>
              <a:ext uri="{FF2B5EF4-FFF2-40B4-BE49-F238E27FC236}">
                <a16:creationId xmlns:a16="http://schemas.microsoft.com/office/drawing/2014/main" id="{546D5955-EB3C-4AC9-9C51-F4D74327D259}"/>
              </a:ext>
            </a:extLst>
          </p:cNvPr>
          <p:cNvSpPr/>
          <p:nvPr/>
        </p:nvSpPr>
        <p:spPr>
          <a:xfrm>
            <a:off x="1164772" y="6299199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 Train-Valid datasets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2BC3AAF-7918-4012-8FF7-719F0C0C02FC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>
            <a:off x="2964537" y="2098384"/>
            <a:ext cx="0" cy="12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E963B24-5F90-4BC1-A454-CA4A44A5D5EC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2964537" y="2772199"/>
            <a:ext cx="0" cy="11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3D19E76-20E8-480F-A1E1-25F1EDD187D1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2964537" y="3440495"/>
            <a:ext cx="0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18C95F0-1F7A-4941-B4D2-675EE8DC805D}"/>
              </a:ext>
            </a:extLst>
          </p:cNvPr>
          <p:cNvCxnSpPr>
            <a:cxnSpLocks/>
            <a:stCxn id="89" idx="2"/>
            <a:endCxn id="38" idx="0"/>
          </p:cNvCxnSpPr>
          <p:nvPr/>
        </p:nvCxnSpPr>
        <p:spPr>
          <a:xfrm flipH="1">
            <a:off x="2960868" y="4103861"/>
            <a:ext cx="3669" cy="11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B108033-40E8-4910-93A1-A47725B8CA61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>
            <a:off x="2960868" y="4771527"/>
            <a:ext cx="3669" cy="13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7A5213B-9CE4-43D1-8373-09F834D3CB8D}"/>
              </a:ext>
            </a:extLst>
          </p:cNvPr>
          <p:cNvCxnSpPr>
            <a:cxnSpLocks/>
            <a:stCxn id="46" idx="2"/>
            <a:endCxn id="94" idx="0"/>
          </p:cNvCxnSpPr>
          <p:nvPr/>
        </p:nvCxnSpPr>
        <p:spPr>
          <a:xfrm>
            <a:off x="2960868" y="6144524"/>
            <a:ext cx="3669" cy="15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6ABFF35-546A-41D0-B000-52828EE9FE7F}"/>
              </a:ext>
            </a:extLst>
          </p:cNvPr>
          <p:cNvSpPr/>
          <p:nvPr/>
        </p:nvSpPr>
        <p:spPr>
          <a:xfrm>
            <a:off x="1161103" y="4218245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Calculate 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D751093-F467-4604-8F6A-DEFA91126F96}"/>
              </a:ext>
            </a:extLst>
          </p:cNvPr>
          <p:cNvSpPr/>
          <p:nvPr/>
        </p:nvSpPr>
        <p:spPr>
          <a:xfrm>
            <a:off x="1161103" y="5591242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Split {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q,r,`q,`r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 set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DAB7AF5-3A46-4656-B200-A6F1E13E75F5}"/>
              </a:ext>
            </a:extLst>
          </p:cNvPr>
          <p:cNvSpPr/>
          <p:nvPr/>
        </p:nvSpPr>
        <p:spPr>
          <a:xfrm>
            <a:off x="1164772" y="490175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Convert Word-to-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vec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38A0A7-F286-434A-AF53-EFFD6016DC2E}"/>
              </a:ext>
            </a:extLst>
          </p:cNvPr>
          <p:cNvCxnSpPr>
            <a:cxnSpLocks/>
            <a:stCxn id="57" idx="2"/>
            <a:endCxn id="46" idx="0"/>
          </p:cNvCxnSpPr>
          <p:nvPr/>
        </p:nvCxnSpPr>
        <p:spPr>
          <a:xfrm flipH="1">
            <a:off x="2960868" y="5455039"/>
            <a:ext cx="3669" cy="13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C58B46-AC8D-4D15-97DF-43A6A2A8C2FF}"/>
              </a:ext>
            </a:extLst>
          </p:cNvPr>
          <p:cNvSpPr txBox="1"/>
          <p:nvPr/>
        </p:nvSpPr>
        <p:spPr>
          <a:xfrm>
            <a:off x="5460364" y="1924050"/>
            <a:ext cx="53695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형태소 분석</a:t>
            </a:r>
            <a:r>
              <a:rPr lang="en-US" altLang="ko-KR" dirty="0"/>
              <a:t>&gt; - ETRI </a:t>
            </a:r>
            <a:r>
              <a:rPr lang="ko-KR" altLang="en-US" dirty="0"/>
              <a:t>형태소 분석기 </a:t>
            </a:r>
            <a:r>
              <a:rPr lang="en-US" altLang="ko-KR" dirty="0"/>
              <a:t>(API</a:t>
            </a:r>
            <a:r>
              <a:rPr lang="ko-KR" altLang="en-US" dirty="0"/>
              <a:t>형 기준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ETRI</a:t>
            </a:r>
            <a:r>
              <a:rPr lang="ko-KR" altLang="en-US" dirty="0"/>
              <a:t> 가 아닌 다른 형태소분석기로 분석하고자 할 시 </a:t>
            </a:r>
            <a:endParaRPr lang="en-US" altLang="ko-KR" dirty="0"/>
          </a:p>
          <a:p>
            <a:r>
              <a:rPr lang="ko-KR" altLang="en-US" dirty="0"/>
              <a:t>무시하여도 상관 없음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CD2D419-4818-4284-A543-AEB50CA729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25242" y="3059897"/>
          <a:ext cx="53602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937">
                  <a:extLst>
                    <a:ext uri="{9D8B030D-6E8A-4147-A177-3AD203B41FA5}">
                      <a16:colId xmlns:a16="http://schemas.microsoft.com/office/drawing/2014/main" val="1040764427"/>
                    </a:ext>
                  </a:extLst>
                </a:gridCol>
                <a:gridCol w="4245339">
                  <a:extLst>
                    <a:ext uri="{9D8B030D-6E8A-4147-A177-3AD203B41FA5}">
                      <a16:colId xmlns:a16="http://schemas.microsoft.com/office/drawing/2014/main" val="2447003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Config.yaml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98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Keys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dirty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15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access_key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ETRI API key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8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input_file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형태소 분석을 하고자 하는 파일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8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output_file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형태소 분석 결과 파일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95395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DEE82C3-2CA7-4222-AFF4-05D4B1085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242" y="2294895"/>
            <a:ext cx="4076700" cy="638175"/>
          </a:xfrm>
          <a:prstGeom prst="rect">
            <a:avLst/>
          </a:prstGeom>
        </p:spPr>
      </p:pic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EA4736B2-649E-477A-95AD-8E3BD8DC82E5}"/>
              </a:ext>
            </a:extLst>
          </p:cNvPr>
          <p:cNvSpPr/>
          <p:nvPr/>
        </p:nvSpPr>
        <p:spPr>
          <a:xfrm>
            <a:off x="5225143" y="1767050"/>
            <a:ext cx="5780313" cy="4362988"/>
          </a:xfrm>
          <a:prstGeom prst="wedgeRectCallout">
            <a:avLst>
              <a:gd name="adj1" fmla="val -57844"/>
              <a:gd name="adj2" fmla="val -33386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070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System flow (Train 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F878F51-07D5-4A7B-B203-CBA57ABE9B5C}"/>
              </a:ext>
            </a:extLst>
          </p:cNvPr>
          <p:cNvSpPr/>
          <p:nvPr/>
        </p:nvSpPr>
        <p:spPr>
          <a:xfrm>
            <a:off x="1164772" y="1767050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Datasets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D002580-59E3-46BD-BB5B-5B43651EA662}"/>
              </a:ext>
            </a:extLst>
          </p:cNvPr>
          <p:cNvSpPr/>
          <p:nvPr/>
        </p:nvSpPr>
        <p:spPr>
          <a:xfrm>
            <a:off x="1164772" y="221891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Morphology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BBC8CBF-5A2D-400C-A58D-0B96B61ADAB1}"/>
              </a:ext>
            </a:extLst>
          </p:cNvPr>
          <p:cNvSpPr/>
          <p:nvPr/>
        </p:nvSpPr>
        <p:spPr>
          <a:xfrm>
            <a:off x="1164772" y="2887213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Make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0DE8F388-21BB-4F12-9E64-0E1E2DAA943F}"/>
                  </a:ext>
                </a:extLst>
              </p:cNvPr>
              <p:cNvSpPr/>
              <p:nvPr/>
            </p:nvSpPr>
            <p:spPr>
              <a:xfrm>
                <a:off x="1164772" y="3550579"/>
                <a:ext cx="3599530" cy="553282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Search similar query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, `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}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sup>
                    </m:sSubSup>
                  </m:oMath>
                </a14:m>
                <a:endPara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0DE8F388-21BB-4F12-9E64-0E1E2DAA9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2" y="3550579"/>
                <a:ext cx="3599530" cy="55328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직사각형 93">
            <a:extLst>
              <a:ext uri="{FF2B5EF4-FFF2-40B4-BE49-F238E27FC236}">
                <a16:creationId xmlns:a16="http://schemas.microsoft.com/office/drawing/2014/main" id="{546D5955-EB3C-4AC9-9C51-F4D74327D259}"/>
              </a:ext>
            </a:extLst>
          </p:cNvPr>
          <p:cNvSpPr/>
          <p:nvPr/>
        </p:nvSpPr>
        <p:spPr>
          <a:xfrm>
            <a:off x="1164772" y="6299199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 Train-Valid datasets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2BC3AAF-7918-4012-8FF7-719F0C0C02FC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>
            <a:off x="2964537" y="2098384"/>
            <a:ext cx="0" cy="12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E963B24-5F90-4BC1-A454-CA4A44A5D5EC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2964537" y="2772199"/>
            <a:ext cx="0" cy="11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3D19E76-20E8-480F-A1E1-25F1EDD187D1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2964537" y="3440495"/>
            <a:ext cx="0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18C95F0-1F7A-4941-B4D2-675EE8DC805D}"/>
              </a:ext>
            </a:extLst>
          </p:cNvPr>
          <p:cNvCxnSpPr>
            <a:cxnSpLocks/>
            <a:stCxn id="89" idx="2"/>
            <a:endCxn id="38" idx="0"/>
          </p:cNvCxnSpPr>
          <p:nvPr/>
        </p:nvCxnSpPr>
        <p:spPr>
          <a:xfrm flipH="1">
            <a:off x="2960868" y="4103861"/>
            <a:ext cx="3669" cy="11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B108033-40E8-4910-93A1-A47725B8CA61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>
            <a:off x="2960868" y="4771527"/>
            <a:ext cx="3669" cy="13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7A5213B-9CE4-43D1-8373-09F834D3CB8D}"/>
              </a:ext>
            </a:extLst>
          </p:cNvPr>
          <p:cNvCxnSpPr>
            <a:cxnSpLocks/>
            <a:stCxn id="46" idx="2"/>
            <a:endCxn id="94" idx="0"/>
          </p:cNvCxnSpPr>
          <p:nvPr/>
        </p:nvCxnSpPr>
        <p:spPr>
          <a:xfrm>
            <a:off x="2960868" y="6144524"/>
            <a:ext cx="3669" cy="15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6ABFF35-546A-41D0-B000-52828EE9FE7F}"/>
              </a:ext>
            </a:extLst>
          </p:cNvPr>
          <p:cNvSpPr/>
          <p:nvPr/>
        </p:nvSpPr>
        <p:spPr>
          <a:xfrm>
            <a:off x="1161103" y="4218245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Calculate 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D751093-F467-4604-8F6A-DEFA91126F96}"/>
              </a:ext>
            </a:extLst>
          </p:cNvPr>
          <p:cNvSpPr/>
          <p:nvPr/>
        </p:nvSpPr>
        <p:spPr>
          <a:xfrm>
            <a:off x="1161103" y="5591242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Split {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q,r,`q,`r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 set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DAB7AF5-3A46-4656-B200-A6F1E13E75F5}"/>
              </a:ext>
            </a:extLst>
          </p:cNvPr>
          <p:cNvSpPr/>
          <p:nvPr/>
        </p:nvSpPr>
        <p:spPr>
          <a:xfrm>
            <a:off x="1164772" y="490175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Convert Word-to-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vec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38A0A7-F286-434A-AF53-EFFD6016DC2E}"/>
              </a:ext>
            </a:extLst>
          </p:cNvPr>
          <p:cNvCxnSpPr>
            <a:cxnSpLocks/>
            <a:stCxn id="57" idx="2"/>
            <a:endCxn id="46" idx="0"/>
          </p:cNvCxnSpPr>
          <p:nvPr/>
        </p:nvCxnSpPr>
        <p:spPr>
          <a:xfrm flipH="1">
            <a:off x="2960868" y="5455039"/>
            <a:ext cx="3669" cy="13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17C45AD-6F90-4AF3-9FF0-CF694239DC3C}"/>
              </a:ext>
            </a:extLst>
          </p:cNvPr>
          <p:cNvSpPr txBox="1"/>
          <p:nvPr/>
        </p:nvSpPr>
        <p:spPr>
          <a:xfrm>
            <a:off x="5460364" y="1924050"/>
            <a:ext cx="53695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&lt;Vocab </a:t>
            </a:r>
            <a:r>
              <a:rPr lang="ko-KR" altLang="en-US" dirty="0"/>
              <a:t>만들기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Vocab</a:t>
            </a:r>
            <a:r>
              <a:rPr lang="ko-KR" altLang="en-US" dirty="0"/>
              <a:t>을 구성시에는 형태소 단위로 구성하였고 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형태소</a:t>
            </a:r>
            <a:r>
              <a:rPr lang="en-US" altLang="ko-KR" dirty="0"/>
              <a:t>/</a:t>
            </a:r>
            <a:r>
              <a:rPr lang="ko-KR" altLang="en-US" dirty="0"/>
              <a:t>품사</a:t>
            </a:r>
            <a:r>
              <a:rPr lang="en-US" altLang="ko-KR" dirty="0"/>
              <a:t>” </a:t>
            </a:r>
            <a:r>
              <a:rPr lang="ko-KR" altLang="en-US" dirty="0"/>
              <a:t>의 형태로 저장 됨</a:t>
            </a:r>
            <a:endParaRPr lang="en-US" altLang="ko-KR" dirty="0"/>
          </a:p>
          <a:p>
            <a:r>
              <a:rPr lang="ko-KR" altLang="en-US" dirty="0"/>
              <a:t>맨 처음엔 </a:t>
            </a:r>
            <a:r>
              <a:rPr lang="en-US" altLang="ko-KR" dirty="0"/>
              <a:t>&lt;</a:t>
            </a:r>
            <a:r>
              <a:rPr lang="en-US" altLang="ko-KR" dirty="0" err="1"/>
              <a:t>unk</a:t>
            </a:r>
            <a:r>
              <a:rPr lang="en-US" altLang="ko-KR" dirty="0"/>
              <a:t>&gt; </a:t>
            </a:r>
            <a:r>
              <a:rPr lang="ko-KR" altLang="en-US" dirty="0"/>
              <a:t>토큰이 들어가며 그 이후는 </a:t>
            </a:r>
            <a:endParaRPr lang="en-US" altLang="ko-KR" dirty="0"/>
          </a:p>
          <a:p>
            <a:r>
              <a:rPr lang="en-US" altLang="ko-KR" dirty="0"/>
              <a:t>Frequency</a:t>
            </a:r>
            <a:r>
              <a:rPr lang="ko-KR" altLang="en-US" dirty="0"/>
              <a:t>순서로 정렬됨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0E7668-8B14-4295-A82F-E4C86AD7E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537" y="2304762"/>
            <a:ext cx="4181475" cy="628650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B6DBBF32-DE4F-4255-B52B-22E757641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5839"/>
              </p:ext>
            </p:extLst>
          </p:nvPr>
        </p:nvGraphicFramePr>
        <p:xfrm>
          <a:off x="5593537" y="2950920"/>
          <a:ext cx="534955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69">
                  <a:extLst>
                    <a:ext uri="{9D8B030D-6E8A-4147-A177-3AD203B41FA5}">
                      <a16:colId xmlns:a16="http://schemas.microsoft.com/office/drawing/2014/main" val="1040764427"/>
                    </a:ext>
                  </a:extLst>
                </a:gridCol>
                <a:gridCol w="3971988">
                  <a:extLst>
                    <a:ext uri="{9D8B030D-6E8A-4147-A177-3AD203B41FA5}">
                      <a16:colId xmlns:a16="http://schemas.microsoft.com/office/drawing/2014/main" val="2447003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Config.yaml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98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Keys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dirty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15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morp_src_file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형태소 분석된 질문 파일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8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morp_tgt_file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형태소 분석된 답변 파일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8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vocab_output_file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vocab </a:t>
                      </a:r>
                      <a:r>
                        <a:rPr lang="ko-KR" altLang="en-US" sz="1200" dirty="0"/>
                        <a:t>파일로 나올 결과 파일 이름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953954"/>
                  </a:ext>
                </a:extLst>
              </a:tr>
            </a:tbl>
          </a:graphicData>
        </a:graphic>
      </p:graphicFrame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0D625808-03A2-4E35-9C74-D2C82812A90D}"/>
              </a:ext>
            </a:extLst>
          </p:cNvPr>
          <p:cNvSpPr/>
          <p:nvPr/>
        </p:nvSpPr>
        <p:spPr>
          <a:xfrm>
            <a:off x="5225143" y="1767050"/>
            <a:ext cx="5780313" cy="4362988"/>
          </a:xfrm>
          <a:prstGeom prst="wedgeRectCallout">
            <a:avLst>
              <a:gd name="adj1" fmla="val -58004"/>
              <a:gd name="adj2" fmla="val -18355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53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도메인 별 대화 데이터 구축</a:t>
            </a:r>
            <a:endParaRPr lang="en-US" altLang="ko-KR" dirty="0"/>
          </a:p>
          <a:p>
            <a:pPr lvl="1"/>
            <a:r>
              <a:rPr lang="ko-KR" altLang="en-US" dirty="0"/>
              <a:t>도메인 </a:t>
            </a:r>
            <a:r>
              <a:rPr lang="en-US" altLang="ko-KR" dirty="0"/>
              <a:t>: 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음식</a:t>
            </a:r>
            <a:r>
              <a:rPr lang="en-US" altLang="ko-KR" dirty="0"/>
              <a:t>, </a:t>
            </a:r>
            <a:r>
              <a:rPr lang="ko-KR" altLang="en-US" dirty="0"/>
              <a:t>쇼핑</a:t>
            </a:r>
            <a:endParaRPr lang="en-US" altLang="ko-KR" dirty="0"/>
          </a:p>
          <a:p>
            <a:pPr lvl="1"/>
            <a:r>
              <a:rPr lang="ko-KR" altLang="en-US" dirty="0"/>
              <a:t>도메인 당 각 </a:t>
            </a:r>
            <a:r>
              <a:rPr lang="en-US" altLang="ko-KR" dirty="0"/>
              <a:t>1,000</a:t>
            </a:r>
            <a:r>
              <a:rPr lang="ko-KR" altLang="en-US" dirty="0"/>
              <a:t>쌍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를 통해 공개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D267FAD-BDC6-479C-AFA4-E40523D95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76251"/>
              </p:ext>
            </p:extLst>
          </p:nvPr>
        </p:nvGraphicFramePr>
        <p:xfrm>
          <a:off x="6360331" y="3842045"/>
          <a:ext cx="5436000" cy="243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56431755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82355585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28217441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4243490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664940204"/>
                    </a:ext>
                  </a:extLst>
                </a:gridCol>
              </a:tblGrid>
              <a:tr h="4878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단위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도메인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음식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날씨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쇼핑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05135"/>
                  </a:ext>
                </a:extLst>
              </a:tr>
              <a:tr h="4878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형태소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12.99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13.03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14.35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082356"/>
                  </a:ext>
                </a:extLst>
              </a:tr>
              <a:tr h="4878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어절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6.17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6.09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6.41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934471"/>
                  </a:ext>
                </a:extLst>
              </a:tr>
              <a:tr h="4878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고유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형태소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2,355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2,040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2,593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73162"/>
                  </a:ext>
                </a:extLst>
              </a:tr>
              <a:tr h="4878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어절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4,906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4,641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5,491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03961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40" y="3539870"/>
            <a:ext cx="5382060" cy="30438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3816" y="5437632"/>
            <a:ext cx="5135880" cy="10363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76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System flow (Train 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F878F51-07D5-4A7B-B203-CBA57ABE9B5C}"/>
              </a:ext>
            </a:extLst>
          </p:cNvPr>
          <p:cNvSpPr/>
          <p:nvPr/>
        </p:nvSpPr>
        <p:spPr>
          <a:xfrm>
            <a:off x="1164772" y="1767050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Datasets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D002580-59E3-46BD-BB5B-5B43651EA662}"/>
              </a:ext>
            </a:extLst>
          </p:cNvPr>
          <p:cNvSpPr/>
          <p:nvPr/>
        </p:nvSpPr>
        <p:spPr>
          <a:xfrm>
            <a:off x="1164772" y="221891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Morphology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BBC8CBF-5A2D-400C-A58D-0B96B61ADAB1}"/>
              </a:ext>
            </a:extLst>
          </p:cNvPr>
          <p:cNvSpPr/>
          <p:nvPr/>
        </p:nvSpPr>
        <p:spPr>
          <a:xfrm>
            <a:off x="1164772" y="2887213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0DE8F388-21BB-4F12-9E64-0E1E2DAA943F}"/>
                  </a:ext>
                </a:extLst>
              </p:cNvPr>
              <p:cNvSpPr/>
              <p:nvPr/>
            </p:nvSpPr>
            <p:spPr>
              <a:xfrm>
                <a:off x="1164772" y="3550579"/>
                <a:ext cx="3599530" cy="553282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ysClr val="windowText" lastClr="000000"/>
                    </a:solidFill>
                  </a:rPr>
                  <a:t>Search similar query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ysClr val="windowText" lastClr="000000"/>
                            </a:solidFill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ysClr val="windowText" lastClr="00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ysClr val="windowText" lastClr="000000"/>
                            </a:solidFill>
                          </a:rPr>
                          <m:t>, `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ysClr val="windowText" lastClr="00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ysClr val="windowText" lastClr="000000"/>
                            </a:solidFill>
                          </a:rPr>
                          <m:t>}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sup>
                    </m:sSubSup>
                  </m:oMath>
                </a14:m>
                <a:endParaRPr lang="ko-KR" alt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0DE8F388-21BB-4F12-9E64-0E1E2DAA9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2" y="3550579"/>
                <a:ext cx="3599530" cy="55328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직사각형 93">
            <a:extLst>
              <a:ext uri="{FF2B5EF4-FFF2-40B4-BE49-F238E27FC236}">
                <a16:creationId xmlns:a16="http://schemas.microsoft.com/office/drawing/2014/main" id="{546D5955-EB3C-4AC9-9C51-F4D74327D259}"/>
              </a:ext>
            </a:extLst>
          </p:cNvPr>
          <p:cNvSpPr/>
          <p:nvPr/>
        </p:nvSpPr>
        <p:spPr>
          <a:xfrm>
            <a:off x="1164772" y="6299199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 Train-Valid datasets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2BC3AAF-7918-4012-8FF7-719F0C0C02FC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>
            <a:off x="2964537" y="2098384"/>
            <a:ext cx="0" cy="12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E963B24-5F90-4BC1-A454-CA4A44A5D5EC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2964537" y="2772199"/>
            <a:ext cx="0" cy="11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3D19E76-20E8-480F-A1E1-25F1EDD187D1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2964537" y="3440495"/>
            <a:ext cx="0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18C95F0-1F7A-4941-B4D2-675EE8DC805D}"/>
              </a:ext>
            </a:extLst>
          </p:cNvPr>
          <p:cNvCxnSpPr>
            <a:cxnSpLocks/>
            <a:stCxn id="89" idx="2"/>
            <a:endCxn id="38" idx="0"/>
          </p:cNvCxnSpPr>
          <p:nvPr/>
        </p:nvCxnSpPr>
        <p:spPr>
          <a:xfrm flipH="1">
            <a:off x="2960868" y="4103861"/>
            <a:ext cx="3669" cy="11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B108033-40E8-4910-93A1-A47725B8CA61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>
            <a:off x="2960868" y="4771527"/>
            <a:ext cx="3669" cy="13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7A5213B-9CE4-43D1-8373-09F834D3CB8D}"/>
              </a:ext>
            </a:extLst>
          </p:cNvPr>
          <p:cNvCxnSpPr>
            <a:cxnSpLocks/>
            <a:stCxn id="46" idx="2"/>
            <a:endCxn id="94" idx="0"/>
          </p:cNvCxnSpPr>
          <p:nvPr/>
        </p:nvCxnSpPr>
        <p:spPr>
          <a:xfrm>
            <a:off x="2960868" y="6144524"/>
            <a:ext cx="3669" cy="15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6ABFF35-546A-41D0-B000-52828EE9FE7F}"/>
              </a:ext>
            </a:extLst>
          </p:cNvPr>
          <p:cNvSpPr/>
          <p:nvPr/>
        </p:nvSpPr>
        <p:spPr>
          <a:xfrm>
            <a:off x="1161103" y="4218245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Calculate 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D751093-F467-4604-8F6A-DEFA91126F96}"/>
              </a:ext>
            </a:extLst>
          </p:cNvPr>
          <p:cNvSpPr/>
          <p:nvPr/>
        </p:nvSpPr>
        <p:spPr>
          <a:xfrm>
            <a:off x="1161103" y="5591242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Split {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q,r,`q,`r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 set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DAB7AF5-3A46-4656-B200-A6F1E13E75F5}"/>
              </a:ext>
            </a:extLst>
          </p:cNvPr>
          <p:cNvSpPr/>
          <p:nvPr/>
        </p:nvSpPr>
        <p:spPr>
          <a:xfrm>
            <a:off x="1164772" y="490175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Convert Word-to-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vec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38A0A7-F286-434A-AF53-EFFD6016DC2E}"/>
              </a:ext>
            </a:extLst>
          </p:cNvPr>
          <p:cNvCxnSpPr>
            <a:cxnSpLocks/>
            <a:stCxn id="57" idx="2"/>
            <a:endCxn id="46" idx="0"/>
          </p:cNvCxnSpPr>
          <p:nvPr/>
        </p:nvCxnSpPr>
        <p:spPr>
          <a:xfrm flipH="1">
            <a:off x="2960868" y="5455039"/>
            <a:ext cx="3669" cy="13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E8710F-0448-46F5-9C43-90F04E0F9C15}"/>
              </a:ext>
            </a:extLst>
          </p:cNvPr>
          <p:cNvSpPr txBox="1"/>
          <p:nvPr/>
        </p:nvSpPr>
        <p:spPr>
          <a:xfrm>
            <a:off x="5460364" y="1924050"/>
            <a:ext cx="53695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유사 발화 검색 </a:t>
            </a:r>
            <a:r>
              <a:rPr lang="en-US" altLang="ko-KR" dirty="0"/>
              <a:t>– Whoosh</a:t>
            </a:r>
            <a:r>
              <a:rPr lang="ko-KR" altLang="en-US" dirty="0"/>
              <a:t> 사용시 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F258A8A-EFFA-4C98-A91E-C2C2F002E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37373"/>
              </p:ext>
            </p:extLst>
          </p:nvPr>
        </p:nvGraphicFramePr>
        <p:xfrm>
          <a:off x="5553075" y="3837059"/>
          <a:ext cx="5425566" cy="2988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78">
                  <a:extLst>
                    <a:ext uri="{9D8B030D-6E8A-4147-A177-3AD203B41FA5}">
                      <a16:colId xmlns:a16="http://schemas.microsoft.com/office/drawing/2014/main" val="1040764427"/>
                    </a:ext>
                  </a:extLst>
                </a:gridCol>
                <a:gridCol w="3971988">
                  <a:extLst>
                    <a:ext uri="{9D8B030D-6E8A-4147-A177-3AD203B41FA5}">
                      <a16:colId xmlns:a16="http://schemas.microsoft.com/office/drawing/2014/main" val="244700363"/>
                    </a:ext>
                  </a:extLst>
                </a:gridCol>
              </a:tblGrid>
              <a:tr h="29400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Config.yaml</a:t>
                      </a:r>
                      <a:endParaRPr lang="ko-KR" alt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98022"/>
                  </a:ext>
                </a:extLst>
              </a:tr>
              <a:tr h="294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Keys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dirty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157093"/>
                  </a:ext>
                </a:extLst>
              </a:tr>
              <a:tr h="26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model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  : whoosh</a:t>
                      </a:r>
                      <a:r>
                        <a:rPr lang="ko-KR" altLang="en-US" sz="1200" dirty="0"/>
                        <a:t>사용하여 검색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17189223"/>
                  </a:ext>
                </a:extLst>
              </a:tr>
              <a:tr h="26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domain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whoosh DB path</a:t>
                      </a:r>
                      <a:r>
                        <a:rPr lang="ko-KR" altLang="en-US" sz="1200" dirty="0"/>
                        <a:t>에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쓰이는 변수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2388498"/>
                  </a:ext>
                </a:extLst>
              </a:tr>
              <a:tr h="26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data_src_file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질문 파일 이름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12953954"/>
                  </a:ext>
                </a:extLst>
              </a:tr>
              <a:tr h="26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data_tgt_file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답변 파일 이름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23541981"/>
                  </a:ext>
                </a:extLst>
              </a:tr>
              <a:tr h="26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morp_src_file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형태소 분석된 질문 파일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01192"/>
                  </a:ext>
                </a:extLst>
              </a:tr>
              <a:tr h="26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morp_tgt_file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형태소 분석된 답변 파일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407811"/>
                  </a:ext>
                </a:extLst>
              </a:tr>
              <a:tr h="26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similar_input_file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유사 발화 검색을 할 파일 이름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9447457"/>
                  </a:ext>
                </a:extLst>
              </a:tr>
              <a:tr h="26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similar_output_file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유사 발화 검색 결과 파일 이름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99604467"/>
                  </a:ext>
                </a:extLst>
              </a:tr>
              <a:tr h="26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similar_query_num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유사 발화 검색 결과 개수</a:t>
                      </a:r>
                      <a:r>
                        <a:rPr lang="en-US" altLang="ko-KR" sz="1200" dirty="0"/>
                        <a:t>(default 30)</a:t>
                      </a:r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5669256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24950F46-2539-4C34-B098-0BEBED835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485" y="2218917"/>
            <a:ext cx="4371975" cy="1600200"/>
          </a:xfrm>
          <a:prstGeom prst="rect">
            <a:avLst/>
          </a:prstGeom>
        </p:spPr>
      </p:pic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CA4D7024-B54C-4FFA-8941-52280F9C860F}"/>
              </a:ext>
            </a:extLst>
          </p:cNvPr>
          <p:cNvSpPr/>
          <p:nvPr/>
        </p:nvSpPr>
        <p:spPr>
          <a:xfrm>
            <a:off x="5225143" y="1767050"/>
            <a:ext cx="5780313" cy="5058858"/>
          </a:xfrm>
          <a:prstGeom prst="wedgeRectCallout">
            <a:avLst>
              <a:gd name="adj1" fmla="val -57683"/>
              <a:gd name="adj2" fmla="val -8860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265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System flow (Train 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F878F51-07D5-4A7B-B203-CBA57ABE9B5C}"/>
              </a:ext>
            </a:extLst>
          </p:cNvPr>
          <p:cNvSpPr/>
          <p:nvPr/>
        </p:nvSpPr>
        <p:spPr>
          <a:xfrm>
            <a:off x="1164772" y="1767050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Datasets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D002580-59E3-46BD-BB5B-5B43651EA662}"/>
              </a:ext>
            </a:extLst>
          </p:cNvPr>
          <p:cNvSpPr/>
          <p:nvPr/>
        </p:nvSpPr>
        <p:spPr>
          <a:xfrm>
            <a:off x="1164772" y="221891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Morphology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BBC8CBF-5A2D-400C-A58D-0B96B61ADAB1}"/>
              </a:ext>
            </a:extLst>
          </p:cNvPr>
          <p:cNvSpPr/>
          <p:nvPr/>
        </p:nvSpPr>
        <p:spPr>
          <a:xfrm>
            <a:off x="1164772" y="2887213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0DE8F388-21BB-4F12-9E64-0E1E2DAA943F}"/>
                  </a:ext>
                </a:extLst>
              </p:cNvPr>
              <p:cNvSpPr/>
              <p:nvPr/>
            </p:nvSpPr>
            <p:spPr>
              <a:xfrm>
                <a:off x="1164772" y="3550579"/>
                <a:ext cx="3599530" cy="553282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ysClr val="windowText" lastClr="000000"/>
                    </a:solidFill>
                  </a:rPr>
                  <a:t>Search similar query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ysClr val="windowText" lastClr="000000"/>
                            </a:solidFill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ysClr val="windowText" lastClr="00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ysClr val="windowText" lastClr="000000"/>
                            </a:solidFill>
                          </a:rPr>
                          <m:t>, `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ysClr val="windowText" lastClr="00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ysClr val="windowText" lastClr="000000"/>
                            </a:solidFill>
                          </a:rPr>
                          <m:t>}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sup>
                    </m:sSubSup>
                  </m:oMath>
                </a14:m>
                <a:endParaRPr lang="ko-KR" alt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0DE8F388-21BB-4F12-9E64-0E1E2DAA9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2" y="3550579"/>
                <a:ext cx="3599530" cy="55328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직사각형 93">
            <a:extLst>
              <a:ext uri="{FF2B5EF4-FFF2-40B4-BE49-F238E27FC236}">
                <a16:creationId xmlns:a16="http://schemas.microsoft.com/office/drawing/2014/main" id="{546D5955-EB3C-4AC9-9C51-F4D74327D259}"/>
              </a:ext>
            </a:extLst>
          </p:cNvPr>
          <p:cNvSpPr/>
          <p:nvPr/>
        </p:nvSpPr>
        <p:spPr>
          <a:xfrm>
            <a:off x="1164772" y="6299199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 Train-Valid datasets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2BC3AAF-7918-4012-8FF7-719F0C0C02FC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>
            <a:off x="2964537" y="2098384"/>
            <a:ext cx="0" cy="12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E963B24-5F90-4BC1-A454-CA4A44A5D5EC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2964537" y="2772199"/>
            <a:ext cx="0" cy="11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3D19E76-20E8-480F-A1E1-25F1EDD187D1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2964537" y="3440495"/>
            <a:ext cx="0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18C95F0-1F7A-4941-B4D2-675EE8DC805D}"/>
              </a:ext>
            </a:extLst>
          </p:cNvPr>
          <p:cNvCxnSpPr>
            <a:cxnSpLocks/>
            <a:stCxn id="89" idx="2"/>
            <a:endCxn id="38" idx="0"/>
          </p:cNvCxnSpPr>
          <p:nvPr/>
        </p:nvCxnSpPr>
        <p:spPr>
          <a:xfrm flipH="1">
            <a:off x="2960868" y="4103861"/>
            <a:ext cx="3669" cy="11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B108033-40E8-4910-93A1-A47725B8CA61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>
            <a:off x="2960868" y="4771527"/>
            <a:ext cx="3669" cy="13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7A5213B-9CE4-43D1-8373-09F834D3CB8D}"/>
              </a:ext>
            </a:extLst>
          </p:cNvPr>
          <p:cNvCxnSpPr>
            <a:cxnSpLocks/>
            <a:stCxn id="46" idx="2"/>
            <a:endCxn id="94" idx="0"/>
          </p:cNvCxnSpPr>
          <p:nvPr/>
        </p:nvCxnSpPr>
        <p:spPr>
          <a:xfrm>
            <a:off x="2960868" y="6144524"/>
            <a:ext cx="3669" cy="15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6ABFF35-546A-41D0-B000-52828EE9FE7F}"/>
              </a:ext>
            </a:extLst>
          </p:cNvPr>
          <p:cNvSpPr/>
          <p:nvPr/>
        </p:nvSpPr>
        <p:spPr>
          <a:xfrm>
            <a:off x="1161103" y="4218245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Calculate 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D751093-F467-4604-8F6A-DEFA91126F96}"/>
              </a:ext>
            </a:extLst>
          </p:cNvPr>
          <p:cNvSpPr/>
          <p:nvPr/>
        </p:nvSpPr>
        <p:spPr>
          <a:xfrm>
            <a:off x="1161103" y="5591242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Split {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q,r,`q,`r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 set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DAB7AF5-3A46-4656-B200-A6F1E13E75F5}"/>
              </a:ext>
            </a:extLst>
          </p:cNvPr>
          <p:cNvSpPr/>
          <p:nvPr/>
        </p:nvSpPr>
        <p:spPr>
          <a:xfrm>
            <a:off x="1164772" y="490175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Convert Word-to-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vec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38A0A7-F286-434A-AF53-EFFD6016DC2E}"/>
              </a:ext>
            </a:extLst>
          </p:cNvPr>
          <p:cNvCxnSpPr>
            <a:cxnSpLocks/>
            <a:stCxn id="57" idx="2"/>
            <a:endCxn id="46" idx="0"/>
          </p:cNvCxnSpPr>
          <p:nvPr/>
        </p:nvCxnSpPr>
        <p:spPr>
          <a:xfrm flipH="1">
            <a:off x="2960868" y="5455039"/>
            <a:ext cx="3669" cy="13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_x344814136" descr="EMB00005a40544b">
            <a:extLst>
              <a:ext uri="{FF2B5EF4-FFF2-40B4-BE49-F238E27FC236}">
                <a16:creationId xmlns:a16="http://schemas.microsoft.com/office/drawing/2014/main" id="{7E191D2F-0A8C-49E4-8EF6-DB90366E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364" y="4424794"/>
            <a:ext cx="5325444" cy="155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D9FE682-6BB6-4C4C-89EE-6AAA63135F5F}"/>
              </a:ext>
            </a:extLst>
          </p:cNvPr>
          <p:cNvSpPr txBox="1"/>
          <p:nvPr/>
        </p:nvSpPr>
        <p:spPr>
          <a:xfrm>
            <a:off x="5460364" y="1924050"/>
            <a:ext cx="5369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유사 발화 검색 </a:t>
            </a:r>
            <a:r>
              <a:rPr lang="en-US" altLang="ko-KR" dirty="0"/>
              <a:t>– ME </a:t>
            </a:r>
            <a:r>
              <a:rPr lang="ko-KR" altLang="en-US" dirty="0"/>
              <a:t>모델 사용시 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A158F6-00B9-4CA9-8358-60EB88325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139" y="2405733"/>
            <a:ext cx="4476750" cy="323850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BD96476-E01D-4493-9262-A32A063C1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40092"/>
              </p:ext>
            </p:extLst>
          </p:nvPr>
        </p:nvGraphicFramePr>
        <p:xfrm>
          <a:off x="5482600" y="2829706"/>
          <a:ext cx="5425566" cy="852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78">
                  <a:extLst>
                    <a:ext uri="{9D8B030D-6E8A-4147-A177-3AD203B41FA5}">
                      <a16:colId xmlns:a16="http://schemas.microsoft.com/office/drawing/2014/main" val="1040764427"/>
                    </a:ext>
                  </a:extLst>
                </a:gridCol>
                <a:gridCol w="3971988">
                  <a:extLst>
                    <a:ext uri="{9D8B030D-6E8A-4147-A177-3AD203B41FA5}">
                      <a16:colId xmlns:a16="http://schemas.microsoft.com/office/drawing/2014/main" val="244700363"/>
                    </a:ext>
                  </a:extLst>
                </a:gridCol>
              </a:tblGrid>
              <a:tr h="29400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Config.yaml</a:t>
                      </a:r>
                      <a:endParaRPr lang="ko-KR" alt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98022"/>
                  </a:ext>
                </a:extLst>
              </a:tr>
              <a:tr h="294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Keys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dirty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157093"/>
                  </a:ext>
                </a:extLst>
              </a:tr>
              <a:tr h="26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model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  : Maximum entropy</a:t>
                      </a:r>
                      <a:r>
                        <a:rPr lang="ko-KR" altLang="en-US" sz="1200" dirty="0"/>
                        <a:t>를 사용하여 검색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17189223"/>
                  </a:ext>
                </a:extLst>
              </a:tr>
            </a:tbl>
          </a:graphicData>
        </a:graphic>
      </p:graphicFrame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95997C00-FD4E-4E6B-B5E5-1F177A3C9983}"/>
              </a:ext>
            </a:extLst>
          </p:cNvPr>
          <p:cNvSpPr/>
          <p:nvPr/>
        </p:nvSpPr>
        <p:spPr>
          <a:xfrm>
            <a:off x="5225143" y="1767050"/>
            <a:ext cx="5780313" cy="4362988"/>
          </a:xfrm>
          <a:prstGeom prst="wedgeRectCallout">
            <a:avLst>
              <a:gd name="adj1" fmla="val -57844"/>
              <a:gd name="adj2" fmla="val -3325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653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System flow (Train 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F878F51-07D5-4A7B-B203-CBA57ABE9B5C}"/>
              </a:ext>
            </a:extLst>
          </p:cNvPr>
          <p:cNvSpPr/>
          <p:nvPr/>
        </p:nvSpPr>
        <p:spPr>
          <a:xfrm>
            <a:off x="1164772" y="1767050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Datasets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D002580-59E3-46BD-BB5B-5B43651EA662}"/>
              </a:ext>
            </a:extLst>
          </p:cNvPr>
          <p:cNvSpPr/>
          <p:nvPr/>
        </p:nvSpPr>
        <p:spPr>
          <a:xfrm>
            <a:off x="1164772" y="221891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Morphology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BBC8CBF-5A2D-400C-A58D-0B96B61ADAB1}"/>
              </a:ext>
            </a:extLst>
          </p:cNvPr>
          <p:cNvSpPr/>
          <p:nvPr/>
        </p:nvSpPr>
        <p:spPr>
          <a:xfrm>
            <a:off x="1164772" y="2887213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0DE8F388-21BB-4F12-9E64-0E1E2DAA943F}"/>
                  </a:ext>
                </a:extLst>
              </p:cNvPr>
              <p:cNvSpPr/>
              <p:nvPr/>
            </p:nvSpPr>
            <p:spPr>
              <a:xfrm>
                <a:off x="1164772" y="3550579"/>
                <a:ext cx="3599530" cy="553282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Search similar query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, `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}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sup>
                    </m:sSubSup>
                  </m:oMath>
                </a14:m>
                <a:endPara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0DE8F388-21BB-4F12-9E64-0E1E2DAA9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2" y="3550579"/>
                <a:ext cx="3599530" cy="55328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직사각형 93">
            <a:extLst>
              <a:ext uri="{FF2B5EF4-FFF2-40B4-BE49-F238E27FC236}">
                <a16:creationId xmlns:a16="http://schemas.microsoft.com/office/drawing/2014/main" id="{546D5955-EB3C-4AC9-9C51-F4D74327D259}"/>
              </a:ext>
            </a:extLst>
          </p:cNvPr>
          <p:cNvSpPr/>
          <p:nvPr/>
        </p:nvSpPr>
        <p:spPr>
          <a:xfrm>
            <a:off x="1164772" y="6299199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 Train-Valid datasets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2BC3AAF-7918-4012-8FF7-719F0C0C02FC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>
            <a:off x="2964537" y="2098384"/>
            <a:ext cx="0" cy="12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E963B24-5F90-4BC1-A454-CA4A44A5D5EC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2964537" y="2772199"/>
            <a:ext cx="0" cy="11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3D19E76-20E8-480F-A1E1-25F1EDD187D1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2964537" y="3440495"/>
            <a:ext cx="0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18C95F0-1F7A-4941-B4D2-675EE8DC805D}"/>
              </a:ext>
            </a:extLst>
          </p:cNvPr>
          <p:cNvCxnSpPr>
            <a:cxnSpLocks/>
            <a:stCxn id="89" idx="2"/>
            <a:endCxn id="38" idx="0"/>
          </p:cNvCxnSpPr>
          <p:nvPr/>
        </p:nvCxnSpPr>
        <p:spPr>
          <a:xfrm flipH="1">
            <a:off x="2960868" y="4103861"/>
            <a:ext cx="3669" cy="11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B108033-40E8-4910-93A1-A47725B8CA61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>
            <a:off x="2960868" y="4771527"/>
            <a:ext cx="3669" cy="13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7A5213B-9CE4-43D1-8373-09F834D3CB8D}"/>
              </a:ext>
            </a:extLst>
          </p:cNvPr>
          <p:cNvCxnSpPr>
            <a:cxnSpLocks/>
            <a:stCxn id="46" idx="2"/>
            <a:endCxn id="94" idx="0"/>
          </p:cNvCxnSpPr>
          <p:nvPr/>
        </p:nvCxnSpPr>
        <p:spPr>
          <a:xfrm>
            <a:off x="2960868" y="6144524"/>
            <a:ext cx="3669" cy="15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6ABFF35-546A-41D0-B000-52828EE9FE7F}"/>
              </a:ext>
            </a:extLst>
          </p:cNvPr>
          <p:cNvSpPr/>
          <p:nvPr/>
        </p:nvSpPr>
        <p:spPr>
          <a:xfrm>
            <a:off x="1161103" y="4218245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Calculate </a:t>
            </a:r>
            <a:r>
              <a:rPr lang="en-US" altLang="ko-KR" sz="1600" b="1" dirty="0" err="1">
                <a:solidFill>
                  <a:sysClr val="windowText" lastClr="000000"/>
                </a:solidFill>
              </a:rPr>
              <a:t>jaccard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D751093-F467-4604-8F6A-DEFA91126F96}"/>
              </a:ext>
            </a:extLst>
          </p:cNvPr>
          <p:cNvSpPr/>
          <p:nvPr/>
        </p:nvSpPr>
        <p:spPr>
          <a:xfrm>
            <a:off x="1161103" y="5591242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Split {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q,r,`q,`r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 set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DAB7AF5-3A46-4656-B200-A6F1E13E75F5}"/>
              </a:ext>
            </a:extLst>
          </p:cNvPr>
          <p:cNvSpPr/>
          <p:nvPr/>
        </p:nvSpPr>
        <p:spPr>
          <a:xfrm>
            <a:off x="1164772" y="490175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Convert Word-to-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vec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38A0A7-F286-434A-AF53-EFFD6016DC2E}"/>
              </a:ext>
            </a:extLst>
          </p:cNvPr>
          <p:cNvCxnSpPr>
            <a:cxnSpLocks/>
            <a:stCxn id="57" idx="2"/>
            <a:endCxn id="46" idx="0"/>
          </p:cNvCxnSpPr>
          <p:nvPr/>
        </p:nvCxnSpPr>
        <p:spPr>
          <a:xfrm flipH="1">
            <a:off x="2960868" y="5455039"/>
            <a:ext cx="3669" cy="13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4134B7-9375-49C1-9509-FB40952F0BD9}"/>
              </a:ext>
            </a:extLst>
          </p:cNvPr>
          <p:cNvSpPr txBox="1"/>
          <p:nvPr/>
        </p:nvSpPr>
        <p:spPr>
          <a:xfrm>
            <a:off x="5460364" y="1924050"/>
            <a:ext cx="536956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&lt;Jaccard distance </a:t>
            </a:r>
            <a:r>
              <a:rPr lang="ko-KR" altLang="en-US" dirty="0"/>
              <a:t>계산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몸</a:t>
            </a:r>
            <a:r>
              <a:rPr lang="en-US" altLang="ko-KR" dirty="0"/>
              <a:t>/NNG </a:t>
            </a:r>
            <a:r>
              <a:rPr lang="ko-KR" altLang="en-US" dirty="0"/>
              <a:t>이</a:t>
            </a:r>
            <a:r>
              <a:rPr lang="en-US" altLang="ko-KR" dirty="0"/>
              <a:t>/JKS </a:t>
            </a:r>
            <a:r>
              <a:rPr lang="ko-KR" altLang="en-US" dirty="0" err="1">
                <a:highlight>
                  <a:srgbClr val="FFFF00"/>
                </a:highlight>
              </a:rPr>
              <a:t>찌뿌둥</a:t>
            </a:r>
            <a:r>
              <a:rPr lang="en-US" altLang="ko-KR" dirty="0">
                <a:highlight>
                  <a:srgbClr val="FFFF00"/>
                </a:highlight>
              </a:rPr>
              <a:t>/XR 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`Q: </a:t>
            </a:r>
            <a:r>
              <a:rPr lang="ko-KR" altLang="en-US" dirty="0"/>
              <a:t>이제</a:t>
            </a:r>
            <a:r>
              <a:rPr lang="en-US" altLang="ko-KR" dirty="0"/>
              <a:t>/MAG </a:t>
            </a:r>
            <a:r>
              <a:rPr lang="ko-KR" altLang="en-US" dirty="0" err="1">
                <a:highlight>
                  <a:srgbClr val="FFFF00"/>
                </a:highlight>
              </a:rPr>
              <a:t>찌뿌둥</a:t>
            </a:r>
            <a:r>
              <a:rPr lang="en-US" altLang="ko-KR" dirty="0">
                <a:highlight>
                  <a:srgbClr val="FFFF00"/>
                </a:highlight>
              </a:rPr>
              <a:t>/XR</a:t>
            </a:r>
            <a:r>
              <a:rPr lang="en-US" altLang="ko-KR" dirty="0"/>
              <a:t> …</a:t>
            </a:r>
          </a:p>
          <a:p>
            <a:r>
              <a:rPr lang="en-US" altLang="ko-KR" dirty="0"/>
              <a:t>Distance </a:t>
            </a:r>
            <a:r>
              <a:rPr lang="ko-KR" altLang="en-US" dirty="0"/>
              <a:t>측정 시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cnt</a:t>
            </a:r>
            <a:r>
              <a:rPr lang="en-US" altLang="ko-KR" dirty="0"/>
              <a:t> : ‘</a:t>
            </a:r>
            <a:r>
              <a:rPr lang="ko-KR" altLang="en-US" dirty="0" err="1"/>
              <a:t>찌뿌둥</a:t>
            </a:r>
            <a:r>
              <a:rPr lang="en-US" altLang="ko-KR" dirty="0"/>
              <a:t>’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개로 </a:t>
            </a:r>
            <a:r>
              <a:rPr lang="en-US" altLang="ko-KR" dirty="0"/>
              <a:t>			-&gt; 1 - 1/5 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len</a:t>
            </a:r>
            <a:r>
              <a:rPr lang="en-US" altLang="ko-KR" dirty="0"/>
              <a:t> : ‘</a:t>
            </a:r>
            <a:r>
              <a:rPr lang="ko-KR" altLang="en-US" dirty="0" err="1"/>
              <a:t>찌뿌둥</a:t>
            </a:r>
            <a:r>
              <a:rPr lang="en-US" altLang="ko-KR" dirty="0"/>
              <a:t>’</a:t>
            </a:r>
            <a:r>
              <a:rPr lang="ko-KR" altLang="en-US" dirty="0"/>
              <a:t>을 길이인 </a:t>
            </a:r>
            <a:r>
              <a:rPr lang="en-US" altLang="ko-KR" dirty="0"/>
              <a:t>3</a:t>
            </a:r>
            <a:r>
              <a:rPr lang="ko-KR" altLang="en-US" dirty="0"/>
              <a:t>으로 </a:t>
            </a:r>
            <a:r>
              <a:rPr lang="en-US" altLang="ko-KR" dirty="0"/>
              <a:t>	-&gt; 1 – 3/8 </a:t>
            </a:r>
          </a:p>
          <a:p>
            <a:r>
              <a:rPr lang="en-US" altLang="ko-KR" dirty="0"/>
              <a:t>	mean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위 두개의 평균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C4F697-8677-4E97-8148-A60718E29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2255242"/>
            <a:ext cx="3486150" cy="323850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71FDB0C-8101-426F-B1B2-FCE61B4E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05944"/>
              </p:ext>
            </p:extLst>
          </p:nvPr>
        </p:nvGraphicFramePr>
        <p:xfrm>
          <a:off x="5581650" y="2577832"/>
          <a:ext cx="5425566" cy="111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78">
                  <a:extLst>
                    <a:ext uri="{9D8B030D-6E8A-4147-A177-3AD203B41FA5}">
                      <a16:colId xmlns:a16="http://schemas.microsoft.com/office/drawing/2014/main" val="1040764427"/>
                    </a:ext>
                  </a:extLst>
                </a:gridCol>
                <a:gridCol w="3971988">
                  <a:extLst>
                    <a:ext uri="{9D8B030D-6E8A-4147-A177-3AD203B41FA5}">
                      <a16:colId xmlns:a16="http://schemas.microsoft.com/office/drawing/2014/main" val="244700363"/>
                    </a:ext>
                  </a:extLst>
                </a:gridCol>
              </a:tblGrid>
              <a:tr h="29400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Config.yaml</a:t>
                      </a:r>
                      <a:endParaRPr lang="ko-KR" alt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98022"/>
                  </a:ext>
                </a:extLst>
              </a:tr>
              <a:tr h="294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Keys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dirty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157093"/>
                  </a:ext>
                </a:extLst>
              </a:tr>
              <a:tr h="26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jaccard_threshold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jaccard</a:t>
                      </a:r>
                      <a:r>
                        <a:rPr lang="en-US" altLang="ko-KR" sz="1200" dirty="0"/>
                        <a:t> distance </a:t>
                      </a:r>
                      <a:r>
                        <a:rPr lang="ko-KR" altLang="en-US" sz="1200" dirty="0"/>
                        <a:t>기준 값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날씨 </a:t>
                      </a:r>
                      <a:r>
                        <a:rPr lang="en-US" altLang="ko-KR" sz="1200" dirty="0"/>
                        <a:t>0.6, </a:t>
                      </a:r>
                      <a:r>
                        <a:rPr lang="ko-KR" altLang="en-US" sz="1200" dirty="0"/>
                        <a:t>음식</a:t>
                      </a:r>
                      <a:r>
                        <a:rPr lang="en-US" altLang="ko-KR" sz="1200" dirty="0"/>
                        <a:t>0.5, </a:t>
                      </a:r>
                      <a:r>
                        <a:rPr lang="ko-KR" altLang="en-US" sz="1200" dirty="0"/>
                        <a:t>쇼핑</a:t>
                      </a:r>
                      <a:r>
                        <a:rPr lang="en-US" altLang="ko-KR" sz="1200" dirty="0"/>
                        <a:t>0.6)</a:t>
                      </a:r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17189223"/>
                  </a:ext>
                </a:extLst>
              </a:tr>
              <a:tr h="26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jaccard_method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jaccard</a:t>
                      </a:r>
                      <a:r>
                        <a:rPr lang="en-US" altLang="ko-KR" sz="1200" dirty="0"/>
                        <a:t> distance</a:t>
                      </a:r>
                      <a:r>
                        <a:rPr lang="ko-KR" altLang="en-US" sz="1200" dirty="0"/>
                        <a:t>를 측정 할 때의 기준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23884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5DF5FB4-CC26-4B37-9A90-DAF9D4CD5DB3}"/>
                  </a:ext>
                </a:extLst>
              </p:cNvPr>
              <p:cNvSpPr/>
              <p:nvPr/>
            </p:nvSpPr>
            <p:spPr>
              <a:xfrm>
                <a:off x="5456695" y="5618756"/>
                <a:ext cx="3962239" cy="680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𝐽𝑎𝑐𝑐𝑎𝑟𝑑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′|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′|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5DF5FB4-CC26-4B37-9A90-DAF9D4CD5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695" y="5618756"/>
                <a:ext cx="3962239" cy="680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75F94D66-851E-48AD-8C7A-869493929315}"/>
              </a:ext>
            </a:extLst>
          </p:cNvPr>
          <p:cNvSpPr/>
          <p:nvPr/>
        </p:nvSpPr>
        <p:spPr>
          <a:xfrm>
            <a:off x="5225143" y="1767049"/>
            <a:ext cx="6592827" cy="4863483"/>
          </a:xfrm>
          <a:prstGeom prst="wedgeRectCallout">
            <a:avLst>
              <a:gd name="adj1" fmla="val -56743"/>
              <a:gd name="adj2" fmla="val 6388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224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System flow (Train 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F878F51-07D5-4A7B-B203-CBA57ABE9B5C}"/>
              </a:ext>
            </a:extLst>
          </p:cNvPr>
          <p:cNvSpPr/>
          <p:nvPr/>
        </p:nvSpPr>
        <p:spPr>
          <a:xfrm>
            <a:off x="1164772" y="1767050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Datasets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D002580-59E3-46BD-BB5B-5B43651EA662}"/>
              </a:ext>
            </a:extLst>
          </p:cNvPr>
          <p:cNvSpPr/>
          <p:nvPr/>
        </p:nvSpPr>
        <p:spPr>
          <a:xfrm>
            <a:off x="1164772" y="221891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Morphology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BBC8CBF-5A2D-400C-A58D-0B96B61ADAB1}"/>
              </a:ext>
            </a:extLst>
          </p:cNvPr>
          <p:cNvSpPr/>
          <p:nvPr/>
        </p:nvSpPr>
        <p:spPr>
          <a:xfrm>
            <a:off x="1164772" y="2887213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0DE8F388-21BB-4F12-9E64-0E1E2DAA943F}"/>
                  </a:ext>
                </a:extLst>
              </p:cNvPr>
              <p:cNvSpPr/>
              <p:nvPr/>
            </p:nvSpPr>
            <p:spPr>
              <a:xfrm>
                <a:off x="1164772" y="3550579"/>
                <a:ext cx="3599530" cy="553282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Search similar query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, `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}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sup>
                    </m:sSubSup>
                  </m:oMath>
                </a14:m>
                <a:endPara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0DE8F388-21BB-4F12-9E64-0E1E2DAA9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2" y="3550579"/>
                <a:ext cx="3599530" cy="55328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직사각형 93">
            <a:extLst>
              <a:ext uri="{FF2B5EF4-FFF2-40B4-BE49-F238E27FC236}">
                <a16:creationId xmlns:a16="http://schemas.microsoft.com/office/drawing/2014/main" id="{546D5955-EB3C-4AC9-9C51-F4D74327D259}"/>
              </a:ext>
            </a:extLst>
          </p:cNvPr>
          <p:cNvSpPr/>
          <p:nvPr/>
        </p:nvSpPr>
        <p:spPr>
          <a:xfrm>
            <a:off x="1164772" y="6299199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 Train-Valid datasets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2BC3AAF-7918-4012-8FF7-719F0C0C02FC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>
            <a:off x="2964537" y="2098384"/>
            <a:ext cx="0" cy="12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E963B24-5F90-4BC1-A454-CA4A44A5D5EC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2964537" y="2772199"/>
            <a:ext cx="0" cy="11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3D19E76-20E8-480F-A1E1-25F1EDD187D1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2964537" y="3440495"/>
            <a:ext cx="0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18C95F0-1F7A-4941-B4D2-675EE8DC805D}"/>
              </a:ext>
            </a:extLst>
          </p:cNvPr>
          <p:cNvCxnSpPr>
            <a:cxnSpLocks/>
            <a:stCxn id="89" idx="2"/>
            <a:endCxn id="38" idx="0"/>
          </p:cNvCxnSpPr>
          <p:nvPr/>
        </p:nvCxnSpPr>
        <p:spPr>
          <a:xfrm flipH="1">
            <a:off x="2960868" y="4103861"/>
            <a:ext cx="3669" cy="11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B108033-40E8-4910-93A1-A47725B8CA61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>
            <a:off x="2960868" y="4771527"/>
            <a:ext cx="3669" cy="13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7A5213B-9CE4-43D1-8373-09F834D3CB8D}"/>
              </a:ext>
            </a:extLst>
          </p:cNvPr>
          <p:cNvCxnSpPr>
            <a:cxnSpLocks/>
            <a:stCxn id="46" idx="2"/>
            <a:endCxn id="94" idx="0"/>
          </p:cNvCxnSpPr>
          <p:nvPr/>
        </p:nvCxnSpPr>
        <p:spPr>
          <a:xfrm>
            <a:off x="2960868" y="6144524"/>
            <a:ext cx="3669" cy="15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6ABFF35-546A-41D0-B000-52828EE9FE7F}"/>
              </a:ext>
            </a:extLst>
          </p:cNvPr>
          <p:cNvSpPr/>
          <p:nvPr/>
        </p:nvSpPr>
        <p:spPr>
          <a:xfrm>
            <a:off x="1161103" y="4218245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Calculate 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D751093-F467-4604-8F6A-DEFA91126F96}"/>
              </a:ext>
            </a:extLst>
          </p:cNvPr>
          <p:cNvSpPr/>
          <p:nvPr/>
        </p:nvSpPr>
        <p:spPr>
          <a:xfrm>
            <a:off x="1161103" y="5591242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Split {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q,r,`q,`r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 set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DAB7AF5-3A46-4656-B200-A6F1E13E75F5}"/>
              </a:ext>
            </a:extLst>
          </p:cNvPr>
          <p:cNvSpPr/>
          <p:nvPr/>
        </p:nvSpPr>
        <p:spPr>
          <a:xfrm>
            <a:off x="1164772" y="490175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Convert Word-to-</a:t>
            </a:r>
            <a:r>
              <a:rPr lang="en-US" altLang="ko-KR" sz="1600" b="1" dirty="0" err="1">
                <a:solidFill>
                  <a:sysClr val="windowText" lastClr="000000"/>
                </a:solidFill>
              </a:rPr>
              <a:t>vec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38A0A7-F286-434A-AF53-EFFD6016DC2E}"/>
              </a:ext>
            </a:extLst>
          </p:cNvPr>
          <p:cNvCxnSpPr>
            <a:cxnSpLocks/>
            <a:stCxn id="57" idx="2"/>
            <a:endCxn id="46" idx="0"/>
          </p:cNvCxnSpPr>
          <p:nvPr/>
        </p:nvCxnSpPr>
        <p:spPr>
          <a:xfrm flipH="1">
            <a:off x="2960868" y="5455039"/>
            <a:ext cx="3669" cy="13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ADA18D-7E41-4EF8-8E73-20D8C5F9A290}"/>
              </a:ext>
            </a:extLst>
          </p:cNvPr>
          <p:cNvSpPr txBox="1"/>
          <p:nvPr/>
        </p:nvSpPr>
        <p:spPr>
          <a:xfrm>
            <a:off x="5460364" y="1924050"/>
            <a:ext cx="536956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&lt;word-to-</a:t>
            </a:r>
            <a:r>
              <a:rPr lang="en-US" altLang="ko-KR" dirty="0" err="1"/>
              <a:t>vec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수행 시 </a:t>
            </a:r>
            <a:r>
              <a:rPr lang="en-US" altLang="ko-KR" dirty="0"/>
              <a:t>(</a:t>
            </a:r>
            <a:r>
              <a:rPr lang="en-US" altLang="ko-KR" dirty="0" err="1"/>
              <a:t>q|r|q</a:t>
            </a:r>
            <a:r>
              <a:rPr lang="en-US" altLang="ko-KR" dirty="0"/>
              <a:t>’|’r)</a:t>
            </a:r>
            <a:r>
              <a:rPr lang="ko-KR" altLang="en-US" dirty="0"/>
              <a:t> 의 형태로 저장이 됨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BD4BB6-294A-4D11-98EB-2B3A16B33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641" y="2240213"/>
            <a:ext cx="5353050" cy="790575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A1F4075-FD87-4D55-BC59-32041D5E8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28015"/>
              </p:ext>
            </p:extLst>
          </p:nvPr>
        </p:nvGraphicFramePr>
        <p:xfrm>
          <a:off x="5564641" y="3030788"/>
          <a:ext cx="535305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93">
                  <a:extLst>
                    <a:ext uri="{9D8B030D-6E8A-4147-A177-3AD203B41FA5}">
                      <a16:colId xmlns:a16="http://schemas.microsoft.com/office/drawing/2014/main" val="1040764427"/>
                    </a:ext>
                  </a:extLst>
                </a:gridCol>
                <a:gridCol w="3751057">
                  <a:extLst>
                    <a:ext uri="{9D8B030D-6E8A-4147-A177-3AD203B41FA5}">
                      <a16:colId xmlns:a16="http://schemas.microsoft.com/office/drawing/2014/main" val="2447003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Config.yaml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98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Keys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dirty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15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vocab_file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위 ‘</a:t>
                      </a:r>
                      <a:r>
                        <a:rPr lang="en-US" altLang="ko-KR" sz="1200" dirty="0"/>
                        <a:t>make vocab’</a:t>
                      </a:r>
                      <a:r>
                        <a:rPr lang="ko-KR" altLang="en-US" sz="1200" dirty="0"/>
                        <a:t>에서 만든 </a:t>
                      </a:r>
                      <a:r>
                        <a:rPr lang="en-US" altLang="ko-KR" sz="1200" dirty="0"/>
                        <a:t>vocab </a:t>
                      </a:r>
                      <a:r>
                        <a:rPr lang="ko-KR" altLang="en-US" sz="1200" dirty="0"/>
                        <a:t>파일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8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vocab_padding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dirty="0" err="1"/>
                        <a:t>unk</a:t>
                      </a:r>
                      <a:r>
                        <a:rPr lang="en-US" altLang="ko-KR" sz="1200" dirty="0"/>
                        <a:t>&gt; &lt;</a:t>
                      </a:r>
                      <a:r>
                        <a:rPr lang="en-US" altLang="ko-KR" sz="1200" dirty="0" err="1"/>
                        <a:t>eos</a:t>
                      </a:r>
                      <a:r>
                        <a:rPr lang="en-US" altLang="ko-KR" sz="1200" dirty="0"/>
                        <a:t>&gt; &lt;</a:t>
                      </a:r>
                      <a:r>
                        <a:rPr lang="en-US" altLang="ko-KR" sz="1200" dirty="0" err="1"/>
                        <a:t>eot</a:t>
                      </a:r>
                      <a:r>
                        <a:rPr lang="en-US" altLang="ko-KR" sz="1200" dirty="0"/>
                        <a:t>&gt;</a:t>
                      </a:r>
                      <a:r>
                        <a:rPr lang="ko-KR" altLang="en-US" sz="1200" dirty="0"/>
                        <a:t>가 </a:t>
                      </a:r>
                      <a:r>
                        <a:rPr lang="en-US" altLang="ko-KR" sz="1200" dirty="0"/>
                        <a:t>vocab</a:t>
                      </a:r>
                      <a:r>
                        <a:rPr lang="ko-KR" altLang="en-US" sz="1200" dirty="0"/>
                        <a:t>앞에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개가 추가 되므로 </a:t>
                      </a:r>
                      <a:r>
                        <a:rPr lang="en-US" altLang="ko-KR" sz="1200" dirty="0"/>
                        <a:t>padding 3 </a:t>
                      </a:r>
                      <a:r>
                        <a:rPr lang="ko-KR" altLang="en-US" sz="1200" dirty="0"/>
                        <a:t>부여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8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similar_query_file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유사 발화로 검색된 결과 파일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95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word2vec_output_file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word-to-</a:t>
                      </a:r>
                      <a:r>
                        <a:rPr lang="en-US" altLang="ko-KR" sz="1200" dirty="0" err="1"/>
                        <a:t>vec</a:t>
                      </a:r>
                      <a:r>
                        <a:rPr lang="ko-KR" altLang="en-US" sz="1200" dirty="0"/>
                        <a:t>해서 나온 결과 파일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590026"/>
                  </a:ext>
                </a:extLst>
              </a:tr>
            </a:tbl>
          </a:graphicData>
        </a:graphic>
      </p:graphicFrame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916DE13C-1F1E-4BC9-A2BB-DC111FFBF8CA}"/>
              </a:ext>
            </a:extLst>
          </p:cNvPr>
          <p:cNvSpPr/>
          <p:nvPr/>
        </p:nvSpPr>
        <p:spPr>
          <a:xfrm>
            <a:off x="5225143" y="1767050"/>
            <a:ext cx="5780313" cy="4863483"/>
          </a:xfrm>
          <a:prstGeom prst="wedgeRectCallout">
            <a:avLst>
              <a:gd name="adj1" fmla="val -57683"/>
              <a:gd name="adj2" fmla="val 20295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F9F67B-C2CA-4738-939C-77667BE81D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684"/>
          <a:stretch/>
        </p:blipFill>
        <p:spPr>
          <a:xfrm>
            <a:off x="5564642" y="5867883"/>
            <a:ext cx="5353050" cy="62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57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System flow (Train 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F878F51-07D5-4A7B-B203-CBA57ABE9B5C}"/>
              </a:ext>
            </a:extLst>
          </p:cNvPr>
          <p:cNvSpPr/>
          <p:nvPr/>
        </p:nvSpPr>
        <p:spPr>
          <a:xfrm>
            <a:off x="1164772" y="1767050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Datasets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D002580-59E3-46BD-BB5B-5B43651EA662}"/>
              </a:ext>
            </a:extLst>
          </p:cNvPr>
          <p:cNvSpPr/>
          <p:nvPr/>
        </p:nvSpPr>
        <p:spPr>
          <a:xfrm>
            <a:off x="1164772" y="221891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Morphology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BBC8CBF-5A2D-400C-A58D-0B96B61ADAB1}"/>
              </a:ext>
            </a:extLst>
          </p:cNvPr>
          <p:cNvSpPr/>
          <p:nvPr/>
        </p:nvSpPr>
        <p:spPr>
          <a:xfrm>
            <a:off x="1164772" y="2887213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0DE8F388-21BB-4F12-9E64-0E1E2DAA943F}"/>
                  </a:ext>
                </a:extLst>
              </p:cNvPr>
              <p:cNvSpPr/>
              <p:nvPr/>
            </p:nvSpPr>
            <p:spPr>
              <a:xfrm>
                <a:off x="1164772" y="3550579"/>
                <a:ext cx="3599530" cy="553282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Search similar query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, `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m:t>}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sup>
                    </m:sSubSup>
                  </m:oMath>
                </a14:m>
                <a:endPara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0DE8F388-21BB-4F12-9E64-0E1E2DAA9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2" y="3550579"/>
                <a:ext cx="3599530" cy="55328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직사각형 93">
            <a:extLst>
              <a:ext uri="{FF2B5EF4-FFF2-40B4-BE49-F238E27FC236}">
                <a16:creationId xmlns:a16="http://schemas.microsoft.com/office/drawing/2014/main" id="{546D5955-EB3C-4AC9-9C51-F4D74327D259}"/>
              </a:ext>
            </a:extLst>
          </p:cNvPr>
          <p:cNvSpPr/>
          <p:nvPr/>
        </p:nvSpPr>
        <p:spPr>
          <a:xfrm>
            <a:off x="1164772" y="6299199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 Train-Valid datasets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2BC3AAF-7918-4012-8FF7-719F0C0C02FC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>
            <a:off x="2964537" y="2098384"/>
            <a:ext cx="0" cy="12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E963B24-5F90-4BC1-A454-CA4A44A5D5EC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2964537" y="2772199"/>
            <a:ext cx="0" cy="11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3D19E76-20E8-480F-A1E1-25F1EDD187D1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2964537" y="3440495"/>
            <a:ext cx="0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18C95F0-1F7A-4941-B4D2-675EE8DC805D}"/>
              </a:ext>
            </a:extLst>
          </p:cNvPr>
          <p:cNvCxnSpPr>
            <a:cxnSpLocks/>
            <a:stCxn id="89" idx="2"/>
            <a:endCxn id="38" idx="0"/>
          </p:cNvCxnSpPr>
          <p:nvPr/>
        </p:nvCxnSpPr>
        <p:spPr>
          <a:xfrm flipH="1">
            <a:off x="2960868" y="4103861"/>
            <a:ext cx="3669" cy="11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B108033-40E8-4910-93A1-A47725B8CA61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>
            <a:off x="2960868" y="4771527"/>
            <a:ext cx="3669" cy="13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7A5213B-9CE4-43D1-8373-09F834D3CB8D}"/>
              </a:ext>
            </a:extLst>
          </p:cNvPr>
          <p:cNvCxnSpPr>
            <a:cxnSpLocks/>
            <a:stCxn id="46" idx="2"/>
            <a:endCxn id="94" idx="0"/>
          </p:cNvCxnSpPr>
          <p:nvPr/>
        </p:nvCxnSpPr>
        <p:spPr>
          <a:xfrm>
            <a:off x="2960868" y="6144524"/>
            <a:ext cx="3669" cy="15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6ABFF35-546A-41D0-B000-52828EE9FE7F}"/>
              </a:ext>
            </a:extLst>
          </p:cNvPr>
          <p:cNvSpPr/>
          <p:nvPr/>
        </p:nvSpPr>
        <p:spPr>
          <a:xfrm>
            <a:off x="1161103" y="4218245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Calculate 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D751093-F467-4604-8F6A-DEFA91126F96}"/>
              </a:ext>
            </a:extLst>
          </p:cNvPr>
          <p:cNvSpPr/>
          <p:nvPr/>
        </p:nvSpPr>
        <p:spPr>
          <a:xfrm>
            <a:off x="1161103" y="5591242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Split {</a:t>
            </a:r>
            <a:r>
              <a:rPr lang="en-US" altLang="ko-KR" sz="1600" b="1" dirty="0" err="1">
                <a:solidFill>
                  <a:sysClr val="windowText" lastClr="000000"/>
                </a:solidFill>
              </a:rPr>
              <a:t>q,r,`q,`r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} set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DAB7AF5-3A46-4656-B200-A6F1E13E75F5}"/>
              </a:ext>
            </a:extLst>
          </p:cNvPr>
          <p:cNvSpPr/>
          <p:nvPr/>
        </p:nvSpPr>
        <p:spPr>
          <a:xfrm>
            <a:off x="1164772" y="490175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Convert Word-to-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vec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38A0A7-F286-434A-AF53-EFFD6016DC2E}"/>
              </a:ext>
            </a:extLst>
          </p:cNvPr>
          <p:cNvCxnSpPr>
            <a:cxnSpLocks/>
            <a:stCxn id="57" idx="2"/>
            <a:endCxn id="46" idx="0"/>
          </p:cNvCxnSpPr>
          <p:nvPr/>
        </p:nvCxnSpPr>
        <p:spPr>
          <a:xfrm flipH="1">
            <a:off x="2960868" y="5455039"/>
            <a:ext cx="3669" cy="13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257345-EB84-4E62-BD5C-861A8BF66C15}"/>
              </a:ext>
            </a:extLst>
          </p:cNvPr>
          <p:cNvSpPr txBox="1"/>
          <p:nvPr/>
        </p:nvSpPr>
        <p:spPr>
          <a:xfrm>
            <a:off x="5460364" y="1924050"/>
            <a:ext cx="53695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데이터셋 분리</a:t>
            </a:r>
            <a:r>
              <a:rPr lang="en-US" altLang="ko-KR" dirty="0"/>
              <a:t>&gt; - train, valid</a:t>
            </a:r>
            <a:r>
              <a:rPr lang="ko-KR" altLang="en-US" dirty="0"/>
              <a:t>셋</a:t>
            </a:r>
            <a:r>
              <a:rPr lang="en-US" altLang="ko-KR" dirty="0"/>
              <a:t> (r - `r</a:t>
            </a:r>
            <a:r>
              <a:rPr lang="ko-KR" altLang="en-US" dirty="0"/>
              <a:t>를 비교</a:t>
            </a:r>
            <a:r>
              <a:rPr lang="en-US" altLang="ko-KR" dirty="0"/>
              <a:t>)</a:t>
            </a:r>
            <a:r>
              <a:rPr lang="ko-KR" altLang="en-US" dirty="0"/>
              <a:t> 만들 때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D86340-5F6E-43B8-ABF5-4D3673568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641" y="2266542"/>
            <a:ext cx="5353050" cy="904875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2E42B20-4786-444A-8E6F-940935E98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7504"/>
              </p:ext>
            </p:extLst>
          </p:nvPr>
        </p:nvGraphicFramePr>
        <p:xfrm>
          <a:off x="5564641" y="3163854"/>
          <a:ext cx="535305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93">
                  <a:extLst>
                    <a:ext uri="{9D8B030D-6E8A-4147-A177-3AD203B41FA5}">
                      <a16:colId xmlns:a16="http://schemas.microsoft.com/office/drawing/2014/main" val="1040764427"/>
                    </a:ext>
                  </a:extLst>
                </a:gridCol>
                <a:gridCol w="3751057">
                  <a:extLst>
                    <a:ext uri="{9D8B030D-6E8A-4147-A177-3AD203B41FA5}">
                      <a16:colId xmlns:a16="http://schemas.microsoft.com/office/drawing/2014/main" val="2447003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Config.yaml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98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Keys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dirty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15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word2vec_file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word-to-</a:t>
                      </a:r>
                      <a:r>
                        <a:rPr lang="en-US" altLang="ko-KR" sz="1200" dirty="0" err="1"/>
                        <a:t>vec</a:t>
                      </a:r>
                      <a:r>
                        <a:rPr lang="ko-KR" altLang="en-US" sz="1200" dirty="0"/>
                        <a:t>해서 나온 결과 파일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8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train_ratio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train</a:t>
                      </a:r>
                      <a:r>
                        <a:rPr lang="ko-KR" altLang="en-US" sz="1200" dirty="0"/>
                        <a:t> 데이터 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8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valid_ratio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valid </a:t>
                      </a:r>
                      <a:r>
                        <a:rPr lang="ko-KR" altLang="en-US" sz="1200" dirty="0"/>
                        <a:t>데이터 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95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train_ouput_file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train </a:t>
                      </a:r>
                      <a:r>
                        <a:rPr lang="ko-KR" altLang="en-US" sz="1200" dirty="0"/>
                        <a:t>데이터 결과 파일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59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/>
                        <a:t>valid_ouput_file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valid </a:t>
                      </a:r>
                      <a:r>
                        <a:rPr lang="ko-KR" altLang="en-US" sz="1200" dirty="0"/>
                        <a:t>데이터 결과 파일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32549"/>
                  </a:ext>
                </a:extLst>
              </a:tr>
            </a:tbl>
          </a:graphicData>
        </a:graphic>
      </p:graphicFrame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2BA1B5F5-1E9D-41EF-8E9E-D1AD2AAFBC09}"/>
              </a:ext>
            </a:extLst>
          </p:cNvPr>
          <p:cNvSpPr/>
          <p:nvPr/>
        </p:nvSpPr>
        <p:spPr>
          <a:xfrm>
            <a:off x="5225143" y="1767050"/>
            <a:ext cx="5780313" cy="4863483"/>
          </a:xfrm>
          <a:prstGeom prst="wedgeRectCallout">
            <a:avLst>
              <a:gd name="adj1" fmla="val -58162"/>
              <a:gd name="adj2" fmla="val 34159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360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System flow (Train 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F878F51-07D5-4A7B-B203-CBA57ABE9B5C}"/>
              </a:ext>
            </a:extLst>
          </p:cNvPr>
          <p:cNvSpPr/>
          <p:nvPr/>
        </p:nvSpPr>
        <p:spPr>
          <a:xfrm>
            <a:off x="1164772" y="1767050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Datasets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D002580-59E3-46BD-BB5B-5B43651EA662}"/>
              </a:ext>
            </a:extLst>
          </p:cNvPr>
          <p:cNvSpPr/>
          <p:nvPr/>
        </p:nvSpPr>
        <p:spPr>
          <a:xfrm>
            <a:off x="1164772" y="221891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Morphology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BBC8CBF-5A2D-400C-A58D-0B96B61ADAB1}"/>
              </a:ext>
            </a:extLst>
          </p:cNvPr>
          <p:cNvSpPr/>
          <p:nvPr/>
        </p:nvSpPr>
        <p:spPr>
          <a:xfrm>
            <a:off x="1164772" y="2887213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0DE8F388-21BB-4F12-9E64-0E1E2DAA943F}"/>
                  </a:ext>
                </a:extLst>
              </p:cNvPr>
              <p:cNvSpPr/>
              <p:nvPr/>
            </p:nvSpPr>
            <p:spPr>
              <a:xfrm>
                <a:off x="1164772" y="3550579"/>
                <a:ext cx="3599530" cy="553282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Search similar query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rgbClr val="FF0000"/>
                            </a:solidFill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ko-KR" sz="1600" b="1" i="0" dirty="0" smtClean="0">
                            <a:solidFill>
                              <a:srgbClr val="FF0000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rgbClr val="FF0000"/>
                            </a:solidFill>
                          </a:rPr>
                          <m:t>, `</m:t>
                        </m:r>
                        <m:r>
                          <m:rPr>
                            <m:nor/>
                          </m:rPr>
                          <a:rPr lang="en-US" altLang="ko-KR" sz="1600" b="1" i="0" dirty="0" smtClean="0">
                            <a:solidFill>
                              <a:srgbClr val="FF0000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rgbClr val="FF0000"/>
                            </a:solidFill>
                          </a:rPr>
                          <m:t>}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endPara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0DE8F388-21BB-4F12-9E64-0E1E2DAA9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2" y="3550579"/>
                <a:ext cx="3599530" cy="55328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직사각형 93">
            <a:extLst>
              <a:ext uri="{FF2B5EF4-FFF2-40B4-BE49-F238E27FC236}">
                <a16:creationId xmlns:a16="http://schemas.microsoft.com/office/drawing/2014/main" id="{546D5955-EB3C-4AC9-9C51-F4D74327D259}"/>
              </a:ext>
            </a:extLst>
          </p:cNvPr>
          <p:cNvSpPr/>
          <p:nvPr/>
        </p:nvSpPr>
        <p:spPr>
          <a:xfrm>
            <a:off x="1164772" y="6299199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 Train-Valid datasets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2BC3AAF-7918-4012-8FF7-719F0C0C02FC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>
            <a:off x="2964537" y="2098384"/>
            <a:ext cx="0" cy="12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E963B24-5F90-4BC1-A454-CA4A44A5D5EC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2964537" y="2772199"/>
            <a:ext cx="0" cy="11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3D19E76-20E8-480F-A1E1-25F1EDD187D1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2964537" y="3440495"/>
            <a:ext cx="0" cy="1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18C95F0-1F7A-4941-B4D2-675EE8DC805D}"/>
              </a:ext>
            </a:extLst>
          </p:cNvPr>
          <p:cNvCxnSpPr>
            <a:cxnSpLocks/>
            <a:stCxn id="89" idx="2"/>
            <a:endCxn id="38" idx="0"/>
          </p:cNvCxnSpPr>
          <p:nvPr/>
        </p:nvCxnSpPr>
        <p:spPr>
          <a:xfrm flipH="1">
            <a:off x="2960868" y="4103861"/>
            <a:ext cx="3669" cy="11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B108033-40E8-4910-93A1-A47725B8CA61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>
            <a:off x="2960868" y="4771527"/>
            <a:ext cx="3669" cy="13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7A5213B-9CE4-43D1-8373-09F834D3CB8D}"/>
              </a:ext>
            </a:extLst>
          </p:cNvPr>
          <p:cNvCxnSpPr>
            <a:cxnSpLocks/>
            <a:stCxn id="46" idx="2"/>
            <a:endCxn id="94" idx="0"/>
          </p:cNvCxnSpPr>
          <p:nvPr/>
        </p:nvCxnSpPr>
        <p:spPr>
          <a:xfrm>
            <a:off x="2960868" y="6144524"/>
            <a:ext cx="3669" cy="15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6ABFF35-546A-41D0-B000-52828EE9FE7F}"/>
              </a:ext>
            </a:extLst>
          </p:cNvPr>
          <p:cNvSpPr/>
          <p:nvPr/>
        </p:nvSpPr>
        <p:spPr>
          <a:xfrm>
            <a:off x="1161103" y="4218245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Calculate 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D751093-F467-4604-8F6A-DEFA91126F96}"/>
              </a:ext>
            </a:extLst>
          </p:cNvPr>
          <p:cNvSpPr/>
          <p:nvPr/>
        </p:nvSpPr>
        <p:spPr>
          <a:xfrm>
            <a:off x="1161103" y="5591242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Split {</a:t>
            </a:r>
            <a:r>
              <a:rPr lang="en-US" altLang="ko-KR" sz="1600" b="1" dirty="0" err="1">
                <a:solidFill>
                  <a:sysClr val="windowText" lastClr="000000"/>
                </a:solidFill>
              </a:rPr>
              <a:t>q,r,`q,`r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} set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DAB7AF5-3A46-4656-B200-A6F1E13E75F5}"/>
              </a:ext>
            </a:extLst>
          </p:cNvPr>
          <p:cNvSpPr/>
          <p:nvPr/>
        </p:nvSpPr>
        <p:spPr>
          <a:xfrm>
            <a:off x="1164772" y="490175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Convert Word-to-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vec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38A0A7-F286-434A-AF53-EFFD6016DC2E}"/>
              </a:ext>
            </a:extLst>
          </p:cNvPr>
          <p:cNvCxnSpPr>
            <a:cxnSpLocks/>
            <a:stCxn id="57" idx="2"/>
            <a:endCxn id="46" idx="0"/>
          </p:cNvCxnSpPr>
          <p:nvPr/>
        </p:nvCxnSpPr>
        <p:spPr>
          <a:xfrm flipH="1">
            <a:off x="2960868" y="5455039"/>
            <a:ext cx="3669" cy="13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257345-EB84-4E62-BD5C-861A8BF66C15}"/>
              </a:ext>
            </a:extLst>
          </p:cNvPr>
          <p:cNvSpPr txBox="1"/>
          <p:nvPr/>
        </p:nvSpPr>
        <p:spPr>
          <a:xfrm>
            <a:off x="5460364" y="1924050"/>
            <a:ext cx="53695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데이터셋 분리</a:t>
            </a:r>
            <a:r>
              <a:rPr lang="en-US" altLang="ko-KR" dirty="0"/>
              <a:t>&gt; - test</a:t>
            </a:r>
            <a:r>
              <a:rPr lang="ko-KR" altLang="en-US" dirty="0"/>
              <a:t>셋</a:t>
            </a:r>
            <a:r>
              <a:rPr lang="en-US" altLang="ko-KR" dirty="0"/>
              <a:t>(q - `q</a:t>
            </a:r>
            <a:r>
              <a:rPr lang="ko-KR" altLang="en-US" dirty="0"/>
              <a:t>를 비교</a:t>
            </a:r>
            <a:r>
              <a:rPr lang="en-US" altLang="ko-KR" dirty="0"/>
              <a:t>) </a:t>
            </a:r>
            <a:r>
              <a:rPr lang="ko-KR" altLang="en-US" dirty="0"/>
              <a:t>만들 때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0A40AA-3CF5-4D97-924B-E538C91BC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2273600"/>
            <a:ext cx="4419600" cy="1371600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D7545599-D8DB-4C86-964F-D0450B2EC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36623"/>
              </p:ext>
            </p:extLst>
          </p:nvPr>
        </p:nvGraphicFramePr>
        <p:xfrm>
          <a:off x="5553075" y="3635758"/>
          <a:ext cx="5353050" cy="2805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93">
                  <a:extLst>
                    <a:ext uri="{9D8B030D-6E8A-4147-A177-3AD203B41FA5}">
                      <a16:colId xmlns:a16="http://schemas.microsoft.com/office/drawing/2014/main" val="1040764427"/>
                    </a:ext>
                  </a:extLst>
                </a:gridCol>
                <a:gridCol w="3751057">
                  <a:extLst>
                    <a:ext uri="{9D8B030D-6E8A-4147-A177-3AD203B41FA5}">
                      <a16:colId xmlns:a16="http://schemas.microsoft.com/office/drawing/2014/main" val="244700363"/>
                    </a:ext>
                  </a:extLst>
                </a:gridCol>
              </a:tblGrid>
              <a:tr h="2172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Config.yaml</a:t>
                      </a:r>
                      <a:endParaRPr lang="ko-KR" alt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98022"/>
                  </a:ext>
                </a:extLst>
              </a:tr>
              <a:tr h="19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Keys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dirty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157093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test_domain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</a:t>
                      </a:r>
                      <a:r>
                        <a:rPr lang="ko-KR" altLang="en-US" sz="1200" dirty="0"/>
                        <a:t>데이터의 도메인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17189223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test_input_morp_file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</a:t>
                      </a:r>
                      <a:r>
                        <a:rPr lang="ko-KR" altLang="en-US" sz="1200" dirty="0"/>
                        <a:t>데이터셋 형태소 분석 결과 파일 이름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2388498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test_output_file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</a:t>
                      </a:r>
                      <a:r>
                        <a:rPr lang="ko-KR" altLang="en-US" sz="1200" dirty="0"/>
                        <a:t>데이터셋 결과 파일 이름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12953954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test_src_file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 </a:t>
                      </a:r>
                      <a:r>
                        <a:rPr lang="ko-KR" altLang="en-US" sz="1200" dirty="0"/>
                        <a:t>데이터셋 파일 이름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07590026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/>
                        <a:t>test_morp_src_file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</a:t>
                      </a:r>
                      <a:r>
                        <a:rPr lang="ko-KR" altLang="en-US" sz="1200" dirty="0"/>
                        <a:t> 데이터셋과 비슷한 문장 찾을 질문 데이터셋 이름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5232549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/>
                        <a:t>test_morp_tgt_file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test</a:t>
                      </a:r>
                      <a:r>
                        <a:rPr lang="ko-KR" altLang="en-US" sz="1200" dirty="0"/>
                        <a:t> 데이터셋과 비슷한 문장 찾을 답변 데이터셋 이름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1761499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/>
                        <a:t>search_vocab_file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vocab </a:t>
                      </a:r>
                      <a:r>
                        <a:rPr lang="ko-KR" altLang="en-US" sz="1200" dirty="0"/>
                        <a:t>파일 이름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52047"/>
                  </a:ext>
                </a:extLst>
              </a:tr>
            </a:tbl>
          </a:graphicData>
        </a:graphic>
      </p:graphicFrame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5FABA3EB-4962-4AAE-91EF-7CAE169C307A}"/>
              </a:ext>
            </a:extLst>
          </p:cNvPr>
          <p:cNvSpPr/>
          <p:nvPr/>
        </p:nvSpPr>
        <p:spPr>
          <a:xfrm>
            <a:off x="5225143" y="1767050"/>
            <a:ext cx="5780313" cy="4863483"/>
          </a:xfrm>
          <a:prstGeom prst="wedgeRectCallout">
            <a:avLst>
              <a:gd name="adj1" fmla="val -58162"/>
              <a:gd name="adj2" fmla="val 34159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209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학습 </a:t>
            </a:r>
            <a:r>
              <a:rPr lang="en-US" altLang="ko-KR" dirty="0"/>
              <a:t>Config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EF7296-97CA-4C29-A47A-A2307A5BC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8" y="1457325"/>
            <a:ext cx="4762500" cy="3333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68BAC1-4EAF-4004-A279-226F01157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7325"/>
            <a:ext cx="4019550" cy="304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7D14F9-C03F-4FC3-AE0D-31E46424E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48457"/>
            <a:ext cx="28956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43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System flow(Train – </a:t>
            </a:r>
            <a:r>
              <a:rPr lang="ko-KR" altLang="en-US" dirty="0"/>
              <a:t>대화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F878F51-07D5-4A7B-B203-CBA57ABE9B5C}"/>
              </a:ext>
            </a:extLst>
          </p:cNvPr>
          <p:cNvSpPr/>
          <p:nvPr/>
        </p:nvSpPr>
        <p:spPr>
          <a:xfrm>
            <a:off x="1164772" y="1767050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Preprocessed datasets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D002580-59E3-46BD-BB5B-5B43651EA662}"/>
              </a:ext>
            </a:extLst>
          </p:cNvPr>
          <p:cNvSpPr/>
          <p:nvPr/>
        </p:nvSpPr>
        <p:spPr>
          <a:xfrm>
            <a:off x="1164772" y="229102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Remove </a:t>
            </a:r>
            <a:r>
              <a:rPr lang="en-US" altLang="ko-KR" sz="1600" b="1" dirty="0" err="1">
                <a:solidFill>
                  <a:sysClr val="windowText" lastClr="000000"/>
                </a:solidFill>
              </a:rPr>
              <a:t>stopwords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BBC8CBF-5A2D-400C-A58D-0B96B61ADAB1}"/>
              </a:ext>
            </a:extLst>
          </p:cNvPr>
          <p:cNvSpPr/>
          <p:nvPr/>
        </p:nvSpPr>
        <p:spPr>
          <a:xfrm>
            <a:off x="1164772" y="3036952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Pretrain skeleton memory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DE8F388-21BB-4F12-9E64-0E1E2DAA943F}"/>
              </a:ext>
            </a:extLst>
          </p:cNvPr>
          <p:cNvSpPr/>
          <p:nvPr/>
        </p:nvSpPr>
        <p:spPr>
          <a:xfrm>
            <a:off x="1164772" y="378287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Pretrain skeleton generator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B071E24-CC68-43E2-9904-200049437A59}"/>
              </a:ext>
            </a:extLst>
          </p:cNvPr>
          <p:cNvSpPr/>
          <p:nvPr/>
        </p:nvSpPr>
        <p:spPr>
          <a:xfrm>
            <a:off x="1164772" y="5267711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best model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2BC3AAF-7918-4012-8FF7-719F0C0C02FC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>
            <a:off x="2964537" y="2098384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E963B24-5F90-4BC1-A454-CA4A44A5D5EC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2964537" y="2844309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3D19E76-20E8-480F-A1E1-25F1EDD187D1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2964537" y="3590234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D7E1F17-04E8-426D-9496-4DC56E991C62}"/>
              </a:ext>
            </a:extLst>
          </p:cNvPr>
          <p:cNvSpPr/>
          <p:nvPr/>
        </p:nvSpPr>
        <p:spPr>
          <a:xfrm>
            <a:off x="1164772" y="4528802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Pretrain response generator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1C3213A-4393-4CED-B994-C613FF03EFAF}"/>
              </a:ext>
            </a:extLst>
          </p:cNvPr>
          <p:cNvCxnSpPr>
            <a:cxnSpLocks/>
          </p:cNvCxnSpPr>
          <p:nvPr/>
        </p:nvCxnSpPr>
        <p:spPr>
          <a:xfrm>
            <a:off x="2964537" y="4336159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B25F68-BC49-47B7-80C5-0DACEB64E085}"/>
              </a:ext>
            </a:extLst>
          </p:cNvPr>
          <p:cNvCxnSpPr>
            <a:cxnSpLocks/>
          </p:cNvCxnSpPr>
          <p:nvPr/>
        </p:nvCxnSpPr>
        <p:spPr>
          <a:xfrm>
            <a:off x="2964537" y="5075068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0F26258A-74C4-4D5A-A6C2-31FC9627EFF9}"/>
              </a:ext>
            </a:extLst>
          </p:cNvPr>
          <p:cNvSpPr/>
          <p:nvPr/>
        </p:nvSpPr>
        <p:spPr>
          <a:xfrm>
            <a:off x="5225143" y="1767050"/>
            <a:ext cx="6588160" cy="4863483"/>
          </a:xfrm>
          <a:prstGeom prst="wedgeRectCallout">
            <a:avLst>
              <a:gd name="adj1" fmla="val -57523"/>
              <a:gd name="adj2" fmla="val -33450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C9FD257-6703-4729-9F83-8EA824B6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07" y="2291027"/>
            <a:ext cx="2895600" cy="1438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9B558B-2FBA-4061-A7CB-002C6D480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707" y="2291027"/>
            <a:ext cx="2914594" cy="1452813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209414F-C99D-4C58-AD79-E6558AC13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51189"/>
              </p:ext>
            </p:extLst>
          </p:nvPr>
        </p:nvGraphicFramePr>
        <p:xfrm>
          <a:off x="5570180" y="3729302"/>
          <a:ext cx="5353050" cy="78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93">
                  <a:extLst>
                    <a:ext uri="{9D8B030D-6E8A-4147-A177-3AD203B41FA5}">
                      <a16:colId xmlns:a16="http://schemas.microsoft.com/office/drawing/2014/main" val="1040764427"/>
                    </a:ext>
                  </a:extLst>
                </a:gridCol>
                <a:gridCol w="3751057">
                  <a:extLst>
                    <a:ext uri="{9D8B030D-6E8A-4147-A177-3AD203B41FA5}">
                      <a16:colId xmlns:a16="http://schemas.microsoft.com/office/drawing/2014/main" val="244700363"/>
                    </a:ext>
                  </a:extLst>
                </a:gridCol>
              </a:tblGrid>
              <a:tr h="2172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Config.yaml</a:t>
                      </a:r>
                      <a:endParaRPr lang="ko-KR" alt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98022"/>
                  </a:ext>
                </a:extLst>
              </a:tr>
              <a:tr h="19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Keys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dirty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157093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</a:t>
                      </a:r>
                      <a:r>
                        <a:rPr lang="en-US" altLang="ko-KR" sz="1200" b="1" dirty="0" err="1"/>
                        <a:t>stop_words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stopword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리스트 파일 </a:t>
                      </a:r>
                      <a:r>
                        <a:rPr lang="en-US" altLang="ko-KR" sz="1200" dirty="0"/>
                        <a:t>( vocab </a:t>
                      </a:r>
                      <a:r>
                        <a:rPr lang="ko-KR" altLang="en-US" sz="1200" dirty="0"/>
                        <a:t>단위와 </a:t>
                      </a:r>
                      <a:r>
                        <a:rPr lang="ko-KR" altLang="en-US" sz="1200" dirty="0" err="1"/>
                        <a:t>맞아야함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) </a:t>
                      </a:r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1718922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FCC2A22-6E4A-4E31-9F6D-45F044A401BC}"/>
              </a:ext>
            </a:extLst>
          </p:cNvPr>
          <p:cNvSpPr txBox="1"/>
          <p:nvPr/>
        </p:nvSpPr>
        <p:spPr>
          <a:xfrm>
            <a:off x="5460364" y="1924050"/>
            <a:ext cx="53695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stopword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Stop_word</a:t>
            </a:r>
            <a:r>
              <a:rPr lang="ko-KR" altLang="en-US" dirty="0"/>
              <a:t>로 들어가면 뼈대생성시의 관여없이 </a:t>
            </a:r>
            <a:endParaRPr lang="en-US" altLang="ko-KR" dirty="0"/>
          </a:p>
          <a:p>
            <a:r>
              <a:rPr lang="en-US" altLang="ko-KR" dirty="0"/>
              <a:t>&lt;blank&gt; </a:t>
            </a:r>
            <a:r>
              <a:rPr lang="ko-KR" altLang="en-US" dirty="0"/>
              <a:t>처리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5187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System flow(Train – </a:t>
            </a:r>
            <a:r>
              <a:rPr lang="ko-KR" altLang="en-US" dirty="0"/>
              <a:t>대화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F878F51-07D5-4A7B-B203-CBA57ABE9B5C}"/>
              </a:ext>
            </a:extLst>
          </p:cNvPr>
          <p:cNvSpPr/>
          <p:nvPr/>
        </p:nvSpPr>
        <p:spPr>
          <a:xfrm>
            <a:off x="1164772" y="1767050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Preprocessed datasets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D002580-59E3-46BD-BB5B-5B43651EA662}"/>
              </a:ext>
            </a:extLst>
          </p:cNvPr>
          <p:cNvSpPr/>
          <p:nvPr/>
        </p:nvSpPr>
        <p:spPr>
          <a:xfrm>
            <a:off x="1164772" y="229102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Remove 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stopwords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BBC8CBF-5A2D-400C-A58D-0B96B61ADAB1}"/>
              </a:ext>
            </a:extLst>
          </p:cNvPr>
          <p:cNvSpPr/>
          <p:nvPr/>
        </p:nvSpPr>
        <p:spPr>
          <a:xfrm>
            <a:off x="1164772" y="3036952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Pretrain skeleton memory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DE8F388-21BB-4F12-9E64-0E1E2DAA943F}"/>
              </a:ext>
            </a:extLst>
          </p:cNvPr>
          <p:cNvSpPr/>
          <p:nvPr/>
        </p:nvSpPr>
        <p:spPr>
          <a:xfrm>
            <a:off x="1164772" y="378287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Pretrain skeleton generator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B071E24-CC68-43E2-9904-200049437A59}"/>
              </a:ext>
            </a:extLst>
          </p:cNvPr>
          <p:cNvSpPr/>
          <p:nvPr/>
        </p:nvSpPr>
        <p:spPr>
          <a:xfrm>
            <a:off x="1164772" y="5267711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best model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2BC3AAF-7918-4012-8FF7-719F0C0C02FC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>
            <a:off x="2964537" y="2098384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E963B24-5F90-4BC1-A454-CA4A44A5D5EC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2964537" y="2844309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3D19E76-20E8-480F-A1E1-25F1EDD187D1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2964537" y="3590234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D7E1F17-04E8-426D-9496-4DC56E991C62}"/>
              </a:ext>
            </a:extLst>
          </p:cNvPr>
          <p:cNvSpPr/>
          <p:nvPr/>
        </p:nvSpPr>
        <p:spPr>
          <a:xfrm>
            <a:off x="1164772" y="4528802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Pretrain response generator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1C3213A-4393-4CED-B994-C613FF03EFAF}"/>
              </a:ext>
            </a:extLst>
          </p:cNvPr>
          <p:cNvCxnSpPr>
            <a:cxnSpLocks/>
          </p:cNvCxnSpPr>
          <p:nvPr/>
        </p:nvCxnSpPr>
        <p:spPr>
          <a:xfrm>
            <a:off x="2964537" y="4336159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B25F68-BC49-47B7-80C5-0DACEB64E085}"/>
              </a:ext>
            </a:extLst>
          </p:cNvPr>
          <p:cNvCxnSpPr>
            <a:cxnSpLocks/>
          </p:cNvCxnSpPr>
          <p:nvPr/>
        </p:nvCxnSpPr>
        <p:spPr>
          <a:xfrm>
            <a:off x="2964537" y="5075068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0F26258A-74C4-4D5A-A6C2-31FC9627EFF9}"/>
              </a:ext>
            </a:extLst>
          </p:cNvPr>
          <p:cNvSpPr/>
          <p:nvPr/>
        </p:nvSpPr>
        <p:spPr>
          <a:xfrm>
            <a:off x="5225143" y="1767050"/>
            <a:ext cx="5780313" cy="4863483"/>
          </a:xfrm>
          <a:prstGeom prst="wedgeRectCallout">
            <a:avLst>
              <a:gd name="adj1" fmla="val -58002"/>
              <a:gd name="adj2" fmla="val -19017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CAC939-018D-4D74-8D09-D2A7461C11EB}"/>
              </a:ext>
            </a:extLst>
          </p:cNvPr>
          <p:cNvSpPr txBox="1"/>
          <p:nvPr/>
        </p:nvSpPr>
        <p:spPr>
          <a:xfrm>
            <a:off x="5460364" y="1924050"/>
            <a:ext cx="536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&lt;skeleton memory </a:t>
            </a:r>
            <a:r>
              <a:rPr lang="ko-KR" altLang="en-US" dirty="0"/>
              <a:t>학습 </a:t>
            </a:r>
            <a:r>
              <a:rPr lang="en-US" altLang="ko-KR" dirty="0"/>
              <a:t>– </a:t>
            </a:r>
            <a:r>
              <a:rPr lang="ko-KR" altLang="en-US" dirty="0"/>
              <a:t>계속</a:t>
            </a:r>
            <a:r>
              <a:rPr lang="en-US" altLang="ko-KR" dirty="0"/>
              <a:t>&gt;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4B0A1E6-BCFC-47C3-839C-14230FA5E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495" y="2291027"/>
            <a:ext cx="4762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78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System flow(Train – </a:t>
            </a:r>
            <a:r>
              <a:rPr lang="ko-KR" altLang="en-US" dirty="0"/>
              <a:t>대화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F878F51-07D5-4A7B-B203-CBA57ABE9B5C}"/>
              </a:ext>
            </a:extLst>
          </p:cNvPr>
          <p:cNvSpPr/>
          <p:nvPr/>
        </p:nvSpPr>
        <p:spPr>
          <a:xfrm>
            <a:off x="1164772" y="1767050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Preprocessed datasets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D002580-59E3-46BD-BB5B-5B43651EA662}"/>
              </a:ext>
            </a:extLst>
          </p:cNvPr>
          <p:cNvSpPr/>
          <p:nvPr/>
        </p:nvSpPr>
        <p:spPr>
          <a:xfrm>
            <a:off x="1164772" y="229102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Remove 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stopwords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BBC8CBF-5A2D-400C-A58D-0B96B61ADAB1}"/>
              </a:ext>
            </a:extLst>
          </p:cNvPr>
          <p:cNvSpPr/>
          <p:nvPr/>
        </p:nvSpPr>
        <p:spPr>
          <a:xfrm>
            <a:off x="1164772" y="3036952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Pretrain skeleton memory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DE8F388-21BB-4F12-9E64-0E1E2DAA943F}"/>
              </a:ext>
            </a:extLst>
          </p:cNvPr>
          <p:cNvSpPr/>
          <p:nvPr/>
        </p:nvSpPr>
        <p:spPr>
          <a:xfrm>
            <a:off x="1164772" y="378287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Pretrain skeleton generator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B071E24-CC68-43E2-9904-200049437A59}"/>
              </a:ext>
            </a:extLst>
          </p:cNvPr>
          <p:cNvSpPr/>
          <p:nvPr/>
        </p:nvSpPr>
        <p:spPr>
          <a:xfrm>
            <a:off x="1164772" y="5267711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best model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2BC3AAF-7918-4012-8FF7-719F0C0C02FC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>
            <a:off x="2964537" y="2098384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E963B24-5F90-4BC1-A454-CA4A44A5D5EC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2964537" y="2844309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3D19E76-20E8-480F-A1E1-25F1EDD187D1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2964537" y="3590234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D7E1F17-04E8-426D-9496-4DC56E991C62}"/>
              </a:ext>
            </a:extLst>
          </p:cNvPr>
          <p:cNvSpPr/>
          <p:nvPr/>
        </p:nvSpPr>
        <p:spPr>
          <a:xfrm>
            <a:off x="1164772" y="4528802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Pretrain response generator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1C3213A-4393-4CED-B994-C613FF03EFAF}"/>
              </a:ext>
            </a:extLst>
          </p:cNvPr>
          <p:cNvCxnSpPr>
            <a:cxnSpLocks/>
          </p:cNvCxnSpPr>
          <p:nvPr/>
        </p:nvCxnSpPr>
        <p:spPr>
          <a:xfrm>
            <a:off x="2964537" y="4336159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B25F68-BC49-47B7-80C5-0DACEB64E085}"/>
              </a:ext>
            </a:extLst>
          </p:cNvPr>
          <p:cNvCxnSpPr>
            <a:cxnSpLocks/>
          </p:cNvCxnSpPr>
          <p:nvPr/>
        </p:nvCxnSpPr>
        <p:spPr>
          <a:xfrm>
            <a:off x="2964537" y="5075068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0F26258A-74C4-4D5A-A6C2-31FC9627EFF9}"/>
              </a:ext>
            </a:extLst>
          </p:cNvPr>
          <p:cNvSpPr/>
          <p:nvPr/>
        </p:nvSpPr>
        <p:spPr>
          <a:xfrm>
            <a:off x="5225143" y="1767050"/>
            <a:ext cx="5780313" cy="4863483"/>
          </a:xfrm>
          <a:prstGeom prst="wedgeRectCallout">
            <a:avLst>
              <a:gd name="adj1" fmla="val -58002"/>
              <a:gd name="adj2" fmla="val -19017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CAC939-018D-4D74-8D09-D2A7461C11EB}"/>
              </a:ext>
            </a:extLst>
          </p:cNvPr>
          <p:cNvSpPr txBox="1"/>
          <p:nvPr/>
        </p:nvSpPr>
        <p:spPr>
          <a:xfrm>
            <a:off x="5460364" y="1924050"/>
            <a:ext cx="536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&lt;skeleton memory </a:t>
            </a:r>
            <a:r>
              <a:rPr lang="ko-KR" altLang="en-US" dirty="0"/>
              <a:t>학습 </a:t>
            </a:r>
            <a:r>
              <a:rPr lang="en-US" altLang="ko-KR" dirty="0"/>
              <a:t>– </a:t>
            </a:r>
            <a:r>
              <a:rPr lang="ko-KR" altLang="en-US" dirty="0"/>
              <a:t>계속 </a:t>
            </a:r>
            <a:r>
              <a:rPr lang="en-US" altLang="ko-KR" dirty="0"/>
              <a:t>&gt;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FBFC4A5-4455-43F5-A351-51B556DB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64" y="2258877"/>
            <a:ext cx="40195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6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발화의 도메인 판정 </a:t>
            </a:r>
            <a:r>
              <a:rPr lang="en-US" altLang="ko-KR" dirty="0"/>
              <a:t>(Domain Prediction)</a:t>
            </a:r>
          </a:p>
          <a:p>
            <a:pPr lvl="1"/>
            <a:endParaRPr lang="en-US" altLang="ko-KR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5" y="2543778"/>
            <a:ext cx="11888230" cy="42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518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System flow(Train – </a:t>
            </a:r>
            <a:r>
              <a:rPr lang="ko-KR" altLang="en-US" dirty="0"/>
              <a:t>대화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F878F51-07D5-4A7B-B203-CBA57ABE9B5C}"/>
              </a:ext>
            </a:extLst>
          </p:cNvPr>
          <p:cNvSpPr/>
          <p:nvPr/>
        </p:nvSpPr>
        <p:spPr>
          <a:xfrm>
            <a:off x="1164772" y="1767050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Preprocessed datasets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D002580-59E3-46BD-BB5B-5B43651EA662}"/>
              </a:ext>
            </a:extLst>
          </p:cNvPr>
          <p:cNvSpPr/>
          <p:nvPr/>
        </p:nvSpPr>
        <p:spPr>
          <a:xfrm>
            <a:off x="1164772" y="229102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Remove 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stopwords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BBC8CBF-5A2D-400C-A58D-0B96B61ADAB1}"/>
              </a:ext>
            </a:extLst>
          </p:cNvPr>
          <p:cNvSpPr/>
          <p:nvPr/>
        </p:nvSpPr>
        <p:spPr>
          <a:xfrm>
            <a:off x="1164772" y="3036952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Pretrain skeleton memory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DE8F388-21BB-4F12-9E64-0E1E2DAA943F}"/>
              </a:ext>
            </a:extLst>
          </p:cNvPr>
          <p:cNvSpPr/>
          <p:nvPr/>
        </p:nvSpPr>
        <p:spPr>
          <a:xfrm>
            <a:off x="1164772" y="378287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Pretrain skeleton generator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B071E24-CC68-43E2-9904-200049437A59}"/>
              </a:ext>
            </a:extLst>
          </p:cNvPr>
          <p:cNvSpPr/>
          <p:nvPr/>
        </p:nvSpPr>
        <p:spPr>
          <a:xfrm>
            <a:off x="1164772" y="5267711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best model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2BC3AAF-7918-4012-8FF7-719F0C0C02FC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>
            <a:off x="2964537" y="2098384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E963B24-5F90-4BC1-A454-CA4A44A5D5EC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2964537" y="2844309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3D19E76-20E8-480F-A1E1-25F1EDD187D1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2964537" y="3590234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D7E1F17-04E8-426D-9496-4DC56E991C62}"/>
              </a:ext>
            </a:extLst>
          </p:cNvPr>
          <p:cNvSpPr/>
          <p:nvPr/>
        </p:nvSpPr>
        <p:spPr>
          <a:xfrm>
            <a:off x="1164772" y="4528802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Pretrain response generator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1C3213A-4393-4CED-B994-C613FF03EFAF}"/>
              </a:ext>
            </a:extLst>
          </p:cNvPr>
          <p:cNvCxnSpPr>
            <a:cxnSpLocks/>
          </p:cNvCxnSpPr>
          <p:nvPr/>
        </p:nvCxnSpPr>
        <p:spPr>
          <a:xfrm>
            <a:off x="2964537" y="4336159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B25F68-BC49-47B7-80C5-0DACEB64E085}"/>
              </a:ext>
            </a:extLst>
          </p:cNvPr>
          <p:cNvCxnSpPr>
            <a:cxnSpLocks/>
          </p:cNvCxnSpPr>
          <p:nvPr/>
        </p:nvCxnSpPr>
        <p:spPr>
          <a:xfrm>
            <a:off x="2964537" y="5075068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0F26258A-74C4-4D5A-A6C2-31FC9627EFF9}"/>
              </a:ext>
            </a:extLst>
          </p:cNvPr>
          <p:cNvSpPr/>
          <p:nvPr/>
        </p:nvSpPr>
        <p:spPr>
          <a:xfrm>
            <a:off x="5225143" y="1767050"/>
            <a:ext cx="5780313" cy="5039424"/>
          </a:xfrm>
          <a:prstGeom prst="wedgeRectCallout">
            <a:avLst>
              <a:gd name="adj1" fmla="val -58002"/>
              <a:gd name="adj2" fmla="val -19017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CAC939-018D-4D74-8D09-D2A7461C11EB}"/>
              </a:ext>
            </a:extLst>
          </p:cNvPr>
          <p:cNvSpPr txBox="1"/>
          <p:nvPr/>
        </p:nvSpPr>
        <p:spPr>
          <a:xfrm>
            <a:off x="5460364" y="1924050"/>
            <a:ext cx="536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&lt;skeleton memory </a:t>
            </a:r>
            <a:r>
              <a:rPr lang="ko-KR" altLang="en-US" dirty="0"/>
              <a:t>학습</a:t>
            </a:r>
            <a:r>
              <a:rPr lang="en-US" altLang="ko-KR" dirty="0"/>
              <a:t>&gt;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0914B9E-5472-49B9-B1BF-25856D4A0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86579"/>
              </p:ext>
            </p:extLst>
          </p:nvPr>
        </p:nvGraphicFramePr>
        <p:xfrm>
          <a:off x="5570180" y="3609126"/>
          <a:ext cx="5353050" cy="310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238">
                  <a:extLst>
                    <a:ext uri="{9D8B030D-6E8A-4147-A177-3AD203B41FA5}">
                      <a16:colId xmlns:a16="http://schemas.microsoft.com/office/drawing/2014/main" val="1040764427"/>
                    </a:ext>
                  </a:extLst>
                </a:gridCol>
                <a:gridCol w="4263812">
                  <a:extLst>
                    <a:ext uri="{9D8B030D-6E8A-4147-A177-3AD203B41FA5}">
                      <a16:colId xmlns:a16="http://schemas.microsoft.com/office/drawing/2014/main" val="244700363"/>
                    </a:ext>
                  </a:extLst>
                </a:gridCol>
              </a:tblGrid>
              <a:tr h="2172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Config.yaml</a:t>
                      </a:r>
                      <a:endParaRPr lang="ko-KR" alt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98022"/>
                  </a:ext>
                </a:extLst>
              </a:tr>
              <a:tr h="19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Keys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dirty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157093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rnn_type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기본은 </a:t>
                      </a:r>
                      <a:r>
                        <a:rPr lang="ko-KR" altLang="en-US" sz="1200" dirty="0" err="1"/>
                        <a:t>인코딩때</a:t>
                      </a:r>
                      <a:r>
                        <a:rPr lang="ko-KR" altLang="en-US" sz="1200" dirty="0"/>
                        <a:t> 두개의 </a:t>
                      </a:r>
                      <a:r>
                        <a:rPr lang="en-US" altLang="ko-KR" sz="1200" dirty="0"/>
                        <a:t>bi-LSTM</a:t>
                      </a:r>
                      <a:r>
                        <a:rPr lang="ko-KR" altLang="en-US" sz="1200" dirty="0"/>
                        <a:t>을 사용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실험시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GRU </a:t>
                      </a:r>
                      <a:r>
                        <a:rPr lang="ko-KR" altLang="en-US" sz="1200" dirty="0"/>
                        <a:t>최고성능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17189223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기타 </a:t>
                      </a:r>
                      <a:r>
                        <a:rPr lang="en-US" altLang="ko-KR" sz="1200" b="1" dirty="0"/>
                        <a:t>parameter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대화 도메인에 따라 </a:t>
                      </a:r>
                      <a:r>
                        <a:rPr lang="ko-KR" altLang="en-US" sz="1200" dirty="0" err="1"/>
                        <a:t>조금씩의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tune </a:t>
                      </a:r>
                      <a:r>
                        <a:rPr lang="ko-KR" altLang="en-US" sz="1200" dirty="0"/>
                        <a:t>설정 필요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64152778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out_dir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모델 저장 경로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10577678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</a:t>
                      </a:r>
                      <a:r>
                        <a:rPr lang="en-US" altLang="ko-KR" sz="1200" b="1" dirty="0" err="1"/>
                        <a:t>nmt_dir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openNMT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폴더 경로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39226351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</a:t>
                      </a:r>
                      <a:r>
                        <a:rPr lang="en-US" altLang="ko-KR" sz="1200" b="1" dirty="0" err="1"/>
                        <a:t>src_vocab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질문 </a:t>
                      </a:r>
                      <a:r>
                        <a:rPr lang="en-US" altLang="ko-KR" sz="1200" dirty="0"/>
                        <a:t>vocab </a:t>
                      </a:r>
                      <a:r>
                        <a:rPr lang="ko-KR" altLang="en-US" sz="1200" dirty="0"/>
                        <a:t>경로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tgt_vocab</a:t>
                      </a:r>
                      <a:r>
                        <a:rPr lang="ko-KR" altLang="en-US" sz="1200" dirty="0"/>
                        <a:t>과 동일 값 삽입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41779091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</a:t>
                      </a:r>
                      <a:r>
                        <a:rPr lang="en-US" altLang="ko-KR" sz="1200" b="1" dirty="0" err="1"/>
                        <a:t>tgt_vocab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대화 </a:t>
                      </a:r>
                      <a:r>
                        <a:rPr lang="en-US" altLang="ko-KR" sz="1200" dirty="0"/>
                        <a:t>vocab </a:t>
                      </a:r>
                      <a:r>
                        <a:rPr lang="ko-KR" altLang="en-US" sz="1200" dirty="0"/>
                        <a:t>경로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src_vocab</a:t>
                      </a:r>
                      <a:r>
                        <a:rPr lang="ko-KR" altLang="en-US" sz="1200" dirty="0"/>
                        <a:t>과 동일 값 삽입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02310547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</a:t>
                      </a:r>
                      <a:r>
                        <a:rPr lang="en-US" altLang="ko-KR" sz="1200" b="1" dirty="0" err="1"/>
                        <a:t>train_file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train (</a:t>
                      </a:r>
                      <a:r>
                        <a:rPr lang="en-US" altLang="ko-KR" sz="1200" dirty="0" err="1"/>
                        <a:t>q|r|q</a:t>
                      </a:r>
                      <a:r>
                        <a:rPr lang="en-US" altLang="ko-KR" sz="1200" dirty="0"/>
                        <a:t>’|’r) </a:t>
                      </a:r>
                      <a:r>
                        <a:rPr lang="ko-KR" altLang="en-US" sz="1200" dirty="0"/>
                        <a:t>파일 이름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3873922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</a:t>
                      </a:r>
                      <a:r>
                        <a:rPr lang="en-US" altLang="ko-KR" sz="1200" b="1" dirty="0" err="1"/>
                        <a:t>valid_file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valid (</a:t>
                      </a:r>
                      <a:r>
                        <a:rPr lang="en-US" altLang="ko-KR" sz="1200" dirty="0" err="1"/>
                        <a:t>q|r|q</a:t>
                      </a:r>
                      <a:r>
                        <a:rPr lang="en-US" altLang="ko-KR" sz="1200" dirty="0"/>
                        <a:t>’|’r) </a:t>
                      </a:r>
                      <a:r>
                        <a:rPr lang="ko-KR" altLang="en-US" sz="1200" dirty="0"/>
                        <a:t>파일 이름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805235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2FFC192-17C0-4244-B4B9-F11ED2B8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180" y="2194705"/>
            <a:ext cx="31146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77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System flow(Train – </a:t>
            </a:r>
            <a:r>
              <a:rPr lang="ko-KR" altLang="en-US" dirty="0"/>
              <a:t>대화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F878F51-07D5-4A7B-B203-CBA57ABE9B5C}"/>
              </a:ext>
            </a:extLst>
          </p:cNvPr>
          <p:cNvSpPr/>
          <p:nvPr/>
        </p:nvSpPr>
        <p:spPr>
          <a:xfrm>
            <a:off x="1164772" y="1767050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Preprocessed datasets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D002580-59E3-46BD-BB5B-5B43651EA662}"/>
              </a:ext>
            </a:extLst>
          </p:cNvPr>
          <p:cNvSpPr/>
          <p:nvPr/>
        </p:nvSpPr>
        <p:spPr>
          <a:xfrm>
            <a:off x="1164772" y="229102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Remove 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stopwords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BBC8CBF-5A2D-400C-A58D-0B96B61ADAB1}"/>
              </a:ext>
            </a:extLst>
          </p:cNvPr>
          <p:cNvSpPr/>
          <p:nvPr/>
        </p:nvSpPr>
        <p:spPr>
          <a:xfrm>
            <a:off x="1164772" y="3036952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Pretrain skeleton memory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DE8F388-21BB-4F12-9E64-0E1E2DAA943F}"/>
              </a:ext>
            </a:extLst>
          </p:cNvPr>
          <p:cNvSpPr/>
          <p:nvPr/>
        </p:nvSpPr>
        <p:spPr>
          <a:xfrm>
            <a:off x="1164772" y="378287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Pretrain skeleton generator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B071E24-CC68-43E2-9904-200049437A59}"/>
              </a:ext>
            </a:extLst>
          </p:cNvPr>
          <p:cNvSpPr/>
          <p:nvPr/>
        </p:nvSpPr>
        <p:spPr>
          <a:xfrm>
            <a:off x="1164772" y="5267711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best model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2BC3AAF-7918-4012-8FF7-719F0C0C02FC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>
            <a:off x="2964537" y="2098384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E963B24-5F90-4BC1-A454-CA4A44A5D5EC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2964537" y="2844309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3D19E76-20E8-480F-A1E1-25F1EDD187D1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2964537" y="3590234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D7E1F17-04E8-426D-9496-4DC56E991C62}"/>
              </a:ext>
            </a:extLst>
          </p:cNvPr>
          <p:cNvSpPr/>
          <p:nvPr/>
        </p:nvSpPr>
        <p:spPr>
          <a:xfrm>
            <a:off x="1164772" y="4528802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Pretrain response generator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1C3213A-4393-4CED-B994-C613FF03EFAF}"/>
              </a:ext>
            </a:extLst>
          </p:cNvPr>
          <p:cNvCxnSpPr>
            <a:cxnSpLocks/>
          </p:cNvCxnSpPr>
          <p:nvPr/>
        </p:nvCxnSpPr>
        <p:spPr>
          <a:xfrm>
            <a:off x="2964537" y="4336159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B25F68-BC49-47B7-80C5-0DACEB64E085}"/>
              </a:ext>
            </a:extLst>
          </p:cNvPr>
          <p:cNvCxnSpPr>
            <a:cxnSpLocks/>
          </p:cNvCxnSpPr>
          <p:nvPr/>
        </p:nvCxnSpPr>
        <p:spPr>
          <a:xfrm>
            <a:off x="2964537" y="5075068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0F26258A-74C4-4D5A-A6C2-31FC9627EFF9}"/>
              </a:ext>
            </a:extLst>
          </p:cNvPr>
          <p:cNvSpPr/>
          <p:nvPr/>
        </p:nvSpPr>
        <p:spPr>
          <a:xfrm>
            <a:off x="5225143" y="1767050"/>
            <a:ext cx="5780313" cy="4863483"/>
          </a:xfrm>
          <a:prstGeom prst="wedgeRectCallout">
            <a:avLst>
              <a:gd name="adj1" fmla="val -58002"/>
              <a:gd name="adj2" fmla="val -3444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1592E2-F74C-4F51-AC5D-E69B8A53696D}"/>
              </a:ext>
            </a:extLst>
          </p:cNvPr>
          <p:cNvSpPr txBox="1"/>
          <p:nvPr/>
        </p:nvSpPr>
        <p:spPr>
          <a:xfrm>
            <a:off x="5460364" y="1924050"/>
            <a:ext cx="536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&lt;skeleton generator </a:t>
            </a:r>
            <a:r>
              <a:rPr lang="ko-KR" altLang="en-US" dirty="0"/>
              <a:t>학습</a:t>
            </a:r>
            <a:r>
              <a:rPr lang="en-US" altLang="ko-KR" dirty="0"/>
              <a:t>&gt;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5DE826B-9DD2-4D5D-BFB9-46CF0138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07" y="2291027"/>
            <a:ext cx="2895600" cy="1438275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A0B40A7-6E32-4C8A-84E0-8C824E7DD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473316"/>
              </p:ext>
            </p:extLst>
          </p:nvPr>
        </p:nvGraphicFramePr>
        <p:xfrm>
          <a:off x="5570180" y="3729302"/>
          <a:ext cx="5353050" cy="2439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93">
                  <a:extLst>
                    <a:ext uri="{9D8B030D-6E8A-4147-A177-3AD203B41FA5}">
                      <a16:colId xmlns:a16="http://schemas.microsoft.com/office/drawing/2014/main" val="1040764427"/>
                    </a:ext>
                  </a:extLst>
                </a:gridCol>
                <a:gridCol w="3751057">
                  <a:extLst>
                    <a:ext uri="{9D8B030D-6E8A-4147-A177-3AD203B41FA5}">
                      <a16:colId xmlns:a16="http://schemas.microsoft.com/office/drawing/2014/main" val="244700363"/>
                    </a:ext>
                  </a:extLst>
                </a:gridCol>
              </a:tblGrid>
              <a:tr h="2172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Config.yaml</a:t>
                      </a:r>
                      <a:endParaRPr lang="ko-KR" alt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98022"/>
                  </a:ext>
                </a:extLst>
              </a:tr>
              <a:tr h="19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Keys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dirty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157093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</a:t>
                      </a:r>
                      <a:r>
                        <a:rPr lang="en-US" altLang="ko-KR" sz="1200" b="1" dirty="0" err="1"/>
                        <a:t>stop_words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stopword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리스트 파일 </a:t>
                      </a:r>
                      <a:r>
                        <a:rPr lang="en-US" altLang="ko-KR" sz="1200" dirty="0"/>
                        <a:t>( vocab </a:t>
                      </a:r>
                      <a:r>
                        <a:rPr lang="ko-KR" altLang="en-US" sz="1200" dirty="0"/>
                        <a:t>단위와 </a:t>
                      </a:r>
                      <a:r>
                        <a:rPr lang="ko-KR" altLang="en-US" sz="1200" dirty="0" err="1"/>
                        <a:t>맞아야함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) </a:t>
                      </a:r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17189223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-config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config </a:t>
                      </a:r>
                      <a:r>
                        <a:rPr lang="en-US" altLang="ko-KR" sz="1200" dirty="0" err="1"/>
                        <a:t>yaml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파일 이름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1346326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</a:t>
                      </a:r>
                      <a:r>
                        <a:rPr lang="en-US" altLang="ko-KR" sz="1200" b="1" dirty="0" err="1"/>
                        <a:t>nmt_dir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openNMT</a:t>
                      </a:r>
                      <a:r>
                        <a:rPr lang="en-US" altLang="ko-KR" sz="1200" dirty="0"/>
                        <a:t>  </a:t>
                      </a:r>
                      <a:r>
                        <a:rPr lang="ko-KR" altLang="en-US" sz="1200" dirty="0"/>
                        <a:t>파일경로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857255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</a:t>
                      </a:r>
                      <a:r>
                        <a:rPr lang="ko-KR" altLang="en-US" sz="1200" b="1" dirty="0"/>
                        <a:t>*</a:t>
                      </a:r>
                      <a:r>
                        <a:rPr lang="en-US" altLang="ko-KR" sz="1200" b="1" dirty="0"/>
                        <a:t>_vocab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질문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대답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vocab </a:t>
                      </a:r>
                      <a:r>
                        <a:rPr lang="ko-KR" altLang="en-US" sz="1200" dirty="0"/>
                        <a:t>경로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동일 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845455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*</a:t>
                      </a:r>
                      <a:r>
                        <a:rPr lang="en-US" altLang="ko-KR" sz="1200" b="1" dirty="0"/>
                        <a:t>_file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train,valid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파일 경로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7799720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-mode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학습시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train, </a:t>
                      </a:r>
                      <a:r>
                        <a:rPr lang="ko-KR" altLang="en-US" sz="1200" dirty="0"/>
                        <a:t>테스트시 </a:t>
                      </a:r>
                      <a:r>
                        <a:rPr lang="en-US" altLang="ko-KR" sz="1200" dirty="0"/>
                        <a:t>test  </a:t>
                      </a:r>
                      <a:r>
                        <a:rPr lang="ko-KR" altLang="en-US" sz="1200" dirty="0"/>
                        <a:t>사용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37609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647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System flow(Train – </a:t>
            </a:r>
            <a:r>
              <a:rPr lang="ko-KR" altLang="en-US" dirty="0"/>
              <a:t>대화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F878F51-07D5-4A7B-B203-CBA57ABE9B5C}"/>
              </a:ext>
            </a:extLst>
          </p:cNvPr>
          <p:cNvSpPr/>
          <p:nvPr/>
        </p:nvSpPr>
        <p:spPr>
          <a:xfrm>
            <a:off x="1164772" y="1767050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Preprocessed datasets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D002580-59E3-46BD-BB5B-5B43651EA662}"/>
              </a:ext>
            </a:extLst>
          </p:cNvPr>
          <p:cNvSpPr/>
          <p:nvPr/>
        </p:nvSpPr>
        <p:spPr>
          <a:xfrm>
            <a:off x="1164772" y="229102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Remove 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stopwords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BBC8CBF-5A2D-400C-A58D-0B96B61ADAB1}"/>
              </a:ext>
            </a:extLst>
          </p:cNvPr>
          <p:cNvSpPr/>
          <p:nvPr/>
        </p:nvSpPr>
        <p:spPr>
          <a:xfrm>
            <a:off x="1164772" y="3036952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Pretrain skeleton memory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DE8F388-21BB-4F12-9E64-0E1E2DAA943F}"/>
              </a:ext>
            </a:extLst>
          </p:cNvPr>
          <p:cNvSpPr/>
          <p:nvPr/>
        </p:nvSpPr>
        <p:spPr>
          <a:xfrm>
            <a:off x="1164772" y="3782877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Pretrain skeleton generator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B071E24-CC68-43E2-9904-200049437A59}"/>
              </a:ext>
            </a:extLst>
          </p:cNvPr>
          <p:cNvSpPr/>
          <p:nvPr/>
        </p:nvSpPr>
        <p:spPr>
          <a:xfrm>
            <a:off x="1164772" y="5267711"/>
            <a:ext cx="3599530" cy="3313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best model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2BC3AAF-7918-4012-8FF7-719F0C0C02FC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>
            <a:off x="2964537" y="2098384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E963B24-5F90-4BC1-A454-CA4A44A5D5EC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2964537" y="2844309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3D19E76-20E8-480F-A1E1-25F1EDD187D1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2964537" y="3590234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D7E1F17-04E8-426D-9496-4DC56E991C62}"/>
              </a:ext>
            </a:extLst>
          </p:cNvPr>
          <p:cNvSpPr/>
          <p:nvPr/>
        </p:nvSpPr>
        <p:spPr>
          <a:xfrm>
            <a:off x="1164772" y="4528802"/>
            <a:ext cx="3599530" cy="5532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Pretrain response generator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1C3213A-4393-4CED-B994-C613FF03EFAF}"/>
              </a:ext>
            </a:extLst>
          </p:cNvPr>
          <p:cNvCxnSpPr>
            <a:cxnSpLocks/>
          </p:cNvCxnSpPr>
          <p:nvPr/>
        </p:nvCxnSpPr>
        <p:spPr>
          <a:xfrm>
            <a:off x="2964537" y="4336159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B25F68-BC49-47B7-80C5-0DACEB64E085}"/>
              </a:ext>
            </a:extLst>
          </p:cNvPr>
          <p:cNvCxnSpPr>
            <a:cxnSpLocks/>
          </p:cNvCxnSpPr>
          <p:nvPr/>
        </p:nvCxnSpPr>
        <p:spPr>
          <a:xfrm>
            <a:off x="2964537" y="5075068"/>
            <a:ext cx="0" cy="19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0F26258A-74C4-4D5A-A6C2-31FC9627EFF9}"/>
              </a:ext>
            </a:extLst>
          </p:cNvPr>
          <p:cNvSpPr/>
          <p:nvPr/>
        </p:nvSpPr>
        <p:spPr>
          <a:xfrm>
            <a:off x="5225143" y="1767050"/>
            <a:ext cx="5780313" cy="4863483"/>
          </a:xfrm>
          <a:prstGeom prst="wedgeRectCallout">
            <a:avLst>
              <a:gd name="adj1" fmla="val -57843"/>
              <a:gd name="adj2" fmla="val 12699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BC9467-B7F1-47E8-8214-5EA465A8808A}"/>
              </a:ext>
            </a:extLst>
          </p:cNvPr>
          <p:cNvSpPr txBox="1"/>
          <p:nvPr/>
        </p:nvSpPr>
        <p:spPr>
          <a:xfrm>
            <a:off x="5460364" y="1924050"/>
            <a:ext cx="536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&lt;response generator </a:t>
            </a:r>
            <a:r>
              <a:rPr lang="ko-KR" altLang="en-US" dirty="0"/>
              <a:t>학습</a:t>
            </a:r>
            <a:r>
              <a:rPr lang="en-US" altLang="ko-KR" dirty="0"/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5B3A64-D1C4-4A31-B3E4-FBDBAF711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011" y="2299677"/>
            <a:ext cx="3295650" cy="1323975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4F59828-2389-451A-BEAE-F1751D25B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43407"/>
              </p:ext>
            </p:extLst>
          </p:nvPr>
        </p:nvGraphicFramePr>
        <p:xfrm>
          <a:off x="5570180" y="3623652"/>
          <a:ext cx="5353050" cy="210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93">
                  <a:extLst>
                    <a:ext uri="{9D8B030D-6E8A-4147-A177-3AD203B41FA5}">
                      <a16:colId xmlns:a16="http://schemas.microsoft.com/office/drawing/2014/main" val="1040764427"/>
                    </a:ext>
                  </a:extLst>
                </a:gridCol>
                <a:gridCol w="3751057">
                  <a:extLst>
                    <a:ext uri="{9D8B030D-6E8A-4147-A177-3AD203B41FA5}">
                      <a16:colId xmlns:a16="http://schemas.microsoft.com/office/drawing/2014/main" val="244700363"/>
                    </a:ext>
                  </a:extLst>
                </a:gridCol>
              </a:tblGrid>
              <a:tr h="2172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Config.yaml</a:t>
                      </a:r>
                      <a:endParaRPr lang="ko-KR" altLang="en-US" sz="16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98022"/>
                  </a:ext>
                </a:extLst>
              </a:tr>
              <a:tr h="19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Keys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dirty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157093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-model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rg</a:t>
                      </a:r>
                      <a:r>
                        <a:rPr lang="en-US" altLang="ko-KR" sz="1200" dirty="0"/>
                        <a:t>( response generator )</a:t>
                      </a:r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17189223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-config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config </a:t>
                      </a:r>
                      <a:r>
                        <a:rPr lang="en-US" altLang="ko-KR" sz="1200" dirty="0" err="1"/>
                        <a:t>yaml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파일 이름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1346326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</a:t>
                      </a:r>
                      <a:r>
                        <a:rPr lang="en-US" altLang="ko-KR" sz="1200" b="1" dirty="0" err="1"/>
                        <a:t>nmt_dir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openNMT</a:t>
                      </a:r>
                      <a:r>
                        <a:rPr lang="en-US" altLang="ko-KR" sz="1200" dirty="0"/>
                        <a:t>  </a:t>
                      </a:r>
                      <a:r>
                        <a:rPr lang="ko-KR" altLang="en-US" sz="1200" dirty="0"/>
                        <a:t>파일경로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857255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</a:t>
                      </a:r>
                      <a:r>
                        <a:rPr lang="ko-KR" altLang="en-US" sz="1200" b="1" dirty="0"/>
                        <a:t>*</a:t>
                      </a:r>
                      <a:r>
                        <a:rPr lang="en-US" altLang="ko-KR" sz="1200" b="1" dirty="0"/>
                        <a:t>_vocab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질문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대답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vocab </a:t>
                      </a:r>
                      <a:r>
                        <a:rPr lang="ko-KR" altLang="en-US" sz="1200" dirty="0"/>
                        <a:t>경로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동일 값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845455"/>
                  </a:ext>
                </a:extLst>
              </a:tr>
              <a:tr h="33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*</a:t>
                      </a:r>
                      <a:r>
                        <a:rPr lang="en-US" altLang="ko-KR" sz="1200" b="1" dirty="0"/>
                        <a:t>_file</a:t>
                      </a:r>
                      <a:endParaRPr lang="ko-KR" altLang="en-US" sz="12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train,valid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파일 경로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7799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395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폴더구조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536DC2-6732-4806-A091-91B11A2A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762" y="2074220"/>
            <a:ext cx="2428875" cy="1809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9D8C6B-BB28-4480-998F-2ED774F23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12" y="2074220"/>
            <a:ext cx="2543175" cy="3057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6A49FF-C9AB-4720-9766-AB7CB03AC2EA}"/>
              </a:ext>
            </a:extLst>
          </p:cNvPr>
          <p:cNvSpPr txBox="1"/>
          <p:nvPr/>
        </p:nvSpPr>
        <p:spPr>
          <a:xfrm>
            <a:off x="1039812" y="170488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데이터 </a:t>
            </a:r>
            <a:r>
              <a:rPr kumimoji="1" lang="ko-KR" altLang="en-US" dirty="0" err="1"/>
              <a:t>전처리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838A1-7770-4691-BF2A-2B65FAE51504}"/>
              </a:ext>
            </a:extLst>
          </p:cNvPr>
          <p:cNvSpPr txBox="1"/>
          <p:nvPr/>
        </p:nvSpPr>
        <p:spPr>
          <a:xfrm>
            <a:off x="3865561" y="170488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유사 발화 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37E40-4B2D-420B-81BC-74D24C5BD568}"/>
              </a:ext>
            </a:extLst>
          </p:cNvPr>
          <p:cNvSpPr txBox="1"/>
          <p:nvPr/>
        </p:nvSpPr>
        <p:spPr>
          <a:xfrm>
            <a:off x="6776604" y="1704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학습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A47D1D-BEBE-4C58-A6F3-B0D0B33CF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604" y="2074221"/>
            <a:ext cx="2705100" cy="478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06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폴더구조설명 </a:t>
            </a:r>
            <a:r>
              <a:rPr lang="en-US" altLang="ko-KR" dirty="0"/>
              <a:t>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7B4D1FE-45D2-4AC7-9FCD-E6AE42189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998020"/>
            <a:ext cx="3582988" cy="4307637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C4227BD-E7BA-4EC8-B378-A493AEFAE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515960"/>
              </p:ext>
            </p:extLst>
          </p:nvPr>
        </p:nvGraphicFramePr>
        <p:xfrm>
          <a:off x="5588073" y="1491641"/>
          <a:ext cx="6279933" cy="532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437">
                  <a:extLst>
                    <a:ext uri="{9D8B030D-6E8A-4147-A177-3AD203B41FA5}">
                      <a16:colId xmlns:a16="http://schemas.microsoft.com/office/drawing/2014/main" val="1384971800"/>
                    </a:ext>
                  </a:extLst>
                </a:gridCol>
                <a:gridCol w="1351934">
                  <a:extLst>
                    <a:ext uri="{9D8B030D-6E8A-4147-A177-3AD203B41FA5}">
                      <a16:colId xmlns:a16="http://schemas.microsoft.com/office/drawing/2014/main" val="2256250605"/>
                    </a:ext>
                  </a:extLst>
                </a:gridCol>
                <a:gridCol w="3209562">
                  <a:extLst>
                    <a:ext uri="{9D8B030D-6E8A-4147-A177-3AD203B41FA5}">
                      <a16:colId xmlns:a16="http://schemas.microsoft.com/office/drawing/2014/main" val="1203691918"/>
                    </a:ext>
                  </a:extLst>
                </a:gridCol>
              </a:tblGrid>
              <a:tr h="3291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baseline="0" dirty="0"/>
                        <a:t>Source code</a:t>
                      </a:r>
                      <a:endParaRPr lang="ko-KR" altLang="en-US" sz="1600" spc="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64272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baseline="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400" b="1" spc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baseline="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400" b="1" spc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0" baseline="0" dirty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ko-KR" altLang="en-US" sz="1400" b="1" spc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12792"/>
                  </a:ext>
                </a:extLst>
              </a:tr>
              <a:tr h="448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0" baseline="0" dirty="0"/>
                        <a:t>Config/</a:t>
                      </a:r>
                      <a:br>
                        <a:rPr lang="en-US" altLang="ko-KR" sz="1200" b="0" spc="0" baseline="0" dirty="0"/>
                      </a:br>
                      <a:r>
                        <a:rPr lang="en-US" altLang="ko-KR" sz="1200" b="0" spc="0" baseline="0" dirty="0" err="1"/>
                        <a:t>config.yaml</a:t>
                      </a:r>
                      <a:endParaRPr lang="en-US" altLang="ko-KR" sz="1200" b="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0" baseline="0" dirty="0"/>
                        <a:t>file(</a:t>
                      </a:r>
                      <a:r>
                        <a:rPr lang="ko-KR" altLang="en-US" sz="1200" b="0" spc="0" baseline="0" dirty="0"/>
                        <a:t>필수</a:t>
                      </a:r>
                      <a:r>
                        <a:rPr lang="en-US" altLang="ko-KR" sz="1200" b="0" spc="0" baseline="0" dirty="0"/>
                        <a:t>)</a:t>
                      </a:r>
                      <a:endParaRPr lang="ko-KR" altLang="en-US" sz="1200" b="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pc="0" baseline="0" dirty="0"/>
                        <a:t>데이터 </a:t>
                      </a:r>
                      <a:r>
                        <a:rPr lang="ko-KR" altLang="en-US" sz="1200" b="0" spc="0" baseline="0" dirty="0" err="1"/>
                        <a:t>전처리</a:t>
                      </a:r>
                      <a:r>
                        <a:rPr lang="ko-KR" altLang="en-US" sz="1200" b="0" spc="0" baseline="0" dirty="0"/>
                        <a:t> 환경설정 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449273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datasets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folder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0" baseline="0" dirty="0"/>
                        <a:t>대화</a:t>
                      </a:r>
                      <a:r>
                        <a:rPr lang="en-US" altLang="ko-KR" sz="1200" spc="0" baseline="0" dirty="0"/>
                        <a:t>,  vocab,  </a:t>
                      </a:r>
                      <a:r>
                        <a:rPr lang="ko-KR" altLang="en-US" sz="1200" spc="0" baseline="0" dirty="0"/>
                        <a:t>형태소 </a:t>
                      </a:r>
                      <a:r>
                        <a:rPr lang="ko-KR" altLang="en-US" sz="1200" spc="0" baseline="0" dirty="0" err="1"/>
                        <a:t>분석결과등</a:t>
                      </a:r>
                      <a:r>
                        <a:rPr lang="ko-KR" altLang="en-US" sz="1200" spc="0" baseline="0" dirty="0"/>
                        <a:t> </a:t>
                      </a:r>
                      <a:r>
                        <a:rPr lang="en-US" altLang="ko-KR" sz="1200" spc="0" baseline="0" dirty="0"/>
                        <a:t>dataset </a:t>
                      </a:r>
                      <a:r>
                        <a:rPr lang="ko-KR" altLang="en-US" sz="1200" spc="0" baseline="0" dirty="0"/>
                        <a:t>폴더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172585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 err="1"/>
                        <a:t>ndx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folder(</a:t>
                      </a:r>
                      <a:r>
                        <a:rPr lang="ko-KR" altLang="en-US" sz="1200" spc="0" baseline="0" dirty="0"/>
                        <a:t>자동 생성</a:t>
                      </a:r>
                      <a:r>
                        <a:rPr lang="en-US" altLang="ko-KR" sz="1200" spc="0" baseline="0" dirty="0"/>
                        <a:t>)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whoosh </a:t>
                      </a:r>
                      <a:r>
                        <a:rPr lang="ko-KR" altLang="en-US" sz="1200" spc="0" baseline="0" dirty="0" err="1"/>
                        <a:t>검색시</a:t>
                      </a:r>
                      <a:r>
                        <a:rPr lang="ko-KR" altLang="en-US" sz="1200" spc="0" baseline="0" dirty="0"/>
                        <a:t> </a:t>
                      </a:r>
                      <a:r>
                        <a:rPr lang="en-US" altLang="ko-KR" sz="1200" spc="0" baseline="0" dirty="0"/>
                        <a:t>DB  </a:t>
                      </a:r>
                      <a:r>
                        <a:rPr lang="ko-KR" altLang="en-US" sz="1200" spc="0" baseline="0" dirty="0"/>
                        <a:t>저장</a:t>
                      </a:r>
                      <a:r>
                        <a:rPr lang="en-US" altLang="ko-KR" sz="1200" spc="0" baseline="0" dirty="0"/>
                        <a:t> </a:t>
                      </a:r>
                      <a:r>
                        <a:rPr lang="ko-KR" altLang="en-US" sz="1200" spc="0" baseline="0" dirty="0"/>
                        <a:t>폴더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074192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 err="1"/>
                        <a:t>util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folder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0" baseline="0" dirty="0"/>
                        <a:t>데이터 전처리과정  파일 </a:t>
                      </a:r>
                      <a:r>
                        <a:rPr lang="ko-KR" altLang="en-US" sz="1200" spc="0" baseline="0" dirty="0" err="1"/>
                        <a:t>들어가있는</a:t>
                      </a:r>
                      <a:r>
                        <a:rPr lang="ko-KR" altLang="en-US" sz="1200" spc="0" baseline="0" dirty="0"/>
                        <a:t> 폴더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127721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analysis_morp.py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python file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0" baseline="0" dirty="0"/>
                        <a:t>형태소 분석파일 </a:t>
                      </a:r>
                      <a:r>
                        <a:rPr lang="en-US" altLang="ko-KR" sz="1200" spc="0" baseline="0" dirty="0"/>
                        <a:t>(ETRI  </a:t>
                      </a:r>
                      <a:r>
                        <a:rPr lang="ko-KR" altLang="en-US" sz="1200" spc="0" baseline="0" dirty="0"/>
                        <a:t>사용</a:t>
                      </a:r>
                      <a:r>
                        <a:rPr lang="en-US" altLang="ko-KR" sz="1200" spc="0" baseline="0" dirty="0"/>
                        <a:t>)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459285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make_testset.py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python file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test</a:t>
                      </a:r>
                      <a:r>
                        <a:rPr lang="ko-KR" altLang="en-US" sz="1200" spc="0" baseline="0" dirty="0"/>
                        <a:t>셋  데이터를 만드는 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549975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make_vocab.py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python file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0" baseline="0" dirty="0"/>
                        <a:t>형태소 분석된 결과로 </a:t>
                      </a:r>
                      <a:r>
                        <a:rPr lang="en-US" altLang="ko-KR" sz="1200" spc="0" baseline="0" dirty="0"/>
                        <a:t> vocab</a:t>
                      </a:r>
                      <a:r>
                        <a:rPr lang="ko-KR" altLang="en-US" sz="1200" spc="0" baseline="0" dirty="0"/>
                        <a:t>을 만드는 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30150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modules.py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python file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0" baseline="0" dirty="0"/>
                        <a:t>공통적으로 </a:t>
                      </a:r>
                      <a:r>
                        <a:rPr lang="ko-KR" altLang="en-US" sz="1200" spc="0" baseline="0" dirty="0" err="1"/>
                        <a:t>자주쓰는</a:t>
                      </a:r>
                      <a:r>
                        <a:rPr lang="ko-KR" altLang="en-US" sz="1200" spc="0" baseline="0" dirty="0"/>
                        <a:t>  </a:t>
                      </a:r>
                      <a:r>
                        <a:rPr lang="en-US" altLang="ko-KR" sz="1200" spc="0" baseline="0" dirty="0"/>
                        <a:t>function </a:t>
                      </a:r>
                      <a:r>
                        <a:rPr lang="ko-KR" altLang="en-US" sz="1200" spc="0" baseline="0" dirty="0"/>
                        <a:t>집합 파일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60983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search_similar_query.py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python file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0" baseline="0" dirty="0"/>
                        <a:t>유사 발화 검색하는 파일</a:t>
                      </a:r>
                      <a:r>
                        <a:rPr lang="en-US" altLang="ko-KR" sz="1200" spc="0" baseline="0" dirty="0"/>
                        <a:t>(</a:t>
                      </a:r>
                      <a:r>
                        <a:rPr lang="ko-KR" altLang="en-US" sz="1200" spc="0" baseline="0" dirty="0"/>
                        <a:t>기본값 </a:t>
                      </a:r>
                      <a:r>
                        <a:rPr lang="en-US" altLang="ko-KR" sz="1200" spc="0" baseline="0" dirty="0"/>
                        <a:t>whoosh)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705866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split_dataset.py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python file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word2vec</a:t>
                      </a:r>
                      <a:r>
                        <a:rPr lang="ko-KR" altLang="en-US" sz="1200" spc="0" baseline="0" dirty="0"/>
                        <a:t> 결과를 </a:t>
                      </a:r>
                      <a:r>
                        <a:rPr lang="en-US" altLang="ko-KR" sz="1200" spc="0" baseline="0" dirty="0"/>
                        <a:t>train-valid</a:t>
                      </a:r>
                      <a:r>
                        <a:rPr lang="ko-KR" altLang="en-US" sz="1200" spc="0" baseline="0" dirty="0"/>
                        <a:t>로 나누는 파일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775130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word_to_vec.py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python file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vocab</a:t>
                      </a:r>
                      <a:r>
                        <a:rPr lang="ko-KR" altLang="en-US" sz="1200" spc="0" baseline="0" dirty="0"/>
                        <a:t>을 토대로 형태소를 </a:t>
                      </a:r>
                      <a:r>
                        <a:rPr lang="en-US" altLang="ko-KR" sz="1200" spc="0" baseline="0" dirty="0"/>
                        <a:t>index</a:t>
                      </a:r>
                      <a:r>
                        <a:rPr lang="ko-KR" altLang="en-US" sz="1200" spc="0" baseline="0" dirty="0"/>
                        <a:t>로 바꾸는 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98332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data_preprocess.py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python file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 err="1"/>
                        <a:t>util</a:t>
                      </a:r>
                      <a:r>
                        <a:rPr lang="en-US" altLang="ko-KR" sz="1200" spc="0" baseline="0" dirty="0"/>
                        <a:t> </a:t>
                      </a:r>
                      <a:r>
                        <a:rPr lang="ko-KR" altLang="en-US" sz="1200" spc="0" baseline="0" dirty="0"/>
                        <a:t>폴더안의 스크립트를 실행하는 </a:t>
                      </a:r>
                      <a:r>
                        <a:rPr lang="en-US" altLang="ko-KR" sz="1200" spc="0" baseline="0" dirty="0"/>
                        <a:t>main </a:t>
                      </a:r>
                      <a:r>
                        <a:rPr lang="ko-KR" altLang="en-US" sz="1200" spc="0" baseline="0" dirty="0"/>
                        <a:t>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995804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requirements.txt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text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0" baseline="0" dirty="0"/>
                        <a:t>실행하는데 필요한 패키지 목록 파일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71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401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파일구조설명 </a:t>
            </a:r>
            <a:r>
              <a:rPr lang="en-US" altLang="ko-KR" dirty="0"/>
              <a:t>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ACCD4DC-1523-46E4-8B6D-AA2EEFF5D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08579"/>
              </p:ext>
            </p:extLst>
          </p:nvPr>
        </p:nvGraphicFramePr>
        <p:xfrm>
          <a:off x="925566" y="1540739"/>
          <a:ext cx="4647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163">
                  <a:extLst>
                    <a:ext uri="{9D8B030D-6E8A-4147-A177-3AD203B41FA5}">
                      <a16:colId xmlns:a16="http://schemas.microsoft.com/office/drawing/2014/main" val="1384971800"/>
                    </a:ext>
                  </a:extLst>
                </a:gridCol>
                <a:gridCol w="1238567">
                  <a:extLst>
                    <a:ext uri="{9D8B030D-6E8A-4147-A177-3AD203B41FA5}">
                      <a16:colId xmlns:a16="http://schemas.microsoft.com/office/drawing/2014/main" val="2256250605"/>
                    </a:ext>
                  </a:extLst>
                </a:gridCol>
                <a:gridCol w="2659257">
                  <a:extLst>
                    <a:ext uri="{9D8B030D-6E8A-4147-A177-3AD203B41FA5}">
                      <a16:colId xmlns:a16="http://schemas.microsoft.com/office/drawing/2014/main" val="120369191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modules.py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6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pc="-1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def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def</a:t>
                      </a:r>
                      <a:endParaRPr lang="ko-KR" altLang="en-US" sz="105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log</a:t>
                      </a:r>
                      <a:endParaRPr lang="ko-KR" altLang="en-US" sz="105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error, success  </a:t>
                      </a:r>
                      <a:r>
                        <a:rPr lang="ko-KR" altLang="en-US" sz="1050" spc="0" dirty="0"/>
                        <a:t>태그로 나눠 출력하는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44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def</a:t>
                      </a:r>
                      <a:endParaRPr lang="ko-KR" altLang="en-US" sz="105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 err="1"/>
                        <a:t>get_data_from_txt</a:t>
                      </a:r>
                      <a:endParaRPr lang="ko-KR" altLang="en-US" sz="105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txt </a:t>
                      </a:r>
                      <a:r>
                        <a:rPr lang="ko-KR" altLang="en-US" sz="1050" spc="0" dirty="0"/>
                        <a:t>파일 리스트로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17258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A1EA94B-FE75-462A-A2D7-02400285E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731"/>
              </p:ext>
            </p:extLst>
          </p:nvPr>
        </p:nvGraphicFramePr>
        <p:xfrm>
          <a:off x="925566" y="3092222"/>
          <a:ext cx="46479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163">
                  <a:extLst>
                    <a:ext uri="{9D8B030D-6E8A-4147-A177-3AD203B41FA5}">
                      <a16:colId xmlns:a16="http://schemas.microsoft.com/office/drawing/2014/main" val="1384971800"/>
                    </a:ext>
                  </a:extLst>
                </a:gridCol>
                <a:gridCol w="1238567">
                  <a:extLst>
                    <a:ext uri="{9D8B030D-6E8A-4147-A177-3AD203B41FA5}">
                      <a16:colId xmlns:a16="http://schemas.microsoft.com/office/drawing/2014/main" val="2256250605"/>
                    </a:ext>
                  </a:extLst>
                </a:gridCol>
                <a:gridCol w="2659257">
                  <a:extLst>
                    <a:ext uri="{9D8B030D-6E8A-4147-A177-3AD203B41FA5}">
                      <a16:colId xmlns:a16="http://schemas.microsoft.com/office/drawing/2014/main" val="120369191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analysis_morp.py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6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pc="-1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def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def</a:t>
                      </a:r>
                      <a:endParaRPr lang="ko-KR" altLang="en-US" sz="105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run</a:t>
                      </a:r>
                      <a:endParaRPr lang="ko-KR" altLang="en-US" sz="105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0" dirty="0"/>
                        <a:t>형태소 분석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44927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D1D2D8B-EBF4-45B6-AE8F-E5BE7912B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650034"/>
              </p:ext>
            </p:extLst>
          </p:nvPr>
        </p:nvGraphicFramePr>
        <p:xfrm>
          <a:off x="925566" y="4272865"/>
          <a:ext cx="46479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163">
                  <a:extLst>
                    <a:ext uri="{9D8B030D-6E8A-4147-A177-3AD203B41FA5}">
                      <a16:colId xmlns:a16="http://schemas.microsoft.com/office/drawing/2014/main" val="1384971800"/>
                    </a:ext>
                  </a:extLst>
                </a:gridCol>
                <a:gridCol w="1238567">
                  <a:extLst>
                    <a:ext uri="{9D8B030D-6E8A-4147-A177-3AD203B41FA5}">
                      <a16:colId xmlns:a16="http://schemas.microsoft.com/office/drawing/2014/main" val="2256250605"/>
                    </a:ext>
                  </a:extLst>
                </a:gridCol>
                <a:gridCol w="2659257">
                  <a:extLst>
                    <a:ext uri="{9D8B030D-6E8A-4147-A177-3AD203B41FA5}">
                      <a16:colId xmlns:a16="http://schemas.microsoft.com/office/drawing/2014/main" val="120369191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make_vocab.py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6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pc="-1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def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def</a:t>
                      </a:r>
                      <a:endParaRPr lang="ko-KR" altLang="en-US" sz="105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run</a:t>
                      </a:r>
                      <a:endParaRPr lang="ko-KR" altLang="en-US" sz="105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vocab </a:t>
                      </a:r>
                      <a:r>
                        <a:rPr lang="ko-KR" altLang="en-US" sz="1050" spc="0" dirty="0"/>
                        <a:t>만들기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44927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69DFD85-A252-47A3-BC3B-D823989BD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49499"/>
              </p:ext>
            </p:extLst>
          </p:nvPr>
        </p:nvGraphicFramePr>
        <p:xfrm>
          <a:off x="6096000" y="1540739"/>
          <a:ext cx="464798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163">
                  <a:extLst>
                    <a:ext uri="{9D8B030D-6E8A-4147-A177-3AD203B41FA5}">
                      <a16:colId xmlns:a16="http://schemas.microsoft.com/office/drawing/2014/main" val="1384971800"/>
                    </a:ext>
                  </a:extLst>
                </a:gridCol>
                <a:gridCol w="1238567">
                  <a:extLst>
                    <a:ext uri="{9D8B030D-6E8A-4147-A177-3AD203B41FA5}">
                      <a16:colId xmlns:a16="http://schemas.microsoft.com/office/drawing/2014/main" val="2256250605"/>
                    </a:ext>
                  </a:extLst>
                </a:gridCol>
                <a:gridCol w="2659257">
                  <a:extLst>
                    <a:ext uri="{9D8B030D-6E8A-4147-A177-3AD203B41FA5}">
                      <a16:colId xmlns:a16="http://schemas.microsoft.com/office/drawing/2014/main" val="120369191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search_similar_query.py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6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pc="-1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def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def</a:t>
                      </a:r>
                      <a:endParaRPr lang="ko-KR" altLang="en-US" sz="105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run</a:t>
                      </a:r>
                      <a:endParaRPr lang="ko-KR" altLang="en-US" sz="105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0" dirty="0"/>
                        <a:t>유사 발화 문장 찾기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44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def</a:t>
                      </a:r>
                      <a:endParaRPr lang="ko-KR" altLang="en-US" sz="105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 err="1"/>
                        <a:t>extract_morp_str</a:t>
                      </a:r>
                      <a:endParaRPr lang="ko-KR" altLang="en-US" sz="105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0" dirty="0"/>
                        <a:t>형태소</a:t>
                      </a:r>
                      <a:r>
                        <a:rPr lang="en-US" altLang="ko-KR" sz="1050" spc="0" dirty="0"/>
                        <a:t>/</a:t>
                      </a:r>
                      <a:r>
                        <a:rPr lang="ko-KR" altLang="en-US" sz="1050" spc="0" dirty="0"/>
                        <a:t>품사 토큰에서 품사만 추출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08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def</a:t>
                      </a:r>
                      <a:endParaRPr lang="ko-KR" altLang="en-US" sz="105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 err="1"/>
                        <a:t>calc_jaccard</a:t>
                      </a:r>
                      <a:endParaRPr lang="ko-KR" altLang="en-US" sz="105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 err="1"/>
                        <a:t>jaccard</a:t>
                      </a:r>
                      <a:r>
                        <a:rPr lang="en-US" altLang="ko-KR" sz="1050" spc="0" dirty="0"/>
                        <a:t> distance</a:t>
                      </a:r>
                      <a:r>
                        <a:rPr lang="ko-KR" altLang="en-US" sz="1050" spc="0" dirty="0"/>
                        <a:t>를 계산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67846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0ABB0A5-1DA7-4438-B3B2-6639259D0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32039"/>
              </p:ext>
            </p:extLst>
          </p:nvPr>
        </p:nvGraphicFramePr>
        <p:xfrm>
          <a:off x="925566" y="5453508"/>
          <a:ext cx="46479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163">
                  <a:extLst>
                    <a:ext uri="{9D8B030D-6E8A-4147-A177-3AD203B41FA5}">
                      <a16:colId xmlns:a16="http://schemas.microsoft.com/office/drawing/2014/main" val="1384971800"/>
                    </a:ext>
                  </a:extLst>
                </a:gridCol>
                <a:gridCol w="1238567">
                  <a:extLst>
                    <a:ext uri="{9D8B030D-6E8A-4147-A177-3AD203B41FA5}">
                      <a16:colId xmlns:a16="http://schemas.microsoft.com/office/drawing/2014/main" val="2256250605"/>
                    </a:ext>
                  </a:extLst>
                </a:gridCol>
                <a:gridCol w="2659257">
                  <a:extLst>
                    <a:ext uri="{9D8B030D-6E8A-4147-A177-3AD203B41FA5}">
                      <a16:colId xmlns:a16="http://schemas.microsoft.com/office/drawing/2014/main" val="120369191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word_to_vec.py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6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pc="-1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def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def</a:t>
                      </a:r>
                      <a:endParaRPr lang="ko-KR" altLang="en-US" sz="105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run</a:t>
                      </a:r>
                      <a:endParaRPr lang="ko-KR" altLang="en-US" sz="105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vocab</a:t>
                      </a:r>
                      <a:r>
                        <a:rPr lang="ko-KR" altLang="en-US" sz="1050" spc="0" dirty="0"/>
                        <a:t>을 가지고 </a:t>
                      </a:r>
                      <a:r>
                        <a:rPr lang="en-US" altLang="ko-KR" sz="1050" spc="0" dirty="0"/>
                        <a:t>index</a:t>
                      </a:r>
                      <a:r>
                        <a:rPr lang="ko-KR" altLang="en-US" sz="1050" spc="0" dirty="0"/>
                        <a:t>로 변환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44927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4E2F6E2-CD7F-4A42-96FF-C14C7D5F5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1649"/>
              </p:ext>
            </p:extLst>
          </p:nvPr>
        </p:nvGraphicFramePr>
        <p:xfrm>
          <a:off x="6096000" y="3508150"/>
          <a:ext cx="46479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163">
                  <a:extLst>
                    <a:ext uri="{9D8B030D-6E8A-4147-A177-3AD203B41FA5}">
                      <a16:colId xmlns:a16="http://schemas.microsoft.com/office/drawing/2014/main" val="1384971800"/>
                    </a:ext>
                  </a:extLst>
                </a:gridCol>
                <a:gridCol w="1238567">
                  <a:extLst>
                    <a:ext uri="{9D8B030D-6E8A-4147-A177-3AD203B41FA5}">
                      <a16:colId xmlns:a16="http://schemas.microsoft.com/office/drawing/2014/main" val="2256250605"/>
                    </a:ext>
                  </a:extLst>
                </a:gridCol>
                <a:gridCol w="2659257">
                  <a:extLst>
                    <a:ext uri="{9D8B030D-6E8A-4147-A177-3AD203B41FA5}">
                      <a16:colId xmlns:a16="http://schemas.microsoft.com/office/drawing/2014/main" val="120369191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split_dataset.py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6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pc="-1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def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def</a:t>
                      </a:r>
                      <a:endParaRPr lang="ko-KR" altLang="en-US" sz="105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run</a:t>
                      </a:r>
                      <a:endParaRPr lang="ko-KR" altLang="en-US" sz="105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 err="1"/>
                        <a:t>train:valid</a:t>
                      </a:r>
                      <a:r>
                        <a:rPr lang="en-US" altLang="ko-KR" sz="1050" spc="0" dirty="0"/>
                        <a:t> </a:t>
                      </a:r>
                      <a:r>
                        <a:rPr lang="ko-KR" altLang="en-US" sz="1050" spc="0" dirty="0"/>
                        <a:t>비율을 가지고 </a:t>
                      </a:r>
                      <a:r>
                        <a:rPr lang="en-US" altLang="ko-KR" sz="1050" spc="0" dirty="0"/>
                        <a:t>split </a:t>
                      </a:r>
                      <a:r>
                        <a:rPr lang="ko-KR" altLang="en-US" sz="1050" spc="0" dirty="0"/>
                        <a:t>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44927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0147ED6-05C9-40FF-8A69-E02C00D3E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81469"/>
              </p:ext>
            </p:extLst>
          </p:nvPr>
        </p:nvGraphicFramePr>
        <p:xfrm>
          <a:off x="6096000" y="4874212"/>
          <a:ext cx="4647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163">
                  <a:extLst>
                    <a:ext uri="{9D8B030D-6E8A-4147-A177-3AD203B41FA5}">
                      <a16:colId xmlns:a16="http://schemas.microsoft.com/office/drawing/2014/main" val="1384971800"/>
                    </a:ext>
                  </a:extLst>
                </a:gridCol>
                <a:gridCol w="1238567">
                  <a:extLst>
                    <a:ext uri="{9D8B030D-6E8A-4147-A177-3AD203B41FA5}">
                      <a16:colId xmlns:a16="http://schemas.microsoft.com/office/drawing/2014/main" val="2256250605"/>
                    </a:ext>
                  </a:extLst>
                </a:gridCol>
                <a:gridCol w="2659257">
                  <a:extLst>
                    <a:ext uri="{9D8B030D-6E8A-4147-A177-3AD203B41FA5}">
                      <a16:colId xmlns:a16="http://schemas.microsoft.com/office/drawing/2014/main" val="120369191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make_testset.py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6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pc="-1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def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def</a:t>
                      </a:r>
                      <a:endParaRPr lang="ko-KR" altLang="en-US" sz="105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run</a:t>
                      </a:r>
                      <a:endParaRPr lang="ko-KR" altLang="en-US" sz="105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test</a:t>
                      </a:r>
                      <a:r>
                        <a:rPr lang="ko-KR" altLang="en-US" sz="1050" spc="0" dirty="0"/>
                        <a:t>셋 생성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44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/>
                        <a:t>def</a:t>
                      </a:r>
                      <a:endParaRPr lang="ko-KR" altLang="en-US" sz="105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 err="1"/>
                        <a:t>extract_morp_str</a:t>
                      </a:r>
                      <a:endParaRPr lang="ko-KR" altLang="en-US" sz="105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0" dirty="0"/>
                        <a:t>형태소</a:t>
                      </a:r>
                      <a:r>
                        <a:rPr lang="en-US" altLang="ko-KR" sz="1050" spc="0" dirty="0"/>
                        <a:t>/</a:t>
                      </a:r>
                      <a:r>
                        <a:rPr lang="ko-KR" altLang="en-US" sz="1050" spc="0" dirty="0"/>
                        <a:t>품사 토큰에서 품사만 추출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380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600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폴더구조설명 </a:t>
            </a:r>
            <a:r>
              <a:rPr lang="en-US" altLang="ko-KR" dirty="0"/>
              <a:t>– </a:t>
            </a:r>
            <a:r>
              <a:rPr lang="ko-KR" altLang="en-US" dirty="0"/>
              <a:t>유사발화 검색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2D6500-0DD9-4678-BE52-E90DC6B7F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2" y="1985320"/>
            <a:ext cx="3551238" cy="264602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953C96F-C2BE-4E65-9934-509C0922A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96391"/>
              </p:ext>
            </p:extLst>
          </p:nvPr>
        </p:nvGraphicFramePr>
        <p:xfrm>
          <a:off x="5597310" y="1985320"/>
          <a:ext cx="6279933" cy="3335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437">
                  <a:extLst>
                    <a:ext uri="{9D8B030D-6E8A-4147-A177-3AD203B41FA5}">
                      <a16:colId xmlns:a16="http://schemas.microsoft.com/office/drawing/2014/main" val="1384971800"/>
                    </a:ext>
                  </a:extLst>
                </a:gridCol>
                <a:gridCol w="1351934">
                  <a:extLst>
                    <a:ext uri="{9D8B030D-6E8A-4147-A177-3AD203B41FA5}">
                      <a16:colId xmlns:a16="http://schemas.microsoft.com/office/drawing/2014/main" val="2256250605"/>
                    </a:ext>
                  </a:extLst>
                </a:gridCol>
                <a:gridCol w="3209562">
                  <a:extLst>
                    <a:ext uri="{9D8B030D-6E8A-4147-A177-3AD203B41FA5}">
                      <a16:colId xmlns:a16="http://schemas.microsoft.com/office/drawing/2014/main" val="120369191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baseline="0" dirty="0"/>
                        <a:t>Source code</a:t>
                      </a:r>
                      <a:endParaRPr lang="ko-KR" altLang="en-US" sz="1600" spc="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64272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baseline="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400" b="1" spc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baseline="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400" b="1" spc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0" baseline="0" dirty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ko-KR" altLang="en-US" sz="1400" b="1" spc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12792"/>
                  </a:ext>
                </a:extLst>
              </a:tr>
              <a:tr h="448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alignment.py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python3 file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두 문장의 비교 분석을 위한 정렬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449273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domain_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classifier.py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python3 file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도메인 분류기 학습을 위한 코드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172585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module.py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python3 file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비슷한 패턴의 문장 추출을 위한 모듈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074192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dc_model.pt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file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학습된 도메인 분류기의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127721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dc_label3.pt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file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학습된 도메인 분류기의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label field(output)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459285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dc_text3.pt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file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학습된 도메인 분류기의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text field(input)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549975"/>
                  </a:ext>
                </a:extLst>
              </a:tr>
              <a:tr h="34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folder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학습 및 결과 도출을 위한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30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7604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파일구조설명 </a:t>
            </a:r>
            <a:r>
              <a:rPr lang="en-US" altLang="ko-KR" dirty="0"/>
              <a:t>– </a:t>
            </a:r>
            <a:r>
              <a:rPr lang="ko-KR" altLang="en-US" dirty="0"/>
              <a:t>유사발화 검색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ACCD4DC-1523-46E4-8B6D-AA2EEFF5D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4547"/>
              </p:ext>
            </p:extLst>
          </p:nvPr>
        </p:nvGraphicFramePr>
        <p:xfrm>
          <a:off x="6421202" y="1391516"/>
          <a:ext cx="5389797" cy="523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163">
                  <a:extLst>
                    <a:ext uri="{9D8B030D-6E8A-4147-A177-3AD203B41FA5}">
                      <a16:colId xmlns:a16="http://schemas.microsoft.com/office/drawing/2014/main" val="1384971800"/>
                    </a:ext>
                  </a:extLst>
                </a:gridCol>
                <a:gridCol w="1980377">
                  <a:extLst>
                    <a:ext uri="{9D8B030D-6E8A-4147-A177-3AD203B41FA5}">
                      <a16:colId xmlns:a16="http://schemas.microsoft.com/office/drawing/2014/main" val="2256250605"/>
                    </a:ext>
                  </a:extLst>
                </a:gridCol>
                <a:gridCol w="2659257">
                  <a:extLst>
                    <a:ext uri="{9D8B030D-6E8A-4147-A177-3AD203B41FA5}">
                      <a16:colId xmlns:a16="http://schemas.microsoft.com/office/drawing/2014/main" val="120369191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module.py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6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pc="-1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def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sentence_parse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-150" dirty="0"/>
                        <a:t>형태소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44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data_preprocessing1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50" dirty="0"/>
                        <a:t>lexical</a:t>
                      </a:r>
                      <a:r>
                        <a:rPr lang="en-US" altLang="ko-KR" sz="1050" spc="-150" baseline="0" dirty="0"/>
                        <a:t> </a:t>
                      </a:r>
                      <a:r>
                        <a:rPr lang="ko-KR" altLang="en-US" sz="1050" spc="-150" baseline="0" dirty="0"/>
                        <a:t>까지 비교해야하는 형태소인지 확인</a:t>
                      </a:r>
                      <a:endParaRPr lang="ko-KR" altLang="en-US" sz="1050" spc="-1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17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data_preprocessing2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50" dirty="0"/>
                        <a:t>align</a:t>
                      </a:r>
                      <a:r>
                        <a:rPr lang="en-US" altLang="ko-KR" sz="1050" spc="-150" baseline="0" dirty="0"/>
                        <a:t> </a:t>
                      </a:r>
                      <a:r>
                        <a:rPr lang="ko-KR" altLang="en-US" sz="1050" spc="-150" baseline="0" dirty="0"/>
                        <a:t>후 </a:t>
                      </a:r>
                      <a:r>
                        <a:rPr lang="en-US" altLang="ko-KR" sz="1050" spc="-150" baseline="0" dirty="0"/>
                        <a:t>gap penalty </a:t>
                      </a:r>
                      <a:r>
                        <a:rPr lang="ko-KR" altLang="en-US" sz="1050" spc="-150" baseline="0" dirty="0"/>
                        <a:t>부분 처리</a:t>
                      </a:r>
                      <a:endParaRPr lang="ko-KR" altLang="en-US" sz="1050" spc="-1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07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add_processing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-150" dirty="0" err="1"/>
                        <a:t>비교쌍</a:t>
                      </a:r>
                      <a:r>
                        <a:rPr lang="ko-KR" altLang="en-US" sz="1050" spc="-150" dirty="0"/>
                        <a:t> </a:t>
                      </a:r>
                      <a:r>
                        <a:rPr lang="en-US" altLang="ko-KR" sz="1050" spc="-150" dirty="0"/>
                        <a:t>tuple</a:t>
                      </a:r>
                      <a:r>
                        <a:rPr lang="ko-KR" altLang="en-US" sz="1050" spc="-150" dirty="0"/>
                        <a:t>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12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load_data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50" dirty="0"/>
                        <a:t>target</a:t>
                      </a:r>
                      <a:r>
                        <a:rPr lang="en-US" altLang="ko-KR" sz="1050" spc="-150" baseline="0" dirty="0"/>
                        <a:t> file</a:t>
                      </a:r>
                      <a:r>
                        <a:rPr lang="ko-KR" altLang="en-US" sz="1050" spc="-150" baseline="0" dirty="0"/>
                        <a:t>의 내용</a:t>
                      </a:r>
                      <a:r>
                        <a:rPr lang="en-US" altLang="ko-KR" sz="1050" spc="-150" baseline="0" dirty="0"/>
                        <a:t>(index)</a:t>
                      </a:r>
                      <a:r>
                        <a:rPr lang="ko-KR" altLang="en-US" sz="1050" spc="-150" baseline="0" dirty="0"/>
                        <a:t>에 해당하는 </a:t>
                      </a:r>
                      <a:r>
                        <a:rPr lang="en-US" altLang="ko-KR" sz="1050" spc="-150" baseline="0" dirty="0"/>
                        <a:t>original sentence load</a:t>
                      </a:r>
                      <a:endParaRPr lang="ko-KR" altLang="en-US" sz="1050" spc="-1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45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make_feature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50" dirty="0"/>
                        <a:t>maximum entropy </a:t>
                      </a:r>
                      <a:r>
                        <a:rPr lang="ko-KR" altLang="en-US" sz="1050" spc="-150" dirty="0"/>
                        <a:t>모델 학습을 위한 </a:t>
                      </a:r>
                      <a:r>
                        <a:rPr lang="en-US" altLang="ko-KR" sz="1050" spc="-150" dirty="0"/>
                        <a:t>feature </a:t>
                      </a:r>
                      <a:r>
                        <a:rPr lang="ko-KR" altLang="en-US" sz="1050" spc="-150" dirty="0"/>
                        <a:t>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54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train_all_maxent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50" dirty="0"/>
                        <a:t>3</a:t>
                      </a:r>
                      <a:r>
                        <a:rPr lang="ko-KR" altLang="en-US" sz="1050" spc="-150" dirty="0"/>
                        <a:t>개의 학습된 </a:t>
                      </a:r>
                      <a:r>
                        <a:rPr lang="en-US" altLang="ko-KR" sz="1050" spc="-150" dirty="0"/>
                        <a:t>ME </a:t>
                      </a:r>
                      <a:r>
                        <a:rPr lang="ko-KR" altLang="en-US" sz="1050" spc="-150" dirty="0"/>
                        <a:t>모델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3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class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NewData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-150" dirty="0"/>
                        <a:t>도메인 </a:t>
                      </a:r>
                      <a:r>
                        <a:rPr lang="ko-KR" altLang="en-US" sz="1050" spc="-150" dirty="0" err="1"/>
                        <a:t>분류기에</a:t>
                      </a:r>
                      <a:r>
                        <a:rPr lang="ko-KR" altLang="en-US" sz="1050" spc="-150" dirty="0"/>
                        <a:t> 새로운 데이터 입력을 위한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60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class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TextCNN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-150" dirty="0"/>
                        <a:t>도메인 분류기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70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domain_classify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-150" dirty="0"/>
                        <a:t>입력문의 도메인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77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detach_morp_tag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-150" dirty="0"/>
                        <a:t>도메인 분류를 위한 입력문 전처리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9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extract_simliar_sentence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-150" dirty="0"/>
                        <a:t>해당 도메인의 </a:t>
                      </a:r>
                      <a:r>
                        <a:rPr lang="en-US" altLang="ko-KR" sz="1050" spc="-150" dirty="0"/>
                        <a:t>ME </a:t>
                      </a:r>
                      <a:r>
                        <a:rPr lang="ko-KR" altLang="en-US" sz="1050" spc="-150" dirty="0"/>
                        <a:t>모델로부터 입력문과 비슷한 패턴의 문장들을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99580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26E3DA0-E9F6-436E-AFE3-421FCBA9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781274"/>
              </p:ext>
            </p:extLst>
          </p:nvPr>
        </p:nvGraphicFramePr>
        <p:xfrm>
          <a:off x="1685868" y="1425000"/>
          <a:ext cx="3508433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05">
                  <a:extLst>
                    <a:ext uri="{9D8B030D-6E8A-4147-A177-3AD203B41FA5}">
                      <a16:colId xmlns:a16="http://schemas.microsoft.com/office/drawing/2014/main" val="1384971800"/>
                    </a:ext>
                  </a:extLst>
                </a:gridCol>
                <a:gridCol w="1415880">
                  <a:extLst>
                    <a:ext uri="{9D8B030D-6E8A-4147-A177-3AD203B41FA5}">
                      <a16:colId xmlns:a16="http://schemas.microsoft.com/office/drawing/2014/main" val="2256250605"/>
                    </a:ext>
                  </a:extLst>
                </a:gridCol>
                <a:gridCol w="1433348">
                  <a:extLst>
                    <a:ext uri="{9D8B030D-6E8A-4147-A177-3AD203B41FA5}">
                      <a16:colId xmlns:a16="http://schemas.microsoft.com/office/drawing/2014/main" val="389537300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domain_classifier.py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6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50" dirty="0"/>
                        <a:t>type</a:t>
                      </a:r>
                      <a:endParaRPr lang="ko-KR" altLang="en-US" sz="1050" b="1" spc="-1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name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44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class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WiseKBData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분류기 학습을 위한 데이터</a:t>
                      </a:r>
                      <a:r>
                        <a:rPr lang="ko-KR" altLang="en-US" sz="1050" baseline="0" dirty="0"/>
                        <a:t> 클래스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17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class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TextCNN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도메인 분류기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42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train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모델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05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eval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모델 테스트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27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save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모델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50280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2918494-779B-4A3B-9625-BA3218DCE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886999"/>
              </p:ext>
            </p:extLst>
          </p:nvPr>
        </p:nvGraphicFramePr>
        <p:xfrm>
          <a:off x="1685869" y="4121802"/>
          <a:ext cx="35084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38">
                  <a:extLst>
                    <a:ext uri="{9D8B030D-6E8A-4147-A177-3AD203B41FA5}">
                      <a16:colId xmlns:a16="http://schemas.microsoft.com/office/drawing/2014/main" val="1384971800"/>
                    </a:ext>
                  </a:extLst>
                </a:gridCol>
                <a:gridCol w="1433347">
                  <a:extLst>
                    <a:ext uri="{9D8B030D-6E8A-4147-A177-3AD203B41FA5}">
                      <a16:colId xmlns:a16="http://schemas.microsoft.com/office/drawing/2014/main" val="2256250605"/>
                    </a:ext>
                  </a:extLst>
                </a:gridCol>
                <a:gridCol w="1433347">
                  <a:extLst>
                    <a:ext uri="{9D8B030D-6E8A-4147-A177-3AD203B41FA5}">
                      <a16:colId xmlns:a16="http://schemas.microsoft.com/office/drawing/2014/main" val="389537300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alignment.py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6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50" dirty="0"/>
                        <a:t>type</a:t>
                      </a:r>
                      <a:endParaRPr lang="ko-KR" altLang="en-US" sz="105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name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44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zeros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-150" dirty="0"/>
                        <a:t>초기화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17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match_score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-150" dirty="0"/>
                        <a:t>점수 반환</a:t>
                      </a:r>
                      <a:endParaRPr lang="en-US" altLang="ko-KR" sz="1050" spc="-1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85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finalize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-150" dirty="0"/>
                        <a:t>점수 계산</a:t>
                      </a:r>
                      <a:endParaRPr lang="en-US" altLang="ko-KR" sz="1050" spc="-1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199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neddle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pc="-150" dirty="0"/>
                        <a:t>needle alignment</a:t>
                      </a:r>
                      <a:r>
                        <a:rPr lang="en-US" altLang="ko-KR" sz="1050" spc="-150" baseline="0" dirty="0"/>
                        <a:t> </a:t>
                      </a:r>
                      <a:r>
                        <a:rPr lang="en-US" altLang="ko-KR" sz="1050" spc="-150" dirty="0"/>
                        <a:t>algorithm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water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50" dirty="0"/>
                        <a:t>water alignment</a:t>
                      </a:r>
                      <a:r>
                        <a:rPr lang="en-US" altLang="ko-KR" sz="1050" spc="-150" baseline="0" dirty="0"/>
                        <a:t> </a:t>
                      </a:r>
                      <a:r>
                        <a:rPr lang="en-US" altLang="ko-KR" sz="1050" spc="-150" dirty="0"/>
                        <a:t>algorithm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81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390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폴더구조설명 </a:t>
            </a:r>
            <a:r>
              <a:rPr lang="en-US" altLang="ko-KR" dirty="0"/>
              <a:t>– </a:t>
            </a:r>
            <a:r>
              <a:rPr lang="ko-KR" altLang="en-US" dirty="0"/>
              <a:t>대화 생성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ED27A9-244C-4800-BDF5-27BB24CC0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95300"/>
              </p:ext>
            </p:extLst>
          </p:nvPr>
        </p:nvGraphicFramePr>
        <p:xfrm>
          <a:off x="5588073" y="1491641"/>
          <a:ext cx="6279933" cy="529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437">
                  <a:extLst>
                    <a:ext uri="{9D8B030D-6E8A-4147-A177-3AD203B41FA5}">
                      <a16:colId xmlns:a16="http://schemas.microsoft.com/office/drawing/2014/main" val="1384971800"/>
                    </a:ext>
                  </a:extLst>
                </a:gridCol>
                <a:gridCol w="1351934">
                  <a:extLst>
                    <a:ext uri="{9D8B030D-6E8A-4147-A177-3AD203B41FA5}">
                      <a16:colId xmlns:a16="http://schemas.microsoft.com/office/drawing/2014/main" val="2256250605"/>
                    </a:ext>
                  </a:extLst>
                </a:gridCol>
                <a:gridCol w="3209562">
                  <a:extLst>
                    <a:ext uri="{9D8B030D-6E8A-4147-A177-3AD203B41FA5}">
                      <a16:colId xmlns:a16="http://schemas.microsoft.com/office/drawing/2014/main" val="1203691918"/>
                    </a:ext>
                  </a:extLst>
                </a:gridCol>
              </a:tblGrid>
              <a:tr h="29870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baseline="0" dirty="0"/>
                        <a:t>Source code</a:t>
                      </a:r>
                      <a:endParaRPr lang="ko-KR" altLang="en-US" sz="1600" spc="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64272"/>
                  </a:ext>
                </a:extLst>
              </a:tr>
              <a:tr h="310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baseline="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400" b="1" spc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0" baseline="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400" b="1" spc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0" baseline="0" dirty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ko-KR" altLang="en-US" sz="1400" b="1" spc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12792"/>
                  </a:ext>
                </a:extLst>
              </a:tr>
              <a:tr h="407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pc="0" baseline="0" dirty="0" err="1"/>
                        <a:t>각폴더</a:t>
                      </a:r>
                      <a:r>
                        <a:rPr lang="en-US" altLang="ko-KR" sz="1200" b="0" spc="0" baseline="0" dirty="0"/>
                        <a:t>/</a:t>
                      </a:r>
                      <a:br>
                        <a:rPr lang="en-US" altLang="ko-KR" sz="1200" b="0" spc="0" baseline="0" dirty="0"/>
                      </a:br>
                      <a:r>
                        <a:rPr lang="en-US" altLang="ko-KR" sz="1200" b="0" spc="0" baseline="0" dirty="0" err="1"/>
                        <a:t>config.yml</a:t>
                      </a:r>
                      <a:endParaRPr lang="en-US" altLang="ko-KR" sz="1200" b="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0" baseline="0" dirty="0"/>
                        <a:t>file(</a:t>
                      </a:r>
                      <a:r>
                        <a:rPr lang="ko-KR" altLang="en-US" sz="1200" b="0" spc="0" baseline="0" dirty="0"/>
                        <a:t>필수</a:t>
                      </a:r>
                      <a:r>
                        <a:rPr lang="en-US" altLang="ko-KR" sz="1200" b="0" spc="0" baseline="0" dirty="0"/>
                        <a:t>)</a:t>
                      </a:r>
                      <a:endParaRPr lang="ko-KR" altLang="en-US" sz="1200" b="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pc="0" baseline="0" dirty="0"/>
                        <a:t>각 </a:t>
                      </a:r>
                      <a:r>
                        <a:rPr lang="ko-KR" altLang="en-US" sz="1200" b="0" spc="0" baseline="0" dirty="0" err="1"/>
                        <a:t>학습시</a:t>
                      </a:r>
                      <a:r>
                        <a:rPr lang="ko-KR" altLang="en-US" sz="1200" b="0" spc="0" baseline="0" dirty="0"/>
                        <a:t> </a:t>
                      </a:r>
                      <a:r>
                        <a:rPr lang="ko-KR" altLang="en-US" sz="1200" b="0" spc="0" baseline="0" dirty="0" err="1"/>
                        <a:t>하이퍼파라미터</a:t>
                      </a:r>
                      <a:r>
                        <a:rPr lang="en-US" altLang="ko-KR" sz="1200" b="0" spc="0" baseline="0" dirty="0"/>
                        <a:t>, </a:t>
                      </a:r>
                      <a:r>
                        <a:rPr lang="ko-KR" altLang="en-US" sz="1200" b="0" spc="0" baseline="0" dirty="0"/>
                        <a:t>네트워크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449273"/>
                  </a:ext>
                </a:extLst>
              </a:tr>
              <a:tr h="407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pc="0" baseline="0" dirty="0" err="1"/>
                        <a:t>각폴더</a:t>
                      </a:r>
                      <a:r>
                        <a:rPr lang="en-US" altLang="ko-KR" sz="1200" b="0" spc="0" baseline="0" dirty="0"/>
                        <a:t>/</a:t>
                      </a:r>
                      <a:br>
                        <a:rPr lang="en-US" altLang="ko-KR" sz="1200" b="0" spc="0" baseline="0" dirty="0"/>
                      </a:br>
                      <a:r>
                        <a:rPr lang="ko-KR" altLang="en-US" sz="1200" b="0" spc="0" baseline="0" dirty="0"/>
                        <a:t>*</a:t>
                      </a:r>
                      <a:r>
                        <a:rPr lang="en-US" altLang="ko-KR" sz="1200" b="0" spc="0" baseline="0" dirty="0"/>
                        <a:t>.</a:t>
                      </a:r>
                      <a:r>
                        <a:rPr lang="en-US" altLang="ko-KR" sz="1200" b="0" spc="0" baseline="0" dirty="0" err="1"/>
                        <a:t>sh</a:t>
                      </a:r>
                      <a:endParaRPr lang="en-US" altLang="ko-KR" sz="1200" b="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0" baseline="0" dirty="0"/>
                        <a:t>file(</a:t>
                      </a:r>
                      <a:r>
                        <a:rPr lang="ko-KR" altLang="en-US" sz="1200" b="0" spc="0" baseline="0" dirty="0"/>
                        <a:t>필수</a:t>
                      </a:r>
                      <a:r>
                        <a:rPr lang="en-US" altLang="ko-KR" sz="1200" b="0" spc="0" baseline="0" dirty="0"/>
                        <a:t>)</a:t>
                      </a:r>
                      <a:endParaRPr lang="ko-KR" altLang="en-US" sz="1200" b="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pc="0" baseline="0" dirty="0"/>
                        <a:t>각 </a:t>
                      </a:r>
                      <a:r>
                        <a:rPr lang="en-US" altLang="ko-KR" sz="1200" b="0" spc="0" baseline="0" dirty="0"/>
                        <a:t>train(</a:t>
                      </a:r>
                      <a:r>
                        <a:rPr lang="ko-KR" altLang="en-US" sz="1200" b="0" spc="0" baseline="0" dirty="0"/>
                        <a:t>학습</a:t>
                      </a:r>
                      <a:r>
                        <a:rPr lang="en-US" altLang="ko-KR" sz="1200" b="0" spc="0" baseline="0" dirty="0"/>
                        <a:t>), translate(</a:t>
                      </a:r>
                      <a:r>
                        <a:rPr lang="ko-KR" altLang="en-US" sz="1200" b="0" spc="0" baseline="0" dirty="0"/>
                        <a:t>대화생성</a:t>
                      </a:r>
                      <a:r>
                        <a:rPr lang="en-US" altLang="ko-KR" sz="1200" b="0" spc="0" baseline="0" dirty="0"/>
                        <a:t>) </a:t>
                      </a:r>
                      <a:r>
                        <a:rPr lang="ko-KR" altLang="en-US" sz="1200" b="0" spc="0" baseline="0" dirty="0"/>
                        <a:t>부분 </a:t>
                      </a:r>
                      <a:r>
                        <a:rPr lang="en-US" altLang="ko-KR" sz="1200" b="0" spc="0" baseline="0" dirty="0"/>
                        <a:t>shell</a:t>
                      </a:r>
                      <a:endParaRPr lang="ko-KR" altLang="en-US" sz="1200" b="0" spc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172585"/>
                  </a:ext>
                </a:extLst>
              </a:tr>
              <a:tr h="310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datasets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folder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0" baseline="0" dirty="0"/>
                        <a:t>대화</a:t>
                      </a:r>
                      <a:r>
                        <a:rPr lang="en-US" altLang="ko-KR" sz="1200" spc="0" baseline="0" dirty="0"/>
                        <a:t>,  vocab,  </a:t>
                      </a:r>
                      <a:r>
                        <a:rPr lang="ko-KR" altLang="en-US" sz="1200" spc="0" baseline="0" dirty="0"/>
                        <a:t>형태소 </a:t>
                      </a:r>
                      <a:r>
                        <a:rPr lang="ko-KR" altLang="en-US" sz="1200" spc="0" baseline="0" dirty="0" err="1"/>
                        <a:t>분석결과등</a:t>
                      </a:r>
                      <a:r>
                        <a:rPr lang="ko-KR" altLang="en-US" sz="1200" spc="0" baseline="0" dirty="0"/>
                        <a:t> </a:t>
                      </a:r>
                      <a:r>
                        <a:rPr lang="en-US" altLang="ko-KR" sz="1200" spc="0" baseline="0" dirty="0"/>
                        <a:t>dataset </a:t>
                      </a:r>
                      <a:r>
                        <a:rPr lang="ko-KR" altLang="en-US" sz="1200" spc="0" baseline="0" dirty="0"/>
                        <a:t>폴더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074192"/>
                  </a:ext>
                </a:extLst>
              </a:tr>
              <a:tr h="310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 err="1"/>
                        <a:t>nmt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folder(</a:t>
                      </a:r>
                      <a:r>
                        <a:rPr lang="ko-KR" altLang="en-US" sz="1200" spc="0" baseline="0" dirty="0"/>
                        <a:t>필수</a:t>
                      </a:r>
                      <a:r>
                        <a:rPr lang="en-US" altLang="ko-KR" sz="1200" spc="0" baseline="0" dirty="0"/>
                        <a:t>)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0" baseline="0" dirty="0"/>
                        <a:t>대화 생성을 위한 </a:t>
                      </a:r>
                      <a:r>
                        <a:rPr lang="en-US" altLang="ko-KR" sz="1200" spc="0" baseline="0" dirty="0" err="1"/>
                        <a:t>openNMT</a:t>
                      </a:r>
                      <a:r>
                        <a:rPr lang="en-US" altLang="ko-KR" sz="1200" spc="0" baseline="0" dirty="0"/>
                        <a:t> API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127721"/>
                  </a:ext>
                </a:extLst>
              </a:tr>
              <a:tr h="310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pretrain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folder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response generator </a:t>
                      </a:r>
                      <a:r>
                        <a:rPr lang="ko-KR" altLang="en-US" sz="1200" spc="0" baseline="0" dirty="0"/>
                        <a:t>관련 폴더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459285"/>
                  </a:ext>
                </a:extLst>
              </a:tr>
              <a:tr h="310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soft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folder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skeleton </a:t>
                      </a:r>
                      <a:r>
                        <a:rPr lang="ko-KR" altLang="en-US" sz="1200" spc="0" baseline="0" dirty="0"/>
                        <a:t>메모리 학습 및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549975"/>
                  </a:ext>
                </a:extLst>
              </a:tr>
              <a:tr h="310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template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folder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skeleton generator </a:t>
                      </a:r>
                      <a:r>
                        <a:rPr lang="ko-KR" altLang="en-US" sz="1200" spc="0" baseline="0" dirty="0"/>
                        <a:t>관련 폴더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30150"/>
                  </a:ext>
                </a:extLst>
              </a:tr>
              <a:tr h="310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data.py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python3 </a:t>
                      </a:r>
                      <a:r>
                        <a:rPr lang="en-US" altLang="ko-KR" sz="1200" spc="0" baseline="0" dirty="0"/>
                        <a:t>file(</a:t>
                      </a:r>
                      <a:r>
                        <a:rPr lang="ko-KR" altLang="en-US" sz="1200" spc="0" baseline="0" dirty="0"/>
                        <a:t>필수</a:t>
                      </a:r>
                      <a:r>
                        <a:rPr lang="en-US" altLang="ko-KR" sz="1200" spc="0" baseline="0" dirty="0"/>
                        <a:t>)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vocab, </a:t>
                      </a:r>
                      <a:r>
                        <a:rPr lang="en-US" altLang="ko-KR" sz="1200" spc="0" baseline="0" dirty="0" err="1"/>
                        <a:t>stopwords</a:t>
                      </a:r>
                      <a:r>
                        <a:rPr lang="en-US" altLang="ko-KR" sz="1200" spc="0" baseline="0" dirty="0"/>
                        <a:t> </a:t>
                      </a:r>
                      <a:r>
                        <a:rPr lang="ko-KR" altLang="en-US" sz="1200" spc="0" baseline="0" dirty="0"/>
                        <a:t>불러오는데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60983"/>
                  </a:ext>
                </a:extLst>
              </a:tr>
              <a:tr h="310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joint_train.py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python3 file(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soft </a:t>
                      </a:r>
                      <a:r>
                        <a:rPr lang="ko-KR" altLang="en-US" sz="1200" spc="0" baseline="0" dirty="0"/>
                        <a:t>폴더에서 사용되는 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705866"/>
                  </a:ext>
                </a:extLst>
              </a:tr>
              <a:tr h="310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load_stopwords.py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python3 file(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stop words </a:t>
                      </a:r>
                      <a:r>
                        <a:rPr lang="ko-KR" altLang="en-US" sz="1200" spc="0" baseline="0" dirty="0"/>
                        <a:t>불러오는 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775130"/>
                  </a:ext>
                </a:extLst>
              </a:tr>
              <a:tr h="310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maskGAN.py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python3 file(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template </a:t>
                      </a:r>
                      <a:r>
                        <a:rPr lang="ko-KR" altLang="en-US" sz="1200" spc="0" baseline="0" dirty="0"/>
                        <a:t>폴더에서 사용되는 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98332"/>
                  </a:ext>
                </a:extLst>
              </a:tr>
              <a:tr h="310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template.py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python3 file(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0" baseline="0" dirty="0"/>
                        <a:t>template </a:t>
                      </a:r>
                      <a:r>
                        <a:rPr lang="ko-KR" altLang="en-US" sz="1200" spc="0" baseline="0" dirty="0"/>
                        <a:t>폴더에서 사용되는 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995804"/>
                  </a:ext>
                </a:extLst>
              </a:tr>
              <a:tr h="310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train.py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python3 file(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pretrain </a:t>
                      </a:r>
                      <a:r>
                        <a:rPr lang="ko-KR" altLang="en-US" sz="1200" spc="0" baseline="0" dirty="0"/>
                        <a:t>폴더에서 사용되는 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715714"/>
                  </a:ext>
                </a:extLst>
              </a:tr>
              <a:tr h="310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/>
                        <a:t>translate.py</a:t>
                      </a:r>
                      <a:endParaRPr lang="ko-KR" altLang="en-US" sz="12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python3 file(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필수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0" baseline="0" dirty="0"/>
                        <a:t>각 폴더 </a:t>
                      </a:r>
                      <a:r>
                        <a:rPr lang="en-US" altLang="ko-KR" sz="1200" spc="0" baseline="0" dirty="0"/>
                        <a:t>translate.sh</a:t>
                      </a:r>
                      <a:r>
                        <a:rPr lang="ko-KR" altLang="en-US" sz="1200" spc="0" baseline="0" dirty="0"/>
                        <a:t>이 사용하는 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9982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55CA0B3-72DA-4A6E-8CA2-44FF71011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41" y="1540738"/>
            <a:ext cx="2705100" cy="517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597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FF40D-F7B8-488E-AF3C-2D9D6CE6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669471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파일구조설명 </a:t>
            </a:r>
            <a:r>
              <a:rPr lang="en-US" altLang="ko-KR" dirty="0"/>
              <a:t>– </a:t>
            </a:r>
            <a:r>
              <a:rPr lang="ko-KR" altLang="en-US" dirty="0"/>
              <a:t>대화 생성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BCAED-F0E5-41C4-B0CE-C4930A5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ACCD4DC-1523-46E4-8B6D-AA2EEFF5D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62542"/>
              </p:ext>
            </p:extLst>
          </p:nvPr>
        </p:nvGraphicFramePr>
        <p:xfrm>
          <a:off x="934802" y="1526136"/>
          <a:ext cx="5389797" cy="2094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163">
                  <a:extLst>
                    <a:ext uri="{9D8B030D-6E8A-4147-A177-3AD203B41FA5}">
                      <a16:colId xmlns:a16="http://schemas.microsoft.com/office/drawing/2014/main" val="1384971800"/>
                    </a:ext>
                  </a:extLst>
                </a:gridCol>
                <a:gridCol w="1980377">
                  <a:extLst>
                    <a:ext uri="{9D8B030D-6E8A-4147-A177-3AD203B41FA5}">
                      <a16:colId xmlns:a16="http://schemas.microsoft.com/office/drawing/2014/main" val="2256250605"/>
                    </a:ext>
                  </a:extLst>
                </a:gridCol>
                <a:gridCol w="2659257">
                  <a:extLst>
                    <a:ext uri="{9D8B030D-6E8A-4147-A177-3AD203B41FA5}">
                      <a16:colId xmlns:a16="http://schemas.microsoft.com/office/drawing/2014/main" val="1203691918"/>
                    </a:ext>
                  </a:extLst>
                </a:gridCol>
              </a:tblGrid>
              <a:tr h="29921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joint_train.py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64272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pc="-1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def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12792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main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baseline="0" dirty="0"/>
                        <a:t>argument load </a:t>
                      </a:r>
                      <a:r>
                        <a:rPr lang="ko-KR" altLang="en-US" sz="1050" spc="0" baseline="0" dirty="0"/>
                        <a:t>및 </a:t>
                      </a:r>
                      <a:r>
                        <a:rPr lang="en-US" altLang="ko-KR" sz="1050" spc="0" baseline="0" dirty="0"/>
                        <a:t>model</a:t>
                      </a:r>
                      <a:r>
                        <a:rPr lang="ko-KR" altLang="en-US" sz="1050" spc="0" baseline="0" dirty="0"/>
                        <a:t>별 실행  및 통합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449273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class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vocab_wrapper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baseline="0" dirty="0"/>
                        <a:t>vocab </a:t>
                      </a:r>
                      <a:r>
                        <a:rPr lang="ko-KR" altLang="en-US" sz="1050" spc="0" baseline="0" dirty="0"/>
                        <a:t>클래스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172585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check_save_model_path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0" baseline="0" dirty="0"/>
                        <a:t>모델  </a:t>
                      </a:r>
                      <a:r>
                        <a:rPr lang="en-US" altLang="ko-KR" sz="1050" spc="0" baseline="0" dirty="0"/>
                        <a:t>save path </a:t>
                      </a:r>
                      <a:r>
                        <a:rPr lang="ko-KR" altLang="en-US" sz="1050" spc="0" baseline="0" dirty="0"/>
                        <a:t>디렉토리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074192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build_optims_and_schedulers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0" baseline="0" dirty="0"/>
                        <a:t>최적</a:t>
                      </a:r>
                      <a:r>
                        <a:rPr lang="en-US" altLang="ko-KR" sz="1050" spc="0" baseline="0" dirty="0"/>
                        <a:t>, </a:t>
                      </a:r>
                      <a:r>
                        <a:rPr lang="ko-KR" altLang="en-US" sz="1050" spc="0" baseline="0" dirty="0"/>
                        <a:t>활성</a:t>
                      </a:r>
                      <a:r>
                        <a:rPr lang="en-US" altLang="ko-KR" sz="1050" spc="0" baseline="0" dirty="0"/>
                        <a:t>, learning rate</a:t>
                      </a:r>
                      <a:r>
                        <a:rPr lang="ko-KR" altLang="en-US" sz="1050" spc="0" baseline="0" dirty="0"/>
                        <a:t>등 파라미터 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127721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train_model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0" baseline="0" dirty="0"/>
                        <a:t>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45928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485745-C31A-4758-A3D2-9BFE210E2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17351"/>
              </p:ext>
            </p:extLst>
          </p:nvPr>
        </p:nvGraphicFramePr>
        <p:xfrm>
          <a:off x="934802" y="3620655"/>
          <a:ext cx="5389797" cy="1939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163">
                  <a:extLst>
                    <a:ext uri="{9D8B030D-6E8A-4147-A177-3AD203B41FA5}">
                      <a16:colId xmlns:a16="http://schemas.microsoft.com/office/drawing/2014/main" val="1384971800"/>
                    </a:ext>
                  </a:extLst>
                </a:gridCol>
                <a:gridCol w="1980377">
                  <a:extLst>
                    <a:ext uri="{9D8B030D-6E8A-4147-A177-3AD203B41FA5}">
                      <a16:colId xmlns:a16="http://schemas.microsoft.com/office/drawing/2014/main" val="2256250605"/>
                    </a:ext>
                  </a:extLst>
                </a:gridCol>
                <a:gridCol w="2659257">
                  <a:extLst>
                    <a:ext uri="{9D8B030D-6E8A-4147-A177-3AD203B41FA5}">
                      <a16:colId xmlns:a16="http://schemas.microsoft.com/office/drawing/2014/main" val="1203691918"/>
                    </a:ext>
                  </a:extLst>
                </a:gridCol>
              </a:tblGrid>
              <a:tr h="27709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data.py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64272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pc="-1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def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12792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class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Vocab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baseline="0" dirty="0"/>
                        <a:t>vocab  </a:t>
                      </a:r>
                      <a:r>
                        <a:rPr lang="ko-KR" altLang="en-US" sz="1050" spc="0" baseline="0" dirty="0"/>
                        <a:t>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449273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class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Data_loader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baseline="0" dirty="0"/>
                        <a:t>train, valid, </a:t>
                      </a:r>
                      <a:r>
                        <a:rPr lang="en-US" altLang="ko-KR" sz="1050" spc="0" baseline="0" dirty="0" err="1"/>
                        <a:t>stopword</a:t>
                      </a:r>
                      <a:r>
                        <a:rPr lang="en-US" altLang="ko-KR" sz="1050" spc="0" baseline="0" dirty="0"/>
                        <a:t> </a:t>
                      </a:r>
                      <a:r>
                        <a:rPr lang="ko-KR" altLang="en-US" sz="1050" spc="0" baseline="0" dirty="0"/>
                        <a:t>등 데이터 </a:t>
                      </a:r>
                      <a:r>
                        <a:rPr lang="en-US" altLang="ko-KR" sz="1050" spc="0" baseline="0" dirty="0"/>
                        <a:t>loader</a:t>
                      </a:r>
                      <a:endParaRPr lang="ko-KR" altLang="en-US" sz="1050" spc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172585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listsToTensor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baseline="0" dirty="0"/>
                        <a:t>vocab </a:t>
                      </a:r>
                      <a:r>
                        <a:rPr lang="ko-KR" altLang="en-US" sz="1050" spc="0" baseline="0" dirty="0"/>
                        <a:t>사용 </a:t>
                      </a:r>
                      <a:r>
                        <a:rPr lang="en-US" altLang="ko-KR" sz="1050" spc="0" baseline="0" dirty="0"/>
                        <a:t>list  </a:t>
                      </a:r>
                      <a:r>
                        <a:rPr lang="ko-KR" altLang="en-US" sz="1050" spc="0" baseline="0" dirty="0"/>
                        <a:t>들 </a:t>
                      </a:r>
                      <a:r>
                        <a:rPr lang="en-US" altLang="ko-KR" sz="1050" spc="0" baseline="0" dirty="0"/>
                        <a:t>tensor</a:t>
                      </a:r>
                      <a:r>
                        <a:rPr lang="ko-KR" altLang="en-US" sz="1050" spc="0" baseline="0" dirty="0"/>
                        <a:t>로 변환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074192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LCS_mask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baseline="0" dirty="0"/>
                        <a:t>strop word</a:t>
                      </a:r>
                      <a:r>
                        <a:rPr lang="ko-KR" altLang="en-US" sz="1050" spc="0" baseline="0" dirty="0"/>
                        <a:t> 들 </a:t>
                      </a:r>
                      <a:r>
                        <a:rPr lang="en-US" altLang="ko-KR" sz="1050" spc="0" baseline="0" dirty="0"/>
                        <a:t>blank </a:t>
                      </a:r>
                      <a:r>
                        <a:rPr lang="ko-KR" altLang="en-US" sz="1050" spc="0" baseline="0" dirty="0"/>
                        <a:t>처리  및 </a:t>
                      </a:r>
                      <a:r>
                        <a:rPr lang="en-US" altLang="ko-KR" sz="1050" spc="0" baseline="0" dirty="0"/>
                        <a:t>mask</a:t>
                      </a:r>
                      <a:endParaRPr lang="ko-KR" altLang="en-US" sz="1050" spc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127721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Batch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baseline="0" dirty="0"/>
                        <a:t>train batch </a:t>
                      </a:r>
                      <a:r>
                        <a:rPr lang="ko-KR" altLang="en-US" sz="1050" spc="0" baseline="0" dirty="0"/>
                        <a:t>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45928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9F52F47-D333-4640-A9E9-4DB8D4F8C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513153"/>
              </p:ext>
            </p:extLst>
          </p:nvPr>
        </p:nvGraphicFramePr>
        <p:xfrm>
          <a:off x="934802" y="5560292"/>
          <a:ext cx="5389797" cy="1108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163">
                  <a:extLst>
                    <a:ext uri="{9D8B030D-6E8A-4147-A177-3AD203B41FA5}">
                      <a16:colId xmlns:a16="http://schemas.microsoft.com/office/drawing/2014/main" val="1384971800"/>
                    </a:ext>
                  </a:extLst>
                </a:gridCol>
                <a:gridCol w="1980377">
                  <a:extLst>
                    <a:ext uri="{9D8B030D-6E8A-4147-A177-3AD203B41FA5}">
                      <a16:colId xmlns:a16="http://schemas.microsoft.com/office/drawing/2014/main" val="2256250605"/>
                    </a:ext>
                  </a:extLst>
                </a:gridCol>
                <a:gridCol w="2659257">
                  <a:extLst>
                    <a:ext uri="{9D8B030D-6E8A-4147-A177-3AD203B41FA5}">
                      <a16:colId xmlns:a16="http://schemas.microsoft.com/office/drawing/2014/main" val="1203691918"/>
                    </a:ext>
                  </a:extLst>
                </a:gridCol>
              </a:tblGrid>
              <a:tr h="27709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translate.py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64272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pc="-1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def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12792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translate_file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baseline="0" dirty="0"/>
                        <a:t>index </a:t>
                      </a:r>
                      <a:r>
                        <a:rPr lang="ko-KR" altLang="en-US" sz="1050" spc="0" baseline="0" dirty="0"/>
                        <a:t>번역된 결과 파일저장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449273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get_sentence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baseline="0" dirty="0"/>
                        <a:t>vocab</a:t>
                      </a:r>
                      <a:r>
                        <a:rPr lang="ko-KR" altLang="en-US" sz="1050" spc="0" baseline="0" dirty="0"/>
                        <a:t>에서 </a:t>
                      </a:r>
                      <a:r>
                        <a:rPr lang="en-US" altLang="ko-KR" sz="1050" spc="0" baseline="0" dirty="0" err="1"/>
                        <a:t>itos</a:t>
                      </a:r>
                      <a:r>
                        <a:rPr lang="ko-KR" altLang="en-US" sz="1050" spc="0" baseline="0" dirty="0"/>
                        <a:t>로 변환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19152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5B0997C-83EE-433A-84F2-76F97A84C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069304"/>
              </p:ext>
            </p:extLst>
          </p:nvPr>
        </p:nvGraphicFramePr>
        <p:xfrm>
          <a:off x="6446600" y="1526136"/>
          <a:ext cx="5389797" cy="3291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163">
                  <a:extLst>
                    <a:ext uri="{9D8B030D-6E8A-4147-A177-3AD203B41FA5}">
                      <a16:colId xmlns:a16="http://schemas.microsoft.com/office/drawing/2014/main" val="1384971800"/>
                    </a:ext>
                  </a:extLst>
                </a:gridCol>
                <a:gridCol w="1980377">
                  <a:extLst>
                    <a:ext uri="{9D8B030D-6E8A-4147-A177-3AD203B41FA5}">
                      <a16:colId xmlns:a16="http://schemas.microsoft.com/office/drawing/2014/main" val="2256250605"/>
                    </a:ext>
                  </a:extLst>
                </a:gridCol>
                <a:gridCol w="2659257">
                  <a:extLst>
                    <a:ext uri="{9D8B030D-6E8A-4147-A177-3AD203B41FA5}">
                      <a16:colId xmlns:a16="http://schemas.microsoft.com/office/drawing/2014/main" val="1203691918"/>
                    </a:ext>
                  </a:extLst>
                </a:gridCol>
              </a:tblGrid>
              <a:tr h="29921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maskGAN.py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64272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pc="-1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def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12792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class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GAN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baseline="0" dirty="0"/>
                        <a:t>response generator </a:t>
                      </a:r>
                      <a:r>
                        <a:rPr lang="en-US" altLang="ko-KR" sz="1050" spc="0" baseline="0" dirty="0" err="1"/>
                        <a:t>maskGAN</a:t>
                      </a:r>
                      <a:r>
                        <a:rPr lang="en-US" altLang="ko-KR" sz="1050" spc="0" baseline="0" dirty="0"/>
                        <a:t> </a:t>
                      </a:r>
                      <a:r>
                        <a:rPr lang="ko-KR" altLang="en-US" sz="1050" spc="0" baseline="0" dirty="0"/>
                        <a:t>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449273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G_turn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baseline="0" dirty="0"/>
                        <a:t>GAN</a:t>
                      </a:r>
                      <a:r>
                        <a:rPr lang="ko-KR" altLang="en-US" sz="1050" spc="0" baseline="0" dirty="0"/>
                        <a:t>의 </a:t>
                      </a:r>
                      <a:r>
                        <a:rPr lang="en-US" altLang="ko-KR" sz="1050" spc="0" baseline="0" dirty="0"/>
                        <a:t>Generator</a:t>
                      </a:r>
                      <a:endParaRPr lang="ko-KR" altLang="en-US" sz="1050" spc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172585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D_turn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baseline="0" dirty="0"/>
                        <a:t>GAN </a:t>
                      </a:r>
                      <a:r>
                        <a:rPr lang="ko-KR" altLang="en-US" sz="1050" spc="0" baseline="0" dirty="0"/>
                        <a:t>의 </a:t>
                      </a:r>
                      <a:r>
                        <a:rPr lang="en-US" altLang="ko-KR" sz="1050" spc="0" baseline="0" dirty="0"/>
                        <a:t>Discriminator</a:t>
                      </a:r>
                      <a:endParaRPr lang="ko-KR" altLang="en-US" sz="1050" spc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074192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class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vocab_wrapper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baseline="0" dirty="0"/>
                        <a:t>vocab </a:t>
                      </a:r>
                      <a:r>
                        <a:rPr lang="ko-KR" altLang="en-US" sz="1050" spc="0" baseline="0" dirty="0"/>
                        <a:t>클래스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127721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check_save_model_path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0" baseline="0" dirty="0"/>
                        <a:t>모델  </a:t>
                      </a:r>
                      <a:r>
                        <a:rPr lang="en-US" altLang="ko-KR" sz="1050" spc="0" baseline="0" dirty="0"/>
                        <a:t>save path </a:t>
                      </a:r>
                      <a:r>
                        <a:rPr lang="ko-KR" altLang="en-US" sz="1050" spc="0" baseline="0" dirty="0"/>
                        <a:t>디렉토리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227070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build_optims_and_schedulers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0" baseline="0" dirty="0"/>
                        <a:t>최적</a:t>
                      </a:r>
                      <a:r>
                        <a:rPr lang="en-US" altLang="ko-KR" sz="1050" spc="0" baseline="0" dirty="0"/>
                        <a:t>, </a:t>
                      </a:r>
                      <a:r>
                        <a:rPr lang="ko-KR" altLang="en-US" sz="1050" spc="0" baseline="0" dirty="0"/>
                        <a:t>활성</a:t>
                      </a:r>
                      <a:r>
                        <a:rPr lang="en-US" altLang="ko-KR" sz="1050" spc="0" baseline="0" dirty="0"/>
                        <a:t>, learning rate</a:t>
                      </a:r>
                      <a:r>
                        <a:rPr lang="ko-KR" altLang="en-US" sz="1050" spc="0" baseline="0" dirty="0"/>
                        <a:t>등 파라미터 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080620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train_model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0" baseline="0" dirty="0"/>
                        <a:t>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459285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save_per_epoch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baseline="0" dirty="0"/>
                        <a:t>epoch </a:t>
                      </a:r>
                      <a:r>
                        <a:rPr lang="ko-KR" altLang="en-US" sz="1050" spc="0" baseline="0" dirty="0"/>
                        <a:t>마다 모델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456422"/>
                  </a:ext>
                </a:extLst>
              </a:tr>
              <a:tr h="29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pretrain_discriminators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baseline="0" dirty="0"/>
                        <a:t>D </a:t>
                      </a:r>
                      <a:r>
                        <a:rPr lang="ko-KR" altLang="en-US" sz="1050" spc="0" baseline="0" dirty="0"/>
                        <a:t>모델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05061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48014E0-9ED9-428E-9455-D349AD787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73610"/>
              </p:ext>
            </p:extLst>
          </p:nvPr>
        </p:nvGraphicFramePr>
        <p:xfrm>
          <a:off x="6446599" y="4928669"/>
          <a:ext cx="5389797" cy="192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163">
                  <a:extLst>
                    <a:ext uri="{9D8B030D-6E8A-4147-A177-3AD203B41FA5}">
                      <a16:colId xmlns:a16="http://schemas.microsoft.com/office/drawing/2014/main" val="1384971800"/>
                    </a:ext>
                  </a:extLst>
                </a:gridCol>
                <a:gridCol w="1980377">
                  <a:extLst>
                    <a:ext uri="{9D8B030D-6E8A-4147-A177-3AD203B41FA5}">
                      <a16:colId xmlns:a16="http://schemas.microsoft.com/office/drawing/2014/main" val="2256250605"/>
                    </a:ext>
                  </a:extLst>
                </a:gridCol>
                <a:gridCol w="2659257">
                  <a:extLst>
                    <a:ext uri="{9D8B030D-6E8A-4147-A177-3AD203B41FA5}">
                      <a16:colId xmlns:a16="http://schemas.microsoft.com/office/drawing/2014/main" val="1203691918"/>
                    </a:ext>
                  </a:extLst>
                </a:gridCol>
              </a:tblGrid>
              <a:tr h="2756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train.py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64272"/>
                  </a:ext>
                </a:extLst>
              </a:tr>
              <a:tr h="275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pc="-1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def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12792"/>
                  </a:ext>
                </a:extLst>
              </a:tr>
              <a:tr h="275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main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baseline="0" dirty="0"/>
                        <a:t>argument load </a:t>
                      </a:r>
                      <a:r>
                        <a:rPr lang="ko-KR" altLang="en-US" sz="1050" spc="0" baseline="0" dirty="0"/>
                        <a:t>및 </a:t>
                      </a:r>
                      <a:r>
                        <a:rPr lang="en-US" altLang="ko-KR" sz="1050" spc="0" baseline="0" dirty="0"/>
                        <a:t>model</a:t>
                      </a:r>
                      <a:r>
                        <a:rPr lang="ko-KR" altLang="en-US" sz="1050" spc="0" baseline="0" dirty="0"/>
                        <a:t>별 실행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449273"/>
                  </a:ext>
                </a:extLst>
              </a:tr>
              <a:tr h="275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class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vocab_wrapper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baseline="0" dirty="0"/>
                        <a:t>vocab </a:t>
                      </a:r>
                      <a:r>
                        <a:rPr lang="ko-KR" altLang="en-US" sz="1050" spc="0" baseline="0" dirty="0"/>
                        <a:t>클래스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172585"/>
                  </a:ext>
                </a:extLst>
              </a:tr>
              <a:tr h="275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check_save_model_path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0" baseline="0" dirty="0"/>
                        <a:t>모델  </a:t>
                      </a:r>
                      <a:r>
                        <a:rPr lang="en-US" altLang="ko-KR" sz="1050" spc="0" baseline="0" dirty="0"/>
                        <a:t>save path </a:t>
                      </a:r>
                      <a:r>
                        <a:rPr lang="ko-KR" altLang="en-US" sz="1050" spc="0" baseline="0" dirty="0"/>
                        <a:t>디렉토리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074192"/>
                  </a:ext>
                </a:extLst>
              </a:tr>
              <a:tr h="275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build_optims_and_schedulers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0" baseline="0" dirty="0"/>
                        <a:t>최적</a:t>
                      </a:r>
                      <a:r>
                        <a:rPr lang="en-US" altLang="ko-KR" sz="1050" spc="0" baseline="0" dirty="0"/>
                        <a:t>, </a:t>
                      </a:r>
                      <a:r>
                        <a:rPr lang="ko-KR" altLang="en-US" sz="1050" spc="0" baseline="0" dirty="0"/>
                        <a:t>활성</a:t>
                      </a:r>
                      <a:r>
                        <a:rPr lang="en-US" altLang="ko-KR" sz="1050" spc="0" baseline="0" dirty="0"/>
                        <a:t>, learning rate</a:t>
                      </a:r>
                      <a:r>
                        <a:rPr lang="ko-KR" altLang="en-US" sz="1050" spc="0" baseline="0" dirty="0"/>
                        <a:t>등 파라미터 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127721"/>
                  </a:ext>
                </a:extLst>
              </a:tr>
              <a:tr h="275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train_model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0" baseline="0" dirty="0"/>
                        <a:t>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45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37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8323"/>
          </a:xfrm>
        </p:spPr>
        <p:txBody>
          <a:bodyPr/>
          <a:lstStyle/>
          <a:p>
            <a:r>
              <a:rPr lang="ko-KR" altLang="en-US" dirty="0"/>
              <a:t>입력 발화의 도메인 판정 </a:t>
            </a:r>
            <a:r>
              <a:rPr lang="en-US" altLang="ko-KR" dirty="0"/>
              <a:t>(Domain Prediction)</a:t>
            </a:r>
          </a:p>
          <a:p>
            <a:pPr lvl="1"/>
            <a:r>
              <a:rPr lang="ko-KR" altLang="en-US" dirty="0"/>
              <a:t>음식</a:t>
            </a:r>
            <a:r>
              <a:rPr lang="en-US" altLang="ko-KR" dirty="0"/>
              <a:t>(F), </a:t>
            </a:r>
            <a:r>
              <a:rPr lang="ko-KR" altLang="en-US" dirty="0"/>
              <a:t>날씨</a:t>
            </a:r>
            <a:r>
              <a:rPr lang="en-US" altLang="ko-KR" dirty="0"/>
              <a:t>(W), </a:t>
            </a:r>
            <a:r>
              <a:rPr lang="ko-KR" altLang="en-US" dirty="0"/>
              <a:t>쇼핑</a:t>
            </a:r>
            <a:r>
              <a:rPr lang="en-US" altLang="ko-KR" dirty="0"/>
              <a:t>(S)</a:t>
            </a:r>
            <a:r>
              <a:rPr lang="ko-KR" altLang="en-US" dirty="0"/>
              <a:t>의 도메인 판정 실험</a:t>
            </a:r>
            <a:endParaRPr lang="en-US" altLang="ko-KR" dirty="0"/>
          </a:p>
          <a:p>
            <a:pPr lvl="2"/>
            <a:r>
              <a:rPr lang="en-US" altLang="ko-KR" dirty="0"/>
              <a:t>Accuracy : 92% (277/300)</a:t>
            </a:r>
          </a:p>
          <a:p>
            <a:pPr lvl="2"/>
            <a:r>
              <a:rPr lang="ko-KR" altLang="en-US" dirty="0"/>
              <a:t>다중 도메인의 문장은 하나의 도메인으로 판정하기 어려움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87406"/>
              </p:ext>
            </p:extLst>
          </p:nvPr>
        </p:nvGraphicFramePr>
        <p:xfrm>
          <a:off x="1836928" y="3393948"/>
          <a:ext cx="795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6000">
                  <a:extLst>
                    <a:ext uri="{9D8B030D-6E8A-4147-A177-3AD203B41FA5}">
                      <a16:colId xmlns:a16="http://schemas.microsoft.com/office/drawing/2014/main" val="76898369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9693346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0248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Pred.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Gold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64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집에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물이 다 </a:t>
                      </a:r>
                      <a:r>
                        <a:rPr lang="ko-KR" altLang="en-US" dirty="0" err="1"/>
                        <a:t>떨어졌어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34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요즘 눈이 건조해서 인공 눈물이 필요해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61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요새 비가 많이 와서 레인부츠 좀 살까 봐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09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미세먼지 때문에 공기 청정기를 살까 고민 중이야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56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요즘 커피가 몸에 안 좋다는 기사를 많이 봤어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7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오늘 홈플러스에서 </a:t>
                      </a:r>
                      <a:r>
                        <a:rPr lang="ko-KR" altLang="en-US" dirty="0" err="1"/>
                        <a:t>삼삼데이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삽겹살</a:t>
                      </a:r>
                      <a:r>
                        <a:rPr lang="ko-KR" altLang="en-US" dirty="0"/>
                        <a:t> 할인 중이야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27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더울 때에는 음식을 정말 잘 가려서 먹어야 해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92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옷을 예쁘게 </a:t>
                      </a:r>
                      <a:r>
                        <a:rPr lang="ko-KR" altLang="en-US" dirty="0" err="1"/>
                        <a:t>입고선</a:t>
                      </a:r>
                      <a:r>
                        <a:rPr lang="ko-KR" altLang="en-US" dirty="0"/>
                        <a:t> 냄새가 </a:t>
                      </a:r>
                      <a:r>
                        <a:rPr lang="ko-KR" altLang="en-US" dirty="0" err="1"/>
                        <a:t>배길까봐</a:t>
                      </a:r>
                      <a:r>
                        <a:rPr lang="ko-KR" altLang="en-US" dirty="0"/>
                        <a:t> 고기를 못 </a:t>
                      </a:r>
                      <a:r>
                        <a:rPr lang="ko-KR" altLang="en-US" dirty="0" err="1"/>
                        <a:t>먹겠어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252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8539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1147E1-6940-4C4E-8190-06FBC34D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 실행 환경</a:t>
            </a:r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A1CC21-AEE9-AF46-AB08-895A72ED3699}"/>
              </a:ext>
            </a:extLst>
          </p:cNvPr>
          <p:cNvSpPr/>
          <p:nvPr/>
        </p:nvSpPr>
        <p:spPr>
          <a:xfrm>
            <a:off x="1073112" y="1543879"/>
            <a:ext cx="4042610" cy="52144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Requirements</a:t>
            </a:r>
          </a:p>
          <a:p>
            <a:pPr algn="ctr"/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A7B7B7-96C3-A24B-B01A-9E1203C1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  <a:endParaRPr kumimoji="1"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11B38AF-FDC4-804F-BF20-F88192FC7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797822"/>
              </p:ext>
            </p:extLst>
          </p:nvPr>
        </p:nvGraphicFramePr>
        <p:xfrm>
          <a:off x="1319796" y="3476877"/>
          <a:ext cx="354924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1">
                  <a:extLst>
                    <a:ext uri="{9D8B030D-6E8A-4147-A177-3AD203B41FA5}">
                      <a16:colId xmlns:a16="http://schemas.microsoft.com/office/drawing/2014/main" val="462476015"/>
                    </a:ext>
                  </a:extLst>
                </a:gridCol>
                <a:gridCol w="1183081">
                  <a:extLst>
                    <a:ext uri="{9D8B030D-6E8A-4147-A177-3AD203B41FA5}">
                      <a16:colId xmlns:a16="http://schemas.microsoft.com/office/drawing/2014/main" val="2573714544"/>
                    </a:ext>
                  </a:extLst>
                </a:gridCol>
                <a:gridCol w="1183081">
                  <a:extLst>
                    <a:ext uri="{9D8B030D-6E8A-4147-A177-3AD203B41FA5}">
                      <a16:colId xmlns:a16="http://schemas.microsoft.com/office/drawing/2014/main" val="3726900020"/>
                    </a:ext>
                  </a:extLst>
                </a:gridCol>
              </a:tblGrid>
              <a:tr h="285524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학습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551838"/>
                  </a:ext>
                </a:extLst>
              </a:tr>
              <a:tr h="2855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</a:rPr>
                        <a:t>lang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version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812"/>
                  </a:ext>
                </a:extLst>
              </a:tr>
              <a:tr h="285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python3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pytorch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&gt;1.0.1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78837"/>
                  </a:ext>
                </a:extLst>
              </a:tr>
            </a:tbl>
          </a:graphicData>
        </a:graphic>
      </p:graphicFrame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986E153B-98CA-604C-B148-5A7B983B8E98}"/>
              </a:ext>
            </a:extLst>
          </p:cNvPr>
          <p:cNvSpPr/>
          <p:nvPr/>
        </p:nvSpPr>
        <p:spPr>
          <a:xfrm>
            <a:off x="4969147" y="4566029"/>
            <a:ext cx="777765" cy="33633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4294BD-6EC8-3A4E-9E1B-63E3290DC3DC}"/>
              </a:ext>
            </a:extLst>
          </p:cNvPr>
          <p:cNvSpPr/>
          <p:nvPr/>
        </p:nvSpPr>
        <p:spPr>
          <a:xfrm>
            <a:off x="5851396" y="4560058"/>
            <a:ext cx="5257800" cy="1261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# pip3 install -r .{</a:t>
            </a:r>
            <a:r>
              <a:rPr kumimoji="1" lang="ko-KR" altLang="en-US" sz="1400" b="1" dirty="0" err="1"/>
              <a:t>전처리홈경로</a:t>
            </a:r>
            <a:r>
              <a:rPr kumimoji="1" lang="en-US" altLang="ko-KR" sz="1400" b="1" dirty="0"/>
              <a:t>}/requirements.txt</a:t>
            </a:r>
          </a:p>
          <a:p>
            <a:pPr algn="ctr"/>
            <a:r>
              <a:rPr kumimoji="1" lang="en-US" altLang="ko-KR" sz="1400" b="1" dirty="0"/>
              <a:t># pip3 install -r .{</a:t>
            </a:r>
            <a:r>
              <a:rPr kumimoji="1" lang="ko-KR" altLang="en-US" sz="1400" b="1" dirty="0"/>
              <a:t>검색모델</a:t>
            </a:r>
            <a:r>
              <a:rPr kumimoji="1" lang="en-US" altLang="ko-KR" sz="1400" b="1" dirty="0"/>
              <a:t>}/requirements.txt</a:t>
            </a:r>
          </a:p>
          <a:p>
            <a:pPr algn="ctr"/>
            <a:r>
              <a:rPr kumimoji="1" lang="en-US" altLang="ko-KR" sz="1400" b="1" dirty="0"/>
              <a:t>#pip3 install torch&gt;=1.0.1 -f https://download.pytorch.org/whl/torch_stable.htmlPip3 install </a:t>
            </a:r>
          </a:p>
          <a:p>
            <a:pPr algn="ctr"/>
            <a:endParaRPr kumimoji="1" lang="en-US" altLang="ko-KR" sz="1400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FCD79F1-F5BA-47C3-BF7D-A641F4F4C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55410"/>
              </p:ext>
            </p:extLst>
          </p:nvPr>
        </p:nvGraphicFramePr>
        <p:xfrm>
          <a:off x="1319796" y="4450754"/>
          <a:ext cx="354924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1">
                  <a:extLst>
                    <a:ext uri="{9D8B030D-6E8A-4147-A177-3AD203B41FA5}">
                      <a16:colId xmlns:a16="http://schemas.microsoft.com/office/drawing/2014/main" val="462476015"/>
                    </a:ext>
                  </a:extLst>
                </a:gridCol>
                <a:gridCol w="1183081">
                  <a:extLst>
                    <a:ext uri="{9D8B030D-6E8A-4147-A177-3AD203B41FA5}">
                      <a16:colId xmlns:a16="http://schemas.microsoft.com/office/drawing/2014/main" val="2573714544"/>
                    </a:ext>
                  </a:extLst>
                </a:gridCol>
                <a:gridCol w="1183081">
                  <a:extLst>
                    <a:ext uri="{9D8B030D-6E8A-4147-A177-3AD203B41FA5}">
                      <a16:colId xmlns:a16="http://schemas.microsoft.com/office/drawing/2014/main" val="3726900020"/>
                    </a:ext>
                  </a:extLst>
                </a:gridCol>
              </a:tblGrid>
              <a:tr h="285524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검색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551838"/>
                  </a:ext>
                </a:extLst>
              </a:tr>
              <a:tr h="2855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</a:rPr>
                        <a:t>lang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version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812"/>
                  </a:ext>
                </a:extLst>
              </a:tr>
              <a:tr h="285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python3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torch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1.0.1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78837"/>
                  </a:ext>
                </a:extLst>
              </a:tr>
              <a:tr h="285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python3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torchtext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0.4.0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312625"/>
                  </a:ext>
                </a:extLst>
              </a:tr>
              <a:tr h="285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python3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0.2.9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91567"/>
                  </a:ext>
                </a:extLst>
              </a:tr>
              <a:tr h="285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python3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numpy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1.16.2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82716"/>
                  </a:ext>
                </a:extLst>
              </a:tr>
              <a:tr h="285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python3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easydict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22153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58E400E-74A4-4E56-A38E-6617D36DD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792721"/>
              </p:ext>
            </p:extLst>
          </p:nvPr>
        </p:nvGraphicFramePr>
        <p:xfrm>
          <a:off x="1337365" y="1833590"/>
          <a:ext cx="354924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1">
                  <a:extLst>
                    <a:ext uri="{9D8B030D-6E8A-4147-A177-3AD203B41FA5}">
                      <a16:colId xmlns:a16="http://schemas.microsoft.com/office/drawing/2014/main" val="462476015"/>
                    </a:ext>
                  </a:extLst>
                </a:gridCol>
                <a:gridCol w="1183081">
                  <a:extLst>
                    <a:ext uri="{9D8B030D-6E8A-4147-A177-3AD203B41FA5}">
                      <a16:colId xmlns:a16="http://schemas.microsoft.com/office/drawing/2014/main" val="2573714544"/>
                    </a:ext>
                  </a:extLst>
                </a:gridCol>
                <a:gridCol w="1183081">
                  <a:extLst>
                    <a:ext uri="{9D8B030D-6E8A-4147-A177-3AD203B41FA5}">
                      <a16:colId xmlns:a16="http://schemas.microsoft.com/office/drawing/2014/main" val="3726900020"/>
                    </a:ext>
                  </a:extLst>
                </a:gridCol>
              </a:tblGrid>
              <a:tr h="285524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</a:rPr>
                        <a:t>전처리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551838"/>
                  </a:ext>
                </a:extLst>
              </a:tr>
              <a:tr h="2855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</a:rPr>
                        <a:t>lang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version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812"/>
                  </a:ext>
                </a:extLst>
              </a:tr>
              <a:tr h="285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python3.6.x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tqdm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&gt;1.0.1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78837"/>
                  </a:ext>
                </a:extLst>
              </a:tr>
              <a:tr h="285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python3.6.x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pyyaml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89281"/>
                  </a:ext>
                </a:extLst>
              </a:tr>
              <a:tr h="285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python3.6.x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whoosh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31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8813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A7B7B7-96C3-A24B-B01A-9E1203C1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  <a:endParaRPr kumimoji="1" lang="ko-KR" altLang="en-US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D63A36A3-E82C-4D65-922B-58A135098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5305695"/>
          </a:xfrm>
        </p:spPr>
        <p:txBody>
          <a:bodyPr/>
          <a:lstStyle/>
          <a:p>
            <a:r>
              <a:rPr kumimoji="1" lang="ko-KR" altLang="en-US" dirty="0"/>
              <a:t> 실행을 위한 필요 수정 사항 </a:t>
            </a:r>
            <a:r>
              <a:rPr kumimoji="1" lang="en-US" altLang="ko-KR" dirty="0"/>
              <a:t>(</a:t>
            </a:r>
            <a:r>
              <a:rPr kumimoji="1" lang="ko-KR" altLang="en-US" dirty="0"/>
              <a:t>모델 </a:t>
            </a:r>
            <a:r>
              <a:rPr kumimoji="1" lang="ko-KR" altLang="en-US" dirty="0" err="1"/>
              <a:t>파라미터</a:t>
            </a:r>
            <a:r>
              <a:rPr kumimoji="1" lang="ko-KR" altLang="en-US" dirty="0"/>
              <a:t> 및 파일 경로 변경</a:t>
            </a:r>
            <a:r>
              <a:rPr kumimoji="1" lang="en-US" altLang="ko-KR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40CC1-8374-449D-A9A6-5F000D79C8EA}"/>
              </a:ext>
            </a:extLst>
          </p:cNvPr>
          <p:cNvSpPr txBox="1"/>
          <p:nvPr/>
        </p:nvSpPr>
        <p:spPr>
          <a:xfrm>
            <a:off x="838200" y="180278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module.py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F6DE331-2A73-4CE7-93B5-913CE4D21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5721"/>
            <a:ext cx="5029200" cy="38004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24D27E-129A-4AAF-9912-FCA41C7F460B}"/>
              </a:ext>
            </a:extLst>
          </p:cNvPr>
          <p:cNvSpPr/>
          <p:nvPr/>
        </p:nvSpPr>
        <p:spPr>
          <a:xfrm>
            <a:off x="1472339" y="2370437"/>
            <a:ext cx="1410347" cy="72922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설명선 1 4">
            <a:extLst>
              <a:ext uri="{FF2B5EF4-FFF2-40B4-BE49-F238E27FC236}">
                <a16:creationId xmlns:a16="http://schemas.microsoft.com/office/drawing/2014/main" id="{0E0A7BE7-9D8F-4666-84E0-4F1CF90A3ACE}"/>
              </a:ext>
            </a:extLst>
          </p:cNvPr>
          <p:cNvSpPr/>
          <p:nvPr/>
        </p:nvSpPr>
        <p:spPr>
          <a:xfrm>
            <a:off x="5647195" y="1810534"/>
            <a:ext cx="4550690" cy="1325105"/>
          </a:xfrm>
          <a:prstGeom prst="borderCallout1">
            <a:avLst>
              <a:gd name="adj1" fmla="val 43311"/>
              <a:gd name="adj2" fmla="val 264"/>
              <a:gd name="adj3" fmla="val 70394"/>
              <a:gd name="adj4" fmla="val -6089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embed_num</a:t>
            </a:r>
            <a:r>
              <a:rPr lang="en-US" altLang="ko-KR" dirty="0">
                <a:solidFill>
                  <a:schemeClr val="tx1"/>
                </a:solidFill>
              </a:rPr>
              <a:t> : input vocab size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embed_dim</a:t>
            </a:r>
            <a:r>
              <a:rPr lang="en-US" altLang="ko-KR" dirty="0">
                <a:solidFill>
                  <a:schemeClr val="tx1"/>
                </a:solidFill>
              </a:rPr>
              <a:t> : embedding dimension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kernel_num</a:t>
            </a:r>
            <a:r>
              <a:rPr lang="en-US" altLang="ko-KR" dirty="0">
                <a:solidFill>
                  <a:schemeClr val="tx1"/>
                </a:solidFill>
              </a:rPr>
              <a:t> : number of each kernel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class_num</a:t>
            </a:r>
            <a:r>
              <a:rPr lang="en-US" altLang="ko-KR" dirty="0">
                <a:solidFill>
                  <a:schemeClr val="tx1"/>
                </a:solidFill>
              </a:rPr>
              <a:t> : number of label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A2E140-2EB4-4C81-98EC-1487723D0303}"/>
              </a:ext>
            </a:extLst>
          </p:cNvPr>
          <p:cNvSpPr/>
          <p:nvPr/>
        </p:nvSpPr>
        <p:spPr>
          <a:xfrm>
            <a:off x="1115878" y="3367895"/>
            <a:ext cx="3750590" cy="6371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7A5B80-1A36-44B1-A0E8-05C06AF8AA01}"/>
              </a:ext>
            </a:extLst>
          </p:cNvPr>
          <p:cNvSpPr/>
          <p:nvPr/>
        </p:nvSpPr>
        <p:spPr>
          <a:xfrm>
            <a:off x="1115877" y="4114795"/>
            <a:ext cx="4531317" cy="106800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20317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A7B7B7-96C3-A24B-B01A-9E1203C1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  <a:endParaRPr kumimoji="1" lang="ko-KR" altLang="en-US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D63A36A3-E82C-4D65-922B-58A135098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268"/>
            <a:ext cx="10515600" cy="5305695"/>
          </a:xfrm>
        </p:spPr>
        <p:txBody>
          <a:bodyPr/>
          <a:lstStyle/>
          <a:p>
            <a:r>
              <a:rPr kumimoji="1" lang="ko-KR" altLang="en-US" dirty="0"/>
              <a:t> 실행을 위한 필요 수정 사항 </a:t>
            </a:r>
            <a:r>
              <a:rPr kumimoji="1" lang="en-US" altLang="ko-KR" dirty="0"/>
              <a:t>(</a:t>
            </a:r>
            <a:r>
              <a:rPr kumimoji="1" lang="ko-KR" altLang="en-US" dirty="0"/>
              <a:t>모델 </a:t>
            </a:r>
            <a:r>
              <a:rPr kumimoji="1" lang="ko-KR" altLang="en-US" dirty="0" err="1"/>
              <a:t>파라미터</a:t>
            </a:r>
            <a:r>
              <a:rPr kumimoji="1" lang="ko-KR" altLang="en-US" dirty="0"/>
              <a:t> 및 파일 경로 변경</a:t>
            </a:r>
            <a:r>
              <a:rPr kumimoji="1" lang="en-US" altLang="ko-KR" dirty="0"/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1607A9-6A66-43CE-8050-DFBD7F7B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52" y="2489544"/>
            <a:ext cx="5695950" cy="2952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CC0C9D-0502-4F99-AD5B-18D3FA1B00C8}"/>
              </a:ext>
            </a:extLst>
          </p:cNvPr>
          <p:cNvSpPr txBox="1"/>
          <p:nvPr/>
        </p:nvSpPr>
        <p:spPr>
          <a:xfrm>
            <a:off x="838200" y="1802785"/>
            <a:ext cx="328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유사 발화 검색모델</a:t>
            </a:r>
            <a:r>
              <a:rPr kumimoji="1" lang="en-US" altLang="ko-KR" dirty="0"/>
              <a:t>/module.py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18AA41-FA94-41A9-9CD5-B86337143A05}"/>
              </a:ext>
            </a:extLst>
          </p:cNvPr>
          <p:cNvSpPr/>
          <p:nvPr/>
        </p:nvSpPr>
        <p:spPr>
          <a:xfrm>
            <a:off x="2169762" y="3129854"/>
            <a:ext cx="1859797" cy="31077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72935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1147E1-6940-4C4E-8190-06FBC34D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 실행을 위한 필요 수정 사항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ip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</a:t>
            </a:r>
            <a:r>
              <a:rPr kumimoji="1" lang="en-US" altLang="ko-KR" dirty="0"/>
              <a:t>port </a:t>
            </a:r>
            <a:r>
              <a:rPr kumimoji="1" lang="ko-KR" altLang="en-US" dirty="0"/>
              <a:t>변경</a:t>
            </a:r>
            <a:r>
              <a:rPr kumimoji="1" lang="en-US" altLang="ko-KR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A7B7B7-96C3-A24B-B01A-9E1203C1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지식 베이스 기반의 대화형 질의응답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0F26E-6A72-BB47-9121-9F86977A1824}"/>
              </a:ext>
            </a:extLst>
          </p:cNvPr>
          <p:cNvSpPr txBox="1"/>
          <p:nvPr/>
        </p:nvSpPr>
        <p:spPr>
          <a:xfrm>
            <a:off x="838200" y="1802785"/>
            <a:ext cx="211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Test/demo_ver_2.py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E5785A-CF22-43AE-802B-8F6347CE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29" y="2210831"/>
            <a:ext cx="7742401" cy="7263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0D7655-7371-9543-95D2-4782845F6575}"/>
              </a:ext>
            </a:extLst>
          </p:cNvPr>
          <p:cNvSpPr/>
          <p:nvPr/>
        </p:nvSpPr>
        <p:spPr>
          <a:xfrm>
            <a:off x="3686432" y="2407181"/>
            <a:ext cx="3139241" cy="3336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16744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1147E1-6940-4C4E-8190-06FBC34D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kumimoji="1" lang="ko-KR" altLang="en-US" dirty="0"/>
              <a:t>학습 코드 및 커맨드 라인</a:t>
            </a:r>
            <a:r>
              <a:rPr kumimoji="1" lang="en-US" altLang="ko-KR" dirty="0"/>
              <a:t> – </a:t>
            </a:r>
            <a:r>
              <a:rPr kumimoji="1" lang="ko-KR" altLang="en-US" dirty="0"/>
              <a:t>데이터 </a:t>
            </a:r>
            <a:r>
              <a:rPr kumimoji="1" lang="ko-KR" altLang="en-US" dirty="0" err="1"/>
              <a:t>전처리</a:t>
            </a:r>
            <a:endParaRPr kumimoji="1"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A7B7B7-96C3-A24B-B01A-9E1203C1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8E894C-07F8-44FE-8383-87EFE53E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912" y="1509713"/>
            <a:ext cx="5621247" cy="53482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453C6F-DCBE-4E87-9B74-20B0FF05D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41" y="1509713"/>
            <a:ext cx="4238625" cy="4381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641692-B992-4240-91AD-78CC416FC4C9}"/>
              </a:ext>
            </a:extLst>
          </p:cNvPr>
          <p:cNvSpPr txBox="1"/>
          <p:nvPr/>
        </p:nvSpPr>
        <p:spPr>
          <a:xfrm>
            <a:off x="1047841" y="2114550"/>
            <a:ext cx="53695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Config.yaml</a:t>
            </a:r>
            <a:r>
              <a:rPr lang="ko-KR" altLang="en-US" dirty="0"/>
              <a:t> 파일의 </a:t>
            </a:r>
            <a:r>
              <a:rPr lang="en-US" altLang="ko-KR" dirty="0"/>
              <a:t>use </a:t>
            </a:r>
            <a:r>
              <a:rPr lang="ko-KR" altLang="en-US" dirty="0"/>
              <a:t>부분을 설정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data_preprocess.py</a:t>
            </a:r>
            <a:r>
              <a:rPr lang="ko-KR" altLang="en-US" dirty="0"/>
              <a:t>의 </a:t>
            </a:r>
            <a:r>
              <a:rPr lang="en-US" altLang="ko-KR" dirty="0"/>
              <a:t>flag </a:t>
            </a:r>
            <a:r>
              <a:rPr lang="ko-KR" altLang="en-US" dirty="0"/>
              <a:t>부분에 </a:t>
            </a:r>
            <a:endParaRPr lang="en-US" altLang="ko-KR" dirty="0"/>
          </a:p>
          <a:p>
            <a:r>
              <a:rPr lang="ko-KR" altLang="en-US" dirty="0"/>
              <a:t>새로운 </a:t>
            </a:r>
            <a:r>
              <a:rPr lang="en-US" altLang="ko-KR" dirty="0"/>
              <a:t>flag</a:t>
            </a:r>
            <a:r>
              <a:rPr lang="ko-KR" altLang="en-US" dirty="0"/>
              <a:t>를 추가하여 사용도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$python3 data_preprocess.py</a:t>
            </a:r>
          </a:p>
        </p:txBody>
      </p:sp>
    </p:spTree>
    <p:extLst>
      <p:ext uri="{BB962C8B-B14F-4D97-AF65-F5344CB8AC3E}">
        <p14:creationId xmlns:p14="http://schemas.microsoft.com/office/powerpoint/2010/main" val="806138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1147E1-6940-4C4E-8190-06FBC34D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데모 페이지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http://163.180.146.131:12345/chat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A7B7B7-96C3-A24B-B01A-9E1203C1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도메인을 위한 대화 모델 개발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07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발화와 유사한 발화 쌍 찾기</a:t>
            </a:r>
            <a:endParaRPr lang="en-US" altLang="ko-KR" dirty="0"/>
          </a:p>
          <a:p>
            <a:pPr lvl="1"/>
            <a:r>
              <a:rPr lang="ko-KR" altLang="en-US" dirty="0"/>
              <a:t>비슷한 발화의 정의</a:t>
            </a:r>
            <a:endParaRPr lang="en-US" altLang="ko-KR" dirty="0"/>
          </a:p>
          <a:p>
            <a:pPr lvl="2"/>
            <a:r>
              <a:rPr lang="ko-KR" altLang="en-US" dirty="0"/>
              <a:t>어휘적으로 비슷한 발화 </a:t>
            </a:r>
            <a:r>
              <a:rPr lang="en-US" altLang="ko-KR" dirty="0"/>
              <a:t>: </a:t>
            </a:r>
            <a:r>
              <a:rPr lang="ko-KR" altLang="en-US" dirty="0"/>
              <a:t>발화를 구성하는 어휘가 동일한 지의 여부</a:t>
            </a:r>
            <a:endParaRPr lang="en-US" altLang="ko-KR" dirty="0"/>
          </a:p>
          <a:p>
            <a:pPr lvl="2"/>
            <a:r>
              <a:rPr lang="ko-KR" altLang="en-US" dirty="0"/>
              <a:t>구조적으로 비슷한 발화 </a:t>
            </a:r>
            <a:r>
              <a:rPr lang="en-US" altLang="ko-KR" dirty="0"/>
              <a:t>: </a:t>
            </a:r>
            <a:r>
              <a:rPr lang="ko-KR" altLang="en-US" dirty="0"/>
              <a:t>발화의 문장 구조가 유사한 지의 여부</a:t>
            </a:r>
            <a:endParaRPr lang="en-US" altLang="ko-KR" dirty="0"/>
          </a:p>
          <a:p>
            <a:pPr lvl="2"/>
            <a:r>
              <a:rPr lang="ko-KR" altLang="en-US" dirty="0" err="1"/>
              <a:t>패턴적으로</a:t>
            </a:r>
            <a:r>
              <a:rPr lang="ko-KR" altLang="en-US" dirty="0"/>
              <a:t> 비슷한 발화 </a:t>
            </a:r>
            <a:r>
              <a:rPr lang="en-US" altLang="ko-KR" dirty="0"/>
              <a:t>: </a:t>
            </a:r>
            <a:r>
              <a:rPr lang="ko-KR" altLang="en-US" dirty="0"/>
              <a:t>발화를 구성하는 형태소의 형태와 순서가 유사 여부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실험적으로 대화 생성에 가장 부합되는 비슷한 발화의 정의를 선택</a:t>
            </a:r>
          </a:p>
        </p:txBody>
      </p:sp>
    </p:spTree>
    <p:extLst>
      <p:ext uri="{BB962C8B-B14F-4D97-AF65-F5344CB8AC3E}">
        <p14:creationId xmlns:p14="http://schemas.microsoft.com/office/powerpoint/2010/main" val="313542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발화와 유사한 발화 쌍 찾기</a:t>
            </a:r>
            <a:endParaRPr lang="en-US" altLang="ko-KR" dirty="0"/>
          </a:p>
          <a:p>
            <a:pPr lvl="1"/>
            <a:r>
              <a:rPr lang="ko-KR" altLang="en-US" dirty="0"/>
              <a:t>어휘적으로 비슷한 발화</a:t>
            </a:r>
            <a:endParaRPr lang="en-US" altLang="ko-KR" dirty="0"/>
          </a:p>
          <a:p>
            <a:pPr lvl="2"/>
            <a:r>
              <a:rPr lang="en-US" altLang="ko-KR" dirty="0"/>
              <a:t>BM25</a:t>
            </a:r>
          </a:p>
          <a:p>
            <a:pPr lvl="3"/>
            <a:r>
              <a:rPr lang="ko-KR" altLang="en-US" dirty="0"/>
              <a:t>검색 기반의 </a:t>
            </a:r>
            <a:r>
              <a:rPr lang="en-US" altLang="ko-KR" dirty="0" err="1"/>
              <a:t>Lucene</a:t>
            </a:r>
            <a:r>
              <a:rPr lang="en-US" altLang="ko-KR" dirty="0"/>
              <a:t> </a:t>
            </a:r>
            <a:r>
              <a:rPr lang="ko-KR" altLang="en-US" dirty="0"/>
              <a:t>알고리즘을 통해 검색 </a:t>
            </a:r>
            <a:r>
              <a:rPr lang="en-US" altLang="ko-KR" dirty="0"/>
              <a:t>score </a:t>
            </a:r>
            <a:r>
              <a:rPr lang="ko-KR" altLang="en-US" dirty="0"/>
              <a:t>측정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AA2EE8E-ED87-42E8-B7E8-3F34918DC7D1}"/>
              </a:ext>
            </a:extLst>
          </p:cNvPr>
          <p:cNvGrpSpPr/>
          <p:nvPr/>
        </p:nvGrpSpPr>
        <p:grpSpPr>
          <a:xfrm>
            <a:off x="4418029" y="3705138"/>
            <a:ext cx="7773971" cy="2906264"/>
            <a:chOff x="2525622" y="2821562"/>
            <a:chExt cx="7773971" cy="2906264"/>
          </a:xfrm>
        </p:grpSpPr>
        <p:sp>
          <p:nvSpPr>
            <p:cNvPr id="5" name="AutoShape 2" descr="{\displaystyle {\text{score}}(D,Q)=\sum _{i=1}^{n}{\text{IDF}}(q_{i})\cdot {\frac {f(q_{i},D)\cdot (k_{1}+1)}{f(q_{i},D)+k_{1}\cdot \left(1-b+b\cdot {\frac {|D|}{\text{avgdl}}}\right)}},}">
              <a:extLst>
                <a:ext uri="{FF2B5EF4-FFF2-40B4-BE49-F238E27FC236}">
                  <a16:creationId xmlns:a16="http://schemas.microsoft.com/office/drawing/2014/main" id="{70184572-0BA8-4954-AAD0-03E04C0A24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22275" y="390940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C110C699-A33A-4447-87F0-C780A853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525622" y="3341914"/>
              <a:ext cx="5370394" cy="719892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48B1B56-9A58-4A89-A924-66D31B2098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0058" y="3748625"/>
              <a:ext cx="57637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3B2631-7C5E-4DB0-9F01-AA72C732AB5B}"/>
                </a:ext>
              </a:extLst>
            </p:cNvPr>
            <p:cNvSpPr txBox="1"/>
            <p:nvPr/>
          </p:nvSpPr>
          <p:spPr>
            <a:xfrm>
              <a:off x="8348855" y="3617820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C00000"/>
                  </a:solidFill>
                </a:rPr>
                <a:t>Document</a:t>
              </a:r>
              <a:r>
                <a:rPr lang="ko-KR" altLang="en-US" sz="1100" b="1" dirty="0">
                  <a:solidFill>
                    <a:srgbClr val="C00000"/>
                  </a:solidFill>
                </a:rPr>
                <a:t> </a:t>
              </a:r>
              <a:r>
                <a:rPr lang="en-US" altLang="ko-KR" sz="1100" b="1" dirty="0">
                  <a:solidFill>
                    <a:srgbClr val="C00000"/>
                  </a:solidFill>
                </a:rPr>
                <a:t>length</a:t>
              </a:r>
              <a:endParaRPr lang="ko-KR" altLang="en-US" sz="1100" b="1" dirty="0">
                <a:solidFill>
                  <a:srgbClr val="C00000"/>
                </a:solidFill>
              </a:endParaRPr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F63976EB-A07C-4BA1-B2E0-EAA460113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118681" y="4238311"/>
              <a:ext cx="2494069" cy="514649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CB8A2F3-D583-4407-899B-A6FC3D1FA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8765" y="3879430"/>
              <a:ext cx="0" cy="33477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905C090-4346-4C1C-B435-A51C4B662B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0058" y="3957096"/>
              <a:ext cx="57637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1E881D-2BC6-4896-9AA6-CDB99A3DD830}"/>
                </a:ext>
              </a:extLst>
            </p:cNvPr>
            <p:cNvSpPr txBox="1"/>
            <p:nvPr/>
          </p:nvSpPr>
          <p:spPr>
            <a:xfrm>
              <a:off x="8356432" y="3826291"/>
              <a:ext cx="19431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C00000"/>
                  </a:solidFill>
                </a:rPr>
                <a:t>Average document length</a:t>
              </a:r>
              <a:endParaRPr lang="ko-KR" altLang="en-US" sz="11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E3BE6304-C560-4F69-9067-623453BEB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7063" y="4406537"/>
              <a:ext cx="1" cy="6517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441CFC-BEEB-47B5-AF62-4BF0280B67E7}"/>
                </a:ext>
              </a:extLst>
            </p:cNvPr>
            <p:cNvSpPr txBox="1"/>
            <p:nvPr/>
          </p:nvSpPr>
          <p:spPr>
            <a:xfrm>
              <a:off x="4636111" y="5095688"/>
              <a:ext cx="8819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C00000"/>
                  </a:solidFill>
                </a:rPr>
                <a:t>Doc count</a:t>
              </a:r>
              <a:endParaRPr lang="ko-KR" altLang="en-US" sz="11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EACD60A-8636-45D2-8F9C-76A92A689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1532" y="4777065"/>
              <a:ext cx="1" cy="6517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7D8CA3-B41A-47DF-BF14-A762A78948A5}"/>
                </a:ext>
              </a:extLst>
            </p:cNvPr>
            <p:cNvSpPr txBox="1"/>
            <p:nvPr/>
          </p:nvSpPr>
          <p:spPr>
            <a:xfrm>
              <a:off x="5065884" y="5466216"/>
              <a:ext cx="7713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C00000"/>
                  </a:solidFill>
                </a:rPr>
                <a:t>Doc </a:t>
              </a:r>
              <a:r>
                <a:rPr lang="en-US" altLang="ko-KR" sz="1100" b="1" dirty="0" err="1">
                  <a:solidFill>
                    <a:srgbClr val="C00000"/>
                  </a:solidFill>
                </a:rPr>
                <a:t>freq</a:t>
              </a:r>
              <a:endParaRPr lang="ko-KR" altLang="en-US" sz="11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F185B26-AB9C-493D-9FE4-C6CA2D59DF1F}"/>
                </a:ext>
              </a:extLst>
            </p:cNvPr>
            <p:cNvCxnSpPr>
              <a:cxnSpLocks/>
            </p:cNvCxnSpPr>
            <p:nvPr/>
          </p:nvCxnSpPr>
          <p:spPr>
            <a:xfrm>
              <a:off x="5709127" y="3104767"/>
              <a:ext cx="0" cy="21268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6C6AF6-812F-4B4B-BC4B-4ACDD4F7BD74}"/>
                </a:ext>
              </a:extLst>
            </p:cNvPr>
            <p:cNvSpPr txBox="1"/>
            <p:nvPr/>
          </p:nvSpPr>
          <p:spPr>
            <a:xfrm>
              <a:off x="4526176" y="2821562"/>
              <a:ext cx="13692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C00000"/>
                  </a:solidFill>
                </a:rPr>
                <a:t>D</a:t>
              </a:r>
              <a:r>
                <a:rPr lang="ko-KR" altLang="en-US" sz="1100" b="1" dirty="0">
                  <a:solidFill>
                    <a:srgbClr val="C00000"/>
                  </a:solidFill>
                </a:rPr>
                <a:t>에 매칭되는 </a:t>
              </a:r>
              <a:r>
                <a:rPr lang="en-US" altLang="ko-KR" sz="1100" b="1" dirty="0" err="1">
                  <a:solidFill>
                    <a:srgbClr val="C00000"/>
                  </a:solidFill>
                </a:rPr>
                <a:t>freq</a:t>
              </a:r>
              <a:endParaRPr lang="ko-KR" altLang="en-US" sz="11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F7F3083-ED35-458A-9C74-11A7060C192E}"/>
                </a:ext>
              </a:extLst>
            </p:cNvPr>
            <p:cNvCxnSpPr>
              <a:cxnSpLocks/>
            </p:cNvCxnSpPr>
            <p:nvPr/>
          </p:nvCxnSpPr>
          <p:spPr>
            <a:xfrm>
              <a:off x="6590273" y="3104767"/>
              <a:ext cx="0" cy="21268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82FB81-0BD4-4918-9471-66CB3C8F4999}"/>
                </a:ext>
              </a:extLst>
            </p:cNvPr>
            <p:cNvSpPr txBox="1"/>
            <p:nvPr/>
          </p:nvSpPr>
          <p:spPr>
            <a:xfrm>
              <a:off x="6374675" y="2830926"/>
              <a:ext cx="36231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err="1">
                  <a:solidFill>
                    <a:srgbClr val="C00000"/>
                  </a:solidFill>
                </a:rPr>
                <a:t>elasticsearch</a:t>
              </a:r>
              <a:r>
                <a:rPr lang="en-US" altLang="ko-KR" sz="1100" b="1" dirty="0">
                  <a:solidFill>
                    <a:srgbClr val="C00000"/>
                  </a:solidFill>
                </a:rPr>
                <a:t> default</a:t>
              </a:r>
              <a:r>
                <a:rPr lang="ko-KR" altLang="en-US" sz="1100" b="1" dirty="0">
                  <a:solidFill>
                    <a:srgbClr val="C00000"/>
                  </a:solidFill>
                </a:rPr>
                <a:t>는 </a:t>
              </a:r>
              <a:r>
                <a:rPr lang="en-US" altLang="ko-KR" sz="1100" b="1" dirty="0">
                  <a:solidFill>
                    <a:srgbClr val="C00000"/>
                  </a:solidFill>
                </a:rPr>
                <a:t>1.2. </a:t>
              </a:r>
              <a:r>
                <a:rPr lang="ko-KR" altLang="en-US" sz="1100" b="1" dirty="0">
                  <a:solidFill>
                    <a:srgbClr val="C00000"/>
                  </a:solidFill>
                </a:rPr>
                <a:t>보통 </a:t>
              </a:r>
              <a:r>
                <a:rPr lang="en-US" altLang="ko-KR" sz="1100" b="1" dirty="0">
                  <a:solidFill>
                    <a:srgbClr val="C00000"/>
                  </a:solidFill>
                </a:rPr>
                <a:t>1.2 </a:t>
              </a:r>
              <a:r>
                <a:rPr lang="ko-KR" altLang="en-US" sz="1100" b="1" dirty="0">
                  <a:solidFill>
                    <a:srgbClr val="C00000"/>
                  </a:solidFill>
                </a:rPr>
                <a:t>혹은 </a:t>
              </a:r>
              <a:r>
                <a:rPr lang="en-US" altLang="ko-KR" sz="1100" b="1" dirty="0">
                  <a:solidFill>
                    <a:srgbClr val="C00000"/>
                  </a:solidFill>
                </a:rPr>
                <a:t>2.0</a:t>
              </a:r>
              <a:r>
                <a:rPr lang="ko-KR" altLang="en-US" sz="1100" b="1" dirty="0">
                  <a:solidFill>
                    <a:srgbClr val="C00000"/>
                  </a:solidFill>
                </a:rPr>
                <a:t>을 사용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88EB0DF-2CD0-4556-92FF-2AFB67DAC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5370" y="3957096"/>
              <a:ext cx="0" cy="23675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BB634D-AC7C-4CD7-BF9D-0B0A7F0DB205}"/>
                </a:ext>
              </a:extLst>
            </p:cNvPr>
            <p:cNvSpPr txBox="1"/>
            <p:nvPr/>
          </p:nvSpPr>
          <p:spPr>
            <a:xfrm>
              <a:off x="6926453" y="4241387"/>
              <a:ext cx="20810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C00000"/>
                  </a:solidFill>
                </a:rPr>
                <a:t> </a:t>
              </a:r>
              <a:r>
                <a:rPr lang="en-US" altLang="ko-KR" sz="1100" b="1" dirty="0" err="1">
                  <a:solidFill>
                    <a:srgbClr val="C00000"/>
                  </a:solidFill>
                </a:rPr>
                <a:t>elasticsearch</a:t>
              </a:r>
              <a:r>
                <a:rPr lang="en-US" altLang="ko-KR" sz="1100" b="1" dirty="0">
                  <a:solidFill>
                    <a:srgbClr val="C00000"/>
                  </a:solidFill>
                </a:rPr>
                <a:t> default</a:t>
              </a:r>
              <a:r>
                <a:rPr lang="ko-KR" altLang="en-US" sz="1100" b="1" dirty="0">
                  <a:solidFill>
                    <a:srgbClr val="C00000"/>
                  </a:solidFill>
                </a:rPr>
                <a:t>는 </a:t>
              </a:r>
              <a:r>
                <a:rPr lang="en-US" altLang="ko-KR" sz="1100" b="1" dirty="0">
                  <a:solidFill>
                    <a:srgbClr val="C00000"/>
                  </a:solidFill>
                </a:rPr>
                <a:t>0.75</a:t>
              </a:r>
              <a:endParaRPr lang="ko-KR" altLang="en-US" sz="1100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3" name="Picture 2" descr="https://inyl.github.io/assets/imgs/bm25/bm25_1.png">
            <a:extLst>
              <a:ext uri="{FF2B5EF4-FFF2-40B4-BE49-F238E27FC236}">
                <a16:creationId xmlns:a16="http://schemas.microsoft.com/office/drawing/2014/main" id="{6C3BA198-1763-4CB5-91F3-AB80E2764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7" y="3725864"/>
            <a:ext cx="36290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00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발화와 유사한 발화 쌍 찾기</a:t>
            </a:r>
            <a:endParaRPr lang="en-US" altLang="ko-KR" dirty="0"/>
          </a:p>
          <a:p>
            <a:pPr lvl="1"/>
            <a:r>
              <a:rPr lang="ko-KR" altLang="en-US" dirty="0"/>
              <a:t>구조적으로 비슷한 발화</a:t>
            </a:r>
            <a:endParaRPr lang="en-US" altLang="ko-KR" dirty="0"/>
          </a:p>
          <a:p>
            <a:pPr lvl="2"/>
            <a:r>
              <a:rPr lang="en-US" altLang="ko-KR" dirty="0"/>
              <a:t>Parse tree kernel</a:t>
            </a:r>
          </a:p>
          <a:p>
            <a:pPr lvl="3"/>
            <a:r>
              <a:rPr lang="ko-KR" altLang="en-US" dirty="0"/>
              <a:t>문장의</a:t>
            </a:r>
            <a:r>
              <a:rPr lang="en-US" altLang="ko-KR" dirty="0"/>
              <a:t> parse tree</a:t>
            </a:r>
            <a:r>
              <a:rPr lang="ko-KR" altLang="en-US" dirty="0"/>
              <a:t>를 추출하고 </a:t>
            </a:r>
            <a:r>
              <a:rPr lang="en-US" altLang="ko-KR" dirty="0"/>
              <a:t>cosine similarity </a:t>
            </a:r>
            <a:r>
              <a:rPr lang="ko-KR" altLang="en-US" dirty="0"/>
              <a:t>측정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convolution kernel</a:t>
            </a:r>
          </a:p>
          <a:p>
            <a:pPr lvl="4"/>
            <a:r>
              <a:rPr lang="en-US" altLang="ko-KR" dirty="0"/>
              <a:t>parse tree</a:t>
            </a:r>
            <a:r>
              <a:rPr lang="ko-KR" altLang="en-US" dirty="0"/>
              <a:t>를 요소 </a:t>
            </a:r>
            <a:r>
              <a:rPr lang="en-US" altLang="ko-KR" dirty="0"/>
              <a:t>subset tree</a:t>
            </a:r>
            <a:r>
              <a:rPr lang="ko-KR" altLang="en-US" dirty="0"/>
              <a:t>로 분리</a:t>
            </a:r>
            <a:endParaRPr lang="en-US" altLang="ko-KR" dirty="0"/>
          </a:p>
          <a:p>
            <a:pPr lvl="4"/>
            <a:r>
              <a:rPr lang="en-US" altLang="ko-KR" dirty="0"/>
              <a:t>subset tree</a:t>
            </a:r>
            <a:r>
              <a:rPr lang="ko-KR" altLang="en-US" dirty="0"/>
              <a:t>를 벡터 공간의 개별 축으로 전사</a:t>
            </a:r>
            <a:endParaRPr lang="en-US" altLang="ko-KR" dirty="0"/>
          </a:p>
          <a:p>
            <a:pPr lvl="4"/>
            <a:r>
              <a:rPr lang="en-US" altLang="ko-KR" dirty="0"/>
              <a:t>M</a:t>
            </a:r>
            <a:r>
              <a:rPr lang="ko-KR" altLang="en-US" dirty="0"/>
              <a:t>개의 </a:t>
            </a:r>
            <a:r>
              <a:rPr lang="en-US" altLang="ko-KR" dirty="0"/>
              <a:t>subset tree</a:t>
            </a:r>
            <a:r>
              <a:rPr lang="ko-KR" altLang="en-US" dirty="0"/>
              <a:t>에 대해서 </a:t>
            </a:r>
            <a:r>
              <a:rPr lang="en-US" altLang="ko-KR" dirty="0"/>
              <a:t>M</a:t>
            </a:r>
            <a:r>
              <a:rPr lang="ko-KR" altLang="en-US" dirty="0"/>
              <a:t>차원의 벡터 공간을 구성</a:t>
            </a:r>
            <a:endParaRPr lang="en-US" altLang="ko-KR" dirty="0"/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028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도메인을 위한 대화 모델 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발화와 유사한 발화 쌍 찾기</a:t>
            </a:r>
            <a:endParaRPr lang="en-US" altLang="ko-KR" dirty="0"/>
          </a:p>
          <a:p>
            <a:pPr lvl="1"/>
            <a:r>
              <a:rPr lang="ko-KR" altLang="en-US" dirty="0" err="1"/>
              <a:t>패턴적으로</a:t>
            </a:r>
            <a:r>
              <a:rPr lang="ko-KR" altLang="en-US" dirty="0"/>
              <a:t> 비슷한 발화</a:t>
            </a:r>
            <a:endParaRPr lang="en-US" altLang="ko-KR" dirty="0"/>
          </a:p>
          <a:p>
            <a:pPr lvl="2"/>
            <a:r>
              <a:rPr lang="ko-KR" altLang="en-US" dirty="0"/>
              <a:t>어휘</a:t>
            </a:r>
            <a:r>
              <a:rPr lang="en-US" altLang="ko-KR" dirty="0"/>
              <a:t>, </a:t>
            </a:r>
            <a:r>
              <a:rPr lang="ko-KR" altLang="en-US" dirty="0"/>
              <a:t>형식 형태소</a:t>
            </a:r>
            <a:r>
              <a:rPr lang="en-US" altLang="ko-KR" dirty="0"/>
              <a:t>(</a:t>
            </a:r>
            <a:r>
              <a:rPr lang="ko-KR" altLang="en-US" dirty="0"/>
              <a:t>조사</a:t>
            </a:r>
            <a:r>
              <a:rPr lang="en-US" altLang="ko-KR" dirty="0"/>
              <a:t>, </a:t>
            </a:r>
            <a:r>
              <a:rPr lang="ko-KR" altLang="en-US" dirty="0"/>
              <a:t>선</a:t>
            </a:r>
            <a:r>
              <a:rPr lang="en-US" altLang="ko-KR" dirty="0"/>
              <a:t>/</a:t>
            </a:r>
            <a:r>
              <a:rPr lang="ko-KR" altLang="en-US" dirty="0"/>
              <a:t>어말 어미 등</a:t>
            </a:r>
            <a:r>
              <a:rPr lang="en-US" altLang="ko-KR" dirty="0"/>
              <a:t>), </a:t>
            </a:r>
            <a:r>
              <a:rPr lang="ko-KR" altLang="en-US" dirty="0"/>
              <a:t>형식 형태소를 제외한 형태소</a:t>
            </a:r>
            <a:r>
              <a:rPr lang="en-US" altLang="ko-KR" dirty="0"/>
              <a:t>(</a:t>
            </a:r>
            <a:r>
              <a:rPr lang="ko-KR" altLang="en-US" dirty="0"/>
              <a:t>명사</a:t>
            </a:r>
            <a:r>
              <a:rPr lang="en-US" altLang="ko-KR" dirty="0"/>
              <a:t>, </a:t>
            </a:r>
            <a:r>
              <a:rPr lang="ko-KR" altLang="en-US" dirty="0"/>
              <a:t>동사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feature</a:t>
            </a:r>
            <a:r>
              <a:rPr lang="ko-KR" altLang="en-US" dirty="0"/>
              <a:t>로 사용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25919"/>
              </p:ext>
            </p:extLst>
          </p:nvPr>
        </p:nvGraphicFramePr>
        <p:xfrm>
          <a:off x="1092000" y="3461925"/>
          <a:ext cx="1000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26325587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2594815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34006226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062126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834204279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71681389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8825209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6446528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5302044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057185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/>
                        <a:t>대분류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체언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/>
                        <a:t>선어말</a:t>
                      </a:r>
                      <a:r>
                        <a:rPr lang="ko-KR" altLang="en-US" sz="1800" b="1" dirty="0"/>
                        <a:t> 어미</a:t>
                      </a:r>
                    </a:p>
                  </a:txBody>
                  <a:tcPr marL="0" marR="0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어말</a:t>
                      </a:r>
                      <a:r>
                        <a:rPr lang="en-US" altLang="ko-KR" sz="1800" b="1" baseline="0" dirty="0"/>
                        <a:t> </a:t>
                      </a:r>
                      <a:r>
                        <a:rPr lang="ko-KR" altLang="en-US" sz="1800" b="1" dirty="0"/>
                        <a:t>어미</a:t>
                      </a:r>
                    </a:p>
                  </a:txBody>
                  <a:tcPr marL="0" marR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용언</a:t>
                      </a:r>
                    </a:p>
                  </a:txBody>
                  <a:tcPr marL="0" marR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6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태그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NNB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EP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EF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EC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ETN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ETM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VX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VCP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VCN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61774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설명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의존 명사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선어말</a:t>
                      </a:r>
                      <a:r>
                        <a:rPr lang="ko-KR" altLang="en-US" sz="1800" dirty="0"/>
                        <a:t> 어미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종결 어미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연결 어미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명사형</a:t>
                      </a:r>
                      <a:r>
                        <a:rPr lang="en-US" altLang="ko-KR" sz="1800" baseline="0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1800" dirty="0"/>
                        <a:t>전성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dirty="0"/>
                        <a:t>어미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관형형</a:t>
                      </a:r>
                      <a:endParaRPr lang="en-US" altLang="ko-KR" sz="1800" baseline="0" dirty="0"/>
                    </a:p>
                    <a:p>
                      <a:pPr algn="ctr" latinLnBrk="1"/>
                      <a:r>
                        <a:rPr lang="ko-KR" altLang="en-US" sz="1800" dirty="0"/>
                        <a:t>전성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dirty="0"/>
                        <a:t>어미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보조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dirty="0"/>
                        <a:t>용언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긍정</a:t>
                      </a:r>
                      <a:endParaRPr lang="en-US" altLang="ko-KR" sz="1800" baseline="0" dirty="0"/>
                    </a:p>
                    <a:p>
                      <a:pPr algn="ctr" latinLnBrk="1"/>
                      <a:r>
                        <a:rPr lang="ko-KR" altLang="en-US" sz="1800" dirty="0"/>
                        <a:t>지정사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부정</a:t>
                      </a:r>
                      <a:endParaRPr lang="en-US" altLang="ko-KR" sz="1800" baseline="0" dirty="0"/>
                    </a:p>
                    <a:p>
                      <a:pPr algn="ctr" latinLnBrk="1"/>
                      <a:r>
                        <a:rPr lang="ko-KR" altLang="en-US" sz="1800" dirty="0"/>
                        <a:t>지정사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2787241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830127"/>
              </p:ext>
            </p:extLst>
          </p:nvPr>
        </p:nvGraphicFramePr>
        <p:xfrm>
          <a:off x="601223" y="4930140"/>
          <a:ext cx="1089944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26325587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3062126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83420427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716813890"/>
                    </a:ext>
                  </a:extLst>
                </a:gridCol>
                <a:gridCol w="699049">
                  <a:extLst>
                    <a:ext uri="{9D8B030D-6E8A-4147-A177-3AD203B41FA5}">
                      <a16:colId xmlns:a16="http://schemas.microsoft.com/office/drawing/2014/main" val="4064465280"/>
                    </a:ext>
                  </a:extLst>
                </a:gridCol>
                <a:gridCol w="699049">
                  <a:extLst>
                    <a:ext uri="{9D8B030D-6E8A-4147-A177-3AD203B41FA5}">
                      <a16:colId xmlns:a16="http://schemas.microsoft.com/office/drawing/2014/main" val="598829577"/>
                    </a:ext>
                  </a:extLst>
                </a:gridCol>
                <a:gridCol w="699049">
                  <a:extLst>
                    <a:ext uri="{9D8B030D-6E8A-4147-A177-3AD203B41FA5}">
                      <a16:colId xmlns:a16="http://schemas.microsoft.com/office/drawing/2014/main" val="2966242598"/>
                    </a:ext>
                  </a:extLst>
                </a:gridCol>
                <a:gridCol w="699049">
                  <a:extLst>
                    <a:ext uri="{9D8B030D-6E8A-4147-A177-3AD203B41FA5}">
                      <a16:colId xmlns:a16="http://schemas.microsoft.com/office/drawing/2014/main" val="3239263762"/>
                    </a:ext>
                  </a:extLst>
                </a:gridCol>
                <a:gridCol w="699049">
                  <a:extLst>
                    <a:ext uri="{9D8B030D-6E8A-4147-A177-3AD203B41FA5}">
                      <a16:colId xmlns:a16="http://schemas.microsoft.com/office/drawing/2014/main" val="1181716509"/>
                    </a:ext>
                  </a:extLst>
                </a:gridCol>
                <a:gridCol w="699049">
                  <a:extLst>
                    <a:ext uri="{9D8B030D-6E8A-4147-A177-3AD203B41FA5}">
                      <a16:colId xmlns:a16="http://schemas.microsoft.com/office/drawing/2014/main" val="2723712091"/>
                    </a:ext>
                  </a:extLst>
                </a:gridCol>
                <a:gridCol w="699049">
                  <a:extLst>
                    <a:ext uri="{9D8B030D-6E8A-4147-A177-3AD203B41FA5}">
                      <a16:colId xmlns:a16="http://schemas.microsoft.com/office/drawing/2014/main" val="20756254"/>
                    </a:ext>
                  </a:extLst>
                </a:gridCol>
                <a:gridCol w="699049">
                  <a:extLst>
                    <a:ext uri="{9D8B030D-6E8A-4147-A177-3AD203B41FA5}">
                      <a16:colId xmlns:a16="http://schemas.microsoft.com/office/drawing/2014/main" val="2530204487"/>
                    </a:ext>
                  </a:extLst>
                </a:gridCol>
                <a:gridCol w="699049">
                  <a:extLst>
                    <a:ext uri="{9D8B030D-6E8A-4147-A177-3AD203B41FA5}">
                      <a16:colId xmlns:a16="http://schemas.microsoft.com/office/drawing/2014/main" val="1057185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/>
                        <a:t>대분류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접미사</a:t>
                      </a:r>
                    </a:p>
                  </a:txBody>
                  <a:tcPr marL="0" marR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조사</a:t>
                      </a:r>
                    </a:p>
                  </a:txBody>
                  <a:tcPr marL="0" marR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6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태그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XSN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XSV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XSA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JKS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JKC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JKG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JKO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JKB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JKV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JKQ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JX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JC</a:t>
                      </a:r>
                      <a:endParaRPr lang="ko-KR" altLang="en-US" sz="1800" b="1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61774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설명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명사 파생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접미사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동사 파생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접미사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형용사</a:t>
                      </a:r>
                      <a:r>
                        <a:rPr lang="ko-KR" altLang="en-US" sz="1800" baseline="0" dirty="0"/>
                        <a:t> 파생</a:t>
                      </a:r>
                      <a:endParaRPr lang="en-US" altLang="ko-KR" sz="1800" baseline="0" dirty="0"/>
                    </a:p>
                    <a:p>
                      <a:pPr algn="ctr" latinLnBrk="1"/>
                      <a:r>
                        <a:rPr lang="ko-KR" altLang="en-US" sz="1800" baseline="0" dirty="0"/>
                        <a:t>접미사</a:t>
                      </a:r>
                      <a:endParaRPr lang="en-US" altLang="ko-KR" sz="1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주격 조사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보격 조사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관형격 조사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목적격 조사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부사격 조사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호격 조사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인용격</a:t>
                      </a:r>
                      <a:r>
                        <a:rPr lang="ko-KR" altLang="en-US" sz="1800" dirty="0"/>
                        <a:t> 조사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보조사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접속 조사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2787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01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25514</TotalTime>
  <Words>4191</Words>
  <Application>Microsoft Office PowerPoint</Application>
  <PresentationFormat>와이드스크린</PresentationFormat>
  <Paragraphs>1657</Paragraphs>
  <Slides>55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맑은 고딕</vt:lpstr>
      <vt:lpstr>Arial</vt:lpstr>
      <vt:lpstr>Calibri</vt:lpstr>
      <vt:lpstr>Calibri Light</vt:lpstr>
      <vt:lpstr>Cambria Math</vt:lpstr>
      <vt:lpstr>Symbol</vt:lpstr>
      <vt:lpstr>Office Theme</vt:lpstr>
      <vt:lpstr>WiseKB 대화생성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다중 도메인을 위한 대화 모델 개발</vt:lpstr>
      <vt:lpstr>지식 베이스 기반의 대화형 질의응답</vt:lpstr>
      <vt:lpstr>다중 도메인을 위한 대화 모델 개발</vt:lpstr>
      <vt:lpstr>다중 도메인을 위한 대화 모델 개발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 과제 회의</dc:title>
  <dc:creator>Windows 사용자</dc:creator>
  <cp:lastModifiedBy>김아영</cp:lastModifiedBy>
  <cp:revision>234</cp:revision>
  <dcterms:created xsi:type="dcterms:W3CDTF">2018-10-30T01:10:16Z</dcterms:created>
  <dcterms:modified xsi:type="dcterms:W3CDTF">2019-11-15T04:38:49Z</dcterms:modified>
</cp:coreProperties>
</file>