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9" r:id="rId3"/>
    <p:sldId id="273" r:id="rId4"/>
    <p:sldId id="274" r:id="rId5"/>
    <p:sldId id="275" r:id="rId6"/>
    <p:sldId id="276" r:id="rId7"/>
    <p:sldId id="278" r:id="rId8"/>
    <p:sldId id="279" r:id="rId9"/>
    <p:sldId id="280" r:id="rId10"/>
    <p:sldId id="281" r:id="rId11"/>
    <p:sldId id="282" r:id="rId12"/>
    <p:sldId id="283" r:id="rId13"/>
    <p:sldId id="284" r:id="rId14"/>
    <p:sldId id="257" r:id="rId15"/>
    <p:sldId id="286" r:id="rId16"/>
    <p:sldId id="287" r:id="rId17"/>
    <p:sldId id="258" r:id="rId18"/>
    <p:sldId id="288" r:id="rId19"/>
    <p:sldId id="260" r:id="rId20"/>
    <p:sldId id="289" r:id="rId21"/>
    <p:sldId id="290" r:id="rId22"/>
    <p:sldId id="291" r:id="rId23"/>
    <p:sldId id="292" r:id="rId24"/>
    <p:sldId id="293" r:id="rId25"/>
    <p:sldId id="261" r:id="rId26"/>
    <p:sldId id="262" r:id="rId27"/>
    <p:sldId id="263" r:id="rId28"/>
    <p:sldId id="285" r:id="rId29"/>
    <p:sldId id="267" r:id="rId30"/>
    <p:sldId id="294" r:id="rId31"/>
    <p:sldId id="268" r:id="rId32"/>
    <p:sldId id="295" r:id="rId33"/>
    <p:sldId id="269" r:id="rId34"/>
    <p:sldId id="29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Card" id="{C88CE034-14BB-43DC-994A-8222D51ED3EA}">
          <p14:sldIdLst>
            <p14:sldId id="256"/>
          </p14:sldIdLst>
        </p14:section>
        <p14:section name="Introduction of Brain" id="{4D9B4B01-485C-4E66-A0E5-8C1647E14BD0}">
          <p14:sldIdLst>
            <p14:sldId id="259"/>
            <p14:sldId id="273"/>
            <p14:sldId id="274"/>
            <p14:sldId id="275"/>
          </p14:sldIdLst>
        </p14:section>
        <p14:section name="Neurons" id="{6B295680-E077-4E6D-ADC7-2E7269256DB4}">
          <p14:sldIdLst>
            <p14:sldId id="276"/>
          </p14:sldIdLst>
        </p14:section>
        <p14:section name="The Cortex" id="{5B0ACD25-DB77-4B5A-9327-2998068FC1D9}">
          <p14:sldIdLst>
            <p14:sldId id="278"/>
            <p14:sldId id="279"/>
            <p14:sldId id="280"/>
            <p14:sldId id="281"/>
            <p14:sldId id="282"/>
            <p14:sldId id="283"/>
            <p14:sldId id="284"/>
          </p14:sldIdLst>
        </p14:section>
        <p14:section name="ALZ Pathology" id="{151764E9-CC3F-447E-B7CC-CD74DF9AE284}">
          <p14:sldIdLst>
            <p14:sldId id="257"/>
            <p14:sldId id="286"/>
            <p14:sldId id="287"/>
            <p14:sldId id="258"/>
            <p14:sldId id="288"/>
            <p14:sldId id="260"/>
            <p14:sldId id="289"/>
            <p14:sldId id="290"/>
            <p14:sldId id="291"/>
            <p14:sldId id="292"/>
            <p14:sldId id="293"/>
            <p14:sldId id="261"/>
            <p14:sldId id="262"/>
            <p14:sldId id="263"/>
            <p14:sldId id="285"/>
          </p14:sldIdLst>
        </p14:section>
        <p14:section name="What to do" id="{7E27EBD1-4876-4A88-B687-26AD92413FC6}">
          <p14:sldIdLst>
            <p14:sldId id="267"/>
            <p14:sldId id="294"/>
            <p14:sldId id="268"/>
            <p14:sldId id="295"/>
          </p14:sldIdLst>
        </p14:section>
        <p14:section name="Resources" id="{8984418D-8566-4852-B9BB-E1F8F619B294}">
          <p14:sldIdLst>
            <p14:sldId id="269"/>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94660"/>
  </p:normalViewPr>
  <p:slideViewPr>
    <p:cSldViewPr snapToGrid="0">
      <p:cViewPr varScale="1">
        <p:scale>
          <a:sx n="50" d="100"/>
          <a:sy n="50" d="100"/>
        </p:scale>
        <p:origin x="78"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5AD36-F3ED-47C2-8988-936505E04282}" type="datetimeFigureOut">
              <a:rPr lang="en-US" smtClean="0"/>
              <a:t>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97EDA-21CA-4B1A-81CE-F8644499FC09}" type="slidenum">
              <a:rPr lang="en-US" smtClean="0"/>
              <a:t>‹#›</a:t>
            </a:fld>
            <a:endParaRPr lang="en-US"/>
          </a:p>
        </p:txBody>
      </p:sp>
    </p:spTree>
    <p:extLst>
      <p:ext uri="{BB962C8B-B14F-4D97-AF65-F5344CB8AC3E}">
        <p14:creationId xmlns:p14="http://schemas.microsoft.com/office/powerpoint/2010/main" val="1219294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197EDA-21CA-4B1A-81CE-F8644499FC09}" type="slidenum">
              <a:rPr lang="en-US" smtClean="0"/>
              <a:t>1</a:t>
            </a:fld>
            <a:endParaRPr lang="en-US"/>
          </a:p>
        </p:txBody>
      </p:sp>
    </p:spTree>
    <p:extLst>
      <p:ext uri="{BB962C8B-B14F-4D97-AF65-F5344CB8AC3E}">
        <p14:creationId xmlns:p14="http://schemas.microsoft.com/office/powerpoint/2010/main" val="303300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on #2: the other most common causes being Vascular Dementia and Parkinson’s Disease. </a:t>
            </a:r>
          </a:p>
        </p:txBody>
      </p:sp>
      <p:sp>
        <p:nvSpPr>
          <p:cNvPr id="4" name="Slide Number Placeholder 3"/>
          <p:cNvSpPr>
            <a:spLocks noGrp="1"/>
          </p:cNvSpPr>
          <p:nvPr>
            <p:ph type="sldNum" sz="quarter" idx="5"/>
          </p:nvPr>
        </p:nvSpPr>
        <p:spPr/>
        <p:txBody>
          <a:bodyPr/>
          <a:lstStyle/>
          <a:p>
            <a:fld id="{70197EDA-21CA-4B1A-81CE-F8644499FC09}" type="slidenum">
              <a:rPr lang="en-US" smtClean="0"/>
              <a:t>16</a:t>
            </a:fld>
            <a:endParaRPr lang="en-US"/>
          </a:p>
        </p:txBody>
      </p:sp>
    </p:spTree>
    <p:extLst>
      <p:ext uri="{BB962C8B-B14F-4D97-AF65-F5344CB8AC3E}">
        <p14:creationId xmlns:p14="http://schemas.microsoft.com/office/powerpoint/2010/main" val="1204432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5.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5.xml"/><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app.powerbi.com/groups/me/reports/5986b11b-fcb7-495f-bb04-60bbef8449f3/ReportSectiond8df10f83b39d8238cd8"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app.powerbi.com/groups/me/reports/5986b11b-fcb7-495f-bb04-60bbef8449f3/ReportSectiond8df10f83b39d8238cd8"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3.gif"/><Relationship Id="rId3" Type="http://schemas.openxmlformats.org/officeDocument/2006/relationships/image" Target="../media/image31.png"/><Relationship Id="rId7" Type="http://schemas.openxmlformats.org/officeDocument/2006/relationships/hyperlink" Target="https://www.nimh.nih.gov/health/find-help/index.shtml" TargetMode="External"/><Relationship Id="rId2" Type="http://schemas.openxmlformats.org/officeDocument/2006/relationships/hyperlink" Target="https://www.alz.org/" TargetMode="External"/><Relationship Id="rId1" Type="http://schemas.openxmlformats.org/officeDocument/2006/relationships/slideLayout" Target="../slideLayouts/slideLayout8.xml"/><Relationship Id="rId6" Type="http://schemas.openxmlformats.org/officeDocument/2006/relationships/hyperlink" Target="https://alz.org/tn" TargetMode="External"/><Relationship Id="rId5" Type="http://schemas.openxmlformats.org/officeDocument/2006/relationships/image" Target="../media/image32.jfif"/><Relationship Id="rId4" Type="http://schemas.openxmlformats.org/officeDocument/2006/relationships/hyperlink" Target="https://www.cdc.gov/"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www.alz.org/help-support/i-have-alz/programs-support"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alz.org/alzheimers-dementia/what-is-alzheimers/brain_tou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5.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Alzheimer’s Disease Trends in the United States and Tennessee from 1999-2018</a:t>
            </a:r>
          </a:p>
        </p:txBody>
      </p:sp>
      <p:sp>
        <p:nvSpPr>
          <p:cNvPr id="3" name="Subtitle 2"/>
          <p:cNvSpPr>
            <a:spLocks noGrp="1"/>
          </p:cNvSpPr>
          <p:nvPr>
            <p:ph type="subTitle" idx="1"/>
          </p:nvPr>
        </p:nvSpPr>
        <p:spPr>
          <a:xfrm>
            <a:off x="1876424" y="4526280"/>
            <a:ext cx="8791575" cy="1676400"/>
          </a:xfrm>
        </p:spPr>
        <p:txBody>
          <a:bodyPr>
            <a:normAutofit/>
          </a:bodyPr>
          <a:lstStyle/>
          <a:p>
            <a:r>
              <a:rPr lang="en-US" sz="1800" dirty="0"/>
              <a:t>Capstone Project for Nashville Software School Data Analytics Cohort 2</a:t>
            </a:r>
          </a:p>
          <a:p>
            <a:r>
              <a:rPr lang="en-US" dirty="0"/>
              <a:t>John Posey</a:t>
            </a:r>
          </a:p>
          <a:p>
            <a:r>
              <a:rPr lang="en-US" dirty="0"/>
              <a:t>Data Analyst</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4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45" name="Group 24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4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7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Smells</a:t>
            </a:r>
            <a:endParaRPr lang="en-US" sz="4000" dirty="0"/>
          </a:p>
        </p:txBody>
      </p:sp>
      <p:sp>
        <p:nvSpPr>
          <p:cNvPr id="30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1813" r="-2" b="34670"/>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80FBD5F-2391-4D09-9219-D700C7BECC7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32581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7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80" name="Group 17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2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3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42002" y="2213322"/>
            <a:ext cx="3489569" cy="2396681"/>
          </a:xfrm>
        </p:spPr>
        <p:txBody>
          <a:bodyPr vert="horz" lIns="91440" tIns="45720" rIns="91440" bIns="45720" rtlCol="0" anchor="ctr">
            <a:normAutofit/>
          </a:bodyPr>
          <a:lstStyle/>
          <a:p>
            <a:pPr algn="ctr"/>
            <a:r>
              <a:rPr lang="en-US" b="1" dirty="0"/>
              <a:t>Thoughts, Problem Solving And Planning</a:t>
            </a:r>
            <a:endParaRPr lang="en-US" dirty="0"/>
          </a:p>
        </p:txBody>
      </p:sp>
      <p:sp>
        <p:nvSpPr>
          <p:cNvPr id="35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6F226C3E-E1DC-4707-BBF1-B7D67A4B5CE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14619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2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30" name="Group 22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6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7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7973967" y="2226913"/>
            <a:ext cx="3489569" cy="2396681"/>
          </a:xfrm>
        </p:spPr>
        <p:txBody>
          <a:bodyPr vert="horz" lIns="91440" tIns="45720" rIns="91440" bIns="45720" rtlCol="0" anchor="ctr">
            <a:normAutofit/>
          </a:bodyPr>
          <a:lstStyle/>
          <a:p>
            <a:pPr algn="ctr"/>
            <a:r>
              <a:rPr lang="en-US" sz="4000" b="1" dirty="0"/>
              <a:t>Forming &amp; Storing Memories</a:t>
            </a:r>
            <a:endParaRPr lang="en-US" sz="4000" dirty="0"/>
          </a:p>
        </p:txBody>
      </p:sp>
      <p:sp>
        <p:nvSpPr>
          <p:cNvPr id="387"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t="4982" r="-2" b="31501"/>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761FB16B-75B5-4AA7-A00C-78862F56B43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65004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56"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57" name="Group 256">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8"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9"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2"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1"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2"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3"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7"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99"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1"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3"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219547"/>
            <a:ext cx="3489569" cy="2396681"/>
          </a:xfrm>
        </p:spPr>
        <p:txBody>
          <a:bodyPr vert="horz" lIns="91440" tIns="45720" rIns="91440" bIns="45720" rtlCol="0" anchor="ctr">
            <a:normAutofit/>
          </a:bodyPr>
          <a:lstStyle/>
          <a:p>
            <a:pPr algn="ctr"/>
            <a:r>
              <a:rPr lang="en-US" sz="4000" b="1" dirty="0"/>
              <a:t>Controlling Voluntary Movement</a:t>
            </a:r>
            <a:endParaRPr lang="en-US" sz="4000" dirty="0"/>
          </a:p>
        </p:txBody>
      </p:sp>
      <p:sp>
        <p:nvSpPr>
          <p:cNvPr id="312"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D67DE256-304C-4089-A0C7-0C9EE05F730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6008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091F-8AB9-456F-9FA0-CC4CCB438D5D}"/>
              </a:ext>
            </a:extLst>
          </p:cNvPr>
          <p:cNvSpPr>
            <a:spLocks noGrp="1"/>
          </p:cNvSpPr>
          <p:nvPr>
            <p:ph type="title"/>
          </p:nvPr>
        </p:nvSpPr>
        <p:spPr>
          <a:xfrm>
            <a:off x="1019491" y="1417318"/>
            <a:ext cx="9906000" cy="1374776"/>
          </a:xfrm>
        </p:spPr>
        <p:txBody>
          <a:bodyPr>
            <a:normAutofit/>
          </a:bodyPr>
          <a:lstStyle/>
          <a:p>
            <a:pPr algn="ctr"/>
            <a:r>
              <a:rPr lang="en-US" sz="4400" dirty="0"/>
              <a:t>Alzheimer’s Disease pathology and presentation</a:t>
            </a:r>
          </a:p>
        </p:txBody>
      </p:sp>
      <p:sp>
        <p:nvSpPr>
          <p:cNvPr id="3" name="Text Placeholder 2">
            <a:extLst>
              <a:ext uri="{FF2B5EF4-FFF2-40B4-BE49-F238E27FC236}">
                <a16:creationId xmlns:a16="http://schemas.microsoft.com/office/drawing/2014/main" id="{25381FF3-857C-4F3E-AEB2-0B784534A0A3}"/>
              </a:ext>
            </a:extLst>
          </p:cNvPr>
          <p:cNvSpPr>
            <a:spLocks noGrp="1"/>
          </p:cNvSpPr>
          <p:nvPr>
            <p:ph type="body" idx="1"/>
          </p:nvPr>
        </p:nvSpPr>
        <p:spPr>
          <a:xfrm>
            <a:off x="1019491" y="3530228"/>
            <a:ext cx="9906000" cy="1071358"/>
          </a:xfrm>
        </p:spPr>
        <p:txBody>
          <a:bodyPr>
            <a:normAutofit/>
          </a:bodyPr>
          <a:lstStyle/>
          <a:p>
            <a:pPr algn="ctr"/>
            <a:r>
              <a:rPr lang="en-US" sz="2000" dirty="0"/>
              <a:t>What Alzheimer’s Disease is? </a:t>
            </a:r>
          </a:p>
          <a:p>
            <a:pPr algn="ctr"/>
            <a:r>
              <a:rPr lang="en-US" sz="2000" dirty="0"/>
              <a:t>how it affects those diagnosed?</a:t>
            </a:r>
          </a:p>
        </p:txBody>
      </p:sp>
    </p:spTree>
    <p:extLst>
      <p:ext uri="{BB962C8B-B14F-4D97-AF65-F5344CB8AC3E}">
        <p14:creationId xmlns:p14="http://schemas.microsoft.com/office/powerpoint/2010/main" val="2519096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BC877-E938-4804-AC22-58EB94BB80C6}"/>
              </a:ext>
            </a:extLst>
          </p:cNvPr>
          <p:cNvSpPr>
            <a:spLocks noGrp="1"/>
          </p:cNvSpPr>
          <p:nvPr>
            <p:ph type="title"/>
          </p:nvPr>
        </p:nvSpPr>
        <p:spPr>
          <a:xfrm>
            <a:off x="1141413" y="635143"/>
            <a:ext cx="9905998" cy="1478570"/>
          </a:xfrm>
        </p:spPr>
        <p:txBody>
          <a:bodyPr/>
          <a:lstStyle/>
          <a:p>
            <a:pPr algn="ctr"/>
            <a:r>
              <a:rPr lang="en-US" dirty="0"/>
              <a:t>What is Alzheimer’s Disease? </a:t>
            </a:r>
          </a:p>
        </p:txBody>
      </p:sp>
      <p:sp>
        <p:nvSpPr>
          <p:cNvPr id="5" name="Content Placeholder 4">
            <a:extLst>
              <a:ext uri="{FF2B5EF4-FFF2-40B4-BE49-F238E27FC236}">
                <a16:creationId xmlns:a16="http://schemas.microsoft.com/office/drawing/2014/main" id="{DD34BCBF-8139-4866-9F81-3B9BDDEB7A04}"/>
              </a:ext>
            </a:extLst>
          </p:cNvPr>
          <p:cNvSpPr>
            <a:spLocks noGrp="1"/>
          </p:cNvSpPr>
          <p:nvPr>
            <p:ph idx="1"/>
          </p:nvPr>
        </p:nvSpPr>
        <p:spPr>
          <a:xfrm>
            <a:off x="1141413" y="2392434"/>
            <a:ext cx="9905999" cy="2073131"/>
          </a:xfrm>
        </p:spPr>
        <p:txBody>
          <a:bodyPr/>
          <a:lstStyle/>
          <a:p>
            <a:r>
              <a:rPr lang="en-US" dirty="0"/>
              <a:t>According to the Alzheimer’s Association,  Alzheimer’s is a subset of a mental disorder known as Dementia. It affects memory, thinking and overall behavior. Symptoms can eventually grow severe enough that they interfere with daily everyday tasks. </a:t>
            </a:r>
          </a:p>
        </p:txBody>
      </p:sp>
    </p:spTree>
    <p:extLst>
      <p:ext uri="{BB962C8B-B14F-4D97-AF65-F5344CB8AC3E}">
        <p14:creationId xmlns:p14="http://schemas.microsoft.com/office/powerpoint/2010/main" val="274249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C98AA-4623-4E15-A0F0-929D92256B4B}"/>
              </a:ext>
            </a:extLst>
          </p:cNvPr>
          <p:cNvSpPr>
            <a:spLocks noGrp="1"/>
          </p:cNvSpPr>
          <p:nvPr>
            <p:ph type="title"/>
          </p:nvPr>
        </p:nvSpPr>
        <p:spPr>
          <a:xfrm>
            <a:off x="1146705" y="1429544"/>
            <a:ext cx="3856037" cy="1639884"/>
          </a:xfrm>
        </p:spPr>
        <p:txBody>
          <a:bodyPr anchor="ctr"/>
          <a:lstStyle/>
          <a:p>
            <a:pPr algn="ctr"/>
            <a:r>
              <a:rPr lang="en-US" dirty="0"/>
              <a:t>Understanding</a:t>
            </a:r>
            <a:br>
              <a:rPr lang="en-US" dirty="0"/>
            </a:br>
            <a:r>
              <a:rPr lang="en-US" dirty="0"/>
              <a:t>Alzheimer’s </a:t>
            </a:r>
          </a:p>
        </p:txBody>
      </p:sp>
      <p:sp>
        <p:nvSpPr>
          <p:cNvPr id="5" name="Content Placeholder 4">
            <a:extLst>
              <a:ext uri="{FF2B5EF4-FFF2-40B4-BE49-F238E27FC236}">
                <a16:creationId xmlns:a16="http://schemas.microsoft.com/office/drawing/2014/main" id="{B4A8647E-9976-4659-98A9-6AE68E3310D2}"/>
              </a:ext>
            </a:extLst>
          </p:cNvPr>
          <p:cNvSpPr>
            <a:spLocks noGrp="1"/>
          </p:cNvSpPr>
          <p:nvPr>
            <p:ph idx="1"/>
          </p:nvPr>
        </p:nvSpPr>
        <p:spPr/>
        <p:txBody>
          <a:bodyPr anchor="t">
            <a:normAutofit fontScale="92500"/>
          </a:bodyPr>
          <a:lstStyle/>
          <a:p>
            <a:pPr algn="ctr"/>
            <a:r>
              <a:rPr lang="en-US" dirty="0"/>
              <a:t> Alzheimer’s is the most common form or cause of Dementia. Dementia is a general term for loss of memory or other cognitive abilities. </a:t>
            </a:r>
          </a:p>
          <a:p>
            <a:pPr algn="ctr"/>
            <a:r>
              <a:rPr lang="en-US" dirty="0"/>
              <a:t>Alzheimer’s accounts for 60-80% of Dementia cases. </a:t>
            </a:r>
          </a:p>
          <a:p>
            <a:pPr algn="ctr"/>
            <a:r>
              <a:rPr lang="en-US" dirty="0"/>
              <a:t>Alzheimer’s is not a normal part of aging. There are numerous cases of early-onset Alzheimer’s (which is anyone under 65 years of age) </a:t>
            </a:r>
          </a:p>
          <a:p>
            <a:pPr algn="ctr"/>
            <a:r>
              <a:rPr lang="en-US" dirty="0"/>
              <a:t>Alzheimer’s currently has no cure. Treatment for symptoms is the best available course of action. </a:t>
            </a:r>
          </a:p>
        </p:txBody>
      </p:sp>
      <p:sp>
        <p:nvSpPr>
          <p:cNvPr id="6" name="Text Placeholder 5">
            <a:extLst>
              <a:ext uri="{FF2B5EF4-FFF2-40B4-BE49-F238E27FC236}">
                <a16:creationId xmlns:a16="http://schemas.microsoft.com/office/drawing/2014/main" id="{C3B5E42C-A9EB-43AE-AED7-F903A42FFDBC}"/>
              </a:ext>
            </a:extLst>
          </p:cNvPr>
          <p:cNvSpPr>
            <a:spLocks noGrp="1"/>
          </p:cNvSpPr>
          <p:nvPr>
            <p:ph type="body" sz="half" idx="2"/>
          </p:nvPr>
        </p:nvSpPr>
        <p:spPr/>
        <p:txBody>
          <a:bodyPr anchor="ctr">
            <a:normAutofit/>
          </a:bodyPr>
          <a:lstStyle/>
          <a:p>
            <a:pPr algn="ctr"/>
            <a:r>
              <a:rPr lang="en-US" sz="2800" dirty="0"/>
              <a:t>A few quick facts about Alzheimer’s disease:</a:t>
            </a:r>
            <a:endParaRPr lang="en-US" dirty="0"/>
          </a:p>
        </p:txBody>
      </p:sp>
    </p:spTree>
    <p:extLst>
      <p:ext uri="{BB962C8B-B14F-4D97-AF65-F5344CB8AC3E}">
        <p14:creationId xmlns:p14="http://schemas.microsoft.com/office/powerpoint/2010/main" val="2961401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7AA9-88DF-4C54-B416-DC79F2102EA6}"/>
              </a:ext>
            </a:extLst>
          </p:cNvPr>
          <p:cNvSpPr>
            <a:spLocks noGrp="1"/>
          </p:cNvSpPr>
          <p:nvPr>
            <p:ph type="title"/>
          </p:nvPr>
        </p:nvSpPr>
        <p:spPr>
          <a:xfrm>
            <a:off x="1141411" y="835525"/>
            <a:ext cx="9906000" cy="2593475"/>
          </a:xfrm>
        </p:spPr>
        <p:txBody>
          <a:bodyPr/>
          <a:lstStyle/>
          <a:p>
            <a:pPr algn="ctr"/>
            <a:r>
              <a:rPr lang="en-US" dirty="0"/>
              <a:t>Alzheimer’s Disease, Brain Function, and Cognitive Decline</a:t>
            </a:r>
          </a:p>
        </p:txBody>
      </p:sp>
      <p:sp>
        <p:nvSpPr>
          <p:cNvPr id="3" name="Text Placeholder 2">
            <a:extLst>
              <a:ext uri="{FF2B5EF4-FFF2-40B4-BE49-F238E27FC236}">
                <a16:creationId xmlns:a16="http://schemas.microsoft.com/office/drawing/2014/main" id="{66CF14F7-EE4F-4357-BDC6-37920F084FEF}"/>
              </a:ext>
            </a:extLst>
          </p:cNvPr>
          <p:cNvSpPr>
            <a:spLocks noGrp="1"/>
          </p:cNvSpPr>
          <p:nvPr>
            <p:ph type="body" idx="1"/>
          </p:nvPr>
        </p:nvSpPr>
        <p:spPr/>
        <p:txBody>
          <a:bodyPr/>
          <a:lstStyle/>
          <a:p>
            <a:pPr algn="ctr"/>
            <a:r>
              <a:rPr lang="en-US" dirty="0"/>
              <a:t>Ad’s effect on brain function and the resulting cognitive decline. </a:t>
            </a:r>
          </a:p>
        </p:txBody>
      </p:sp>
    </p:spTree>
    <p:extLst>
      <p:ext uri="{BB962C8B-B14F-4D97-AF65-F5344CB8AC3E}">
        <p14:creationId xmlns:p14="http://schemas.microsoft.com/office/powerpoint/2010/main" val="209699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99B2A5-85E4-4B87-9FEF-7CD07AACEA05}"/>
              </a:ext>
            </a:extLst>
          </p:cNvPr>
          <p:cNvSpPr>
            <a:spLocks noGrp="1"/>
          </p:cNvSpPr>
          <p:nvPr>
            <p:ph type="title"/>
          </p:nvPr>
        </p:nvSpPr>
        <p:spPr/>
        <p:txBody>
          <a:bodyPr/>
          <a:lstStyle/>
          <a:p>
            <a:pPr algn="ctr"/>
            <a:r>
              <a:rPr lang="en-US" dirty="0"/>
              <a:t>Alzheimer’s leads to nerve cell death and loss of brain tissue. The brain shrinks dramatically, greatly affecting functions. </a:t>
            </a:r>
          </a:p>
        </p:txBody>
      </p:sp>
      <p:sp>
        <p:nvSpPr>
          <p:cNvPr id="5" name="Text Placeholder 4">
            <a:extLst>
              <a:ext uri="{FF2B5EF4-FFF2-40B4-BE49-F238E27FC236}">
                <a16:creationId xmlns:a16="http://schemas.microsoft.com/office/drawing/2014/main" id="{E480259E-7931-4681-891B-22C7E793C7FF}"/>
              </a:ext>
            </a:extLst>
          </p:cNvPr>
          <p:cNvSpPr>
            <a:spLocks noGrp="1"/>
          </p:cNvSpPr>
          <p:nvPr>
            <p:ph type="body" idx="1"/>
          </p:nvPr>
        </p:nvSpPr>
        <p:spPr/>
        <p:txBody>
          <a:bodyPr/>
          <a:lstStyle/>
          <a:p>
            <a:pPr algn="ctr"/>
            <a:r>
              <a:rPr lang="en-US" dirty="0"/>
              <a:t>Brain without Alzheimer’s Disease. </a:t>
            </a:r>
          </a:p>
        </p:txBody>
      </p:sp>
      <p:pic>
        <p:nvPicPr>
          <p:cNvPr id="15" name="Picture Placeholder 14" descr="A close - up of a brain&#10;&#10;Description automatically generated">
            <a:extLst>
              <a:ext uri="{FF2B5EF4-FFF2-40B4-BE49-F238E27FC236}">
                <a16:creationId xmlns:a16="http://schemas.microsoft.com/office/drawing/2014/main" id="{03BE683A-24FD-4E2A-AB8E-8588C3A7E48B}"/>
              </a:ext>
            </a:extLst>
          </p:cNvPr>
          <p:cNvPicPr>
            <a:picLocks noGrp="1" noChangeAspect="1"/>
          </p:cNvPicPr>
          <p:nvPr>
            <p:ph type="pic" idx="15"/>
          </p:nvPr>
        </p:nvPicPr>
        <p:blipFill rotWithShape="1">
          <a:blip r:embed="rId2"/>
          <a:srcRect l="-3030" t="17901" r="-3030" b="17901"/>
          <a:stretch/>
        </p:blipFill>
        <p:spPr>
          <a:xfrm>
            <a:off x="1188720" y="2651759"/>
            <a:ext cx="3030789" cy="1462980"/>
          </a:xfrm>
        </p:spPr>
      </p:pic>
      <p:sp>
        <p:nvSpPr>
          <p:cNvPr id="9" name="Text Placeholder 8">
            <a:extLst>
              <a:ext uri="{FF2B5EF4-FFF2-40B4-BE49-F238E27FC236}">
                <a16:creationId xmlns:a16="http://schemas.microsoft.com/office/drawing/2014/main" id="{4D770086-07E0-4A97-9DCC-C2445963E85B}"/>
              </a:ext>
            </a:extLst>
          </p:cNvPr>
          <p:cNvSpPr>
            <a:spLocks noGrp="1"/>
          </p:cNvSpPr>
          <p:nvPr>
            <p:ph type="body" sz="half" idx="18"/>
          </p:nvPr>
        </p:nvSpPr>
        <p:spPr/>
        <p:txBody>
          <a:bodyPr anchor="ctr"/>
          <a:lstStyle/>
          <a:p>
            <a:pPr algn="ctr"/>
            <a:r>
              <a:rPr lang="en-US" dirty="0"/>
              <a:t>No noticeable brain tissue degradation</a:t>
            </a:r>
          </a:p>
        </p:txBody>
      </p:sp>
      <p:sp>
        <p:nvSpPr>
          <p:cNvPr id="6" name="Text Placeholder 5">
            <a:extLst>
              <a:ext uri="{FF2B5EF4-FFF2-40B4-BE49-F238E27FC236}">
                <a16:creationId xmlns:a16="http://schemas.microsoft.com/office/drawing/2014/main" id="{C0A619E2-CEDC-4770-9E05-B9FF911E3974}"/>
              </a:ext>
            </a:extLst>
          </p:cNvPr>
          <p:cNvSpPr>
            <a:spLocks noGrp="1"/>
          </p:cNvSpPr>
          <p:nvPr>
            <p:ph type="body" sz="quarter" idx="3"/>
          </p:nvPr>
        </p:nvSpPr>
        <p:spPr/>
        <p:txBody>
          <a:bodyPr/>
          <a:lstStyle/>
          <a:p>
            <a:pPr algn="ctr"/>
            <a:r>
              <a:rPr lang="en-US" dirty="0"/>
              <a:t>Brain with advanced Alzheimer’s</a:t>
            </a:r>
          </a:p>
        </p:txBody>
      </p:sp>
      <p:pic>
        <p:nvPicPr>
          <p:cNvPr id="17" name="Picture Placeholder 16">
            <a:extLst>
              <a:ext uri="{FF2B5EF4-FFF2-40B4-BE49-F238E27FC236}">
                <a16:creationId xmlns:a16="http://schemas.microsoft.com/office/drawing/2014/main" id="{4B08FD7B-ACAA-4801-A7A4-CFAB1709D567}"/>
              </a:ext>
            </a:extLst>
          </p:cNvPr>
          <p:cNvPicPr>
            <a:picLocks noGrp="1" noChangeAspect="1"/>
          </p:cNvPicPr>
          <p:nvPr>
            <p:ph type="pic" idx="21"/>
          </p:nvPr>
        </p:nvPicPr>
        <p:blipFill>
          <a:blip r:embed="rId3"/>
          <a:srcRect t="20130" b="20130"/>
          <a:stretch>
            <a:fillRect/>
          </a:stretch>
        </p:blipFill>
        <p:spPr/>
      </p:pic>
      <p:sp>
        <p:nvSpPr>
          <p:cNvPr id="10" name="Text Placeholder 9">
            <a:extLst>
              <a:ext uri="{FF2B5EF4-FFF2-40B4-BE49-F238E27FC236}">
                <a16:creationId xmlns:a16="http://schemas.microsoft.com/office/drawing/2014/main" id="{A9311DDE-6935-41A9-BA77-0B76B88B65EE}"/>
              </a:ext>
            </a:extLst>
          </p:cNvPr>
          <p:cNvSpPr>
            <a:spLocks noGrp="1"/>
          </p:cNvSpPr>
          <p:nvPr>
            <p:ph type="body" sz="half" idx="19"/>
          </p:nvPr>
        </p:nvSpPr>
        <p:spPr/>
        <p:txBody>
          <a:bodyPr anchor="ctr"/>
          <a:lstStyle/>
          <a:p>
            <a:pPr algn="ctr"/>
            <a:r>
              <a:rPr lang="en-US" dirty="0"/>
              <a:t>Noticeable tissue degradation</a:t>
            </a:r>
          </a:p>
        </p:txBody>
      </p:sp>
      <p:sp>
        <p:nvSpPr>
          <p:cNvPr id="7" name="Text Placeholder 6">
            <a:extLst>
              <a:ext uri="{FF2B5EF4-FFF2-40B4-BE49-F238E27FC236}">
                <a16:creationId xmlns:a16="http://schemas.microsoft.com/office/drawing/2014/main" id="{56020013-F6A5-4A63-A7AD-D5382CB6C7B0}"/>
              </a:ext>
            </a:extLst>
          </p:cNvPr>
          <p:cNvSpPr>
            <a:spLocks noGrp="1"/>
          </p:cNvSpPr>
          <p:nvPr>
            <p:ph type="body" sz="quarter" idx="13"/>
          </p:nvPr>
        </p:nvSpPr>
        <p:spPr/>
        <p:txBody>
          <a:bodyPr/>
          <a:lstStyle/>
          <a:p>
            <a:pPr algn="ctr"/>
            <a:r>
              <a:rPr lang="en-US" dirty="0"/>
              <a:t>Comparison image of the two</a:t>
            </a:r>
          </a:p>
        </p:txBody>
      </p:sp>
      <p:pic>
        <p:nvPicPr>
          <p:cNvPr id="19" name="Picture Placeholder 18">
            <a:extLst>
              <a:ext uri="{FF2B5EF4-FFF2-40B4-BE49-F238E27FC236}">
                <a16:creationId xmlns:a16="http://schemas.microsoft.com/office/drawing/2014/main" id="{7E823BF3-06CA-477B-8F04-1C43CAFF1A7A}"/>
              </a:ext>
            </a:extLst>
          </p:cNvPr>
          <p:cNvPicPr>
            <a:picLocks noGrp="1" noChangeAspect="1"/>
          </p:cNvPicPr>
          <p:nvPr>
            <p:ph type="pic" idx="22"/>
          </p:nvPr>
        </p:nvPicPr>
        <p:blipFill>
          <a:blip r:embed="rId4"/>
          <a:srcRect t="20100" b="20100"/>
          <a:stretch>
            <a:fillRect/>
          </a:stretch>
        </p:blipFill>
        <p:spPr/>
      </p:pic>
      <p:sp>
        <p:nvSpPr>
          <p:cNvPr id="11" name="Text Placeholder 10">
            <a:extLst>
              <a:ext uri="{FF2B5EF4-FFF2-40B4-BE49-F238E27FC236}">
                <a16:creationId xmlns:a16="http://schemas.microsoft.com/office/drawing/2014/main" id="{090B3DF7-A3EB-4218-B300-07C9C86C0F59}"/>
              </a:ext>
            </a:extLst>
          </p:cNvPr>
          <p:cNvSpPr>
            <a:spLocks noGrp="1"/>
          </p:cNvSpPr>
          <p:nvPr>
            <p:ph type="body" sz="half" idx="20"/>
          </p:nvPr>
        </p:nvSpPr>
        <p:spPr/>
        <p:txBody>
          <a:bodyPr anchor="ctr"/>
          <a:lstStyle/>
          <a:p>
            <a:pPr algn="ctr"/>
            <a:r>
              <a:rPr lang="en-US" dirty="0"/>
              <a:t>See the difference between the two models. </a:t>
            </a:r>
          </a:p>
        </p:txBody>
      </p:sp>
    </p:spTree>
    <p:extLst>
      <p:ext uri="{BB962C8B-B14F-4D97-AF65-F5344CB8AC3E}">
        <p14:creationId xmlns:p14="http://schemas.microsoft.com/office/powerpoint/2010/main" val="312254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615A88-8B67-4257-A833-F4EC3935B6B2}"/>
              </a:ext>
            </a:extLst>
          </p:cNvPr>
          <p:cNvSpPr>
            <a:spLocks noGrp="1"/>
          </p:cNvSpPr>
          <p:nvPr>
            <p:ph type="title"/>
          </p:nvPr>
        </p:nvSpPr>
        <p:spPr/>
        <p:txBody>
          <a:bodyPr anchor="ctr"/>
          <a:lstStyle/>
          <a:p>
            <a:pPr algn="ctr"/>
            <a:r>
              <a:rPr lang="en-US" u="sng" dirty="0"/>
              <a:t>Formation of Plaques</a:t>
            </a:r>
          </a:p>
        </p:txBody>
      </p:sp>
      <p:pic>
        <p:nvPicPr>
          <p:cNvPr id="11" name="Picture Placeholder 10">
            <a:extLst>
              <a:ext uri="{FF2B5EF4-FFF2-40B4-BE49-F238E27FC236}">
                <a16:creationId xmlns:a16="http://schemas.microsoft.com/office/drawing/2014/main" id="{C9F5B912-5225-4AB2-98E9-12D1A16D78DE}"/>
              </a:ext>
            </a:extLst>
          </p:cNvPr>
          <p:cNvPicPr>
            <a:picLocks noGrp="1" noChangeAspect="1"/>
          </p:cNvPicPr>
          <p:nvPr>
            <p:ph type="pic" idx="1"/>
          </p:nvPr>
        </p:nvPicPr>
        <p:blipFill rotWithShape="1">
          <a:blip r:embed="rId2"/>
          <a:srcRect l="16638" t="-657" r="6799" b="-657"/>
          <a:stretch/>
        </p:blipFill>
        <p:spPr>
          <a:xfrm>
            <a:off x="7075921" y="609600"/>
            <a:ext cx="4480560" cy="5187909"/>
          </a:xfrm>
        </p:spPr>
      </p:pic>
      <p:sp>
        <p:nvSpPr>
          <p:cNvPr id="9" name="Text Placeholder 8">
            <a:extLst>
              <a:ext uri="{FF2B5EF4-FFF2-40B4-BE49-F238E27FC236}">
                <a16:creationId xmlns:a16="http://schemas.microsoft.com/office/drawing/2014/main" id="{27356393-FFB5-49EC-B472-D2964C018B5F}"/>
              </a:ext>
            </a:extLst>
          </p:cNvPr>
          <p:cNvSpPr>
            <a:spLocks noGrp="1"/>
          </p:cNvSpPr>
          <p:nvPr>
            <p:ph type="body" sz="half" idx="2"/>
          </p:nvPr>
        </p:nvSpPr>
        <p:spPr/>
        <p:txBody>
          <a:bodyPr>
            <a:normAutofit/>
          </a:bodyPr>
          <a:lstStyle/>
          <a:p>
            <a:pPr algn="ctr"/>
            <a:r>
              <a:rPr lang="en-US" sz="2000" dirty="0"/>
              <a:t>Plaques, which are abnormal clusters of fragments of protein, gather and build up between and around the nerve cells. This picture is of brain tissue under a microscope. Scientists and Doctors are not sure what causes cell death and loss of tissue, but plaques and tangles are the current theories. </a:t>
            </a:r>
          </a:p>
        </p:txBody>
      </p:sp>
    </p:spTree>
    <p:extLst>
      <p:ext uri="{BB962C8B-B14F-4D97-AF65-F5344CB8AC3E}">
        <p14:creationId xmlns:p14="http://schemas.microsoft.com/office/powerpoint/2010/main" val="1999778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5"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47" name="Rectangle 66">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8" name="Group 68">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0"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9"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50"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091D40-ADDC-4B27-A24F-AD2748D85A62}"/>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solidFill>
                  <a:srgbClr val="FFFFFF"/>
                </a:solidFill>
              </a:rPr>
              <a:t>How does your Brain work? </a:t>
            </a:r>
          </a:p>
        </p:txBody>
      </p:sp>
      <p:sp useBgFill="1">
        <p:nvSpPr>
          <p:cNvPr id="151"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Graphic 5" descr="Brain in head">
            <a:extLst>
              <a:ext uri="{FF2B5EF4-FFF2-40B4-BE49-F238E27FC236}">
                <a16:creationId xmlns:a16="http://schemas.microsoft.com/office/drawing/2014/main" id="{22EC653A-CF12-473E-A6F2-58E7EA791F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8252" y="1141368"/>
            <a:ext cx="4567773" cy="4567773"/>
          </a:xfrm>
          <a:prstGeom prst="rect">
            <a:avLst/>
          </a:prstGeom>
        </p:spPr>
      </p:pic>
    </p:spTree>
    <p:extLst>
      <p:ext uri="{BB962C8B-B14F-4D97-AF65-F5344CB8AC3E}">
        <p14:creationId xmlns:p14="http://schemas.microsoft.com/office/powerpoint/2010/main" val="274032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6F98-4340-4D1D-AA23-B2ED877E0714}"/>
              </a:ext>
            </a:extLst>
          </p:cNvPr>
          <p:cNvSpPr>
            <a:spLocks noGrp="1"/>
          </p:cNvSpPr>
          <p:nvPr>
            <p:ph type="title"/>
          </p:nvPr>
        </p:nvSpPr>
        <p:spPr/>
        <p:txBody>
          <a:bodyPr anchor="ctr"/>
          <a:lstStyle/>
          <a:p>
            <a:pPr algn="ctr"/>
            <a:r>
              <a:rPr lang="en-US" sz="4000" u="sng" dirty="0"/>
              <a:t>Tangles</a:t>
            </a:r>
            <a:endParaRPr lang="en-US" u="sng" dirty="0"/>
          </a:p>
        </p:txBody>
      </p:sp>
      <p:pic>
        <p:nvPicPr>
          <p:cNvPr id="6" name="Picture Placeholder 5" descr="A picture containing outdoor&#10;&#10;Description automatically generated">
            <a:extLst>
              <a:ext uri="{FF2B5EF4-FFF2-40B4-BE49-F238E27FC236}">
                <a16:creationId xmlns:a16="http://schemas.microsoft.com/office/drawing/2014/main" id="{424797F7-67DC-4078-AA3B-7DBA187A1F22}"/>
              </a:ext>
            </a:extLst>
          </p:cNvPr>
          <p:cNvPicPr>
            <a:picLocks noGrp="1" noChangeAspect="1"/>
          </p:cNvPicPr>
          <p:nvPr>
            <p:ph type="pic" idx="1"/>
          </p:nvPr>
        </p:nvPicPr>
        <p:blipFill>
          <a:blip r:embed="rId2"/>
          <a:srcRect l="19113" r="19113"/>
          <a:stretch>
            <a:fillRect/>
          </a:stretch>
        </p:blipFill>
        <p:spPr/>
      </p:pic>
      <p:sp>
        <p:nvSpPr>
          <p:cNvPr id="4" name="Text Placeholder 3">
            <a:extLst>
              <a:ext uri="{FF2B5EF4-FFF2-40B4-BE49-F238E27FC236}">
                <a16:creationId xmlns:a16="http://schemas.microsoft.com/office/drawing/2014/main" id="{4D777302-C0DF-4052-9DDD-C9CD8EDCDD87}"/>
              </a:ext>
            </a:extLst>
          </p:cNvPr>
          <p:cNvSpPr>
            <a:spLocks noGrp="1"/>
          </p:cNvSpPr>
          <p:nvPr>
            <p:ph type="body" sz="half" idx="2"/>
          </p:nvPr>
        </p:nvSpPr>
        <p:spPr/>
        <p:txBody>
          <a:bodyPr>
            <a:normAutofit/>
          </a:bodyPr>
          <a:lstStyle/>
          <a:p>
            <a:pPr algn="ctr"/>
            <a:r>
              <a:rPr lang="en-US" sz="3600" dirty="0"/>
              <a:t>Dead and dying nerve cells containing tangles which are twisted strands of a different protein. </a:t>
            </a:r>
          </a:p>
        </p:txBody>
      </p:sp>
    </p:spTree>
    <p:extLst>
      <p:ext uri="{BB962C8B-B14F-4D97-AF65-F5344CB8AC3E}">
        <p14:creationId xmlns:p14="http://schemas.microsoft.com/office/powerpoint/2010/main" val="554499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B4AE-96C6-424B-B9F3-9966BBBA4532}"/>
              </a:ext>
            </a:extLst>
          </p:cNvPr>
          <p:cNvSpPr>
            <a:spLocks noGrp="1"/>
          </p:cNvSpPr>
          <p:nvPr>
            <p:ph type="title"/>
          </p:nvPr>
        </p:nvSpPr>
        <p:spPr/>
        <p:txBody>
          <a:bodyPr>
            <a:normAutofit/>
          </a:bodyPr>
          <a:lstStyle/>
          <a:p>
            <a:pPr algn="ctr"/>
            <a:r>
              <a:rPr lang="en-US" sz="4000" u="sng" dirty="0"/>
              <a:t>Plaque and Tangle Progression</a:t>
            </a:r>
            <a:br>
              <a:rPr lang="en-US" sz="4000" u="sng" dirty="0"/>
            </a:br>
            <a:r>
              <a:rPr lang="en-US" sz="1800" dirty="0"/>
              <a:t>Plaque and Tangles (shown in blue) spread through the cortex. Rate of progression varies wildly from case to case. </a:t>
            </a:r>
            <a:endParaRPr lang="en-US" sz="4000" dirty="0"/>
          </a:p>
        </p:txBody>
      </p:sp>
      <p:sp>
        <p:nvSpPr>
          <p:cNvPr id="3" name="Text Placeholder 2">
            <a:extLst>
              <a:ext uri="{FF2B5EF4-FFF2-40B4-BE49-F238E27FC236}">
                <a16:creationId xmlns:a16="http://schemas.microsoft.com/office/drawing/2014/main" id="{7A7E5AAF-70E6-41BC-B982-7BCA7C0863A8}"/>
              </a:ext>
            </a:extLst>
          </p:cNvPr>
          <p:cNvSpPr>
            <a:spLocks noGrp="1"/>
          </p:cNvSpPr>
          <p:nvPr>
            <p:ph type="body" idx="1"/>
          </p:nvPr>
        </p:nvSpPr>
        <p:spPr/>
        <p:txBody>
          <a:bodyPr anchor="ctr"/>
          <a:lstStyle/>
          <a:p>
            <a:pPr algn="ctr"/>
            <a:r>
              <a:rPr lang="en-US" dirty="0"/>
              <a:t>Early Alzheimer’s</a:t>
            </a:r>
          </a:p>
        </p:txBody>
      </p:sp>
      <p:pic>
        <p:nvPicPr>
          <p:cNvPr id="13" name="Picture Placeholder 12">
            <a:extLst>
              <a:ext uri="{FF2B5EF4-FFF2-40B4-BE49-F238E27FC236}">
                <a16:creationId xmlns:a16="http://schemas.microsoft.com/office/drawing/2014/main" id="{EAD7A4FC-C105-4FFA-B04E-ED587D17026A}"/>
              </a:ext>
            </a:extLst>
          </p:cNvPr>
          <p:cNvPicPr>
            <a:picLocks noGrp="1" noChangeAspect="1"/>
          </p:cNvPicPr>
          <p:nvPr>
            <p:ph type="pic" idx="15"/>
          </p:nvPr>
        </p:nvPicPr>
        <p:blipFill rotWithShape="1">
          <a:blip r:embed="rId2"/>
          <a:srcRect t="8024" b="25309"/>
          <a:stretch/>
        </p:blipFill>
        <p:spPr>
          <a:xfrm>
            <a:off x="1141413" y="2666998"/>
            <a:ext cx="3195240" cy="1645920"/>
          </a:xfrm>
        </p:spPr>
      </p:pic>
      <p:sp>
        <p:nvSpPr>
          <p:cNvPr id="5" name="Text Placeholder 4">
            <a:extLst>
              <a:ext uri="{FF2B5EF4-FFF2-40B4-BE49-F238E27FC236}">
                <a16:creationId xmlns:a16="http://schemas.microsoft.com/office/drawing/2014/main" id="{FB86E2AA-8B6C-459A-B7F0-F9D376018C32}"/>
              </a:ext>
            </a:extLst>
          </p:cNvPr>
          <p:cNvSpPr>
            <a:spLocks noGrp="1"/>
          </p:cNvSpPr>
          <p:nvPr>
            <p:ph type="body" sz="half" idx="18"/>
          </p:nvPr>
        </p:nvSpPr>
        <p:spPr/>
        <p:txBody>
          <a:bodyPr/>
          <a:lstStyle/>
          <a:p>
            <a:pPr algn="ctr"/>
            <a:r>
              <a:rPr lang="en-US" dirty="0"/>
              <a:t>Changes to brain can begin 20 years or more before diagnosis. </a:t>
            </a:r>
          </a:p>
        </p:txBody>
      </p:sp>
      <p:sp>
        <p:nvSpPr>
          <p:cNvPr id="6" name="Text Placeholder 5">
            <a:extLst>
              <a:ext uri="{FF2B5EF4-FFF2-40B4-BE49-F238E27FC236}">
                <a16:creationId xmlns:a16="http://schemas.microsoft.com/office/drawing/2014/main" id="{52D849C7-8DF7-41F2-A3B5-F3FF6C9CBCC5}"/>
              </a:ext>
            </a:extLst>
          </p:cNvPr>
          <p:cNvSpPr>
            <a:spLocks noGrp="1"/>
          </p:cNvSpPr>
          <p:nvPr>
            <p:ph type="body" sz="quarter" idx="3"/>
          </p:nvPr>
        </p:nvSpPr>
        <p:spPr/>
        <p:txBody>
          <a:bodyPr anchor="ctr"/>
          <a:lstStyle/>
          <a:p>
            <a:pPr algn="ctr"/>
            <a:r>
              <a:rPr lang="en-US" dirty="0"/>
              <a:t>Mild to Moderate Stages</a:t>
            </a:r>
          </a:p>
        </p:txBody>
      </p:sp>
      <p:pic>
        <p:nvPicPr>
          <p:cNvPr id="15" name="Picture Placeholder 14">
            <a:extLst>
              <a:ext uri="{FF2B5EF4-FFF2-40B4-BE49-F238E27FC236}">
                <a16:creationId xmlns:a16="http://schemas.microsoft.com/office/drawing/2014/main" id="{0A14D02A-1134-4D15-870D-842B88DCD4F0}"/>
              </a:ext>
            </a:extLst>
          </p:cNvPr>
          <p:cNvPicPr>
            <a:picLocks noGrp="1" noChangeAspect="1"/>
          </p:cNvPicPr>
          <p:nvPr>
            <p:ph type="pic" idx="21"/>
          </p:nvPr>
        </p:nvPicPr>
        <p:blipFill rotWithShape="1">
          <a:blip r:embed="rId3"/>
          <a:srcRect t="9260" b="24075"/>
          <a:stretch/>
        </p:blipFill>
        <p:spPr>
          <a:xfrm>
            <a:off x="4495077" y="2666998"/>
            <a:ext cx="3198940" cy="1645920"/>
          </a:xfrm>
        </p:spPr>
      </p:pic>
      <p:sp>
        <p:nvSpPr>
          <p:cNvPr id="8" name="Text Placeholder 7">
            <a:extLst>
              <a:ext uri="{FF2B5EF4-FFF2-40B4-BE49-F238E27FC236}">
                <a16:creationId xmlns:a16="http://schemas.microsoft.com/office/drawing/2014/main" id="{2694FFFC-E3D0-4886-8AE0-058180F972ED}"/>
              </a:ext>
            </a:extLst>
          </p:cNvPr>
          <p:cNvSpPr>
            <a:spLocks noGrp="1"/>
          </p:cNvSpPr>
          <p:nvPr>
            <p:ph type="body" sz="half" idx="19"/>
          </p:nvPr>
        </p:nvSpPr>
        <p:spPr/>
        <p:txBody>
          <a:bodyPr/>
          <a:lstStyle/>
          <a:p>
            <a:pPr algn="ctr"/>
            <a:r>
              <a:rPr lang="en-US" dirty="0"/>
              <a:t>Generally, lasts between 2-10 years</a:t>
            </a:r>
          </a:p>
        </p:txBody>
      </p:sp>
      <p:sp>
        <p:nvSpPr>
          <p:cNvPr id="9" name="Text Placeholder 8">
            <a:extLst>
              <a:ext uri="{FF2B5EF4-FFF2-40B4-BE49-F238E27FC236}">
                <a16:creationId xmlns:a16="http://schemas.microsoft.com/office/drawing/2014/main" id="{0AF5D595-B50A-4C8B-B060-9BBC1345C547}"/>
              </a:ext>
            </a:extLst>
          </p:cNvPr>
          <p:cNvSpPr>
            <a:spLocks noGrp="1"/>
          </p:cNvSpPr>
          <p:nvPr>
            <p:ph type="body" sz="quarter" idx="13"/>
          </p:nvPr>
        </p:nvSpPr>
        <p:spPr/>
        <p:txBody>
          <a:bodyPr anchor="ctr"/>
          <a:lstStyle/>
          <a:p>
            <a:pPr algn="ctr"/>
            <a:r>
              <a:rPr lang="en-US" dirty="0"/>
              <a:t>Severe, late stage</a:t>
            </a:r>
          </a:p>
        </p:txBody>
      </p:sp>
      <p:pic>
        <p:nvPicPr>
          <p:cNvPr id="17" name="Picture Placeholder 16">
            <a:extLst>
              <a:ext uri="{FF2B5EF4-FFF2-40B4-BE49-F238E27FC236}">
                <a16:creationId xmlns:a16="http://schemas.microsoft.com/office/drawing/2014/main" id="{29D5DA0B-5E91-4DCD-B6E7-5BCEE39498AE}"/>
              </a:ext>
            </a:extLst>
          </p:cNvPr>
          <p:cNvPicPr>
            <a:picLocks noGrp="1" noChangeAspect="1"/>
          </p:cNvPicPr>
          <p:nvPr>
            <p:ph type="pic" idx="22"/>
          </p:nvPr>
        </p:nvPicPr>
        <p:blipFill rotWithShape="1">
          <a:blip r:embed="rId4"/>
          <a:srcRect t="9259" b="24074"/>
          <a:stretch/>
        </p:blipFill>
        <p:spPr>
          <a:xfrm>
            <a:off x="7852442" y="2666998"/>
            <a:ext cx="3194969" cy="1645920"/>
          </a:xfrm>
        </p:spPr>
      </p:pic>
      <p:sp>
        <p:nvSpPr>
          <p:cNvPr id="11" name="Text Placeholder 10">
            <a:extLst>
              <a:ext uri="{FF2B5EF4-FFF2-40B4-BE49-F238E27FC236}">
                <a16:creationId xmlns:a16="http://schemas.microsoft.com/office/drawing/2014/main" id="{8EFB7FB7-3C6C-4630-8C3A-1959A1138701}"/>
              </a:ext>
            </a:extLst>
          </p:cNvPr>
          <p:cNvSpPr>
            <a:spLocks noGrp="1"/>
          </p:cNvSpPr>
          <p:nvPr>
            <p:ph type="body" sz="half" idx="20"/>
          </p:nvPr>
        </p:nvSpPr>
        <p:spPr/>
        <p:txBody>
          <a:bodyPr/>
          <a:lstStyle/>
          <a:p>
            <a:pPr algn="ctr"/>
            <a:r>
              <a:rPr lang="en-US" dirty="0"/>
              <a:t>May last from 1-5 years. </a:t>
            </a:r>
          </a:p>
        </p:txBody>
      </p:sp>
    </p:spTree>
    <p:extLst>
      <p:ext uri="{BB962C8B-B14F-4D97-AF65-F5344CB8AC3E}">
        <p14:creationId xmlns:p14="http://schemas.microsoft.com/office/powerpoint/2010/main" val="419151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2"/>
          <a:stretch>
            <a:fillRect/>
          </a:stretch>
        </p:blipFill>
        <p:spPr>
          <a:xfrm>
            <a:off x="5048252" y="609601"/>
            <a:ext cx="3054350" cy="2664332"/>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Earliest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Before symptoms can be detected with tests, the plaques and tangles begin forming in the areas of the brain most involved with:</a:t>
            </a:r>
          </a:p>
          <a:p>
            <a:pPr marL="285750" indent="-285750">
              <a:buFont typeface="Arial" panose="020B0604020202020204" pitchFamily="34" charset="0"/>
              <a:buChar char="•"/>
            </a:pPr>
            <a:r>
              <a:rPr lang="en-US" dirty="0"/>
              <a:t>Learning and Memory</a:t>
            </a:r>
          </a:p>
          <a:p>
            <a:pPr marL="285750" indent="-285750">
              <a:buFont typeface="Arial" panose="020B0604020202020204" pitchFamily="34" charset="0"/>
              <a:buChar char="•"/>
            </a:pPr>
            <a:r>
              <a:rPr lang="en-US" dirty="0"/>
              <a:t>Thinking and Planning</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3"/>
          <a:stretch>
            <a:fillRect/>
          </a:stretch>
        </p:blipFill>
        <p:spPr>
          <a:xfrm>
            <a:off x="8102602" y="3353201"/>
            <a:ext cx="3395446" cy="2961873"/>
          </a:xfrm>
          <a:prstGeom prst="rect">
            <a:avLst/>
          </a:prstGeom>
        </p:spPr>
      </p:pic>
    </p:spTree>
    <p:extLst>
      <p:ext uri="{BB962C8B-B14F-4D97-AF65-F5344CB8AC3E}">
        <p14:creationId xmlns:p14="http://schemas.microsoft.com/office/powerpoint/2010/main" val="276436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16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220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7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2"/>
          <a:srcRect/>
          <a:stretch/>
        </p:blipFill>
        <p:spPr>
          <a:xfrm>
            <a:off x="5048252" y="614299"/>
            <a:ext cx="3054350" cy="2654935"/>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Mild - Moderate Alzheimer’s Stages</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common stage of diagnosis. Develop problems with memory or thinking that affects daily life. Might also start getting confused and have issue handling money, expressing themselves, or even organizing thoughts. </a:t>
            </a:r>
          </a:p>
          <a:p>
            <a:pPr marL="285750" indent="-285750">
              <a:buFont typeface="Arial" panose="020B0604020202020204" pitchFamily="34" charset="0"/>
              <a:buChar char="•"/>
            </a:pPr>
            <a:r>
              <a:rPr lang="en-US" dirty="0"/>
              <a:t>Speaking and Understanding Speech</a:t>
            </a:r>
          </a:p>
          <a:p>
            <a:pPr marL="285750" indent="-285750">
              <a:buFont typeface="Arial" panose="020B0604020202020204" pitchFamily="34" charset="0"/>
              <a:buChar char="•"/>
            </a:pPr>
            <a:r>
              <a:rPr lang="en-US" dirty="0"/>
              <a:t>Sense of bodily position to objects</a:t>
            </a:r>
          </a:p>
          <a:p>
            <a:pPr marL="285750" indent="-285750">
              <a:buFont typeface="Arial" panose="020B0604020202020204" pitchFamily="34" charset="0"/>
              <a:buChar char="•"/>
            </a:pPr>
            <a:endParaRPr lang="en-US" dirty="0"/>
          </a:p>
          <a:p>
            <a:endParaRPr lang="en-US" dirty="0"/>
          </a:p>
        </p:txBody>
      </p:sp>
      <p:pic>
        <p:nvPicPr>
          <p:cNvPr id="11" name="Picture 10">
            <a:extLst>
              <a:ext uri="{FF2B5EF4-FFF2-40B4-BE49-F238E27FC236}">
                <a16:creationId xmlns:a16="http://schemas.microsoft.com/office/drawing/2014/main" id="{6F9A9D42-67E5-47E9-86DF-AD999B64ECC4}"/>
              </a:ext>
            </a:extLst>
          </p:cNvPr>
          <p:cNvPicPr>
            <a:picLocks noChangeAspect="1"/>
          </p:cNvPicPr>
          <p:nvPr/>
        </p:nvPicPr>
        <p:blipFill>
          <a:blip r:embed="rId3"/>
          <a:srcRect/>
          <a:stretch/>
        </p:blipFill>
        <p:spPr>
          <a:xfrm>
            <a:off x="8102602" y="3358424"/>
            <a:ext cx="3395446" cy="2951426"/>
          </a:xfrm>
          <a:prstGeom prst="rect">
            <a:avLst/>
          </a:prstGeom>
        </p:spPr>
      </p:pic>
    </p:spTree>
    <p:extLst>
      <p:ext uri="{BB962C8B-B14F-4D97-AF65-F5344CB8AC3E}">
        <p14:creationId xmlns:p14="http://schemas.microsoft.com/office/powerpoint/2010/main" val="376766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5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92283E-F549-42F1-A2A8-43117CCABC0C}"/>
              </a:ext>
            </a:extLst>
          </p:cNvPr>
          <p:cNvPicPr>
            <a:picLocks noGrp="1" noChangeAspect="1"/>
          </p:cNvPicPr>
          <p:nvPr>
            <p:ph idx="1"/>
          </p:nvPr>
        </p:nvPicPr>
        <p:blipFill>
          <a:blip r:embed="rId2"/>
          <a:srcRect/>
          <a:stretch/>
        </p:blipFill>
        <p:spPr>
          <a:xfrm>
            <a:off x="5057143" y="614299"/>
            <a:ext cx="5582298" cy="4867764"/>
          </a:xfrm>
        </p:spPr>
      </p:pic>
      <p:sp>
        <p:nvSpPr>
          <p:cNvPr id="2" name="Title 1">
            <a:extLst>
              <a:ext uri="{FF2B5EF4-FFF2-40B4-BE49-F238E27FC236}">
                <a16:creationId xmlns:a16="http://schemas.microsoft.com/office/drawing/2014/main" id="{1E397CB0-9847-445D-92AA-78F8260B0920}"/>
              </a:ext>
            </a:extLst>
          </p:cNvPr>
          <p:cNvSpPr>
            <a:spLocks noGrp="1"/>
          </p:cNvSpPr>
          <p:nvPr>
            <p:ph type="title"/>
          </p:nvPr>
        </p:nvSpPr>
        <p:spPr/>
        <p:txBody>
          <a:bodyPr>
            <a:normAutofit fontScale="90000"/>
          </a:bodyPr>
          <a:lstStyle/>
          <a:p>
            <a:pPr algn="ctr"/>
            <a:r>
              <a:rPr lang="en-US" sz="4000" u="sng" dirty="0"/>
              <a:t>severe Alzheimer’s Stage</a:t>
            </a:r>
          </a:p>
        </p:txBody>
      </p:sp>
      <p:sp>
        <p:nvSpPr>
          <p:cNvPr id="7" name="Text Placeholder 6">
            <a:extLst>
              <a:ext uri="{FF2B5EF4-FFF2-40B4-BE49-F238E27FC236}">
                <a16:creationId xmlns:a16="http://schemas.microsoft.com/office/drawing/2014/main" id="{A5D4A620-A8E8-4400-B58B-1EA9912854DE}"/>
              </a:ext>
            </a:extLst>
          </p:cNvPr>
          <p:cNvSpPr>
            <a:spLocks noGrp="1"/>
          </p:cNvSpPr>
          <p:nvPr>
            <p:ph type="body" sz="half" idx="2"/>
          </p:nvPr>
        </p:nvSpPr>
        <p:spPr/>
        <p:txBody>
          <a:bodyPr/>
          <a:lstStyle/>
          <a:p>
            <a:r>
              <a:rPr lang="en-US" dirty="0"/>
              <a:t>Most of the cortex has been severely damaged. Brain will shrink dramatically due to widespread brain cell death.  </a:t>
            </a:r>
          </a:p>
          <a:p>
            <a:pPr marL="285750" indent="-285750">
              <a:buFont typeface="Arial" panose="020B0604020202020204" pitchFamily="34" charset="0"/>
              <a:buChar char="•"/>
            </a:pPr>
            <a:r>
              <a:rPr lang="en-US" dirty="0"/>
              <a:t>Loss of ability to communicate</a:t>
            </a:r>
          </a:p>
          <a:p>
            <a:pPr marL="285750" indent="-285750">
              <a:buFont typeface="Arial" panose="020B0604020202020204" pitchFamily="34" charset="0"/>
              <a:buChar char="•"/>
            </a:pPr>
            <a:r>
              <a:rPr lang="en-US" dirty="0"/>
              <a:t>Failure to recognize family or loved ones or care for self</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71745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AFADC2-3947-4D89-BCB5-DAA69F52CA8B}"/>
              </a:ext>
            </a:extLst>
          </p:cNvPr>
          <p:cNvSpPr>
            <a:spLocks noGrp="1"/>
          </p:cNvSpPr>
          <p:nvPr>
            <p:ph type="title"/>
          </p:nvPr>
        </p:nvSpPr>
        <p:spPr>
          <a:xfrm>
            <a:off x="1143000" y="1111142"/>
            <a:ext cx="9906000" cy="1917070"/>
          </a:xfrm>
        </p:spPr>
        <p:txBody>
          <a:bodyPr/>
          <a:lstStyle/>
          <a:p>
            <a:pPr algn="ctr"/>
            <a:r>
              <a:rPr lang="en-US" dirty="0"/>
              <a:t>Overall Trend in the United States </a:t>
            </a:r>
            <a:br>
              <a:rPr lang="en-US" dirty="0"/>
            </a:br>
            <a:r>
              <a:rPr lang="en-US" dirty="0"/>
              <a:t>1999-2018</a:t>
            </a:r>
            <a:br>
              <a:rPr lang="en-US" dirty="0"/>
            </a:br>
            <a:endParaRPr lang="en-US" dirty="0"/>
          </a:p>
        </p:txBody>
      </p:sp>
      <p:sp>
        <p:nvSpPr>
          <p:cNvPr id="5" name="Text Placeholder 4">
            <a:extLst>
              <a:ext uri="{FF2B5EF4-FFF2-40B4-BE49-F238E27FC236}">
                <a16:creationId xmlns:a16="http://schemas.microsoft.com/office/drawing/2014/main" id="{D2DB5A47-43E9-48A1-9DF7-DFDEB4FC488E}"/>
              </a:ext>
            </a:extLst>
          </p:cNvPr>
          <p:cNvSpPr>
            <a:spLocks noGrp="1"/>
          </p:cNvSpPr>
          <p:nvPr>
            <p:ph type="body" idx="1"/>
          </p:nvPr>
        </p:nvSpPr>
        <p:spPr/>
        <p:txBody>
          <a:bodyPr/>
          <a:lstStyle/>
          <a:p>
            <a:pPr algn="ctr"/>
            <a:r>
              <a:rPr lang="en-US" dirty="0"/>
              <a:t>Overall trend in AD–related deaths in the United States between 1999-2018.  </a:t>
            </a:r>
          </a:p>
        </p:txBody>
      </p:sp>
    </p:spTree>
    <p:extLst>
      <p:ext uri="{BB962C8B-B14F-4D97-AF65-F5344CB8AC3E}">
        <p14:creationId xmlns:p14="http://schemas.microsoft.com/office/powerpoint/2010/main" val="2809109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FE2A-3BAE-4A39-A7AA-766069C0B9C8}"/>
              </a:ext>
            </a:extLst>
          </p:cNvPr>
          <p:cNvSpPr>
            <a:spLocks noGrp="1"/>
          </p:cNvSpPr>
          <p:nvPr>
            <p:ph type="ctrTitle"/>
          </p:nvPr>
        </p:nvSpPr>
        <p:spPr>
          <a:xfrm>
            <a:off x="1700212" y="1131241"/>
            <a:ext cx="8791575" cy="2387600"/>
          </a:xfrm>
        </p:spPr>
        <p:txBody>
          <a:bodyPr>
            <a:normAutofit/>
          </a:bodyPr>
          <a:lstStyle/>
          <a:p>
            <a:pPr algn="ctr"/>
            <a:r>
              <a:rPr lang="en-US" sz="5400" dirty="0"/>
              <a:t>Power Bi Presentation</a:t>
            </a:r>
          </a:p>
        </p:txBody>
      </p:sp>
      <p:sp>
        <p:nvSpPr>
          <p:cNvPr id="3" name="Subtitle 2">
            <a:extLst>
              <a:ext uri="{FF2B5EF4-FFF2-40B4-BE49-F238E27FC236}">
                <a16:creationId xmlns:a16="http://schemas.microsoft.com/office/drawing/2014/main" id="{6F2B75A6-317E-4347-BBB7-FE4D0BE40843}"/>
              </a:ext>
            </a:extLst>
          </p:cNvPr>
          <p:cNvSpPr>
            <a:spLocks noGrp="1"/>
          </p:cNvSpPr>
          <p:nvPr>
            <p:ph type="subTitle" idx="1"/>
          </p:nvPr>
        </p:nvSpPr>
        <p:spPr>
          <a:xfrm>
            <a:off x="1700212" y="3799643"/>
            <a:ext cx="8791575" cy="570390"/>
          </a:xfrm>
        </p:spPr>
        <p:txBody>
          <a:bodyPr anchor="ctr"/>
          <a:lstStyle/>
          <a:p>
            <a:pPr algn="ctr"/>
            <a:r>
              <a:rPr lang="en-US" dirty="0">
                <a:hlinkClick r:id="rId2"/>
              </a:rPr>
              <a:t>Alzheimer's Disease Presentation</a:t>
            </a:r>
            <a:endParaRPr lang="en-US" dirty="0"/>
          </a:p>
        </p:txBody>
      </p:sp>
    </p:spTree>
    <p:extLst>
      <p:ext uri="{BB962C8B-B14F-4D97-AF65-F5344CB8AC3E}">
        <p14:creationId xmlns:p14="http://schemas.microsoft.com/office/powerpoint/2010/main" val="410654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0583-2E51-4B5C-A4E9-58FE1CC325C6}"/>
              </a:ext>
            </a:extLst>
          </p:cNvPr>
          <p:cNvSpPr>
            <a:spLocks noGrp="1"/>
          </p:cNvSpPr>
          <p:nvPr>
            <p:ph type="title"/>
          </p:nvPr>
        </p:nvSpPr>
        <p:spPr>
          <a:xfrm>
            <a:off x="1141411" y="792926"/>
            <a:ext cx="9906000" cy="2275952"/>
          </a:xfrm>
        </p:spPr>
        <p:txBody>
          <a:bodyPr/>
          <a:lstStyle/>
          <a:p>
            <a:pPr algn="ctr"/>
            <a:r>
              <a:rPr lang="en-US" dirty="0"/>
              <a:t>Overall Trend in Tennessee </a:t>
            </a:r>
            <a:br>
              <a:rPr lang="en-US" dirty="0"/>
            </a:br>
            <a:r>
              <a:rPr lang="en-US" dirty="0"/>
              <a:t>1999-2018</a:t>
            </a:r>
            <a:br>
              <a:rPr lang="en-US" dirty="0"/>
            </a:br>
            <a:endParaRPr lang="en-US" dirty="0"/>
          </a:p>
        </p:txBody>
      </p:sp>
      <p:sp>
        <p:nvSpPr>
          <p:cNvPr id="3" name="Text Placeholder 2">
            <a:extLst>
              <a:ext uri="{FF2B5EF4-FFF2-40B4-BE49-F238E27FC236}">
                <a16:creationId xmlns:a16="http://schemas.microsoft.com/office/drawing/2014/main" id="{7C26A20D-6199-46A4-92C6-34269EC085C8}"/>
              </a:ext>
            </a:extLst>
          </p:cNvPr>
          <p:cNvSpPr>
            <a:spLocks noGrp="1"/>
          </p:cNvSpPr>
          <p:nvPr>
            <p:ph type="body" idx="1"/>
          </p:nvPr>
        </p:nvSpPr>
        <p:spPr/>
        <p:txBody>
          <a:bodyPr/>
          <a:lstStyle/>
          <a:p>
            <a:pPr algn="ctr"/>
            <a:r>
              <a:rPr lang="en-US" dirty="0"/>
              <a:t>Overall trend in AD–related deaths in Tennessee between 1999-2018.  </a:t>
            </a:r>
          </a:p>
          <a:p>
            <a:pPr algn="ctr"/>
            <a:endParaRPr lang="en-US" dirty="0"/>
          </a:p>
        </p:txBody>
      </p:sp>
    </p:spTree>
    <p:extLst>
      <p:ext uri="{BB962C8B-B14F-4D97-AF65-F5344CB8AC3E}">
        <p14:creationId xmlns:p14="http://schemas.microsoft.com/office/powerpoint/2010/main" val="271778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FE2A-3BAE-4A39-A7AA-766069C0B9C8}"/>
              </a:ext>
            </a:extLst>
          </p:cNvPr>
          <p:cNvSpPr>
            <a:spLocks noGrp="1"/>
          </p:cNvSpPr>
          <p:nvPr>
            <p:ph type="ctrTitle"/>
          </p:nvPr>
        </p:nvSpPr>
        <p:spPr>
          <a:xfrm>
            <a:off x="1700212" y="1131241"/>
            <a:ext cx="8791575" cy="2387600"/>
          </a:xfrm>
        </p:spPr>
        <p:txBody>
          <a:bodyPr>
            <a:normAutofit/>
          </a:bodyPr>
          <a:lstStyle/>
          <a:p>
            <a:pPr algn="ctr"/>
            <a:r>
              <a:rPr lang="en-US" sz="5400" dirty="0"/>
              <a:t>Power Bi Presentation</a:t>
            </a:r>
          </a:p>
        </p:txBody>
      </p:sp>
      <p:sp>
        <p:nvSpPr>
          <p:cNvPr id="3" name="Subtitle 2">
            <a:extLst>
              <a:ext uri="{FF2B5EF4-FFF2-40B4-BE49-F238E27FC236}">
                <a16:creationId xmlns:a16="http://schemas.microsoft.com/office/drawing/2014/main" id="{6F2B75A6-317E-4347-BBB7-FE4D0BE40843}"/>
              </a:ext>
            </a:extLst>
          </p:cNvPr>
          <p:cNvSpPr>
            <a:spLocks noGrp="1"/>
          </p:cNvSpPr>
          <p:nvPr>
            <p:ph type="subTitle" idx="1"/>
          </p:nvPr>
        </p:nvSpPr>
        <p:spPr>
          <a:xfrm>
            <a:off x="1700212" y="3799643"/>
            <a:ext cx="8791575" cy="570390"/>
          </a:xfrm>
        </p:spPr>
        <p:txBody>
          <a:bodyPr anchor="ctr"/>
          <a:lstStyle/>
          <a:p>
            <a:pPr algn="ctr"/>
            <a:r>
              <a:rPr lang="en-US" dirty="0">
                <a:hlinkClick r:id="rId2"/>
              </a:rPr>
              <a:t>Alzheimer's Disease Presentation</a:t>
            </a:r>
            <a:endParaRPr lang="en-US" dirty="0"/>
          </a:p>
        </p:txBody>
      </p:sp>
    </p:spTree>
    <p:extLst>
      <p:ext uri="{BB962C8B-B14F-4D97-AF65-F5344CB8AC3E}">
        <p14:creationId xmlns:p14="http://schemas.microsoft.com/office/powerpoint/2010/main" val="2356029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DA0-979D-4DAD-B11B-43AB653A3600}"/>
              </a:ext>
            </a:extLst>
          </p:cNvPr>
          <p:cNvSpPr>
            <a:spLocks noGrp="1"/>
          </p:cNvSpPr>
          <p:nvPr>
            <p:ph type="title"/>
          </p:nvPr>
        </p:nvSpPr>
        <p:spPr>
          <a:xfrm>
            <a:off x="1141411" y="1366836"/>
            <a:ext cx="9906000" cy="1374776"/>
          </a:xfrm>
        </p:spPr>
        <p:txBody>
          <a:bodyPr/>
          <a:lstStyle/>
          <a:p>
            <a:pPr algn="ctr"/>
            <a:r>
              <a:rPr lang="en-US" dirty="0"/>
              <a:t>What to do if You or someone you love has Alzheimer’s Disease? </a:t>
            </a:r>
          </a:p>
        </p:txBody>
      </p:sp>
      <p:sp>
        <p:nvSpPr>
          <p:cNvPr id="3" name="Text Placeholder 2">
            <a:extLst>
              <a:ext uri="{FF2B5EF4-FFF2-40B4-BE49-F238E27FC236}">
                <a16:creationId xmlns:a16="http://schemas.microsoft.com/office/drawing/2014/main" id="{D6B3DF44-AB42-40B6-9E06-4FF034A9C598}"/>
              </a:ext>
            </a:extLst>
          </p:cNvPr>
          <p:cNvSpPr>
            <a:spLocks noGrp="1"/>
          </p:cNvSpPr>
          <p:nvPr>
            <p:ph type="body" idx="1"/>
          </p:nvPr>
        </p:nvSpPr>
        <p:spPr>
          <a:xfrm>
            <a:off x="1141411" y="4116388"/>
            <a:ext cx="9906000" cy="1374776"/>
          </a:xfrm>
        </p:spPr>
        <p:txBody>
          <a:bodyPr>
            <a:normAutofit/>
          </a:bodyPr>
          <a:lstStyle/>
          <a:p>
            <a:pPr algn="ctr"/>
            <a:r>
              <a:rPr lang="en-US" sz="2400" dirty="0"/>
              <a:t>A short guide for Family and friends</a:t>
            </a:r>
          </a:p>
        </p:txBody>
      </p:sp>
    </p:spTree>
    <p:extLst>
      <p:ext uri="{BB962C8B-B14F-4D97-AF65-F5344CB8AC3E}">
        <p14:creationId xmlns:p14="http://schemas.microsoft.com/office/powerpoint/2010/main" val="48251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57" name="Rectangle 56">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0" name="Group 59">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4"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9"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1" name="Group 60">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2"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0"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2"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AE42EF-EA30-40A7-A76F-BF0442472EB2}"/>
              </a:ext>
            </a:extLst>
          </p:cNvPr>
          <p:cNvPicPr>
            <a:picLocks noChangeAspect="1"/>
          </p:cNvPicPr>
          <p:nvPr/>
        </p:nvPicPr>
        <p:blipFill>
          <a:blip r:embed="rId3"/>
          <a:stretch>
            <a:fillRect/>
          </a:stretch>
        </p:blipFill>
        <p:spPr>
          <a:xfrm>
            <a:off x="1398411" y="1147145"/>
            <a:ext cx="4076737" cy="4567773"/>
          </a:xfrm>
          <a:prstGeom prst="rect">
            <a:avLst/>
          </a:prstGeom>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91560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cerebrum</a:t>
            </a:r>
            <a:r>
              <a:rPr lang="en-US" sz="2400" dirty="0"/>
              <a:t> fills up most of your skull. It is involved in remembering, problem solving, thinking, and feeling. It also controls movement.</a:t>
            </a:r>
          </a:p>
          <a:p>
            <a:pPr indent="-228600">
              <a:buFont typeface="Arial" panose="020B0604020202020204" pitchFamily="34" charset="0"/>
              <a:buChar char="•"/>
            </a:pPr>
            <a:endParaRPr lang="en-US" sz="2400" dirty="0">
              <a:solidFill>
                <a:srgbClr val="FFFFFF"/>
              </a:solidFill>
            </a:endParaRPr>
          </a:p>
          <a:p>
            <a:endParaRPr lang="en-US" sz="2400" dirty="0">
              <a:solidFill>
                <a:srgbClr val="FFFFFF"/>
              </a:solidFill>
            </a:endParaRPr>
          </a:p>
        </p:txBody>
      </p:sp>
      <p:sp>
        <p:nvSpPr>
          <p:cNvPr id="10" name="TextBox 9">
            <a:extLst>
              <a:ext uri="{FF2B5EF4-FFF2-40B4-BE49-F238E27FC236}">
                <a16:creationId xmlns:a16="http://schemas.microsoft.com/office/drawing/2014/main" id="{B35457C9-697A-4BB5-99C2-1020CAE7DBA3}"/>
              </a:ext>
            </a:extLst>
          </p:cNvPr>
          <p:cNvSpPr txBox="1"/>
          <p:nvPr/>
        </p:nvSpPr>
        <p:spPr>
          <a:xfrm>
            <a:off x="6766898" y="5273898"/>
            <a:ext cx="4312264"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597023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First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nchor="ctr"/>
          <a:lstStyle/>
          <a:p>
            <a:pPr algn="ctr"/>
            <a:r>
              <a:rPr lang="en-US" b="1" u="sng" dirty="0"/>
              <a:t>Don’t Panic.  </a:t>
            </a:r>
          </a:p>
          <a:p>
            <a:pPr marL="457200" lvl="1" indent="0" algn="ctr">
              <a:buNone/>
            </a:pPr>
            <a:r>
              <a:rPr lang="en-US" dirty="0"/>
              <a:t>There is support and a community there for you and/or your loved one. </a:t>
            </a:r>
          </a:p>
          <a:p>
            <a:pPr algn="ctr"/>
            <a:r>
              <a:rPr lang="en-US" dirty="0"/>
              <a:t>Talk to your Doctor.  </a:t>
            </a:r>
          </a:p>
        </p:txBody>
      </p:sp>
    </p:spTree>
    <p:extLst>
      <p:ext uri="{BB962C8B-B14F-4D97-AF65-F5344CB8AC3E}">
        <p14:creationId xmlns:p14="http://schemas.microsoft.com/office/powerpoint/2010/main" val="3403296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next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nchor="ctr"/>
          <a:lstStyle/>
          <a:p>
            <a:pPr algn="ctr"/>
            <a:r>
              <a:rPr lang="en-US" u="sng" dirty="0"/>
              <a:t>Contact your local Alzheimer’s Association</a:t>
            </a:r>
            <a:r>
              <a:rPr lang="en-US" dirty="0"/>
              <a:t>. </a:t>
            </a:r>
          </a:p>
          <a:p>
            <a:pPr marL="0" indent="0" algn="ctr">
              <a:buNone/>
            </a:pPr>
            <a:r>
              <a:rPr lang="en-US" dirty="0"/>
              <a:t>They can help with getting you in touch with AD and Dementia specialists in your area. </a:t>
            </a:r>
          </a:p>
          <a:p>
            <a:pPr algn="ctr"/>
            <a:r>
              <a:rPr lang="en-US" u="sng" dirty="0"/>
              <a:t>Start making legal and financial plans. </a:t>
            </a:r>
          </a:p>
          <a:p>
            <a:pPr marL="0" indent="0" algn="ctr">
              <a:buNone/>
            </a:pPr>
            <a:endParaRPr lang="en-US" u="sng" dirty="0"/>
          </a:p>
          <a:p>
            <a:pPr marL="0" indent="0" algn="ctr">
              <a:buNone/>
            </a:pPr>
            <a:endParaRPr lang="en-US" dirty="0"/>
          </a:p>
        </p:txBody>
      </p:sp>
    </p:spTree>
    <p:extLst>
      <p:ext uri="{BB962C8B-B14F-4D97-AF65-F5344CB8AC3E}">
        <p14:creationId xmlns:p14="http://schemas.microsoft.com/office/powerpoint/2010/main" val="4192566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8FBB-DD1A-42B9-AC02-D7403665310E}"/>
              </a:ext>
            </a:extLst>
          </p:cNvPr>
          <p:cNvSpPr>
            <a:spLocks noGrp="1"/>
          </p:cNvSpPr>
          <p:nvPr>
            <p:ph type="title"/>
          </p:nvPr>
        </p:nvSpPr>
        <p:spPr/>
        <p:txBody>
          <a:bodyPr/>
          <a:lstStyle/>
          <a:p>
            <a:pPr algn="ctr"/>
            <a:r>
              <a:rPr lang="en-US" dirty="0"/>
              <a:t>Further Steps</a:t>
            </a:r>
          </a:p>
        </p:txBody>
      </p:sp>
      <p:sp>
        <p:nvSpPr>
          <p:cNvPr id="3" name="Content Placeholder 2">
            <a:extLst>
              <a:ext uri="{FF2B5EF4-FFF2-40B4-BE49-F238E27FC236}">
                <a16:creationId xmlns:a16="http://schemas.microsoft.com/office/drawing/2014/main" id="{825C61BA-4C14-41B4-83AA-F89255FEB915}"/>
              </a:ext>
            </a:extLst>
          </p:cNvPr>
          <p:cNvSpPr>
            <a:spLocks noGrp="1"/>
          </p:cNvSpPr>
          <p:nvPr>
            <p:ph idx="1"/>
          </p:nvPr>
        </p:nvSpPr>
        <p:spPr/>
        <p:txBody>
          <a:bodyPr/>
          <a:lstStyle/>
          <a:p>
            <a:pPr algn="ctr"/>
            <a:r>
              <a:rPr lang="en-US" dirty="0"/>
              <a:t>Live Well.</a:t>
            </a:r>
          </a:p>
          <a:p>
            <a:pPr algn="ctr"/>
            <a:r>
              <a:rPr lang="en-US" dirty="0"/>
              <a:t>Reduce Stress</a:t>
            </a:r>
          </a:p>
          <a:p>
            <a:pPr algn="ctr"/>
            <a:r>
              <a:rPr lang="en-US" dirty="0"/>
              <a:t>Embrace your community</a:t>
            </a:r>
          </a:p>
          <a:p>
            <a:pPr algn="ctr"/>
            <a:r>
              <a:rPr lang="en-US" dirty="0"/>
              <a:t>Become an Advocate or Leader </a:t>
            </a:r>
          </a:p>
          <a:p>
            <a:pPr algn="ctr"/>
            <a:r>
              <a:rPr lang="en-US" dirty="0"/>
              <a:t>Participate in Clinical Trials</a:t>
            </a:r>
          </a:p>
          <a:p>
            <a:pPr algn="ctr"/>
            <a:r>
              <a:rPr lang="en-US" dirty="0"/>
              <a:t>Help to overcome the stigma</a:t>
            </a:r>
          </a:p>
        </p:txBody>
      </p:sp>
    </p:spTree>
    <p:extLst>
      <p:ext uri="{BB962C8B-B14F-4D97-AF65-F5344CB8AC3E}">
        <p14:creationId xmlns:p14="http://schemas.microsoft.com/office/powerpoint/2010/main" val="1585411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DB61-C4C4-4AA6-A63A-D634997341C0}"/>
              </a:ext>
            </a:extLst>
          </p:cNvPr>
          <p:cNvSpPr>
            <a:spLocks noGrp="1"/>
          </p:cNvSpPr>
          <p:nvPr>
            <p:ph type="title"/>
          </p:nvPr>
        </p:nvSpPr>
        <p:spPr/>
        <p:txBody>
          <a:bodyPr/>
          <a:lstStyle/>
          <a:p>
            <a:pPr algn="ctr"/>
            <a:r>
              <a:rPr lang="en-US" u="sng" dirty="0"/>
              <a:t>Resources</a:t>
            </a:r>
          </a:p>
        </p:txBody>
      </p:sp>
      <p:pic>
        <p:nvPicPr>
          <p:cNvPr id="6" name="Content Placeholder 5">
            <a:hlinkClick r:id="rId2"/>
            <a:extLst>
              <a:ext uri="{FF2B5EF4-FFF2-40B4-BE49-F238E27FC236}">
                <a16:creationId xmlns:a16="http://schemas.microsoft.com/office/drawing/2014/main" id="{C320E560-10AB-43A8-BF1F-72384247871B}"/>
              </a:ext>
            </a:extLst>
          </p:cNvPr>
          <p:cNvPicPr>
            <a:picLocks noGrp="1" noChangeAspect="1"/>
          </p:cNvPicPr>
          <p:nvPr>
            <p:ph idx="1"/>
          </p:nvPr>
        </p:nvPicPr>
        <p:blipFill>
          <a:blip r:embed="rId3"/>
          <a:stretch>
            <a:fillRect/>
          </a:stretch>
        </p:blipFill>
        <p:spPr>
          <a:xfrm>
            <a:off x="5429250" y="853889"/>
            <a:ext cx="5127246" cy="730954"/>
          </a:xfrm>
        </p:spPr>
      </p:pic>
      <p:sp>
        <p:nvSpPr>
          <p:cNvPr id="4" name="Text Placeholder 3">
            <a:extLst>
              <a:ext uri="{FF2B5EF4-FFF2-40B4-BE49-F238E27FC236}">
                <a16:creationId xmlns:a16="http://schemas.microsoft.com/office/drawing/2014/main" id="{58F08341-D3E6-47BF-B6B2-E7C5B7068D6D}"/>
              </a:ext>
            </a:extLst>
          </p:cNvPr>
          <p:cNvSpPr>
            <a:spLocks noGrp="1"/>
          </p:cNvSpPr>
          <p:nvPr>
            <p:ph type="body" sz="half" idx="2"/>
          </p:nvPr>
        </p:nvSpPr>
        <p:spPr/>
        <p:txBody>
          <a:bodyPr/>
          <a:lstStyle/>
          <a:p>
            <a:pPr algn="ctr"/>
            <a:r>
              <a:rPr lang="en-US" dirty="0"/>
              <a:t>Links to various organizations and programs for help. </a:t>
            </a:r>
          </a:p>
        </p:txBody>
      </p:sp>
      <p:pic>
        <p:nvPicPr>
          <p:cNvPr id="8" name="Picture 7">
            <a:hlinkClick r:id="rId4"/>
            <a:extLst>
              <a:ext uri="{FF2B5EF4-FFF2-40B4-BE49-F238E27FC236}">
                <a16:creationId xmlns:a16="http://schemas.microsoft.com/office/drawing/2014/main" id="{1DD46AB4-6808-4D79-9C5B-AA1FC8E505FF}"/>
              </a:ext>
            </a:extLst>
          </p:cNvPr>
          <p:cNvPicPr>
            <a:picLocks noChangeAspect="1"/>
          </p:cNvPicPr>
          <p:nvPr/>
        </p:nvPicPr>
        <p:blipFill>
          <a:blip r:embed="rId5"/>
          <a:stretch>
            <a:fillRect/>
          </a:stretch>
        </p:blipFill>
        <p:spPr>
          <a:xfrm>
            <a:off x="1698360" y="3429000"/>
            <a:ext cx="2752725" cy="1657350"/>
          </a:xfrm>
          <a:prstGeom prst="rect">
            <a:avLst/>
          </a:prstGeom>
        </p:spPr>
      </p:pic>
      <p:pic>
        <p:nvPicPr>
          <p:cNvPr id="10" name="Picture 9">
            <a:hlinkClick r:id="rId6"/>
            <a:extLst>
              <a:ext uri="{FF2B5EF4-FFF2-40B4-BE49-F238E27FC236}">
                <a16:creationId xmlns:a16="http://schemas.microsoft.com/office/drawing/2014/main" id="{CC1D88D6-33EE-49D5-BFDC-7CDDA1F9F11E}"/>
              </a:ext>
            </a:extLst>
          </p:cNvPr>
          <p:cNvPicPr>
            <a:picLocks noChangeAspect="1"/>
          </p:cNvPicPr>
          <p:nvPr/>
        </p:nvPicPr>
        <p:blipFill>
          <a:blip r:embed="rId3"/>
          <a:stretch>
            <a:fillRect/>
          </a:stretch>
        </p:blipFill>
        <p:spPr>
          <a:xfrm>
            <a:off x="5429250" y="2108392"/>
            <a:ext cx="5200650" cy="730954"/>
          </a:xfrm>
          <a:prstGeom prst="rect">
            <a:avLst/>
          </a:prstGeom>
        </p:spPr>
      </p:pic>
      <p:sp>
        <p:nvSpPr>
          <p:cNvPr id="11" name="TextBox 10">
            <a:extLst>
              <a:ext uri="{FF2B5EF4-FFF2-40B4-BE49-F238E27FC236}">
                <a16:creationId xmlns:a16="http://schemas.microsoft.com/office/drawing/2014/main" id="{7240B796-195F-49DC-BC3D-FB2F9EC82951}"/>
              </a:ext>
            </a:extLst>
          </p:cNvPr>
          <p:cNvSpPr txBox="1"/>
          <p:nvPr/>
        </p:nvSpPr>
        <p:spPr>
          <a:xfrm>
            <a:off x="5580252" y="2888782"/>
            <a:ext cx="4898646" cy="369332"/>
          </a:xfrm>
          <a:prstGeom prst="rect">
            <a:avLst/>
          </a:prstGeom>
          <a:noFill/>
        </p:spPr>
        <p:txBody>
          <a:bodyPr wrap="square" rtlCol="0">
            <a:spAutoFit/>
          </a:bodyPr>
          <a:lstStyle/>
          <a:p>
            <a:pPr algn="ctr"/>
            <a:r>
              <a:rPr lang="en-US" dirty="0"/>
              <a:t>Tennessee Chapter</a:t>
            </a:r>
          </a:p>
        </p:txBody>
      </p:sp>
      <p:pic>
        <p:nvPicPr>
          <p:cNvPr id="13" name="Picture 12">
            <a:hlinkClick r:id="rId7"/>
            <a:extLst>
              <a:ext uri="{FF2B5EF4-FFF2-40B4-BE49-F238E27FC236}">
                <a16:creationId xmlns:a16="http://schemas.microsoft.com/office/drawing/2014/main" id="{E3CFDB57-7E91-4600-8142-C68C5865593E}"/>
              </a:ext>
            </a:extLst>
          </p:cNvPr>
          <p:cNvPicPr>
            <a:picLocks noChangeAspect="1"/>
          </p:cNvPicPr>
          <p:nvPr/>
        </p:nvPicPr>
        <p:blipFill>
          <a:blip r:embed="rId8"/>
          <a:stretch>
            <a:fillRect/>
          </a:stretch>
        </p:blipFill>
        <p:spPr>
          <a:xfrm>
            <a:off x="5429250" y="3883557"/>
            <a:ext cx="4898646" cy="1202793"/>
          </a:xfrm>
          <a:prstGeom prst="rect">
            <a:avLst/>
          </a:prstGeom>
        </p:spPr>
      </p:pic>
    </p:spTree>
    <p:extLst>
      <p:ext uri="{BB962C8B-B14F-4D97-AF65-F5344CB8AC3E}">
        <p14:creationId xmlns:p14="http://schemas.microsoft.com/office/powerpoint/2010/main" val="2304370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939F-137F-4ED4-A83A-5BC9649D81CD}"/>
              </a:ext>
            </a:extLst>
          </p:cNvPr>
          <p:cNvSpPr>
            <a:spLocks noGrp="1"/>
          </p:cNvSpPr>
          <p:nvPr>
            <p:ph type="title"/>
          </p:nvPr>
        </p:nvSpPr>
        <p:spPr>
          <a:xfrm>
            <a:off x="1144591" y="2249486"/>
            <a:ext cx="3856037" cy="1639884"/>
          </a:xfrm>
        </p:spPr>
        <p:txBody>
          <a:bodyPr anchor="ctr"/>
          <a:lstStyle/>
          <a:p>
            <a:pPr algn="ctr"/>
            <a:r>
              <a:rPr lang="en-US" dirty="0"/>
              <a:t>More Resources</a:t>
            </a:r>
          </a:p>
        </p:txBody>
      </p:sp>
      <p:sp>
        <p:nvSpPr>
          <p:cNvPr id="3" name="Content Placeholder 2">
            <a:extLst>
              <a:ext uri="{FF2B5EF4-FFF2-40B4-BE49-F238E27FC236}">
                <a16:creationId xmlns:a16="http://schemas.microsoft.com/office/drawing/2014/main" id="{BC4263A9-2834-4F70-880A-66457C6C892B}"/>
              </a:ext>
            </a:extLst>
          </p:cNvPr>
          <p:cNvSpPr>
            <a:spLocks noGrp="1"/>
          </p:cNvSpPr>
          <p:nvPr>
            <p:ph idx="1"/>
          </p:nvPr>
        </p:nvSpPr>
        <p:spPr/>
        <p:txBody>
          <a:bodyPr/>
          <a:lstStyle/>
          <a:p>
            <a:r>
              <a:rPr lang="en-US" dirty="0"/>
              <a:t>24/7 Helpline </a:t>
            </a:r>
          </a:p>
          <a:p>
            <a:pPr marL="0" indent="0">
              <a:buNone/>
            </a:pPr>
            <a:r>
              <a:rPr lang="en-US" dirty="0"/>
              <a:t>	1-800-272-3900</a:t>
            </a:r>
          </a:p>
          <a:p>
            <a:r>
              <a:rPr lang="en-US" dirty="0"/>
              <a:t>Education Programs</a:t>
            </a:r>
          </a:p>
          <a:p>
            <a:pPr marL="0" indent="0">
              <a:buNone/>
            </a:pPr>
            <a:r>
              <a:rPr lang="en-US" dirty="0"/>
              <a:t>	Alzheimer’s Association Programs</a:t>
            </a:r>
          </a:p>
          <a:p>
            <a:pPr marL="0" indent="0">
              <a:buNone/>
            </a:pPr>
            <a:r>
              <a:rPr lang="en-US" dirty="0"/>
              <a:t>	</a:t>
            </a:r>
            <a:r>
              <a:rPr lang="en-US" sz="1400" dirty="0">
                <a:hlinkClick r:id="rId2"/>
              </a:rPr>
              <a:t>https://www.alz.org/help-support/i-have-alz/programs-support</a:t>
            </a:r>
            <a:endParaRPr lang="en-US" dirty="0"/>
          </a:p>
        </p:txBody>
      </p:sp>
      <p:sp>
        <p:nvSpPr>
          <p:cNvPr id="4" name="Text Placeholder 3">
            <a:extLst>
              <a:ext uri="{FF2B5EF4-FFF2-40B4-BE49-F238E27FC236}">
                <a16:creationId xmlns:a16="http://schemas.microsoft.com/office/drawing/2014/main" id="{37A341A9-3185-44F9-8CC9-32DA08A31509}"/>
              </a:ext>
            </a:extLst>
          </p:cNvPr>
          <p:cNvSpPr>
            <a:spLocks noGrp="1"/>
          </p:cNvSpPr>
          <p:nvPr>
            <p:ph type="body" sz="half" idx="2"/>
          </p:nvPr>
        </p:nvSpPr>
        <p:spPr>
          <a:xfrm>
            <a:off x="577538" y="4330212"/>
            <a:ext cx="3856037" cy="3541714"/>
          </a:xfrm>
        </p:spPr>
        <p:txBody>
          <a:bodyPr/>
          <a:lstStyle/>
          <a:p>
            <a:endParaRPr lang="en-US" dirty="0"/>
          </a:p>
        </p:txBody>
      </p:sp>
    </p:spTree>
    <p:extLst>
      <p:ext uri="{BB962C8B-B14F-4D97-AF65-F5344CB8AC3E}">
        <p14:creationId xmlns:p14="http://schemas.microsoft.com/office/powerpoint/2010/main" val="20801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29" name="Group 136">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8" name="Group 13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9" name="Group 13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0"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1030" name="Rectangle 177">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31" name="Group 179">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81" name="Group 180">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3"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4"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5"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0"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2" name="Group 181">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3"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3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1033"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erebellum">
            <a:extLst>
              <a:ext uri="{FF2B5EF4-FFF2-40B4-BE49-F238E27FC236}">
                <a16:creationId xmlns:a16="http://schemas.microsoft.com/office/drawing/2014/main" id="{6096332F-90D2-4874-92BA-16BF922A1F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569957" y="1730375"/>
            <a:ext cx="4747087" cy="1478570"/>
          </a:xfrm>
        </p:spPr>
        <p:txBody>
          <a:bodyPr vert="horz" lIns="91440" tIns="45720" rIns="91440" bIns="45720" rtlCol="0">
            <a:normAutofit/>
          </a:bodyPr>
          <a:lstStyle/>
          <a:p>
            <a:pPr marL="342900" indent="-342900">
              <a:buFont typeface="Arial" panose="020B0604020202020204" pitchFamily="34" charset="0"/>
              <a:buChar char="•"/>
            </a:pPr>
            <a:r>
              <a:rPr lang="en-US" sz="2400" dirty="0"/>
              <a:t>The </a:t>
            </a:r>
            <a:r>
              <a:rPr lang="en-US" sz="2400" b="1" dirty="0"/>
              <a:t>cerebellum</a:t>
            </a:r>
            <a:r>
              <a:rPr lang="en-US" sz="2400" dirty="0"/>
              <a:t> sits at the back of your head, under the cerebrum. It controls coordination and balance.</a:t>
            </a: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a:p>
            <a:pPr indent="-228600">
              <a:buFont typeface="Arial" panose="020B0604020202020204" pitchFamily="34" charset="0"/>
              <a:buChar char="•"/>
            </a:pPr>
            <a:endParaRPr lang="en-US" sz="2400" dirty="0">
              <a:solidFill>
                <a:srgbClr val="FFFFFF"/>
              </a:solidFill>
            </a:endParaRPr>
          </a:p>
        </p:txBody>
      </p:sp>
      <p:sp>
        <p:nvSpPr>
          <p:cNvPr id="2" name="TextBox 1">
            <a:extLst>
              <a:ext uri="{FF2B5EF4-FFF2-40B4-BE49-F238E27FC236}">
                <a16:creationId xmlns:a16="http://schemas.microsoft.com/office/drawing/2014/main" id="{8BE51B5E-A14D-486C-8614-6F6307328314}"/>
              </a:ext>
            </a:extLst>
          </p:cNvPr>
          <p:cNvSpPr txBox="1"/>
          <p:nvPr/>
        </p:nvSpPr>
        <p:spPr>
          <a:xfrm>
            <a:off x="6764131" y="5276176"/>
            <a:ext cx="4458703" cy="861774"/>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a:p>
            <a:endParaRPr lang="en-US" dirty="0"/>
          </a:p>
        </p:txBody>
      </p:sp>
    </p:spTree>
    <p:extLst>
      <p:ext uri="{BB962C8B-B14F-4D97-AF65-F5344CB8AC3E}">
        <p14:creationId xmlns:p14="http://schemas.microsoft.com/office/powerpoint/2010/main" val="3284651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anim calcmode="lin" valueType="num">
                                      <p:cBhvr>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65" name="Group 26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66" name="Group 26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67" name="Group 26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6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306" name="Rectangle 305">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8" name="Group 307">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9" name="Group 308">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1"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2"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6"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7"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8"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9"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0"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1"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2"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3"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4"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5"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6"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7"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8"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9"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0"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1"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2"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3"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4"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5"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6"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7"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10" name="Group 309">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1"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2"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6"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7"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8"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9"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0"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349"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00C25AB-689D-406A-95D1-D6E90DC5E26B}"/>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600" dirty="0">
                <a:solidFill>
                  <a:srgbClr val="FFFFFF"/>
                </a:solidFill>
              </a:rPr>
              <a:t>Parts of the Brain</a:t>
            </a:r>
          </a:p>
        </p:txBody>
      </p:sp>
      <p:sp useBgFill="1">
        <p:nvSpPr>
          <p:cNvPr id="351"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rain stem">
            <a:extLst>
              <a:ext uri="{FF2B5EF4-FFF2-40B4-BE49-F238E27FC236}">
                <a16:creationId xmlns:a16="http://schemas.microsoft.com/office/drawing/2014/main" id="{8D757D0D-2CDD-4DEC-A03E-69EBFACFF0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8411" y="1147145"/>
            <a:ext cx="4076737" cy="45677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2EDCC289-F94E-4812-83FF-766D7234D84F}"/>
              </a:ext>
            </a:extLst>
          </p:cNvPr>
          <p:cNvSpPr>
            <a:spLocks noGrp="1"/>
          </p:cNvSpPr>
          <p:nvPr>
            <p:ph type="body" sz="half" idx="2"/>
          </p:nvPr>
        </p:nvSpPr>
        <p:spPr>
          <a:xfrm>
            <a:off x="6603815" y="1611313"/>
            <a:ext cx="4747087" cy="3149600"/>
          </a:xfrm>
        </p:spPr>
        <p:txBody>
          <a:bodyPr vert="horz" lIns="91440" tIns="45720" rIns="91440" bIns="45720" rtlCol="0">
            <a:noAutofit/>
          </a:bodyPr>
          <a:lstStyle/>
          <a:p>
            <a:pPr marL="342900" indent="-342900">
              <a:buFont typeface="Arial" panose="020B0604020202020204" pitchFamily="34" charset="0"/>
              <a:buChar char="•"/>
            </a:pPr>
            <a:r>
              <a:rPr lang="en-US" sz="2400" dirty="0"/>
              <a:t>The </a:t>
            </a:r>
            <a:r>
              <a:rPr lang="en-US" sz="2400" b="1" dirty="0"/>
              <a:t>brain stem</a:t>
            </a:r>
            <a:r>
              <a:rPr lang="en-US" sz="2400" dirty="0"/>
              <a:t> sits beneath your cerebrum in front of your cerebellum. It connects the brain to the spinal cord and controls automatic functions such as breathing, digestion, heart rate and blood pressure.</a:t>
            </a:r>
            <a:endParaRPr lang="en-US" sz="2400" dirty="0">
              <a:solidFill>
                <a:srgbClr val="FFFFFF"/>
              </a:solidFill>
            </a:endParaRPr>
          </a:p>
        </p:txBody>
      </p:sp>
      <p:sp>
        <p:nvSpPr>
          <p:cNvPr id="6" name="TextBox 5">
            <a:extLst>
              <a:ext uri="{FF2B5EF4-FFF2-40B4-BE49-F238E27FC236}">
                <a16:creationId xmlns:a16="http://schemas.microsoft.com/office/drawing/2014/main" id="{36E53439-04D6-4565-9128-A072DAF72082}"/>
              </a:ext>
            </a:extLst>
          </p:cNvPr>
          <p:cNvSpPr txBox="1"/>
          <p:nvPr/>
        </p:nvSpPr>
        <p:spPr>
          <a:xfrm>
            <a:off x="6712829" y="5274688"/>
            <a:ext cx="4590965" cy="584775"/>
          </a:xfrm>
          <a:prstGeom prst="rect">
            <a:avLst/>
          </a:prstGeom>
          <a:noFill/>
        </p:spPr>
        <p:txBody>
          <a:bodyPr wrap="square" rtlCol="0">
            <a:spAutoFit/>
          </a:bodyPr>
          <a:lstStyle/>
          <a:p>
            <a:pPr algn="ctr"/>
            <a:r>
              <a:rPr lang="en-US" sz="1600" dirty="0">
                <a:solidFill>
                  <a:srgbClr val="FFFFFF"/>
                </a:solidFill>
                <a:hlinkClick r:id="rId4"/>
              </a:rPr>
              <a:t>https://www.alz.org/alzheimers-dementia/what-is-alzheimers/brain_tour</a:t>
            </a:r>
            <a:endParaRPr lang="en-US" sz="1600" dirty="0">
              <a:solidFill>
                <a:srgbClr val="FFFFFF"/>
              </a:solidFill>
            </a:endParaRPr>
          </a:p>
        </p:txBody>
      </p:sp>
    </p:spTree>
    <p:extLst>
      <p:ext uri="{BB962C8B-B14F-4D97-AF65-F5344CB8AC3E}">
        <p14:creationId xmlns:p14="http://schemas.microsoft.com/office/powerpoint/2010/main" val="2519408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4D45-8A8D-4178-9097-794C48BB03E0}"/>
              </a:ext>
            </a:extLst>
          </p:cNvPr>
          <p:cNvSpPr>
            <a:spLocks noGrp="1"/>
          </p:cNvSpPr>
          <p:nvPr>
            <p:ph type="title"/>
          </p:nvPr>
        </p:nvSpPr>
        <p:spPr/>
        <p:txBody>
          <a:bodyPr>
            <a:normAutofit/>
          </a:bodyPr>
          <a:lstStyle/>
          <a:p>
            <a:pPr algn="ctr"/>
            <a:r>
              <a:rPr lang="en-US" sz="6000" dirty="0"/>
              <a:t>Neurons</a:t>
            </a:r>
          </a:p>
        </p:txBody>
      </p:sp>
      <p:sp>
        <p:nvSpPr>
          <p:cNvPr id="3" name="Text Placeholder 2">
            <a:extLst>
              <a:ext uri="{FF2B5EF4-FFF2-40B4-BE49-F238E27FC236}">
                <a16:creationId xmlns:a16="http://schemas.microsoft.com/office/drawing/2014/main" id="{CC0CD7CF-69FC-4207-8229-7C2317105C09}"/>
              </a:ext>
            </a:extLst>
          </p:cNvPr>
          <p:cNvSpPr>
            <a:spLocks noGrp="1"/>
          </p:cNvSpPr>
          <p:nvPr>
            <p:ph type="body" idx="1"/>
          </p:nvPr>
        </p:nvSpPr>
        <p:spPr/>
        <p:txBody>
          <a:bodyPr/>
          <a:lstStyle/>
          <a:p>
            <a:pPr algn="ctr"/>
            <a:r>
              <a:rPr lang="en-US" dirty="0"/>
              <a:t>Total Neurons</a:t>
            </a:r>
          </a:p>
        </p:txBody>
      </p:sp>
      <p:pic>
        <p:nvPicPr>
          <p:cNvPr id="14" name="Picture Placeholder 13">
            <a:extLst>
              <a:ext uri="{FF2B5EF4-FFF2-40B4-BE49-F238E27FC236}">
                <a16:creationId xmlns:a16="http://schemas.microsoft.com/office/drawing/2014/main" id="{2CACF81A-8AA9-483F-A81B-4F280973F0C8}"/>
              </a:ext>
            </a:extLst>
          </p:cNvPr>
          <p:cNvPicPr>
            <a:picLocks noGrp="1" noChangeAspect="1"/>
          </p:cNvPicPr>
          <p:nvPr>
            <p:ph type="pic" idx="15"/>
          </p:nvPr>
        </p:nvPicPr>
        <p:blipFill>
          <a:blip r:embed="rId2"/>
          <a:srcRect t="17391" b="17391"/>
          <a:stretch>
            <a:fillRect/>
          </a:stretch>
        </p:blipFill>
        <p:spPr/>
      </p:pic>
      <p:sp>
        <p:nvSpPr>
          <p:cNvPr id="5" name="Text Placeholder 4">
            <a:extLst>
              <a:ext uri="{FF2B5EF4-FFF2-40B4-BE49-F238E27FC236}">
                <a16:creationId xmlns:a16="http://schemas.microsoft.com/office/drawing/2014/main" id="{6C9CA483-4E8D-4EC1-85AC-CC11C1EC479D}"/>
              </a:ext>
            </a:extLst>
          </p:cNvPr>
          <p:cNvSpPr>
            <a:spLocks noGrp="1"/>
          </p:cNvSpPr>
          <p:nvPr>
            <p:ph type="body" sz="half" idx="18"/>
          </p:nvPr>
        </p:nvSpPr>
        <p:spPr/>
        <p:txBody>
          <a:bodyPr/>
          <a:lstStyle/>
          <a:p>
            <a:r>
              <a:rPr lang="en-US" dirty="0"/>
              <a:t>An adult brain contains about 100 billion nerve cells.</a:t>
            </a:r>
          </a:p>
        </p:txBody>
      </p:sp>
      <p:sp>
        <p:nvSpPr>
          <p:cNvPr id="6" name="Text Placeholder 5">
            <a:extLst>
              <a:ext uri="{FF2B5EF4-FFF2-40B4-BE49-F238E27FC236}">
                <a16:creationId xmlns:a16="http://schemas.microsoft.com/office/drawing/2014/main" id="{8C310B1C-54C6-43AA-8B20-F2337D682B53}"/>
              </a:ext>
            </a:extLst>
          </p:cNvPr>
          <p:cNvSpPr>
            <a:spLocks noGrp="1"/>
          </p:cNvSpPr>
          <p:nvPr>
            <p:ph type="body" sz="quarter" idx="3"/>
          </p:nvPr>
        </p:nvSpPr>
        <p:spPr/>
        <p:txBody>
          <a:bodyPr/>
          <a:lstStyle/>
          <a:p>
            <a:pPr algn="ctr"/>
            <a:r>
              <a:rPr lang="en-US" dirty="0"/>
              <a:t>Branches</a:t>
            </a:r>
          </a:p>
        </p:txBody>
      </p:sp>
      <p:pic>
        <p:nvPicPr>
          <p:cNvPr id="16" name="Picture Placeholder 15">
            <a:extLst>
              <a:ext uri="{FF2B5EF4-FFF2-40B4-BE49-F238E27FC236}">
                <a16:creationId xmlns:a16="http://schemas.microsoft.com/office/drawing/2014/main" id="{50489C19-99E3-4C28-8B76-DF3BCFC86F70}"/>
              </a:ext>
            </a:extLst>
          </p:cNvPr>
          <p:cNvPicPr>
            <a:picLocks noGrp="1"/>
          </p:cNvPicPr>
          <p:nvPr>
            <p:ph type="pic" idx="21"/>
          </p:nvPr>
        </p:nvPicPr>
        <p:blipFill rotWithShape="1">
          <a:blip r:embed="rId3"/>
          <a:srcRect l="439" r="439"/>
          <a:stretch/>
        </p:blipFill>
        <p:spPr>
          <a:xfrm>
            <a:off x="4495077" y="2697597"/>
            <a:ext cx="3262918" cy="1554480"/>
          </a:xfrm>
          <a:noFill/>
          <a:ln>
            <a:solidFill>
              <a:schemeClr val="tx2">
                <a:lumMod val="60000"/>
                <a:lumOff val="40000"/>
              </a:schemeClr>
            </a:solidFill>
          </a:ln>
        </p:spPr>
      </p:pic>
      <p:sp>
        <p:nvSpPr>
          <p:cNvPr id="8" name="Text Placeholder 7">
            <a:extLst>
              <a:ext uri="{FF2B5EF4-FFF2-40B4-BE49-F238E27FC236}">
                <a16:creationId xmlns:a16="http://schemas.microsoft.com/office/drawing/2014/main" id="{A444CD70-0758-442B-A927-0FAD2C6C3F61}"/>
              </a:ext>
            </a:extLst>
          </p:cNvPr>
          <p:cNvSpPr>
            <a:spLocks noGrp="1"/>
          </p:cNvSpPr>
          <p:nvPr>
            <p:ph type="body" sz="half" idx="19"/>
          </p:nvPr>
        </p:nvSpPr>
        <p:spPr/>
        <p:txBody>
          <a:bodyPr>
            <a:normAutofit fontScale="92500"/>
          </a:bodyPr>
          <a:lstStyle/>
          <a:p>
            <a:r>
              <a:rPr lang="en-US" dirty="0"/>
              <a:t>Branches connect the nerve cells at more than 100 trillion points. Scientists call this dense, branching network a "neuron forest."</a:t>
            </a:r>
          </a:p>
        </p:txBody>
      </p:sp>
      <p:sp>
        <p:nvSpPr>
          <p:cNvPr id="9" name="Text Placeholder 8">
            <a:extLst>
              <a:ext uri="{FF2B5EF4-FFF2-40B4-BE49-F238E27FC236}">
                <a16:creationId xmlns:a16="http://schemas.microsoft.com/office/drawing/2014/main" id="{9BB14A43-201F-45CB-AC31-FCE57043AA70}"/>
              </a:ext>
            </a:extLst>
          </p:cNvPr>
          <p:cNvSpPr>
            <a:spLocks noGrp="1"/>
          </p:cNvSpPr>
          <p:nvPr>
            <p:ph type="body" sz="quarter" idx="13"/>
          </p:nvPr>
        </p:nvSpPr>
        <p:spPr/>
        <p:txBody>
          <a:bodyPr/>
          <a:lstStyle/>
          <a:p>
            <a:pPr algn="ctr"/>
            <a:r>
              <a:rPr lang="en-US" dirty="0"/>
              <a:t>Signals</a:t>
            </a:r>
          </a:p>
        </p:txBody>
      </p:sp>
      <p:pic>
        <p:nvPicPr>
          <p:cNvPr id="18" name="Picture Placeholder 17" descr="A picture containing light&#10;&#10;Description automatically generated">
            <a:extLst>
              <a:ext uri="{FF2B5EF4-FFF2-40B4-BE49-F238E27FC236}">
                <a16:creationId xmlns:a16="http://schemas.microsoft.com/office/drawing/2014/main" id="{C24FA77C-1723-4B4E-9C98-66CF6D526559}"/>
              </a:ext>
            </a:extLst>
          </p:cNvPr>
          <p:cNvPicPr>
            <a:picLocks noGrp="1" noChangeAspect="1"/>
          </p:cNvPicPr>
          <p:nvPr>
            <p:ph type="pic" idx="22"/>
          </p:nvPr>
        </p:nvPicPr>
        <p:blipFill rotWithShape="1">
          <a:blip r:embed="rId4"/>
          <a:srcRect t="980" b="980"/>
          <a:stretch/>
        </p:blipFill>
        <p:spPr>
          <a:xfrm>
            <a:off x="7852442" y="2666998"/>
            <a:ext cx="3194969" cy="1524000"/>
          </a:xfrm>
        </p:spPr>
      </p:pic>
      <p:sp>
        <p:nvSpPr>
          <p:cNvPr id="11" name="Text Placeholder 10">
            <a:extLst>
              <a:ext uri="{FF2B5EF4-FFF2-40B4-BE49-F238E27FC236}">
                <a16:creationId xmlns:a16="http://schemas.microsoft.com/office/drawing/2014/main" id="{B3DA7BD3-737C-4D73-80A6-1EA9F8D6E836}"/>
              </a:ext>
            </a:extLst>
          </p:cNvPr>
          <p:cNvSpPr>
            <a:spLocks noGrp="1"/>
          </p:cNvSpPr>
          <p:nvPr>
            <p:ph type="body" sz="half" idx="20"/>
          </p:nvPr>
        </p:nvSpPr>
        <p:spPr/>
        <p:txBody>
          <a:bodyPr>
            <a:normAutofit lnSpcReduction="10000"/>
          </a:bodyPr>
          <a:lstStyle/>
          <a:p>
            <a:r>
              <a:rPr lang="en-US" dirty="0"/>
              <a:t>Signals traveling through the neuron forest form the basis of memories, thoughts, and feelings.</a:t>
            </a:r>
          </a:p>
        </p:txBody>
      </p:sp>
    </p:spTree>
    <p:extLst>
      <p:ext uri="{BB962C8B-B14F-4D97-AF65-F5344CB8AC3E}">
        <p14:creationId xmlns:p14="http://schemas.microsoft.com/office/powerpoint/2010/main" val="143427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072229" y="2456878"/>
            <a:ext cx="3745042" cy="2396681"/>
          </a:xfrm>
        </p:spPr>
        <p:txBody>
          <a:bodyPr vert="horz" lIns="91440" tIns="45720" rIns="91440" bIns="45720" rtlCol="0" anchor="ctr">
            <a:normAutofit/>
          </a:bodyPr>
          <a:lstStyle/>
          <a:p>
            <a:pPr algn="ctr"/>
            <a:r>
              <a:rPr lang="en-US" b="1" dirty="0"/>
              <a:t>Interpret Sensations From Your Body</a:t>
            </a:r>
            <a:endParaRPr lang="en-US"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10" name="Text Placeholder 9">
            <a:extLst>
              <a:ext uri="{FF2B5EF4-FFF2-40B4-BE49-F238E27FC236}">
                <a16:creationId xmlns:a16="http://schemas.microsoft.com/office/drawing/2014/main" id="{51F2D9E9-EC52-48CB-80E7-7E53735BF11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9129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7"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9" name="Group 118">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0"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1"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4"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5"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8"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9"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0"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1"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2"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3"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4"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7"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9"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1"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07118" y="2226913"/>
            <a:ext cx="3489569" cy="2396681"/>
          </a:xfrm>
        </p:spPr>
        <p:txBody>
          <a:bodyPr vert="horz" lIns="91440" tIns="45720" rIns="91440" bIns="45720" rtlCol="0" anchor="ctr">
            <a:normAutofit/>
          </a:bodyPr>
          <a:lstStyle/>
          <a:p>
            <a:pPr algn="ctr"/>
            <a:r>
              <a:rPr lang="en-US" sz="4000" b="1" dirty="0"/>
              <a:t>Processing Sights</a:t>
            </a:r>
            <a:endParaRPr lang="en-US" sz="4000" dirty="0"/>
          </a:p>
        </p:txBody>
      </p:sp>
      <p:sp>
        <p:nvSpPr>
          <p:cNvPr id="175"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E4AF68A3-BB89-481A-9EDC-01B496F9BF9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01684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82" name="Group 18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1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8AE87017-475B-4E1E-AA13-2C8A4158C7F9}"/>
              </a:ext>
            </a:extLst>
          </p:cNvPr>
          <p:cNvSpPr>
            <a:spLocks noGrp="1"/>
          </p:cNvSpPr>
          <p:nvPr>
            <p:ph type="title"/>
          </p:nvPr>
        </p:nvSpPr>
        <p:spPr>
          <a:xfrm>
            <a:off x="8126922" y="2456878"/>
            <a:ext cx="3489569" cy="2396681"/>
          </a:xfrm>
        </p:spPr>
        <p:txBody>
          <a:bodyPr vert="horz" lIns="91440" tIns="45720" rIns="91440" bIns="45720" rtlCol="0" anchor="ctr">
            <a:normAutofit/>
          </a:bodyPr>
          <a:lstStyle/>
          <a:p>
            <a:pPr algn="ctr"/>
            <a:r>
              <a:rPr lang="en-US" sz="4000" b="1" dirty="0"/>
              <a:t>Processing Sounds</a:t>
            </a:r>
            <a:endParaRPr lang="en-US" sz="4000" dirty="0"/>
          </a:p>
        </p:txBody>
      </p:sp>
      <p:sp>
        <p:nvSpPr>
          <p:cNvPr id="238"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BE3C16E8-4C8A-43B2-8747-825B7E0CCC8A}"/>
              </a:ext>
            </a:extLst>
          </p:cNvPr>
          <p:cNvPicPr>
            <a:picLocks noGrp="1" noChangeAspect="1"/>
          </p:cNvPicPr>
          <p:nvPr>
            <p:ph type="pic" idx="1"/>
          </p:nvPr>
        </p:nvPicPr>
        <p:blipFill rotWithShape="1">
          <a:blip r:embed="rId4"/>
          <a:srcRect r="-2" b="36483"/>
          <a:stretch/>
        </p:blipFill>
        <p:spPr>
          <a:xfrm>
            <a:off x="1118988" y="1136606"/>
            <a:ext cx="6112382" cy="4577297"/>
          </a:xfrm>
          <a:prstGeom prst="rect">
            <a:avLst/>
          </a:prstGeom>
        </p:spPr>
      </p:pic>
      <p:sp>
        <p:nvSpPr>
          <p:cNvPr id="5" name="Text Placeholder 4">
            <a:extLst>
              <a:ext uri="{FF2B5EF4-FFF2-40B4-BE49-F238E27FC236}">
                <a16:creationId xmlns:a16="http://schemas.microsoft.com/office/drawing/2014/main" id="{16AD5560-B1E0-48C4-B986-5CF8B1E7BD0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9311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3684</TotalTime>
  <Words>950</Words>
  <Application>Microsoft Office PowerPoint</Application>
  <PresentationFormat>Widescreen</PresentationFormat>
  <Paragraphs>109</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Tw Cen MT</vt:lpstr>
      <vt:lpstr>Circuit</vt:lpstr>
      <vt:lpstr> Alzheimer’s Disease Trends in the United States and Tennessee from 1999-2018</vt:lpstr>
      <vt:lpstr>How does your Brain work? </vt:lpstr>
      <vt:lpstr>Parts of the Brain</vt:lpstr>
      <vt:lpstr>Parts of the Brain</vt:lpstr>
      <vt:lpstr>Parts of the Brain</vt:lpstr>
      <vt:lpstr>Neurons</vt:lpstr>
      <vt:lpstr>Interpret Sensations From Your Body</vt:lpstr>
      <vt:lpstr>Processing Sights</vt:lpstr>
      <vt:lpstr>Processing Sounds</vt:lpstr>
      <vt:lpstr>Processing Smells</vt:lpstr>
      <vt:lpstr>Thoughts, Problem Solving And Planning</vt:lpstr>
      <vt:lpstr>Forming &amp; Storing Memories</vt:lpstr>
      <vt:lpstr>Controlling Voluntary Movement</vt:lpstr>
      <vt:lpstr>Alzheimer’s Disease pathology and presentation</vt:lpstr>
      <vt:lpstr>What is Alzheimer’s Disease? </vt:lpstr>
      <vt:lpstr>Understanding Alzheimer’s </vt:lpstr>
      <vt:lpstr>Alzheimer’s Disease, Brain Function, and Cognitive Decline</vt:lpstr>
      <vt:lpstr>Alzheimer’s leads to nerve cell death and loss of brain tissue. The brain shrinks dramatically, greatly affecting functions. </vt:lpstr>
      <vt:lpstr>Formation of Plaques</vt:lpstr>
      <vt:lpstr>Tangles</vt:lpstr>
      <vt:lpstr>Plaque and Tangle Progression Plaque and Tangles (shown in blue) spread through the cortex. Rate of progression varies wildly from case to case. </vt:lpstr>
      <vt:lpstr>Earliest Alzheimer’s Stages</vt:lpstr>
      <vt:lpstr>Mild - Moderate Alzheimer’s Stages</vt:lpstr>
      <vt:lpstr>severe Alzheimer’s Stage</vt:lpstr>
      <vt:lpstr>Overall Trend in the United States  1999-2018 </vt:lpstr>
      <vt:lpstr>Power Bi Presentation</vt:lpstr>
      <vt:lpstr>Overall Trend in Tennessee  1999-2018 </vt:lpstr>
      <vt:lpstr>Power Bi Presentation</vt:lpstr>
      <vt:lpstr>What to do if You or someone you love has Alzheimer’s Disease? </vt:lpstr>
      <vt:lpstr>First Steps</vt:lpstr>
      <vt:lpstr>next Steps</vt:lpstr>
      <vt:lpstr>Further Steps</vt:lpstr>
      <vt:lpstr>Resources</vt:lpstr>
      <vt:lpstr>More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Alzheimer’s Disease Trends in the United States and Tennessee from 1999-2018</dc:title>
  <dc:creator>John Posey</dc:creator>
  <cp:lastModifiedBy>John Posey</cp:lastModifiedBy>
  <cp:revision>34</cp:revision>
  <dcterms:created xsi:type="dcterms:W3CDTF">2020-12-26T22:16:49Z</dcterms:created>
  <dcterms:modified xsi:type="dcterms:W3CDTF">2021-01-03T17:01:09Z</dcterms:modified>
</cp:coreProperties>
</file>