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86" r:id="rId4"/>
    <p:sldId id="287" r:id="rId5"/>
    <p:sldId id="258" r:id="rId6"/>
    <p:sldId id="288" r:id="rId7"/>
    <p:sldId id="260" r:id="rId8"/>
    <p:sldId id="289" r:id="rId9"/>
    <p:sldId id="290" r:id="rId10"/>
    <p:sldId id="291" r:id="rId11"/>
    <p:sldId id="292" r:id="rId12"/>
    <p:sldId id="293" r:id="rId13"/>
    <p:sldId id="285" r:id="rId14"/>
    <p:sldId id="267" r:id="rId15"/>
    <p:sldId id="294" r:id="rId16"/>
    <p:sldId id="268" r:id="rId17"/>
    <p:sldId id="295" r:id="rId18"/>
    <p:sldId id="269" r:id="rId19"/>
    <p:sldId id="296" r:id="rId20"/>
    <p:sldId id="297" r:id="rId21"/>
    <p:sldId id="259" r:id="rId22"/>
    <p:sldId id="273" r:id="rId23"/>
    <p:sldId id="274" r:id="rId24"/>
    <p:sldId id="275" r:id="rId25"/>
    <p:sldId id="276"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88CE034-14BB-43DC-994A-8222D51ED3EA}">
          <p14:sldIdLst>
            <p14:sldId id="256"/>
          </p14:sldIdLst>
        </p14:section>
        <p14:section name="ALZ Pathology" id="{151764E9-CC3F-447E-B7CC-CD74DF9AE284}">
          <p14:sldIdLst>
            <p14:sldId id="257"/>
            <p14:sldId id="286"/>
            <p14:sldId id="287"/>
            <p14:sldId id="258"/>
            <p14:sldId id="288"/>
            <p14:sldId id="260"/>
            <p14:sldId id="289"/>
            <p14:sldId id="290"/>
            <p14:sldId id="291"/>
            <p14:sldId id="292"/>
            <p14:sldId id="293"/>
          </p14:sldIdLst>
        </p14:section>
        <p14:section name="Power BI Presentation" id="{4D6DBA83-D05B-49C0-8AE6-AB3C6CC32D2E}">
          <p14:sldIdLst>
            <p14:sldId id="285"/>
          </p14:sldIdLst>
        </p14:section>
        <p14:section name="What to do" id="{7E27EBD1-4876-4A88-B687-26AD92413FC6}">
          <p14:sldIdLst>
            <p14:sldId id="267"/>
            <p14:sldId id="294"/>
            <p14:sldId id="268"/>
            <p14:sldId id="295"/>
          </p14:sldIdLst>
        </p14:section>
        <p14:section name="Resources" id="{8984418D-8566-4852-B9BB-E1F8F619B294}">
          <p14:sldIdLst>
            <p14:sldId id="269"/>
            <p14:sldId id="296"/>
            <p14:sldId id="297"/>
          </p14:sldIdLst>
        </p14:section>
        <p14:section name="Introduction of Brain" id="{4D9B4B01-485C-4E66-A0E5-8C1647E14BD0}">
          <p14:sldIdLst>
            <p14:sldId id="259"/>
            <p14:sldId id="273"/>
            <p14:sldId id="274"/>
            <p14:sldId id="275"/>
          </p14:sldIdLst>
        </p14:section>
        <p14:section name="Neurons" id="{6B295680-E077-4E6D-ADC7-2E7269256DB4}">
          <p14:sldIdLst>
            <p14:sldId id="276"/>
          </p14:sldIdLst>
        </p14:section>
        <p14:section name="The Cortex" id="{5B0ACD25-DB77-4B5A-9327-2998068FC1D9}">
          <p14:sldIdLst>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57519" autoAdjust="0"/>
  </p:normalViewPr>
  <p:slideViewPr>
    <p:cSldViewPr snapToGrid="0">
      <p:cViewPr varScale="1">
        <p:scale>
          <a:sx n="49" d="100"/>
          <a:sy n="49" d="100"/>
        </p:scale>
        <p:origin x="18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5AD36-F3ED-47C2-8988-936505E04282}"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97EDA-21CA-4B1A-81CE-F8644499FC09}" type="slidenum">
              <a:rPr lang="en-US" smtClean="0"/>
              <a:t>‹#›</a:t>
            </a:fld>
            <a:endParaRPr lang="en-US"/>
          </a:p>
        </p:txBody>
      </p:sp>
    </p:spTree>
    <p:extLst>
      <p:ext uri="{BB962C8B-B14F-4D97-AF65-F5344CB8AC3E}">
        <p14:creationId xmlns:p14="http://schemas.microsoft.com/office/powerpoint/2010/main" val="1219294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Thank you for coming to my Capstone presentation for Nashville Software School on Alzheimer's Disease fatality trends over the past 20 years. I have a personal attachment to this disease due to it being a true fear of mine and having family members that have had dementia in the later years of their lives.</a:t>
            </a:r>
          </a:p>
          <a:p>
            <a:pPr algn="l"/>
            <a:r>
              <a:rPr lang="en-US" b="0" i="0" dirty="0">
                <a:solidFill>
                  <a:srgbClr val="C9D1D9"/>
                </a:solidFill>
                <a:effectLst/>
                <a:latin typeface="-apple-system"/>
              </a:rPr>
              <a:t>This presentation will be broken down in the following areas:</a:t>
            </a:r>
            <a:br>
              <a:rPr lang="en-US" b="0" i="0" dirty="0">
                <a:solidFill>
                  <a:srgbClr val="C9D1D9"/>
                </a:solidFill>
                <a:effectLst/>
                <a:latin typeface="-apple-system"/>
              </a:rPr>
            </a:br>
            <a:r>
              <a:rPr lang="en-US" b="0" i="0" dirty="0">
                <a:solidFill>
                  <a:srgbClr val="C9D1D9"/>
                </a:solidFill>
                <a:effectLst/>
                <a:latin typeface="-apple-system"/>
              </a:rPr>
              <a:t>1. How AD affects the brain and cognitive ability.</a:t>
            </a:r>
            <a:br>
              <a:rPr lang="en-US" b="0" i="0" dirty="0">
                <a:solidFill>
                  <a:srgbClr val="C9D1D9"/>
                </a:solidFill>
                <a:effectLst/>
                <a:latin typeface="-apple-system"/>
              </a:rPr>
            </a:br>
            <a:r>
              <a:rPr lang="en-US" b="0" i="0" dirty="0">
                <a:solidFill>
                  <a:srgbClr val="C9D1D9"/>
                </a:solidFill>
                <a:effectLst/>
                <a:latin typeface="-apple-system"/>
              </a:rPr>
              <a:t>2. Overall trend in the United States from 1999-2018.</a:t>
            </a:r>
            <a:br>
              <a:rPr lang="en-US" b="0" i="0" dirty="0">
                <a:solidFill>
                  <a:srgbClr val="C9D1D9"/>
                </a:solidFill>
                <a:effectLst/>
                <a:latin typeface="-apple-system"/>
              </a:rPr>
            </a:br>
            <a:r>
              <a:rPr lang="en-US" b="0" i="0" dirty="0">
                <a:solidFill>
                  <a:srgbClr val="C9D1D9"/>
                </a:solidFill>
                <a:effectLst/>
                <a:latin typeface="-apple-system"/>
              </a:rPr>
              <a:t>3. Overall trend in Tennessee from 1999-2018.</a:t>
            </a:r>
            <a:br>
              <a:rPr lang="en-US" b="0" i="0" dirty="0">
                <a:solidFill>
                  <a:srgbClr val="C9D1D9"/>
                </a:solidFill>
                <a:effectLst/>
                <a:latin typeface="-apple-system"/>
              </a:rPr>
            </a:br>
            <a:r>
              <a:rPr lang="en-US" b="0" i="0" dirty="0">
                <a:solidFill>
                  <a:srgbClr val="C9D1D9"/>
                </a:solidFill>
                <a:effectLst/>
                <a:latin typeface="-apple-system"/>
              </a:rPr>
              <a:t>4. How to find find help if you or someone you love has AD?</a:t>
            </a:r>
            <a:br>
              <a:rPr lang="en-US" b="0" i="0" dirty="0">
                <a:solidFill>
                  <a:srgbClr val="C9D1D9"/>
                </a:solidFill>
                <a:effectLst/>
                <a:latin typeface="-apple-system"/>
              </a:rPr>
            </a:br>
            <a:r>
              <a:rPr lang="en-US" b="0" i="0" dirty="0">
                <a:solidFill>
                  <a:srgbClr val="C9D1D9"/>
                </a:solidFill>
                <a:effectLst/>
                <a:latin typeface="-apple-system"/>
              </a:rPr>
              <a:t>5. Resources and sources for this presentation</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Also included as an appendix to this presentation are slides of the parts and functions of various parts of the brain. Feel free to refer to these for further explanation of how this disease affects the brain. </a:t>
            </a:r>
          </a:p>
          <a:p>
            <a:br>
              <a:rPr lang="en-US" b="0" i="0" dirty="0">
                <a:solidFill>
                  <a:srgbClr val="C9D1D9"/>
                </a:solidFill>
                <a:effectLst/>
                <a:latin typeface="-apple-system"/>
              </a:rPr>
            </a:br>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a:t>
            </a:fld>
            <a:endParaRPr lang="en-US"/>
          </a:p>
        </p:txBody>
      </p:sp>
    </p:spTree>
    <p:extLst>
      <p:ext uri="{BB962C8B-B14F-4D97-AF65-F5344CB8AC3E}">
        <p14:creationId xmlns:p14="http://schemas.microsoft.com/office/powerpoint/2010/main" val="303300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earliest stage, Alzheimer’s affects the learning and memory, and thinking and planning sections of the brain. These portions of the brain are seen in the diagrams on the right. </a:t>
            </a:r>
          </a:p>
        </p:txBody>
      </p:sp>
      <p:sp>
        <p:nvSpPr>
          <p:cNvPr id="4" name="Slide Number Placeholder 3"/>
          <p:cNvSpPr>
            <a:spLocks noGrp="1"/>
          </p:cNvSpPr>
          <p:nvPr>
            <p:ph type="sldNum" sz="quarter" idx="5"/>
          </p:nvPr>
        </p:nvSpPr>
        <p:spPr/>
        <p:txBody>
          <a:bodyPr/>
          <a:lstStyle/>
          <a:p>
            <a:fld id="{70197EDA-21CA-4B1A-81CE-F8644499FC09}" type="slidenum">
              <a:rPr lang="en-US" smtClean="0"/>
              <a:t>10</a:t>
            </a:fld>
            <a:endParaRPr lang="en-US"/>
          </a:p>
        </p:txBody>
      </p:sp>
    </p:spTree>
    <p:extLst>
      <p:ext uri="{BB962C8B-B14F-4D97-AF65-F5344CB8AC3E}">
        <p14:creationId xmlns:p14="http://schemas.microsoft.com/office/powerpoint/2010/main" val="2618617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Alzheimer's Disease  progresses through the brain, it begins to have a noticeable effect on the daily life of the subject. The person may begin being confused easily or not be able to handle money as easily as before. They may begin have problems expressing themselves or even organizing their thoughts. </a:t>
            </a:r>
          </a:p>
          <a:p>
            <a:endParaRPr lang="en-US" dirty="0"/>
          </a:p>
          <a:p>
            <a:r>
              <a:rPr lang="en-US" dirty="0"/>
              <a:t>Now, this is not just being at a loss for words or not being able to decide the proper word. This is not being able to finish simple sentences or  rudimentary expressions. </a:t>
            </a:r>
          </a:p>
        </p:txBody>
      </p:sp>
      <p:sp>
        <p:nvSpPr>
          <p:cNvPr id="4" name="Slide Number Placeholder 3"/>
          <p:cNvSpPr>
            <a:spLocks noGrp="1"/>
          </p:cNvSpPr>
          <p:nvPr>
            <p:ph type="sldNum" sz="quarter" idx="5"/>
          </p:nvPr>
        </p:nvSpPr>
        <p:spPr/>
        <p:txBody>
          <a:bodyPr/>
          <a:lstStyle/>
          <a:p>
            <a:fld id="{70197EDA-21CA-4B1A-81CE-F8644499FC09}" type="slidenum">
              <a:rPr lang="en-US" smtClean="0"/>
              <a:t>11</a:t>
            </a:fld>
            <a:endParaRPr lang="en-US"/>
          </a:p>
        </p:txBody>
      </p:sp>
    </p:spTree>
    <p:extLst>
      <p:ext uri="{BB962C8B-B14F-4D97-AF65-F5344CB8AC3E}">
        <p14:creationId xmlns:p14="http://schemas.microsoft.com/office/powerpoint/2010/main" val="1195517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the most advanced stage of Alzheimer’s Disease where the subject has lost most or all ability to communicate and has major difficulty recognizing close individuals such as family or close friends. </a:t>
            </a:r>
          </a:p>
          <a:p>
            <a:endParaRPr lang="en-US" dirty="0"/>
          </a:p>
          <a:p>
            <a:r>
              <a:rPr lang="en-US" dirty="0"/>
              <a:t>You can see in the diagram that the plaque has moved almost completely throughout the entire cortex. </a:t>
            </a:r>
          </a:p>
        </p:txBody>
      </p:sp>
      <p:sp>
        <p:nvSpPr>
          <p:cNvPr id="4" name="Slide Number Placeholder 3"/>
          <p:cNvSpPr>
            <a:spLocks noGrp="1"/>
          </p:cNvSpPr>
          <p:nvPr>
            <p:ph type="sldNum" sz="quarter" idx="5"/>
          </p:nvPr>
        </p:nvSpPr>
        <p:spPr/>
        <p:txBody>
          <a:bodyPr/>
          <a:lstStyle/>
          <a:p>
            <a:fld id="{70197EDA-21CA-4B1A-81CE-F8644499FC09}" type="slidenum">
              <a:rPr lang="en-US" smtClean="0"/>
              <a:t>12</a:t>
            </a:fld>
            <a:endParaRPr lang="en-US"/>
          </a:p>
        </p:txBody>
      </p:sp>
    </p:spTree>
    <p:extLst>
      <p:ext uri="{BB962C8B-B14F-4D97-AF65-F5344CB8AC3E}">
        <p14:creationId xmlns:p14="http://schemas.microsoft.com/office/powerpoint/2010/main" val="37213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now present my findings. This is available on the </a:t>
            </a:r>
            <a:r>
              <a:rPr lang="en-US" dirty="0" err="1"/>
              <a:t>PowerBi</a:t>
            </a:r>
            <a:r>
              <a:rPr lang="en-US" dirty="0"/>
              <a:t> website, under </a:t>
            </a:r>
            <a:r>
              <a:rPr lang="en-US"/>
              <a:t>my dashboard. </a:t>
            </a:r>
          </a:p>
        </p:txBody>
      </p:sp>
      <p:sp>
        <p:nvSpPr>
          <p:cNvPr id="4" name="Slide Number Placeholder 3"/>
          <p:cNvSpPr>
            <a:spLocks noGrp="1"/>
          </p:cNvSpPr>
          <p:nvPr>
            <p:ph type="sldNum" sz="quarter" idx="5"/>
          </p:nvPr>
        </p:nvSpPr>
        <p:spPr/>
        <p:txBody>
          <a:bodyPr/>
          <a:lstStyle/>
          <a:p>
            <a:fld id="{70197EDA-21CA-4B1A-81CE-F8644499FC09}" type="slidenum">
              <a:rPr lang="en-US" smtClean="0"/>
              <a:t>13</a:t>
            </a:fld>
            <a:endParaRPr lang="en-US"/>
          </a:p>
        </p:txBody>
      </p:sp>
    </p:spTree>
    <p:extLst>
      <p:ext uri="{BB962C8B-B14F-4D97-AF65-F5344CB8AC3E}">
        <p14:creationId xmlns:p14="http://schemas.microsoft.com/office/powerpoint/2010/main" val="306111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share some quick tips if you are diagnosed or have a loved one that is diagnosed. </a:t>
            </a:r>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14</a:t>
            </a:fld>
            <a:endParaRPr lang="en-US"/>
          </a:p>
        </p:txBody>
      </p:sp>
    </p:spTree>
    <p:extLst>
      <p:ext uri="{BB962C8B-B14F-4D97-AF65-F5344CB8AC3E}">
        <p14:creationId xmlns:p14="http://schemas.microsoft.com/office/powerpoint/2010/main" val="141963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do not panic</a:t>
            </a:r>
          </a:p>
          <a:p>
            <a:endParaRPr lang="en-US" dirty="0"/>
          </a:p>
          <a:p>
            <a:r>
              <a:rPr lang="en-US" dirty="0"/>
              <a:t>There is a phenomenal community that is there to support you either as patient, caregiver, or support member. </a:t>
            </a:r>
          </a:p>
          <a:p>
            <a:endParaRPr lang="en-US" dirty="0"/>
          </a:p>
          <a:p>
            <a:r>
              <a:rPr lang="en-US" dirty="0"/>
              <a:t>Next, talk to your Doctor. They will explain what your individual best course of action will be. </a:t>
            </a:r>
          </a:p>
        </p:txBody>
      </p:sp>
      <p:sp>
        <p:nvSpPr>
          <p:cNvPr id="4" name="Slide Number Placeholder 3"/>
          <p:cNvSpPr>
            <a:spLocks noGrp="1"/>
          </p:cNvSpPr>
          <p:nvPr>
            <p:ph type="sldNum" sz="quarter" idx="5"/>
          </p:nvPr>
        </p:nvSpPr>
        <p:spPr/>
        <p:txBody>
          <a:bodyPr/>
          <a:lstStyle/>
          <a:p>
            <a:fld id="{70197EDA-21CA-4B1A-81CE-F8644499FC09}" type="slidenum">
              <a:rPr lang="en-US" smtClean="0"/>
              <a:t>15</a:t>
            </a:fld>
            <a:endParaRPr lang="en-US"/>
          </a:p>
        </p:txBody>
      </p:sp>
    </p:spTree>
    <p:extLst>
      <p:ext uri="{BB962C8B-B14F-4D97-AF65-F5344CB8AC3E}">
        <p14:creationId xmlns:p14="http://schemas.microsoft.com/office/powerpoint/2010/main" val="1457064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contact your local Alzheimer’s Association. They are a wonderful source of information and support. They can help you understand what Alzheimer’s Disease, and it parent condition Dementia, are and what to do next. </a:t>
            </a:r>
          </a:p>
          <a:p>
            <a:endParaRPr lang="en-US" dirty="0"/>
          </a:p>
          <a:p>
            <a:r>
              <a:rPr lang="en-US" dirty="0"/>
              <a:t>As soon as you can after diagnosis, you will want to begin the process of getting you legal and financial affairs and plans in order.  The earlier this is completed, the less stress and worry you and your friends or family will have later. </a:t>
            </a:r>
          </a:p>
        </p:txBody>
      </p:sp>
      <p:sp>
        <p:nvSpPr>
          <p:cNvPr id="4" name="Slide Number Placeholder 3"/>
          <p:cNvSpPr>
            <a:spLocks noGrp="1"/>
          </p:cNvSpPr>
          <p:nvPr>
            <p:ph type="sldNum" sz="quarter" idx="5"/>
          </p:nvPr>
        </p:nvSpPr>
        <p:spPr/>
        <p:txBody>
          <a:bodyPr/>
          <a:lstStyle/>
          <a:p>
            <a:fld id="{70197EDA-21CA-4B1A-81CE-F8644499FC09}" type="slidenum">
              <a:rPr lang="en-US" smtClean="0"/>
              <a:t>16</a:t>
            </a:fld>
            <a:endParaRPr lang="en-US"/>
          </a:p>
        </p:txBody>
      </p:sp>
    </p:spTree>
    <p:extLst>
      <p:ext uri="{BB962C8B-B14F-4D97-AF65-F5344CB8AC3E}">
        <p14:creationId xmlns:p14="http://schemas.microsoft.com/office/powerpoint/2010/main" val="294259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t>
            </a:r>
          </a:p>
          <a:p>
            <a:endParaRPr lang="en-US" dirty="0"/>
          </a:p>
          <a:p>
            <a:r>
              <a:rPr lang="en-US" dirty="0"/>
              <a:t>Remember to live well. Reduce the stress in  your life. I know it will be a stressful time but removing stress can lessen the effect of the disease. </a:t>
            </a:r>
          </a:p>
          <a:p>
            <a:endParaRPr lang="en-US" dirty="0"/>
          </a:p>
          <a:p>
            <a:r>
              <a:rPr lang="en-US" dirty="0"/>
              <a:t>Embrace the community that you or your family member has now become a member. It is there to help you and support you. </a:t>
            </a:r>
          </a:p>
          <a:p>
            <a:endParaRPr lang="en-US" dirty="0"/>
          </a:p>
          <a:p>
            <a:r>
              <a:rPr lang="en-US" dirty="0"/>
              <a:t>Become an Advocate or Community Leader regarding Alzheimer’s. The more individuals that there are out there helping other patients and families the better. </a:t>
            </a:r>
          </a:p>
          <a:p>
            <a:endParaRPr lang="en-US" dirty="0"/>
          </a:p>
          <a:p>
            <a:r>
              <a:rPr lang="en-US" dirty="0"/>
              <a:t>Participate in any clinical trials that you feel comfortable. There is always research happening and you may be able to help crack the code and save others. </a:t>
            </a:r>
          </a:p>
          <a:p>
            <a:endParaRPr lang="en-US" dirty="0"/>
          </a:p>
          <a:p>
            <a:r>
              <a:rPr lang="en-US" dirty="0"/>
              <a:t>Finally, with all of these you can and will be helping to overcome the public stigma that is associated with the disease. Many people are able to live a full life, even after their diagnosis. </a:t>
            </a:r>
          </a:p>
        </p:txBody>
      </p:sp>
      <p:sp>
        <p:nvSpPr>
          <p:cNvPr id="4" name="Slide Number Placeholder 3"/>
          <p:cNvSpPr>
            <a:spLocks noGrp="1"/>
          </p:cNvSpPr>
          <p:nvPr>
            <p:ph type="sldNum" sz="quarter" idx="5"/>
          </p:nvPr>
        </p:nvSpPr>
        <p:spPr/>
        <p:txBody>
          <a:bodyPr/>
          <a:lstStyle/>
          <a:p>
            <a:fld id="{70197EDA-21CA-4B1A-81CE-F8644499FC09}" type="slidenum">
              <a:rPr lang="en-US" smtClean="0"/>
              <a:t>17</a:t>
            </a:fld>
            <a:endParaRPr lang="en-US"/>
          </a:p>
        </p:txBody>
      </p:sp>
    </p:spTree>
    <p:extLst>
      <p:ext uri="{BB962C8B-B14F-4D97-AF65-F5344CB8AC3E}">
        <p14:creationId xmlns:p14="http://schemas.microsoft.com/office/powerpoint/2010/main" val="1361840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give credit to the wonderful research, data, and resources that I used from these organizations. </a:t>
            </a:r>
          </a:p>
        </p:txBody>
      </p:sp>
      <p:sp>
        <p:nvSpPr>
          <p:cNvPr id="4" name="Slide Number Placeholder 3"/>
          <p:cNvSpPr>
            <a:spLocks noGrp="1"/>
          </p:cNvSpPr>
          <p:nvPr>
            <p:ph type="sldNum" sz="quarter" idx="5"/>
          </p:nvPr>
        </p:nvSpPr>
        <p:spPr/>
        <p:txBody>
          <a:bodyPr/>
          <a:lstStyle/>
          <a:p>
            <a:fld id="{70197EDA-21CA-4B1A-81CE-F8644499FC09}" type="slidenum">
              <a:rPr lang="en-US" smtClean="0"/>
              <a:t>18</a:t>
            </a:fld>
            <a:endParaRPr lang="en-US"/>
          </a:p>
        </p:txBody>
      </p:sp>
    </p:spTree>
    <p:extLst>
      <p:ext uri="{BB962C8B-B14F-4D97-AF65-F5344CB8AC3E}">
        <p14:creationId xmlns:p14="http://schemas.microsoft.com/office/powerpoint/2010/main" val="136711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further resource that can be reached for more aid and education. </a:t>
            </a:r>
          </a:p>
          <a:p>
            <a:endParaRPr lang="en-US" dirty="0"/>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19</a:t>
            </a:fld>
            <a:endParaRPr lang="en-US"/>
          </a:p>
        </p:txBody>
      </p:sp>
    </p:spTree>
    <p:extLst>
      <p:ext uri="{BB962C8B-B14F-4D97-AF65-F5344CB8AC3E}">
        <p14:creationId xmlns:p14="http://schemas.microsoft.com/office/powerpoint/2010/main" val="176174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discuss what Alzheimer’s is and how it affects those diagnosed. </a:t>
            </a:r>
          </a:p>
        </p:txBody>
      </p:sp>
      <p:sp>
        <p:nvSpPr>
          <p:cNvPr id="4" name="Slide Number Placeholder 3"/>
          <p:cNvSpPr>
            <a:spLocks noGrp="1"/>
          </p:cNvSpPr>
          <p:nvPr>
            <p:ph type="sldNum" sz="quarter" idx="5"/>
          </p:nvPr>
        </p:nvSpPr>
        <p:spPr/>
        <p:txBody>
          <a:bodyPr/>
          <a:lstStyle/>
          <a:p>
            <a:fld id="{70197EDA-21CA-4B1A-81CE-F8644499FC09}" type="slidenum">
              <a:rPr lang="en-US" smtClean="0"/>
              <a:t>2</a:t>
            </a:fld>
            <a:endParaRPr lang="en-US"/>
          </a:p>
        </p:txBody>
      </p:sp>
    </p:spTree>
    <p:extLst>
      <p:ext uri="{BB962C8B-B14F-4D97-AF65-F5344CB8AC3E}">
        <p14:creationId xmlns:p14="http://schemas.microsoft.com/office/powerpoint/2010/main" val="19284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and participating in this presentation. I would like to open it up now for questions and comments. </a:t>
            </a:r>
          </a:p>
        </p:txBody>
      </p:sp>
      <p:sp>
        <p:nvSpPr>
          <p:cNvPr id="4" name="Slide Number Placeholder 3"/>
          <p:cNvSpPr>
            <a:spLocks noGrp="1"/>
          </p:cNvSpPr>
          <p:nvPr>
            <p:ph type="sldNum" sz="quarter" idx="5"/>
          </p:nvPr>
        </p:nvSpPr>
        <p:spPr/>
        <p:txBody>
          <a:bodyPr/>
          <a:lstStyle/>
          <a:p>
            <a:fld id="{70197EDA-21CA-4B1A-81CE-F8644499FC09}" type="slidenum">
              <a:rPr lang="en-US" smtClean="0"/>
              <a:t>20</a:t>
            </a:fld>
            <a:endParaRPr lang="en-US"/>
          </a:p>
        </p:txBody>
      </p:sp>
    </p:spTree>
    <p:extLst>
      <p:ext uri="{BB962C8B-B14F-4D97-AF65-F5344CB8AC3E}">
        <p14:creationId xmlns:p14="http://schemas.microsoft.com/office/powerpoint/2010/main" val="2083660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start by briefly describing the main portions of the brain and what they do. </a:t>
            </a:r>
          </a:p>
        </p:txBody>
      </p:sp>
      <p:sp>
        <p:nvSpPr>
          <p:cNvPr id="4" name="Slide Number Placeholder 3"/>
          <p:cNvSpPr>
            <a:spLocks noGrp="1"/>
          </p:cNvSpPr>
          <p:nvPr>
            <p:ph type="sldNum" sz="quarter" idx="5"/>
          </p:nvPr>
        </p:nvSpPr>
        <p:spPr/>
        <p:txBody>
          <a:bodyPr/>
          <a:lstStyle/>
          <a:p>
            <a:fld id="{70197EDA-21CA-4B1A-81CE-F8644499FC09}" type="slidenum">
              <a:rPr lang="en-US" smtClean="0"/>
              <a:t>21</a:t>
            </a:fld>
            <a:endParaRPr lang="en-US"/>
          </a:p>
        </p:txBody>
      </p:sp>
    </p:spTree>
    <p:extLst>
      <p:ext uri="{BB962C8B-B14F-4D97-AF65-F5344CB8AC3E}">
        <p14:creationId xmlns:p14="http://schemas.microsoft.com/office/powerpoint/2010/main" val="3310444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neurons. Neurons are cells within the nervous system that transmit information. </a:t>
            </a:r>
          </a:p>
        </p:txBody>
      </p:sp>
      <p:sp>
        <p:nvSpPr>
          <p:cNvPr id="4" name="Slide Number Placeholder 3"/>
          <p:cNvSpPr>
            <a:spLocks noGrp="1"/>
          </p:cNvSpPr>
          <p:nvPr>
            <p:ph type="sldNum" sz="quarter" idx="5"/>
          </p:nvPr>
        </p:nvSpPr>
        <p:spPr/>
        <p:txBody>
          <a:bodyPr/>
          <a:lstStyle/>
          <a:p>
            <a:fld id="{70197EDA-21CA-4B1A-81CE-F8644499FC09}" type="slidenum">
              <a:rPr lang="en-US" smtClean="0"/>
              <a:t>25</a:t>
            </a:fld>
            <a:endParaRPr lang="en-US"/>
          </a:p>
        </p:txBody>
      </p:sp>
    </p:spTree>
    <p:extLst>
      <p:ext uri="{BB962C8B-B14F-4D97-AF65-F5344CB8AC3E}">
        <p14:creationId xmlns:p14="http://schemas.microsoft.com/office/powerpoint/2010/main" val="3171791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at the portion of the brain known as the Cortex. </a:t>
            </a:r>
          </a:p>
          <a:p>
            <a:endParaRPr lang="en-US" dirty="0"/>
          </a:p>
          <a:p>
            <a:r>
              <a:rPr lang="en-US" dirty="0"/>
              <a:t>There are multiple points of the Cortex:</a:t>
            </a:r>
          </a:p>
          <a:p>
            <a:endParaRPr lang="en-US" dirty="0"/>
          </a:p>
          <a:p>
            <a:r>
              <a:rPr lang="en-US" dirty="0"/>
              <a:t>Briefly these are the </a:t>
            </a:r>
          </a:p>
          <a:p>
            <a:r>
              <a:rPr lang="en-US" dirty="0"/>
              <a:t>1. Renal Cortex</a:t>
            </a:r>
          </a:p>
          <a:p>
            <a:r>
              <a:rPr lang="en-US" dirty="0"/>
              <a:t>2. Adrenal Cortex</a:t>
            </a:r>
          </a:p>
          <a:p>
            <a:r>
              <a:rPr lang="en-US" dirty="0"/>
              <a:t>3. Thymic Cortex</a:t>
            </a:r>
          </a:p>
          <a:p>
            <a:r>
              <a:rPr lang="en-US" dirty="0"/>
              <a:t>4. Cerebral Cortex, where most of the effects of Alzheimer’s Disease take place. </a:t>
            </a:r>
          </a:p>
        </p:txBody>
      </p:sp>
      <p:sp>
        <p:nvSpPr>
          <p:cNvPr id="4" name="Slide Number Placeholder 3"/>
          <p:cNvSpPr>
            <a:spLocks noGrp="1"/>
          </p:cNvSpPr>
          <p:nvPr>
            <p:ph type="sldNum" sz="quarter" idx="5"/>
          </p:nvPr>
        </p:nvSpPr>
        <p:spPr/>
        <p:txBody>
          <a:bodyPr/>
          <a:lstStyle/>
          <a:p>
            <a:fld id="{70197EDA-21CA-4B1A-81CE-F8644499FC09}" type="slidenum">
              <a:rPr lang="en-US" smtClean="0"/>
              <a:t>26</a:t>
            </a:fld>
            <a:endParaRPr lang="en-US"/>
          </a:p>
        </p:txBody>
      </p:sp>
    </p:spTree>
    <p:extLst>
      <p:ext uri="{BB962C8B-B14F-4D97-AF65-F5344CB8AC3E}">
        <p14:creationId xmlns:p14="http://schemas.microsoft.com/office/powerpoint/2010/main" val="31242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3</a:t>
            </a:fld>
            <a:endParaRPr lang="en-US"/>
          </a:p>
        </p:txBody>
      </p:sp>
    </p:spTree>
    <p:extLst>
      <p:ext uri="{BB962C8B-B14F-4D97-AF65-F5344CB8AC3E}">
        <p14:creationId xmlns:p14="http://schemas.microsoft.com/office/powerpoint/2010/main" val="414102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Note on #2: the other most common causes being Vascular Dementia and Parkinson’s Disease. </a:t>
            </a:r>
          </a:p>
        </p:txBody>
      </p:sp>
      <p:sp>
        <p:nvSpPr>
          <p:cNvPr id="4" name="Slide Number Placeholder 3"/>
          <p:cNvSpPr>
            <a:spLocks noGrp="1"/>
          </p:cNvSpPr>
          <p:nvPr>
            <p:ph type="sldNum" sz="quarter" idx="5"/>
          </p:nvPr>
        </p:nvSpPr>
        <p:spPr/>
        <p:txBody>
          <a:bodyPr/>
          <a:lstStyle/>
          <a:p>
            <a:fld id="{70197EDA-21CA-4B1A-81CE-F8644499FC09}" type="slidenum">
              <a:rPr lang="en-US" smtClean="0"/>
              <a:t>4</a:t>
            </a:fld>
            <a:endParaRPr lang="en-US"/>
          </a:p>
        </p:txBody>
      </p:sp>
    </p:spTree>
    <p:extLst>
      <p:ext uri="{BB962C8B-B14F-4D97-AF65-F5344CB8AC3E}">
        <p14:creationId xmlns:p14="http://schemas.microsoft.com/office/powerpoint/2010/main" val="120443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discuss Alzheimer’s effect on brain function and the resulting cognitive decline. </a:t>
            </a:r>
          </a:p>
        </p:txBody>
      </p:sp>
      <p:sp>
        <p:nvSpPr>
          <p:cNvPr id="4" name="Slide Number Placeholder 3"/>
          <p:cNvSpPr>
            <a:spLocks noGrp="1"/>
          </p:cNvSpPr>
          <p:nvPr>
            <p:ph type="sldNum" sz="quarter" idx="5"/>
          </p:nvPr>
        </p:nvSpPr>
        <p:spPr/>
        <p:txBody>
          <a:bodyPr/>
          <a:lstStyle/>
          <a:p>
            <a:fld id="{70197EDA-21CA-4B1A-81CE-F8644499FC09}" type="slidenum">
              <a:rPr lang="en-US" smtClean="0"/>
              <a:t>5</a:t>
            </a:fld>
            <a:endParaRPr lang="en-US"/>
          </a:p>
        </p:txBody>
      </p:sp>
    </p:spTree>
    <p:extLst>
      <p:ext uri="{BB962C8B-B14F-4D97-AF65-F5344CB8AC3E}">
        <p14:creationId xmlns:p14="http://schemas.microsoft.com/office/powerpoint/2010/main" val="1912776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on the left a healthy brain that has no tissue degradation. </a:t>
            </a:r>
          </a:p>
          <a:p>
            <a:endParaRPr lang="en-US" dirty="0"/>
          </a:p>
          <a:p>
            <a:r>
              <a:rPr lang="en-US" dirty="0"/>
              <a:t>In the middle is a brain that is in the later stages of Alzheimer’s and has suffered massive tissue degradation and has subsequently shrunken substantially. </a:t>
            </a:r>
          </a:p>
          <a:p>
            <a:endParaRPr lang="en-US" dirty="0"/>
          </a:p>
          <a:p>
            <a:r>
              <a:rPr lang="en-US" dirty="0"/>
              <a:t>On the right, you see an overlay of the two images, showing how they relate. You can see that the brain in the latter stages in quite diminished from it counterpart. </a:t>
            </a:r>
          </a:p>
        </p:txBody>
      </p:sp>
      <p:sp>
        <p:nvSpPr>
          <p:cNvPr id="4" name="Slide Number Placeholder 3"/>
          <p:cNvSpPr>
            <a:spLocks noGrp="1"/>
          </p:cNvSpPr>
          <p:nvPr>
            <p:ph type="sldNum" sz="quarter" idx="5"/>
          </p:nvPr>
        </p:nvSpPr>
        <p:spPr/>
        <p:txBody>
          <a:bodyPr/>
          <a:lstStyle/>
          <a:p>
            <a:fld id="{70197EDA-21CA-4B1A-81CE-F8644499FC09}" type="slidenum">
              <a:rPr lang="en-US" smtClean="0"/>
              <a:t>6</a:t>
            </a:fld>
            <a:endParaRPr lang="en-US"/>
          </a:p>
        </p:txBody>
      </p:sp>
    </p:spTree>
    <p:extLst>
      <p:ext uri="{BB962C8B-B14F-4D97-AF65-F5344CB8AC3E}">
        <p14:creationId xmlns:p14="http://schemas.microsoft.com/office/powerpoint/2010/main" val="4230813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what is theorized to be considered a major contributing factor in the development of Alzheimer’s Disease. This is the formation of plaques, or clusters of proteins, around the end of the nerve cells and neurons. </a:t>
            </a:r>
          </a:p>
        </p:txBody>
      </p:sp>
      <p:sp>
        <p:nvSpPr>
          <p:cNvPr id="4" name="Slide Number Placeholder 3"/>
          <p:cNvSpPr>
            <a:spLocks noGrp="1"/>
          </p:cNvSpPr>
          <p:nvPr>
            <p:ph type="sldNum" sz="quarter" idx="5"/>
          </p:nvPr>
        </p:nvSpPr>
        <p:spPr/>
        <p:txBody>
          <a:bodyPr/>
          <a:lstStyle/>
          <a:p>
            <a:fld id="{70197EDA-21CA-4B1A-81CE-F8644499FC09}" type="slidenum">
              <a:rPr lang="en-US" smtClean="0"/>
              <a:t>7</a:t>
            </a:fld>
            <a:endParaRPr lang="en-US"/>
          </a:p>
        </p:txBody>
      </p:sp>
    </p:spTree>
    <p:extLst>
      <p:ext uri="{BB962C8B-B14F-4D97-AF65-F5344CB8AC3E}">
        <p14:creationId xmlns:p14="http://schemas.microsoft.com/office/powerpoint/2010/main" val="214545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second factor, the tangling of the nerve cell ends. </a:t>
            </a:r>
          </a:p>
        </p:txBody>
      </p:sp>
      <p:sp>
        <p:nvSpPr>
          <p:cNvPr id="4" name="Slide Number Placeholder 3"/>
          <p:cNvSpPr>
            <a:spLocks noGrp="1"/>
          </p:cNvSpPr>
          <p:nvPr>
            <p:ph type="sldNum" sz="quarter" idx="5"/>
          </p:nvPr>
        </p:nvSpPr>
        <p:spPr/>
        <p:txBody>
          <a:bodyPr/>
          <a:lstStyle/>
          <a:p>
            <a:fld id="{70197EDA-21CA-4B1A-81CE-F8644499FC09}" type="slidenum">
              <a:rPr lang="en-US" smtClean="0"/>
              <a:t>8</a:t>
            </a:fld>
            <a:endParaRPr lang="en-US"/>
          </a:p>
        </p:txBody>
      </p:sp>
    </p:spTree>
    <p:extLst>
      <p:ext uri="{BB962C8B-B14F-4D97-AF65-F5344CB8AC3E}">
        <p14:creationId xmlns:p14="http://schemas.microsoft.com/office/powerpoint/2010/main" val="3240509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how plaque buildup in the nerve cells and tangles spread through the cerebral cortex of the brain, affecting functionality as it grows. </a:t>
            </a:r>
          </a:p>
          <a:p>
            <a:endParaRPr lang="en-US" dirty="0"/>
          </a:p>
          <a:p>
            <a:r>
              <a:rPr lang="en-US" dirty="0"/>
              <a:t>Early symptoms have been known to begin appearing as early as 20 years before official diagnosis. </a:t>
            </a:r>
          </a:p>
          <a:p>
            <a:endParaRPr lang="en-US" dirty="0"/>
          </a:p>
          <a:p>
            <a:r>
              <a:rPr lang="en-US" dirty="0"/>
              <a:t>Under each picture  you can see approximations of how long each step can take. These are general and are not absolute. </a:t>
            </a:r>
          </a:p>
          <a:p>
            <a:endParaRPr lang="en-US" dirty="0"/>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9</a:t>
            </a:fld>
            <a:endParaRPr lang="en-US"/>
          </a:p>
        </p:txBody>
      </p:sp>
    </p:spTree>
    <p:extLst>
      <p:ext uri="{BB962C8B-B14F-4D97-AF65-F5344CB8AC3E}">
        <p14:creationId xmlns:p14="http://schemas.microsoft.com/office/powerpoint/2010/main" val="3476759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5986b11b-fcb7-495f-bb04-60bbef8449f3/ReportSectiond8df10f83b39d8238cd8"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nimh.nih.gov/health/find-help/index.shtml" TargetMode="External"/><Relationship Id="rId3" Type="http://schemas.openxmlformats.org/officeDocument/2006/relationships/hyperlink" Target="https://www.alz.org/" TargetMode="External"/><Relationship Id="rId7" Type="http://schemas.openxmlformats.org/officeDocument/2006/relationships/hyperlink" Target="https://alz.org/tn"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7.jfif"/><Relationship Id="rId5" Type="http://schemas.openxmlformats.org/officeDocument/2006/relationships/hyperlink" Target="https://www.cdc.gov/" TargetMode="External"/><Relationship Id="rId4" Type="http://schemas.openxmlformats.org/officeDocument/2006/relationships/image" Target="../media/image16.png"/><Relationship Id="rId9" Type="http://schemas.openxmlformats.org/officeDocument/2006/relationships/image" Target="../media/image18.gif"/></Relationships>
</file>

<file path=ppt/slides/_rels/slide19.xml.rels><?xml version="1.0" encoding="UTF-8" standalone="yes"?>
<Relationships xmlns="http://schemas.openxmlformats.org/package/2006/relationships"><Relationship Id="rId3" Type="http://schemas.openxmlformats.org/officeDocument/2006/relationships/hyperlink" Target="https://www.alz.org/help-support/i-have-alz/programs-support"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0.sv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26.jpg"/><Relationship Id="rId4" Type="http://schemas.openxmlformats.org/officeDocument/2006/relationships/image" Target="../media/image25.jp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 Alzheimer’s Disease Trends in the United States and Tennessee from 1999-2018</a:t>
            </a:r>
          </a:p>
        </p:txBody>
      </p:sp>
      <p:sp>
        <p:nvSpPr>
          <p:cNvPr id="3" name="Subtitle 2"/>
          <p:cNvSpPr>
            <a:spLocks noGrp="1"/>
          </p:cNvSpPr>
          <p:nvPr>
            <p:ph type="subTitle" idx="1"/>
          </p:nvPr>
        </p:nvSpPr>
        <p:spPr>
          <a:xfrm>
            <a:off x="1876424" y="4526280"/>
            <a:ext cx="8791575" cy="1676400"/>
          </a:xfrm>
        </p:spPr>
        <p:txBody>
          <a:bodyPr anchor="t">
            <a:normAutofit/>
          </a:bodyPr>
          <a:lstStyle/>
          <a:p>
            <a:r>
              <a:rPr lang="en-US" sz="1800" dirty="0"/>
              <a:t>Capstone Project for Nashville Software School Data Analytics Cohort 2</a:t>
            </a:r>
          </a:p>
          <a:p>
            <a:pPr algn="ctr"/>
            <a:r>
              <a:rPr lang="en-US" dirty="0"/>
              <a:t>John Posey</a:t>
            </a:r>
          </a:p>
          <a:p>
            <a:pPr algn="ctr"/>
            <a:r>
              <a:rPr lang="en-US" dirty="0"/>
              <a:t>Data Analyst</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3"/>
          <a:stretch>
            <a:fillRect/>
          </a:stretch>
        </p:blipFill>
        <p:spPr>
          <a:xfrm>
            <a:off x="5048252" y="609601"/>
            <a:ext cx="3054350" cy="2664332"/>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Earliest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Before symptoms can be detected with tests, the plaques and tangles begin forming in the areas of the brain most involved with:</a:t>
            </a:r>
          </a:p>
          <a:p>
            <a:pPr marL="285750" indent="-285750">
              <a:buFont typeface="Arial" panose="020B0604020202020204" pitchFamily="34" charset="0"/>
              <a:buChar char="•"/>
            </a:pPr>
            <a:r>
              <a:rPr lang="en-US" dirty="0"/>
              <a:t>Learning and Memory</a:t>
            </a:r>
          </a:p>
          <a:p>
            <a:pPr marL="285750" indent="-285750">
              <a:buFont typeface="Arial" panose="020B0604020202020204" pitchFamily="34" charset="0"/>
              <a:buChar char="•"/>
            </a:pPr>
            <a:r>
              <a:rPr lang="en-US" dirty="0"/>
              <a:t>Thinking and Planning</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4"/>
          <a:stretch>
            <a:fillRect/>
          </a:stretch>
        </p:blipFill>
        <p:spPr>
          <a:xfrm>
            <a:off x="8102602" y="3353201"/>
            <a:ext cx="3395446" cy="2961873"/>
          </a:xfrm>
          <a:prstGeom prst="rect">
            <a:avLst/>
          </a:prstGeom>
        </p:spPr>
      </p:pic>
    </p:spTree>
    <p:extLst>
      <p:ext uri="{BB962C8B-B14F-4D97-AF65-F5344CB8AC3E}">
        <p14:creationId xmlns:p14="http://schemas.microsoft.com/office/powerpoint/2010/main" val="276436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16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220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7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3"/>
          <a:srcRect/>
          <a:stretch/>
        </p:blipFill>
        <p:spPr>
          <a:xfrm>
            <a:off x="5048252" y="614299"/>
            <a:ext cx="3054350" cy="2654935"/>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Mild - Moderate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common stage of diagnosis. Develop problems with memory or thinking that affects daily life. Might also start getting confused and have issue handling money, expressing themselves, or even organizing thoughts. </a:t>
            </a:r>
          </a:p>
          <a:p>
            <a:pPr marL="285750" indent="-285750">
              <a:buFont typeface="Arial" panose="020B0604020202020204" pitchFamily="34" charset="0"/>
              <a:buChar char="•"/>
            </a:pPr>
            <a:r>
              <a:rPr lang="en-US" dirty="0"/>
              <a:t>Speaking and Understanding Speech</a:t>
            </a:r>
          </a:p>
          <a:p>
            <a:pPr marL="285750" indent="-285750">
              <a:buFont typeface="Arial" panose="020B0604020202020204" pitchFamily="34" charset="0"/>
              <a:buChar char="•"/>
            </a:pPr>
            <a:r>
              <a:rPr lang="en-US" dirty="0"/>
              <a:t>Sense of bodily position to objects</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4"/>
          <a:srcRect/>
          <a:stretch/>
        </p:blipFill>
        <p:spPr>
          <a:xfrm>
            <a:off x="8102602" y="3358424"/>
            <a:ext cx="3395446" cy="2951426"/>
          </a:xfrm>
          <a:prstGeom prst="rect">
            <a:avLst/>
          </a:prstGeom>
        </p:spPr>
      </p:pic>
    </p:spTree>
    <p:extLst>
      <p:ext uri="{BB962C8B-B14F-4D97-AF65-F5344CB8AC3E}">
        <p14:creationId xmlns:p14="http://schemas.microsoft.com/office/powerpoint/2010/main" val="376766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5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3"/>
          <a:srcRect/>
          <a:stretch/>
        </p:blipFill>
        <p:spPr>
          <a:xfrm>
            <a:off x="5057143" y="614299"/>
            <a:ext cx="5582298" cy="4867764"/>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severe Alzheimer’s Stage</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of the cortex has been severely damaged. Brain will shrink dramatically due to widespread brain cell death.  </a:t>
            </a:r>
          </a:p>
          <a:p>
            <a:pPr marL="285750" indent="-285750">
              <a:buFont typeface="Arial" panose="020B0604020202020204" pitchFamily="34" charset="0"/>
              <a:buChar char="•"/>
            </a:pPr>
            <a:r>
              <a:rPr lang="en-US" dirty="0"/>
              <a:t>Loss of ability to communicate</a:t>
            </a:r>
          </a:p>
          <a:p>
            <a:pPr marL="285750" indent="-285750">
              <a:buFont typeface="Arial" panose="020B0604020202020204" pitchFamily="34" charset="0"/>
              <a:buChar char="•"/>
            </a:pPr>
            <a:r>
              <a:rPr lang="en-US" dirty="0"/>
              <a:t>Failure to recognize family or loved ones or care for self</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1745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FE2A-3BAE-4A39-A7AA-766069C0B9C8}"/>
              </a:ext>
            </a:extLst>
          </p:cNvPr>
          <p:cNvSpPr>
            <a:spLocks noGrp="1"/>
          </p:cNvSpPr>
          <p:nvPr>
            <p:ph type="ctrTitle"/>
          </p:nvPr>
        </p:nvSpPr>
        <p:spPr>
          <a:xfrm>
            <a:off x="1700212" y="1131241"/>
            <a:ext cx="8791575" cy="2387600"/>
          </a:xfrm>
        </p:spPr>
        <p:txBody>
          <a:bodyPr>
            <a:normAutofit/>
          </a:bodyPr>
          <a:lstStyle/>
          <a:p>
            <a:pPr algn="ctr"/>
            <a:r>
              <a:rPr lang="en-US" sz="5400" dirty="0"/>
              <a:t>Power Bi Presentation</a:t>
            </a:r>
          </a:p>
        </p:txBody>
      </p:sp>
      <p:sp>
        <p:nvSpPr>
          <p:cNvPr id="3" name="Subtitle 2">
            <a:extLst>
              <a:ext uri="{FF2B5EF4-FFF2-40B4-BE49-F238E27FC236}">
                <a16:creationId xmlns:a16="http://schemas.microsoft.com/office/drawing/2014/main" id="{6F2B75A6-317E-4347-BBB7-FE4D0BE40843}"/>
              </a:ext>
            </a:extLst>
          </p:cNvPr>
          <p:cNvSpPr>
            <a:spLocks noGrp="1"/>
          </p:cNvSpPr>
          <p:nvPr>
            <p:ph type="subTitle" idx="1"/>
          </p:nvPr>
        </p:nvSpPr>
        <p:spPr>
          <a:xfrm>
            <a:off x="1700212" y="3799643"/>
            <a:ext cx="8791575" cy="570390"/>
          </a:xfrm>
        </p:spPr>
        <p:txBody>
          <a:bodyPr anchor="ctr"/>
          <a:lstStyle/>
          <a:p>
            <a:pPr algn="ctr"/>
            <a:r>
              <a:rPr lang="en-US" dirty="0">
                <a:hlinkClick r:id="rId3"/>
              </a:rPr>
              <a:t>Alzheimer's Disease Presentation</a:t>
            </a:r>
            <a:endParaRPr lang="en-US" dirty="0"/>
          </a:p>
        </p:txBody>
      </p:sp>
    </p:spTree>
    <p:extLst>
      <p:ext uri="{BB962C8B-B14F-4D97-AF65-F5344CB8AC3E}">
        <p14:creationId xmlns:p14="http://schemas.microsoft.com/office/powerpoint/2010/main" val="2356029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DA0-979D-4DAD-B11B-43AB653A3600}"/>
              </a:ext>
            </a:extLst>
          </p:cNvPr>
          <p:cNvSpPr>
            <a:spLocks noGrp="1"/>
          </p:cNvSpPr>
          <p:nvPr>
            <p:ph type="title"/>
          </p:nvPr>
        </p:nvSpPr>
        <p:spPr>
          <a:xfrm>
            <a:off x="1141411" y="1366836"/>
            <a:ext cx="9906000" cy="1374776"/>
          </a:xfrm>
        </p:spPr>
        <p:txBody>
          <a:bodyPr/>
          <a:lstStyle/>
          <a:p>
            <a:pPr algn="ctr"/>
            <a:r>
              <a:rPr lang="en-US" dirty="0"/>
              <a:t>What to do if You or someone you love has Alzheimer’s Disease? </a:t>
            </a:r>
          </a:p>
        </p:txBody>
      </p:sp>
      <p:sp>
        <p:nvSpPr>
          <p:cNvPr id="3" name="Text Placeholder 2">
            <a:extLst>
              <a:ext uri="{FF2B5EF4-FFF2-40B4-BE49-F238E27FC236}">
                <a16:creationId xmlns:a16="http://schemas.microsoft.com/office/drawing/2014/main" id="{D6B3DF44-AB42-40B6-9E06-4FF034A9C598}"/>
              </a:ext>
            </a:extLst>
          </p:cNvPr>
          <p:cNvSpPr>
            <a:spLocks noGrp="1"/>
          </p:cNvSpPr>
          <p:nvPr>
            <p:ph type="body" idx="1"/>
          </p:nvPr>
        </p:nvSpPr>
        <p:spPr>
          <a:xfrm>
            <a:off x="1141411" y="4116388"/>
            <a:ext cx="9906000" cy="1374776"/>
          </a:xfrm>
        </p:spPr>
        <p:txBody>
          <a:bodyPr>
            <a:normAutofit/>
          </a:bodyPr>
          <a:lstStyle/>
          <a:p>
            <a:pPr algn="ctr"/>
            <a:r>
              <a:rPr lang="en-US" sz="2400" dirty="0"/>
              <a:t>A short guide for Family and friends</a:t>
            </a:r>
          </a:p>
        </p:txBody>
      </p:sp>
    </p:spTree>
    <p:extLst>
      <p:ext uri="{BB962C8B-B14F-4D97-AF65-F5344CB8AC3E}">
        <p14:creationId xmlns:p14="http://schemas.microsoft.com/office/powerpoint/2010/main" val="48251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First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b="1" u="sng" dirty="0"/>
              <a:t>Don’t Panic.  </a:t>
            </a:r>
          </a:p>
          <a:p>
            <a:pPr marL="457200" lvl="1" indent="0" algn="ctr">
              <a:buNone/>
            </a:pPr>
            <a:r>
              <a:rPr lang="en-US" dirty="0"/>
              <a:t>There is support and a community there for you and/or your loved one. </a:t>
            </a:r>
          </a:p>
          <a:p>
            <a:pPr algn="ctr"/>
            <a:r>
              <a:rPr lang="en-US" dirty="0"/>
              <a:t>Talk to your Doctor.  </a:t>
            </a:r>
          </a:p>
        </p:txBody>
      </p:sp>
    </p:spTree>
    <p:extLst>
      <p:ext uri="{BB962C8B-B14F-4D97-AF65-F5344CB8AC3E}">
        <p14:creationId xmlns:p14="http://schemas.microsoft.com/office/powerpoint/2010/main" val="340329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next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u="sng" dirty="0"/>
              <a:t>Contact your local Alzheimer’s Association</a:t>
            </a:r>
            <a:r>
              <a:rPr lang="en-US" dirty="0"/>
              <a:t>. </a:t>
            </a:r>
          </a:p>
          <a:p>
            <a:pPr marL="0" indent="0" algn="ctr">
              <a:buNone/>
            </a:pPr>
            <a:r>
              <a:rPr lang="en-US" dirty="0"/>
              <a:t>They can help with getting you in touch with AD and Dementia specialists in your area. </a:t>
            </a:r>
          </a:p>
          <a:p>
            <a:pPr algn="ctr"/>
            <a:r>
              <a:rPr lang="en-US" u="sng" dirty="0"/>
              <a:t>Start making legal and financial plans. </a:t>
            </a:r>
          </a:p>
          <a:p>
            <a:pPr marL="0" indent="0" algn="ctr">
              <a:buNone/>
            </a:pPr>
            <a:endParaRPr lang="en-US" u="sng" dirty="0"/>
          </a:p>
          <a:p>
            <a:pPr marL="0" indent="0" algn="ctr">
              <a:buNone/>
            </a:pPr>
            <a:endParaRPr lang="en-US" dirty="0"/>
          </a:p>
        </p:txBody>
      </p:sp>
    </p:spTree>
    <p:extLst>
      <p:ext uri="{BB962C8B-B14F-4D97-AF65-F5344CB8AC3E}">
        <p14:creationId xmlns:p14="http://schemas.microsoft.com/office/powerpoint/2010/main" val="419256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Further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lstStyle/>
          <a:p>
            <a:pPr algn="ctr"/>
            <a:r>
              <a:rPr lang="en-US" dirty="0"/>
              <a:t>Live Well.</a:t>
            </a:r>
          </a:p>
          <a:p>
            <a:pPr algn="ctr"/>
            <a:r>
              <a:rPr lang="en-US" dirty="0"/>
              <a:t>Reduce Stress</a:t>
            </a:r>
          </a:p>
          <a:p>
            <a:pPr algn="ctr"/>
            <a:r>
              <a:rPr lang="en-US" dirty="0"/>
              <a:t>Embrace your community</a:t>
            </a:r>
          </a:p>
          <a:p>
            <a:pPr algn="ctr"/>
            <a:r>
              <a:rPr lang="en-US" dirty="0"/>
              <a:t>Become an Advocate or Leader </a:t>
            </a:r>
          </a:p>
          <a:p>
            <a:pPr algn="ctr"/>
            <a:r>
              <a:rPr lang="en-US" dirty="0"/>
              <a:t>Participate in Clinical Trials</a:t>
            </a:r>
          </a:p>
          <a:p>
            <a:pPr algn="ctr"/>
            <a:r>
              <a:rPr lang="en-US" dirty="0"/>
              <a:t>Help to overcome the stigma</a:t>
            </a:r>
          </a:p>
        </p:txBody>
      </p:sp>
    </p:spTree>
    <p:extLst>
      <p:ext uri="{BB962C8B-B14F-4D97-AF65-F5344CB8AC3E}">
        <p14:creationId xmlns:p14="http://schemas.microsoft.com/office/powerpoint/2010/main" val="158541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B61-C4C4-4AA6-A63A-D634997341C0}"/>
              </a:ext>
            </a:extLst>
          </p:cNvPr>
          <p:cNvSpPr>
            <a:spLocks noGrp="1"/>
          </p:cNvSpPr>
          <p:nvPr>
            <p:ph type="title"/>
          </p:nvPr>
        </p:nvSpPr>
        <p:spPr/>
        <p:txBody>
          <a:bodyPr/>
          <a:lstStyle/>
          <a:p>
            <a:pPr algn="ctr"/>
            <a:r>
              <a:rPr lang="en-US" u="sng" dirty="0"/>
              <a:t>Resources</a:t>
            </a:r>
          </a:p>
        </p:txBody>
      </p:sp>
      <p:pic>
        <p:nvPicPr>
          <p:cNvPr id="6" name="Content Placeholder 5">
            <a:hlinkClick r:id="rId3"/>
            <a:extLst>
              <a:ext uri="{FF2B5EF4-FFF2-40B4-BE49-F238E27FC236}">
                <a16:creationId xmlns:a16="http://schemas.microsoft.com/office/drawing/2014/main" id="{C320E560-10AB-43A8-BF1F-72384247871B}"/>
              </a:ext>
            </a:extLst>
          </p:cNvPr>
          <p:cNvPicPr>
            <a:picLocks noGrp="1" noChangeAspect="1"/>
          </p:cNvPicPr>
          <p:nvPr>
            <p:ph idx="1"/>
          </p:nvPr>
        </p:nvPicPr>
        <p:blipFill>
          <a:blip r:embed="rId4"/>
          <a:stretch>
            <a:fillRect/>
          </a:stretch>
        </p:blipFill>
        <p:spPr>
          <a:xfrm>
            <a:off x="5429250" y="853889"/>
            <a:ext cx="5127246" cy="730954"/>
          </a:xfrm>
        </p:spPr>
      </p:pic>
      <p:sp>
        <p:nvSpPr>
          <p:cNvPr id="4" name="Text Placeholder 3">
            <a:extLst>
              <a:ext uri="{FF2B5EF4-FFF2-40B4-BE49-F238E27FC236}">
                <a16:creationId xmlns:a16="http://schemas.microsoft.com/office/drawing/2014/main" id="{58F08341-D3E6-47BF-B6B2-E7C5B7068D6D}"/>
              </a:ext>
            </a:extLst>
          </p:cNvPr>
          <p:cNvSpPr>
            <a:spLocks noGrp="1"/>
          </p:cNvSpPr>
          <p:nvPr>
            <p:ph type="body" sz="half" idx="2"/>
          </p:nvPr>
        </p:nvSpPr>
        <p:spPr/>
        <p:txBody>
          <a:bodyPr/>
          <a:lstStyle/>
          <a:p>
            <a:pPr algn="ctr"/>
            <a:r>
              <a:rPr lang="en-US" dirty="0"/>
              <a:t>Links to various organizations and programs for help. </a:t>
            </a:r>
          </a:p>
        </p:txBody>
      </p:sp>
      <p:pic>
        <p:nvPicPr>
          <p:cNvPr id="8" name="Picture 7">
            <a:hlinkClick r:id="rId5"/>
            <a:extLst>
              <a:ext uri="{FF2B5EF4-FFF2-40B4-BE49-F238E27FC236}">
                <a16:creationId xmlns:a16="http://schemas.microsoft.com/office/drawing/2014/main" id="{1DD46AB4-6808-4D79-9C5B-AA1FC8E505FF}"/>
              </a:ext>
            </a:extLst>
          </p:cNvPr>
          <p:cNvPicPr>
            <a:picLocks noChangeAspect="1"/>
          </p:cNvPicPr>
          <p:nvPr/>
        </p:nvPicPr>
        <p:blipFill>
          <a:blip r:embed="rId6"/>
          <a:stretch>
            <a:fillRect/>
          </a:stretch>
        </p:blipFill>
        <p:spPr>
          <a:xfrm>
            <a:off x="1698360" y="3429000"/>
            <a:ext cx="2752725" cy="1657350"/>
          </a:xfrm>
          <a:prstGeom prst="rect">
            <a:avLst/>
          </a:prstGeom>
        </p:spPr>
      </p:pic>
      <p:pic>
        <p:nvPicPr>
          <p:cNvPr id="10" name="Picture 9">
            <a:hlinkClick r:id="rId7"/>
            <a:extLst>
              <a:ext uri="{FF2B5EF4-FFF2-40B4-BE49-F238E27FC236}">
                <a16:creationId xmlns:a16="http://schemas.microsoft.com/office/drawing/2014/main" id="{CC1D88D6-33EE-49D5-BFDC-7CDDA1F9F11E}"/>
              </a:ext>
            </a:extLst>
          </p:cNvPr>
          <p:cNvPicPr>
            <a:picLocks noChangeAspect="1"/>
          </p:cNvPicPr>
          <p:nvPr/>
        </p:nvPicPr>
        <p:blipFill>
          <a:blip r:embed="rId4"/>
          <a:stretch>
            <a:fillRect/>
          </a:stretch>
        </p:blipFill>
        <p:spPr>
          <a:xfrm>
            <a:off x="5429250" y="2108392"/>
            <a:ext cx="5200650" cy="730954"/>
          </a:xfrm>
          <a:prstGeom prst="rect">
            <a:avLst/>
          </a:prstGeom>
        </p:spPr>
      </p:pic>
      <p:sp>
        <p:nvSpPr>
          <p:cNvPr id="11" name="TextBox 10">
            <a:extLst>
              <a:ext uri="{FF2B5EF4-FFF2-40B4-BE49-F238E27FC236}">
                <a16:creationId xmlns:a16="http://schemas.microsoft.com/office/drawing/2014/main" id="{7240B796-195F-49DC-BC3D-FB2F9EC82951}"/>
              </a:ext>
            </a:extLst>
          </p:cNvPr>
          <p:cNvSpPr txBox="1"/>
          <p:nvPr/>
        </p:nvSpPr>
        <p:spPr>
          <a:xfrm>
            <a:off x="5580252" y="2888782"/>
            <a:ext cx="4898646" cy="369332"/>
          </a:xfrm>
          <a:prstGeom prst="rect">
            <a:avLst/>
          </a:prstGeom>
          <a:noFill/>
        </p:spPr>
        <p:txBody>
          <a:bodyPr wrap="square" rtlCol="0">
            <a:spAutoFit/>
          </a:bodyPr>
          <a:lstStyle/>
          <a:p>
            <a:pPr algn="ctr"/>
            <a:r>
              <a:rPr lang="en-US" dirty="0"/>
              <a:t>Tennessee Chapter</a:t>
            </a:r>
          </a:p>
        </p:txBody>
      </p:sp>
      <p:pic>
        <p:nvPicPr>
          <p:cNvPr id="13" name="Picture 12">
            <a:hlinkClick r:id="rId8"/>
            <a:extLst>
              <a:ext uri="{FF2B5EF4-FFF2-40B4-BE49-F238E27FC236}">
                <a16:creationId xmlns:a16="http://schemas.microsoft.com/office/drawing/2014/main" id="{E3CFDB57-7E91-4600-8142-C68C5865593E}"/>
              </a:ext>
            </a:extLst>
          </p:cNvPr>
          <p:cNvPicPr>
            <a:picLocks noChangeAspect="1"/>
          </p:cNvPicPr>
          <p:nvPr/>
        </p:nvPicPr>
        <p:blipFill>
          <a:blip r:embed="rId9"/>
          <a:stretch>
            <a:fillRect/>
          </a:stretch>
        </p:blipFill>
        <p:spPr>
          <a:xfrm>
            <a:off x="5429250" y="3883557"/>
            <a:ext cx="4898646" cy="1202793"/>
          </a:xfrm>
          <a:prstGeom prst="rect">
            <a:avLst/>
          </a:prstGeom>
        </p:spPr>
      </p:pic>
    </p:spTree>
    <p:extLst>
      <p:ext uri="{BB962C8B-B14F-4D97-AF65-F5344CB8AC3E}">
        <p14:creationId xmlns:p14="http://schemas.microsoft.com/office/powerpoint/2010/main" val="230437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939F-137F-4ED4-A83A-5BC9649D81CD}"/>
              </a:ext>
            </a:extLst>
          </p:cNvPr>
          <p:cNvSpPr>
            <a:spLocks noGrp="1"/>
          </p:cNvSpPr>
          <p:nvPr>
            <p:ph type="title"/>
          </p:nvPr>
        </p:nvSpPr>
        <p:spPr>
          <a:xfrm>
            <a:off x="1144591" y="2249486"/>
            <a:ext cx="3856037" cy="1639884"/>
          </a:xfrm>
        </p:spPr>
        <p:txBody>
          <a:bodyPr anchor="ctr"/>
          <a:lstStyle/>
          <a:p>
            <a:pPr algn="ctr"/>
            <a:r>
              <a:rPr lang="en-US" dirty="0"/>
              <a:t>More Resources</a:t>
            </a:r>
          </a:p>
        </p:txBody>
      </p:sp>
      <p:sp>
        <p:nvSpPr>
          <p:cNvPr id="3" name="Content Placeholder 2">
            <a:extLst>
              <a:ext uri="{FF2B5EF4-FFF2-40B4-BE49-F238E27FC236}">
                <a16:creationId xmlns:a16="http://schemas.microsoft.com/office/drawing/2014/main" id="{BC4263A9-2834-4F70-880A-66457C6C892B}"/>
              </a:ext>
            </a:extLst>
          </p:cNvPr>
          <p:cNvSpPr>
            <a:spLocks noGrp="1"/>
          </p:cNvSpPr>
          <p:nvPr>
            <p:ph idx="1"/>
          </p:nvPr>
        </p:nvSpPr>
        <p:spPr/>
        <p:txBody>
          <a:bodyPr/>
          <a:lstStyle/>
          <a:p>
            <a:r>
              <a:rPr lang="en-US" dirty="0"/>
              <a:t>24/7 Helpline </a:t>
            </a:r>
          </a:p>
          <a:p>
            <a:pPr marL="0" indent="0">
              <a:buNone/>
            </a:pPr>
            <a:r>
              <a:rPr lang="en-US" dirty="0"/>
              <a:t>	1-800-272-3900</a:t>
            </a:r>
          </a:p>
          <a:p>
            <a:r>
              <a:rPr lang="en-US" dirty="0"/>
              <a:t>Education Programs</a:t>
            </a:r>
          </a:p>
          <a:p>
            <a:pPr marL="0" indent="0">
              <a:buNone/>
            </a:pPr>
            <a:r>
              <a:rPr lang="en-US" dirty="0"/>
              <a:t>	Alzheimer’s Association Programs</a:t>
            </a:r>
          </a:p>
          <a:p>
            <a:pPr marL="0" indent="0">
              <a:buNone/>
            </a:pPr>
            <a:r>
              <a:rPr lang="en-US" dirty="0"/>
              <a:t>	</a:t>
            </a:r>
            <a:r>
              <a:rPr lang="en-US" sz="1400" dirty="0">
                <a:hlinkClick r:id="rId3"/>
              </a:rPr>
              <a:t>https://www.alz.org/help-support/i-have-alz/programs-support</a:t>
            </a:r>
            <a:endParaRPr lang="en-US" dirty="0"/>
          </a:p>
        </p:txBody>
      </p:sp>
      <p:sp>
        <p:nvSpPr>
          <p:cNvPr id="4" name="Text Placeholder 3">
            <a:extLst>
              <a:ext uri="{FF2B5EF4-FFF2-40B4-BE49-F238E27FC236}">
                <a16:creationId xmlns:a16="http://schemas.microsoft.com/office/drawing/2014/main" id="{37A341A9-3185-44F9-8CC9-32DA08A31509}"/>
              </a:ext>
            </a:extLst>
          </p:cNvPr>
          <p:cNvSpPr>
            <a:spLocks noGrp="1"/>
          </p:cNvSpPr>
          <p:nvPr>
            <p:ph type="body" sz="half" idx="2"/>
          </p:nvPr>
        </p:nvSpPr>
        <p:spPr>
          <a:xfrm>
            <a:off x="318747" y="7039155"/>
            <a:ext cx="3338854" cy="1436620"/>
          </a:xfrm>
        </p:spPr>
        <p:txBody>
          <a:bodyPr/>
          <a:lstStyle/>
          <a:p>
            <a:endParaRPr lang="en-US" dirty="0"/>
          </a:p>
        </p:txBody>
      </p:sp>
    </p:spTree>
    <p:extLst>
      <p:ext uri="{BB962C8B-B14F-4D97-AF65-F5344CB8AC3E}">
        <p14:creationId xmlns:p14="http://schemas.microsoft.com/office/powerpoint/2010/main" val="20801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091F-8AB9-456F-9FA0-CC4CCB438D5D}"/>
              </a:ext>
            </a:extLst>
          </p:cNvPr>
          <p:cNvSpPr>
            <a:spLocks noGrp="1"/>
          </p:cNvSpPr>
          <p:nvPr>
            <p:ph type="title"/>
          </p:nvPr>
        </p:nvSpPr>
        <p:spPr>
          <a:xfrm>
            <a:off x="1019491" y="1417318"/>
            <a:ext cx="9906000" cy="1374776"/>
          </a:xfrm>
        </p:spPr>
        <p:txBody>
          <a:bodyPr>
            <a:normAutofit/>
          </a:bodyPr>
          <a:lstStyle/>
          <a:p>
            <a:pPr algn="ctr"/>
            <a:r>
              <a:rPr lang="en-US" sz="4400" dirty="0"/>
              <a:t>Alzheimer’s Disease pathology and presentation</a:t>
            </a:r>
          </a:p>
        </p:txBody>
      </p:sp>
      <p:sp>
        <p:nvSpPr>
          <p:cNvPr id="3" name="Text Placeholder 2">
            <a:extLst>
              <a:ext uri="{FF2B5EF4-FFF2-40B4-BE49-F238E27FC236}">
                <a16:creationId xmlns:a16="http://schemas.microsoft.com/office/drawing/2014/main" id="{25381FF3-857C-4F3E-AEB2-0B784534A0A3}"/>
              </a:ext>
            </a:extLst>
          </p:cNvPr>
          <p:cNvSpPr>
            <a:spLocks noGrp="1"/>
          </p:cNvSpPr>
          <p:nvPr>
            <p:ph type="body" idx="1"/>
          </p:nvPr>
        </p:nvSpPr>
        <p:spPr>
          <a:xfrm>
            <a:off x="1019491" y="3530228"/>
            <a:ext cx="9906000" cy="1071358"/>
          </a:xfrm>
        </p:spPr>
        <p:txBody>
          <a:bodyPr>
            <a:normAutofit/>
          </a:bodyPr>
          <a:lstStyle/>
          <a:p>
            <a:pPr algn="ctr"/>
            <a:r>
              <a:rPr lang="en-US" sz="2000" dirty="0"/>
              <a:t>What Alzheimer’s Disease is? </a:t>
            </a:r>
          </a:p>
          <a:p>
            <a:pPr algn="ctr"/>
            <a:r>
              <a:rPr lang="en-US" sz="2000" dirty="0"/>
              <a:t>how it affects those diagnosed?</a:t>
            </a:r>
          </a:p>
        </p:txBody>
      </p:sp>
    </p:spTree>
    <p:extLst>
      <p:ext uri="{BB962C8B-B14F-4D97-AF65-F5344CB8AC3E}">
        <p14:creationId xmlns:p14="http://schemas.microsoft.com/office/powerpoint/2010/main" val="2519096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AE9-BDCA-4383-B901-4C756C70B5D4}"/>
              </a:ext>
            </a:extLst>
          </p:cNvPr>
          <p:cNvSpPr>
            <a:spLocks noGrp="1"/>
          </p:cNvSpPr>
          <p:nvPr>
            <p:ph type="ctrTitle"/>
          </p:nvPr>
        </p:nvSpPr>
        <p:spPr/>
        <p:txBody>
          <a:bodyPr anchor="ctr"/>
          <a:lstStyle/>
          <a:p>
            <a:pPr algn="ctr"/>
            <a:r>
              <a:rPr lang="en-US" dirty="0"/>
              <a:t>Thank you! </a:t>
            </a:r>
          </a:p>
        </p:txBody>
      </p:sp>
      <p:sp>
        <p:nvSpPr>
          <p:cNvPr id="3" name="Subtitle 2">
            <a:extLst>
              <a:ext uri="{FF2B5EF4-FFF2-40B4-BE49-F238E27FC236}">
                <a16:creationId xmlns:a16="http://schemas.microsoft.com/office/drawing/2014/main" id="{D50240F7-D9CB-4977-93D1-6D605C256FDC}"/>
              </a:ext>
            </a:extLst>
          </p:cNvPr>
          <p:cNvSpPr>
            <a:spLocks noGrp="1"/>
          </p:cNvSpPr>
          <p:nvPr>
            <p:ph type="subTitle" idx="1"/>
          </p:nvPr>
        </p:nvSpPr>
        <p:spPr>
          <a:xfrm>
            <a:off x="1876423" y="2955652"/>
            <a:ext cx="8791575" cy="1655762"/>
          </a:xfrm>
        </p:spPr>
        <p:txBody>
          <a:bodyPr anchor="ctr">
            <a:normAutofit fontScale="92500"/>
          </a:bodyPr>
          <a:lstStyle/>
          <a:p>
            <a:pPr algn="ctr"/>
            <a:r>
              <a:rPr lang="en-US" dirty="0"/>
              <a:t>Thank you so much for being here and participating in this presentation. </a:t>
            </a:r>
          </a:p>
          <a:p>
            <a:pPr algn="ctr"/>
            <a:r>
              <a:rPr lang="en-US" dirty="0"/>
              <a:t>Questions? </a:t>
            </a:r>
          </a:p>
          <a:p>
            <a:pPr algn="ctr"/>
            <a:r>
              <a:rPr lang="en-US" dirty="0"/>
              <a:t>Comments? </a:t>
            </a:r>
          </a:p>
        </p:txBody>
      </p:sp>
    </p:spTree>
    <p:extLst>
      <p:ext uri="{BB962C8B-B14F-4D97-AF65-F5344CB8AC3E}">
        <p14:creationId xmlns:p14="http://schemas.microsoft.com/office/powerpoint/2010/main" val="215438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5"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47" name="Rectangle 66">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8" name="Group 68">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9"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50"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2091D40-ADDC-4B27-A24F-AD2748D85A62}"/>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rPr>
              <a:t>How does your Brain work? </a:t>
            </a:r>
          </a:p>
        </p:txBody>
      </p:sp>
      <p:sp useBgFill="1">
        <p:nvSpPr>
          <p:cNvPr id="151"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Graphic 5" descr="Brain in head">
            <a:extLst>
              <a:ext uri="{FF2B5EF4-FFF2-40B4-BE49-F238E27FC236}">
                <a16:creationId xmlns:a16="http://schemas.microsoft.com/office/drawing/2014/main" id="{22EC653A-CF12-473E-A6F2-58E7EA791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8252" y="1141368"/>
            <a:ext cx="4567773" cy="4567773"/>
          </a:xfrm>
          <a:prstGeom prst="rect">
            <a:avLst/>
          </a:prstGeom>
        </p:spPr>
      </p:pic>
    </p:spTree>
    <p:extLst>
      <p:ext uri="{BB962C8B-B14F-4D97-AF65-F5344CB8AC3E}">
        <p14:creationId xmlns:p14="http://schemas.microsoft.com/office/powerpoint/2010/main" val="274032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6" name="Group 1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8" name="Group 1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7" name="Rectangle 56">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0" name="Group 59">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1" name="Group 60">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2"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0"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2"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AE42EF-EA30-40A7-A76F-BF0442472EB2}"/>
              </a:ext>
            </a:extLst>
          </p:cNvPr>
          <p:cNvPicPr>
            <a:picLocks noChangeAspect="1"/>
          </p:cNvPicPr>
          <p:nvPr/>
        </p:nvPicPr>
        <p:blipFill>
          <a:blip r:embed="rId3"/>
          <a:stretch>
            <a:fillRect/>
          </a:stretch>
        </p:blipFill>
        <p:spPr>
          <a:xfrm>
            <a:off x="1398411" y="1147145"/>
            <a:ext cx="4076737" cy="4567773"/>
          </a:xfrm>
          <a:prstGeom prst="rect">
            <a:avLst/>
          </a:prstGeom>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91560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cerebrum</a:t>
            </a:r>
            <a:r>
              <a:rPr lang="en-US" sz="2400" dirty="0"/>
              <a:t> fills up most of your skull. It is involved in remembering, problem solving, thinking, and feeling. It also controls movement.</a:t>
            </a:r>
          </a:p>
          <a:p>
            <a:pPr indent="-228600">
              <a:buFont typeface="Arial" panose="020B0604020202020204" pitchFamily="34" charset="0"/>
              <a:buChar char="•"/>
            </a:pPr>
            <a:endParaRPr lang="en-US" sz="2400" dirty="0">
              <a:solidFill>
                <a:srgbClr val="FFFFFF"/>
              </a:solidFill>
            </a:endParaRPr>
          </a:p>
          <a:p>
            <a:endParaRPr lang="en-US" sz="2400" dirty="0">
              <a:solidFill>
                <a:srgbClr val="FFFFFF"/>
              </a:solidFill>
            </a:endParaRPr>
          </a:p>
        </p:txBody>
      </p:sp>
      <p:sp>
        <p:nvSpPr>
          <p:cNvPr id="10" name="TextBox 9">
            <a:extLst>
              <a:ext uri="{FF2B5EF4-FFF2-40B4-BE49-F238E27FC236}">
                <a16:creationId xmlns:a16="http://schemas.microsoft.com/office/drawing/2014/main" id="{B35457C9-697A-4BB5-99C2-1020CAE7DBA3}"/>
              </a:ext>
            </a:extLst>
          </p:cNvPr>
          <p:cNvSpPr txBox="1"/>
          <p:nvPr/>
        </p:nvSpPr>
        <p:spPr>
          <a:xfrm>
            <a:off x="6766898" y="5273898"/>
            <a:ext cx="4312264"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597023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29" name="Group 13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8" name="Group 13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9" name="Group 13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030" name="Rectangle 177">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31" name="Group 179">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81" name="Group 180">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3"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4"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5"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0"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82" name="Group 181">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3"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3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33"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erebellum">
            <a:extLst>
              <a:ext uri="{FF2B5EF4-FFF2-40B4-BE49-F238E27FC236}">
                <a16:creationId xmlns:a16="http://schemas.microsoft.com/office/drawing/2014/main" id="{6096332F-90D2-4874-92BA-16BF922A1F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47857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cerebellum</a:t>
            </a:r>
            <a:r>
              <a:rPr lang="en-US" sz="2400" dirty="0"/>
              <a:t> sits at the back of your head, under the cerebrum. It controls coordination and balance.</a:t>
            </a: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p:txBody>
      </p:sp>
      <p:sp>
        <p:nvSpPr>
          <p:cNvPr id="2" name="TextBox 1">
            <a:extLst>
              <a:ext uri="{FF2B5EF4-FFF2-40B4-BE49-F238E27FC236}">
                <a16:creationId xmlns:a16="http://schemas.microsoft.com/office/drawing/2014/main" id="{8BE51B5E-A14D-486C-8614-6F6307328314}"/>
              </a:ext>
            </a:extLst>
          </p:cNvPr>
          <p:cNvSpPr txBox="1"/>
          <p:nvPr/>
        </p:nvSpPr>
        <p:spPr>
          <a:xfrm>
            <a:off x="6764131" y="5276176"/>
            <a:ext cx="4458703"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3284651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65" name="Group 26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66" name="Group 26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67" name="Group 26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6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306" name="Rectangle 30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9" name="Group 30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10" name="Group 30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4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35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rain stem">
            <a:extLst>
              <a:ext uri="{FF2B5EF4-FFF2-40B4-BE49-F238E27FC236}">
                <a16:creationId xmlns:a16="http://schemas.microsoft.com/office/drawing/2014/main" id="{8D757D0D-2CDD-4DEC-A03E-69EBFACFF0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603815" y="1611313"/>
            <a:ext cx="4747087" cy="3149600"/>
          </a:xfrm>
        </p:spPr>
        <p:txBody>
          <a:bodyPr vert="horz" lIns="91440" tIns="45720" rIns="91440" bIns="45720" rtlCol="0">
            <a:noAutofit/>
          </a:bodyPr>
          <a:lstStyle/>
          <a:p>
            <a:pPr marL="342900" indent="-342900">
              <a:buFont typeface="Arial" panose="020B0604020202020204" pitchFamily="34" charset="0"/>
              <a:buChar char="•"/>
            </a:pPr>
            <a:r>
              <a:rPr lang="en-US" sz="2400" dirty="0"/>
              <a:t>The </a:t>
            </a:r>
            <a:r>
              <a:rPr lang="en-US" sz="2400" b="1" dirty="0"/>
              <a:t>brain stem</a:t>
            </a:r>
            <a:r>
              <a:rPr lang="en-US" sz="2400" dirty="0"/>
              <a:t> sits beneath your cerebrum in front of your cerebellum. It connects the brain to the spinal cord and controls automatic functions such as breathing, digestion, heart rate and blood pressure.</a:t>
            </a:r>
            <a:endParaRPr lang="en-US" sz="2400" dirty="0">
              <a:solidFill>
                <a:srgbClr val="FFFFFF"/>
              </a:solidFill>
            </a:endParaRPr>
          </a:p>
        </p:txBody>
      </p:sp>
      <p:sp>
        <p:nvSpPr>
          <p:cNvPr id="6" name="TextBox 5">
            <a:extLst>
              <a:ext uri="{FF2B5EF4-FFF2-40B4-BE49-F238E27FC236}">
                <a16:creationId xmlns:a16="http://schemas.microsoft.com/office/drawing/2014/main" id="{36E53439-04D6-4565-9128-A072DAF72082}"/>
              </a:ext>
            </a:extLst>
          </p:cNvPr>
          <p:cNvSpPr txBox="1"/>
          <p:nvPr/>
        </p:nvSpPr>
        <p:spPr>
          <a:xfrm>
            <a:off x="6712829" y="5274688"/>
            <a:ext cx="4590965" cy="584775"/>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p:txBody>
      </p:sp>
    </p:spTree>
    <p:extLst>
      <p:ext uri="{BB962C8B-B14F-4D97-AF65-F5344CB8AC3E}">
        <p14:creationId xmlns:p14="http://schemas.microsoft.com/office/powerpoint/2010/main" val="2519408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4D45-8A8D-4178-9097-794C48BB03E0}"/>
              </a:ext>
            </a:extLst>
          </p:cNvPr>
          <p:cNvSpPr>
            <a:spLocks noGrp="1"/>
          </p:cNvSpPr>
          <p:nvPr>
            <p:ph type="title"/>
          </p:nvPr>
        </p:nvSpPr>
        <p:spPr/>
        <p:txBody>
          <a:bodyPr>
            <a:normAutofit/>
          </a:bodyPr>
          <a:lstStyle/>
          <a:p>
            <a:pPr algn="ctr"/>
            <a:r>
              <a:rPr lang="en-US" sz="6000" dirty="0"/>
              <a:t>Neurons</a:t>
            </a:r>
          </a:p>
        </p:txBody>
      </p:sp>
      <p:sp>
        <p:nvSpPr>
          <p:cNvPr id="3" name="Text Placeholder 2">
            <a:extLst>
              <a:ext uri="{FF2B5EF4-FFF2-40B4-BE49-F238E27FC236}">
                <a16:creationId xmlns:a16="http://schemas.microsoft.com/office/drawing/2014/main" id="{CC0CD7CF-69FC-4207-8229-7C2317105C09}"/>
              </a:ext>
            </a:extLst>
          </p:cNvPr>
          <p:cNvSpPr>
            <a:spLocks noGrp="1"/>
          </p:cNvSpPr>
          <p:nvPr>
            <p:ph type="body" idx="1"/>
          </p:nvPr>
        </p:nvSpPr>
        <p:spPr/>
        <p:txBody>
          <a:bodyPr/>
          <a:lstStyle/>
          <a:p>
            <a:pPr algn="ctr"/>
            <a:r>
              <a:rPr lang="en-US" dirty="0"/>
              <a:t>Total Neurons</a:t>
            </a:r>
          </a:p>
        </p:txBody>
      </p:sp>
      <p:pic>
        <p:nvPicPr>
          <p:cNvPr id="14" name="Picture Placeholder 13">
            <a:extLst>
              <a:ext uri="{FF2B5EF4-FFF2-40B4-BE49-F238E27FC236}">
                <a16:creationId xmlns:a16="http://schemas.microsoft.com/office/drawing/2014/main" id="{2CACF81A-8AA9-483F-A81B-4F280973F0C8}"/>
              </a:ext>
            </a:extLst>
          </p:cNvPr>
          <p:cNvPicPr>
            <a:picLocks noGrp="1" noChangeAspect="1"/>
          </p:cNvPicPr>
          <p:nvPr>
            <p:ph type="pic" idx="15"/>
          </p:nvPr>
        </p:nvPicPr>
        <p:blipFill>
          <a:blip r:embed="rId3"/>
          <a:srcRect t="17391" b="17391"/>
          <a:stretch>
            <a:fillRect/>
          </a:stretch>
        </p:blipFill>
        <p:spPr/>
      </p:pic>
      <p:sp>
        <p:nvSpPr>
          <p:cNvPr id="5" name="Text Placeholder 4">
            <a:extLst>
              <a:ext uri="{FF2B5EF4-FFF2-40B4-BE49-F238E27FC236}">
                <a16:creationId xmlns:a16="http://schemas.microsoft.com/office/drawing/2014/main" id="{6C9CA483-4E8D-4EC1-85AC-CC11C1EC479D}"/>
              </a:ext>
            </a:extLst>
          </p:cNvPr>
          <p:cNvSpPr>
            <a:spLocks noGrp="1"/>
          </p:cNvSpPr>
          <p:nvPr>
            <p:ph type="body" sz="half" idx="18"/>
          </p:nvPr>
        </p:nvSpPr>
        <p:spPr/>
        <p:txBody>
          <a:bodyPr/>
          <a:lstStyle/>
          <a:p>
            <a:r>
              <a:rPr lang="en-US" dirty="0"/>
              <a:t>An adult brain contains about 100 billion nerve cells.</a:t>
            </a:r>
          </a:p>
        </p:txBody>
      </p:sp>
      <p:sp>
        <p:nvSpPr>
          <p:cNvPr id="6" name="Text Placeholder 5">
            <a:extLst>
              <a:ext uri="{FF2B5EF4-FFF2-40B4-BE49-F238E27FC236}">
                <a16:creationId xmlns:a16="http://schemas.microsoft.com/office/drawing/2014/main" id="{8C310B1C-54C6-43AA-8B20-F2337D682B53}"/>
              </a:ext>
            </a:extLst>
          </p:cNvPr>
          <p:cNvSpPr>
            <a:spLocks noGrp="1"/>
          </p:cNvSpPr>
          <p:nvPr>
            <p:ph type="body" sz="quarter" idx="3"/>
          </p:nvPr>
        </p:nvSpPr>
        <p:spPr/>
        <p:txBody>
          <a:bodyPr/>
          <a:lstStyle/>
          <a:p>
            <a:pPr algn="ctr"/>
            <a:r>
              <a:rPr lang="en-US" dirty="0"/>
              <a:t>Branches</a:t>
            </a:r>
          </a:p>
        </p:txBody>
      </p:sp>
      <p:pic>
        <p:nvPicPr>
          <p:cNvPr id="16" name="Picture Placeholder 15">
            <a:extLst>
              <a:ext uri="{FF2B5EF4-FFF2-40B4-BE49-F238E27FC236}">
                <a16:creationId xmlns:a16="http://schemas.microsoft.com/office/drawing/2014/main" id="{50489C19-99E3-4C28-8B76-DF3BCFC86F70}"/>
              </a:ext>
            </a:extLst>
          </p:cNvPr>
          <p:cNvPicPr>
            <a:picLocks noGrp="1"/>
          </p:cNvPicPr>
          <p:nvPr>
            <p:ph type="pic" idx="21"/>
          </p:nvPr>
        </p:nvPicPr>
        <p:blipFill rotWithShape="1">
          <a:blip r:embed="rId4"/>
          <a:srcRect l="439" r="439"/>
          <a:stretch/>
        </p:blipFill>
        <p:spPr>
          <a:xfrm>
            <a:off x="4495077" y="2697597"/>
            <a:ext cx="3262918" cy="1554480"/>
          </a:xfrm>
          <a:noFill/>
          <a:ln>
            <a:solidFill>
              <a:schemeClr val="tx2">
                <a:lumMod val="60000"/>
                <a:lumOff val="40000"/>
              </a:schemeClr>
            </a:solidFill>
          </a:ln>
        </p:spPr>
      </p:pic>
      <p:sp>
        <p:nvSpPr>
          <p:cNvPr id="8" name="Text Placeholder 7">
            <a:extLst>
              <a:ext uri="{FF2B5EF4-FFF2-40B4-BE49-F238E27FC236}">
                <a16:creationId xmlns:a16="http://schemas.microsoft.com/office/drawing/2014/main" id="{A444CD70-0758-442B-A927-0FAD2C6C3F61}"/>
              </a:ext>
            </a:extLst>
          </p:cNvPr>
          <p:cNvSpPr>
            <a:spLocks noGrp="1"/>
          </p:cNvSpPr>
          <p:nvPr>
            <p:ph type="body" sz="half" idx="19"/>
          </p:nvPr>
        </p:nvSpPr>
        <p:spPr/>
        <p:txBody>
          <a:bodyPr>
            <a:normAutofit fontScale="92500"/>
          </a:bodyPr>
          <a:lstStyle/>
          <a:p>
            <a:r>
              <a:rPr lang="en-US" dirty="0"/>
              <a:t>Branches connect the nerve cells at more than 100 trillion points. Scientists call this dense, branching network a "neuron forest."</a:t>
            </a:r>
          </a:p>
        </p:txBody>
      </p:sp>
      <p:sp>
        <p:nvSpPr>
          <p:cNvPr id="9" name="Text Placeholder 8">
            <a:extLst>
              <a:ext uri="{FF2B5EF4-FFF2-40B4-BE49-F238E27FC236}">
                <a16:creationId xmlns:a16="http://schemas.microsoft.com/office/drawing/2014/main" id="{9BB14A43-201F-45CB-AC31-FCE57043AA70}"/>
              </a:ext>
            </a:extLst>
          </p:cNvPr>
          <p:cNvSpPr>
            <a:spLocks noGrp="1"/>
          </p:cNvSpPr>
          <p:nvPr>
            <p:ph type="body" sz="quarter" idx="13"/>
          </p:nvPr>
        </p:nvSpPr>
        <p:spPr/>
        <p:txBody>
          <a:bodyPr/>
          <a:lstStyle/>
          <a:p>
            <a:pPr algn="ctr"/>
            <a:r>
              <a:rPr lang="en-US" dirty="0"/>
              <a:t>Signals</a:t>
            </a:r>
          </a:p>
        </p:txBody>
      </p:sp>
      <p:pic>
        <p:nvPicPr>
          <p:cNvPr id="18" name="Picture Placeholder 17" descr="A picture containing light&#10;&#10;Description automatically generated">
            <a:extLst>
              <a:ext uri="{FF2B5EF4-FFF2-40B4-BE49-F238E27FC236}">
                <a16:creationId xmlns:a16="http://schemas.microsoft.com/office/drawing/2014/main" id="{C24FA77C-1723-4B4E-9C98-66CF6D526559}"/>
              </a:ext>
            </a:extLst>
          </p:cNvPr>
          <p:cNvPicPr>
            <a:picLocks noGrp="1" noChangeAspect="1"/>
          </p:cNvPicPr>
          <p:nvPr>
            <p:ph type="pic" idx="22"/>
          </p:nvPr>
        </p:nvPicPr>
        <p:blipFill rotWithShape="1">
          <a:blip r:embed="rId5"/>
          <a:srcRect t="980" b="980"/>
          <a:stretch/>
        </p:blipFill>
        <p:spPr>
          <a:xfrm>
            <a:off x="7852442" y="2666998"/>
            <a:ext cx="3194969" cy="1524000"/>
          </a:xfrm>
        </p:spPr>
      </p:pic>
      <p:sp>
        <p:nvSpPr>
          <p:cNvPr id="11" name="Text Placeholder 10">
            <a:extLst>
              <a:ext uri="{FF2B5EF4-FFF2-40B4-BE49-F238E27FC236}">
                <a16:creationId xmlns:a16="http://schemas.microsoft.com/office/drawing/2014/main" id="{B3DA7BD3-737C-4D73-80A6-1EA9F8D6E836}"/>
              </a:ext>
            </a:extLst>
          </p:cNvPr>
          <p:cNvSpPr>
            <a:spLocks noGrp="1"/>
          </p:cNvSpPr>
          <p:nvPr>
            <p:ph type="body" sz="half" idx="20"/>
          </p:nvPr>
        </p:nvSpPr>
        <p:spPr/>
        <p:txBody>
          <a:bodyPr>
            <a:normAutofit lnSpcReduction="10000"/>
          </a:bodyPr>
          <a:lstStyle/>
          <a:p>
            <a:r>
              <a:rPr lang="en-US" dirty="0"/>
              <a:t>Signals traveling through the neuron forest form the basis of memories, thoughts, and feelings.</a:t>
            </a:r>
          </a:p>
        </p:txBody>
      </p:sp>
    </p:spTree>
    <p:extLst>
      <p:ext uri="{BB962C8B-B14F-4D97-AF65-F5344CB8AC3E}">
        <p14:creationId xmlns:p14="http://schemas.microsoft.com/office/powerpoint/2010/main" val="14342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72229" y="2456878"/>
            <a:ext cx="3745042" cy="2396681"/>
          </a:xfrm>
        </p:spPr>
        <p:txBody>
          <a:bodyPr vert="horz" lIns="91440" tIns="45720" rIns="91440" bIns="45720" rtlCol="0" anchor="ctr">
            <a:normAutofit/>
          </a:bodyPr>
          <a:lstStyle/>
          <a:p>
            <a:pPr algn="ctr"/>
            <a:r>
              <a:rPr lang="en-US" b="1" dirty="0"/>
              <a:t>Interpret Sensations From Your Body</a:t>
            </a:r>
            <a:endParaRPr lang="en-US"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5"/>
          <a:srcRect r="-2" b="36483"/>
          <a:stretch/>
        </p:blipFill>
        <p:spPr>
          <a:xfrm>
            <a:off x="1118988" y="1136606"/>
            <a:ext cx="6112382" cy="4577297"/>
          </a:xfrm>
          <a:prstGeom prst="rect">
            <a:avLst/>
          </a:prstGeom>
        </p:spPr>
      </p:pic>
      <p:sp>
        <p:nvSpPr>
          <p:cNvPr id="10" name="Text Placeholder 9">
            <a:extLst>
              <a:ext uri="{FF2B5EF4-FFF2-40B4-BE49-F238E27FC236}">
                <a16:creationId xmlns:a16="http://schemas.microsoft.com/office/drawing/2014/main" id="{51F2D9E9-EC52-48CB-80E7-7E53735BF11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912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Sights</a:t>
            </a:r>
            <a:endParaRPr lang="en-US" sz="4000"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E4AF68A3-BB89-481A-9EDC-01B496F9BF9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0168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82" name="Group 18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1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2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456878"/>
            <a:ext cx="3489569" cy="2396681"/>
          </a:xfrm>
        </p:spPr>
        <p:txBody>
          <a:bodyPr vert="horz" lIns="91440" tIns="45720" rIns="91440" bIns="45720" rtlCol="0" anchor="ctr">
            <a:normAutofit/>
          </a:bodyPr>
          <a:lstStyle/>
          <a:p>
            <a:pPr algn="ctr"/>
            <a:r>
              <a:rPr lang="en-US" sz="4000" b="1" dirty="0"/>
              <a:t>Processing Sounds</a:t>
            </a:r>
            <a:endParaRPr lang="en-US" sz="4000" dirty="0"/>
          </a:p>
        </p:txBody>
      </p:sp>
      <p:sp>
        <p:nvSpPr>
          <p:cNvPr id="238"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16AD5560-B1E0-48C4-B986-5CF8B1E7BD0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9311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45" name="Group 24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4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7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Smells</a:t>
            </a:r>
            <a:endParaRPr lang="en-US" sz="4000" dirty="0"/>
          </a:p>
        </p:txBody>
      </p:sp>
      <p:sp>
        <p:nvSpPr>
          <p:cNvPr id="30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1813" r="-2" b="34670"/>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80FBD5F-2391-4D09-9219-D700C7BECC7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32581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BC877-E938-4804-AC22-58EB94BB80C6}"/>
              </a:ext>
            </a:extLst>
          </p:cNvPr>
          <p:cNvSpPr>
            <a:spLocks noGrp="1"/>
          </p:cNvSpPr>
          <p:nvPr>
            <p:ph type="title"/>
          </p:nvPr>
        </p:nvSpPr>
        <p:spPr>
          <a:xfrm>
            <a:off x="1141413" y="635143"/>
            <a:ext cx="9905998" cy="1478570"/>
          </a:xfrm>
        </p:spPr>
        <p:txBody>
          <a:bodyPr/>
          <a:lstStyle/>
          <a:p>
            <a:pPr algn="ctr"/>
            <a:r>
              <a:rPr lang="en-US" dirty="0"/>
              <a:t>What is Alzheimer’s Disease? </a:t>
            </a:r>
          </a:p>
        </p:txBody>
      </p:sp>
      <p:sp>
        <p:nvSpPr>
          <p:cNvPr id="5" name="Content Placeholder 4">
            <a:extLst>
              <a:ext uri="{FF2B5EF4-FFF2-40B4-BE49-F238E27FC236}">
                <a16:creationId xmlns:a16="http://schemas.microsoft.com/office/drawing/2014/main" id="{DD34BCBF-8139-4866-9F81-3B9BDDEB7A04}"/>
              </a:ext>
            </a:extLst>
          </p:cNvPr>
          <p:cNvSpPr>
            <a:spLocks noGrp="1"/>
          </p:cNvSpPr>
          <p:nvPr>
            <p:ph idx="1"/>
          </p:nvPr>
        </p:nvSpPr>
        <p:spPr>
          <a:xfrm>
            <a:off x="1141413" y="2392434"/>
            <a:ext cx="9905999" cy="2073131"/>
          </a:xfrm>
        </p:spPr>
        <p:txBody>
          <a:bodyPr/>
          <a:lstStyle/>
          <a:p>
            <a:r>
              <a:rPr lang="en-US" dirty="0"/>
              <a:t>According to the Alzheimer’s Association,  Alzheimer’s is a subset of a mental disorder known as Dementia. It affects memory, thinking and overall behavior. Symptoms can eventually grow severe enough that they interfere with daily everyday tasks. </a:t>
            </a:r>
          </a:p>
        </p:txBody>
      </p:sp>
    </p:spTree>
    <p:extLst>
      <p:ext uri="{BB962C8B-B14F-4D97-AF65-F5344CB8AC3E}">
        <p14:creationId xmlns:p14="http://schemas.microsoft.com/office/powerpoint/2010/main" val="274249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80" name="Group 17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2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3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42002" y="2213322"/>
            <a:ext cx="3489569" cy="2396681"/>
          </a:xfrm>
        </p:spPr>
        <p:txBody>
          <a:bodyPr vert="horz" lIns="91440" tIns="45720" rIns="91440" bIns="45720" rtlCol="0" anchor="ctr">
            <a:normAutofit/>
          </a:bodyPr>
          <a:lstStyle/>
          <a:p>
            <a:pPr algn="ctr"/>
            <a:r>
              <a:rPr lang="en-US" b="1" dirty="0"/>
              <a:t>Thoughts, Problem Solving And Planning</a:t>
            </a:r>
            <a:endParaRPr lang="en-US" dirty="0"/>
          </a:p>
        </p:txBody>
      </p:sp>
      <p:sp>
        <p:nvSpPr>
          <p:cNvPr id="35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F226C3E-E1DC-4707-BBF1-B7D67A4B5CE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14619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2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30" name="Group 22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6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7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7973967" y="2226913"/>
            <a:ext cx="3489569" cy="2396681"/>
          </a:xfrm>
        </p:spPr>
        <p:txBody>
          <a:bodyPr vert="horz" lIns="91440" tIns="45720" rIns="91440" bIns="45720" rtlCol="0" anchor="ctr">
            <a:normAutofit/>
          </a:bodyPr>
          <a:lstStyle/>
          <a:p>
            <a:pPr algn="ctr"/>
            <a:r>
              <a:rPr lang="en-US" sz="4000" b="1" dirty="0"/>
              <a:t>Forming &amp; Storing Memories</a:t>
            </a:r>
            <a:endParaRPr lang="en-US" sz="4000" dirty="0"/>
          </a:p>
        </p:txBody>
      </p:sp>
      <p:sp>
        <p:nvSpPr>
          <p:cNvPr id="387"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4982" r="-2" b="31501"/>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761FB16B-75B5-4AA7-A00C-78862F56B43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6500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56"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57" name="Group 25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6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9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219547"/>
            <a:ext cx="3489569" cy="2396681"/>
          </a:xfrm>
        </p:spPr>
        <p:txBody>
          <a:bodyPr vert="horz" lIns="91440" tIns="45720" rIns="91440" bIns="45720" rtlCol="0" anchor="ctr">
            <a:normAutofit/>
          </a:bodyPr>
          <a:lstStyle/>
          <a:p>
            <a:pPr algn="ctr"/>
            <a:r>
              <a:rPr lang="en-US" sz="4000" b="1" dirty="0"/>
              <a:t>Controlling Voluntary Movement</a:t>
            </a:r>
            <a:endParaRPr lang="en-US" sz="4000" dirty="0"/>
          </a:p>
        </p:txBody>
      </p:sp>
      <p:sp>
        <p:nvSpPr>
          <p:cNvPr id="312"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D67DE256-304C-4089-A0C7-0C9EE05F730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6008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C98AA-4623-4E15-A0F0-929D92256B4B}"/>
              </a:ext>
            </a:extLst>
          </p:cNvPr>
          <p:cNvSpPr>
            <a:spLocks noGrp="1"/>
          </p:cNvSpPr>
          <p:nvPr>
            <p:ph type="title"/>
          </p:nvPr>
        </p:nvSpPr>
        <p:spPr>
          <a:xfrm>
            <a:off x="1146705" y="1429544"/>
            <a:ext cx="3856037" cy="1639884"/>
          </a:xfrm>
        </p:spPr>
        <p:txBody>
          <a:bodyPr anchor="ctr"/>
          <a:lstStyle/>
          <a:p>
            <a:pPr algn="ctr"/>
            <a:r>
              <a:rPr lang="en-US" dirty="0"/>
              <a:t>Understanding</a:t>
            </a:r>
            <a:br>
              <a:rPr lang="en-US" dirty="0"/>
            </a:br>
            <a:r>
              <a:rPr lang="en-US" dirty="0"/>
              <a:t>Alzheimer’s </a:t>
            </a:r>
          </a:p>
        </p:txBody>
      </p:sp>
      <p:sp>
        <p:nvSpPr>
          <p:cNvPr id="5" name="Content Placeholder 4">
            <a:extLst>
              <a:ext uri="{FF2B5EF4-FFF2-40B4-BE49-F238E27FC236}">
                <a16:creationId xmlns:a16="http://schemas.microsoft.com/office/drawing/2014/main" id="{B4A8647E-9976-4659-98A9-6AE68E3310D2}"/>
              </a:ext>
            </a:extLst>
          </p:cNvPr>
          <p:cNvSpPr>
            <a:spLocks noGrp="1"/>
          </p:cNvSpPr>
          <p:nvPr>
            <p:ph idx="1"/>
          </p:nvPr>
        </p:nvSpPr>
        <p:spPr/>
        <p:txBody>
          <a:bodyPr anchor="t">
            <a:normAutofit fontScale="92500"/>
          </a:bodyPr>
          <a:lstStyle/>
          <a:p>
            <a:pPr algn="ctr"/>
            <a:r>
              <a:rPr lang="en-US" dirty="0"/>
              <a:t> Alzheimer’s is the most common form or cause of Dementia. Dementia is a general term for loss of memory or other cognitive abilities. </a:t>
            </a:r>
          </a:p>
          <a:p>
            <a:pPr algn="ctr"/>
            <a:r>
              <a:rPr lang="en-US" dirty="0"/>
              <a:t>Alzheimer’s accounts for 60-80% of Dementia cases. </a:t>
            </a:r>
          </a:p>
          <a:p>
            <a:pPr algn="ctr"/>
            <a:r>
              <a:rPr lang="en-US" dirty="0"/>
              <a:t>Alzheimer’s is not a normal part of aging. There are numerous cases of early-onset Alzheimer’s (which is anyone under 65 years of age) </a:t>
            </a:r>
          </a:p>
          <a:p>
            <a:pPr algn="ctr"/>
            <a:r>
              <a:rPr lang="en-US" dirty="0"/>
              <a:t>Alzheimer’s currently has no cure. Treatment for symptoms is the best available course of action. </a:t>
            </a:r>
          </a:p>
        </p:txBody>
      </p:sp>
      <p:sp>
        <p:nvSpPr>
          <p:cNvPr id="6" name="Text Placeholder 5">
            <a:extLst>
              <a:ext uri="{FF2B5EF4-FFF2-40B4-BE49-F238E27FC236}">
                <a16:creationId xmlns:a16="http://schemas.microsoft.com/office/drawing/2014/main" id="{C3B5E42C-A9EB-43AE-AED7-F903A42FFDBC}"/>
              </a:ext>
            </a:extLst>
          </p:cNvPr>
          <p:cNvSpPr>
            <a:spLocks noGrp="1"/>
          </p:cNvSpPr>
          <p:nvPr>
            <p:ph type="body" sz="half" idx="2"/>
          </p:nvPr>
        </p:nvSpPr>
        <p:spPr/>
        <p:txBody>
          <a:bodyPr anchor="ctr">
            <a:normAutofit/>
          </a:bodyPr>
          <a:lstStyle/>
          <a:p>
            <a:pPr algn="ctr"/>
            <a:r>
              <a:rPr lang="en-US" sz="2800" dirty="0"/>
              <a:t>A few quick facts about Alzheimer’s disease:</a:t>
            </a:r>
            <a:endParaRPr lang="en-US" dirty="0"/>
          </a:p>
        </p:txBody>
      </p:sp>
    </p:spTree>
    <p:extLst>
      <p:ext uri="{BB962C8B-B14F-4D97-AF65-F5344CB8AC3E}">
        <p14:creationId xmlns:p14="http://schemas.microsoft.com/office/powerpoint/2010/main" val="296140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7AA9-88DF-4C54-B416-DC79F2102EA6}"/>
              </a:ext>
            </a:extLst>
          </p:cNvPr>
          <p:cNvSpPr>
            <a:spLocks noGrp="1"/>
          </p:cNvSpPr>
          <p:nvPr>
            <p:ph type="title"/>
          </p:nvPr>
        </p:nvSpPr>
        <p:spPr>
          <a:xfrm>
            <a:off x="1141411" y="835525"/>
            <a:ext cx="9906000" cy="2593475"/>
          </a:xfrm>
        </p:spPr>
        <p:txBody>
          <a:bodyPr/>
          <a:lstStyle/>
          <a:p>
            <a:pPr algn="ctr"/>
            <a:r>
              <a:rPr lang="en-US" dirty="0"/>
              <a:t>Alzheimer’s Disease, Brain Function, and Cognitive Decline</a:t>
            </a:r>
          </a:p>
        </p:txBody>
      </p:sp>
      <p:sp>
        <p:nvSpPr>
          <p:cNvPr id="3" name="Text Placeholder 2">
            <a:extLst>
              <a:ext uri="{FF2B5EF4-FFF2-40B4-BE49-F238E27FC236}">
                <a16:creationId xmlns:a16="http://schemas.microsoft.com/office/drawing/2014/main" id="{66CF14F7-EE4F-4357-BDC6-37920F084FEF}"/>
              </a:ext>
            </a:extLst>
          </p:cNvPr>
          <p:cNvSpPr>
            <a:spLocks noGrp="1"/>
          </p:cNvSpPr>
          <p:nvPr>
            <p:ph type="body" idx="1"/>
          </p:nvPr>
        </p:nvSpPr>
        <p:spPr/>
        <p:txBody>
          <a:bodyPr/>
          <a:lstStyle/>
          <a:p>
            <a:pPr algn="ctr"/>
            <a:r>
              <a:rPr lang="en-US" dirty="0"/>
              <a:t>Ad’s effect on brain function and the resulting cognitive decline. </a:t>
            </a:r>
          </a:p>
        </p:txBody>
      </p:sp>
    </p:spTree>
    <p:extLst>
      <p:ext uri="{BB962C8B-B14F-4D97-AF65-F5344CB8AC3E}">
        <p14:creationId xmlns:p14="http://schemas.microsoft.com/office/powerpoint/2010/main" val="209699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9B2A5-85E4-4B87-9FEF-7CD07AACEA05}"/>
              </a:ext>
            </a:extLst>
          </p:cNvPr>
          <p:cNvSpPr>
            <a:spLocks noGrp="1"/>
          </p:cNvSpPr>
          <p:nvPr>
            <p:ph type="title"/>
          </p:nvPr>
        </p:nvSpPr>
        <p:spPr/>
        <p:txBody>
          <a:bodyPr/>
          <a:lstStyle/>
          <a:p>
            <a:pPr algn="ctr"/>
            <a:r>
              <a:rPr lang="en-US" dirty="0"/>
              <a:t>Alzheimer’s leads to nerve cell death and loss of brain tissue. The brain shrinks dramatically, greatly affecting functions. </a:t>
            </a:r>
          </a:p>
        </p:txBody>
      </p:sp>
      <p:sp>
        <p:nvSpPr>
          <p:cNvPr id="5" name="Text Placeholder 4">
            <a:extLst>
              <a:ext uri="{FF2B5EF4-FFF2-40B4-BE49-F238E27FC236}">
                <a16:creationId xmlns:a16="http://schemas.microsoft.com/office/drawing/2014/main" id="{E480259E-7931-4681-891B-22C7E793C7FF}"/>
              </a:ext>
            </a:extLst>
          </p:cNvPr>
          <p:cNvSpPr>
            <a:spLocks noGrp="1"/>
          </p:cNvSpPr>
          <p:nvPr>
            <p:ph type="body" idx="1"/>
          </p:nvPr>
        </p:nvSpPr>
        <p:spPr/>
        <p:txBody>
          <a:bodyPr/>
          <a:lstStyle/>
          <a:p>
            <a:pPr algn="ctr"/>
            <a:r>
              <a:rPr lang="en-US" dirty="0"/>
              <a:t>Brain without Alzheimer’s Disease. </a:t>
            </a:r>
          </a:p>
        </p:txBody>
      </p:sp>
      <p:pic>
        <p:nvPicPr>
          <p:cNvPr id="15" name="Picture Placeholder 14" descr="A close - up of a brain&#10;&#10;Description automatically generated">
            <a:extLst>
              <a:ext uri="{FF2B5EF4-FFF2-40B4-BE49-F238E27FC236}">
                <a16:creationId xmlns:a16="http://schemas.microsoft.com/office/drawing/2014/main" id="{03BE683A-24FD-4E2A-AB8E-8588C3A7E48B}"/>
              </a:ext>
            </a:extLst>
          </p:cNvPr>
          <p:cNvPicPr>
            <a:picLocks noGrp="1" noChangeAspect="1"/>
          </p:cNvPicPr>
          <p:nvPr>
            <p:ph type="pic" idx="15"/>
          </p:nvPr>
        </p:nvPicPr>
        <p:blipFill rotWithShape="1">
          <a:blip r:embed="rId3"/>
          <a:srcRect l="-3030" t="17901" r="-3030" b="17901"/>
          <a:stretch/>
        </p:blipFill>
        <p:spPr>
          <a:xfrm>
            <a:off x="1188720" y="2651759"/>
            <a:ext cx="3030789" cy="1462980"/>
          </a:xfrm>
        </p:spPr>
      </p:pic>
      <p:sp>
        <p:nvSpPr>
          <p:cNvPr id="9" name="Text Placeholder 8">
            <a:extLst>
              <a:ext uri="{FF2B5EF4-FFF2-40B4-BE49-F238E27FC236}">
                <a16:creationId xmlns:a16="http://schemas.microsoft.com/office/drawing/2014/main" id="{4D770086-07E0-4A97-9DCC-C2445963E85B}"/>
              </a:ext>
            </a:extLst>
          </p:cNvPr>
          <p:cNvSpPr>
            <a:spLocks noGrp="1"/>
          </p:cNvSpPr>
          <p:nvPr>
            <p:ph type="body" sz="half" idx="18"/>
          </p:nvPr>
        </p:nvSpPr>
        <p:spPr/>
        <p:txBody>
          <a:bodyPr anchor="ctr"/>
          <a:lstStyle/>
          <a:p>
            <a:pPr algn="ctr"/>
            <a:r>
              <a:rPr lang="en-US" dirty="0"/>
              <a:t>No noticeable brain tissue degradation</a:t>
            </a:r>
          </a:p>
        </p:txBody>
      </p:sp>
      <p:sp>
        <p:nvSpPr>
          <p:cNvPr id="6" name="Text Placeholder 5">
            <a:extLst>
              <a:ext uri="{FF2B5EF4-FFF2-40B4-BE49-F238E27FC236}">
                <a16:creationId xmlns:a16="http://schemas.microsoft.com/office/drawing/2014/main" id="{C0A619E2-CEDC-4770-9E05-B9FF911E3974}"/>
              </a:ext>
            </a:extLst>
          </p:cNvPr>
          <p:cNvSpPr>
            <a:spLocks noGrp="1"/>
          </p:cNvSpPr>
          <p:nvPr>
            <p:ph type="body" sz="quarter" idx="3"/>
          </p:nvPr>
        </p:nvSpPr>
        <p:spPr/>
        <p:txBody>
          <a:bodyPr/>
          <a:lstStyle/>
          <a:p>
            <a:pPr algn="ctr"/>
            <a:r>
              <a:rPr lang="en-US" dirty="0"/>
              <a:t>Brain with advanced Alzheimer’s</a:t>
            </a:r>
          </a:p>
        </p:txBody>
      </p:sp>
      <p:pic>
        <p:nvPicPr>
          <p:cNvPr id="17" name="Picture Placeholder 16">
            <a:extLst>
              <a:ext uri="{FF2B5EF4-FFF2-40B4-BE49-F238E27FC236}">
                <a16:creationId xmlns:a16="http://schemas.microsoft.com/office/drawing/2014/main" id="{4B08FD7B-ACAA-4801-A7A4-CFAB1709D567}"/>
              </a:ext>
            </a:extLst>
          </p:cNvPr>
          <p:cNvPicPr>
            <a:picLocks noGrp="1" noChangeAspect="1"/>
          </p:cNvPicPr>
          <p:nvPr>
            <p:ph type="pic" idx="21"/>
          </p:nvPr>
        </p:nvPicPr>
        <p:blipFill>
          <a:blip r:embed="rId4"/>
          <a:srcRect t="20130" b="20130"/>
          <a:stretch>
            <a:fillRect/>
          </a:stretch>
        </p:blipFill>
        <p:spPr/>
      </p:pic>
      <p:sp>
        <p:nvSpPr>
          <p:cNvPr id="10" name="Text Placeholder 9">
            <a:extLst>
              <a:ext uri="{FF2B5EF4-FFF2-40B4-BE49-F238E27FC236}">
                <a16:creationId xmlns:a16="http://schemas.microsoft.com/office/drawing/2014/main" id="{A9311DDE-6935-41A9-BA77-0B76B88B65EE}"/>
              </a:ext>
            </a:extLst>
          </p:cNvPr>
          <p:cNvSpPr>
            <a:spLocks noGrp="1"/>
          </p:cNvSpPr>
          <p:nvPr>
            <p:ph type="body" sz="half" idx="19"/>
          </p:nvPr>
        </p:nvSpPr>
        <p:spPr/>
        <p:txBody>
          <a:bodyPr anchor="ctr"/>
          <a:lstStyle/>
          <a:p>
            <a:pPr algn="ctr"/>
            <a:r>
              <a:rPr lang="en-US" dirty="0"/>
              <a:t>Noticeable tissue degradation</a:t>
            </a:r>
          </a:p>
        </p:txBody>
      </p:sp>
      <p:sp>
        <p:nvSpPr>
          <p:cNvPr id="7" name="Text Placeholder 6">
            <a:extLst>
              <a:ext uri="{FF2B5EF4-FFF2-40B4-BE49-F238E27FC236}">
                <a16:creationId xmlns:a16="http://schemas.microsoft.com/office/drawing/2014/main" id="{56020013-F6A5-4A63-A7AD-D5382CB6C7B0}"/>
              </a:ext>
            </a:extLst>
          </p:cNvPr>
          <p:cNvSpPr>
            <a:spLocks noGrp="1"/>
          </p:cNvSpPr>
          <p:nvPr>
            <p:ph type="body" sz="quarter" idx="13"/>
          </p:nvPr>
        </p:nvSpPr>
        <p:spPr/>
        <p:txBody>
          <a:bodyPr/>
          <a:lstStyle/>
          <a:p>
            <a:pPr algn="ctr"/>
            <a:r>
              <a:rPr lang="en-US" dirty="0"/>
              <a:t>Comparison image of the two</a:t>
            </a:r>
          </a:p>
        </p:txBody>
      </p:sp>
      <p:pic>
        <p:nvPicPr>
          <p:cNvPr id="19" name="Picture Placeholder 18">
            <a:extLst>
              <a:ext uri="{FF2B5EF4-FFF2-40B4-BE49-F238E27FC236}">
                <a16:creationId xmlns:a16="http://schemas.microsoft.com/office/drawing/2014/main" id="{7E823BF3-06CA-477B-8F04-1C43CAFF1A7A}"/>
              </a:ext>
            </a:extLst>
          </p:cNvPr>
          <p:cNvPicPr>
            <a:picLocks noGrp="1" noChangeAspect="1"/>
          </p:cNvPicPr>
          <p:nvPr>
            <p:ph type="pic" idx="22"/>
          </p:nvPr>
        </p:nvPicPr>
        <p:blipFill>
          <a:blip r:embed="rId5"/>
          <a:srcRect t="20100" b="20100"/>
          <a:stretch>
            <a:fillRect/>
          </a:stretch>
        </p:blipFill>
        <p:spPr/>
      </p:pic>
      <p:sp>
        <p:nvSpPr>
          <p:cNvPr id="11" name="Text Placeholder 10">
            <a:extLst>
              <a:ext uri="{FF2B5EF4-FFF2-40B4-BE49-F238E27FC236}">
                <a16:creationId xmlns:a16="http://schemas.microsoft.com/office/drawing/2014/main" id="{090B3DF7-A3EB-4218-B300-07C9C86C0F59}"/>
              </a:ext>
            </a:extLst>
          </p:cNvPr>
          <p:cNvSpPr>
            <a:spLocks noGrp="1"/>
          </p:cNvSpPr>
          <p:nvPr>
            <p:ph type="body" sz="half" idx="20"/>
          </p:nvPr>
        </p:nvSpPr>
        <p:spPr/>
        <p:txBody>
          <a:bodyPr anchor="ctr"/>
          <a:lstStyle/>
          <a:p>
            <a:pPr algn="ctr"/>
            <a:r>
              <a:rPr lang="en-US" dirty="0"/>
              <a:t>See the difference between the two models. </a:t>
            </a:r>
          </a:p>
        </p:txBody>
      </p:sp>
    </p:spTree>
    <p:extLst>
      <p:ext uri="{BB962C8B-B14F-4D97-AF65-F5344CB8AC3E}">
        <p14:creationId xmlns:p14="http://schemas.microsoft.com/office/powerpoint/2010/main" val="312254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615A88-8B67-4257-A833-F4EC3935B6B2}"/>
              </a:ext>
            </a:extLst>
          </p:cNvPr>
          <p:cNvSpPr>
            <a:spLocks noGrp="1"/>
          </p:cNvSpPr>
          <p:nvPr>
            <p:ph type="title"/>
          </p:nvPr>
        </p:nvSpPr>
        <p:spPr/>
        <p:txBody>
          <a:bodyPr anchor="ctr"/>
          <a:lstStyle/>
          <a:p>
            <a:pPr algn="ctr"/>
            <a:r>
              <a:rPr lang="en-US" u="sng" dirty="0"/>
              <a:t>Formation of Plaques</a:t>
            </a:r>
          </a:p>
        </p:txBody>
      </p:sp>
      <p:pic>
        <p:nvPicPr>
          <p:cNvPr id="11" name="Picture Placeholder 10">
            <a:extLst>
              <a:ext uri="{FF2B5EF4-FFF2-40B4-BE49-F238E27FC236}">
                <a16:creationId xmlns:a16="http://schemas.microsoft.com/office/drawing/2014/main" id="{C9F5B912-5225-4AB2-98E9-12D1A16D78DE}"/>
              </a:ext>
            </a:extLst>
          </p:cNvPr>
          <p:cNvPicPr>
            <a:picLocks noGrp="1" noChangeAspect="1"/>
          </p:cNvPicPr>
          <p:nvPr>
            <p:ph type="pic" idx="1"/>
          </p:nvPr>
        </p:nvPicPr>
        <p:blipFill rotWithShape="1">
          <a:blip r:embed="rId3"/>
          <a:srcRect l="16638" t="-657" r="6799" b="-657"/>
          <a:stretch/>
        </p:blipFill>
        <p:spPr>
          <a:xfrm>
            <a:off x="7075921" y="609600"/>
            <a:ext cx="4480560" cy="5187909"/>
          </a:xfrm>
        </p:spPr>
      </p:pic>
      <p:sp>
        <p:nvSpPr>
          <p:cNvPr id="9" name="Text Placeholder 8">
            <a:extLst>
              <a:ext uri="{FF2B5EF4-FFF2-40B4-BE49-F238E27FC236}">
                <a16:creationId xmlns:a16="http://schemas.microsoft.com/office/drawing/2014/main" id="{27356393-FFB5-49EC-B472-D2964C018B5F}"/>
              </a:ext>
            </a:extLst>
          </p:cNvPr>
          <p:cNvSpPr>
            <a:spLocks noGrp="1"/>
          </p:cNvSpPr>
          <p:nvPr>
            <p:ph type="body" sz="half" idx="2"/>
          </p:nvPr>
        </p:nvSpPr>
        <p:spPr/>
        <p:txBody>
          <a:bodyPr>
            <a:normAutofit/>
          </a:bodyPr>
          <a:lstStyle/>
          <a:p>
            <a:pPr algn="ctr"/>
            <a:r>
              <a:rPr lang="en-US" sz="2000" dirty="0"/>
              <a:t>Plaques, which are abnormal clusters of fragments of protein, gather and build up between and around the nerve cells. This picture is of brain tissue under a microscope. Scientists and Doctors are not sure what causes cell death and loss of tissue, but plaques and tangles are the current theories. </a:t>
            </a:r>
          </a:p>
        </p:txBody>
      </p:sp>
    </p:spTree>
    <p:extLst>
      <p:ext uri="{BB962C8B-B14F-4D97-AF65-F5344CB8AC3E}">
        <p14:creationId xmlns:p14="http://schemas.microsoft.com/office/powerpoint/2010/main" val="1999778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6F98-4340-4D1D-AA23-B2ED877E0714}"/>
              </a:ext>
            </a:extLst>
          </p:cNvPr>
          <p:cNvSpPr>
            <a:spLocks noGrp="1"/>
          </p:cNvSpPr>
          <p:nvPr>
            <p:ph type="title"/>
          </p:nvPr>
        </p:nvSpPr>
        <p:spPr/>
        <p:txBody>
          <a:bodyPr anchor="ctr"/>
          <a:lstStyle/>
          <a:p>
            <a:pPr algn="ctr"/>
            <a:r>
              <a:rPr lang="en-US" sz="4000" u="sng" dirty="0"/>
              <a:t>Tangles</a:t>
            </a:r>
            <a:endParaRPr lang="en-US" u="sng" dirty="0"/>
          </a:p>
        </p:txBody>
      </p:sp>
      <p:pic>
        <p:nvPicPr>
          <p:cNvPr id="6" name="Picture Placeholder 5" descr="A picture containing outdoor&#10;&#10;Description automatically generated">
            <a:extLst>
              <a:ext uri="{FF2B5EF4-FFF2-40B4-BE49-F238E27FC236}">
                <a16:creationId xmlns:a16="http://schemas.microsoft.com/office/drawing/2014/main" id="{424797F7-67DC-4078-AA3B-7DBA187A1F22}"/>
              </a:ext>
            </a:extLst>
          </p:cNvPr>
          <p:cNvPicPr>
            <a:picLocks noGrp="1" noChangeAspect="1"/>
          </p:cNvPicPr>
          <p:nvPr>
            <p:ph type="pic" idx="1"/>
          </p:nvPr>
        </p:nvPicPr>
        <p:blipFill>
          <a:blip r:embed="rId3"/>
          <a:srcRect l="19113" r="19113"/>
          <a:stretch>
            <a:fillRect/>
          </a:stretch>
        </p:blipFill>
        <p:spPr/>
      </p:pic>
      <p:sp>
        <p:nvSpPr>
          <p:cNvPr id="4" name="Text Placeholder 3">
            <a:extLst>
              <a:ext uri="{FF2B5EF4-FFF2-40B4-BE49-F238E27FC236}">
                <a16:creationId xmlns:a16="http://schemas.microsoft.com/office/drawing/2014/main" id="{4D777302-C0DF-4052-9DDD-C9CD8EDCDD87}"/>
              </a:ext>
            </a:extLst>
          </p:cNvPr>
          <p:cNvSpPr>
            <a:spLocks noGrp="1"/>
          </p:cNvSpPr>
          <p:nvPr>
            <p:ph type="body" sz="half" idx="2"/>
          </p:nvPr>
        </p:nvSpPr>
        <p:spPr/>
        <p:txBody>
          <a:bodyPr>
            <a:normAutofit/>
          </a:bodyPr>
          <a:lstStyle/>
          <a:p>
            <a:pPr algn="ctr"/>
            <a:r>
              <a:rPr lang="en-US" sz="3600" dirty="0"/>
              <a:t>Dead and dying nerve cells containing tangles which are twisted strands of a different protein. </a:t>
            </a:r>
          </a:p>
        </p:txBody>
      </p:sp>
    </p:spTree>
    <p:extLst>
      <p:ext uri="{BB962C8B-B14F-4D97-AF65-F5344CB8AC3E}">
        <p14:creationId xmlns:p14="http://schemas.microsoft.com/office/powerpoint/2010/main" val="554499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B4AE-96C6-424B-B9F3-9966BBBA4532}"/>
              </a:ext>
            </a:extLst>
          </p:cNvPr>
          <p:cNvSpPr>
            <a:spLocks noGrp="1"/>
          </p:cNvSpPr>
          <p:nvPr>
            <p:ph type="title"/>
          </p:nvPr>
        </p:nvSpPr>
        <p:spPr/>
        <p:txBody>
          <a:bodyPr>
            <a:normAutofit/>
          </a:bodyPr>
          <a:lstStyle/>
          <a:p>
            <a:pPr algn="ctr"/>
            <a:r>
              <a:rPr lang="en-US" sz="4000" u="sng" dirty="0"/>
              <a:t>Plaque and Tangle Progression</a:t>
            </a:r>
            <a:br>
              <a:rPr lang="en-US" sz="4000" u="sng" dirty="0"/>
            </a:br>
            <a:r>
              <a:rPr lang="en-US" sz="1800" dirty="0"/>
              <a:t>Plaque and Tangles (shown in blue) spread through the cortex. Rate of progression varies wildly from case to case. </a:t>
            </a:r>
            <a:endParaRPr lang="en-US" sz="4000" dirty="0"/>
          </a:p>
        </p:txBody>
      </p:sp>
      <p:sp>
        <p:nvSpPr>
          <p:cNvPr id="3" name="Text Placeholder 2">
            <a:extLst>
              <a:ext uri="{FF2B5EF4-FFF2-40B4-BE49-F238E27FC236}">
                <a16:creationId xmlns:a16="http://schemas.microsoft.com/office/drawing/2014/main" id="{7A7E5AAF-70E6-41BC-B982-7BCA7C0863A8}"/>
              </a:ext>
            </a:extLst>
          </p:cNvPr>
          <p:cNvSpPr>
            <a:spLocks noGrp="1"/>
          </p:cNvSpPr>
          <p:nvPr>
            <p:ph type="body" idx="1"/>
          </p:nvPr>
        </p:nvSpPr>
        <p:spPr/>
        <p:txBody>
          <a:bodyPr anchor="ctr"/>
          <a:lstStyle/>
          <a:p>
            <a:pPr algn="ctr"/>
            <a:r>
              <a:rPr lang="en-US" dirty="0"/>
              <a:t>Early Alzheimer’s</a:t>
            </a:r>
          </a:p>
        </p:txBody>
      </p:sp>
      <p:pic>
        <p:nvPicPr>
          <p:cNvPr id="13" name="Picture Placeholder 12">
            <a:extLst>
              <a:ext uri="{FF2B5EF4-FFF2-40B4-BE49-F238E27FC236}">
                <a16:creationId xmlns:a16="http://schemas.microsoft.com/office/drawing/2014/main" id="{EAD7A4FC-C105-4FFA-B04E-ED587D17026A}"/>
              </a:ext>
            </a:extLst>
          </p:cNvPr>
          <p:cNvPicPr>
            <a:picLocks noGrp="1" noChangeAspect="1"/>
          </p:cNvPicPr>
          <p:nvPr>
            <p:ph type="pic" idx="15"/>
          </p:nvPr>
        </p:nvPicPr>
        <p:blipFill rotWithShape="1">
          <a:blip r:embed="rId3"/>
          <a:srcRect t="8024" b="25309"/>
          <a:stretch/>
        </p:blipFill>
        <p:spPr>
          <a:xfrm>
            <a:off x="1141413" y="2666998"/>
            <a:ext cx="3195240" cy="1645920"/>
          </a:xfrm>
        </p:spPr>
      </p:pic>
      <p:sp>
        <p:nvSpPr>
          <p:cNvPr id="5" name="Text Placeholder 4">
            <a:extLst>
              <a:ext uri="{FF2B5EF4-FFF2-40B4-BE49-F238E27FC236}">
                <a16:creationId xmlns:a16="http://schemas.microsoft.com/office/drawing/2014/main" id="{FB86E2AA-8B6C-459A-B7F0-F9D376018C32}"/>
              </a:ext>
            </a:extLst>
          </p:cNvPr>
          <p:cNvSpPr>
            <a:spLocks noGrp="1"/>
          </p:cNvSpPr>
          <p:nvPr>
            <p:ph type="body" sz="half" idx="18"/>
          </p:nvPr>
        </p:nvSpPr>
        <p:spPr/>
        <p:txBody>
          <a:bodyPr/>
          <a:lstStyle/>
          <a:p>
            <a:pPr algn="ctr"/>
            <a:r>
              <a:rPr lang="en-US" dirty="0"/>
              <a:t>Changes to brain can begin 20 years or more before diagnosis. </a:t>
            </a:r>
          </a:p>
        </p:txBody>
      </p:sp>
      <p:sp>
        <p:nvSpPr>
          <p:cNvPr id="6" name="Text Placeholder 5">
            <a:extLst>
              <a:ext uri="{FF2B5EF4-FFF2-40B4-BE49-F238E27FC236}">
                <a16:creationId xmlns:a16="http://schemas.microsoft.com/office/drawing/2014/main" id="{52D849C7-8DF7-41F2-A3B5-F3FF6C9CBCC5}"/>
              </a:ext>
            </a:extLst>
          </p:cNvPr>
          <p:cNvSpPr>
            <a:spLocks noGrp="1"/>
          </p:cNvSpPr>
          <p:nvPr>
            <p:ph type="body" sz="quarter" idx="3"/>
          </p:nvPr>
        </p:nvSpPr>
        <p:spPr/>
        <p:txBody>
          <a:bodyPr anchor="ctr"/>
          <a:lstStyle/>
          <a:p>
            <a:pPr algn="ctr"/>
            <a:r>
              <a:rPr lang="en-US" dirty="0"/>
              <a:t>Mild to Moderate Stages</a:t>
            </a:r>
          </a:p>
        </p:txBody>
      </p:sp>
      <p:pic>
        <p:nvPicPr>
          <p:cNvPr id="15" name="Picture Placeholder 14">
            <a:extLst>
              <a:ext uri="{FF2B5EF4-FFF2-40B4-BE49-F238E27FC236}">
                <a16:creationId xmlns:a16="http://schemas.microsoft.com/office/drawing/2014/main" id="{0A14D02A-1134-4D15-870D-842B88DCD4F0}"/>
              </a:ext>
            </a:extLst>
          </p:cNvPr>
          <p:cNvPicPr>
            <a:picLocks noGrp="1" noChangeAspect="1"/>
          </p:cNvPicPr>
          <p:nvPr>
            <p:ph type="pic" idx="21"/>
          </p:nvPr>
        </p:nvPicPr>
        <p:blipFill rotWithShape="1">
          <a:blip r:embed="rId4"/>
          <a:srcRect t="9260" b="24075"/>
          <a:stretch/>
        </p:blipFill>
        <p:spPr>
          <a:xfrm>
            <a:off x="4495077" y="2666998"/>
            <a:ext cx="3198940" cy="1645920"/>
          </a:xfrm>
        </p:spPr>
      </p:pic>
      <p:sp>
        <p:nvSpPr>
          <p:cNvPr id="8" name="Text Placeholder 7">
            <a:extLst>
              <a:ext uri="{FF2B5EF4-FFF2-40B4-BE49-F238E27FC236}">
                <a16:creationId xmlns:a16="http://schemas.microsoft.com/office/drawing/2014/main" id="{2694FFFC-E3D0-4886-8AE0-058180F972ED}"/>
              </a:ext>
            </a:extLst>
          </p:cNvPr>
          <p:cNvSpPr>
            <a:spLocks noGrp="1"/>
          </p:cNvSpPr>
          <p:nvPr>
            <p:ph type="body" sz="half" idx="19"/>
          </p:nvPr>
        </p:nvSpPr>
        <p:spPr/>
        <p:txBody>
          <a:bodyPr/>
          <a:lstStyle/>
          <a:p>
            <a:pPr algn="ctr"/>
            <a:r>
              <a:rPr lang="en-US" dirty="0"/>
              <a:t>Generally, lasts between 2-10 years</a:t>
            </a:r>
          </a:p>
        </p:txBody>
      </p:sp>
      <p:sp>
        <p:nvSpPr>
          <p:cNvPr id="9" name="Text Placeholder 8">
            <a:extLst>
              <a:ext uri="{FF2B5EF4-FFF2-40B4-BE49-F238E27FC236}">
                <a16:creationId xmlns:a16="http://schemas.microsoft.com/office/drawing/2014/main" id="{0AF5D595-B50A-4C8B-B060-9BBC1345C547}"/>
              </a:ext>
            </a:extLst>
          </p:cNvPr>
          <p:cNvSpPr>
            <a:spLocks noGrp="1"/>
          </p:cNvSpPr>
          <p:nvPr>
            <p:ph type="body" sz="quarter" idx="13"/>
          </p:nvPr>
        </p:nvSpPr>
        <p:spPr/>
        <p:txBody>
          <a:bodyPr anchor="ctr"/>
          <a:lstStyle/>
          <a:p>
            <a:pPr algn="ctr"/>
            <a:r>
              <a:rPr lang="en-US" dirty="0"/>
              <a:t>Severe, late stage</a:t>
            </a:r>
          </a:p>
        </p:txBody>
      </p:sp>
      <p:pic>
        <p:nvPicPr>
          <p:cNvPr id="17" name="Picture Placeholder 16">
            <a:extLst>
              <a:ext uri="{FF2B5EF4-FFF2-40B4-BE49-F238E27FC236}">
                <a16:creationId xmlns:a16="http://schemas.microsoft.com/office/drawing/2014/main" id="{29D5DA0B-5E91-4DCD-B6E7-5BCEE39498AE}"/>
              </a:ext>
            </a:extLst>
          </p:cNvPr>
          <p:cNvPicPr>
            <a:picLocks noGrp="1" noChangeAspect="1"/>
          </p:cNvPicPr>
          <p:nvPr>
            <p:ph type="pic" idx="22"/>
          </p:nvPr>
        </p:nvPicPr>
        <p:blipFill rotWithShape="1">
          <a:blip r:embed="rId5"/>
          <a:srcRect t="9259" b="24074"/>
          <a:stretch/>
        </p:blipFill>
        <p:spPr>
          <a:xfrm>
            <a:off x="7852442" y="2666998"/>
            <a:ext cx="3194969" cy="1645920"/>
          </a:xfrm>
        </p:spPr>
      </p:pic>
      <p:sp>
        <p:nvSpPr>
          <p:cNvPr id="11" name="Text Placeholder 10">
            <a:extLst>
              <a:ext uri="{FF2B5EF4-FFF2-40B4-BE49-F238E27FC236}">
                <a16:creationId xmlns:a16="http://schemas.microsoft.com/office/drawing/2014/main" id="{8EFB7FB7-3C6C-4630-8C3A-1959A1138701}"/>
              </a:ext>
            </a:extLst>
          </p:cNvPr>
          <p:cNvSpPr>
            <a:spLocks noGrp="1"/>
          </p:cNvSpPr>
          <p:nvPr>
            <p:ph type="body" sz="half" idx="20"/>
          </p:nvPr>
        </p:nvSpPr>
        <p:spPr/>
        <p:txBody>
          <a:bodyPr/>
          <a:lstStyle/>
          <a:p>
            <a:pPr algn="ctr"/>
            <a:r>
              <a:rPr lang="en-US" dirty="0"/>
              <a:t>May last from 1-5 years. </a:t>
            </a:r>
          </a:p>
        </p:txBody>
      </p:sp>
    </p:spTree>
    <p:extLst>
      <p:ext uri="{BB962C8B-B14F-4D97-AF65-F5344CB8AC3E}">
        <p14:creationId xmlns:p14="http://schemas.microsoft.com/office/powerpoint/2010/main" val="41915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4047</TotalTime>
  <Words>2011</Words>
  <Application>Microsoft Office PowerPoint</Application>
  <PresentationFormat>Widescreen</PresentationFormat>
  <Paragraphs>192</Paragraphs>
  <Slides>32</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-apple-system</vt:lpstr>
      <vt:lpstr>Arial</vt:lpstr>
      <vt:lpstr>Calibri</vt:lpstr>
      <vt:lpstr>Tw Cen MT</vt:lpstr>
      <vt:lpstr>Circuit</vt:lpstr>
      <vt:lpstr> Alzheimer’s Disease Trends in the United States and Tennessee from 1999-2018</vt:lpstr>
      <vt:lpstr>Alzheimer’s Disease pathology and presentation</vt:lpstr>
      <vt:lpstr>What is Alzheimer’s Disease? </vt:lpstr>
      <vt:lpstr>Understanding Alzheimer’s </vt:lpstr>
      <vt:lpstr>Alzheimer’s Disease, Brain Function, and Cognitive Decline</vt:lpstr>
      <vt:lpstr>Alzheimer’s leads to nerve cell death and loss of brain tissue. The brain shrinks dramatically, greatly affecting functions. </vt:lpstr>
      <vt:lpstr>Formation of Plaques</vt:lpstr>
      <vt:lpstr>Tangles</vt:lpstr>
      <vt:lpstr>Plaque and Tangle Progression Plaque and Tangles (shown in blue) spread through the cortex. Rate of progression varies wildly from case to case. </vt:lpstr>
      <vt:lpstr>Earliest Alzheimer’s Stages</vt:lpstr>
      <vt:lpstr>Mild - Moderate Alzheimer’s Stages</vt:lpstr>
      <vt:lpstr>severe Alzheimer’s Stage</vt:lpstr>
      <vt:lpstr>Power Bi Presentation</vt:lpstr>
      <vt:lpstr>What to do if You or someone you love has Alzheimer’s Disease? </vt:lpstr>
      <vt:lpstr>First Steps</vt:lpstr>
      <vt:lpstr>next Steps</vt:lpstr>
      <vt:lpstr>Further Steps</vt:lpstr>
      <vt:lpstr>Resources</vt:lpstr>
      <vt:lpstr>More Resources</vt:lpstr>
      <vt:lpstr>Thank you! </vt:lpstr>
      <vt:lpstr>How does your Brain work? </vt:lpstr>
      <vt:lpstr>Parts of the Brain</vt:lpstr>
      <vt:lpstr>Parts of the Brain</vt:lpstr>
      <vt:lpstr>Parts of the Brain</vt:lpstr>
      <vt:lpstr>Neurons</vt:lpstr>
      <vt:lpstr>Interpret Sensations From Your Body</vt:lpstr>
      <vt:lpstr>Processing Sights</vt:lpstr>
      <vt:lpstr>Processing Sounds</vt:lpstr>
      <vt:lpstr>Processing Smells</vt:lpstr>
      <vt:lpstr>Thoughts, Problem Solving And Planning</vt:lpstr>
      <vt:lpstr>Forming &amp; Storing Memories</vt:lpstr>
      <vt:lpstr>Controlling Voluntary Movement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Alzheimer’s Disease Trends in the United States and Tennessee from 1999-2018</dc:title>
  <dc:creator>John Posey</dc:creator>
  <cp:lastModifiedBy>John Posey</cp:lastModifiedBy>
  <cp:revision>50</cp:revision>
  <dcterms:created xsi:type="dcterms:W3CDTF">2020-12-26T22:16:49Z</dcterms:created>
  <dcterms:modified xsi:type="dcterms:W3CDTF">2021-01-06T17:16:39Z</dcterms:modified>
</cp:coreProperties>
</file>