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58" r:id="rId16"/>
    <p:sldId id="260" r:id="rId17"/>
    <p:sldId id="261" r:id="rId18"/>
    <p:sldId id="262" r:id="rId19"/>
    <p:sldId id="263" r:id="rId20"/>
    <p:sldId id="264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Card" id="{C88CE034-14BB-43DC-994A-8222D51ED3EA}">
          <p14:sldIdLst>
            <p14:sldId id="256"/>
          </p14:sldIdLst>
        </p14:section>
        <p14:section name="Introduction of Brain" id="{4D9B4B01-485C-4E66-A0E5-8C1647E14BD0}">
          <p14:sldIdLst>
            <p14:sldId id="259"/>
            <p14:sldId id="273"/>
            <p14:sldId id="274"/>
            <p14:sldId id="275"/>
          </p14:sldIdLst>
        </p14:section>
        <p14:section name="Neurons" id="{6B295680-E077-4E6D-ADC7-2E7269256DB4}">
          <p14:sldIdLst>
            <p14:sldId id="276"/>
          </p14:sldIdLst>
        </p14:section>
        <p14:section name="The Cortex" id="{5B0ACD25-DB77-4B5A-9327-2998068FC1D9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ALZ Pathology" id="{151764E9-CC3F-447E-B7CC-CD74DF9AE284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5AD36-F3ED-47C2-8988-936505E0428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7EDA-21CA-4B1A-81CE-F8644499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7EDA-21CA-4B1A-81CE-F8644499FC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Alzheimer’s Disease Trends in the United States and Tennessee from 1999-2018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26280"/>
            <a:ext cx="8791575" cy="1676400"/>
          </a:xfrm>
        </p:spPr>
        <p:txBody>
          <a:bodyPr>
            <a:normAutofit/>
          </a:bodyPr>
          <a:lstStyle/>
          <a:p>
            <a:r>
              <a:rPr lang="en-US" sz="1800" dirty="0"/>
              <a:t>Capstone Project for Nashville Software School Data Analytics Cohort 2</a:t>
            </a:r>
          </a:p>
          <a:p>
            <a:r>
              <a:rPr lang="en-US" dirty="0"/>
              <a:t>John Posey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Smells</a:t>
            </a:r>
            <a:endParaRPr lang="en-US" sz="4000" dirty="0"/>
          </a:p>
        </p:txBody>
      </p:sp>
      <p:sp>
        <p:nvSpPr>
          <p:cNvPr id="30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1813" r="-2" b="34670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FBD5F-2391-4D09-9219-D700C7BE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02" y="2213322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Thoughts, Problem Solving And Planning</a:t>
            </a:r>
            <a:endParaRPr lang="en-US" dirty="0"/>
          </a:p>
        </p:txBody>
      </p:sp>
      <p:sp>
        <p:nvSpPr>
          <p:cNvPr id="35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6C3E-E1DC-4707-BBF1-B7D67A4B5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967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Forming &amp; Storing Memories</a:t>
            </a:r>
            <a:endParaRPr lang="en-US" sz="4000" dirty="0"/>
          </a:p>
        </p:txBody>
      </p:sp>
      <p:sp>
        <p:nvSpPr>
          <p:cNvPr id="38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982" r="-2" b="3150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B16B-75B5-4AA7-A00C-78862F56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219547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Controlling Voluntary Movement</a:t>
            </a:r>
            <a:endParaRPr lang="en-US" sz="4000" dirty="0"/>
          </a:p>
        </p:txBody>
      </p:sp>
      <p:sp>
        <p:nvSpPr>
          <p:cNvPr id="312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E256-304C-4089-A0C7-0C9EE05F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1F-8AB9-456F-9FA0-CC4CCB4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1" y="1417318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Alzheimer’s Disease pathology and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1FF3-857C-4F3E-AEB2-0B78453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065907"/>
            <a:ext cx="9906000" cy="16758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What Alzheimer’s Disease is? </a:t>
            </a:r>
          </a:p>
          <a:p>
            <a:pPr algn="ctr"/>
            <a:r>
              <a:rPr lang="en-US" sz="2000" dirty="0"/>
              <a:t>how it affects those diagnosed?</a:t>
            </a:r>
          </a:p>
          <a:p>
            <a:pPr algn="ctr"/>
            <a:r>
              <a:rPr lang="en-US" sz="2000" dirty="0"/>
              <a:t> how does the prolonged nature of the disease affect the healthcare system?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09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7AA9-88DF-4C54-B416-DC79F2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5525"/>
            <a:ext cx="9906000" cy="2593475"/>
          </a:xfrm>
        </p:spPr>
        <p:txBody>
          <a:bodyPr/>
          <a:lstStyle/>
          <a:p>
            <a:pPr algn="ctr"/>
            <a:r>
              <a:rPr lang="en-US" dirty="0"/>
              <a:t>Alzheimer’s Disease, Brain Function, and Cognitive Decline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4F7-EE4F-4357-BDC6-37920F084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Ad’s effect on brain function and the resulting cognitive decline. </a:t>
            </a:r>
          </a:p>
        </p:txBody>
      </p:sp>
    </p:spTree>
    <p:extLst>
      <p:ext uri="{BB962C8B-B14F-4D97-AF65-F5344CB8AC3E}">
        <p14:creationId xmlns:p14="http://schemas.microsoft.com/office/powerpoint/2010/main" val="20969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01A83-D78D-4612-86F3-4F338CF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A5D67-D132-4177-B080-3569D7F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FADC2-3947-4D89-BCB5-DAA69F5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11142"/>
            <a:ext cx="9906000" cy="1917070"/>
          </a:xfrm>
        </p:spPr>
        <p:txBody>
          <a:bodyPr/>
          <a:lstStyle/>
          <a:p>
            <a:pPr algn="ctr"/>
            <a:r>
              <a:rPr lang="en-US" dirty="0"/>
              <a:t>Overall Trend in the United States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5A47-43E9-48A1-9DF7-DFDEB4FC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the United States between 1999-2018.  </a:t>
            </a:r>
          </a:p>
        </p:txBody>
      </p:sp>
    </p:spTree>
    <p:extLst>
      <p:ext uri="{BB962C8B-B14F-4D97-AF65-F5344CB8AC3E}">
        <p14:creationId xmlns:p14="http://schemas.microsoft.com/office/powerpoint/2010/main" val="280910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FE2A-3BAE-4A39-A7AA-766069C0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Power Bi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06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583-2E51-4B5C-A4E9-58FE1CC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92926"/>
            <a:ext cx="9906000" cy="2275952"/>
          </a:xfrm>
        </p:spPr>
        <p:txBody>
          <a:bodyPr/>
          <a:lstStyle/>
          <a:p>
            <a:pPr algn="ctr"/>
            <a:r>
              <a:rPr lang="en-US" dirty="0"/>
              <a:t>Overall Trend in Tennessee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20D-6199-46A4-92C6-34269EC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</a:t>
            </a:r>
            <a:r>
              <a:rPr lang="en-US" dirty="0" err="1"/>
              <a:t>TEnnessee</a:t>
            </a:r>
            <a:r>
              <a:rPr lang="en-US" dirty="0"/>
              <a:t> between 1999-2018.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91D40-ADDC-4B27-A24F-AD2748D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does your Brain work? </a:t>
            </a:r>
          </a:p>
        </p:txBody>
      </p:sp>
      <p:sp useBgFill="1">
        <p:nvSpPr>
          <p:cNvPr id="1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5" descr="Brain in head">
            <a:extLst>
              <a:ext uri="{FF2B5EF4-FFF2-40B4-BE49-F238E27FC236}">
                <a16:creationId xmlns:a16="http://schemas.microsoft.com/office/drawing/2014/main" id="{22EC653A-CF12-473E-A6F2-58E7EA79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574D-7125-4295-BA4C-449998D2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Power BI Presentation</a:t>
            </a:r>
          </a:p>
        </p:txBody>
      </p:sp>
    </p:spTree>
    <p:extLst>
      <p:ext uri="{BB962C8B-B14F-4D97-AF65-F5344CB8AC3E}">
        <p14:creationId xmlns:p14="http://schemas.microsoft.com/office/powerpoint/2010/main" val="67754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DA0-979D-4DAD-B11B-43AB653A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66836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What to do if someone you love has Alzheimer’s Disease?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DF44-AB42-40B6-9E06-4FF034A9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116388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A short guide for 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48251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B61-C4C4-4AA6-A63A-D634997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EE24-5766-4EC0-BED4-F61DD04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8341-D3E6-47BF-B6B2-E7C5B706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Links to various organizations and programs for help. </a:t>
            </a:r>
          </a:p>
        </p:txBody>
      </p:sp>
    </p:spTree>
    <p:extLst>
      <p:ext uri="{BB962C8B-B14F-4D97-AF65-F5344CB8AC3E}">
        <p14:creationId xmlns:p14="http://schemas.microsoft.com/office/powerpoint/2010/main" val="230437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27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E6B-4807-455A-A853-852AC40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CC6-F185-41F5-91C5-66A0C48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E837-7D30-49A5-B588-7ACF05C2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I would like to give credit to the following resources for the data that I used for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38164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42EF-EA30-40A7-A76F-BF044247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11" y="1147145"/>
            <a:ext cx="4076737" cy="45677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915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cerebrum</a:t>
            </a:r>
            <a:r>
              <a:rPr lang="en-US" sz="2400" dirty="0"/>
              <a:t> fills up most of your skull. It is involved in remembering, problem solving, thinking, and feeling. It also controls movement.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457C9-697A-4BB5-99C2-1020CAE7DBA3}"/>
              </a:ext>
            </a:extLst>
          </p:cNvPr>
          <p:cNvSpPr txBox="1"/>
          <p:nvPr/>
        </p:nvSpPr>
        <p:spPr>
          <a:xfrm>
            <a:off x="6766898" y="5273898"/>
            <a:ext cx="4312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30" name="Rectangle 177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79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5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33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rebellum">
            <a:extLst>
              <a:ext uri="{FF2B5EF4-FFF2-40B4-BE49-F238E27FC236}">
                <a16:creationId xmlns:a16="http://schemas.microsoft.com/office/drawing/2014/main" id="{6096332F-90D2-4874-92BA-16BF922A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47857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cerebellum</a:t>
            </a:r>
            <a:r>
              <a:rPr lang="en-US" sz="2400" dirty="0"/>
              <a:t> sits at the back of your head, under the cerebrum. It controls coordination and balance.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51B5E-A14D-486C-8614-6F6307328314}"/>
              </a:ext>
            </a:extLst>
          </p:cNvPr>
          <p:cNvSpPr txBox="1"/>
          <p:nvPr/>
        </p:nvSpPr>
        <p:spPr>
          <a:xfrm>
            <a:off x="6764131" y="5276176"/>
            <a:ext cx="4458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4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35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rain stem">
            <a:extLst>
              <a:ext uri="{FF2B5EF4-FFF2-40B4-BE49-F238E27FC236}">
                <a16:creationId xmlns:a16="http://schemas.microsoft.com/office/drawing/2014/main" id="{8D757D0D-2CDD-4DEC-A03E-69EBFAC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3815" y="1611313"/>
            <a:ext cx="4747087" cy="31496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brain stem</a:t>
            </a:r>
            <a:r>
              <a:rPr lang="en-US" sz="2400" dirty="0"/>
              <a:t> sits beneath your cerebrum in front of your cerebellum. It connects the brain to the spinal cord and controls automatic functions such as breathing, digestion, heart rate and blood pressure.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3439-04D6-4565-9128-A072DAF72082}"/>
              </a:ext>
            </a:extLst>
          </p:cNvPr>
          <p:cNvSpPr txBox="1"/>
          <p:nvPr/>
        </p:nvSpPr>
        <p:spPr>
          <a:xfrm>
            <a:off x="6712829" y="5274688"/>
            <a:ext cx="459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0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4D45-8A8D-4178-9097-794C48B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Neurons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D7CF-69FC-4207-8229-7C2317105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Total Neurons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CACF81A-8AA9-483F-A81B-4F280973F0C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7391" b="1739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A483-4E8D-4EC1-85AC-CC11C1EC479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An adult brain contains about 100 billion nerve cells.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B1C-54C6-43AA-8B20-F2337D68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Branches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489C19-99E3-4C28-8B76-DF3BCFC86F70}"/>
              </a:ext>
            </a:extLst>
          </p:cNvPr>
          <p:cNvPicPr>
            <a:picLocks noGrp="1"/>
          </p:cNvPicPr>
          <p:nvPr>
            <p:ph type="pic" idx="21"/>
          </p:nvPr>
        </p:nvPicPr>
        <p:blipFill rotWithShape="1">
          <a:blip r:embed="rId3"/>
          <a:srcRect l="439" r="439"/>
          <a:stretch/>
        </p:blipFill>
        <p:spPr>
          <a:xfrm>
            <a:off x="4495077" y="2697597"/>
            <a:ext cx="3262918" cy="1554480"/>
          </a:xfr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4CD70-0758-442B-A927-0FAD2C6C3F6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Branches connect the nerve cells at more than 100 trillion points. Scientists call this dense, branching network a "neuron forest."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B14A43-201F-45CB-AC31-FCE57043A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Signals</a:t>
            </a:r>
          </a:p>
        </p:txBody>
      </p:sp>
      <p:pic>
        <p:nvPicPr>
          <p:cNvPr id="18" name="Picture Placeholder 17" descr="A picture containing light&#10;&#10;Description automatically generated">
            <a:extLst>
              <a:ext uri="{FF2B5EF4-FFF2-40B4-BE49-F238E27FC236}">
                <a16:creationId xmlns:a16="http://schemas.microsoft.com/office/drawing/2014/main" id="{C24FA77C-1723-4B4E-9C98-66CF6D52655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980" b="980"/>
          <a:stretch/>
        </p:blipFill>
        <p:spPr>
          <a:xfrm>
            <a:off x="7852442" y="2666998"/>
            <a:ext cx="3194969" cy="1524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A7BD3-737C-4D73-80A6-1EA9F8D6E83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Signals traveling through the neuron forest form the basis of memories, thoughts, and feelings.</a:t>
            </a:r>
          </a:p>
        </p:txBody>
      </p:sp>
    </p:spTree>
    <p:extLst>
      <p:ext uri="{BB962C8B-B14F-4D97-AF65-F5344CB8AC3E}">
        <p14:creationId xmlns:p14="http://schemas.microsoft.com/office/powerpoint/2010/main" val="14342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229" y="2456878"/>
            <a:ext cx="3745042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Interpret Sensations From Your Body</a:t>
            </a:r>
            <a:endParaRPr lang="en-US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F2D9E9-EC52-48CB-80E7-7E53735B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Sights</a:t>
            </a:r>
            <a:endParaRPr lang="en-US" sz="4000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F68A3-BB89-481A-9EDC-01B496F9B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456878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Sounds</a:t>
            </a:r>
            <a:endParaRPr lang="en-US" sz="4000" dirty="0"/>
          </a:p>
        </p:txBody>
      </p:sp>
      <p:sp>
        <p:nvSpPr>
          <p:cNvPr id="238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5560-B1E0-48C4-B986-5CF8B1E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402</Words>
  <Application>Microsoft Office PowerPoint</Application>
  <PresentationFormat>Widescreen</PresentationFormat>
  <Paragraphs>48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Circuit</vt:lpstr>
      <vt:lpstr> Alzheimer’s Disease Trends in the United States and Tennessee from 1999-2018</vt:lpstr>
      <vt:lpstr>How does your Brain work? </vt:lpstr>
      <vt:lpstr>Parts of the Brain</vt:lpstr>
      <vt:lpstr>Parts of the Brain</vt:lpstr>
      <vt:lpstr>Parts of the Brain</vt:lpstr>
      <vt:lpstr>Neurons</vt:lpstr>
      <vt:lpstr>Interpret Sensations From Your Body</vt:lpstr>
      <vt:lpstr>Processing Sights</vt:lpstr>
      <vt:lpstr>Processing Sounds</vt:lpstr>
      <vt:lpstr>Processing Smells</vt:lpstr>
      <vt:lpstr>Thoughts, Problem Solving And Planning</vt:lpstr>
      <vt:lpstr>Forming &amp; Storing Memories</vt:lpstr>
      <vt:lpstr>Controlling Voluntary Movement</vt:lpstr>
      <vt:lpstr>Alzheimer’s Disease pathology and presentation</vt:lpstr>
      <vt:lpstr>Alzheimer’s Disease, Brain Function, and Cognitive Decline</vt:lpstr>
      <vt:lpstr>PowerPoint Presentation</vt:lpstr>
      <vt:lpstr>Overall Trend in the United States  1999-2018 </vt:lpstr>
      <vt:lpstr>Power Bi Presentation</vt:lpstr>
      <vt:lpstr>Overall Trend in Tennessee  1999-2018 </vt:lpstr>
      <vt:lpstr>Power BI Presentation</vt:lpstr>
      <vt:lpstr>What to do if someone you love has Alzheimer’s Disease? </vt:lpstr>
      <vt:lpstr>PowerPoint Presentation</vt:lpstr>
      <vt:lpstr>Resources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Alzheimer’s Disease Trends in the United States and Tennessee from 1999-2018</dc:title>
  <dc:creator>John Posey</dc:creator>
  <cp:lastModifiedBy>John Posey</cp:lastModifiedBy>
  <cp:revision>8</cp:revision>
  <dcterms:created xsi:type="dcterms:W3CDTF">2020-12-26T22:16:49Z</dcterms:created>
  <dcterms:modified xsi:type="dcterms:W3CDTF">2020-12-28T20:29:13Z</dcterms:modified>
</cp:coreProperties>
</file>