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57" r:id="rId15"/>
    <p:sldId id="258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Card" id="{C88CE034-14BB-43DC-994A-8222D51ED3EA}">
          <p14:sldIdLst>
            <p14:sldId id="256"/>
          </p14:sldIdLst>
        </p14:section>
        <p14:section name="Introduction of Brain" id="{4D9B4B01-485C-4E66-A0E5-8C1647E14BD0}">
          <p14:sldIdLst>
            <p14:sldId id="259"/>
            <p14:sldId id="273"/>
            <p14:sldId id="274"/>
            <p14:sldId id="275"/>
          </p14:sldIdLst>
        </p14:section>
        <p14:section name="Neurons" id="{6B295680-E077-4E6D-ADC7-2E7269256DB4}">
          <p14:sldIdLst>
            <p14:sldId id="276"/>
          </p14:sldIdLst>
        </p14:section>
        <p14:section name="The Cortex" id="{5B0ACD25-DB77-4B5A-9327-2998068FC1D9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ALZ Pathology" id="{151764E9-CC3F-447E-B7CC-CD74DF9AE284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alz.org/alzheimers-dementia/what-is-alzheimers/brain_tou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Alzheimer’s Disease Trends in the United States and Tennessee from 1999-2018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526280"/>
            <a:ext cx="8791575" cy="1676400"/>
          </a:xfrm>
        </p:spPr>
        <p:txBody>
          <a:bodyPr>
            <a:normAutofit/>
          </a:bodyPr>
          <a:lstStyle/>
          <a:p>
            <a:r>
              <a:rPr lang="en-US" sz="1800" dirty="0"/>
              <a:t>Capstone Project for Nashville Software School Data Analytics Cohort 2</a:t>
            </a:r>
          </a:p>
          <a:p>
            <a:r>
              <a:rPr lang="en-US" dirty="0"/>
              <a:t>John Posey</a:t>
            </a:r>
          </a:p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/>
              <a:t>Interpret Sensations From Your Body</a:t>
            </a:r>
            <a:endParaRPr lang="en-US" sz="31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A556-4BB5-4108-81AF-C48F731F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ts val="1000"/>
              </a:spcBef>
            </a:pPr>
            <a:r>
              <a:rPr lang="en-US" sz="1800" cap="all">
                <a:solidFill>
                  <a:schemeClr val="tx2"/>
                </a:solidFill>
              </a:rPr>
              <a:t>Interpreting the </a:t>
            </a:r>
          </a:p>
        </p:txBody>
      </p:sp>
      <p:sp>
        <p:nvSpPr>
          <p:cNvPr id="30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1813" r="-2" b="34670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1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/>
              <a:t>Interpret Sensations From Your Body</a:t>
            </a:r>
            <a:endParaRPr lang="en-US" sz="31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A556-4BB5-4108-81AF-C48F731F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ts val="1000"/>
              </a:spcBef>
            </a:pPr>
            <a:r>
              <a:rPr lang="en-US" sz="1800" cap="all">
                <a:solidFill>
                  <a:schemeClr val="tx2"/>
                </a:solidFill>
              </a:rPr>
              <a:t>Interpreting the </a:t>
            </a:r>
          </a:p>
        </p:txBody>
      </p:sp>
      <p:sp>
        <p:nvSpPr>
          <p:cNvPr id="35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92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/>
              <a:t>Interpret Sensations From Your Body</a:t>
            </a:r>
            <a:endParaRPr lang="en-US" sz="31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A556-4BB5-4108-81AF-C48F731F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ts val="1000"/>
              </a:spcBef>
            </a:pPr>
            <a:r>
              <a:rPr lang="en-US" sz="1800" cap="all">
                <a:solidFill>
                  <a:schemeClr val="tx2"/>
                </a:solidFill>
              </a:rPr>
              <a:t>Interpreting the </a:t>
            </a:r>
          </a:p>
        </p:txBody>
      </p:sp>
      <p:sp>
        <p:nvSpPr>
          <p:cNvPr id="387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4982" r="-2" b="3150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04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/>
              <a:t>Interpret Sensations From Your Body</a:t>
            </a:r>
            <a:endParaRPr lang="en-US" sz="31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A556-4BB5-4108-81AF-C48F731F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ts val="1000"/>
              </a:spcBef>
            </a:pPr>
            <a:r>
              <a:rPr lang="en-US" sz="1800" cap="all">
                <a:solidFill>
                  <a:schemeClr val="tx2"/>
                </a:solidFill>
              </a:rPr>
              <a:t>Interpreting the </a:t>
            </a:r>
          </a:p>
        </p:txBody>
      </p:sp>
      <p:sp>
        <p:nvSpPr>
          <p:cNvPr id="312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8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091F-8AB9-456F-9FA0-CC4CCB4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91" y="1417318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Alzheimer’s Disease pathology and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1FF3-857C-4F3E-AEB2-0B784534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065907"/>
            <a:ext cx="9906000" cy="16758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What Alzheimer’s Disease is? </a:t>
            </a:r>
          </a:p>
          <a:p>
            <a:pPr algn="ctr"/>
            <a:r>
              <a:rPr lang="en-US" sz="2000" dirty="0"/>
              <a:t>how it affects those diagnosed?</a:t>
            </a:r>
          </a:p>
          <a:p>
            <a:pPr algn="ctr"/>
            <a:r>
              <a:rPr lang="en-US" sz="2000" dirty="0"/>
              <a:t> how does the prolonged nature of the disease affect the healthcare system?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09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7AA9-88DF-4C54-B416-DC79F210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35525"/>
            <a:ext cx="9906000" cy="2593475"/>
          </a:xfrm>
        </p:spPr>
        <p:txBody>
          <a:bodyPr/>
          <a:lstStyle/>
          <a:p>
            <a:pPr algn="ctr"/>
            <a:r>
              <a:rPr lang="en-US" dirty="0"/>
              <a:t>Alzheimer’s Disease, Brain Function, and Cognitive Decline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14F7-EE4F-4357-BDC6-37920F084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Ad’s effect on brain function and the resulting cognitive decline. </a:t>
            </a:r>
          </a:p>
        </p:txBody>
      </p:sp>
    </p:spTree>
    <p:extLst>
      <p:ext uri="{BB962C8B-B14F-4D97-AF65-F5344CB8AC3E}">
        <p14:creationId xmlns:p14="http://schemas.microsoft.com/office/powerpoint/2010/main" val="209699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01A83-D78D-4612-86F3-4F338CF6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7A5D67-D132-4177-B080-3569D7F5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FADC2-3947-4D89-BCB5-DAA69F52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11142"/>
            <a:ext cx="9906000" cy="1917070"/>
          </a:xfrm>
        </p:spPr>
        <p:txBody>
          <a:bodyPr/>
          <a:lstStyle/>
          <a:p>
            <a:pPr algn="ctr"/>
            <a:r>
              <a:rPr lang="en-US" dirty="0"/>
              <a:t>Overall Trend in the United States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B5A47-43E9-48A1-9DF7-DFDEB4FC4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the United States between 1999-2018.  </a:t>
            </a:r>
          </a:p>
        </p:txBody>
      </p:sp>
    </p:spTree>
    <p:extLst>
      <p:ext uri="{BB962C8B-B14F-4D97-AF65-F5344CB8AC3E}">
        <p14:creationId xmlns:p14="http://schemas.microsoft.com/office/powerpoint/2010/main" val="280910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5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0583-2E51-4B5C-A4E9-58FE1CC3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92926"/>
            <a:ext cx="9906000" cy="2275952"/>
          </a:xfrm>
        </p:spPr>
        <p:txBody>
          <a:bodyPr/>
          <a:lstStyle/>
          <a:p>
            <a:pPr algn="ctr"/>
            <a:r>
              <a:rPr lang="en-US" dirty="0"/>
              <a:t>Overall Trend in Tennessee </a:t>
            </a:r>
            <a:br>
              <a:rPr lang="en-US" dirty="0"/>
            </a:br>
            <a:r>
              <a:rPr lang="en-US" dirty="0"/>
              <a:t>1999-2018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A20D-6199-46A4-92C6-34269EC0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Overall trend in AD–related deaths in </a:t>
            </a:r>
            <a:r>
              <a:rPr lang="en-US" dirty="0" err="1"/>
              <a:t>TEnnessee</a:t>
            </a:r>
            <a:r>
              <a:rPr lang="en-US" dirty="0"/>
              <a:t> between 1999-2018.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7" name="Rectangle 6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6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091D40-ADDC-4B27-A24F-AD2748D8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How does your Brain work? </a:t>
            </a:r>
          </a:p>
        </p:txBody>
      </p:sp>
      <p:sp useBgFill="1">
        <p:nvSpPr>
          <p:cNvPr id="151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raphic 5" descr="Brain in head">
            <a:extLst>
              <a:ext uri="{FF2B5EF4-FFF2-40B4-BE49-F238E27FC236}">
                <a16:creationId xmlns:a16="http://schemas.microsoft.com/office/drawing/2014/main" id="{22EC653A-CF12-473E-A6F2-58E7EA791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54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E663-D605-4379-BA6A-29520D16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93485"/>
            <a:ext cx="9906000" cy="153551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Caregiving trends and overall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7587-B943-4242-8A72-95661CBF4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97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DA0-979D-4DAD-B11B-43AB653A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66836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What to do if someone you love has Alzheimer’s Disease?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DF44-AB42-40B6-9E06-4FF034A9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116388"/>
            <a:ext cx="9906000" cy="1374776"/>
          </a:xfrm>
        </p:spPr>
        <p:txBody>
          <a:bodyPr/>
          <a:lstStyle/>
          <a:p>
            <a:pPr algn="ctr"/>
            <a:r>
              <a:rPr lang="en-US" dirty="0"/>
              <a:t>A short guide for Family and friends</a:t>
            </a:r>
          </a:p>
        </p:txBody>
      </p:sp>
    </p:spTree>
    <p:extLst>
      <p:ext uri="{BB962C8B-B14F-4D97-AF65-F5344CB8AC3E}">
        <p14:creationId xmlns:p14="http://schemas.microsoft.com/office/powerpoint/2010/main" val="482516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566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DB61-C4C4-4AA6-A63A-D6349973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EE24-5766-4EC0-BED4-F61DD044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08341-D3E6-47BF-B6B2-E7C5B706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Links to various organizations and programs for help. </a:t>
            </a:r>
          </a:p>
        </p:txBody>
      </p:sp>
    </p:spTree>
    <p:extLst>
      <p:ext uri="{BB962C8B-B14F-4D97-AF65-F5344CB8AC3E}">
        <p14:creationId xmlns:p14="http://schemas.microsoft.com/office/powerpoint/2010/main" val="2304370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276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2E6B-4807-455A-A853-852AC408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4CC6-F185-41F5-91C5-66A0C480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AE837-7D30-49A5-B588-7ACF05C27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I would like to give credit to the following resources for the data that I used for this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203816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74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E42EF-EA30-40A7-A76F-BF044247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11" y="1147145"/>
            <a:ext cx="4076737" cy="45677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1730375"/>
            <a:ext cx="4747087" cy="19156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cerebrum</a:t>
            </a:r>
            <a:r>
              <a:rPr lang="en-US" sz="2400" dirty="0"/>
              <a:t> fills up most of your skull. It is involved in remembering, problem solving, thinking, and feeling. It also controls movement.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457C9-697A-4BB5-99C2-1020CAE7DBA3}"/>
              </a:ext>
            </a:extLst>
          </p:cNvPr>
          <p:cNvSpPr txBox="1"/>
          <p:nvPr/>
        </p:nvSpPr>
        <p:spPr>
          <a:xfrm>
            <a:off x="6766898" y="5273898"/>
            <a:ext cx="4312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2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13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6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30" name="Rectangle 177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79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3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5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3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3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1033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erebellum">
            <a:extLst>
              <a:ext uri="{FF2B5EF4-FFF2-40B4-BE49-F238E27FC236}">
                <a16:creationId xmlns:a16="http://schemas.microsoft.com/office/drawing/2014/main" id="{6096332F-90D2-4874-92BA-16BF922A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69957" y="1730375"/>
            <a:ext cx="4747087" cy="147857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cerebellum</a:t>
            </a:r>
            <a:r>
              <a:rPr lang="en-US" sz="2400" dirty="0"/>
              <a:t> sits at the back of your head, under the cerebrum. It controls coordination and balance.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51B5E-A14D-486C-8614-6F6307328314}"/>
              </a:ext>
            </a:extLst>
          </p:cNvPr>
          <p:cNvSpPr txBox="1"/>
          <p:nvPr/>
        </p:nvSpPr>
        <p:spPr>
          <a:xfrm>
            <a:off x="6764131" y="5276176"/>
            <a:ext cx="4458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5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1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3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1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49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0C25AB-689D-406A-95D1-D6E90DC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Parts of the Brain</a:t>
            </a:r>
          </a:p>
        </p:txBody>
      </p:sp>
      <p:sp useBgFill="1">
        <p:nvSpPr>
          <p:cNvPr id="351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rain stem">
            <a:extLst>
              <a:ext uri="{FF2B5EF4-FFF2-40B4-BE49-F238E27FC236}">
                <a16:creationId xmlns:a16="http://schemas.microsoft.com/office/drawing/2014/main" id="{8D757D0D-2CDD-4DEC-A03E-69EBFACF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411" y="1147145"/>
            <a:ext cx="4076737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CC289-F94E-4812-83FF-766D7234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3815" y="1611313"/>
            <a:ext cx="4747087" cy="314960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brain stem</a:t>
            </a:r>
            <a:r>
              <a:rPr lang="en-US" sz="2400" dirty="0"/>
              <a:t> sits beneath your cerebrum in front of your cerebellum. It connects the brain to the spinal cord and controls automatic functions such as breathing, digestion, heart rate and blood pressure.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53439-04D6-4565-9128-A072DAF72082}"/>
              </a:ext>
            </a:extLst>
          </p:cNvPr>
          <p:cNvSpPr txBox="1"/>
          <p:nvPr/>
        </p:nvSpPr>
        <p:spPr>
          <a:xfrm>
            <a:off x="6712829" y="5274688"/>
            <a:ext cx="459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hlinkClick r:id="rId4"/>
              </a:rPr>
              <a:t>https://www.alz.org/alzheimers-dementia/what-is-alzheimers/brain_tour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08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4D45-8A8D-4178-9097-794C48BB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Neurons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D7CF-69FC-4207-8229-7C2317105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Total Neurons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CACF81A-8AA9-483F-A81B-4F280973F0C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7391" b="1739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A483-4E8D-4EC1-85AC-CC11C1EC479D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An adult brain contains about 100 billion nerve cells.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10B1C-54C6-43AA-8B20-F2337D682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Branches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0489C19-99E3-4C28-8B76-DF3BCFC86F70}"/>
              </a:ext>
            </a:extLst>
          </p:cNvPr>
          <p:cNvPicPr>
            <a:picLocks noGrp="1"/>
          </p:cNvPicPr>
          <p:nvPr>
            <p:ph type="pic" idx="21"/>
          </p:nvPr>
        </p:nvPicPr>
        <p:blipFill rotWithShape="1">
          <a:blip r:embed="rId3"/>
          <a:srcRect l="439" r="439"/>
          <a:stretch/>
        </p:blipFill>
        <p:spPr>
          <a:xfrm>
            <a:off x="4495077" y="2697597"/>
            <a:ext cx="3262918" cy="1554480"/>
          </a:xfr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44CD70-0758-442B-A927-0FAD2C6C3F6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Branches connect the nerve cells at more than 100 trillion points. Scientists call this dense, branching network a "neuron forest."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B14A43-201F-45CB-AC31-FCE57043A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Signals</a:t>
            </a:r>
          </a:p>
        </p:txBody>
      </p:sp>
      <p:pic>
        <p:nvPicPr>
          <p:cNvPr id="18" name="Picture Placeholder 17" descr="A picture containing light&#10;&#10;Description automatically generated">
            <a:extLst>
              <a:ext uri="{FF2B5EF4-FFF2-40B4-BE49-F238E27FC236}">
                <a16:creationId xmlns:a16="http://schemas.microsoft.com/office/drawing/2014/main" id="{C24FA77C-1723-4B4E-9C98-66CF6D526559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980" b="980"/>
          <a:stretch/>
        </p:blipFill>
        <p:spPr>
          <a:xfrm>
            <a:off x="7852442" y="2666998"/>
            <a:ext cx="3194969" cy="1524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DA7BD3-737C-4D73-80A6-1EA9F8D6E836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Signals traveling through the neuron forest form the basis of memories, thoughts, and feelings.</a:t>
            </a:r>
          </a:p>
        </p:txBody>
      </p:sp>
    </p:spTree>
    <p:extLst>
      <p:ext uri="{BB962C8B-B14F-4D97-AF65-F5344CB8AC3E}">
        <p14:creationId xmlns:p14="http://schemas.microsoft.com/office/powerpoint/2010/main" val="143427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/>
              <a:t>Interpret Sensations From Your Body</a:t>
            </a:r>
            <a:endParaRPr lang="en-US" sz="31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A556-4BB5-4108-81AF-C48F731F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cap="all">
                <a:solidFill>
                  <a:schemeClr val="tx2"/>
                </a:solidFill>
              </a:rPr>
              <a:t>Interpreting the </a:t>
            </a:r>
          </a:p>
        </p:txBody>
      </p:sp>
      <p:sp>
        <p:nvSpPr>
          <p:cNvPr id="17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/>
              <a:t>Interpret Sensations From Your Body</a:t>
            </a:r>
            <a:endParaRPr lang="en-US" sz="31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A556-4BB5-4108-81AF-C48F731F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ts val="1000"/>
              </a:spcBef>
            </a:pPr>
            <a:r>
              <a:rPr lang="en-US" sz="1800" cap="all">
                <a:solidFill>
                  <a:schemeClr val="tx2"/>
                </a:solidFill>
              </a:rPr>
              <a:t>Interpreting the </a:t>
            </a:r>
          </a:p>
        </p:txBody>
      </p:sp>
      <p:sp>
        <p:nvSpPr>
          <p:cNvPr id="17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84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87017-475B-4E1E-AA13-2C8A4158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/>
              <a:t>Interpret Sensations From Your Body</a:t>
            </a:r>
            <a:endParaRPr lang="en-US" sz="31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A556-4BB5-4108-81AF-C48F731F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ts val="1000"/>
              </a:spcBef>
            </a:pPr>
            <a:r>
              <a:rPr lang="en-US" sz="1800" cap="all">
                <a:solidFill>
                  <a:schemeClr val="tx2"/>
                </a:solidFill>
              </a:rPr>
              <a:t>Interpreting the </a:t>
            </a:r>
          </a:p>
        </p:txBody>
      </p:sp>
      <p:sp>
        <p:nvSpPr>
          <p:cNvPr id="238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3C16E8-4C8A-43B2-8747-825B7E0CCC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2" b="3648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3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425</Words>
  <Application>Microsoft Office PowerPoint</Application>
  <PresentationFormat>Widescreen</PresentationFormat>
  <Paragraphs>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</vt:lpstr>
      <vt:lpstr> Alzheimer’s Disease Trends in the United States and Tennessee from 1999-2018</vt:lpstr>
      <vt:lpstr>How does your Brain work? </vt:lpstr>
      <vt:lpstr>Parts of the Brain</vt:lpstr>
      <vt:lpstr>Parts of the Brain</vt:lpstr>
      <vt:lpstr>Parts of the Brain</vt:lpstr>
      <vt:lpstr>Neurons</vt:lpstr>
      <vt:lpstr>Interpret Sensations From Your Body</vt:lpstr>
      <vt:lpstr>Interpret Sensations From Your Body</vt:lpstr>
      <vt:lpstr>Interpret Sensations From Your Body</vt:lpstr>
      <vt:lpstr>Interpret Sensations From Your Body</vt:lpstr>
      <vt:lpstr>Interpret Sensations From Your Body</vt:lpstr>
      <vt:lpstr>Interpret Sensations From Your Body</vt:lpstr>
      <vt:lpstr>Interpret Sensations From Your Body</vt:lpstr>
      <vt:lpstr>Alzheimer’s Disease pathology and presentation</vt:lpstr>
      <vt:lpstr>Alzheimer’s Disease, Brain Function, and Cognitive Decline</vt:lpstr>
      <vt:lpstr>PowerPoint Presentation</vt:lpstr>
      <vt:lpstr>Overall Trend in the United States  1999-2018 </vt:lpstr>
      <vt:lpstr>PowerPoint Presentation</vt:lpstr>
      <vt:lpstr>Overall Trend in Tennessee  1999-2018 </vt:lpstr>
      <vt:lpstr>PowerPoint Presentation</vt:lpstr>
      <vt:lpstr>Caregiving trends and overall statistics</vt:lpstr>
      <vt:lpstr>PowerPoint Presentation</vt:lpstr>
      <vt:lpstr>What to do if someone you love has Alzheimer’s Disease? </vt:lpstr>
      <vt:lpstr>PowerPoint Presentation</vt:lpstr>
      <vt:lpstr>Resources</vt:lpstr>
      <vt:lpstr>PowerPoint Presentation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Alzheimer’s Disease Trends in the United States and Tennessee from 1999-2018</dc:title>
  <dc:creator>John Posey</dc:creator>
  <cp:lastModifiedBy>John Posey</cp:lastModifiedBy>
  <cp:revision>1</cp:revision>
  <dcterms:created xsi:type="dcterms:W3CDTF">2020-12-26T22:16:49Z</dcterms:created>
  <dcterms:modified xsi:type="dcterms:W3CDTF">2020-12-26T22:20:13Z</dcterms:modified>
</cp:coreProperties>
</file>