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73" r:id="rId4"/>
    <p:sldId id="274" r:id="rId5"/>
    <p:sldId id="275" r:id="rId6"/>
    <p:sldId id="276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57" r:id="rId15"/>
    <p:sldId id="286" r:id="rId16"/>
    <p:sldId id="287" r:id="rId17"/>
    <p:sldId id="258" r:id="rId18"/>
    <p:sldId id="288" r:id="rId19"/>
    <p:sldId id="260" r:id="rId20"/>
    <p:sldId id="261" r:id="rId21"/>
    <p:sldId id="262" r:id="rId22"/>
    <p:sldId id="263" r:id="rId23"/>
    <p:sldId id="285" r:id="rId24"/>
    <p:sldId id="267" r:id="rId25"/>
    <p:sldId id="268" r:id="rId26"/>
    <p:sldId id="26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Card" id="{C88CE034-14BB-43DC-994A-8222D51ED3EA}">
          <p14:sldIdLst>
            <p14:sldId id="256"/>
          </p14:sldIdLst>
        </p14:section>
        <p14:section name="Introduction of Brain" id="{4D9B4B01-485C-4E66-A0E5-8C1647E14BD0}">
          <p14:sldIdLst>
            <p14:sldId id="259"/>
            <p14:sldId id="273"/>
            <p14:sldId id="274"/>
            <p14:sldId id="275"/>
          </p14:sldIdLst>
        </p14:section>
        <p14:section name="Neurons" id="{6B295680-E077-4E6D-ADC7-2E7269256DB4}">
          <p14:sldIdLst>
            <p14:sldId id="276"/>
          </p14:sldIdLst>
        </p14:section>
        <p14:section name="The Cortex" id="{5B0ACD25-DB77-4B5A-9327-2998068FC1D9}">
          <p14:sldIdLst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ALZ Pathology" id="{151764E9-CC3F-447E-B7CC-CD74DF9AE284}">
          <p14:sldIdLst>
            <p14:sldId id="257"/>
            <p14:sldId id="286"/>
            <p14:sldId id="287"/>
            <p14:sldId id="258"/>
            <p14:sldId id="288"/>
            <p14:sldId id="260"/>
            <p14:sldId id="261"/>
            <p14:sldId id="262"/>
            <p14:sldId id="263"/>
            <p14:sldId id="285"/>
          </p14:sldIdLst>
        </p14:section>
        <p14:section name="What to do" id="{7E27EBD1-4876-4A88-B687-26AD92413FC6}">
          <p14:sldIdLst>
            <p14:sldId id="267"/>
            <p14:sldId id="268"/>
          </p14:sldIdLst>
        </p14:section>
        <p14:section name="Resources" id="{8984418D-8566-4852-B9BB-E1F8F619B294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1" autoAdjust="0"/>
    <p:restoredTop sz="94660"/>
  </p:normalViewPr>
  <p:slideViewPr>
    <p:cSldViewPr snapToGrid="0">
      <p:cViewPr varScale="1">
        <p:scale>
          <a:sx n="57" d="100"/>
          <a:sy n="57" d="100"/>
        </p:scale>
        <p:origin x="5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5AD36-F3ED-47C2-8988-936505E04282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97EDA-21CA-4B1A-81CE-F8644499F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94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7EDA-21CA-4B1A-81CE-F8644499FC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07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on #2: the other most common causes being Vascular </a:t>
            </a:r>
            <a:r>
              <a:rPr lang="en-US" dirty="0" err="1"/>
              <a:t>Demetia</a:t>
            </a:r>
            <a:r>
              <a:rPr lang="en-US" dirty="0"/>
              <a:t> and Parkinson’s Disease.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7EDA-21CA-4B1A-81CE-F8644499FC0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3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owerbi.com/groups/me/reports/5986b11b-fcb7-495f-bb04-60bbef8449f3/ReportSectiond8df10f83b39d8238cd8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owerbi.com/groups/me/reports/5986b11b-fcb7-495f-bb04-60bbef8449f3/ReportSectiond8df10f83b39d8238cd8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gif"/><Relationship Id="rId3" Type="http://schemas.openxmlformats.org/officeDocument/2006/relationships/image" Target="../media/image21.png"/><Relationship Id="rId7" Type="http://schemas.openxmlformats.org/officeDocument/2006/relationships/hyperlink" Target="https://www.nimh.nih.gov/health/find-help/index.shtml" TargetMode="External"/><Relationship Id="rId2" Type="http://schemas.openxmlformats.org/officeDocument/2006/relationships/hyperlink" Target="https://www.alz.org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alz.org/tn" TargetMode="External"/><Relationship Id="rId5" Type="http://schemas.openxmlformats.org/officeDocument/2006/relationships/image" Target="../media/image22.jfif"/><Relationship Id="rId4" Type="http://schemas.openxmlformats.org/officeDocument/2006/relationships/hyperlink" Target="https://www.cdc.gov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alz.org/alzheimers-dementia/what-is-alzheimers/brain_tou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alz.org/alzheimers-dementia/what-is-alzheimers/brain_tou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alz.org/alzheimers-dementia/what-is-alzheimers/brain_tou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Alzheimer’s Disease Trends in the United States and Tennessee from 1999-2018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4526280"/>
            <a:ext cx="8791575" cy="1676400"/>
          </a:xfrm>
        </p:spPr>
        <p:txBody>
          <a:bodyPr>
            <a:normAutofit/>
          </a:bodyPr>
          <a:lstStyle/>
          <a:p>
            <a:r>
              <a:rPr lang="en-US" sz="1800" dirty="0"/>
              <a:t>Capstone Project for Nashville Software School Data Analytics Cohort 2</a:t>
            </a:r>
          </a:p>
          <a:p>
            <a:r>
              <a:rPr lang="en-US" dirty="0"/>
              <a:t>John Posey</a:t>
            </a:r>
          </a:p>
          <a:p>
            <a:r>
              <a:rPr lang="en-US" dirty="0"/>
              <a:t>Data Analyst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45" name="Group 244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46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7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0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8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75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6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7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8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9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0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1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2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3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4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5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6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7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9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E87017-475B-4E1E-AA13-2C8A4158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7118" y="2226913"/>
            <a:ext cx="3489569" cy="23966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/>
              <a:t>Processing Smells</a:t>
            </a:r>
            <a:endParaRPr lang="en-US" sz="4000" dirty="0"/>
          </a:p>
        </p:txBody>
      </p:sp>
      <p:sp>
        <p:nvSpPr>
          <p:cNvPr id="301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E3C16E8-4C8A-43B2-8747-825B7E0CCC8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t="1813" r="-2" b="34670"/>
          <a:stretch/>
        </p:blipFill>
        <p:spPr>
          <a:xfrm>
            <a:off x="1118988" y="1136606"/>
            <a:ext cx="6112382" cy="457729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FBD5F-2391-4D09-9219-D700C7BEC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81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80" name="Group 179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1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2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5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4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6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7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8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9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0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1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2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3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5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6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7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9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0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1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2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3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4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5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6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7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8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9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E87017-475B-4E1E-AA13-2C8A4158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2002" y="2213322"/>
            <a:ext cx="3489569" cy="23966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Thoughts, Problem Solving And Planning</a:t>
            </a:r>
            <a:endParaRPr lang="en-US" dirty="0"/>
          </a:p>
        </p:txBody>
      </p:sp>
      <p:sp>
        <p:nvSpPr>
          <p:cNvPr id="351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E3C16E8-4C8A-43B2-8747-825B7E0CCC8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r="-2" b="36483"/>
          <a:stretch/>
        </p:blipFill>
        <p:spPr>
          <a:xfrm>
            <a:off x="1118988" y="1136606"/>
            <a:ext cx="6112382" cy="457729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26C3E-E1DC-4707-BBF1-B7D67A4B5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92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30" name="Group 229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31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2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5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7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8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9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0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1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2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3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4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5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6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7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8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9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0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1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2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3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4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5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6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7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8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9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0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1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2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3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4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5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E87017-475B-4E1E-AA13-2C8A4158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967" y="2226913"/>
            <a:ext cx="3489569" cy="23966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/>
              <a:t>Forming &amp; Storing Memories</a:t>
            </a:r>
            <a:endParaRPr lang="en-US" sz="4000" dirty="0"/>
          </a:p>
        </p:txBody>
      </p:sp>
      <p:sp>
        <p:nvSpPr>
          <p:cNvPr id="387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E3C16E8-4C8A-43B2-8747-825B7E0CCC8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t="4982" r="-2" b="31501"/>
          <a:stretch/>
        </p:blipFill>
        <p:spPr>
          <a:xfrm>
            <a:off x="1118988" y="1136606"/>
            <a:ext cx="6112382" cy="457729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1FB16B-75B5-4AA7-A00C-78862F56B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04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57" name="Group 256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58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9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2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8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5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6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7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8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9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0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1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2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3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4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5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6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7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9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9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6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E87017-475B-4E1E-AA13-2C8A4158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6922" y="2219547"/>
            <a:ext cx="3489569" cy="23966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/>
              <a:t>Controlling Voluntary Movement</a:t>
            </a:r>
            <a:endParaRPr lang="en-US" sz="4000" dirty="0"/>
          </a:p>
        </p:txBody>
      </p:sp>
      <p:sp>
        <p:nvSpPr>
          <p:cNvPr id="312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E3C16E8-4C8A-43B2-8747-825B7E0CCC8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r="-2" b="36483"/>
          <a:stretch/>
        </p:blipFill>
        <p:spPr>
          <a:xfrm>
            <a:off x="1118988" y="1136606"/>
            <a:ext cx="6112382" cy="457729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DE256-304C-4089-A0C7-0C9EE05F7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8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2091F-8AB9-456F-9FA0-CC4CCB43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491" y="1417318"/>
            <a:ext cx="9906000" cy="1374776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Alzheimer’s Disease pathology and 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81FF3-857C-4F3E-AEB2-0B784534A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9491" y="3530228"/>
            <a:ext cx="9906000" cy="1071358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What Alzheimer’s Disease is? </a:t>
            </a:r>
          </a:p>
          <a:p>
            <a:pPr algn="ctr"/>
            <a:r>
              <a:rPr lang="en-US" sz="2000" dirty="0"/>
              <a:t>how it affects those diagnosed?</a:t>
            </a:r>
          </a:p>
        </p:txBody>
      </p:sp>
    </p:spTree>
    <p:extLst>
      <p:ext uri="{BB962C8B-B14F-4D97-AF65-F5344CB8AC3E}">
        <p14:creationId xmlns:p14="http://schemas.microsoft.com/office/powerpoint/2010/main" val="2519096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9BC877-E938-4804-AC22-58EB94BB8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35143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What is Alzheimer’s Disease?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34BCBF-8139-4866-9F81-3B9BDDEB7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92434"/>
            <a:ext cx="9905999" cy="2073131"/>
          </a:xfrm>
        </p:spPr>
        <p:txBody>
          <a:bodyPr/>
          <a:lstStyle/>
          <a:p>
            <a:r>
              <a:rPr lang="en-US" dirty="0"/>
              <a:t>According to the Alzheimer’s Association,  Alzheimer’s is a subset of a mental disorder known as Dementia. It affects memory, thinking and overall behavior. Symptoms can eventually grow severe enough that they interfere with daily everyday tasks. </a:t>
            </a:r>
          </a:p>
        </p:txBody>
      </p:sp>
    </p:spTree>
    <p:extLst>
      <p:ext uri="{BB962C8B-B14F-4D97-AF65-F5344CB8AC3E}">
        <p14:creationId xmlns:p14="http://schemas.microsoft.com/office/powerpoint/2010/main" val="2742495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3C98AA-4623-4E15-A0F0-929D92256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Understanding</a:t>
            </a:r>
            <a:br>
              <a:rPr lang="en-US" dirty="0"/>
            </a:br>
            <a:r>
              <a:rPr lang="en-US" dirty="0"/>
              <a:t>Alzheimer’s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A8647E-9976-4659-98A9-6AE68E331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/>
          </a:bodyPr>
          <a:lstStyle/>
          <a:p>
            <a:pPr algn="ctr"/>
            <a:r>
              <a:rPr lang="en-US" dirty="0"/>
              <a:t> Alzheimer’s is the most common form or cause of Dementia. Dementia is a general term for loss of memory or other cognitive abilities. </a:t>
            </a:r>
          </a:p>
          <a:p>
            <a:pPr algn="ctr"/>
            <a:r>
              <a:rPr lang="en-US" dirty="0"/>
              <a:t>Alzheimer’s accounts for 60-80% of Dementia cases. </a:t>
            </a:r>
          </a:p>
          <a:p>
            <a:pPr algn="ctr"/>
            <a:r>
              <a:rPr lang="en-US" dirty="0"/>
              <a:t>Alzheimer’s is not a normal part of aging. There are numerous cases of early-onset Alzheimer’s (which is anyone under 65 years of age) </a:t>
            </a:r>
          </a:p>
          <a:p>
            <a:pPr algn="ctr"/>
            <a:r>
              <a:rPr lang="en-US" dirty="0"/>
              <a:t>Alzheimer’s currently has no cure. Treatment for symptoms is the best available course of action.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B5E42C-A9EB-43AE-AED7-F903A42FF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dirty="0"/>
              <a:t>A few quick facts about Alzheimer’s disease: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40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27AA9-88DF-4C54-B416-DC79F2102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835525"/>
            <a:ext cx="9906000" cy="2593475"/>
          </a:xfrm>
        </p:spPr>
        <p:txBody>
          <a:bodyPr/>
          <a:lstStyle/>
          <a:p>
            <a:pPr algn="ctr"/>
            <a:r>
              <a:rPr lang="en-US" dirty="0"/>
              <a:t>Alzheimer’s Disease, Brain Function, and Cognitive Decline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F14F7-EE4F-4357-BDC6-37920F084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Ad’s effect on brain function and the resulting cognitive decline. </a:t>
            </a:r>
          </a:p>
        </p:txBody>
      </p:sp>
    </p:spTree>
    <p:extLst>
      <p:ext uri="{BB962C8B-B14F-4D97-AF65-F5344CB8AC3E}">
        <p14:creationId xmlns:p14="http://schemas.microsoft.com/office/powerpoint/2010/main" val="2096991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99B2A5-85E4-4B87-9FEF-7CD07AACE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Alzheimer’s leads to nerve cell death and loss of brain tissue. The brain shrinks dramatically, greatly affecting functions.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80259E-7931-4681-891B-22C7E793C7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Brain without Alzheimer’s Disease. </a:t>
            </a:r>
          </a:p>
        </p:txBody>
      </p:sp>
      <p:pic>
        <p:nvPicPr>
          <p:cNvPr id="15" name="Picture Placeholder 14" descr="A close - up of a brain&#10;&#10;Description automatically generated">
            <a:extLst>
              <a:ext uri="{FF2B5EF4-FFF2-40B4-BE49-F238E27FC236}">
                <a16:creationId xmlns:a16="http://schemas.microsoft.com/office/drawing/2014/main" id="{03BE683A-24FD-4E2A-AB8E-8588C3A7E48B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 rotWithShape="1">
          <a:blip r:embed="rId2"/>
          <a:srcRect l="-3030" t="17901" r="-3030" b="17901"/>
          <a:stretch/>
        </p:blipFill>
        <p:spPr>
          <a:xfrm>
            <a:off x="1188720" y="2651759"/>
            <a:ext cx="3030789" cy="146298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D770086-07E0-4A97-9DCC-C2445963E85B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 anchor="ctr"/>
          <a:lstStyle/>
          <a:p>
            <a:pPr algn="ctr"/>
            <a:r>
              <a:rPr lang="en-US" dirty="0"/>
              <a:t>No noticeable brain tissue degradation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619E2-CEDC-4770-9E05-B9FF911E39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Brain with advanced Alzheimer’s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4B08FD7B-ACAA-4801-A7A4-CFAB1709D567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/>
          <a:srcRect t="20130" b="20130"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9311DDE-6935-41A9-BA77-0B76B88B65EE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 anchor="ctr"/>
          <a:lstStyle/>
          <a:p>
            <a:pPr algn="ctr"/>
            <a:r>
              <a:rPr lang="en-US" dirty="0"/>
              <a:t>Noticeable tissue degradation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020013-F6A5-4A63-A7AD-D5382CB6C7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dirty="0"/>
              <a:t>Comparison image of the two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7E823BF3-06CA-477B-8F04-1C43CAFF1A7A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4"/>
          <a:srcRect t="20100" b="20100"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90B3DF7-A3EB-4218-B300-07C9C86C0F59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 anchor="ctr"/>
          <a:lstStyle/>
          <a:p>
            <a:pPr algn="ctr"/>
            <a:r>
              <a:rPr lang="en-US" dirty="0"/>
              <a:t>See the difference between the two models. </a:t>
            </a:r>
          </a:p>
        </p:txBody>
      </p:sp>
    </p:spTree>
    <p:extLst>
      <p:ext uri="{BB962C8B-B14F-4D97-AF65-F5344CB8AC3E}">
        <p14:creationId xmlns:p14="http://schemas.microsoft.com/office/powerpoint/2010/main" val="312254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801A83-D78D-4612-86F3-4F338CF6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7A5D67-D132-4177-B080-3569D7F57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78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5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47" name="Rectangle 66">
            <a:extLst>
              <a:ext uri="{FF2B5EF4-FFF2-40B4-BE49-F238E27FC236}">
                <a16:creationId xmlns:a16="http://schemas.microsoft.com/office/drawing/2014/main" id="{CD614432-46FD-4B63-8194-64F233F94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8" name="Group 68">
            <a:extLst>
              <a:ext uri="{FF2B5EF4-FFF2-40B4-BE49-F238E27FC236}">
                <a16:creationId xmlns:a16="http://schemas.microsoft.com/office/drawing/2014/main" id="{57D43E06-E0E9-45FB-9DD8-4513BF040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BC31D834-B127-4A66-A0A9-2956DB076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9" name="Freeform 6">
              <a:extLst>
                <a:ext uri="{FF2B5EF4-FFF2-40B4-BE49-F238E27FC236}">
                  <a16:creationId xmlns:a16="http://schemas.microsoft.com/office/drawing/2014/main" id="{AEB45F0E-3639-41ED-99CC-CCA38D61D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5302B214-0D24-40CA-BFB4-CF38694B0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Rectangle 8">
              <a:extLst>
                <a:ext uri="{FF2B5EF4-FFF2-40B4-BE49-F238E27FC236}">
                  <a16:creationId xmlns:a16="http://schemas.microsoft.com/office/drawing/2014/main" id="{BB18DCBD-D74A-40C8-B325-B49FC52BA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02CFFDAE-C576-45A9-8D6F-3FF8F2EAF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382510FF-8736-4655-A749-972F90D8B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302B8B45-64D1-4E5D-BBCC-AB578EC64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C63FCB23-1A4C-4B0E-991C-1E1AD0475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49B472C6-502A-452F-857D-3007E7519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1887487B-9617-48BB-BC6E-2E095DDB7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8CCC40D8-3574-4709-B597-0C9EB8AC9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5C2DE696-C0F1-4470-AA20-1B185DFE0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3044BF69-E88A-4FE6-A7C7-E6222C391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87F8C68F-552A-4831-87FC-D45485F78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439F4E03-58CC-4C01-B28D-4B4B5A6CF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638B9EF8-62E2-409B-A243-493F3008A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BF251EFD-0032-41FD-A617-D4F06953E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3DF212F4-57CD-4E08-BC1F-CA81C516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6C8506A9-98D5-4346-BA53-7BE67D7D0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id="{7D36D3DC-4B56-4591-B3CB-20F2A8E08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5">
              <a:extLst>
                <a:ext uri="{FF2B5EF4-FFF2-40B4-BE49-F238E27FC236}">
                  <a16:creationId xmlns:a16="http://schemas.microsoft.com/office/drawing/2014/main" id="{19C17C52-3CF4-4CB1-93B0-D71E838B5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6">
              <a:extLst>
                <a:ext uri="{FF2B5EF4-FFF2-40B4-BE49-F238E27FC236}">
                  <a16:creationId xmlns:a16="http://schemas.microsoft.com/office/drawing/2014/main" id="{F723AE18-264F-4AA7-88D7-83570E326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7">
              <a:extLst>
                <a:ext uri="{FF2B5EF4-FFF2-40B4-BE49-F238E27FC236}">
                  <a16:creationId xmlns:a16="http://schemas.microsoft.com/office/drawing/2014/main" id="{4CCF1D1F-3F13-4891-8139-ADA1CD8DD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8">
              <a:extLst>
                <a:ext uri="{FF2B5EF4-FFF2-40B4-BE49-F238E27FC236}">
                  <a16:creationId xmlns:a16="http://schemas.microsoft.com/office/drawing/2014/main" id="{78BFA10C-74DF-41B4-8E08-50CC82B7A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DFCDD40B-D4BD-4091-9EE8-869FF64F0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C795EC66-071B-4C40-934A-C3AB55649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4DFDE558-A234-4BD5-A26C-99870882F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0A007A33-7683-48EB-9714-ADEDDC1DB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33">
              <a:extLst>
                <a:ext uri="{FF2B5EF4-FFF2-40B4-BE49-F238E27FC236}">
                  <a16:creationId xmlns:a16="http://schemas.microsoft.com/office/drawing/2014/main" id="{EC290698-D471-4505-B43E-87EEFB36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8B75059B-DDB3-4BDF-9AE6-D9A4A5ED4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81B849DB-E967-4042-B061-AD30AB053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E8E1D58B-C2EE-4DAC-BC7D-ABC55F5C3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7D867EE2-CC64-459F-B1FD-5770B0C85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96DBF1BF-0F1A-4646-B493-2C210BF91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C14EBC57-DC59-4BAB-BFEF-5E2A17202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05A2794A-7B60-4B1F-B43C-C08F51C66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3394CF13-32C3-4BE9-AA6D-DF8F82534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2E4C0BA3-1B29-4D8C-9E6E-CDAFF7C95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A8623A34-11DB-4490-AF5D-26513AD50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AA01C5BF-55D0-406B-9447-9E6323AB4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45">
              <a:extLst>
                <a:ext uri="{FF2B5EF4-FFF2-40B4-BE49-F238E27FC236}">
                  <a16:creationId xmlns:a16="http://schemas.microsoft.com/office/drawing/2014/main" id="{592233FB-D11D-40BB-B825-D67497779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3FD97EB1-F159-4021-B498-18ED5AD95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id="{663683DC-3029-493D-AC2E-B6475D4CA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id="{B8D533F2-4DD0-47E4-B6F4-FE1DC5257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9">
              <a:extLst>
                <a:ext uri="{FF2B5EF4-FFF2-40B4-BE49-F238E27FC236}">
                  <a16:creationId xmlns:a16="http://schemas.microsoft.com/office/drawing/2014/main" id="{ECD96B65-7D14-4D80-A430-882ADD9B3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id="{7CF501C3-E940-4890-B417-54DB8EB62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DDDA19B3-D841-4B23-A0DA-8CDD36BFF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1AE5B2C0-5A75-4732-9DC8-EC0562E33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BBDD5730-79D7-4521-BC7B-26C613C92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9A5C68A3-07A7-49FF-B29A-04E350105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E615EBAF-955F-4294-99EB-922C7A400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B1592F83-EF32-4C0A-993A-2B6AC8186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F1C4D2B1-55D6-4040-AE4D-F7C5D326F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8">
              <a:extLst>
                <a:ext uri="{FF2B5EF4-FFF2-40B4-BE49-F238E27FC236}">
                  <a16:creationId xmlns:a16="http://schemas.microsoft.com/office/drawing/2014/main" id="{DC7DBDFF-6BF3-41F0-A002-44B913CD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50" name="Picture 2">
            <a:extLst>
              <a:ext uri="{FF2B5EF4-FFF2-40B4-BE49-F238E27FC236}">
                <a16:creationId xmlns:a16="http://schemas.microsoft.com/office/drawing/2014/main" id="{0B0BC616-AF73-491B-AACB-A8C3A548B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091D40-ADDC-4B27-A24F-AD2748D8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635" y="1113282"/>
            <a:ext cx="4966332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How does your Brain work? </a:t>
            </a:r>
          </a:p>
        </p:txBody>
      </p:sp>
      <p:sp useBgFill="1">
        <p:nvSpPr>
          <p:cNvPr id="151" name="Round Diagonal Corner Rectangle 6">
            <a:extLst>
              <a:ext uri="{FF2B5EF4-FFF2-40B4-BE49-F238E27FC236}">
                <a16:creationId xmlns:a16="http://schemas.microsoft.com/office/drawing/2014/main" id="{7C914900-562F-42A1-9E63-CD117E0CA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2" name="Graphic 5" descr="Brain in head">
            <a:extLst>
              <a:ext uri="{FF2B5EF4-FFF2-40B4-BE49-F238E27FC236}">
                <a16:creationId xmlns:a16="http://schemas.microsoft.com/office/drawing/2014/main" id="{22EC653A-CF12-473E-A6F2-58E7EA791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8252" y="1141368"/>
            <a:ext cx="4567773" cy="45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26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AFADC2-3947-4D89-BCB5-DAA69F52C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11142"/>
            <a:ext cx="9906000" cy="1917070"/>
          </a:xfrm>
        </p:spPr>
        <p:txBody>
          <a:bodyPr/>
          <a:lstStyle/>
          <a:p>
            <a:pPr algn="ctr"/>
            <a:r>
              <a:rPr lang="en-US" dirty="0"/>
              <a:t>Overall Trend in the United States </a:t>
            </a:r>
            <a:br>
              <a:rPr lang="en-US" dirty="0"/>
            </a:br>
            <a:r>
              <a:rPr lang="en-US" dirty="0"/>
              <a:t>1999-2018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DB5A47-43E9-48A1-9DF7-DFDEB4FC48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Overall trend in AD–related deaths in the United States between 1999-2018.  </a:t>
            </a:r>
          </a:p>
        </p:txBody>
      </p:sp>
    </p:spTree>
    <p:extLst>
      <p:ext uri="{BB962C8B-B14F-4D97-AF65-F5344CB8AC3E}">
        <p14:creationId xmlns:p14="http://schemas.microsoft.com/office/powerpoint/2010/main" val="2809109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FFE2A-3BAE-4A39-A7AA-766069C0B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1131241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Power Bi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B75A6-317E-4347-BBB7-FE4D0BE40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3799643"/>
            <a:ext cx="8791575" cy="570390"/>
          </a:xfrm>
        </p:spPr>
        <p:txBody>
          <a:bodyPr anchor="ctr"/>
          <a:lstStyle/>
          <a:p>
            <a:pPr algn="ctr"/>
            <a:r>
              <a:rPr lang="en-US" dirty="0">
                <a:hlinkClick r:id="rId2"/>
              </a:rPr>
              <a:t>Alzheimer's Disease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4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A0583-2E51-4B5C-A4E9-58FE1CC32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92926"/>
            <a:ext cx="9906000" cy="2275952"/>
          </a:xfrm>
        </p:spPr>
        <p:txBody>
          <a:bodyPr/>
          <a:lstStyle/>
          <a:p>
            <a:pPr algn="ctr"/>
            <a:r>
              <a:rPr lang="en-US" dirty="0"/>
              <a:t>Overall Trend in Tennessee </a:t>
            </a:r>
            <a:br>
              <a:rPr lang="en-US" dirty="0"/>
            </a:br>
            <a:r>
              <a:rPr lang="en-US" dirty="0"/>
              <a:t>1999-2018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6A20D-6199-46A4-92C6-34269EC085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Overall trend in AD–related deaths in </a:t>
            </a:r>
            <a:r>
              <a:rPr lang="en-US" dirty="0" err="1"/>
              <a:t>TEnnessee</a:t>
            </a:r>
            <a:r>
              <a:rPr lang="en-US" dirty="0"/>
              <a:t> between 1999-2018. 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8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FFE2A-3BAE-4A39-A7AA-766069C0B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1131241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Power Bi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B75A6-317E-4347-BBB7-FE4D0BE40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3799643"/>
            <a:ext cx="8791575" cy="570390"/>
          </a:xfrm>
        </p:spPr>
        <p:txBody>
          <a:bodyPr anchor="ctr"/>
          <a:lstStyle/>
          <a:p>
            <a:pPr algn="ctr"/>
            <a:r>
              <a:rPr lang="en-US" dirty="0">
                <a:hlinkClick r:id="rId2"/>
              </a:rPr>
              <a:t>Alzheimer's Disease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029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4DA0-979D-4DAD-B11B-43AB653A3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366836"/>
            <a:ext cx="9906000" cy="1374776"/>
          </a:xfrm>
        </p:spPr>
        <p:txBody>
          <a:bodyPr/>
          <a:lstStyle/>
          <a:p>
            <a:pPr algn="ctr"/>
            <a:r>
              <a:rPr lang="en-US" dirty="0"/>
              <a:t>What to do if someone you love has Alzheimer’s Disease?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3DF44-AB42-40B6-9E06-4FF034A9C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4116388"/>
            <a:ext cx="9906000" cy="1374776"/>
          </a:xfrm>
        </p:spPr>
        <p:txBody>
          <a:bodyPr/>
          <a:lstStyle/>
          <a:p>
            <a:pPr algn="ctr"/>
            <a:r>
              <a:rPr lang="en-US" dirty="0"/>
              <a:t>A short guide for Family and friends</a:t>
            </a:r>
          </a:p>
        </p:txBody>
      </p:sp>
    </p:spTree>
    <p:extLst>
      <p:ext uri="{BB962C8B-B14F-4D97-AF65-F5344CB8AC3E}">
        <p14:creationId xmlns:p14="http://schemas.microsoft.com/office/powerpoint/2010/main" val="482516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2566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BDB61-C4C4-4AA6-A63A-D6349973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Resources</a:t>
            </a:r>
          </a:p>
        </p:txBody>
      </p:sp>
      <p:pic>
        <p:nvPicPr>
          <p:cNvPr id="6" name="Content Placeholder 5">
            <a:hlinkClick r:id="rId2"/>
            <a:extLst>
              <a:ext uri="{FF2B5EF4-FFF2-40B4-BE49-F238E27FC236}">
                <a16:creationId xmlns:a16="http://schemas.microsoft.com/office/drawing/2014/main" id="{C320E560-10AB-43A8-BF1F-723842478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29250" y="853889"/>
            <a:ext cx="5127246" cy="73095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08341-D3E6-47BF-B6B2-E7C5B7068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/>
              <a:t>Links to various organizations and programs for help. </a:t>
            </a:r>
          </a:p>
        </p:txBody>
      </p:sp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DD46AB4-6808-4D79-9C5B-AA1FC8E50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0594" y="3251356"/>
            <a:ext cx="2752725" cy="1657350"/>
          </a:xfrm>
          <a:prstGeom prst="rect">
            <a:avLst/>
          </a:prstGeom>
        </p:spPr>
      </p:pic>
      <p:pic>
        <p:nvPicPr>
          <p:cNvPr id="10" name="Picture 9">
            <a:hlinkClick r:id="rId6"/>
            <a:extLst>
              <a:ext uri="{FF2B5EF4-FFF2-40B4-BE49-F238E27FC236}">
                <a16:creationId xmlns:a16="http://schemas.microsoft.com/office/drawing/2014/main" id="{CC1D88D6-33EE-49D5-BFDC-7CDDA1F9F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0" y="2108392"/>
            <a:ext cx="5200650" cy="7309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40B796-195F-49DC-BC3D-FB2F9EC82951}"/>
              </a:ext>
            </a:extLst>
          </p:cNvPr>
          <p:cNvSpPr txBox="1"/>
          <p:nvPr/>
        </p:nvSpPr>
        <p:spPr>
          <a:xfrm>
            <a:off x="5580252" y="2888782"/>
            <a:ext cx="489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Tennessee Chapter</a:t>
            </a:r>
          </a:p>
        </p:txBody>
      </p:sp>
      <p:pic>
        <p:nvPicPr>
          <p:cNvPr id="13" name="Picture 12">
            <a:hlinkClick r:id="rId7"/>
            <a:extLst>
              <a:ext uri="{FF2B5EF4-FFF2-40B4-BE49-F238E27FC236}">
                <a16:creationId xmlns:a16="http://schemas.microsoft.com/office/drawing/2014/main" id="{E3CFDB57-7E91-4600-8142-C68C586559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5952" y="3886445"/>
            <a:ext cx="4898646" cy="120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7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9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1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9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2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84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00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00C25AB-689D-406A-95D1-D6E90DC5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Parts of the Brain</a:t>
            </a:r>
          </a:p>
        </p:txBody>
      </p:sp>
      <p:sp useBgFill="1">
        <p:nvSpPr>
          <p:cNvPr id="102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AE42EF-EA30-40A7-A76F-BF0442472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411" y="1147145"/>
            <a:ext cx="4076737" cy="4567773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DCC289-F94E-4812-83FF-766D7234D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69957" y="1730375"/>
            <a:ext cx="4747087" cy="191560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 </a:t>
            </a:r>
            <a:r>
              <a:rPr lang="en-US" sz="2400" b="1" dirty="0"/>
              <a:t>cerebrum</a:t>
            </a:r>
            <a:r>
              <a:rPr lang="en-US" sz="2400" dirty="0"/>
              <a:t> fills up most of your skull. It is involved in remembering, problem solving, thinking, and feeling. It also controls movement.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</a:endParaRPr>
          </a:p>
          <a:p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5457C9-697A-4BB5-99C2-1020CAE7DBA3}"/>
              </a:ext>
            </a:extLst>
          </p:cNvPr>
          <p:cNvSpPr txBox="1"/>
          <p:nvPr/>
        </p:nvSpPr>
        <p:spPr>
          <a:xfrm>
            <a:off x="6766898" y="5273898"/>
            <a:ext cx="43122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hlinkClick r:id="rId4"/>
              </a:rPr>
              <a:t>https://www.alz.org/alzheimers-dementia/what-is-alzheimers/brain_tour</a:t>
            </a:r>
            <a:endParaRPr lang="en-US" sz="1600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023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9" name="Group 136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0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51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2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3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4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5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6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7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8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9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0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1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62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3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4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5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6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67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8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9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0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1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2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3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4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5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6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0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1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2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3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4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5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6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7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8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9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1030" name="Rectangle 177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1" name="Group 179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93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94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5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6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7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8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9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0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1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2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3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4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05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10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1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2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3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4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5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6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7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8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9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3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4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5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6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7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8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9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0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1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2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032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00C25AB-689D-406A-95D1-D6E90DC5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Parts of the Brain</a:t>
            </a:r>
          </a:p>
        </p:txBody>
      </p:sp>
      <p:sp useBgFill="1">
        <p:nvSpPr>
          <p:cNvPr id="1033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erebellum">
            <a:extLst>
              <a:ext uri="{FF2B5EF4-FFF2-40B4-BE49-F238E27FC236}">
                <a16:creationId xmlns:a16="http://schemas.microsoft.com/office/drawing/2014/main" id="{6096332F-90D2-4874-92BA-16BF922A1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8411" y="1147145"/>
            <a:ext cx="4076737" cy="456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DCC289-F94E-4812-83FF-766D7234D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69957" y="1730375"/>
            <a:ext cx="4747087" cy="147857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 </a:t>
            </a:r>
            <a:r>
              <a:rPr lang="en-US" sz="2400" b="1" dirty="0"/>
              <a:t>cerebellum</a:t>
            </a:r>
            <a:r>
              <a:rPr lang="en-US" sz="2400" dirty="0"/>
              <a:t> sits at the back of your head, under the cerebrum. It controls coordination and balance.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E51B5E-A14D-486C-8614-6F6307328314}"/>
              </a:ext>
            </a:extLst>
          </p:cNvPr>
          <p:cNvSpPr txBox="1"/>
          <p:nvPr/>
        </p:nvSpPr>
        <p:spPr>
          <a:xfrm>
            <a:off x="6764131" y="5276176"/>
            <a:ext cx="44587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hlinkClick r:id="rId4"/>
              </a:rPr>
              <a:t>https://www.alz.org/alzheimers-dementia/what-is-alzheimers/brain_tour</a:t>
            </a:r>
            <a:endParaRPr lang="en-US" sz="1600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6512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65" name="Group 264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8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9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0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1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2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3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4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5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6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7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8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9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90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1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2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3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4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95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6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7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8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9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0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1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2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3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4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8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9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0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1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2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3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4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5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6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7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306" name="Rectangle 305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21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22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3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4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5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6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7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8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9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0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1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2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3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4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5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6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7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38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9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0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1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2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3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4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5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6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7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11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2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3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4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5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6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7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8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9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349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00C25AB-689D-406A-95D1-D6E90DC5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Parts of the Brain</a:t>
            </a:r>
          </a:p>
        </p:txBody>
      </p:sp>
      <p:sp useBgFill="1">
        <p:nvSpPr>
          <p:cNvPr id="351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rain stem">
            <a:extLst>
              <a:ext uri="{FF2B5EF4-FFF2-40B4-BE49-F238E27FC236}">
                <a16:creationId xmlns:a16="http://schemas.microsoft.com/office/drawing/2014/main" id="{8D757D0D-2CDD-4DEC-A03E-69EBFACFF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8411" y="1147145"/>
            <a:ext cx="4076737" cy="456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DCC289-F94E-4812-83FF-766D7234D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03815" y="1611313"/>
            <a:ext cx="4747087" cy="3149600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 </a:t>
            </a:r>
            <a:r>
              <a:rPr lang="en-US" sz="2400" b="1" dirty="0"/>
              <a:t>brain stem</a:t>
            </a:r>
            <a:r>
              <a:rPr lang="en-US" sz="2400" dirty="0"/>
              <a:t> sits beneath your cerebrum in front of your cerebellum. It connects the brain to the spinal cord and controls automatic functions such as breathing, digestion, heart rate and blood pressure.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E53439-04D6-4565-9128-A072DAF72082}"/>
              </a:ext>
            </a:extLst>
          </p:cNvPr>
          <p:cNvSpPr txBox="1"/>
          <p:nvPr/>
        </p:nvSpPr>
        <p:spPr>
          <a:xfrm>
            <a:off x="6712829" y="5274688"/>
            <a:ext cx="4590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hlinkClick r:id="rId4"/>
              </a:rPr>
              <a:t>https://www.alz.org/alzheimers-dementia/what-is-alzheimers/brain_tour</a:t>
            </a: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408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D4D45-8A8D-4178-9097-794C48BB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Neurons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CD7CF-69FC-4207-8229-7C2317105C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Total Neurons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2CACF81A-8AA9-483F-A81B-4F280973F0C8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/>
          <a:srcRect t="17391" b="17391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9CA483-4E8D-4EC1-85AC-CC11C1EC479D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en-US" dirty="0"/>
              <a:t>An adult brain contains about 100 billion nerve cells.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310B1C-54C6-43AA-8B20-F2337D682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Branches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50489C19-99E3-4C28-8B76-DF3BCFC86F70}"/>
              </a:ext>
            </a:extLst>
          </p:cNvPr>
          <p:cNvPicPr>
            <a:picLocks noGrp="1"/>
          </p:cNvPicPr>
          <p:nvPr>
            <p:ph type="pic" idx="21"/>
          </p:nvPr>
        </p:nvPicPr>
        <p:blipFill rotWithShape="1">
          <a:blip r:embed="rId3"/>
          <a:srcRect l="439" r="439"/>
          <a:stretch/>
        </p:blipFill>
        <p:spPr>
          <a:xfrm>
            <a:off x="4495077" y="2697597"/>
            <a:ext cx="3262918" cy="1554480"/>
          </a:xfr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444CD70-0758-442B-A927-0FAD2C6C3F61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Branches connect the nerve cells at more than 100 trillion points. Scientists call this dense, branching network a "neuron forest."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BB14A43-201F-45CB-AC31-FCE57043A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dirty="0"/>
              <a:t>Signals</a:t>
            </a:r>
          </a:p>
        </p:txBody>
      </p:sp>
      <p:pic>
        <p:nvPicPr>
          <p:cNvPr id="18" name="Picture Placeholder 17" descr="A picture containing light&#10;&#10;Description automatically generated">
            <a:extLst>
              <a:ext uri="{FF2B5EF4-FFF2-40B4-BE49-F238E27FC236}">
                <a16:creationId xmlns:a16="http://schemas.microsoft.com/office/drawing/2014/main" id="{C24FA77C-1723-4B4E-9C98-66CF6D526559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 rotWithShape="1">
          <a:blip r:embed="rId4"/>
          <a:srcRect t="980" b="980"/>
          <a:stretch/>
        </p:blipFill>
        <p:spPr>
          <a:xfrm>
            <a:off x="7852442" y="2666998"/>
            <a:ext cx="3194969" cy="152400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3DA7BD3-737C-4D73-80A6-1EA9F8D6E836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Signals traveling through the neuron forest form the basis of memories, thoughts, and feelings.</a:t>
            </a:r>
          </a:p>
        </p:txBody>
      </p:sp>
    </p:spTree>
    <p:extLst>
      <p:ext uri="{BB962C8B-B14F-4D97-AF65-F5344CB8AC3E}">
        <p14:creationId xmlns:p14="http://schemas.microsoft.com/office/powerpoint/2010/main" val="143427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0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1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4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9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1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E87017-475B-4E1E-AA13-2C8A4158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2229" y="2456878"/>
            <a:ext cx="3745042" cy="23966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Interpret Sensations From Your Body</a:t>
            </a:r>
            <a:endParaRPr lang="en-US" dirty="0"/>
          </a:p>
        </p:txBody>
      </p:sp>
      <p:sp>
        <p:nvSpPr>
          <p:cNvPr id="175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E3C16E8-4C8A-43B2-8747-825B7E0CCC8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r="-2" b="36483"/>
          <a:stretch/>
        </p:blipFill>
        <p:spPr>
          <a:xfrm>
            <a:off x="1118988" y="1136606"/>
            <a:ext cx="6112382" cy="457729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1F2D9E9-EC52-48CB-80E7-7E53735BF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94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0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1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4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9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1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E87017-475B-4E1E-AA13-2C8A4158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7118" y="2226913"/>
            <a:ext cx="3489569" cy="23966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/>
              <a:t>Processing Sights</a:t>
            </a:r>
            <a:endParaRPr lang="en-US" sz="4000" dirty="0"/>
          </a:p>
        </p:txBody>
      </p:sp>
      <p:sp>
        <p:nvSpPr>
          <p:cNvPr id="175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E3C16E8-4C8A-43B2-8747-825B7E0CCC8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r="-2" b="36483"/>
          <a:stretch/>
        </p:blipFill>
        <p:spPr>
          <a:xfrm>
            <a:off x="1118988" y="1136606"/>
            <a:ext cx="6112382" cy="457729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F68A3-BB89-481A-9EDC-01B496F9B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84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82" name="Group 181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3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4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7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2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4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E87017-475B-4E1E-AA13-2C8A4158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6922" y="2456878"/>
            <a:ext cx="3489569" cy="23966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/>
              <a:t>Processing Sounds</a:t>
            </a:r>
            <a:endParaRPr lang="en-US" sz="4000" dirty="0"/>
          </a:p>
        </p:txBody>
      </p:sp>
      <p:sp>
        <p:nvSpPr>
          <p:cNvPr id="238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E3C16E8-4C8A-43B2-8747-825B7E0CCC8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r="-2" b="36483"/>
          <a:stretch/>
        </p:blipFill>
        <p:spPr>
          <a:xfrm>
            <a:off x="1118988" y="1136606"/>
            <a:ext cx="6112382" cy="457729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D5560-B1E0-48C4-B986-5CF8B1E7B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13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3104</TotalTime>
  <Words>579</Words>
  <Application>Microsoft Office PowerPoint</Application>
  <PresentationFormat>Widescreen</PresentationFormat>
  <Paragraphs>65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Tw Cen MT</vt:lpstr>
      <vt:lpstr>Circuit</vt:lpstr>
      <vt:lpstr> Alzheimer’s Disease Trends in the United States and Tennessee from 1999-2018</vt:lpstr>
      <vt:lpstr>How does your Brain work? </vt:lpstr>
      <vt:lpstr>Parts of the Brain</vt:lpstr>
      <vt:lpstr>Parts of the Brain</vt:lpstr>
      <vt:lpstr>Parts of the Brain</vt:lpstr>
      <vt:lpstr>Neurons</vt:lpstr>
      <vt:lpstr>Interpret Sensations From Your Body</vt:lpstr>
      <vt:lpstr>Processing Sights</vt:lpstr>
      <vt:lpstr>Processing Sounds</vt:lpstr>
      <vt:lpstr>Processing Smells</vt:lpstr>
      <vt:lpstr>Thoughts, Problem Solving And Planning</vt:lpstr>
      <vt:lpstr>Forming &amp; Storing Memories</vt:lpstr>
      <vt:lpstr>Controlling Voluntary Movement</vt:lpstr>
      <vt:lpstr>Alzheimer’s Disease pathology and presentation</vt:lpstr>
      <vt:lpstr>What is Alzheimer’s Disease? </vt:lpstr>
      <vt:lpstr>Understanding Alzheimer’s </vt:lpstr>
      <vt:lpstr>Alzheimer’s Disease, Brain Function, and Cognitive Decline</vt:lpstr>
      <vt:lpstr>Alzheimer’s leads to nerve cell death and loss of brain tissue. The brain shrinks dramatically, greatly affecting functions. </vt:lpstr>
      <vt:lpstr>PowerPoint Presentation</vt:lpstr>
      <vt:lpstr>Overall Trend in the United States  1999-2018 </vt:lpstr>
      <vt:lpstr>Power Bi Presentation</vt:lpstr>
      <vt:lpstr>Overall Trend in Tennessee  1999-2018 </vt:lpstr>
      <vt:lpstr>Power Bi Presentation</vt:lpstr>
      <vt:lpstr>What to do if someone you love has Alzheimer’s Disease? </vt:lpstr>
      <vt:lpstr>PowerPoint Presentation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Alzheimer’s Disease Trends in the United States and Tennessee from 1999-2018</dc:title>
  <dc:creator>John Posey</dc:creator>
  <cp:lastModifiedBy>John Posey</cp:lastModifiedBy>
  <cp:revision>19</cp:revision>
  <dcterms:created xsi:type="dcterms:W3CDTF">2020-12-26T22:16:49Z</dcterms:created>
  <dcterms:modified xsi:type="dcterms:W3CDTF">2020-12-29T20:50:28Z</dcterms:modified>
</cp:coreProperties>
</file>