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352" r:id="rId2"/>
    <p:sldId id="354" r:id="rId3"/>
    <p:sldId id="313" r:id="rId4"/>
    <p:sldId id="315" r:id="rId5"/>
    <p:sldId id="314" r:id="rId6"/>
    <p:sldId id="287" r:id="rId7"/>
    <p:sldId id="284" r:id="rId8"/>
    <p:sldId id="297" r:id="rId9"/>
    <p:sldId id="299" r:id="rId10"/>
    <p:sldId id="301" r:id="rId11"/>
    <p:sldId id="316" r:id="rId12"/>
    <p:sldId id="318" r:id="rId13"/>
    <p:sldId id="319" r:id="rId14"/>
    <p:sldId id="321" r:id="rId15"/>
    <p:sldId id="317" r:id="rId16"/>
    <p:sldId id="322" r:id="rId17"/>
    <p:sldId id="323" r:id="rId18"/>
    <p:sldId id="324" r:id="rId19"/>
    <p:sldId id="325" r:id="rId20"/>
    <p:sldId id="326" r:id="rId21"/>
    <p:sldId id="327" r:id="rId22"/>
    <p:sldId id="329" r:id="rId23"/>
    <p:sldId id="330" r:id="rId24"/>
    <p:sldId id="331" r:id="rId25"/>
    <p:sldId id="332" r:id="rId26"/>
    <p:sldId id="333" r:id="rId27"/>
    <p:sldId id="334" r:id="rId28"/>
    <p:sldId id="336" r:id="rId29"/>
    <p:sldId id="338" r:id="rId30"/>
    <p:sldId id="335" r:id="rId31"/>
    <p:sldId id="337" r:id="rId32"/>
    <p:sldId id="339" r:id="rId33"/>
    <p:sldId id="340" r:id="rId34"/>
    <p:sldId id="341" r:id="rId35"/>
    <p:sldId id="342" r:id="rId36"/>
    <p:sldId id="343" r:id="rId37"/>
    <p:sldId id="344" r:id="rId38"/>
    <p:sldId id="345" r:id="rId39"/>
    <p:sldId id="346" r:id="rId40"/>
    <p:sldId id="347" r:id="rId41"/>
    <p:sldId id="373" r:id="rId42"/>
    <p:sldId id="348" r:id="rId43"/>
    <p:sldId id="349" r:id="rId44"/>
    <p:sldId id="375" r:id="rId4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FF66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366" autoAdjust="0"/>
  </p:normalViewPr>
  <p:slideViewPr>
    <p:cSldViewPr>
      <p:cViewPr varScale="1">
        <p:scale>
          <a:sx n="85" d="100"/>
          <a:sy n="85" d="100"/>
        </p:scale>
        <p:origin x="1308" y="6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Mr.BelieVe" userId="8d36da88f6b68bda" providerId="LiveId" clId="{4FFDE5EC-1D90-416F-ACDA-F97B7EB04C8E}"/>
    <pc:docChg chg="delSld">
      <pc:chgData name="❤ Mr.BelieVe" userId="8d36da88f6b68bda" providerId="LiveId" clId="{4FFDE5EC-1D90-416F-ACDA-F97B7EB04C8E}" dt="2021-01-16T13:42:08.183" v="1" actId="2696"/>
      <pc:docMkLst>
        <pc:docMk/>
      </pc:docMkLst>
      <pc:sldChg chg="del">
        <pc:chgData name="❤ Mr.BelieVe" userId="8d36da88f6b68bda" providerId="LiveId" clId="{4FFDE5EC-1D90-416F-ACDA-F97B7EB04C8E}" dt="2021-01-16T13:38:55.291" v="0" actId="2696"/>
        <pc:sldMkLst>
          <pc:docMk/>
          <pc:sldMk cId="3761035040" sldId="256"/>
        </pc:sldMkLst>
      </pc:sldChg>
      <pc:sldChg chg="del">
        <pc:chgData name="❤ Mr.BelieVe" userId="8d36da88f6b68bda" providerId="LiveId" clId="{4FFDE5EC-1D90-416F-ACDA-F97B7EB04C8E}" dt="2021-01-16T13:42:08.183" v="1" actId="2696"/>
        <pc:sldMkLst>
          <pc:docMk/>
          <pc:sldMk cId="1661172883" sldId="37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77D877-0B5A-44F3-BA06-0206E5B62481}" type="datetimeFigureOut">
              <a:rPr lang="zh-CN" altLang="en-US" smtClean="0"/>
              <a:t>2021/1/16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2752F5-D10D-47E0-B375-44E209D6D57C}" type="slidenum">
              <a:rPr lang="zh-CN" altLang="en-US" smtClean="0"/>
              <a:t>‹#›</a:t>
            </a:fld>
            <a:endParaRPr lang="zh-CN" altLang="en-US"/>
          </a:p>
        </p:txBody>
      </p:sp>
    </p:spTree>
    <p:extLst>
      <p:ext uri="{BB962C8B-B14F-4D97-AF65-F5344CB8AC3E}">
        <p14:creationId xmlns:p14="http://schemas.microsoft.com/office/powerpoint/2010/main" val="1070870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1"/>
      </p:bgRef>
    </p:bg>
    <p:spTree>
      <p:nvGrpSpPr>
        <p:cNvPr id="1" name=""/>
        <p:cNvGrpSpPr/>
        <p:nvPr/>
      </p:nvGrpSpPr>
      <p:grpSpPr>
        <a:xfrm>
          <a:off x="0" y="0"/>
          <a:ext cx="0" cy="0"/>
          <a:chOff x="0" y="0"/>
          <a:chExt cx="0" cy="0"/>
        </a:xfrm>
      </p:grpSpPr>
      <p:sp>
        <p:nvSpPr>
          <p:cNvPr id="8" name="标题 7"/>
          <p:cNvSpPr>
            <a:spLocks noGrp="1"/>
          </p:cNvSpPr>
          <p:nvPr>
            <p:ph type="ctrTitle"/>
          </p:nvPr>
        </p:nvSpPr>
        <p:spPr>
          <a:xfrm>
            <a:off x="2286000" y="3124200"/>
            <a:ext cx="6172200" cy="1894362"/>
          </a:xfrm>
        </p:spPr>
        <p:txBody>
          <a:bodyPr>
            <a:noAutofit/>
          </a:bodyPr>
          <a:lstStyle>
            <a:lvl1pPr>
              <a:defRPr sz="6000" b="1"/>
            </a:lvl1pPr>
          </a:lstStyle>
          <a:p>
            <a:r>
              <a:rPr kumimoji="0" lang="zh-CN" altLang="en-US"/>
              <a:t>单击此处编辑母版标题样式</a:t>
            </a:r>
            <a:endParaRPr kumimoji="0" lang="en-US"/>
          </a:p>
        </p:txBody>
      </p:sp>
      <p:sp>
        <p:nvSpPr>
          <p:cNvPr id="9" name="副标题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bwMode="auto">
          <a:xfrm rot="5400000">
            <a:off x="7764621" y="1174097"/>
            <a:ext cx="2286000" cy="381000"/>
          </a:xfrm>
        </p:spPr>
        <p:txBody>
          <a:bodyPr/>
          <a:lstStyle/>
          <a:p>
            <a:fld id="{317F49AF-E8B6-49B0-B675-1F4B4EF2321B}" type="datetime1">
              <a:rPr lang="zh-CN" altLang="en-US" smtClean="0"/>
              <a:t>2021/1/16</a:t>
            </a:fld>
            <a:endParaRPr lang="zh-CN" altLang="en-US"/>
          </a:p>
        </p:txBody>
      </p:sp>
      <p:sp>
        <p:nvSpPr>
          <p:cNvPr id="17" name="页脚占位符 16"/>
          <p:cNvSpPr>
            <a:spLocks noGrp="1"/>
          </p:cNvSpPr>
          <p:nvPr>
            <p:ph type="ftr" sz="quarter" idx="11"/>
          </p:nvPr>
        </p:nvSpPr>
        <p:spPr bwMode="auto">
          <a:xfrm rot="5400000">
            <a:off x="7077269" y="4181669"/>
            <a:ext cx="3657600" cy="384048"/>
          </a:xfrm>
        </p:spPr>
        <p:txBody>
          <a:bodyPr/>
          <a:lstStyle/>
          <a:p>
            <a:endParaRPr lang="zh-CN" altLang="en-US"/>
          </a:p>
        </p:txBody>
      </p:sp>
      <p:sp>
        <p:nvSpPr>
          <p:cNvPr id="10" name="矩形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矩形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直接连接符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直接连接符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直接连接符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矩形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椭圆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椭圆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椭圆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灯片编号占位符 28"/>
          <p:cNvSpPr>
            <a:spLocks noGrp="1"/>
          </p:cNvSpPr>
          <p:nvPr>
            <p:ph type="sldNum" sz="quarter" idx="12"/>
          </p:nvPr>
        </p:nvSpPr>
        <p:spPr bwMode="auto">
          <a:xfrm>
            <a:off x="1325544" y="4928702"/>
            <a:ext cx="609600" cy="517524"/>
          </a:xfrm>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F844709B-8FA8-4609-9EDC-3CBA4CF1DD41}" type="datetime1">
              <a:rPr lang="zh-CN" altLang="en-US" smtClean="0"/>
              <a:t>2021/1/16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67640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1B57294B-45A8-4810-9CB5-52D4FFE3D6E0}" type="datetime1">
              <a:rPr lang="zh-CN" altLang="en-US" smtClean="0"/>
              <a:t>2021/1/16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atin typeface="黑体" pitchFamily="49" charset="-122"/>
                <a:ea typeface="黑体" pitchFamily="49" charset="-122"/>
              </a:defRPr>
            </a:lvl1pPr>
          </a:lstStyle>
          <a:p>
            <a:r>
              <a:rPr kumimoji="0" lang="zh-CN" altLang="en-US" dirty="0"/>
              <a:t>单击此处编辑母版标题样式</a:t>
            </a:r>
            <a:endParaRPr kumimoji="0" lang="en-US" dirty="0"/>
          </a:p>
        </p:txBody>
      </p:sp>
      <p:sp>
        <p:nvSpPr>
          <p:cNvPr id="8" name="内容占位符 7"/>
          <p:cNvSpPr>
            <a:spLocks noGrp="1"/>
          </p:cNvSpPr>
          <p:nvPr>
            <p:ph sz="quarter" idx="1"/>
          </p:nvPr>
        </p:nvSpPr>
        <p:spPr>
          <a:xfrm>
            <a:off x="457200" y="1600200"/>
            <a:ext cx="7467600" cy="4873752"/>
          </a:xfrm>
        </p:spPr>
        <p:txBody>
          <a:bodyPr>
            <a:normAutofit/>
          </a:bodyPr>
          <a:lstStyle>
            <a:lvl1pPr>
              <a:defRPr sz="2800"/>
            </a:lvl1pPr>
            <a:lvl2pPr>
              <a:defRPr sz="2400"/>
            </a:lvl2pPr>
            <a:lvl3pPr>
              <a:defRPr sz="2000"/>
            </a:lvl3pPr>
            <a:lvl4pPr>
              <a:defRPr sz="2000"/>
            </a:lvl4pPr>
            <a:lvl5pPr>
              <a:defRPr sz="1800"/>
            </a:lvl5pPr>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
        <p:nvSpPr>
          <p:cNvPr id="7" name="日期占位符 6"/>
          <p:cNvSpPr>
            <a:spLocks noGrp="1"/>
          </p:cNvSpPr>
          <p:nvPr>
            <p:ph type="dt" sz="half" idx="14"/>
          </p:nvPr>
        </p:nvSpPr>
        <p:spPr/>
        <p:txBody>
          <a:bodyPr rtlCol="0"/>
          <a:lstStyle/>
          <a:p>
            <a:fld id="{97E60476-DB91-4827-9787-662990AEA453}" type="datetime1">
              <a:rPr lang="zh-CN" altLang="en-US" smtClean="0"/>
              <a:t>2021/1/16</a:t>
            </a:fld>
            <a:endParaRPr lang="zh-CN" altLang="en-US"/>
          </a:p>
        </p:txBody>
      </p:sp>
      <p:sp>
        <p:nvSpPr>
          <p:cNvPr id="9" name="灯片编号占位符 8"/>
          <p:cNvSpPr>
            <a:spLocks noGrp="1"/>
          </p:cNvSpPr>
          <p:nvPr>
            <p:ph type="sldNum" sz="quarter" idx="15"/>
          </p:nvPr>
        </p:nvSpPr>
        <p:spPr/>
        <p:txBody>
          <a:bodyPr rtlCol="0"/>
          <a:lstStyle/>
          <a:p>
            <a:fld id="{0C913308-F349-4B6D-A68A-DD1791B4A57B}" type="slidenum">
              <a:rPr lang="zh-CN" altLang="en-US" smtClean="0"/>
              <a:t>‹#›</a:t>
            </a:fld>
            <a:endParaRPr lang="zh-CN" altLang="en-US"/>
          </a:p>
        </p:txBody>
      </p:sp>
      <p:sp>
        <p:nvSpPr>
          <p:cNvPr id="10" name="页脚占位符 9"/>
          <p:cNvSpPr>
            <a:spLocks noGrp="1"/>
          </p:cNvSpPr>
          <p:nvPr>
            <p:ph type="ftr" sz="quarter" idx="16"/>
          </p:nvPr>
        </p:nvSpPr>
        <p:spPr/>
        <p:txBody>
          <a:bodyPr rtlCol="0"/>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2286000" y="2895600"/>
            <a:ext cx="6172200" cy="2053590"/>
          </a:xfrm>
        </p:spPr>
        <p:txBody>
          <a:bodyPr/>
          <a:lstStyle>
            <a:lvl1pPr algn="l">
              <a:buNone/>
              <a:defRPr sz="3000" b="1" cap="small" baseline="0"/>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bwMode="auto">
          <a:xfrm rot="5400000">
            <a:off x="7763256" y="1170432"/>
            <a:ext cx="2286000" cy="381000"/>
          </a:xfrm>
        </p:spPr>
        <p:txBody>
          <a:bodyPr/>
          <a:lstStyle/>
          <a:p>
            <a:fld id="{0E9C2A17-DDB7-4392-B927-D583EA665AFB}" type="datetime1">
              <a:rPr lang="zh-CN" altLang="en-US" smtClean="0"/>
              <a:t>2021/1/16</a:t>
            </a:fld>
            <a:endParaRPr lang="zh-CN" altLang="en-US"/>
          </a:p>
        </p:txBody>
      </p:sp>
      <p:sp>
        <p:nvSpPr>
          <p:cNvPr id="5" name="页脚占位符 4"/>
          <p:cNvSpPr>
            <a:spLocks noGrp="1"/>
          </p:cNvSpPr>
          <p:nvPr>
            <p:ph type="ftr" sz="quarter" idx="11"/>
          </p:nvPr>
        </p:nvSpPr>
        <p:spPr bwMode="auto">
          <a:xfrm rot="5400000">
            <a:off x="7077456" y="4178808"/>
            <a:ext cx="3657600" cy="384048"/>
          </a:xfrm>
        </p:spPr>
        <p:txBody>
          <a:bodyPr/>
          <a:lstStyle/>
          <a:p>
            <a:endParaRPr lang="zh-CN" altLang="en-US"/>
          </a:p>
        </p:txBody>
      </p:sp>
      <p:sp>
        <p:nvSpPr>
          <p:cNvPr id="9" name="矩形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接连接符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直接连接符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矩形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椭圆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椭圆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椭圆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直接连接符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灯片编号占位符 5"/>
          <p:cNvSpPr>
            <a:spLocks noGrp="1"/>
          </p:cNvSpPr>
          <p:nvPr>
            <p:ph type="sldNum" sz="quarter" idx="12"/>
          </p:nvPr>
        </p:nvSpPr>
        <p:spPr bwMode="auto">
          <a:xfrm>
            <a:off x="1340616" y="4928702"/>
            <a:ext cx="609600" cy="517524"/>
          </a:xfrm>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fld id="{D28F6C90-6B48-497B-85E5-5E93BFE6EEA3}" type="datetime1">
              <a:rPr lang="zh-CN" altLang="en-US" smtClean="0"/>
              <a:t>2021/1/16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内容占位符 8"/>
          <p:cNvSpPr>
            <a:spLocks noGrp="1"/>
          </p:cNvSpPr>
          <p:nvPr>
            <p:ph sz="quarter" idx="1"/>
          </p:nvPr>
        </p:nvSpPr>
        <p:spPr>
          <a:xfrm>
            <a:off x="457200" y="1600200"/>
            <a:ext cx="3657600" cy="4572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1" name="内容占位符 10"/>
          <p:cNvSpPr>
            <a:spLocks noGrp="1"/>
          </p:cNvSpPr>
          <p:nvPr>
            <p:ph sz="quarter" idx="2"/>
          </p:nvPr>
        </p:nvSpPr>
        <p:spPr>
          <a:xfrm>
            <a:off x="4270248" y="1600200"/>
            <a:ext cx="3657600" cy="4572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7543800" cy="1143000"/>
          </a:xfrm>
        </p:spPr>
        <p:txBody>
          <a:bodyPr anchor="b"/>
          <a:lstStyle>
            <a:lvl1pPr>
              <a:defRPr/>
            </a:lvl1pPr>
          </a:lstStyle>
          <a:p>
            <a:r>
              <a:rPr kumimoji="0" lang="zh-CN" altLang="en-US"/>
              <a:t>单击此处编辑母版标题样式</a:t>
            </a:r>
            <a:endParaRPr kumimoji="0" lang="en-US"/>
          </a:p>
        </p:txBody>
      </p:sp>
      <p:sp>
        <p:nvSpPr>
          <p:cNvPr id="7" name="日期占位符 6"/>
          <p:cNvSpPr>
            <a:spLocks noGrp="1"/>
          </p:cNvSpPr>
          <p:nvPr>
            <p:ph type="dt" sz="half" idx="10"/>
          </p:nvPr>
        </p:nvSpPr>
        <p:spPr/>
        <p:txBody>
          <a:bodyPr/>
          <a:lstStyle/>
          <a:p>
            <a:fld id="{259438C6-5643-45A5-81CF-D9305A6C6666}" type="datetime1">
              <a:rPr lang="zh-CN" altLang="en-US" smtClean="0"/>
              <a:t>2021/1/16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1" name="内容占位符 10"/>
          <p:cNvSpPr>
            <a:spLocks noGrp="1"/>
          </p:cNvSpPr>
          <p:nvPr>
            <p:ph sz="quarter" idx="2"/>
          </p:nvPr>
        </p:nvSpPr>
        <p:spPr>
          <a:xfrm>
            <a:off x="457200" y="2362200"/>
            <a:ext cx="3657600" cy="38862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3" name="内容占位符 12"/>
          <p:cNvSpPr>
            <a:spLocks noGrp="1"/>
          </p:cNvSpPr>
          <p:nvPr>
            <p:ph sz="quarter" idx="4"/>
          </p:nvPr>
        </p:nvSpPr>
        <p:spPr>
          <a:xfrm>
            <a:off x="4371975" y="2362200"/>
            <a:ext cx="3657600" cy="38862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2" name="文本占位符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a:t>单击此处编辑母版文本样式</a:t>
            </a:r>
          </a:p>
        </p:txBody>
      </p:sp>
      <p:sp>
        <p:nvSpPr>
          <p:cNvPr id="14" name="文本占位符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6" name="日期占位符 5"/>
          <p:cNvSpPr>
            <a:spLocks noGrp="1"/>
          </p:cNvSpPr>
          <p:nvPr>
            <p:ph type="dt" sz="half" idx="10"/>
          </p:nvPr>
        </p:nvSpPr>
        <p:spPr/>
        <p:txBody>
          <a:bodyPr rtlCol="0"/>
          <a:lstStyle/>
          <a:p>
            <a:fld id="{E44B55AD-2A6F-42A3-AAA1-E5AD1724D3E6}" type="datetime1">
              <a:rPr lang="zh-CN" altLang="en-US" smtClean="0"/>
              <a:t>2021/1/16</a:t>
            </a:fld>
            <a:endParaRPr lang="zh-CN" altLang="en-US"/>
          </a:p>
        </p:txBody>
      </p:sp>
      <p:sp>
        <p:nvSpPr>
          <p:cNvPr id="7" name="灯片编号占位符 6"/>
          <p:cNvSpPr>
            <a:spLocks noGrp="1"/>
          </p:cNvSpPr>
          <p:nvPr>
            <p:ph type="sldNum" sz="quarter" idx="11"/>
          </p:nvPr>
        </p:nvSpPr>
        <p:spPr/>
        <p:txBody>
          <a:bodyPr rtlCol="0"/>
          <a:lstStyle/>
          <a:p>
            <a:fld id="{0C913308-F349-4B6D-A68A-DD1791B4A57B}" type="slidenum">
              <a:rPr lang="zh-CN" altLang="en-US" smtClean="0"/>
              <a:t>‹#›</a:t>
            </a:fld>
            <a:endParaRPr lang="zh-CN" altLang="en-US"/>
          </a:p>
        </p:txBody>
      </p:sp>
      <p:sp>
        <p:nvSpPr>
          <p:cNvPr id="8" name="页脚占位符 7"/>
          <p:cNvSpPr>
            <a:spLocks noGrp="1"/>
          </p:cNvSpPr>
          <p:nvPr>
            <p:ph type="ftr" sz="quarter" idx="12"/>
          </p:nvPr>
        </p:nvSpPr>
        <p:spPr/>
        <p:txBody>
          <a:bodyPr rtlCol="0"/>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640ADE9-6367-4DDA-B7C9-A21366E3A4A6}" type="datetime1">
              <a:rPr lang="zh-CN" altLang="en-US" smtClean="0"/>
              <a:t>2021/1/16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1">
        <a:schemeClr val="bg1"/>
      </p:bgRef>
    </p:bg>
    <p:spTree>
      <p:nvGrpSpPr>
        <p:cNvPr id="1" name=""/>
        <p:cNvGrpSpPr/>
        <p:nvPr/>
      </p:nvGrpSpPr>
      <p:grpSpPr>
        <a:xfrm>
          <a:off x="0" y="0"/>
          <a:ext cx="0" cy="0"/>
          <a:chOff x="0" y="0"/>
          <a:chExt cx="0" cy="0"/>
        </a:xfrm>
      </p:grpSpPr>
      <p:sp>
        <p:nvSpPr>
          <p:cNvPr id="10" name="直接连接符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标题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8" name="直接连接符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直接连接符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直接连接符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矩形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椭圆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内容占位符 17"/>
          <p:cNvSpPr>
            <a:spLocks noGrp="1"/>
          </p:cNvSpPr>
          <p:nvPr>
            <p:ph sz="quarter" idx="1"/>
          </p:nvPr>
        </p:nvSpPr>
        <p:spPr>
          <a:xfrm>
            <a:off x="304800" y="274320"/>
            <a:ext cx="5638800" cy="6327648"/>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21" name="日期占位符 20"/>
          <p:cNvSpPr>
            <a:spLocks noGrp="1"/>
          </p:cNvSpPr>
          <p:nvPr>
            <p:ph type="dt" sz="half" idx="14"/>
          </p:nvPr>
        </p:nvSpPr>
        <p:spPr/>
        <p:txBody>
          <a:bodyPr rtlCol="0"/>
          <a:lstStyle/>
          <a:p>
            <a:fld id="{C996A62F-3A26-41C7-B133-FA9DC5213FB9}" type="datetime1">
              <a:rPr lang="zh-CN" altLang="en-US" smtClean="0"/>
              <a:t>2021/1/16</a:t>
            </a:fld>
            <a:endParaRPr lang="zh-CN" altLang="en-US"/>
          </a:p>
        </p:txBody>
      </p:sp>
      <p:sp>
        <p:nvSpPr>
          <p:cNvPr id="22" name="灯片编号占位符 21"/>
          <p:cNvSpPr>
            <a:spLocks noGrp="1"/>
          </p:cNvSpPr>
          <p:nvPr>
            <p:ph type="sldNum" sz="quarter" idx="15"/>
          </p:nvPr>
        </p:nvSpPr>
        <p:spPr/>
        <p:txBody>
          <a:bodyPr rtlCol="0"/>
          <a:lstStyle/>
          <a:p>
            <a:fld id="{0C913308-F349-4B6D-A68A-DD1791B4A57B}" type="slidenum">
              <a:rPr lang="zh-CN" altLang="en-US" smtClean="0"/>
              <a:t>‹#›</a:t>
            </a:fld>
            <a:endParaRPr lang="zh-CN" altLang="en-US"/>
          </a:p>
        </p:txBody>
      </p:sp>
      <p:sp>
        <p:nvSpPr>
          <p:cNvPr id="23" name="页脚占位符 22"/>
          <p:cNvSpPr>
            <a:spLocks noGrp="1"/>
          </p:cNvSpPr>
          <p:nvPr>
            <p:ph type="ftr" sz="quarter" idx="16"/>
          </p:nvPr>
        </p:nvSpPr>
        <p:spPr/>
        <p:txBody>
          <a:bodyPr rtlCol="0"/>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直接连接符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椭圆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标题 1"/>
          <p:cNvSpPr>
            <a:spLocks noGrp="1"/>
          </p:cNvSpPr>
          <p:nvPr>
            <p:ph type="title"/>
          </p:nvPr>
        </p:nvSpPr>
        <p:spPr>
          <a:xfrm rot="5400000">
            <a:off x="3350133" y="3200400"/>
            <a:ext cx="6309360" cy="457200"/>
          </a:xfrm>
        </p:spPr>
        <p:txBody>
          <a:bodyPr anchor="b"/>
          <a:lstStyle>
            <a:lvl1pPr algn="l">
              <a:buNone/>
              <a:defRPr sz="2000" b="1"/>
            </a:lvl1pPr>
          </a:lstStyle>
          <a:p>
            <a:r>
              <a:rPr kumimoji="0" lang="zh-CN" altLang="en-US"/>
              <a:t>单击此处编辑母版标题样式</a:t>
            </a:r>
            <a:endParaRPr kumimoji="0" lang="en-US"/>
          </a:p>
        </p:txBody>
      </p:sp>
      <p:sp>
        <p:nvSpPr>
          <p:cNvPr id="3" name="图片占位符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zh-CN" altLang="en-US"/>
              <a:t>单击图标添加图片</a:t>
            </a:r>
            <a:endParaRPr kumimoji="0" lang="en-US" dirty="0"/>
          </a:p>
        </p:txBody>
      </p:sp>
      <p:sp>
        <p:nvSpPr>
          <p:cNvPr id="4" name="文本占位符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10" name="直接连接符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矩形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直接连接符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直接连接符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直接连接符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日期占位符 16"/>
          <p:cNvSpPr>
            <a:spLocks noGrp="1"/>
          </p:cNvSpPr>
          <p:nvPr>
            <p:ph type="dt" sz="half" idx="10"/>
          </p:nvPr>
        </p:nvSpPr>
        <p:spPr/>
        <p:txBody>
          <a:bodyPr rtlCol="0"/>
          <a:lstStyle/>
          <a:p>
            <a:fld id="{2F031907-58FE-44D8-8CF9-9F33D9799DB9}" type="datetime1">
              <a:rPr lang="zh-CN" altLang="en-US" smtClean="0"/>
              <a:t>2021/1/16</a:t>
            </a:fld>
            <a:endParaRPr lang="zh-CN" altLang="en-US"/>
          </a:p>
        </p:txBody>
      </p:sp>
      <p:sp>
        <p:nvSpPr>
          <p:cNvPr id="18" name="灯片编号占位符 17"/>
          <p:cNvSpPr>
            <a:spLocks noGrp="1"/>
          </p:cNvSpPr>
          <p:nvPr>
            <p:ph type="sldNum" sz="quarter" idx="11"/>
          </p:nvPr>
        </p:nvSpPr>
        <p:spPr/>
        <p:txBody>
          <a:bodyPr rtlCol="0"/>
          <a:lstStyle/>
          <a:p>
            <a:fld id="{0C913308-F349-4B6D-A68A-DD1791B4A57B}" type="slidenum">
              <a:rPr lang="zh-CN" altLang="en-US" smtClean="0"/>
              <a:t>‹#›</a:t>
            </a:fld>
            <a:endParaRPr lang="zh-CN" altLang="en-US"/>
          </a:p>
        </p:txBody>
      </p:sp>
      <p:sp>
        <p:nvSpPr>
          <p:cNvPr id="21" name="页脚占位符 20"/>
          <p:cNvSpPr>
            <a:spLocks noGrp="1"/>
          </p:cNvSpPr>
          <p:nvPr>
            <p:ph type="ftr" sz="quarter" idx="12"/>
          </p:nvPr>
        </p:nvSpPr>
        <p:spPr/>
        <p:txBody>
          <a:bodyPr rtlCol="0"/>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直接连接符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标题占位符 21"/>
          <p:cNvSpPr>
            <a:spLocks noGrp="1"/>
          </p:cNvSpPr>
          <p:nvPr>
            <p:ph type="title"/>
          </p:nvPr>
        </p:nvSpPr>
        <p:spPr>
          <a:xfrm>
            <a:off x="457200" y="274638"/>
            <a:ext cx="7467600" cy="1143000"/>
          </a:xfrm>
          <a:prstGeom prst="rect">
            <a:avLst/>
          </a:prstGeom>
        </p:spPr>
        <p:txBody>
          <a:bodyPr vert="horz" anchor="b">
            <a:normAutofit/>
          </a:body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4" name="日期占位符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9FDA6A4C-7725-4DD4-A244-32B27F290BEF}" type="datetime1">
              <a:rPr lang="zh-CN" altLang="en-US" smtClean="0"/>
              <a:t>2021/1/16</a:t>
            </a:fld>
            <a:endParaRPr lang="zh-CN" altLang="en-US"/>
          </a:p>
        </p:txBody>
      </p:sp>
      <p:sp>
        <p:nvSpPr>
          <p:cNvPr id="3" name="页脚占位符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zh-CN" altLang="en-US"/>
          </a:p>
        </p:txBody>
      </p:sp>
      <p:sp>
        <p:nvSpPr>
          <p:cNvPr id="7" name="直接连接符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直接连接符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矩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椭圆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灯片编号占位符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课程考核方法</a:t>
            </a:r>
          </a:p>
        </p:txBody>
      </p:sp>
      <p:sp>
        <p:nvSpPr>
          <p:cNvPr id="3" name="内容占位符 2"/>
          <p:cNvSpPr>
            <a:spLocks noGrp="1"/>
          </p:cNvSpPr>
          <p:nvPr>
            <p:ph sz="quarter" idx="1"/>
          </p:nvPr>
        </p:nvSpPr>
        <p:spPr>
          <a:xfrm>
            <a:off x="457200" y="1600200"/>
            <a:ext cx="7467600" cy="4853136"/>
          </a:xfrm>
        </p:spPr>
        <p:txBody>
          <a:bodyPr>
            <a:normAutofit/>
          </a:bodyPr>
          <a:lstStyle/>
          <a:p>
            <a:pPr>
              <a:lnSpc>
                <a:spcPct val="150000"/>
              </a:lnSpc>
            </a:pPr>
            <a:r>
              <a:rPr lang="zh-CN" altLang="zh-CN" b="1" dirty="0">
                <a:solidFill>
                  <a:srgbClr val="FF0000"/>
                </a:solidFill>
              </a:rPr>
              <a:t>平时成绩（</a:t>
            </a:r>
            <a:r>
              <a:rPr lang="en-US" altLang="zh-CN" b="1" dirty="0">
                <a:solidFill>
                  <a:srgbClr val="FF0000"/>
                </a:solidFill>
              </a:rPr>
              <a:t>30%</a:t>
            </a:r>
            <a:r>
              <a:rPr lang="zh-CN" altLang="zh-CN" b="1" dirty="0">
                <a:solidFill>
                  <a:srgbClr val="FF0000"/>
                </a:solidFill>
              </a:rPr>
              <a:t>）</a:t>
            </a:r>
            <a:endParaRPr lang="en-US" altLang="zh-CN" b="1" dirty="0">
              <a:solidFill>
                <a:srgbClr val="FF0000"/>
              </a:solidFill>
            </a:endParaRPr>
          </a:p>
          <a:p>
            <a:pPr lvl="1">
              <a:lnSpc>
                <a:spcPct val="150000"/>
              </a:lnSpc>
            </a:pPr>
            <a:r>
              <a:rPr lang="zh-CN" altLang="en-US" dirty="0"/>
              <a:t>课堂表现（考勤、课堂参与度）</a:t>
            </a:r>
            <a:r>
              <a:rPr lang="en-US" altLang="zh-CN" dirty="0"/>
              <a:t>10%</a:t>
            </a:r>
          </a:p>
          <a:p>
            <a:pPr lvl="1">
              <a:lnSpc>
                <a:spcPct val="150000"/>
              </a:lnSpc>
            </a:pPr>
            <a:r>
              <a:rPr lang="zh-CN" altLang="en-US" dirty="0"/>
              <a:t>作业（纸质）</a:t>
            </a:r>
            <a:r>
              <a:rPr lang="en-US" altLang="zh-CN" dirty="0"/>
              <a:t> 10%</a:t>
            </a:r>
          </a:p>
          <a:p>
            <a:pPr lvl="1">
              <a:lnSpc>
                <a:spcPct val="150000"/>
              </a:lnSpc>
            </a:pPr>
            <a:r>
              <a:rPr lang="zh-CN" altLang="en-US" dirty="0"/>
              <a:t>期</a:t>
            </a:r>
            <a:r>
              <a:rPr lang="zh-CN" altLang="en-US"/>
              <a:t>中笔试 </a:t>
            </a:r>
            <a:r>
              <a:rPr lang="en-US" altLang="zh-CN"/>
              <a:t>10</a:t>
            </a:r>
            <a:r>
              <a:rPr lang="en-US" altLang="zh-CN" dirty="0"/>
              <a:t>%</a:t>
            </a:r>
          </a:p>
          <a:p>
            <a:pPr>
              <a:lnSpc>
                <a:spcPct val="150000"/>
              </a:lnSpc>
            </a:pPr>
            <a:r>
              <a:rPr lang="zh-CN" altLang="en-US" b="1" dirty="0">
                <a:solidFill>
                  <a:srgbClr val="FF0000"/>
                </a:solidFill>
              </a:rPr>
              <a:t>实验报告</a:t>
            </a:r>
            <a:r>
              <a:rPr lang="zh-CN" altLang="zh-CN" b="1" dirty="0">
                <a:solidFill>
                  <a:srgbClr val="FF0000"/>
                </a:solidFill>
              </a:rPr>
              <a:t>（</a:t>
            </a:r>
            <a:r>
              <a:rPr lang="en-US" altLang="zh-CN" b="1" dirty="0">
                <a:solidFill>
                  <a:srgbClr val="FF0000"/>
                </a:solidFill>
              </a:rPr>
              <a:t>20</a:t>
            </a:r>
            <a:r>
              <a:rPr lang="zh-CN" altLang="zh-CN" b="1" dirty="0">
                <a:solidFill>
                  <a:srgbClr val="FF0000"/>
                </a:solidFill>
              </a:rPr>
              <a:t>％）</a:t>
            </a:r>
            <a:endParaRPr lang="en-US" altLang="zh-CN" b="1" dirty="0">
              <a:solidFill>
                <a:srgbClr val="FF0000"/>
              </a:solidFill>
            </a:endParaRPr>
          </a:p>
          <a:p>
            <a:pPr lvl="1">
              <a:lnSpc>
                <a:spcPct val="150000"/>
              </a:lnSpc>
            </a:pPr>
            <a:r>
              <a:rPr lang="zh-CN" altLang="en-US"/>
              <a:t>拼题</a:t>
            </a:r>
            <a:r>
              <a:rPr lang="en-US" altLang="zh-CN"/>
              <a:t>A</a:t>
            </a:r>
            <a:r>
              <a:rPr lang="zh-CN" altLang="en-US"/>
              <a:t>实验</a:t>
            </a:r>
            <a:endParaRPr lang="en-US" altLang="zh-CN" dirty="0"/>
          </a:p>
          <a:p>
            <a:pPr>
              <a:lnSpc>
                <a:spcPct val="150000"/>
              </a:lnSpc>
            </a:pPr>
            <a:r>
              <a:rPr lang="zh-CN" altLang="zh-CN" b="1" dirty="0">
                <a:solidFill>
                  <a:srgbClr val="FF0000"/>
                </a:solidFill>
              </a:rPr>
              <a:t>期末考试（</a:t>
            </a:r>
            <a:r>
              <a:rPr lang="en-US" altLang="zh-CN" b="1" dirty="0">
                <a:solidFill>
                  <a:srgbClr val="FF0000"/>
                </a:solidFill>
              </a:rPr>
              <a:t>50%</a:t>
            </a:r>
            <a:r>
              <a:rPr lang="zh-CN" altLang="zh-CN" b="1" dirty="0">
                <a:solidFill>
                  <a:srgbClr val="FF0000"/>
                </a:solidFill>
              </a:rPr>
              <a:t>）</a:t>
            </a:r>
            <a:r>
              <a:rPr lang="zh-CN" altLang="en-US" dirty="0"/>
              <a:t>笔试、闭卷</a:t>
            </a:r>
          </a:p>
        </p:txBody>
      </p:sp>
      <p:sp>
        <p:nvSpPr>
          <p:cNvPr id="5" name="灯片编号占位符 4"/>
          <p:cNvSpPr>
            <a:spLocks noGrp="1"/>
          </p:cNvSpPr>
          <p:nvPr>
            <p:ph type="sldNum" sz="quarter" idx="15"/>
          </p:nvPr>
        </p:nvSpPr>
        <p:spPr/>
        <p:txBody>
          <a:bodyPr/>
          <a:lstStyle/>
          <a:p>
            <a:fld id="{0C913308-F349-4B6D-A68A-DD1791B4A57B}" type="slidenum">
              <a:rPr lang="zh-CN" altLang="en-US" smtClean="0"/>
              <a:t>1</a:t>
            </a:fld>
            <a:endParaRPr lang="zh-CN" altLang="en-US"/>
          </a:p>
        </p:txBody>
      </p:sp>
    </p:spTree>
    <p:extLst>
      <p:ext uri="{BB962C8B-B14F-4D97-AF65-F5344CB8AC3E}">
        <p14:creationId xmlns:p14="http://schemas.microsoft.com/office/powerpoint/2010/main" val="2168329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075240" cy="1143000"/>
          </a:xfrm>
        </p:spPr>
        <p:txBody>
          <a:bodyPr>
            <a:normAutofit fontScale="90000"/>
          </a:bodyPr>
          <a:lstStyle/>
          <a:p>
            <a:r>
              <a:rPr lang="zh-CN" altLang="en-US" dirty="0"/>
              <a:t>习题① 计算以下程序段的时间复杂度</a:t>
            </a:r>
          </a:p>
        </p:txBody>
      </p:sp>
      <p:sp>
        <p:nvSpPr>
          <p:cNvPr id="3" name="灯片编号占位符 2"/>
          <p:cNvSpPr>
            <a:spLocks noGrp="1"/>
          </p:cNvSpPr>
          <p:nvPr>
            <p:ph type="sldNum" sz="quarter" idx="15"/>
          </p:nvPr>
        </p:nvSpPr>
        <p:spPr/>
        <p:txBody>
          <a:bodyPr/>
          <a:lstStyle/>
          <a:p>
            <a:fld id="{0C913308-F349-4B6D-A68A-DD1791B4A57B}" type="slidenum">
              <a:rPr lang="zh-CN" altLang="en-US" smtClean="0"/>
              <a:t>10</a:t>
            </a:fld>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3072541433"/>
              </p:ext>
            </p:extLst>
          </p:nvPr>
        </p:nvGraphicFramePr>
        <p:xfrm>
          <a:off x="1606386" y="4846280"/>
          <a:ext cx="5629910" cy="1463040"/>
        </p:xfrm>
        <a:graphic>
          <a:graphicData uri="http://schemas.openxmlformats.org/drawingml/2006/table">
            <a:tbl>
              <a:tblPr firstRow="1" firstCol="1" bandRow="1">
                <a:tableStyleId>{5C22544A-7EE6-4342-B048-85BDC9FD1C3A}</a:tableStyleId>
              </a:tblPr>
              <a:tblGrid>
                <a:gridCol w="5629910">
                  <a:extLst>
                    <a:ext uri="{9D8B030D-6E8A-4147-A177-3AD203B41FA5}">
                      <a16:colId xmlns:a16="http://schemas.microsoft.com/office/drawing/2014/main" val="20000"/>
                    </a:ext>
                  </a:extLst>
                </a:gridCol>
              </a:tblGrid>
              <a:tr h="1186476">
                <a:tc>
                  <a:txBody>
                    <a:bodyPr/>
                    <a:lstStyle/>
                    <a:p>
                      <a:pPr algn="just">
                        <a:spcAft>
                          <a:spcPts val="0"/>
                        </a:spcAft>
                      </a:pPr>
                      <a:r>
                        <a:rPr lang="en-US" altLang="zh-CN" sz="2400" kern="100">
                          <a:solidFill>
                            <a:sysClr val="windowText" lastClr="000000"/>
                          </a:solidFill>
                          <a:effectLst/>
                        </a:rPr>
                        <a:t>for(i</a:t>
                      </a:r>
                      <a:r>
                        <a:rPr lang="zh-CN" altLang="zh-CN" sz="2400" kern="100" dirty="0">
                          <a:solidFill>
                            <a:sysClr val="windowText" lastClr="000000"/>
                          </a:solidFill>
                          <a:effectLst/>
                        </a:rPr>
                        <a:t>＝</a:t>
                      </a:r>
                      <a:r>
                        <a:rPr lang="en-US" altLang="zh-CN" sz="2400" kern="100" dirty="0">
                          <a:solidFill>
                            <a:sysClr val="windowText" lastClr="000000"/>
                          </a:solidFill>
                          <a:effectLst/>
                        </a:rPr>
                        <a:t>1; i&lt;=n; </a:t>
                      </a:r>
                      <a:r>
                        <a:rPr lang="en-US" altLang="zh-CN" sz="2400" kern="100">
                          <a:solidFill>
                            <a:sysClr val="windowText" lastClr="000000"/>
                          </a:solidFill>
                          <a:effectLst/>
                        </a:rPr>
                        <a:t>i++){</a:t>
                      </a:r>
                    </a:p>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2400" kern="100">
                          <a:solidFill>
                            <a:sysClr val="windowText" lastClr="000000"/>
                          </a:solidFill>
                          <a:effectLst/>
                        </a:rPr>
                        <a:t>    j=1;</a:t>
                      </a:r>
                      <a:endParaRPr lang="zh-CN" altLang="zh-CN" sz="2400" kern="100" dirty="0">
                        <a:solidFill>
                          <a:sysClr val="windowText" lastClr="000000"/>
                        </a:solidFill>
                        <a:effectLst/>
                      </a:endParaRPr>
                    </a:p>
                    <a:p>
                      <a:pPr indent="304800" algn="just">
                        <a:spcAft>
                          <a:spcPts val="0"/>
                        </a:spcAft>
                      </a:pPr>
                      <a:r>
                        <a:rPr lang="en-US" altLang="zh-CN" sz="2400" kern="100" dirty="0">
                          <a:solidFill>
                            <a:sysClr val="windowText" lastClr="000000"/>
                          </a:solidFill>
                          <a:effectLst/>
                        </a:rPr>
                        <a:t>while(j&lt;=</a:t>
                      </a:r>
                      <a:r>
                        <a:rPr lang="en-US" altLang="zh-CN" sz="2400" kern="100">
                          <a:solidFill>
                            <a:sysClr val="windowText" lastClr="000000"/>
                          </a:solidFill>
                          <a:effectLst/>
                        </a:rPr>
                        <a:t>n)</a:t>
                      </a:r>
                      <a:r>
                        <a:rPr lang="en-US" altLang="zh-CN" sz="2400" kern="100">
                          <a:solidFill>
                            <a:sysClr val="windowText" lastClr="000000"/>
                          </a:solidFill>
                          <a:effectLst/>
                          <a:latin typeface="Times New Roman"/>
                          <a:ea typeface="+mn-ea"/>
                        </a:rPr>
                        <a:t>    j=j*2;</a:t>
                      </a:r>
                    </a:p>
                    <a:p>
                      <a:pPr indent="304800" algn="just">
                        <a:spcAft>
                          <a:spcPts val="0"/>
                        </a:spcAft>
                      </a:pPr>
                      <a:r>
                        <a:rPr lang="en-US" altLang="zh-CN" sz="2400" kern="100">
                          <a:solidFill>
                            <a:sysClr val="windowText" lastClr="000000"/>
                          </a:solidFill>
                          <a:effectLst/>
                          <a:latin typeface="Times New Roman"/>
                          <a:ea typeface="+mn-ea"/>
                        </a:rPr>
                        <a:t>}</a:t>
                      </a:r>
                      <a:endParaRPr lang="zh-CN" altLang="zh-CN" sz="2400" kern="100" dirty="0">
                        <a:solidFill>
                          <a:sysClr val="windowText" lastClr="000000"/>
                        </a:solidFill>
                        <a:effectLst/>
                        <a:latin typeface="Times New Roman"/>
                        <a:ea typeface="+mn-ea"/>
                      </a:endParaRPr>
                    </a:p>
                  </a:txBody>
                  <a:tcPr marL="68580" marR="6858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2243557063"/>
              </p:ext>
            </p:extLst>
          </p:nvPr>
        </p:nvGraphicFramePr>
        <p:xfrm>
          <a:off x="1606386" y="1772816"/>
          <a:ext cx="5544616" cy="1296144"/>
        </p:xfrm>
        <a:graphic>
          <a:graphicData uri="http://schemas.openxmlformats.org/drawingml/2006/table">
            <a:tbl>
              <a:tblPr firstRow="1" firstCol="1" bandRow="1">
                <a:tableStyleId>{5C22544A-7EE6-4342-B048-85BDC9FD1C3A}</a:tableStyleId>
              </a:tblPr>
              <a:tblGrid>
                <a:gridCol w="5544616">
                  <a:extLst>
                    <a:ext uri="{9D8B030D-6E8A-4147-A177-3AD203B41FA5}">
                      <a16:colId xmlns:a16="http://schemas.microsoft.com/office/drawing/2014/main" val="20000"/>
                    </a:ext>
                  </a:extLst>
                </a:gridCol>
              </a:tblGrid>
              <a:tr h="1296144">
                <a:tc>
                  <a:txBody>
                    <a:bodyPr/>
                    <a:lstStyle/>
                    <a:p>
                      <a:pPr algn="just">
                        <a:spcAft>
                          <a:spcPts val="0"/>
                        </a:spcAft>
                      </a:pPr>
                      <a:r>
                        <a:rPr lang="en-US" sz="2400" kern="100" dirty="0">
                          <a:solidFill>
                            <a:sysClr val="windowText" lastClr="000000"/>
                          </a:solidFill>
                          <a:effectLst/>
                        </a:rPr>
                        <a:t>for(i</a:t>
                      </a:r>
                      <a:r>
                        <a:rPr lang="zh-CN" sz="2400" kern="100" dirty="0">
                          <a:solidFill>
                            <a:sysClr val="windowText" lastClr="000000"/>
                          </a:solidFill>
                          <a:effectLst/>
                        </a:rPr>
                        <a:t>＝</a:t>
                      </a:r>
                      <a:r>
                        <a:rPr lang="en-US" altLang="zh-CN" sz="2400" kern="100" dirty="0">
                          <a:solidFill>
                            <a:sysClr val="windowText" lastClr="000000"/>
                          </a:solidFill>
                          <a:effectLst/>
                        </a:rPr>
                        <a:t>1</a:t>
                      </a:r>
                      <a:r>
                        <a:rPr lang="en-US" sz="2400" kern="100" dirty="0">
                          <a:solidFill>
                            <a:sysClr val="windowText" lastClr="000000"/>
                          </a:solidFill>
                          <a:effectLst/>
                        </a:rPr>
                        <a:t>; i&lt;=n; i++)</a:t>
                      </a:r>
                      <a:endParaRPr lang="zh-CN" sz="2400" kern="100" dirty="0">
                        <a:solidFill>
                          <a:sysClr val="windowText" lastClr="000000"/>
                        </a:solidFill>
                        <a:effectLst/>
                      </a:endParaRPr>
                    </a:p>
                    <a:p>
                      <a:pPr indent="304800" algn="just">
                        <a:spcAft>
                          <a:spcPts val="0"/>
                        </a:spcAft>
                      </a:pPr>
                      <a:r>
                        <a:rPr lang="en-US" sz="2400" kern="100" dirty="0">
                          <a:solidFill>
                            <a:sysClr val="windowText" lastClr="000000"/>
                          </a:solidFill>
                          <a:effectLst/>
                        </a:rPr>
                        <a:t>for(j</a:t>
                      </a:r>
                      <a:r>
                        <a:rPr lang="zh-CN" sz="2400" kern="100" dirty="0">
                          <a:solidFill>
                            <a:sysClr val="windowText" lastClr="000000"/>
                          </a:solidFill>
                          <a:effectLst/>
                        </a:rPr>
                        <a:t>＝</a:t>
                      </a:r>
                      <a:r>
                        <a:rPr lang="en-US" altLang="zh-CN" sz="2400" kern="100" dirty="0">
                          <a:solidFill>
                            <a:sysClr val="windowText" lastClr="000000"/>
                          </a:solidFill>
                          <a:effectLst/>
                        </a:rPr>
                        <a:t>1</a:t>
                      </a:r>
                      <a:r>
                        <a:rPr lang="en-US" sz="2400" kern="100" dirty="0">
                          <a:solidFill>
                            <a:sysClr val="windowText" lastClr="000000"/>
                          </a:solidFill>
                          <a:effectLst/>
                        </a:rPr>
                        <a:t>; j&lt;=</a:t>
                      </a:r>
                      <a:r>
                        <a:rPr lang="en-US" altLang="zh-CN" sz="2400" kern="100" dirty="0">
                          <a:solidFill>
                            <a:sysClr val="windowText" lastClr="000000"/>
                          </a:solidFill>
                          <a:effectLst/>
                        </a:rPr>
                        <a:t>n</a:t>
                      </a:r>
                      <a:r>
                        <a:rPr lang="en-US" sz="2400" kern="100" dirty="0">
                          <a:solidFill>
                            <a:sysClr val="windowText" lastClr="000000"/>
                          </a:solidFill>
                          <a:effectLst/>
                        </a:rPr>
                        <a:t>; j++)</a:t>
                      </a:r>
                      <a:endParaRPr lang="zh-CN" sz="2400" kern="100" dirty="0">
                        <a:solidFill>
                          <a:sysClr val="windowText" lastClr="000000"/>
                        </a:solidFill>
                        <a:effectLst/>
                      </a:endParaRPr>
                    </a:p>
                    <a:p>
                      <a:pPr indent="609600" algn="just">
                        <a:spcAft>
                          <a:spcPts val="0"/>
                        </a:spcAft>
                      </a:pPr>
                      <a:r>
                        <a:rPr lang="en-US" sz="2400" kern="100" dirty="0">
                          <a:solidFill>
                            <a:sysClr val="windowText" lastClr="000000"/>
                          </a:solidFill>
                          <a:effectLst/>
                        </a:rPr>
                        <a:t>A[i][j]=0;</a:t>
                      </a:r>
                      <a:endParaRPr lang="zh-CN" sz="2400" kern="100" dirty="0">
                        <a:solidFill>
                          <a:sysClr val="windowText" lastClr="000000"/>
                        </a:solidFill>
                        <a:effectLst/>
                        <a:latin typeface="Times New Roman"/>
                        <a:ea typeface="宋体"/>
                      </a:endParaRPr>
                    </a:p>
                  </a:txBody>
                  <a:tcPr marL="68580" marR="6858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2190928022"/>
              </p:ext>
            </p:extLst>
          </p:nvPr>
        </p:nvGraphicFramePr>
        <p:xfrm>
          <a:off x="1606386" y="3212976"/>
          <a:ext cx="5544616" cy="1463040"/>
        </p:xfrm>
        <a:graphic>
          <a:graphicData uri="http://schemas.openxmlformats.org/drawingml/2006/table">
            <a:tbl>
              <a:tblPr firstRow="1" firstCol="1" bandRow="1">
                <a:tableStyleId>{5C22544A-7EE6-4342-B048-85BDC9FD1C3A}</a:tableStyleId>
              </a:tblPr>
              <a:tblGrid>
                <a:gridCol w="5544616">
                  <a:extLst>
                    <a:ext uri="{9D8B030D-6E8A-4147-A177-3AD203B41FA5}">
                      <a16:colId xmlns:a16="http://schemas.microsoft.com/office/drawing/2014/main" val="20000"/>
                    </a:ext>
                  </a:extLst>
                </a:gridCol>
              </a:tblGrid>
              <a:tr h="1296144">
                <a:tc>
                  <a:txBody>
                    <a:bodyPr/>
                    <a:lstStyle/>
                    <a:p>
                      <a:pPr algn="just">
                        <a:spcAft>
                          <a:spcPts val="0"/>
                        </a:spcAft>
                      </a:pPr>
                      <a:r>
                        <a:rPr lang="en-US" sz="2400" kern="100">
                          <a:solidFill>
                            <a:sysClr val="windowText" lastClr="000000"/>
                          </a:solidFill>
                          <a:effectLst/>
                        </a:rPr>
                        <a:t>for(i</a:t>
                      </a:r>
                      <a:r>
                        <a:rPr lang="zh-CN" sz="2400" kern="100" dirty="0">
                          <a:solidFill>
                            <a:sysClr val="windowText" lastClr="000000"/>
                          </a:solidFill>
                          <a:effectLst/>
                        </a:rPr>
                        <a:t>＝</a:t>
                      </a:r>
                      <a:r>
                        <a:rPr lang="en-US" sz="2400" kern="100" dirty="0">
                          <a:solidFill>
                            <a:sysClr val="windowText" lastClr="000000"/>
                          </a:solidFill>
                          <a:effectLst/>
                        </a:rPr>
                        <a:t>1; i&lt;=n; </a:t>
                      </a:r>
                      <a:r>
                        <a:rPr lang="en-US" sz="2400" kern="100">
                          <a:solidFill>
                            <a:sysClr val="windowText" lastClr="000000"/>
                          </a:solidFill>
                          <a:effectLst/>
                        </a:rPr>
                        <a:t>i++){</a:t>
                      </a:r>
                    </a:p>
                    <a:p>
                      <a:pPr algn="just">
                        <a:spcAft>
                          <a:spcPts val="0"/>
                        </a:spcAft>
                      </a:pPr>
                      <a:r>
                        <a:rPr lang="en-US" altLang="zh-CN" sz="2400" kern="100">
                          <a:solidFill>
                            <a:sysClr val="windowText" lastClr="000000"/>
                          </a:solidFill>
                          <a:effectLst/>
                        </a:rPr>
                        <a:t>    j=1;</a:t>
                      </a:r>
                      <a:endParaRPr lang="zh-CN" sz="2400" kern="100" dirty="0">
                        <a:solidFill>
                          <a:sysClr val="windowText" lastClr="000000"/>
                        </a:solidFill>
                        <a:effectLst/>
                      </a:endParaRPr>
                    </a:p>
                    <a:p>
                      <a:pPr indent="304800" algn="just">
                        <a:spcAft>
                          <a:spcPts val="0"/>
                        </a:spcAft>
                      </a:pPr>
                      <a:r>
                        <a:rPr lang="en-US" sz="2400" kern="100" dirty="0">
                          <a:solidFill>
                            <a:sysClr val="windowText" lastClr="000000"/>
                          </a:solidFill>
                          <a:effectLst/>
                        </a:rPr>
                        <a:t>while(j&lt;=</a:t>
                      </a:r>
                      <a:r>
                        <a:rPr lang="en-US" sz="2400" kern="100">
                          <a:solidFill>
                            <a:sysClr val="windowText" lastClr="000000"/>
                          </a:solidFill>
                          <a:effectLst/>
                        </a:rPr>
                        <a:t>n)</a:t>
                      </a:r>
                      <a:r>
                        <a:rPr lang="en-US" sz="2400" kern="100" baseline="0">
                          <a:solidFill>
                            <a:sysClr val="windowText" lastClr="000000"/>
                          </a:solidFill>
                          <a:effectLst/>
                        </a:rPr>
                        <a:t>  </a:t>
                      </a:r>
                      <a:r>
                        <a:rPr lang="en-US" altLang="zh-CN" sz="2400" kern="100">
                          <a:solidFill>
                            <a:sysClr val="windowText" lastClr="000000"/>
                          </a:solidFill>
                          <a:effectLst/>
                          <a:latin typeface="Times New Roman"/>
                          <a:ea typeface="宋体"/>
                        </a:rPr>
                        <a:t> j++;</a:t>
                      </a:r>
                    </a:p>
                    <a:p>
                      <a:pPr indent="304800" algn="just">
                        <a:spcAft>
                          <a:spcPts val="0"/>
                        </a:spcAft>
                      </a:pPr>
                      <a:r>
                        <a:rPr lang="en-US" altLang="zh-CN" sz="2400" kern="100">
                          <a:solidFill>
                            <a:sysClr val="windowText" lastClr="000000"/>
                          </a:solidFill>
                          <a:effectLst/>
                          <a:latin typeface="Times New Roman"/>
                          <a:ea typeface="宋体"/>
                        </a:rPr>
                        <a:t>}</a:t>
                      </a:r>
                      <a:endParaRPr lang="en-US" altLang="zh-CN" sz="2400" kern="100" dirty="0">
                        <a:solidFill>
                          <a:sysClr val="windowText" lastClr="000000"/>
                        </a:solidFill>
                        <a:effectLst/>
                        <a:latin typeface="Times New Roman"/>
                        <a:ea typeface="宋体"/>
                      </a:endParaRPr>
                    </a:p>
                  </a:txBody>
                  <a:tcPr marL="68580" marR="6858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22767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2248644" y="692696"/>
            <a:ext cx="6172200" cy="2053590"/>
          </a:xfrm>
        </p:spPr>
        <p:txBody>
          <a:bodyPr>
            <a:normAutofit/>
          </a:bodyPr>
          <a:lstStyle/>
          <a:p>
            <a:r>
              <a:rPr lang="zh-CN" altLang="en-US" sz="5400" dirty="0"/>
              <a:t>第二章 线性表</a:t>
            </a:r>
          </a:p>
        </p:txBody>
      </p:sp>
      <p:sp>
        <p:nvSpPr>
          <p:cNvPr id="6" name="文本占位符 5"/>
          <p:cNvSpPr>
            <a:spLocks noGrp="1"/>
          </p:cNvSpPr>
          <p:nvPr>
            <p:ph type="body" idx="1"/>
          </p:nvPr>
        </p:nvSpPr>
        <p:spPr>
          <a:xfrm>
            <a:off x="2438400" y="2924944"/>
            <a:ext cx="3006080" cy="3096344"/>
          </a:xfrm>
        </p:spPr>
        <p:txBody>
          <a:bodyPr>
            <a:normAutofit/>
          </a:bodyPr>
          <a:lstStyle/>
          <a:p>
            <a:pPr marL="342900" indent="-342900">
              <a:buFont typeface="Wingdings" pitchFamily="2" charset="2"/>
              <a:buChar char="u"/>
            </a:pPr>
            <a:r>
              <a:rPr lang="zh-CN" altLang="en-US" sz="2800" dirty="0"/>
              <a:t>顺序存储</a:t>
            </a:r>
            <a:endParaRPr lang="en-US" altLang="zh-CN" sz="2800" dirty="0"/>
          </a:p>
          <a:p>
            <a:pPr marL="342900" indent="-342900">
              <a:buFont typeface="Wingdings" pitchFamily="2" charset="2"/>
              <a:buChar char="u"/>
            </a:pPr>
            <a:r>
              <a:rPr lang="zh-CN" altLang="en-US" sz="2800" dirty="0"/>
              <a:t>链表存储</a:t>
            </a:r>
            <a:endParaRPr lang="en-US" altLang="zh-CN" sz="2800" dirty="0"/>
          </a:p>
          <a:p>
            <a:pPr marL="342900" indent="-342900">
              <a:buFont typeface="Wingdings" pitchFamily="2" charset="2"/>
              <a:buChar char="u"/>
            </a:pPr>
            <a:r>
              <a:rPr lang="zh-CN" altLang="en-US" sz="2800" dirty="0"/>
              <a:t>栈</a:t>
            </a:r>
            <a:endParaRPr lang="en-US" altLang="zh-CN" sz="2800" dirty="0"/>
          </a:p>
          <a:p>
            <a:pPr marL="342900" indent="-342900">
              <a:buFont typeface="Wingdings" pitchFamily="2" charset="2"/>
              <a:buChar char="u"/>
            </a:pPr>
            <a:r>
              <a:rPr lang="zh-CN" altLang="en-US" sz="2800" dirty="0"/>
              <a:t>队列</a:t>
            </a:r>
          </a:p>
          <a:p>
            <a:pPr marL="342900" indent="-342900">
              <a:buFont typeface="Wingdings" pitchFamily="2" charset="2"/>
              <a:buChar char="u"/>
            </a:pPr>
            <a:endParaRPr lang="zh-CN" altLang="en-US" sz="28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11</a:t>
            </a:fld>
            <a:endParaRPr lang="zh-CN" altLang="en-US"/>
          </a:p>
        </p:txBody>
      </p:sp>
      <p:sp>
        <p:nvSpPr>
          <p:cNvPr id="7" name="文本占位符 5"/>
          <p:cNvSpPr txBox="1">
            <a:spLocks/>
          </p:cNvSpPr>
          <p:nvPr/>
        </p:nvSpPr>
        <p:spPr>
          <a:xfrm>
            <a:off x="5444480" y="5010150"/>
            <a:ext cx="3006080" cy="1508760"/>
          </a:xfrm>
          <a:prstGeom prst="rect">
            <a:avLst/>
          </a:prstGeom>
        </p:spPr>
        <p:txBody>
          <a:bodyPr vert="horz" anchor="t">
            <a:norm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None/>
              <a:defRPr kumimoji="0" sz="1800" kern="1200">
                <a:solidFill>
                  <a:schemeClr val="tx1">
                    <a:tint val="75000"/>
                  </a:schemeClr>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None/>
              <a:defRPr kumimoji="0" sz="1600" kern="1200">
                <a:solidFill>
                  <a:schemeClr val="tx1">
                    <a:tint val="75000"/>
                  </a:schemeClr>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None/>
              <a:defRPr kumimoji="0" sz="1400" kern="1200">
                <a:solidFill>
                  <a:schemeClr val="tx1">
                    <a:tint val="75000"/>
                  </a:schemeClr>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None/>
              <a:defRPr kumimoji="0" sz="1400" kern="1200">
                <a:solidFill>
                  <a:schemeClr val="tx1">
                    <a:tint val="75000"/>
                  </a:schemeClr>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342900" indent="-342900">
              <a:buFont typeface="Wingdings" pitchFamily="2" charset="2"/>
              <a:buChar char="u"/>
            </a:pPr>
            <a:endParaRPr lang="zh-CN" altLang="en-US" sz="2800" dirty="0"/>
          </a:p>
        </p:txBody>
      </p:sp>
    </p:spTree>
    <p:extLst>
      <p:ext uri="{BB962C8B-B14F-4D97-AF65-F5344CB8AC3E}">
        <p14:creationId xmlns:p14="http://schemas.microsoft.com/office/powerpoint/2010/main" val="4187296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2"/>
          <p:cNvSpPr>
            <a:spLocks noGrp="1" noChangeArrowheads="1"/>
          </p:cNvSpPr>
          <p:nvPr>
            <p:ph type="title"/>
          </p:nvPr>
        </p:nvSpPr>
        <p:spPr>
          <a:noFill/>
        </p:spPr>
        <p:txBody>
          <a:bodyPr>
            <a:normAutofit/>
          </a:bodyPr>
          <a:lstStyle/>
          <a:p>
            <a:pPr algn="l" eaLnBrk="1" hangingPunct="1"/>
            <a:r>
              <a:rPr lang="zh-CN" altLang="en-US" dirty="0"/>
              <a:t>线性表的特性</a:t>
            </a:r>
          </a:p>
        </p:txBody>
      </p:sp>
      <p:sp>
        <p:nvSpPr>
          <p:cNvPr id="3" name="灯片编号占位符 2"/>
          <p:cNvSpPr>
            <a:spLocks noGrp="1"/>
          </p:cNvSpPr>
          <p:nvPr>
            <p:ph type="sldNum" sz="quarter" idx="15"/>
          </p:nvPr>
        </p:nvSpPr>
        <p:spPr/>
        <p:txBody>
          <a:bodyPr/>
          <a:lstStyle/>
          <a:p>
            <a:fld id="{0C913308-F349-4B6D-A68A-DD1791B4A57B}" type="slidenum">
              <a:rPr lang="zh-CN" altLang="en-US" smtClean="0"/>
              <a:t>12</a:t>
            </a:fld>
            <a:endParaRPr lang="zh-CN" altLang="en-US"/>
          </a:p>
        </p:txBody>
      </p:sp>
      <p:grpSp>
        <p:nvGrpSpPr>
          <p:cNvPr id="27" name="Group 4"/>
          <p:cNvGrpSpPr>
            <a:grpSpLocks/>
          </p:cNvGrpSpPr>
          <p:nvPr/>
        </p:nvGrpSpPr>
        <p:grpSpPr bwMode="auto">
          <a:xfrm>
            <a:off x="1297136" y="5373216"/>
            <a:ext cx="6299200" cy="522288"/>
            <a:chOff x="725" y="1281"/>
            <a:chExt cx="3968" cy="329"/>
          </a:xfrm>
        </p:grpSpPr>
        <p:sp>
          <p:nvSpPr>
            <p:cNvPr id="28" name="Text Box 5"/>
            <p:cNvSpPr txBox="1">
              <a:spLocks noChangeArrowheads="1"/>
            </p:cNvSpPr>
            <p:nvPr/>
          </p:nvSpPr>
          <p:spPr bwMode="auto">
            <a:xfrm>
              <a:off x="774" y="1290"/>
              <a:ext cx="236"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algn="just"/>
              <a:r>
                <a:rPr lang="en-US" altLang="zh-CN" sz="2400" b="1" i="1">
                  <a:solidFill>
                    <a:srgbClr val="FF3300"/>
                  </a:solidFill>
                  <a:latin typeface="Times New Roman" pitchFamily="18" charset="0"/>
                  <a:ea typeface="宋体" charset="-122"/>
                </a:rPr>
                <a:t>a</a:t>
              </a:r>
              <a:r>
                <a:rPr lang="en-US" altLang="zh-CN" sz="2400" b="1" baseline="-25000">
                  <a:solidFill>
                    <a:srgbClr val="FF3300"/>
                  </a:solidFill>
                  <a:latin typeface="Times New Roman" pitchFamily="18" charset="0"/>
                  <a:ea typeface="宋体" charset="-122"/>
                </a:rPr>
                <a:t>1</a:t>
              </a:r>
              <a:endParaRPr lang="en-US" altLang="zh-CN" sz="2400" b="1">
                <a:solidFill>
                  <a:srgbClr val="FF3300"/>
                </a:solidFill>
                <a:latin typeface="Times New Roman" pitchFamily="18" charset="0"/>
                <a:ea typeface="宋体" charset="-122"/>
              </a:endParaRPr>
            </a:p>
          </p:txBody>
        </p:sp>
        <p:sp>
          <p:nvSpPr>
            <p:cNvPr id="29" name="Oval 6"/>
            <p:cNvSpPr>
              <a:spLocks noChangeArrowheads="1"/>
            </p:cNvSpPr>
            <p:nvPr/>
          </p:nvSpPr>
          <p:spPr bwMode="auto">
            <a:xfrm>
              <a:off x="725" y="1318"/>
              <a:ext cx="279" cy="269"/>
            </a:xfrm>
            <a:prstGeom prst="ellipse">
              <a:avLst/>
            </a:prstGeom>
            <a:noFill/>
            <a:ln w="28575">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endParaRPr lang="zh-CN" altLang="en-US"/>
            </a:p>
          </p:txBody>
        </p:sp>
        <p:sp>
          <p:nvSpPr>
            <p:cNvPr id="30" name="Text Box 7"/>
            <p:cNvSpPr txBox="1">
              <a:spLocks noChangeArrowheads="1"/>
            </p:cNvSpPr>
            <p:nvPr/>
          </p:nvSpPr>
          <p:spPr bwMode="auto">
            <a:xfrm>
              <a:off x="2351" y="1289"/>
              <a:ext cx="236"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a:spcBef>
                  <a:spcPct val="20000"/>
                </a:spcBef>
              </a:pPr>
              <a:r>
                <a:rPr lang="en-US" altLang="zh-CN" sz="2400" b="1" i="1">
                  <a:solidFill>
                    <a:schemeClr val="tx1"/>
                  </a:solidFill>
                  <a:latin typeface="Times New Roman" pitchFamily="18" charset="0"/>
                  <a:ea typeface="宋体" charset="-122"/>
                </a:rPr>
                <a:t>a</a:t>
              </a:r>
              <a:r>
                <a:rPr lang="en-US" altLang="zh-CN" sz="2400" b="1" baseline="-25000">
                  <a:solidFill>
                    <a:schemeClr val="tx1"/>
                  </a:solidFill>
                  <a:latin typeface="Times New Roman" pitchFamily="18" charset="0"/>
                  <a:ea typeface="宋体" charset="-122"/>
                </a:rPr>
                <a:t>3</a:t>
              </a:r>
              <a:endParaRPr lang="en-US" altLang="zh-CN" sz="2400" b="1">
                <a:solidFill>
                  <a:schemeClr val="tx1"/>
                </a:solidFill>
                <a:latin typeface="Times New Roman" pitchFamily="18" charset="0"/>
                <a:ea typeface="宋体" charset="-122"/>
              </a:endParaRPr>
            </a:p>
          </p:txBody>
        </p:sp>
        <p:sp>
          <p:nvSpPr>
            <p:cNvPr id="31" name="Oval 8"/>
            <p:cNvSpPr>
              <a:spLocks noChangeArrowheads="1"/>
            </p:cNvSpPr>
            <p:nvPr/>
          </p:nvSpPr>
          <p:spPr bwMode="auto">
            <a:xfrm>
              <a:off x="2340" y="1321"/>
              <a:ext cx="279" cy="269"/>
            </a:xfrm>
            <a:prstGeom prst="ellipse">
              <a:avLst/>
            </a:prstGeom>
            <a:noFill/>
            <a:ln w="28575">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endParaRPr lang="zh-CN" altLang="en-US"/>
            </a:p>
          </p:txBody>
        </p:sp>
        <p:sp>
          <p:nvSpPr>
            <p:cNvPr id="32" name="Text Box 9"/>
            <p:cNvSpPr txBox="1">
              <a:spLocks noChangeArrowheads="1"/>
            </p:cNvSpPr>
            <p:nvPr/>
          </p:nvSpPr>
          <p:spPr bwMode="auto">
            <a:xfrm>
              <a:off x="3158" y="1290"/>
              <a:ext cx="236"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r>
                <a:rPr lang="en-US" altLang="zh-CN" sz="2400" b="1" i="1">
                  <a:solidFill>
                    <a:schemeClr val="tx1"/>
                  </a:solidFill>
                  <a:latin typeface="Times New Roman" pitchFamily="18" charset="0"/>
                  <a:ea typeface="宋体" charset="-122"/>
                </a:rPr>
                <a:t>a</a:t>
              </a:r>
              <a:r>
                <a:rPr lang="en-US" altLang="zh-CN" sz="2400" b="1" baseline="-25000">
                  <a:solidFill>
                    <a:schemeClr val="tx1"/>
                  </a:solidFill>
                  <a:latin typeface="Times New Roman" pitchFamily="18" charset="0"/>
                  <a:ea typeface="宋体" charset="-122"/>
                </a:rPr>
                <a:t>4</a:t>
              </a:r>
              <a:endParaRPr lang="en-US" altLang="zh-CN" sz="2400" b="1">
                <a:solidFill>
                  <a:schemeClr val="tx1"/>
                </a:solidFill>
                <a:latin typeface="Times New Roman" pitchFamily="18" charset="0"/>
                <a:ea typeface="宋体" charset="-122"/>
              </a:endParaRPr>
            </a:p>
          </p:txBody>
        </p:sp>
        <p:sp>
          <p:nvSpPr>
            <p:cNvPr id="33" name="Oval 10"/>
            <p:cNvSpPr>
              <a:spLocks noChangeArrowheads="1"/>
            </p:cNvSpPr>
            <p:nvPr/>
          </p:nvSpPr>
          <p:spPr bwMode="auto">
            <a:xfrm>
              <a:off x="3141" y="1322"/>
              <a:ext cx="279" cy="269"/>
            </a:xfrm>
            <a:prstGeom prst="ellipse">
              <a:avLst/>
            </a:prstGeom>
            <a:noFill/>
            <a:ln w="28575">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endParaRPr lang="zh-CN" altLang="en-US"/>
            </a:p>
          </p:txBody>
        </p:sp>
        <p:sp>
          <p:nvSpPr>
            <p:cNvPr id="34" name="Text Box 11"/>
            <p:cNvSpPr txBox="1">
              <a:spLocks noChangeArrowheads="1"/>
            </p:cNvSpPr>
            <p:nvPr/>
          </p:nvSpPr>
          <p:spPr bwMode="auto">
            <a:xfrm>
              <a:off x="4431" y="1289"/>
              <a:ext cx="236"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r>
                <a:rPr lang="en-US" altLang="zh-CN" sz="2400" b="1" i="1">
                  <a:solidFill>
                    <a:srgbClr val="FF3300"/>
                  </a:solidFill>
                  <a:latin typeface="Times New Roman" pitchFamily="18" charset="0"/>
                  <a:ea typeface="宋体" charset="-122"/>
                </a:rPr>
                <a:t>a</a:t>
              </a:r>
              <a:r>
                <a:rPr lang="en-US" altLang="zh-CN" sz="2400" b="1" i="1" baseline="-25000">
                  <a:solidFill>
                    <a:srgbClr val="FF3300"/>
                  </a:solidFill>
                  <a:latin typeface="Times New Roman" pitchFamily="18" charset="0"/>
                  <a:ea typeface="宋体" charset="-122"/>
                </a:rPr>
                <a:t>n</a:t>
              </a:r>
              <a:endParaRPr lang="en-US" altLang="zh-CN" sz="2400" b="1">
                <a:solidFill>
                  <a:srgbClr val="FF3300"/>
                </a:solidFill>
                <a:latin typeface="Times New Roman" pitchFamily="18" charset="0"/>
                <a:ea typeface="宋体" charset="-122"/>
              </a:endParaRPr>
            </a:p>
          </p:txBody>
        </p:sp>
        <p:sp>
          <p:nvSpPr>
            <p:cNvPr id="35" name="Oval 12"/>
            <p:cNvSpPr>
              <a:spLocks noChangeArrowheads="1"/>
            </p:cNvSpPr>
            <p:nvPr/>
          </p:nvSpPr>
          <p:spPr bwMode="auto">
            <a:xfrm>
              <a:off x="4414" y="1335"/>
              <a:ext cx="279" cy="269"/>
            </a:xfrm>
            <a:prstGeom prst="ellipse">
              <a:avLst/>
            </a:prstGeom>
            <a:noFill/>
            <a:ln w="28575">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endParaRPr lang="zh-CN" altLang="en-US"/>
            </a:p>
          </p:txBody>
        </p:sp>
        <p:sp>
          <p:nvSpPr>
            <p:cNvPr id="36" name="Text Box 13"/>
            <p:cNvSpPr txBox="1">
              <a:spLocks noChangeArrowheads="1"/>
            </p:cNvSpPr>
            <p:nvPr/>
          </p:nvSpPr>
          <p:spPr bwMode="auto">
            <a:xfrm>
              <a:off x="1546" y="1281"/>
              <a:ext cx="236"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r>
                <a:rPr lang="en-US" altLang="zh-CN" sz="2400" b="1" i="1">
                  <a:solidFill>
                    <a:schemeClr val="tx1"/>
                  </a:solidFill>
                  <a:latin typeface="Times New Roman" pitchFamily="18" charset="0"/>
                  <a:ea typeface="宋体" charset="-122"/>
                </a:rPr>
                <a:t>a</a:t>
              </a:r>
              <a:r>
                <a:rPr lang="en-US" altLang="zh-CN" sz="2400" b="1" baseline="-25000">
                  <a:solidFill>
                    <a:schemeClr val="tx1"/>
                  </a:solidFill>
                  <a:latin typeface="Times New Roman" pitchFamily="18" charset="0"/>
                  <a:ea typeface="宋体" charset="-122"/>
                </a:rPr>
                <a:t>2</a:t>
              </a:r>
              <a:endParaRPr lang="en-US" altLang="zh-CN" sz="2400" b="1">
                <a:solidFill>
                  <a:schemeClr val="tx1"/>
                </a:solidFill>
                <a:latin typeface="Times New Roman" pitchFamily="18" charset="0"/>
                <a:ea typeface="宋体" charset="-122"/>
              </a:endParaRPr>
            </a:p>
          </p:txBody>
        </p:sp>
        <p:sp>
          <p:nvSpPr>
            <p:cNvPr id="37" name="Oval 14"/>
            <p:cNvSpPr>
              <a:spLocks noChangeArrowheads="1"/>
            </p:cNvSpPr>
            <p:nvPr/>
          </p:nvSpPr>
          <p:spPr bwMode="auto">
            <a:xfrm>
              <a:off x="1529" y="1318"/>
              <a:ext cx="279" cy="269"/>
            </a:xfrm>
            <a:prstGeom prst="ellipse">
              <a:avLst/>
            </a:prstGeom>
            <a:noFill/>
            <a:ln w="28575">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endParaRPr lang="zh-CN" altLang="en-US"/>
            </a:p>
          </p:txBody>
        </p:sp>
        <p:sp>
          <p:nvSpPr>
            <p:cNvPr id="38" name="Line 15"/>
            <p:cNvSpPr>
              <a:spLocks noChangeShapeType="1"/>
            </p:cNvSpPr>
            <p:nvPr/>
          </p:nvSpPr>
          <p:spPr bwMode="auto">
            <a:xfrm flipV="1">
              <a:off x="1818" y="1441"/>
              <a:ext cx="509" cy="1"/>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lIns="10800" tIns="28800" rIns="0" bIns="10800"/>
            <a:lstStyle/>
            <a:p>
              <a:endParaRPr lang="zh-CN" altLang="en-US"/>
            </a:p>
          </p:txBody>
        </p:sp>
        <p:sp>
          <p:nvSpPr>
            <p:cNvPr id="39" name="Line 16"/>
            <p:cNvSpPr>
              <a:spLocks noChangeShapeType="1"/>
            </p:cNvSpPr>
            <p:nvPr/>
          </p:nvSpPr>
          <p:spPr bwMode="auto">
            <a:xfrm flipV="1">
              <a:off x="1006" y="1441"/>
              <a:ext cx="509" cy="1"/>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lIns="10800" tIns="28800" rIns="0" bIns="10800"/>
            <a:lstStyle/>
            <a:p>
              <a:endParaRPr lang="zh-CN" altLang="en-US"/>
            </a:p>
          </p:txBody>
        </p:sp>
        <p:sp>
          <p:nvSpPr>
            <p:cNvPr id="40" name="Line 17"/>
            <p:cNvSpPr>
              <a:spLocks noChangeShapeType="1"/>
            </p:cNvSpPr>
            <p:nvPr/>
          </p:nvSpPr>
          <p:spPr bwMode="auto">
            <a:xfrm flipV="1">
              <a:off x="2623" y="1441"/>
              <a:ext cx="509" cy="1"/>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lIns="10800" tIns="28800" rIns="0" bIns="10800"/>
            <a:lstStyle/>
            <a:p>
              <a:endParaRPr lang="zh-CN" altLang="en-US"/>
            </a:p>
          </p:txBody>
        </p:sp>
        <p:sp>
          <p:nvSpPr>
            <p:cNvPr id="41" name="Line 18"/>
            <p:cNvSpPr>
              <a:spLocks noChangeShapeType="1"/>
            </p:cNvSpPr>
            <p:nvPr/>
          </p:nvSpPr>
          <p:spPr bwMode="auto">
            <a:xfrm flipV="1">
              <a:off x="3430" y="1441"/>
              <a:ext cx="971" cy="0"/>
            </a:xfrm>
            <a:prstGeom prst="line">
              <a:avLst/>
            </a:prstGeom>
            <a:noFill/>
            <a:ln w="28575">
              <a:solidFill>
                <a:srgbClr val="006666"/>
              </a:solidFill>
              <a:prstDash val="dash"/>
              <a:round/>
              <a:headEnd/>
              <a:tailEnd/>
            </a:ln>
            <a:extLst>
              <a:ext uri="{909E8E84-426E-40DD-AFC4-6F175D3DCCD1}">
                <a14:hiddenFill xmlns:a14="http://schemas.microsoft.com/office/drawing/2010/main">
                  <a:noFill/>
                </a14:hiddenFill>
              </a:ext>
            </a:extLst>
          </p:spPr>
          <p:txBody>
            <a:bodyPr lIns="10800" tIns="28800" rIns="0" bIns="10800"/>
            <a:lstStyle/>
            <a:p>
              <a:endParaRPr lang="zh-CN" altLang="en-US"/>
            </a:p>
          </p:txBody>
        </p:sp>
      </p:grpSp>
      <p:sp>
        <p:nvSpPr>
          <p:cNvPr id="42" name="Text Box 23"/>
          <p:cNvSpPr txBox="1">
            <a:spLocks noChangeArrowheads="1"/>
          </p:cNvSpPr>
          <p:nvPr/>
        </p:nvSpPr>
        <p:spPr bwMode="auto">
          <a:xfrm>
            <a:off x="428625" y="1628800"/>
            <a:ext cx="76533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algn="l" eaLnBrk="1" hangingPunct="1">
              <a:spcBef>
                <a:spcPct val="20000"/>
              </a:spcBef>
            </a:pPr>
            <a:r>
              <a:rPr lang="zh-CN" altLang="en-US" sz="2800" b="1" dirty="0">
                <a:solidFill>
                  <a:schemeClr val="tx1"/>
                </a:solidFill>
                <a:latin typeface="Times New Roman" pitchFamily="18" charset="0"/>
                <a:ea typeface="宋体" charset="-122"/>
              </a:rPr>
              <a:t>1. </a:t>
            </a:r>
            <a:r>
              <a:rPr lang="zh-CN" altLang="en-US" sz="2800" b="1" dirty="0">
                <a:solidFill>
                  <a:srgbClr val="FF0000"/>
                </a:solidFill>
                <a:latin typeface="Times New Roman" pitchFamily="18" charset="0"/>
                <a:ea typeface="宋体" charset="-122"/>
              </a:rPr>
              <a:t>有限性：</a:t>
            </a:r>
            <a:r>
              <a:rPr lang="zh-CN" altLang="en-US" sz="2800" b="1" dirty="0">
                <a:solidFill>
                  <a:schemeClr val="tx1"/>
                </a:solidFill>
                <a:latin typeface="Times New Roman" pitchFamily="18" charset="0"/>
                <a:ea typeface="宋体" charset="-122"/>
              </a:rPr>
              <a:t>线性表中数据元素的个数是有穷的。</a:t>
            </a:r>
            <a:endParaRPr lang="zh-CN" altLang="en-US" sz="2800" dirty="0">
              <a:solidFill>
                <a:schemeClr val="tx1"/>
              </a:solidFill>
              <a:latin typeface="Times New Roman" pitchFamily="18" charset="0"/>
              <a:ea typeface="宋体" charset="-122"/>
            </a:endParaRPr>
          </a:p>
        </p:txBody>
      </p:sp>
      <p:sp>
        <p:nvSpPr>
          <p:cNvPr id="43" name="Text Box 24"/>
          <p:cNvSpPr txBox="1">
            <a:spLocks noChangeArrowheads="1"/>
          </p:cNvSpPr>
          <p:nvPr/>
        </p:nvSpPr>
        <p:spPr bwMode="auto">
          <a:xfrm>
            <a:off x="419100" y="2276872"/>
            <a:ext cx="79613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algn="l" eaLnBrk="1" hangingPunct="1">
              <a:spcBef>
                <a:spcPct val="50000"/>
              </a:spcBef>
            </a:pPr>
            <a:r>
              <a:rPr lang="zh-CN" altLang="en-US" sz="2800" b="1" dirty="0">
                <a:solidFill>
                  <a:schemeClr val="tx1"/>
                </a:solidFill>
                <a:latin typeface="Times New Roman" pitchFamily="18" charset="0"/>
                <a:ea typeface="宋体" charset="-122"/>
              </a:rPr>
              <a:t>2. </a:t>
            </a:r>
            <a:r>
              <a:rPr lang="zh-CN" altLang="en-US" sz="2800" b="1" dirty="0">
                <a:solidFill>
                  <a:srgbClr val="FF0000"/>
                </a:solidFill>
                <a:latin typeface="Times New Roman" pitchFamily="18" charset="0"/>
                <a:ea typeface="宋体" charset="-122"/>
              </a:rPr>
              <a:t>相同性：</a:t>
            </a:r>
            <a:r>
              <a:rPr lang="zh-CN" altLang="en-US" sz="2800" b="1" dirty="0">
                <a:solidFill>
                  <a:schemeClr val="tx1"/>
                </a:solidFill>
                <a:latin typeface="Times New Roman" pitchFamily="18" charset="0"/>
                <a:ea typeface="宋体" charset="-122"/>
              </a:rPr>
              <a:t>线性表中数据元素的类型是同一的。</a:t>
            </a:r>
          </a:p>
        </p:txBody>
      </p:sp>
      <p:sp>
        <p:nvSpPr>
          <p:cNvPr id="44" name="Text Box 25"/>
          <p:cNvSpPr txBox="1">
            <a:spLocks noChangeArrowheads="1"/>
          </p:cNvSpPr>
          <p:nvPr/>
        </p:nvSpPr>
        <p:spPr bwMode="auto">
          <a:xfrm>
            <a:off x="342900" y="2924944"/>
            <a:ext cx="8486775" cy="221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algn="l" eaLnBrk="1" hangingPunct="1">
              <a:lnSpc>
                <a:spcPct val="120000"/>
              </a:lnSpc>
              <a:spcBef>
                <a:spcPct val="50000"/>
              </a:spcBef>
            </a:pPr>
            <a:r>
              <a:rPr lang="zh-CN" altLang="en-US" sz="2800" b="1" dirty="0">
                <a:solidFill>
                  <a:schemeClr val="tx1"/>
                </a:solidFill>
                <a:latin typeface="Times New Roman" pitchFamily="18" charset="0"/>
                <a:ea typeface="宋体" charset="-122"/>
              </a:rPr>
              <a:t>3. </a:t>
            </a:r>
            <a:r>
              <a:rPr lang="zh-CN" altLang="en-US" sz="2800" b="1" dirty="0">
                <a:solidFill>
                  <a:srgbClr val="FF0000"/>
                </a:solidFill>
                <a:latin typeface="Times New Roman" pitchFamily="18" charset="0"/>
                <a:ea typeface="宋体" charset="-122"/>
              </a:rPr>
              <a:t>顺序性：</a:t>
            </a:r>
            <a:r>
              <a:rPr lang="zh-CN" altLang="en-US" sz="2800" b="1" dirty="0">
                <a:solidFill>
                  <a:schemeClr val="tx1"/>
                </a:solidFill>
                <a:latin typeface="Times New Roman" pitchFamily="18" charset="0"/>
                <a:ea typeface="宋体" charset="-122"/>
              </a:rPr>
              <a:t>线性表中相邻的数据元素</a:t>
            </a:r>
            <a:r>
              <a:rPr lang="en-US" altLang="zh-CN" sz="2800" b="1" i="1" dirty="0">
                <a:solidFill>
                  <a:schemeClr val="tx1"/>
                </a:solidFill>
                <a:latin typeface="Times New Roman" pitchFamily="18" charset="0"/>
                <a:ea typeface="宋体" charset="-122"/>
              </a:rPr>
              <a:t>a</a:t>
            </a:r>
            <a:r>
              <a:rPr lang="en-US" altLang="zh-CN" sz="2800" b="1" i="1" baseline="-30000" dirty="0">
                <a:solidFill>
                  <a:schemeClr val="tx1"/>
                </a:solidFill>
                <a:latin typeface="Times New Roman" pitchFamily="18" charset="0"/>
                <a:ea typeface="宋体" charset="-122"/>
              </a:rPr>
              <a:t>i</a:t>
            </a:r>
            <a:r>
              <a:rPr lang="en-US" altLang="zh-CN" sz="2800" b="1" baseline="-30000" dirty="0">
                <a:solidFill>
                  <a:schemeClr val="tx1"/>
                </a:solidFill>
                <a:latin typeface="Times New Roman" pitchFamily="18" charset="0"/>
                <a:ea typeface="宋体" charset="-122"/>
              </a:rPr>
              <a:t>-1</a:t>
            </a:r>
            <a:r>
              <a:rPr lang="zh-CN" altLang="en-US" sz="2800" b="1" dirty="0">
                <a:solidFill>
                  <a:schemeClr val="tx1"/>
                </a:solidFill>
                <a:latin typeface="Times New Roman" pitchFamily="18" charset="0"/>
                <a:ea typeface="宋体" charset="-122"/>
              </a:rPr>
              <a:t>和</a:t>
            </a:r>
            <a:r>
              <a:rPr lang="en-US" altLang="zh-CN" sz="2800" b="1" i="1" dirty="0" err="1">
                <a:solidFill>
                  <a:schemeClr val="tx1"/>
                </a:solidFill>
                <a:latin typeface="Times New Roman" pitchFamily="18" charset="0"/>
                <a:ea typeface="宋体" charset="-122"/>
              </a:rPr>
              <a:t>a</a:t>
            </a:r>
            <a:r>
              <a:rPr lang="en-US" altLang="zh-CN" sz="2800" b="1" i="1" baseline="-30000" dirty="0" err="1">
                <a:solidFill>
                  <a:schemeClr val="tx1"/>
                </a:solidFill>
                <a:latin typeface="Times New Roman" pitchFamily="18" charset="0"/>
                <a:ea typeface="宋体" charset="-122"/>
              </a:rPr>
              <a:t>i</a:t>
            </a:r>
            <a:r>
              <a:rPr lang="zh-CN" altLang="en-US" sz="2800" b="1" dirty="0">
                <a:solidFill>
                  <a:schemeClr val="tx1"/>
                </a:solidFill>
                <a:latin typeface="Times New Roman" pitchFamily="18" charset="0"/>
                <a:ea typeface="宋体" charset="-122"/>
              </a:rPr>
              <a:t>之间存在序偶关系</a:t>
            </a:r>
            <a:r>
              <a:rPr lang="en-US" altLang="zh-CN" sz="2800" b="1" dirty="0">
                <a:solidFill>
                  <a:schemeClr val="tx1"/>
                </a:solidFill>
                <a:latin typeface="Times New Roman" pitchFamily="18" charset="0"/>
                <a:ea typeface="宋体" charset="-122"/>
              </a:rPr>
              <a:t>&lt;</a:t>
            </a:r>
            <a:r>
              <a:rPr lang="en-US" altLang="zh-CN" sz="2800" b="1" i="1" dirty="0">
                <a:solidFill>
                  <a:schemeClr val="tx1"/>
                </a:solidFill>
                <a:latin typeface="Times New Roman" pitchFamily="18" charset="0"/>
                <a:ea typeface="宋体" charset="-122"/>
              </a:rPr>
              <a:t>a</a:t>
            </a:r>
            <a:r>
              <a:rPr lang="en-US" altLang="zh-CN" sz="2800" b="1" i="1" baseline="-30000" dirty="0">
                <a:solidFill>
                  <a:schemeClr val="tx1"/>
                </a:solidFill>
                <a:latin typeface="Times New Roman" pitchFamily="18" charset="0"/>
                <a:ea typeface="宋体" charset="-122"/>
              </a:rPr>
              <a:t>i</a:t>
            </a:r>
            <a:r>
              <a:rPr lang="en-US" altLang="zh-CN" sz="2800" b="1" baseline="-30000" dirty="0">
                <a:solidFill>
                  <a:schemeClr val="tx1"/>
                </a:solidFill>
                <a:latin typeface="Times New Roman" pitchFamily="18" charset="0"/>
                <a:ea typeface="宋体" charset="-122"/>
              </a:rPr>
              <a:t>-1</a:t>
            </a:r>
            <a:r>
              <a:rPr lang="en-US" altLang="zh-CN" sz="2800" b="1" dirty="0">
                <a:solidFill>
                  <a:schemeClr val="tx1"/>
                </a:solidFill>
                <a:latin typeface="Times New Roman" pitchFamily="18" charset="0"/>
                <a:ea typeface="宋体" charset="-122"/>
              </a:rPr>
              <a:t>, </a:t>
            </a:r>
            <a:r>
              <a:rPr lang="en-US" altLang="zh-CN" sz="2800" b="1" i="1" dirty="0" err="1">
                <a:solidFill>
                  <a:schemeClr val="tx1"/>
                </a:solidFill>
                <a:latin typeface="Times New Roman" pitchFamily="18" charset="0"/>
                <a:ea typeface="宋体" charset="-122"/>
              </a:rPr>
              <a:t>a</a:t>
            </a:r>
            <a:r>
              <a:rPr lang="en-US" altLang="zh-CN" sz="2800" b="1" i="1" baseline="-30000" dirty="0" err="1">
                <a:solidFill>
                  <a:schemeClr val="tx1"/>
                </a:solidFill>
                <a:latin typeface="Times New Roman" pitchFamily="18" charset="0"/>
                <a:ea typeface="宋体" charset="-122"/>
              </a:rPr>
              <a:t>i</a:t>
            </a:r>
            <a:r>
              <a:rPr lang="en-US" altLang="zh-CN" sz="2800" b="1" dirty="0">
                <a:solidFill>
                  <a:schemeClr val="tx1"/>
                </a:solidFill>
                <a:latin typeface="Times New Roman" pitchFamily="18" charset="0"/>
                <a:ea typeface="宋体" charset="-122"/>
              </a:rPr>
              <a:t>&gt;</a:t>
            </a:r>
            <a:r>
              <a:rPr lang="zh-CN" altLang="en-US" sz="2800" b="1" dirty="0">
                <a:solidFill>
                  <a:schemeClr val="tx1"/>
                </a:solidFill>
                <a:latin typeface="Times New Roman" pitchFamily="18" charset="0"/>
                <a:ea typeface="宋体" charset="-122"/>
              </a:rPr>
              <a:t>，即</a:t>
            </a:r>
            <a:r>
              <a:rPr lang="en-US" altLang="zh-CN" sz="2800" b="1" i="1" dirty="0">
                <a:solidFill>
                  <a:schemeClr val="tx1"/>
                </a:solidFill>
                <a:latin typeface="Times New Roman" pitchFamily="18" charset="0"/>
                <a:ea typeface="宋体" charset="-122"/>
              </a:rPr>
              <a:t>a</a:t>
            </a:r>
            <a:r>
              <a:rPr lang="en-US" altLang="zh-CN" sz="2800" b="1" i="1" baseline="-30000" dirty="0">
                <a:solidFill>
                  <a:schemeClr val="tx1"/>
                </a:solidFill>
                <a:latin typeface="Times New Roman" pitchFamily="18" charset="0"/>
                <a:ea typeface="宋体" charset="-122"/>
              </a:rPr>
              <a:t>i</a:t>
            </a:r>
            <a:r>
              <a:rPr lang="en-US" altLang="zh-CN" sz="2800" b="1" baseline="-30000" dirty="0">
                <a:solidFill>
                  <a:schemeClr val="tx1"/>
                </a:solidFill>
                <a:latin typeface="Times New Roman" pitchFamily="18" charset="0"/>
                <a:ea typeface="宋体" charset="-122"/>
              </a:rPr>
              <a:t>-1</a:t>
            </a:r>
            <a:r>
              <a:rPr lang="zh-CN" altLang="en-US" sz="2800" b="1" dirty="0">
                <a:solidFill>
                  <a:schemeClr val="tx1"/>
                </a:solidFill>
                <a:latin typeface="Times New Roman" pitchFamily="18" charset="0"/>
                <a:ea typeface="宋体" charset="-122"/>
              </a:rPr>
              <a:t>是</a:t>
            </a:r>
            <a:r>
              <a:rPr lang="en-US" altLang="zh-CN" sz="2800" b="1" i="1" dirty="0" err="1">
                <a:solidFill>
                  <a:schemeClr val="tx1"/>
                </a:solidFill>
                <a:latin typeface="Times New Roman" pitchFamily="18" charset="0"/>
                <a:ea typeface="宋体" charset="-122"/>
              </a:rPr>
              <a:t>a</a:t>
            </a:r>
            <a:r>
              <a:rPr lang="en-US" altLang="zh-CN" sz="2800" b="1" i="1" baseline="-30000" dirty="0" err="1">
                <a:solidFill>
                  <a:schemeClr val="tx1"/>
                </a:solidFill>
                <a:latin typeface="Times New Roman" pitchFamily="18" charset="0"/>
                <a:ea typeface="宋体" charset="-122"/>
              </a:rPr>
              <a:t>i</a:t>
            </a:r>
            <a:r>
              <a:rPr lang="zh-CN" altLang="en-US" sz="2800" b="1" dirty="0">
                <a:solidFill>
                  <a:schemeClr val="tx1"/>
                </a:solidFill>
                <a:latin typeface="Times New Roman" pitchFamily="18" charset="0"/>
                <a:ea typeface="宋体" charset="-122"/>
              </a:rPr>
              <a:t>的前驱， </a:t>
            </a:r>
            <a:r>
              <a:rPr lang="en-US" altLang="zh-CN" sz="2800" b="1" i="1" dirty="0" err="1">
                <a:solidFill>
                  <a:schemeClr val="tx1"/>
                </a:solidFill>
                <a:latin typeface="Times New Roman" pitchFamily="18" charset="0"/>
                <a:ea typeface="宋体" charset="-122"/>
              </a:rPr>
              <a:t>a</a:t>
            </a:r>
            <a:r>
              <a:rPr lang="en-US" altLang="zh-CN" sz="2800" b="1" i="1" baseline="-30000" dirty="0" err="1">
                <a:solidFill>
                  <a:schemeClr val="tx1"/>
                </a:solidFill>
                <a:latin typeface="Times New Roman" pitchFamily="18" charset="0"/>
                <a:ea typeface="宋体" charset="-122"/>
              </a:rPr>
              <a:t>i</a:t>
            </a:r>
            <a:r>
              <a:rPr lang="zh-CN" altLang="en-US" sz="2800" b="1" dirty="0">
                <a:solidFill>
                  <a:schemeClr val="tx1"/>
                </a:solidFill>
                <a:latin typeface="Times New Roman" pitchFamily="18" charset="0"/>
                <a:ea typeface="宋体" charset="-122"/>
              </a:rPr>
              <a:t>是</a:t>
            </a:r>
            <a:r>
              <a:rPr lang="en-US" altLang="zh-CN" sz="2800" b="1" i="1" dirty="0">
                <a:solidFill>
                  <a:schemeClr val="tx1"/>
                </a:solidFill>
                <a:latin typeface="Times New Roman" pitchFamily="18" charset="0"/>
                <a:ea typeface="宋体" charset="-122"/>
              </a:rPr>
              <a:t>a</a:t>
            </a:r>
            <a:r>
              <a:rPr lang="en-US" altLang="zh-CN" sz="2800" b="1" i="1" baseline="-30000" dirty="0">
                <a:solidFill>
                  <a:schemeClr val="tx1"/>
                </a:solidFill>
                <a:latin typeface="Times New Roman" pitchFamily="18" charset="0"/>
                <a:ea typeface="宋体" charset="-122"/>
              </a:rPr>
              <a:t>i</a:t>
            </a:r>
            <a:r>
              <a:rPr lang="en-US" altLang="zh-CN" sz="2800" b="1" baseline="-30000" dirty="0">
                <a:solidFill>
                  <a:schemeClr val="tx1"/>
                </a:solidFill>
                <a:latin typeface="Times New Roman" pitchFamily="18" charset="0"/>
                <a:ea typeface="宋体" charset="-122"/>
              </a:rPr>
              <a:t>-1</a:t>
            </a:r>
            <a:r>
              <a:rPr lang="zh-CN" altLang="en-US" sz="2800" b="1" dirty="0">
                <a:solidFill>
                  <a:schemeClr val="tx1"/>
                </a:solidFill>
                <a:latin typeface="Times New Roman" pitchFamily="18" charset="0"/>
                <a:ea typeface="宋体" charset="-122"/>
              </a:rPr>
              <a:t>的后继；</a:t>
            </a:r>
            <a:r>
              <a:rPr lang="en-US" altLang="zh-CN" sz="2800" b="1" i="1" dirty="0">
                <a:solidFill>
                  <a:schemeClr val="tx1"/>
                </a:solidFill>
                <a:latin typeface="Times New Roman" pitchFamily="18" charset="0"/>
                <a:ea typeface="宋体" charset="-122"/>
              </a:rPr>
              <a:t>a</a:t>
            </a:r>
            <a:r>
              <a:rPr lang="en-US" altLang="zh-CN" sz="2800" b="1" baseline="-30000" dirty="0">
                <a:solidFill>
                  <a:schemeClr val="tx1"/>
                </a:solidFill>
                <a:latin typeface="Times New Roman" pitchFamily="18" charset="0"/>
                <a:ea typeface="宋体" charset="-122"/>
              </a:rPr>
              <a:t>1</a:t>
            </a:r>
            <a:r>
              <a:rPr lang="en-US" altLang="zh-CN" sz="2800" b="1" dirty="0">
                <a:solidFill>
                  <a:schemeClr val="tx1"/>
                </a:solidFill>
                <a:latin typeface="Times New Roman" pitchFamily="18" charset="0"/>
                <a:ea typeface="宋体" charset="-122"/>
              </a:rPr>
              <a:t> </a:t>
            </a:r>
            <a:r>
              <a:rPr lang="zh-CN" altLang="en-US" sz="2800" b="1" dirty="0">
                <a:solidFill>
                  <a:schemeClr val="tx1"/>
                </a:solidFill>
                <a:latin typeface="Times New Roman" pitchFamily="18" charset="0"/>
                <a:ea typeface="宋体" charset="-122"/>
              </a:rPr>
              <a:t>无前驱，</a:t>
            </a:r>
            <a:r>
              <a:rPr lang="en-US" altLang="zh-CN" sz="2800" b="1" i="1" dirty="0">
                <a:solidFill>
                  <a:schemeClr val="tx1"/>
                </a:solidFill>
                <a:latin typeface="Times New Roman" pitchFamily="18" charset="0"/>
                <a:ea typeface="宋体" charset="-122"/>
              </a:rPr>
              <a:t>a</a:t>
            </a:r>
            <a:r>
              <a:rPr lang="en-US" altLang="zh-CN" sz="2800" b="1" i="1" baseline="-30000" dirty="0">
                <a:solidFill>
                  <a:schemeClr val="tx1"/>
                </a:solidFill>
                <a:latin typeface="Times New Roman" pitchFamily="18" charset="0"/>
                <a:ea typeface="宋体" charset="-122"/>
              </a:rPr>
              <a:t>n</a:t>
            </a:r>
            <a:r>
              <a:rPr lang="zh-CN" altLang="en-US" sz="2800" b="1" dirty="0">
                <a:solidFill>
                  <a:schemeClr val="tx1"/>
                </a:solidFill>
                <a:latin typeface="Times New Roman" pitchFamily="18" charset="0"/>
                <a:ea typeface="宋体" charset="-122"/>
              </a:rPr>
              <a:t>无后继，其它每个元素有且仅有一个前驱和一个后继。</a:t>
            </a:r>
            <a:r>
              <a:rPr lang="zh-CN" altLang="en-US" sz="3200" dirty="0">
                <a:solidFill>
                  <a:schemeClr val="tx1"/>
                </a:solidFill>
                <a:ea typeface="宋体" charset="-122"/>
              </a:rPr>
              <a:t> </a:t>
            </a:r>
          </a:p>
        </p:txBody>
      </p:sp>
      <p:sp>
        <p:nvSpPr>
          <p:cNvPr id="45" name="云形标注 44"/>
          <p:cNvSpPr/>
          <p:nvPr/>
        </p:nvSpPr>
        <p:spPr>
          <a:xfrm>
            <a:off x="880294" y="1671816"/>
            <a:ext cx="6624910" cy="4259729"/>
          </a:xfrm>
          <a:prstGeom prst="cloudCallout">
            <a:avLst>
              <a:gd name="adj1" fmla="val -38412"/>
              <a:gd name="adj2" fmla="val 53012"/>
            </a:avLst>
          </a:prstGeom>
          <a:solidFill>
            <a:schemeClr val="bg1"/>
          </a:solidFill>
          <a:ln>
            <a:noFill/>
          </a:ln>
          <a:effectLst>
            <a:outerShdw blurRad="50800" dist="50800" dir="5400000" algn="ctr" rotWithShape="0">
              <a:schemeClr val="tx1">
                <a:lumMod val="85000"/>
                <a:lumOff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rgbClr val="FF0000"/>
                </a:solidFill>
                <a:effectLst>
                  <a:outerShdw blurRad="38100" dist="38100" dir="2700000" algn="tl">
                    <a:srgbClr val="000000">
                      <a:alpha val="43137"/>
                    </a:srgbClr>
                  </a:outerShdw>
                </a:effectLst>
                <a:latin typeface="黑体" pitchFamily="49" charset="-122"/>
                <a:ea typeface="黑体" pitchFamily="49" charset="-122"/>
              </a:rPr>
              <a:t>线性表的基本特征是：</a:t>
            </a:r>
            <a:endParaRPr lang="en-US" altLang="zh-CN" sz="2800" dirty="0">
              <a:solidFill>
                <a:srgbClr val="FF0000"/>
              </a:solidFill>
              <a:effectLst>
                <a:outerShdw blurRad="38100" dist="38100" dir="2700000" algn="tl">
                  <a:srgbClr val="000000">
                    <a:alpha val="43137"/>
                  </a:srgbClr>
                </a:outerShdw>
              </a:effectLst>
              <a:latin typeface="黑体" pitchFamily="49" charset="-122"/>
              <a:ea typeface="黑体" pitchFamily="49" charset="-122"/>
            </a:endParaRPr>
          </a:p>
          <a:p>
            <a:pPr algn="ctr"/>
            <a:endParaRPr lang="en-US" altLang="zh-CN" sz="2800" dirty="0">
              <a:solidFill>
                <a:srgbClr val="FF0000"/>
              </a:solidFill>
              <a:effectLst>
                <a:outerShdw blurRad="38100" dist="38100" dir="2700000" algn="tl">
                  <a:srgbClr val="000000">
                    <a:alpha val="43137"/>
                  </a:srgbClr>
                </a:outerShdw>
              </a:effectLst>
              <a:latin typeface="黑体" pitchFamily="49" charset="-122"/>
              <a:ea typeface="黑体" pitchFamily="49" charset="-122"/>
            </a:endParaRPr>
          </a:p>
          <a:p>
            <a:pPr algn="ctr"/>
            <a:r>
              <a:rPr lang="zh-CN" altLang="en-US" sz="2800" dirty="0">
                <a:solidFill>
                  <a:srgbClr val="FF0000"/>
                </a:solidFill>
                <a:effectLst>
                  <a:outerShdw blurRad="38100" dist="38100" dir="2700000" algn="tl">
                    <a:srgbClr val="000000">
                      <a:alpha val="43137"/>
                    </a:srgbClr>
                  </a:outerShdw>
                </a:effectLst>
                <a:latin typeface="黑体" pitchFamily="49" charset="-122"/>
                <a:ea typeface="黑体" pitchFamily="49" charset="-122"/>
              </a:rPr>
              <a:t>非空有限集合中，首元素无前驱，尾元素无后继，其它元素有且仅有一个直接的前驱和后继。</a:t>
            </a:r>
          </a:p>
        </p:txBody>
      </p:sp>
    </p:spTree>
    <p:extLst>
      <p:ext uri="{BB962C8B-B14F-4D97-AF65-F5344CB8AC3E}">
        <p14:creationId xmlns:p14="http://schemas.microsoft.com/office/powerpoint/2010/main" val="291420143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heel(1)">
                                      <p:cBhvr>
                                        <p:cTn id="7" dur="2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91264" cy="1143000"/>
          </a:xfrm>
        </p:spPr>
        <p:txBody>
          <a:bodyPr>
            <a:normAutofit/>
          </a:bodyPr>
          <a:lstStyle/>
          <a:p>
            <a:r>
              <a:rPr lang="en-US" altLang="zh-CN" dirty="0"/>
              <a:t>2.2 </a:t>
            </a:r>
            <a:r>
              <a:rPr lang="zh-CN" altLang="en-US" dirty="0"/>
              <a:t>线性表的顺序存储结构及实现</a:t>
            </a:r>
          </a:p>
        </p:txBody>
      </p:sp>
      <p:sp>
        <p:nvSpPr>
          <p:cNvPr id="3" name="内容占位符 2"/>
          <p:cNvSpPr>
            <a:spLocks noGrp="1"/>
          </p:cNvSpPr>
          <p:nvPr>
            <p:ph sz="quarter" idx="1"/>
          </p:nvPr>
        </p:nvSpPr>
        <p:spPr/>
        <p:txBody>
          <a:bodyPr/>
          <a:lstStyle/>
          <a:p>
            <a:pPr>
              <a:lnSpc>
                <a:spcPct val="200000"/>
              </a:lnSpc>
            </a:pPr>
            <a:r>
              <a:rPr lang="zh-CN" altLang="en-US" dirty="0"/>
              <a:t>顺序表的初始化</a:t>
            </a:r>
            <a:endParaRPr lang="en-US" altLang="zh-CN" dirty="0"/>
          </a:p>
          <a:p>
            <a:pPr>
              <a:lnSpc>
                <a:spcPct val="200000"/>
              </a:lnSpc>
            </a:pPr>
            <a:r>
              <a:rPr lang="zh-CN" altLang="en-US" dirty="0"/>
              <a:t>插入运算</a:t>
            </a:r>
            <a:endParaRPr lang="en-US" altLang="zh-CN" dirty="0"/>
          </a:p>
          <a:p>
            <a:pPr>
              <a:lnSpc>
                <a:spcPct val="200000"/>
              </a:lnSpc>
            </a:pPr>
            <a:r>
              <a:rPr lang="zh-CN" altLang="en-US" dirty="0"/>
              <a:t>删除运算</a:t>
            </a:r>
            <a:endParaRPr lang="en-US" altLang="zh-CN" dirty="0"/>
          </a:p>
          <a:p>
            <a:pPr>
              <a:lnSpc>
                <a:spcPct val="200000"/>
              </a:lnSpc>
            </a:pPr>
            <a:r>
              <a:rPr lang="zh-CN" altLang="en-US" dirty="0"/>
              <a:t>按值查找</a:t>
            </a:r>
          </a:p>
        </p:txBody>
      </p:sp>
      <p:sp>
        <p:nvSpPr>
          <p:cNvPr id="4" name="灯片编号占位符 3"/>
          <p:cNvSpPr>
            <a:spLocks noGrp="1"/>
          </p:cNvSpPr>
          <p:nvPr>
            <p:ph type="sldNum" sz="quarter" idx="15"/>
          </p:nvPr>
        </p:nvSpPr>
        <p:spPr/>
        <p:txBody>
          <a:bodyPr/>
          <a:lstStyle/>
          <a:p>
            <a:fld id="{0C913308-F349-4B6D-A68A-DD1791B4A57B}" type="slidenum">
              <a:rPr lang="zh-CN" altLang="en-US" smtClean="0"/>
              <a:t>13</a:t>
            </a:fld>
            <a:endParaRPr lang="zh-CN" altLang="en-US"/>
          </a:p>
        </p:txBody>
      </p:sp>
      <p:sp>
        <p:nvSpPr>
          <p:cNvPr id="5" name="五角星 4"/>
          <p:cNvSpPr/>
          <p:nvPr/>
        </p:nvSpPr>
        <p:spPr>
          <a:xfrm>
            <a:off x="5940152" y="3140968"/>
            <a:ext cx="1008112" cy="86162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53742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91264" cy="1143000"/>
          </a:xfrm>
        </p:spPr>
        <p:txBody>
          <a:bodyPr>
            <a:normAutofit/>
          </a:bodyPr>
          <a:lstStyle/>
          <a:p>
            <a:r>
              <a:rPr lang="en-US" altLang="zh-CN" dirty="0"/>
              <a:t>2.3 </a:t>
            </a:r>
            <a:r>
              <a:rPr lang="zh-CN" altLang="en-US" dirty="0"/>
              <a:t>线性表的链接存储结构及实现</a:t>
            </a:r>
          </a:p>
        </p:txBody>
      </p:sp>
      <p:sp>
        <p:nvSpPr>
          <p:cNvPr id="4" name="灯片编号占位符 3"/>
          <p:cNvSpPr>
            <a:spLocks noGrp="1"/>
          </p:cNvSpPr>
          <p:nvPr>
            <p:ph type="sldNum" sz="quarter" idx="15"/>
          </p:nvPr>
        </p:nvSpPr>
        <p:spPr/>
        <p:txBody>
          <a:bodyPr/>
          <a:lstStyle/>
          <a:p>
            <a:fld id="{0C913308-F349-4B6D-A68A-DD1791B4A57B}" type="slidenum">
              <a:rPr lang="zh-CN" altLang="en-US" smtClean="0"/>
              <a:t>14</a:t>
            </a:fld>
            <a:endParaRPr lang="zh-CN" altLang="en-US"/>
          </a:p>
        </p:txBody>
      </p:sp>
      <p:sp>
        <p:nvSpPr>
          <p:cNvPr id="6" name="矩形 5"/>
          <p:cNvSpPr/>
          <p:nvPr/>
        </p:nvSpPr>
        <p:spPr>
          <a:xfrm>
            <a:off x="467544" y="1556792"/>
            <a:ext cx="8136904" cy="523220"/>
          </a:xfrm>
          <a:prstGeom prst="rect">
            <a:avLst/>
          </a:prstGeom>
        </p:spPr>
        <p:txBody>
          <a:bodyPr wrap="square">
            <a:spAutoFit/>
          </a:bodyPr>
          <a:lstStyle/>
          <a:p>
            <a:r>
              <a:rPr lang="zh-CN" altLang="zh-CN" sz="2800" dirty="0"/>
              <a:t>链表是通过</a:t>
            </a:r>
            <a:r>
              <a:rPr lang="zh-CN" altLang="zh-CN" sz="2800" b="1" dirty="0">
                <a:solidFill>
                  <a:srgbClr val="FF0000"/>
                </a:solidFill>
              </a:rPr>
              <a:t>指针</a:t>
            </a:r>
            <a:r>
              <a:rPr lang="zh-CN" altLang="zh-CN" sz="2800" dirty="0"/>
              <a:t>来建立数据元素之间的逻辑关系的。</a:t>
            </a:r>
            <a:endParaRPr lang="zh-CN" altLang="en-US" sz="2800" dirty="0"/>
          </a:p>
        </p:txBody>
      </p:sp>
      <p:sp>
        <p:nvSpPr>
          <p:cNvPr id="7" name="矩形 6"/>
          <p:cNvSpPr/>
          <p:nvPr/>
        </p:nvSpPr>
        <p:spPr>
          <a:xfrm>
            <a:off x="616993" y="2211035"/>
            <a:ext cx="3090911" cy="3046988"/>
          </a:xfrm>
          <a:prstGeom prst="rect">
            <a:avLst/>
          </a:prstGeom>
        </p:spPr>
        <p:txBody>
          <a:bodyPr wrap="none">
            <a:spAutoFit/>
          </a:bodyPr>
          <a:lstStyle/>
          <a:p>
            <a:r>
              <a:rPr lang="zh-CN" altLang="en-US" sz="2400" b="1" dirty="0">
                <a:solidFill>
                  <a:srgbClr val="FF0000"/>
                </a:solidFill>
                <a:latin typeface="Times New Roman" pitchFamily="18" charset="0"/>
                <a:cs typeface="Times New Roman" pitchFamily="18" charset="0"/>
              </a:rPr>
              <a:t>结点定义：</a:t>
            </a:r>
            <a:endParaRPr lang="en-US" altLang="zh-CN" sz="2400" b="1" dirty="0">
              <a:solidFill>
                <a:srgbClr val="FF0000"/>
              </a:solidFill>
              <a:latin typeface="Times New Roman" pitchFamily="18" charset="0"/>
              <a:cs typeface="Times New Roman" pitchFamily="18" charset="0"/>
            </a:endParaRPr>
          </a:p>
          <a:p>
            <a:r>
              <a:rPr lang="en-US" altLang="zh-CN" sz="2400" dirty="0" err="1">
                <a:latin typeface="Times New Roman" pitchFamily="18" charset="0"/>
                <a:cs typeface="Times New Roman" pitchFamily="18" charset="0"/>
              </a:rPr>
              <a:t>typedef</a:t>
            </a:r>
            <a:r>
              <a:rPr lang="en-US" altLang="zh-CN" sz="2400" dirty="0">
                <a:latin typeface="Times New Roman" pitchFamily="18" charset="0"/>
                <a:cs typeface="Times New Roman" pitchFamily="18" charset="0"/>
              </a:rPr>
              <a:t> </a:t>
            </a:r>
            <a:r>
              <a:rPr lang="en-US" altLang="zh-CN" sz="2400" dirty="0" err="1">
                <a:latin typeface="Times New Roman" pitchFamily="18" charset="0"/>
                <a:cs typeface="Times New Roman" pitchFamily="18" charset="0"/>
              </a:rPr>
              <a:t>struct</a:t>
            </a:r>
            <a:r>
              <a:rPr lang="en-US" altLang="zh-CN" sz="2400" dirty="0">
                <a:latin typeface="Times New Roman" pitchFamily="18" charset="0"/>
                <a:cs typeface="Times New Roman" pitchFamily="18" charset="0"/>
              </a:rPr>
              <a:t> node</a:t>
            </a:r>
          </a:p>
          <a:p>
            <a:r>
              <a:rPr lang="en-US" altLang="zh-CN" sz="2400" dirty="0">
                <a:latin typeface="Times New Roman" pitchFamily="18" charset="0"/>
                <a:cs typeface="Times New Roman" pitchFamily="18" charset="0"/>
              </a:rPr>
              <a:t>{  </a:t>
            </a:r>
            <a:r>
              <a:rPr lang="en-US" altLang="zh-CN" sz="2400" dirty="0" err="1">
                <a:latin typeface="Times New Roman" pitchFamily="18" charset="0"/>
                <a:cs typeface="Times New Roman" pitchFamily="18" charset="0"/>
              </a:rPr>
              <a:t>datatype</a:t>
            </a:r>
            <a:r>
              <a:rPr lang="en-US" altLang="zh-CN" sz="2400" dirty="0">
                <a:latin typeface="Times New Roman" pitchFamily="18" charset="0"/>
                <a:cs typeface="Times New Roman" pitchFamily="18" charset="0"/>
              </a:rPr>
              <a:t> data;</a:t>
            </a:r>
          </a:p>
          <a:p>
            <a:r>
              <a:rPr lang="en-US" altLang="zh-CN" sz="2400" dirty="0">
                <a:latin typeface="Times New Roman" pitchFamily="18" charset="0"/>
                <a:cs typeface="Times New Roman" pitchFamily="18" charset="0"/>
              </a:rPr>
              <a:t>       </a:t>
            </a:r>
            <a:r>
              <a:rPr lang="en-US" altLang="zh-CN" sz="2400" dirty="0" err="1">
                <a:latin typeface="Times New Roman" pitchFamily="18" charset="0"/>
                <a:cs typeface="Times New Roman" pitchFamily="18" charset="0"/>
              </a:rPr>
              <a:t>struct</a:t>
            </a:r>
            <a:r>
              <a:rPr lang="en-US" altLang="zh-CN" sz="2400" dirty="0">
                <a:latin typeface="Times New Roman" pitchFamily="18" charset="0"/>
                <a:cs typeface="Times New Roman" pitchFamily="18" charset="0"/>
              </a:rPr>
              <a:t> node *next;  </a:t>
            </a:r>
          </a:p>
          <a:p>
            <a:r>
              <a:rPr lang="en-US" altLang="zh-CN" sz="2400" dirty="0">
                <a:latin typeface="Times New Roman" pitchFamily="18" charset="0"/>
                <a:cs typeface="Times New Roman" pitchFamily="18" charset="0"/>
              </a:rPr>
              <a:t>} </a:t>
            </a:r>
            <a:r>
              <a:rPr lang="en-US" altLang="zh-CN" sz="2400" dirty="0" err="1">
                <a:latin typeface="Times New Roman" pitchFamily="18" charset="0"/>
                <a:cs typeface="Times New Roman" pitchFamily="18" charset="0"/>
              </a:rPr>
              <a:t>LNode</a:t>
            </a:r>
            <a:r>
              <a:rPr lang="zh-CN" altLang="en-US" sz="2400" dirty="0">
                <a:latin typeface="Times New Roman" pitchFamily="18" charset="0"/>
                <a:cs typeface="Times New Roman" pitchFamily="18" charset="0"/>
              </a:rPr>
              <a:t>，*</a:t>
            </a:r>
            <a:r>
              <a:rPr lang="en-US" altLang="zh-CN" sz="2400" dirty="0" err="1">
                <a:latin typeface="Times New Roman" pitchFamily="18" charset="0"/>
                <a:cs typeface="Times New Roman" pitchFamily="18" charset="0"/>
              </a:rPr>
              <a:t>LinkList</a:t>
            </a:r>
            <a:r>
              <a:rPr lang="zh-CN" altLang="en-US" sz="2400" dirty="0">
                <a:latin typeface="Times New Roman" pitchFamily="18" charset="0"/>
                <a:cs typeface="Times New Roman" pitchFamily="18" charset="0"/>
              </a:rPr>
              <a:t>；</a:t>
            </a:r>
          </a:p>
          <a:p>
            <a:endParaRPr lang="en-US" altLang="zh-CN" sz="2400" dirty="0">
              <a:latin typeface="Times New Roman" pitchFamily="18" charset="0"/>
              <a:cs typeface="Times New Roman" pitchFamily="18" charset="0"/>
            </a:endParaRPr>
          </a:p>
          <a:p>
            <a:r>
              <a:rPr lang="zh-CN" altLang="en-US" sz="2400" b="1" dirty="0">
                <a:solidFill>
                  <a:srgbClr val="FF0000"/>
                </a:solidFill>
                <a:latin typeface="Times New Roman" pitchFamily="18" charset="0"/>
                <a:cs typeface="Times New Roman" pitchFamily="18" charset="0"/>
              </a:rPr>
              <a:t>定义头指针变量：</a:t>
            </a:r>
            <a:endParaRPr lang="en-US" altLang="zh-CN" sz="2400" b="1" dirty="0">
              <a:solidFill>
                <a:srgbClr val="FF0000"/>
              </a:solidFill>
              <a:latin typeface="Times New Roman" pitchFamily="18" charset="0"/>
              <a:cs typeface="Times New Roman" pitchFamily="18" charset="0"/>
            </a:endParaRPr>
          </a:p>
          <a:p>
            <a:r>
              <a:rPr lang="en-US" altLang="zh-CN" sz="2400" b="1" dirty="0">
                <a:solidFill>
                  <a:srgbClr val="FF0000"/>
                </a:solidFill>
                <a:latin typeface="Times New Roman" pitchFamily="18" charset="0"/>
                <a:cs typeface="Times New Roman" pitchFamily="18" charset="0"/>
              </a:rPr>
              <a:t>   </a:t>
            </a:r>
            <a:r>
              <a:rPr lang="en-US" altLang="zh-CN" sz="2400" dirty="0" err="1">
                <a:latin typeface="Times New Roman" pitchFamily="18" charset="0"/>
                <a:cs typeface="Times New Roman" pitchFamily="18" charset="0"/>
              </a:rPr>
              <a:t>LinkList</a:t>
            </a:r>
            <a:r>
              <a:rPr lang="en-US" altLang="zh-CN" sz="2400" dirty="0">
                <a:latin typeface="Times New Roman" pitchFamily="18" charset="0"/>
                <a:cs typeface="Times New Roman" pitchFamily="18" charset="0"/>
              </a:rPr>
              <a:t>  H</a:t>
            </a:r>
            <a:r>
              <a:rPr lang="zh-CN" altLang="en-US" sz="2400" dirty="0">
                <a:latin typeface="Times New Roman" pitchFamily="18" charset="0"/>
                <a:cs typeface="Times New Roman" pitchFamily="18" charset="0"/>
              </a:rPr>
              <a:t>；</a:t>
            </a:r>
          </a:p>
        </p:txBody>
      </p:sp>
      <p:sp>
        <p:nvSpPr>
          <p:cNvPr id="8" name="Text Box 26"/>
          <p:cNvSpPr txBox="1">
            <a:spLocks noChangeArrowheads="1"/>
          </p:cNvSpPr>
          <p:nvPr/>
        </p:nvSpPr>
        <p:spPr bwMode="auto">
          <a:xfrm>
            <a:off x="5053496" y="2821613"/>
            <a:ext cx="2613025" cy="461665"/>
          </a:xfrm>
          <a:prstGeom prst="rect">
            <a:avLst/>
          </a:prstGeom>
          <a:noFill/>
          <a:ln w="38100">
            <a:solidFill>
              <a:schemeClr val="tx1"/>
            </a:solidFill>
            <a:miter lim="800000"/>
            <a:headEnd/>
            <a:tailEnd/>
          </a:ln>
          <a:effectLst/>
        </p:spPr>
        <p:txBody>
          <a:bodyPr>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algn="l" eaLnBrk="1" hangingPunct="1">
              <a:spcBef>
                <a:spcPct val="50000"/>
              </a:spcBef>
            </a:pPr>
            <a:r>
              <a:rPr lang="en-US" altLang="zh-CN" sz="2400" b="1" dirty="0">
                <a:solidFill>
                  <a:schemeClr val="tx1"/>
                </a:solidFill>
                <a:latin typeface="Times New Roman" pitchFamily="18" charset="0"/>
              </a:rPr>
              <a:t>  data           next</a:t>
            </a:r>
          </a:p>
        </p:txBody>
      </p:sp>
      <p:sp>
        <p:nvSpPr>
          <p:cNvPr id="9" name="Line 27"/>
          <p:cNvSpPr>
            <a:spLocks noChangeShapeType="1"/>
          </p:cNvSpPr>
          <p:nvPr/>
        </p:nvSpPr>
        <p:spPr bwMode="auto">
          <a:xfrm>
            <a:off x="6345720" y="2831026"/>
            <a:ext cx="14287" cy="45225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p>
            <a:endParaRPr lang="zh-CN" altLang="en-US"/>
          </a:p>
        </p:txBody>
      </p:sp>
      <p:sp>
        <p:nvSpPr>
          <p:cNvPr id="10" name="矩形 9"/>
          <p:cNvSpPr/>
          <p:nvPr/>
        </p:nvSpPr>
        <p:spPr>
          <a:xfrm>
            <a:off x="5053496" y="2236257"/>
            <a:ext cx="1731564" cy="461665"/>
          </a:xfrm>
          <a:prstGeom prst="rect">
            <a:avLst/>
          </a:prstGeom>
        </p:spPr>
        <p:txBody>
          <a:bodyPr wrap="none">
            <a:spAutoFit/>
          </a:bodyPr>
          <a:lstStyle/>
          <a:p>
            <a:r>
              <a:rPr lang="zh-CN" altLang="en-US" sz="2400" b="1" dirty="0">
                <a:solidFill>
                  <a:srgbClr val="FF0000"/>
                </a:solidFill>
                <a:latin typeface="Times New Roman" pitchFamily="18" charset="0"/>
                <a:cs typeface="Times New Roman" pitchFamily="18" charset="0"/>
              </a:rPr>
              <a:t>结点结构：</a:t>
            </a:r>
            <a:endParaRPr lang="en-US" altLang="zh-CN" sz="2400" b="1" dirty="0">
              <a:solidFill>
                <a:srgbClr val="FF0000"/>
              </a:solidFill>
              <a:latin typeface="Times New Roman" pitchFamily="18" charset="0"/>
              <a:cs typeface="Times New Roman" pitchFamily="18" charset="0"/>
            </a:endParaRPr>
          </a:p>
        </p:txBody>
      </p:sp>
      <p:sp>
        <p:nvSpPr>
          <p:cNvPr id="11" name="TextBox 10"/>
          <p:cNvSpPr txBox="1"/>
          <p:nvPr/>
        </p:nvSpPr>
        <p:spPr>
          <a:xfrm>
            <a:off x="5123818" y="3829725"/>
            <a:ext cx="1225822" cy="461665"/>
          </a:xfrm>
          <a:prstGeom prst="rect">
            <a:avLst/>
          </a:prstGeom>
          <a:noFill/>
        </p:spPr>
        <p:txBody>
          <a:bodyPr wrap="square" rtlCol="0">
            <a:spAutoFit/>
          </a:bodyPr>
          <a:lstStyle/>
          <a:p>
            <a:r>
              <a:rPr lang="zh-CN" altLang="en-US" sz="2400" dirty="0"/>
              <a:t>数据域</a:t>
            </a:r>
          </a:p>
        </p:txBody>
      </p:sp>
      <p:sp>
        <p:nvSpPr>
          <p:cNvPr id="12" name="TextBox 11"/>
          <p:cNvSpPr txBox="1"/>
          <p:nvPr/>
        </p:nvSpPr>
        <p:spPr>
          <a:xfrm flipH="1">
            <a:off x="6493656" y="3829725"/>
            <a:ext cx="1250425" cy="461665"/>
          </a:xfrm>
          <a:prstGeom prst="rect">
            <a:avLst/>
          </a:prstGeom>
          <a:noFill/>
        </p:spPr>
        <p:txBody>
          <a:bodyPr wrap="square" rtlCol="0">
            <a:spAutoFit/>
          </a:bodyPr>
          <a:lstStyle>
            <a:defPPr>
              <a:defRPr lang="zh-CN"/>
            </a:defPPr>
            <a:lvl1pPr>
              <a:defRPr sz="2400"/>
            </a:lvl1pPr>
          </a:lstStyle>
          <a:p>
            <a:r>
              <a:rPr lang="zh-CN" altLang="en-US" dirty="0"/>
              <a:t>指针域</a:t>
            </a:r>
          </a:p>
        </p:txBody>
      </p:sp>
      <p:cxnSp>
        <p:nvCxnSpPr>
          <p:cNvPr id="13" name="直接箭头连接符 12"/>
          <p:cNvCxnSpPr>
            <a:stCxn id="11" idx="0"/>
          </p:cNvCxnSpPr>
          <p:nvPr/>
        </p:nvCxnSpPr>
        <p:spPr>
          <a:xfrm flipV="1">
            <a:off x="5736729" y="3327703"/>
            <a:ext cx="0" cy="50202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V="1">
            <a:off x="6997712" y="3325669"/>
            <a:ext cx="0" cy="50202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624161" y="5300414"/>
            <a:ext cx="6532558" cy="461665"/>
          </a:xfrm>
          <a:prstGeom prst="rect">
            <a:avLst/>
          </a:prstGeom>
        </p:spPr>
        <p:txBody>
          <a:bodyPr wrap="none">
            <a:spAutoFit/>
          </a:bodyPr>
          <a:lstStyle/>
          <a:p>
            <a:r>
              <a:rPr lang="zh-CN" altLang="en-US" sz="2400" dirty="0">
                <a:latin typeface="Times New Roman" pitchFamily="18" charset="0"/>
                <a:cs typeface="Times New Roman" pitchFamily="18" charset="0"/>
              </a:rPr>
              <a:t>例如：</a:t>
            </a:r>
            <a:r>
              <a:rPr lang="en-US" altLang="zh-CN" sz="2400" dirty="0">
                <a:latin typeface="Times New Roman" pitchFamily="18" charset="0"/>
                <a:cs typeface="Times New Roman" pitchFamily="18" charset="0"/>
              </a:rPr>
              <a:t>(a</a:t>
            </a:r>
            <a:r>
              <a:rPr lang="en-US" altLang="zh-CN" sz="2400" baseline="-25000" dirty="0">
                <a:latin typeface="Times New Roman" pitchFamily="18" charset="0"/>
                <a:cs typeface="Times New Roman" pitchFamily="18" charset="0"/>
              </a:rPr>
              <a:t>1</a:t>
            </a:r>
            <a:r>
              <a:rPr lang="en-US" altLang="zh-CN" sz="2400" dirty="0">
                <a:latin typeface="Times New Roman" pitchFamily="18" charset="0"/>
                <a:cs typeface="Times New Roman" pitchFamily="18" charset="0"/>
              </a:rPr>
              <a:t>, a</a:t>
            </a:r>
            <a:r>
              <a:rPr lang="en-US" altLang="zh-CN" sz="2400" baseline="-25000" dirty="0">
                <a:latin typeface="Times New Roman" pitchFamily="18" charset="0"/>
                <a:cs typeface="Times New Roman" pitchFamily="18" charset="0"/>
              </a:rPr>
              <a:t>2</a:t>
            </a:r>
            <a:r>
              <a:rPr lang="en-US" altLang="zh-CN" sz="2400" dirty="0">
                <a:latin typeface="Times New Roman" pitchFamily="18" charset="0"/>
                <a:cs typeface="Times New Roman" pitchFamily="18" charset="0"/>
              </a:rPr>
              <a:t>, a</a:t>
            </a:r>
            <a:r>
              <a:rPr lang="en-US" altLang="zh-CN" sz="2400" baseline="-25000" dirty="0">
                <a:latin typeface="Times New Roman" pitchFamily="18" charset="0"/>
                <a:cs typeface="Times New Roman" pitchFamily="18" charset="0"/>
              </a:rPr>
              <a:t>3</a:t>
            </a:r>
            <a:r>
              <a:rPr lang="en-US" altLang="zh-CN" sz="2400" dirty="0">
                <a:latin typeface="Times New Roman" pitchFamily="18" charset="0"/>
                <a:cs typeface="Times New Roman" pitchFamily="18" charset="0"/>
              </a:rPr>
              <a:t>, a</a:t>
            </a:r>
            <a:r>
              <a:rPr lang="en-US" altLang="zh-CN" sz="2400" baseline="-25000" dirty="0">
                <a:latin typeface="Times New Roman" pitchFamily="18" charset="0"/>
                <a:cs typeface="Times New Roman" pitchFamily="18" charset="0"/>
              </a:rPr>
              <a:t>4</a:t>
            </a:r>
            <a:r>
              <a:rPr lang="en-US" altLang="zh-CN" sz="2400" dirty="0">
                <a:latin typeface="Times New Roman" pitchFamily="18" charset="0"/>
                <a:cs typeface="Times New Roman" pitchFamily="18" charset="0"/>
              </a:rPr>
              <a:t>, a</a:t>
            </a:r>
            <a:r>
              <a:rPr lang="en-US" altLang="zh-CN" sz="2400" baseline="-25000" dirty="0">
                <a:latin typeface="Times New Roman" pitchFamily="18" charset="0"/>
                <a:cs typeface="Times New Roman" pitchFamily="18" charset="0"/>
              </a:rPr>
              <a:t>5</a:t>
            </a:r>
            <a:r>
              <a:rPr lang="en-US" altLang="zh-CN" sz="2400" dirty="0">
                <a:latin typeface="Times New Roman" pitchFamily="18" charset="0"/>
                <a:cs typeface="Times New Roman" pitchFamily="18" charset="0"/>
              </a:rPr>
              <a:t>, a</a:t>
            </a:r>
            <a:r>
              <a:rPr lang="en-US" altLang="zh-CN" sz="2400" baseline="-25000" dirty="0">
                <a:latin typeface="Times New Roman" pitchFamily="18" charset="0"/>
                <a:cs typeface="Times New Roman" pitchFamily="18" charset="0"/>
              </a:rPr>
              <a:t>6</a:t>
            </a:r>
            <a:r>
              <a:rPr lang="en-US" altLang="zh-CN" sz="2400" dirty="0">
                <a:latin typeface="Times New Roman" pitchFamily="18" charset="0"/>
                <a:cs typeface="Times New Roman" pitchFamily="18" charset="0"/>
              </a:rPr>
              <a:t>, a</a:t>
            </a:r>
            <a:r>
              <a:rPr lang="en-US" altLang="zh-CN" sz="2400" baseline="-25000" dirty="0">
                <a:latin typeface="Times New Roman" pitchFamily="18" charset="0"/>
                <a:cs typeface="Times New Roman" pitchFamily="18" charset="0"/>
              </a:rPr>
              <a:t>7</a:t>
            </a:r>
            <a:r>
              <a:rPr lang="en-US" altLang="zh-CN" sz="2400" dirty="0">
                <a:latin typeface="Times New Roman" pitchFamily="18" charset="0"/>
                <a:cs typeface="Times New Roman" pitchFamily="18" charset="0"/>
              </a:rPr>
              <a:t>, a</a:t>
            </a:r>
            <a:r>
              <a:rPr lang="en-US" altLang="zh-CN" sz="2400" baseline="-25000" dirty="0">
                <a:latin typeface="Times New Roman" pitchFamily="18" charset="0"/>
                <a:cs typeface="Times New Roman" pitchFamily="18" charset="0"/>
              </a:rPr>
              <a:t>8</a:t>
            </a:r>
            <a:r>
              <a:rPr lang="en-US" altLang="zh-CN" sz="2400" dirty="0">
                <a:latin typeface="Times New Roman" pitchFamily="18" charset="0"/>
                <a:cs typeface="Times New Roman" pitchFamily="18" charset="0"/>
              </a:rPr>
              <a:t>) </a:t>
            </a:r>
            <a:r>
              <a:rPr lang="zh-CN" altLang="en-US" sz="2400" dirty="0">
                <a:latin typeface="Times New Roman" pitchFamily="18" charset="0"/>
                <a:cs typeface="Times New Roman" pitchFamily="18" charset="0"/>
              </a:rPr>
              <a:t>链式结构如右：</a:t>
            </a:r>
          </a:p>
        </p:txBody>
      </p:sp>
      <p:grpSp>
        <p:nvGrpSpPr>
          <p:cNvPr id="16" name="Group 141"/>
          <p:cNvGrpSpPr>
            <a:grpSpLocks/>
          </p:cNvGrpSpPr>
          <p:nvPr/>
        </p:nvGrpSpPr>
        <p:grpSpPr bwMode="auto">
          <a:xfrm>
            <a:off x="1259632" y="5834087"/>
            <a:ext cx="6296025" cy="668338"/>
            <a:chOff x="323" y="3528"/>
            <a:chExt cx="3966" cy="421"/>
          </a:xfrm>
        </p:grpSpPr>
        <p:sp>
          <p:nvSpPr>
            <p:cNvPr id="17" name="Line 15"/>
            <p:cNvSpPr>
              <a:spLocks noChangeShapeType="1"/>
            </p:cNvSpPr>
            <p:nvPr/>
          </p:nvSpPr>
          <p:spPr bwMode="auto">
            <a:xfrm flipV="1">
              <a:off x="359" y="3816"/>
              <a:ext cx="431" cy="0"/>
            </a:xfrm>
            <a:prstGeom prst="line">
              <a:avLst/>
            </a:prstGeom>
            <a:noFill/>
            <a:ln w="28575">
              <a:solidFill>
                <a:srgbClr val="0066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36000"/>
            <a:lstStyle/>
            <a:p>
              <a:endParaRPr lang="zh-CN" altLang="en-US" sz="2400"/>
            </a:p>
          </p:txBody>
        </p:sp>
        <p:sp>
          <p:nvSpPr>
            <p:cNvPr id="18" name="Text Box 16"/>
            <p:cNvSpPr txBox="1">
              <a:spLocks noChangeArrowheads="1"/>
            </p:cNvSpPr>
            <p:nvPr/>
          </p:nvSpPr>
          <p:spPr bwMode="auto">
            <a:xfrm>
              <a:off x="323" y="3528"/>
              <a:ext cx="480"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36000">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algn="l" eaLnBrk="1" hangingPunct="1"/>
              <a:r>
                <a:rPr lang="en-US" altLang="zh-CN" sz="2400" b="1" dirty="0">
                  <a:solidFill>
                    <a:schemeClr val="tx1"/>
                  </a:solidFill>
                  <a:latin typeface="Times New Roman" pitchFamily="18" charset="0"/>
                  <a:ea typeface="宋体" charset="-122"/>
                </a:rPr>
                <a:t>H</a:t>
              </a:r>
            </a:p>
          </p:txBody>
        </p:sp>
        <p:sp>
          <p:nvSpPr>
            <p:cNvPr id="19" name="Line 30"/>
            <p:cNvSpPr>
              <a:spLocks noChangeShapeType="1"/>
            </p:cNvSpPr>
            <p:nvPr/>
          </p:nvSpPr>
          <p:spPr bwMode="auto">
            <a:xfrm>
              <a:off x="2839" y="3842"/>
              <a:ext cx="354" cy="0"/>
            </a:xfrm>
            <a:prstGeom prst="line">
              <a:avLst/>
            </a:prstGeom>
            <a:noFill/>
            <a:ln w="28575">
              <a:solidFill>
                <a:srgbClr val="0066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36000"/>
            <a:lstStyle/>
            <a:p>
              <a:endParaRPr lang="zh-CN" altLang="en-US" sz="2400"/>
            </a:p>
          </p:txBody>
        </p:sp>
        <p:grpSp>
          <p:nvGrpSpPr>
            <p:cNvPr id="20" name="Group 113"/>
            <p:cNvGrpSpPr>
              <a:grpSpLocks/>
            </p:cNvGrpSpPr>
            <p:nvPr/>
          </p:nvGrpSpPr>
          <p:grpSpPr bwMode="auto">
            <a:xfrm>
              <a:off x="796" y="3632"/>
              <a:ext cx="704" cy="282"/>
              <a:chOff x="759" y="3228"/>
              <a:chExt cx="704" cy="282"/>
            </a:xfrm>
          </p:grpSpPr>
          <p:sp>
            <p:nvSpPr>
              <p:cNvPr id="31" name="Text Box 111"/>
              <p:cNvSpPr txBox="1">
                <a:spLocks noChangeArrowheads="1"/>
              </p:cNvSpPr>
              <p:nvPr/>
            </p:nvSpPr>
            <p:spPr bwMode="auto">
              <a:xfrm>
                <a:off x="759" y="3237"/>
                <a:ext cx="704" cy="255"/>
              </a:xfrm>
              <a:prstGeom prst="rect">
                <a:avLst/>
              </a:prstGeom>
              <a:noFill/>
              <a:ln w="28575">
                <a:solidFill>
                  <a:schemeClr val="accent1"/>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tIns="0" rIns="0" bIns="72000">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algn="l" eaLnBrk="1" hangingPunct="1">
                  <a:lnSpc>
                    <a:spcPct val="90000"/>
                  </a:lnSpc>
                </a:pPr>
                <a:r>
                  <a:rPr lang="en-US" altLang="zh-CN" sz="2400" b="1" i="1" dirty="0">
                    <a:solidFill>
                      <a:schemeClr val="tx1"/>
                    </a:solidFill>
                    <a:latin typeface="Times New Roman" pitchFamily="18" charset="0"/>
                  </a:rPr>
                  <a:t>a</a:t>
                </a:r>
                <a:r>
                  <a:rPr lang="en-US" altLang="zh-CN" sz="2400" b="1" baseline="-25000" dirty="0">
                    <a:solidFill>
                      <a:schemeClr val="tx1"/>
                    </a:solidFill>
                    <a:latin typeface="Times New Roman" pitchFamily="18" charset="0"/>
                  </a:rPr>
                  <a:t>1</a:t>
                </a:r>
              </a:p>
            </p:txBody>
          </p:sp>
          <p:sp>
            <p:nvSpPr>
              <p:cNvPr id="32" name="Line 112"/>
              <p:cNvSpPr>
                <a:spLocks noChangeShapeType="1"/>
              </p:cNvSpPr>
              <p:nvPr/>
            </p:nvSpPr>
            <p:spPr bwMode="auto">
              <a:xfrm flipH="1">
                <a:off x="1115" y="3228"/>
                <a:ext cx="0" cy="282"/>
              </a:xfrm>
              <a:prstGeom prst="line">
                <a:avLst/>
              </a:prstGeom>
              <a:noFill/>
              <a:ln w="28575">
                <a:solidFill>
                  <a:schemeClr val="accent1"/>
                </a:solidFill>
                <a:round/>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bIns="72000" anchor="ctr">
                <a:spAutoFit/>
              </a:bodyPr>
              <a:lstStyle/>
              <a:p>
                <a:endParaRPr lang="zh-CN" altLang="en-US" sz="2400"/>
              </a:p>
            </p:txBody>
          </p:sp>
        </p:grpSp>
        <p:sp>
          <p:nvSpPr>
            <p:cNvPr id="21" name="Line 29"/>
            <p:cNvSpPr>
              <a:spLocks noChangeShapeType="1"/>
            </p:cNvSpPr>
            <p:nvPr/>
          </p:nvSpPr>
          <p:spPr bwMode="auto">
            <a:xfrm>
              <a:off x="1425" y="3825"/>
              <a:ext cx="363" cy="0"/>
            </a:xfrm>
            <a:prstGeom prst="line">
              <a:avLst/>
            </a:prstGeom>
            <a:noFill/>
            <a:ln w="28575">
              <a:solidFill>
                <a:srgbClr val="0066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36000"/>
            <a:lstStyle/>
            <a:p>
              <a:endParaRPr lang="zh-CN" altLang="en-US" sz="2400"/>
            </a:p>
          </p:txBody>
        </p:sp>
        <p:grpSp>
          <p:nvGrpSpPr>
            <p:cNvPr id="22" name="Group 114"/>
            <p:cNvGrpSpPr>
              <a:grpSpLocks/>
            </p:cNvGrpSpPr>
            <p:nvPr/>
          </p:nvGrpSpPr>
          <p:grpSpPr bwMode="auto">
            <a:xfrm>
              <a:off x="1792" y="3650"/>
              <a:ext cx="704" cy="264"/>
              <a:chOff x="759" y="3237"/>
              <a:chExt cx="704" cy="264"/>
            </a:xfrm>
          </p:grpSpPr>
          <p:sp>
            <p:nvSpPr>
              <p:cNvPr id="29" name="Text Box 115"/>
              <p:cNvSpPr txBox="1">
                <a:spLocks noChangeArrowheads="1"/>
              </p:cNvSpPr>
              <p:nvPr/>
            </p:nvSpPr>
            <p:spPr bwMode="auto">
              <a:xfrm>
                <a:off x="759" y="3237"/>
                <a:ext cx="704" cy="255"/>
              </a:xfrm>
              <a:prstGeom prst="rect">
                <a:avLst/>
              </a:prstGeom>
              <a:noFill/>
              <a:ln w="28575">
                <a:solidFill>
                  <a:schemeClr val="accent1"/>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tIns="0" rIns="0" bIns="72000">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algn="l" eaLnBrk="1" hangingPunct="1">
                  <a:lnSpc>
                    <a:spcPct val="90000"/>
                  </a:lnSpc>
                </a:pPr>
                <a:r>
                  <a:rPr lang="en-US" altLang="zh-CN" sz="2400" b="1" i="1">
                    <a:solidFill>
                      <a:schemeClr val="tx1"/>
                    </a:solidFill>
                    <a:latin typeface="Times New Roman" pitchFamily="18" charset="0"/>
                  </a:rPr>
                  <a:t>a</a:t>
                </a:r>
                <a:r>
                  <a:rPr lang="en-US" altLang="zh-CN" sz="2400" b="1" baseline="-25000">
                    <a:solidFill>
                      <a:schemeClr val="tx1"/>
                    </a:solidFill>
                    <a:latin typeface="Times New Roman" pitchFamily="18" charset="0"/>
                  </a:rPr>
                  <a:t>2</a:t>
                </a:r>
              </a:p>
            </p:txBody>
          </p:sp>
          <p:sp>
            <p:nvSpPr>
              <p:cNvPr id="30" name="Line 116"/>
              <p:cNvSpPr>
                <a:spLocks noChangeShapeType="1"/>
              </p:cNvSpPr>
              <p:nvPr/>
            </p:nvSpPr>
            <p:spPr bwMode="auto">
              <a:xfrm flipH="1">
                <a:off x="1111" y="3237"/>
                <a:ext cx="4" cy="264"/>
              </a:xfrm>
              <a:prstGeom prst="line">
                <a:avLst/>
              </a:prstGeom>
              <a:noFill/>
              <a:ln w="28575">
                <a:solidFill>
                  <a:schemeClr val="accent1"/>
                </a:solidFill>
                <a:round/>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bIns="72000" anchor="ctr">
                <a:spAutoFit/>
              </a:bodyPr>
              <a:lstStyle/>
              <a:p>
                <a:endParaRPr lang="zh-CN" altLang="en-US" sz="2400"/>
              </a:p>
            </p:txBody>
          </p:sp>
        </p:grpSp>
        <p:sp>
          <p:nvSpPr>
            <p:cNvPr id="23" name="Line 117"/>
            <p:cNvSpPr>
              <a:spLocks noChangeShapeType="1"/>
            </p:cNvSpPr>
            <p:nvPr/>
          </p:nvSpPr>
          <p:spPr bwMode="auto">
            <a:xfrm>
              <a:off x="2403" y="3843"/>
              <a:ext cx="363" cy="0"/>
            </a:xfrm>
            <a:prstGeom prst="line">
              <a:avLst/>
            </a:prstGeom>
            <a:noFill/>
            <a:ln w="28575">
              <a:solidFill>
                <a:srgbClr val="0066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36000"/>
            <a:lstStyle/>
            <a:p>
              <a:endParaRPr lang="zh-CN" altLang="en-US" sz="2400"/>
            </a:p>
          </p:txBody>
        </p:sp>
        <p:sp>
          <p:nvSpPr>
            <p:cNvPr id="24" name="Line 121"/>
            <p:cNvSpPr>
              <a:spLocks noChangeShapeType="1"/>
            </p:cNvSpPr>
            <p:nvPr/>
          </p:nvSpPr>
          <p:spPr bwMode="auto">
            <a:xfrm>
              <a:off x="3217" y="3843"/>
              <a:ext cx="363" cy="0"/>
            </a:xfrm>
            <a:prstGeom prst="line">
              <a:avLst/>
            </a:prstGeom>
            <a:noFill/>
            <a:ln w="28575">
              <a:solidFill>
                <a:srgbClr val="0066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36000"/>
            <a:lstStyle/>
            <a:p>
              <a:endParaRPr lang="zh-CN" altLang="en-US" sz="2400"/>
            </a:p>
          </p:txBody>
        </p:sp>
        <p:grpSp>
          <p:nvGrpSpPr>
            <p:cNvPr id="25" name="Group 122"/>
            <p:cNvGrpSpPr>
              <a:grpSpLocks/>
            </p:cNvGrpSpPr>
            <p:nvPr/>
          </p:nvGrpSpPr>
          <p:grpSpPr bwMode="auto">
            <a:xfrm>
              <a:off x="3584" y="3668"/>
              <a:ext cx="704" cy="255"/>
              <a:chOff x="759" y="3237"/>
              <a:chExt cx="704" cy="255"/>
            </a:xfrm>
          </p:grpSpPr>
          <p:sp>
            <p:nvSpPr>
              <p:cNvPr id="27" name="Text Box 123"/>
              <p:cNvSpPr txBox="1">
                <a:spLocks noChangeArrowheads="1"/>
              </p:cNvSpPr>
              <p:nvPr/>
            </p:nvSpPr>
            <p:spPr bwMode="auto">
              <a:xfrm>
                <a:off x="759" y="3237"/>
                <a:ext cx="704" cy="255"/>
              </a:xfrm>
              <a:prstGeom prst="rect">
                <a:avLst/>
              </a:prstGeom>
              <a:noFill/>
              <a:ln w="28575">
                <a:solidFill>
                  <a:schemeClr val="accent1"/>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tIns="0" rIns="0" bIns="72000">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algn="l" eaLnBrk="1" hangingPunct="1">
                  <a:lnSpc>
                    <a:spcPct val="90000"/>
                  </a:lnSpc>
                </a:pPr>
                <a:r>
                  <a:rPr lang="en-US" altLang="zh-CN" sz="2400" b="1" i="1">
                    <a:solidFill>
                      <a:schemeClr val="tx1"/>
                    </a:solidFill>
                    <a:latin typeface="Times New Roman" pitchFamily="18" charset="0"/>
                  </a:rPr>
                  <a:t>a</a:t>
                </a:r>
                <a:r>
                  <a:rPr lang="en-US" altLang="zh-CN" sz="2400" b="1" i="1" baseline="-25000">
                    <a:solidFill>
                      <a:schemeClr val="tx1"/>
                    </a:solidFill>
                    <a:latin typeface="Times New Roman" pitchFamily="18" charset="0"/>
                  </a:rPr>
                  <a:t>n</a:t>
                </a:r>
              </a:p>
            </p:txBody>
          </p:sp>
          <p:sp>
            <p:nvSpPr>
              <p:cNvPr id="28" name="Line 124"/>
              <p:cNvSpPr>
                <a:spLocks noChangeShapeType="1"/>
              </p:cNvSpPr>
              <p:nvPr/>
            </p:nvSpPr>
            <p:spPr bwMode="auto">
              <a:xfrm flipH="1">
                <a:off x="1111" y="3237"/>
                <a:ext cx="4" cy="255"/>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bIns="72000" anchor="ctr">
                <a:spAutoFit/>
              </a:bodyPr>
              <a:lstStyle/>
              <a:p>
                <a:endParaRPr lang="zh-CN" altLang="en-US" sz="2400"/>
              </a:p>
            </p:txBody>
          </p:sp>
        </p:grpSp>
        <p:sp>
          <p:nvSpPr>
            <p:cNvPr id="26" name="Text Box 128"/>
            <p:cNvSpPr txBox="1">
              <a:spLocks noChangeArrowheads="1"/>
            </p:cNvSpPr>
            <p:nvPr/>
          </p:nvSpPr>
          <p:spPr bwMode="auto">
            <a:xfrm>
              <a:off x="3960" y="3667"/>
              <a:ext cx="329" cy="28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36000">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algn="l" eaLnBrk="1" hangingPunct="1"/>
              <a:r>
                <a:rPr lang="en-US" altLang="zh-CN" sz="2400" b="1">
                  <a:solidFill>
                    <a:schemeClr val="tx1"/>
                  </a:solidFill>
                  <a:latin typeface="Times New Roman" pitchFamily="18" charset="0"/>
                  <a:ea typeface="宋体" charset="-122"/>
                </a:rPr>
                <a:t>∧</a:t>
              </a:r>
            </a:p>
          </p:txBody>
        </p:sp>
      </p:grpSp>
    </p:spTree>
    <p:extLst>
      <p:ext uri="{BB962C8B-B14F-4D97-AF65-F5344CB8AC3E}">
        <p14:creationId xmlns:p14="http://schemas.microsoft.com/office/powerpoint/2010/main" val="991769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线性表的链接存储结构及实现</a:t>
            </a:r>
          </a:p>
        </p:txBody>
      </p:sp>
      <p:sp>
        <p:nvSpPr>
          <p:cNvPr id="6" name="内容占位符 5"/>
          <p:cNvSpPr>
            <a:spLocks noGrp="1"/>
          </p:cNvSpPr>
          <p:nvPr>
            <p:ph sz="quarter" idx="1"/>
          </p:nvPr>
        </p:nvSpPr>
        <p:spPr/>
        <p:txBody>
          <a:bodyPr/>
          <a:lstStyle/>
          <a:p>
            <a:pPr>
              <a:lnSpc>
                <a:spcPct val="150000"/>
              </a:lnSpc>
            </a:pPr>
            <a:r>
              <a:rPr lang="zh-CN" altLang="en-US" dirty="0"/>
              <a:t>建立单链表</a:t>
            </a:r>
            <a:endParaRPr lang="en-US" altLang="zh-CN" dirty="0"/>
          </a:p>
          <a:p>
            <a:pPr lvl="1">
              <a:lnSpc>
                <a:spcPct val="150000"/>
              </a:lnSpc>
            </a:pPr>
            <a:r>
              <a:rPr lang="zh-CN" altLang="en-US" dirty="0"/>
              <a:t>带头结点的单链表</a:t>
            </a:r>
            <a:endParaRPr lang="en-US" altLang="zh-CN" dirty="0"/>
          </a:p>
          <a:p>
            <a:pPr lvl="1">
              <a:lnSpc>
                <a:spcPct val="150000"/>
              </a:lnSpc>
            </a:pPr>
            <a:r>
              <a:rPr lang="zh-CN" altLang="en-US" dirty="0"/>
              <a:t>不带头结点的单链表</a:t>
            </a:r>
            <a:endParaRPr lang="en-US" altLang="zh-CN" dirty="0"/>
          </a:p>
          <a:p>
            <a:pPr>
              <a:lnSpc>
                <a:spcPct val="150000"/>
              </a:lnSpc>
            </a:pPr>
            <a:r>
              <a:rPr lang="zh-CN" altLang="en-US" dirty="0"/>
              <a:t>求表长</a:t>
            </a:r>
            <a:endParaRPr lang="en-US" altLang="zh-CN" dirty="0"/>
          </a:p>
          <a:p>
            <a:pPr>
              <a:lnSpc>
                <a:spcPct val="150000"/>
              </a:lnSpc>
            </a:pPr>
            <a:r>
              <a:rPr lang="zh-CN" altLang="en-US" dirty="0"/>
              <a:t>查找操作：按位查找、按值查找</a:t>
            </a:r>
            <a:endParaRPr lang="en-US" altLang="zh-CN" dirty="0"/>
          </a:p>
          <a:p>
            <a:pPr>
              <a:lnSpc>
                <a:spcPct val="150000"/>
              </a:lnSpc>
            </a:pPr>
            <a:r>
              <a:rPr lang="zh-CN" altLang="en-US" dirty="0"/>
              <a:t>插入结点</a:t>
            </a:r>
            <a:endParaRPr lang="en-US" altLang="zh-CN" dirty="0"/>
          </a:p>
          <a:p>
            <a:pPr>
              <a:lnSpc>
                <a:spcPct val="150000"/>
              </a:lnSpc>
            </a:pPr>
            <a:r>
              <a:rPr lang="zh-CN" altLang="en-US" dirty="0"/>
              <a:t>删除结点</a:t>
            </a:r>
            <a:endParaRPr lang="en-US" altLang="zh-CN" dirty="0"/>
          </a:p>
        </p:txBody>
      </p:sp>
      <p:sp>
        <p:nvSpPr>
          <p:cNvPr id="4" name="灯片编号占位符 3"/>
          <p:cNvSpPr>
            <a:spLocks noGrp="1"/>
          </p:cNvSpPr>
          <p:nvPr>
            <p:ph type="sldNum" sz="quarter" idx="15"/>
          </p:nvPr>
        </p:nvSpPr>
        <p:spPr/>
        <p:txBody>
          <a:bodyPr/>
          <a:lstStyle/>
          <a:p>
            <a:fld id="{0C913308-F349-4B6D-A68A-DD1791B4A57B}" type="slidenum">
              <a:rPr lang="zh-CN" altLang="en-US" smtClean="0"/>
              <a:t>15</a:t>
            </a:fld>
            <a:endParaRPr lang="zh-CN" altLang="en-US"/>
          </a:p>
        </p:txBody>
      </p:sp>
      <p:sp>
        <p:nvSpPr>
          <p:cNvPr id="7" name="五角星 6"/>
          <p:cNvSpPr/>
          <p:nvPr/>
        </p:nvSpPr>
        <p:spPr>
          <a:xfrm>
            <a:off x="6661050" y="3573016"/>
            <a:ext cx="1008112" cy="86162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66256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顺序存储和链式存储的比较</a:t>
            </a:r>
          </a:p>
        </p:txBody>
      </p:sp>
      <p:sp>
        <p:nvSpPr>
          <p:cNvPr id="3" name="内容占位符 2"/>
          <p:cNvSpPr>
            <a:spLocks noGrp="1"/>
          </p:cNvSpPr>
          <p:nvPr>
            <p:ph sz="quarter" idx="1"/>
          </p:nvPr>
        </p:nvSpPr>
        <p:spPr/>
        <p:txBody>
          <a:bodyPr/>
          <a:lstStyle/>
          <a:p>
            <a:pPr>
              <a:lnSpc>
                <a:spcPct val="150000"/>
              </a:lnSpc>
            </a:pPr>
            <a:r>
              <a:rPr lang="zh-CN" altLang="en-US" dirty="0"/>
              <a:t>顺序存储的优点和缺点</a:t>
            </a:r>
            <a:endParaRPr lang="en-US" altLang="zh-CN" dirty="0"/>
          </a:p>
          <a:p>
            <a:pPr>
              <a:lnSpc>
                <a:spcPct val="150000"/>
              </a:lnSpc>
            </a:pPr>
            <a:r>
              <a:rPr lang="zh-CN" altLang="en-US" dirty="0"/>
              <a:t>链式存储的优点和缺点</a:t>
            </a:r>
            <a:endParaRPr lang="en-US" altLang="zh-CN" dirty="0"/>
          </a:p>
          <a:p>
            <a:pPr>
              <a:lnSpc>
                <a:spcPct val="150000"/>
              </a:lnSpc>
            </a:pPr>
            <a:r>
              <a:rPr lang="zh-CN" altLang="en-US" dirty="0"/>
              <a:t>线性表存储结构的选择</a:t>
            </a:r>
            <a:endParaRPr lang="en-US" altLang="zh-CN" dirty="0"/>
          </a:p>
          <a:p>
            <a:pPr lvl="1">
              <a:lnSpc>
                <a:spcPct val="150000"/>
              </a:lnSpc>
            </a:pPr>
            <a:r>
              <a:rPr lang="zh-CN" altLang="en-US" dirty="0"/>
              <a:t>基于存储的考虑</a:t>
            </a:r>
            <a:endParaRPr lang="en-US" altLang="zh-CN" dirty="0"/>
          </a:p>
          <a:p>
            <a:pPr lvl="1">
              <a:lnSpc>
                <a:spcPct val="150000"/>
              </a:lnSpc>
            </a:pPr>
            <a:r>
              <a:rPr lang="zh-CN" altLang="en-US" dirty="0"/>
              <a:t>基于运算的考虑</a:t>
            </a:r>
            <a:endParaRPr lang="en-US" altLang="zh-CN" dirty="0"/>
          </a:p>
          <a:p>
            <a:pPr lvl="1">
              <a:lnSpc>
                <a:spcPct val="150000"/>
              </a:lnSpc>
            </a:pPr>
            <a:r>
              <a:rPr lang="zh-CN" altLang="en-US" dirty="0"/>
              <a:t>基于环境的考虑</a:t>
            </a:r>
          </a:p>
        </p:txBody>
      </p:sp>
      <p:sp>
        <p:nvSpPr>
          <p:cNvPr id="4" name="灯片编号占位符 3"/>
          <p:cNvSpPr>
            <a:spLocks noGrp="1"/>
          </p:cNvSpPr>
          <p:nvPr>
            <p:ph type="sldNum" sz="quarter" idx="15"/>
          </p:nvPr>
        </p:nvSpPr>
        <p:spPr/>
        <p:txBody>
          <a:bodyPr/>
          <a:lstStyle/>
          <a:p>
            <a:fld id="{0C913308-F349-4B6D-A68A-DD1791B4A57B}" type="slidenum">
              <a:rPr lang="zh-CN" altLang="en-US" smtClean="0"/>
              <a:t>16</a:t>
            </a:fld>
            <a:endParaRPr lang="zh-CN" altLang="en-US"/>
          </a:p>
        </p:txBody>
      </p:sp>
    </p:spTree>
    <p:extLst>
      <p:ext uri="{BB962C8B-B14F-4D97-AF65-F5344CB8AC3E}">
        <p14:creationId xmlns:p14="http://schemas.microsoft.com/office/powerpoint/2010/main" val="318381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en-US" altLang="zh-CN" dirty="0"/>
              <a:t>2.4 </a:t>
            </a:r>
            <a:r>
              <a:rPr lang="zh-CN" altLang="en-US" dirty="0"/>
              <a:t>栈</a:t>
            </a:r>
          </a:p>
        </p:txBody>
      </p:sp>
      <p:sp>
        <p:nvSpPr>
          <p:cNvPr id="16386" name="Rectangle 3"/>
          <p:cNvSpPr>
            <a:spLocks noGrp="1" noChangeArrowheads="1"/>
          </p:cNvSpPr>
          <p:nvPr>
            <p:ph sz="quarter" idx="1"/>
          </p:nvPr>
        </p:nvSpPr>
        <p:spPr>
          <a:xfrm>
            <a:off x="457200" y="1600200"/>
            <a:ext cx="6779096" cy="4873752"/>
          </a:xfrm>
          <a:extLst>
            <a:ext uri="{909E8E84-426E-40DD-AFC4-6F175D3DCCD1}">
              <a14:hiddenFill xmlns:a14="http://schemas.microsoft.com/office/drawing/2010/main">
                <a:solidFill>
                  <a:schemeClr val="folHlink"/>
                </a:solidFill>
              </a14:hiddenFill>
            </a:ext>
          </a:extLst>
        </p:spPr>
        <p:txBody>
          <a:bodyPr lIns="0" rIns="0">
            <a:normAutofit/>
          </a:bodyPr>
          <a:lstStyle/>
          <a:p>
            <a:pPr marL="0" indent="0" eaLnBrk="1" hangingPunct="1">
              <a:lnSpc>
                <a:spcPct val="120000"/>
              </a:lnSpc>
              <a:buFontTx/>
              <a:buNone/>
            </a:pPr>
            <a:r>
              <a:rPr lang="zh-CN" altLang="en-US" sz="2400" b="1" dirty="0">
                <a:solidFill>
                  <a:srgbClr val="FF0000"/>
                </a:solidFill>
                <a:latin typeface="Times New Roman" pitchFamily="18" charset="0"/>
              </a:rPr>
              <a:t>栈</a:t>
            </a:r>
            <a:r>
              <a:rPr lang="en-US" altLang="zh-CN" sz="2400" b="1" dirty="0">
                <a:solidFill>
                  <a:srgbClr val="FF0000"/>
                </a:solidFill>
                <a:latin typeface="Times New Roman" pitchFamily="18" charset="0"/>
              </a:rPr>
              <a:t>(Stack)</a:t>
            </a:r>
            <a:r>
              <a:rPr lang="zh-CN" altLang="en-US" sz="2400" b="1" dirty="0">
                <a:solidFill>
                  <a:srgbClr val="FF0000"/>
                </a:solidFill>
                <a:latin typeface="Times New Roman" pitchFamily="18" charset="0"/>
              </a:rPr>
              <a:t>：</a:t>
            </a:r>
            <a:r>
              <a:rPr lang="zh-CN" altLang="en-US" sz="2400" dirty="0">
                <a:latin typeface="Times New Roman" pitchFamily="18" charset="0"/>
              </a:rPr>
              <a:t>是一种</a:t>
            </a:r>
            <a:r>
              <a:rPr lang="zh-CN" altLang="en-US" sz="2400" b="1" dirty="0">
                <a:solidFill>
                  <a:srgbClr val="FF0000"/>
                </a:solidFill>
                <a:latin typeface="Times New Roman" pitchFamily="18" charset="0"/>
              </a:rPr>
              <a:t>操作受限</a:t>
            </a:r>
            <a:r>
              <a:rPr lang="zh-CN" altLang="en-US" sz="2400" dirty="0">
                <a:latin typeface="Times New Roman" pitchFamily="18" charset="0"/>
              </a:rPr>
              <a:t>的线性数据结构，其插入和删除等操作只能在表的一端进行。允许操作的这一端称为</a:t>
            </a:r>
            <a:r>
              <a:rPr lang="zh-CN" altLang="en-US" sz="2400" b="1" dirty="0">
                <a:solidFill>
                  <a:srgbClr val="FF0000"/>
                </a:solidFill>
                <a:latin typeface="Times New Roman" pitchFamily="18" charset="0"/>
              </a:rPr>
              <a:t>栈顶</a:t>
            </a:r>
            <a:r>
              <a:rPr lang="en-US" altLang="zh-CN" sz="2400" b="1" dirty="0">
                <a:solidFill>
                  <a:srgbClr val="FF0000"/>
                </a:solidFill>
                <a:latin typeface="Times New Roman" pitchFamily="18" charset="0"/>
              </a:rPr>
              <a:t>(top)</a:t>
            </a:r>
            <a:r>
              <a:rPr lang="zh-CN" altLang="en-US" sz="2400" dirty="0">
                <a:latin typeface="Times New Roman" pitchFamily="18" charset="0"/>
              </a:rPr>
              <a:t>，另一端称为</a:t>
            </a:r>
            <a:r>
              <a:rPr lang="zh-CN" altLang="en-US" sz="2400" b="1" dirty="0">
                <a:solidFill>
                  <a:srgbClr val="FF0000"/>
                </a:solidFill>
                <a:latin typeface="Times New Roman" pitchFamily="18" charset="0"/>
              </a:rPr>
              <a:t>栈底</a:t>
            </a:r>
            <a:r>
              <a:rPr lang="en-US" altLang="zh-CN" sz="2400" b="1" dirty="0">
                <a:solidFill>
                  <a:srgbClr val="FF0000"/>
                </a:solidFill>
                <a:latin typeface="Times New Roman" pitchFamily="18" charset="0"/>
              </a:rPr>
              <a:t>(Bottom)</a:t>
            </a:r>
            <a:r>
              <a:rPr lang="zh-CN" altLang="en-US" sz="2400" dirty="0">
                <a:latin typeface="Times New Roman" pitchFamily="18" charset="0"/>
              </a:rPr>
              <a:t>。当表中没有元素时称为</a:t>
            </a:r>
            <a:r>
              <a:rPr lang="zh-CN" altLang="en-US" sz="2400" b="1" dirty="0">
                <a:solidFill>
                  <a:srgbClr val="FF0000"/>
                </a:solidFill>
                <a:latin typeface="Times New Roman" pitchFamily="18" charset="0"/>
              </a:rPr>
              <a:t>空栈</a:t>
            </a:r>
            <a:r>
              <a:rPr lang="zh-CN" altLang="en-US" sz="2400" dirty="0">
                <a:latin typeface="Times New Roman" pitchFamily="18" charset="0"/>
              </a:rPr>
              <a:t>。</a:t>
            </a:r>
          </a:p>
          <a:p>
            <a:pPr marL="0" indent="0" eaLnBrk="1" hangingPunct="1">
              <a:lnSpc>
                <a:spcPct val="120000"/>
              </a:lnSpc>
              <a:buFontTx/>
              <a:buNone/>
            </a:pPr>
            <a:endParaRPr lang="zh-CN" altLang="en-US" sz="2400" dirty="0">
              <a:latin typeface="Times New Roman" pitchFamily="18" charset="0"/>
            </a:endParaRPr>
          </a:p>
        </p:txBody>
      </p:sp>
      <p:sp>
        <p:nvSpPr>
          <p:cNvPr id="3" name="灯片编号占位符 2"/>
          <p:cNvSpPr>
            <a:spLocks noGrp="1"/>
          </p:cNvSpPr>
          <p:nvPr>
            <p:ph type="sldNum" sz="quarter" idx="15"/>
          </p:nvPr>
        </p:nvSpPr>
        <p:spPr/>
        <p:txBody>
          <a:bodyPr/>
          <a:lstStyle/>
          <a:p>
            <a:fld id="{0C913308-F349-4B6D-A68A-DD1791B4A57B}" type="slidenum">
              <a:rPr lang="zh-CN" altLang="en-US" smtClean="0"/>
              <a:t>17</a:t>
            </a:fld>
            <a:endParaRPr lang="zh-CN" altLang="en-US"/>
          </a:p>
        </p:txBody>
      </p:sp>
      <p:sp>
        <p:nvSpPr>
          <p:cNvPr id="4" name="矩形 3"/>
          <p:cNvSpPr/>
          <p:nvPr/>
        </p:nvSpPr>
        <p:spPr>
          <a:xfrm>
            <a:off x="251520" y="2204864"/>
            <a:ext cx="4206601" cy="500009"/>
          </a:xfrm>
          <a:prstGeom prst="rect">
            <a:avLst/>
          </a:prstGeom>
          <a:noFill/>
          <a:ln>
            <a:noFill/>
          </a:ln>
        </p:spPr>
        <p:txBody>
          <a:bodyPr vert="horz" wrap="square" lIns="0" tIns="45720" rIns="0" bIns="45720" numCol="1" anchor="t" anchorCtr="0" compatLnSpc="1">
            <a:prstTxWarp prst="textNoShape">
              <a:avLst/>
            </a:prstTxWarp>
          </a:bodyPr>
          <a:lstStyle/>
          <a:p>
            <a:pPr fontAlgn="base">
              <a:lnSpc>
                <a:spcPct val="120000"/>
              </a:lnSpc>
              <a:spcBef>
                <a:spcPct val="20000"/>
              </a:spcBef>
              <a:spcAft>
                <a:spcPct val="0"/>
              </a:spcAft>
            </a:pPr>
            <a:endParaRPr lang="zh-CN" altLang="en-US" sz="2400" b="1" dirty="0">
              <a:solidFill>
                <a:srgbClr val="FF0000"/>
              </a:solidFill>
              <a:effectLst>
                <a:outerShdw blurRad="38100" dist="38100" dir="2700000" algn="tl">
                  <a:srgbClr val="000000">
                    <a:alpha val="43137"/>
                  </a:srgbClr>
                </a:outerShdw>
              </a:effectLst>
              <a:latin typeface="Times New Roman" pitchFamily="18" charset="0"/>
            </a:endParaRPr>
          </a:p>
        </p:txBody>
      </p:sp>
      <p:sp>
        <p:nvSpPr>
          <p:cNvPr id="5" name="矩形 4"/>
          <p:cNvSpPr/>
          <p:nvPr/>
        </p:nvSpPr>
        <p:spPr>
          <a:xfrm>
            <a:off x="408821" y="3803104"/>
            <a:ext cx="6264696" cy="1477328"/>
          </a:xfrm>
          <a:prstGeom prst="rect">
            <a:avLst/>
          </a:prstGeom>
        </p:spPr>
        <p:txBody>
          <a:bodyPr wrap="square">
            <a:spAutoFit/>
          </a:bodyPr>
          <a:lstStyle/>
          <a:p>
            <a:pPr>
              <a:lnSpc>
                <a:spcPct val="125000"/>
              </a:lnSpc>
            </a:pPr>
            <a:r>
              <a:rPr lang="zh-CN" altLang="zh-CN" sz="2400" dirty="0">
                <a:latin typeface="Times New Roman" pitchFamily="18" charset="0"/>
                <a:cs typeface="Times New Roman" pitchFamily="18" charset="0"/>
              </a:rPr>
              <a:t>进栈的顺序是</a:t>
            </a:r>
            <a:r>
              <a:rPr lang="en-US" altLang="zh-CN" sz="2400" i="1" dirty="0">
                <a:solidFill>
                  <a:srgbClr val="FF0000"/>
                </a:solidFill>
                <a:latin typeface="Times New Roman" pitchFamily="18" charset="0"/>
                <a:cs typeface="Times New Roman" pitchFamily="18" charset="0"/>
              </a:rPr>
              <a:t>a</a:t>
            </a:r>
            <a:r>
              <a:rPr lang="en-US" altLang="zh-CN" sz="2400" i="1" baseline="-25000" dirty="0">
                <a:solidFill>
                  <a:srgbClr val="FF0000"/>
                </a:solidFill>
                <a:latin typeface="Times New Roman" pitchFamily="18" charset="0"/>
                <a:cs typeface="Times New Roman" pitchFamily="18" charset="0"/>
              </a:rPr>
              <a:t>1</a:t>
            </a:r>
            <a:r>
              <a:rPr lang="en-US" altLang="zh-CN" sz="2400" i="1" dirty="0">
                <a:solidFill>
                  <a:srgbClr val="FF0000"/>
                </a:solidFill>
                <a:latin typeface="Times New Roman" pitchFamily="18" charset="0"/>
                <a:cs typeface="Times New Roman" pitchFamily="18" charset="0"/>
              </a:rPr>
              <a:t>,a</a:t>
            </a:r>
            <a:r>
              <a:rPr lang="en-US" altLang="zh-CN" sz="2400" i="1" baseline="-25000" dirty="0">
                <a:solidFill>
                  <a:srgbClr val="FF0000"/>
                </a:solidFill>
                <a:latin typeface="Times New Roman" pitchFamily="18" charset="0"/>
                <a:cs typeface="Times New Roman" pitchFamily="18" charset="0"/>
              </a:rPr>
              <a:t>2</a:t>
            </a:r>
            <a:r>
              <a:rPr lang="en-US" altLang="zh-CN" sz="2400" i="1" dirty="0">
                <a:solidFill>
                  <a:srgbClr val="FF0000"/>
                </a:solidFill>
                <a:latin typeface="Times New Roman" pitchFamily="18" charset="0"/>
                <a:cs typeface="Times New Roman" pitchFamily="18" charset="0"/>
              </a:rPr>
              <a:t>,a</a:t>
            </a:r>
            <a:r>
              <a:rPr lang="en-US" altLang="zh-CN" sz="2400" i="1" baseline="-25000" dirty="0">
                <a:solidFill>
                  <a:srgbClr val="FF0000"/>
                </a:solidFill>
                <a:latin typeface="Times New Roman" pitchFamily="18" charset="0"/>
                <a:cs typeface="Times New Roman" pitchFamily="18" charset="0"/>
              </a:rPr>
              <a:t>3</a:t>
            </a:r>
            <a:r>
              <a:rPr lang="en-US" altLang="zh-CN" sz="2400" i="1" dirty="0">
                <a:solidFill>
                  <a:srgbClr val="FF0000"/>
                </a:solidFill>
                <a:latin typeface="Times New Roman" pitchFamily="18" charset="0"/>
                <a:cs typeface="Times New Roman" pitchFamily="18" charset="0"/>
              </a:rPr>
              <a:t>,</a:t>
            </a:r>
            <a:r>
              <a:rPr lang="zh-CN" altLang="zh-CN" sz="2400" i="1" dirty="0">
                <a:solidFill>
                  <a:srgbClr val="FF0000"/>
                </a:solidFill>
                <a:latin typeface="Times New Roman" pitchFamily="18" charset="0"/>
                <a:cs typeface="Times New Roman" pitchFamily="18" charset="0"/>
              </a:rPr>
              <a:t>…</a:t>
            </a:r>
            <a:r>
              <a:rPr lang="en-US" altLang="zh-CN" sz="2400" i="1" dirty="0">
                <a:solidFill>
                  <a:srgbClr val="FF0000"/>
                </a:solidFill>
                <a:latin typeface="Times New Roman" pitchFamily="18" charset="0"/>
                <a:cs typeface="Times New Roman" pitchFamily="18" charset="0"/>
              </a:rPr>
              <a:t>,a</a:t>
            </a:r>
            <a:r>
              <a:rPr lang="en-US" altLang="zh-CN" sz="2400" i="1" baseline="-25000" dirty="0">
                <a:solidFill>
                  <a:srgbClr val="FF0000"/>
                </a:solidFill>
                <a:latin typeface="Times New Roman" pitchFamily="18" charset="0"/>
                <a:cs typeface="Times New Roman" pitchFamily="18" charset="0"/>
              </a:rPr>
              <a:t>n,</a:t>
            </a:r>
            <a:r>
              <a:rPr lang="en-US" altLang="zh-CN" sz="2400" i="1" baseline="-25000" dirty="0">
                <a:latin typeface="Times New Roman" pitchFamily="18" charset="0"/>
                <a:cs typeface="Times New Roman" pitchFamily="18" charset="0"/>
              </a:rPr>
              <a:t> </a:t>
            </a:r>
            <a:r>
              <a:rPr lang="zh-CN" altLang="zh-CN" sz="2400" dirty="0">
                <a:latin typeface="Times New Roman" pitchFamily="18" charset="0"/>
                <a:cs typeface="Times New Roman" pitchFamily="18" charset="0"/>
              </a:rPr>
              <a:t>当需要出栈时其顺序为</a:t>
            </a:r>
            <a:r>
              <a:rPr lang="en-US" altLang="zh-CN" sz="2400" i="1" dirty="0">
                <a:solidFill>
                  <a:srgbClr val="FF0000"/>
                </a:solidFill>
                <a:latin typeface="Times New Roman" pitchFamily="18" charset="0"/>
                <a:cs typeface="Times New Roman" pitchFamily="18" charset="0"/>
              </a:rPr>
              <a:t>a</a:t>
            </a:r>
            <a:r>
              <a:rPr lang="en-US" altLang="zh-CN" sz="2400" i="1" baseline="-25000" dirty="0">
                <a:solidFill>
                  <a:srgbClr val="FF0000"/>
                </a:solidFill>
                <a:latin typeface="Times New Roman" pitchFamily="18" charset="0"/>
                <a:cs typeface="Times New Roman" pitchFamily="18" charset="0"/>
              </a:rPr>
              <a:t>n</a:t>
            </a:r>
            <a:r>
              <a:rPr lang="en-US" altLang="zh-CN" sz="2400" i="1" dirty="0">
                <a:solidFill>
                  <a:srgbClr val="FF0000"/>
                </a:solidFill>
                <a:latin typeface="Times New Roman" pitchFamily="18" charset="0"/>
                <a:cs typeface="Times New Roman" pitchFamily="18" charset="0"/>
              </a:rPr>
              <a:t>,</a:t>
            </a:r>
            <a:r>
              <a:rPr lang="zh-CN" altLang="zh-CN" sz="2400" i="1" dirty="0">
                <a:solidFill>
                  <a:srgbClr val="FF0000"/>
                </a:solidFill>
                <a:latin typeface="Times New Roman" pitchFamily="18" charset="0"/>
                <a:cs typeface="Times New Roman" pitchFamily="18" charset="0"/>
              </a:rPr>
              <a:t>…</a:t>
            </a:r>
            <a:r>
              <a:rPr lang="en-US" altLang="zh-CN" sz="2400" i="1" dirty="0">
                <a:solidFill>
                  <a:srgbClr val="FF0000"/>
                </a:solidFill>
                <a:latin typeface="Times New Roman" pitchFamily="18" charset="0"/>
                <a:cs typeface="Times New Roman" pitchFamily="18" charset="0"/>
              </a:rPr>
              <a:t>,a</a:t>
            </a:r>
            <a:r>
              <a:rPr lang="en-US" altLang="zh-CN" sz="2400" i="1" baseline="-25000" dirty="0">
                <a:solidFill>
                  <a:srgbClr val="FF0000"/>
                </a:solidFill>
                <a:latin typeface="Times New Roman" pitchFamily="18" charset="0"/>
                <a:cs typeface="Times New Roman" pitchFamily="18" charset="0"/>
              </a:rPr>
              <a:t>3</a:t>
            </a:r>
            <a:r>
              <a:rPr lang="en-US" altLang="zh-CN" sz="2400" i="1" dirty="0">
                <a:solidFill>
                  <a:srgbClr val="FF0000"/>
                </a:solidFill>
                <a:latin typeface="Times New Roman" pitchFamily="18" charset="0"/>
                <a:cs typeface="Times New Roman" pitchFamily="18" charset="0"/>
              </a:rPr>
              <a:t>,a</a:t>
            </a:r>
            <a:r>
              <a:rPr lang="en-US" altLang="zh-CN" sz="2400" i="1" baseline="-25000" dirty="0">
                <a:solidFill>
                  <a:srgbClr val="FF0000"/>
                </a:solidFill>
                <a:latin typeface="Times New Roman" pitchFamily="18" charset="0"/>
                <a:cs typeface="Times New Roman" pitchFamily="18" charset="0"/>
              </a:rPr>
              <a:t>2</a:t>
            </a:r>
            <a:r>
              <a:rPr lang="en-US" altLang="zh-CN" sz="2400" i="1" dirty="0">
                <a:solidFill>
                  <a:srgbClr val="FF0000"/>
                </a:solidFill>
                <a:latin typeface="Times New Roman" pitchFamily="18" charset="0"/>
                <a:cs typeface="Times New Roman" pitchFamily="18" charset="0"/>
              </a:rPr>
              <a:t>,a</a:t>
            </a:r>
            <a:r>
              <a:rPr lang="en-US" altLang="zh-CN" sz="2400" i="1" baseline="-25000" dirty="0">
                <a:solidFill>
                  <a:srgbClr val="FF0000"/>
                </a:solidFill>
                <a:latin typeface="Times New Roman" pitchFamily="18" charset="0"/>
                <a:cs typeface="Times New Roman" pitchFamily="18" charset="0"/>
              </a:rPr>
              <a:t>1</a:t>
            </a:r>
            <a:r>
              <a:rPr lang="zh-CN" altLang="zh-CN" sz="2400" dirty="0">
                <a:latin typeface="Times New Roman" pitchFamily="18" charset="0"/>
                <a:cs typeface="Times New Roman" pitchFamily="18" charset="0"/>
              </a:rPr>
              <a:t>，所以栈又称为</a:t>
            </a:r>
            <a:r>
              <a:rPr lang="zh-CN" altLang="zh-CN" sz="2400" dirty="0">
                <a:solidFill>
                  <a:srgbClr val="FF0000"/>
                </a:solidFill>
                <a:latin typeface="Times New Roman" pitchFamily="18" charset="0"/>
                <a:cs typeface="Times New Roman" pitchFamily="18" charset="0"/>
              </a:rPr>
              <a:t>后进先出</a:t>
            </a:r>
            <a:r>
              <a:rPr lang="zh-CN" altLang="zh-CN" sz="2400" dirty="0">
                <a:latin typeface="Times New Roman" pitchFamily="18" charset="0"/>
                <a:cs typeface="Times New Roman" pitchFamily="18" charset="0"/>
              </a:rPr>
              <a:t>的线性表</a:t>
            </a:r>
            <a:r>
              <a:rPr lang="en-US" altLang="zh-CN" sz="2400" dirty="0">
                <a:solidFill>
                  <a:srgbClr val="FF0000"/>
                </a:solidFill>
                <a:latin typeface="Times New Roman" pitchFamily="18" charset="0"/>
                <a:cs typeface="Times New Roman" pitchFamily="18" charset="0"/>
              </a:rPr>
              <a:t>(Last In First Out)</a:t>
            </a:r>
            <a:r>
              <a:rPr lang="zh-CN" altLang="zh-CN" sz="2400" dirty="0">
                <a:latin typeface="Times New Roman" pitchFamily="18" charset="0"/>
                <a:cs typeface="Times New Roman" pitchFamily="18" charset="0"/>
              </a:rPr>
              <a:t>，简称</a:t>
            </a:r>
            <a:r>
              <a:rPr lang="en-US" altLang="zh-CN" sz="2400" dirty="0">
                <a:latin typeface="Times New Roman" pitchFamily="18" charset="0"/>
                <a:cs typeface="Times New Roman" pitchFamily="18" charset="0"/>
              </a:rPr>
              <a:t> </a:t>
            </a:r>
            <a:r>
              <a:rPr lang="en-US" altLang="zh-CN" sz="2400" dirty="0">
                <a:solidFill>
                  <a:srgbClr val="FF0000"/>
                </a:solidFill>
                <a:latin typeface="Times New Roman" pitchFamily="18" charset="0"/>
                <a:cs typeface="Times New Roman" pitchFamily="18" charset="0"/>
              </a:rPr>
              <a:t>LIFO</a:t>
            </a:r>
            <a:r>
              <a:rPr lang="zh-CN" altLang="zh-CN" sz="2400" dirty="0">
                <a:latin typeface="Times New Roman" pitchFamily="18" charset="0"/>
                <a:cs typeface="Times New Roman" pitchFamily="18" charset="0"/>
              </a:rPr>
              <a:t>表。</a:t>
            </a:r>
            <a:endParaRPr lang="zh-CN" altLang="en-US" sz="2400" dirty="0">
              <a:latin typeface="Times New Roman" pitchFamily="18" charset="0"/>
              <a:cs typeface="Times New Roman" pitchFamily="18" charset="0"/>
            </a:endParaRPr>
          </a:p>
        </p:txBody>
      </p:sp>
      <p:sp>
        <p:nvSpPr>
          <p:cNvPr id="10" name="Rectangle 4" descr="花岗岩"/>
          <p:cNvSpPr>
            <a:spLocks noChangeArrowheads="1"/>
          </p:cNvSpPr>
          <p:nvPr/>
        </p:nvSpPr>
        <p:spPr bwMode="auto">
          <a:xfrm>
            <a:off x="7685856" y="5631904"/>
            <a:ext cx="914400" cy="457200"/>
          </a:xfrm>
          <a:prstGeom prst="rect">
            <a:avLst/>
          </a:prstGeom>
          <a:blipFill dpi="0" rotWithShape="0">
            <a:blip r:embed="rId2"/>
            <a:srcRect/>
            <a:tile tx="0" ty="0" sx="100000" sy="100000" flip="none" algn="tl"/>
          </a:blip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i="0">
                <a:solidFill>
                  <a:srgbClr val="FFFFFF"/>
                </a:solidFill>
              </a:rPr>
              <a:t>1</a:t>
            </a:r>
            <a:endParaRPr lang="en-US" altLang="zh-CN" sz="3200" b="1" i="0"/>
          </a:p>
        </p:txBody>
      </p:sp>
      <p:sp>
        <p:nvSpPr>
          <p:cNvPr id="11" name="Rectangle 5" descr="花岗岩"/>
          <p:cNvSpPr>
            <a:spLocks noChangeArrowheads="1"/>
          </p:cNvSpPr>
          <p:nvPr/>
        </p:nvSpPr>
        <p:spPr bwMode="auto">
          <a:xfrm>
            <a:off x="7685856" y="5174704"/>
            <a:ext cx="914400" cy="457200"/>
          </a:xfrm>
          <a:prstGeom prst="rect">
            <a:avLst/>
          </a:prstGeom>
          <a:blipFill dpi="0" rotWithShape="0">
            <a:blip r:embed="rId2"/>
            <a:srcRect/>
            <a:tile tx="0" ty="0" sx="100000" sy="100000" flip="none" algn="tl"/>
          </a:blip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i="0">
                <a:solidFill>
                  <a:srgbClr val="FFFFFF"/>
                </a:solidFill>
              </a:rPr>
              <a:t>2</a:t>
            </a:r>
            <a:endParaRPr lang="en-US" altLang="zh-CN" sz="3200" i="0"/>
          </a:p>
        </p:txBody>
      </p:sp>
      <p:sp>
        <p:nvSpPr>
          <p:cNvPr id="12" name="Rectangle 6" descr="花岗岩"/>
          <p:cNvSpPr>
            <a:spLocks noChangeArrowheads="1"/>
          </p:cNvSpPr>
          <p:nvPr/>
        </p:nvSpPr>
        <p:spPr bwMode="auto">
          <a:xfrm>
            <a:off x="7685856" y="4717504"/>
            <a:ext cx="914400" cy="457200"/>
          </a:xfrm>
          <a:prstGeom prst="rect">
            <a:avLst/>
          </a:prstGeom>
          <a:blipFill dpi="0" rotWithShape="0">
            <a:blip r:embed="rId2"/>
            <a:srcRect/>
            <a:tile tx="0" ty="0" sx="100000" sy="100000" flip="none" algn="tl"/>
          </a:blip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i="0">
                <a:solidFill>
                  <a:srgbClr val="FFFFFF"/>
                </a:solidFill>
              </a:rPr>
              <a:t>3</a:t>
            </a:r>
          </a:p>
        </p:txBody>
      </p:sp>
      <p:sp>
        <p:nvSpPr>
          <p:cNvPr id="13" name="Rectangle 7" descr="花岗岩"/>
          <p:cNvSpPr>
            <a:spLocks noChangeArrowheads="1"/>
          </p:cNvSpPr>
          <p:nvPr/>
        </p:nvSpPr>
        <p:spPr bwMode="auto">
          <a:xfrm>
            <a:off x="7685856" y="4260304"/>
            <a:ext cx="914400" cy="457200"/>
          </a:xfrm>
          <a:prstGeom prst="rect">
            <a:avLst/>
          </a:prstGeom>
          <a:blipFill dpi="0" rotWithShape="0">
            <a:blip r:embed="rId2"/>
            <a:srcRect/>
            <a:tile tx="0" ty="0" sx="100000" sy="100000" flip="none" algn="tl"/>
          </a:blip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i="0">
                <a:solidFill>
                  <a:srgbClr val="FFFFFF"/>
                </a:solidFill>
              </a:rPr>
              <a:t>4</a:t>
            </a:r>
          </a:p>
        </p:txBody>
      </p:sp>
      <p:sp>
        <p:nvSpPr>
          <p:cNvPr id="14" name="Rectangle 8" descr="花岗岩"/>
          <p:cNvSpPr>
            <a:spLocks noChangeArrowheads="1"/>
          </p:cNvSpPr>
          <p:nvPr/>
        </p:nvSpPr>
        <p:spPr bwMode="auto">
          <a:xfrm>
            <a:off x="7685856" y="3803104"/>
            <a:ext cx="914400" cy="457200"/>
          </a:xfrm>
          <a:prstGeom prst="rect">
            <a:avLst/>
          </a:prstGeom>
          <a:blipFill dpi="0" rotWithShape="0">
            <a:blip r:embed="rId2"/>
            <a:srcRect/>
            <a:tile tx="0" ty="0" sx="100000" sy="100000" flip="none" algn="tl"/>
          </a:blip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i="0">
                <a:solidFill>
                  <a:srgbClr val="FFFFFF"/>
                </a:solidFill>
              </a:rPr>
              <a:t>5</a:t>
            </a:r>
          </a:p>
        </p:txBody>
      </p:sp>
      <p:sp>
        <p:nvSpPr>
          <p:cNvPr id="15" name="Rectangle 9" descr="花岗岩"/>
          <p:cNvSpPr>
            <a:spLocks noChangeArrowheads="1"/>
          </p:cNvSpPr>
          <p:nvPr/>
        </p:nvSpPr>
        <p:spPr bwMode="auto">
          <a:xfrm>
            <a:off x="7685856" y="3345904"/>
            <a:ext cx="914400" cy="457200"/>
          </a:xfrm>
          <a:prstGeom prst="rect">
            <a:avLst/>
          </a:prstGeom>
          <a:blipFill dpi="0" rotWithShape="0">
            <a:blip r:embed="rId2"/>
            <a:srcRect/>
            <a:tile tx="0" ty="0" sx="100000" sy="100000" flip="none" algn="tl"/>
          </a:blip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i="0">
                <a:solidFill>
                  <a:srgbClr val="FFFFFF"/>
                </a:solidFill>
              </a:rPr>
              <a:t>6</a:t>
            </a:r>
          </a:p>
        </p:txBody>
      </p:sp>
      <p:sp>
        <p:nvSpPr>
          <p:cNvPr id="16" name="Rectangle 10"/>
          <p:cNvSpPr>
            <a:spLocks noChangeArrowheads="1"/>
          </p:cNvSpPr>
          <p:nvPr/>
        </p:nvSpPr>
        <p:spPr bwMode="auto">
          <a:xfrm>
            <a:off x="7704906" y="3307804"/>
            <a:ext cx="877888" cy="457200"/>
          </a:xfrm>
          <a:prstGeom prst="rect">
            <a:avLst/>
          </a:prstGeom>
          <a:solidFill>
            <a:schemeClr val="bg1"/>
          </a:solidFill>
          <a:ln>
            <a:noFill/>
          </a:ln>
          <a:effectLst/>
          <a:extLst>
            <a:ext uri="{91240B29-F687-4F45-9708-019B960494DF}">
              <a14:hiddenLine xmlns:a14="http://schemas.microsoft.com/office/drawing/2010/main" w="254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Rectangle 11" descr="花岗岩"/>
          <p:cNvSpPr>
            <a:spLocks noChangeArrowheads="1"/>
          </p:cNvSpPr>
          <p:nvPr/>
        </p:nvSpPr>
        <p:spPr bwMode="auto">
          <a:xfrm>
            <a:off x="7685856" y="2583904"/>
            <a:ext cx="914400" cy="457200"/>
          </a:xfrm>
          <a:prstGeom prst="rect">
            <a:avLst/>
          </a:prstGeom>
          <a:blipFill dpi="0" rotWithShape="0">
            <a:blip r:embed="rId2"/>
            <a:srcRect/>
            <a:tile tx="0" ty="0" sx="100000" sy="100000" flip="none" algn="tl"/>
          </a:blip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i="0">
                <a:solidFill>
                  <a:srgbClr val="FFFFFF"/>
                </a:solidFill>
              </a:rPr>
              <a:t>6</a:t>
            </a:r>
          </a:p>
        </p:txBody>
      </p:sp>
      <p:sp>
        <p:nvSpPr>
          <p:cNvPr id="18" name="Rectangle 12"/>
          <p:cNvSpPr>
            <a:spLocks noChangeArrowheads="1"/>
          </p:cNvSpPr>
          <p:nvPr/>
        </p:nvSpPr>
        <p:spPr bwMode="auto">
          <a:xfrm>
            <a:off x="7704906" y="3765004"/>
            <a:ext cx="877888" cy="457200"/>
          </a:xfrm>
          <a:prstGeom prst="rect">
            <a:avLst/>
          </a:prstGeom>
          <a:solidFill>
            <a:schemeClr val="bg1"/>
          </a:solidFill>
          <a:ln>
            <a:noFill/>
          </a:ln>
          <a:effectLst/>
          <a:extLst>
            <a:ext uri="{91240B29-F687-4F45-9708-019B960494DF}">
              <a14:hiddenLine xmlns:a14="http://schemas.microsoft.com/office/drawing/2010/main" w="254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Rectangle 13" descr="花岗岩"/>
          <p:cNvSpPr>
            <a:spLocks noChangeArrowheads="1"/>
          </p:cNvSpPr>
          <p:nvPr/>
        </p:nvSpPr>
        <p:spPr bwMode="auto">
          <a:xfrm>
            <a:off x="7685856" y="2583904"/>
            <a:ext cx="914400" cy="457200"/>
          </a:xfrm>
          <a:prstGeom prst="rect">
            <a:avLst/>
          </a:prstGeom>
          <a:blipFill dpi="0" rotWithShape="0">
            <a:blip r:embed="rId2"/>
            <a:srcRect/>
            <a:tile tx="0" ty="0" sx="100000" sy="100000" flip="none" algn="tl"/>
          </a:blip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i="0">
                <a:solidFill>
                  <a:srgbClr val="FFFFFF"/>
                </a:solidFill>
              </a:rPr>
              <a:t>5</a:t>
            </a:r>
          </a:p>
        </p:txBody>
      </p:sp>
      <p:sp>
        <p:nvSpPr>
          <p:cNvPr id="20" name="Rectangle 14" descr="花岗岩"/>
          <p:cNvSpPr>
            <a:spLocks noChangeArrowheads="1"/>
          </p:cNvSpPr>
          <p:nvPr/>
        </p:nvSpPr>
        <p:spPr bwMode="auto">
          <a:xfrm>
            <a:off x="6619056" y="5631904"/>
            <a:ext cx="914400" cy="457200"/>
          </a:xfrm>
          <a:prstGeom prst="rect">
            <a:avLst/>
          </a:prstGeom>
          <a:blipFill dpi="0" rotWithShape="0">
            <a:blip r:embed="rId2"/>
            <a:srcRect/>
            <a:tile tx="0" ty="0" sx="100000" sy="100000" flip="none" algn="tl"/>
          </a:blip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i="0">
                <a:solidFill>
                  <a:srgbClr val="FFFFFF"/>
                </a:solidFill>
              </a:rPr>
              <a:t>6</a:t>
            </a:r>
          </a:p>
        </p:txBody>
      </p:sp>
      <p:sp>
        <p:nvSpPr>
          <p:cNvPr id="21" name="Rectangle 15" descr="花岗岩"/>
          <p:cNvSpPr>
            <a:spLocks noChangeArrowheads="1"/>
          </p:cNvSpPr>
          <p:nvPr/>
        </p:nvSpPr>
        <p:spPr bwMode="auto">
          <a:xfrm>
            <a:off x="6619056" y="5174704"/>
            <a:ext cx="914400" cy="457200"/>
          </a:xfrm>
          <a:prstGeom prst="rect">
            <a:avLst/>
          </a:prstGeom>
          <a:blipFill dpi="0" rotWithShape="0">
            <a:blip r:embed="rId2"/>
            <a:srcRect/>
            <a:tile tx="0" ty="0" sx="100000" sy="100000" flip="none" algn="tl"/>
          </a:blip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i="0">
                <a:solidFill>
                  <a:srgbClr val="FFFFFF"/>
                </a:solidFill>
              </a:rPr>
              <a:t>5</a:t>
            </a:r>
          </a:p>
        </p:txBody>
      </p:sp>
      <p:sp>
        <p:nvSpPr>
          <p:cNvPr id="22" name="Line 16"/>
          <p:cNvSpPr>
            <a:spLocks noChangeShapeType="1"/>
          </p:cNvSpPr>
          <p:nvPr/>
        </p:nvSpPr>
        <p:spPr bwMode="auto">
          <a:xfrm>
            <a:off x="7914456" y="3345904"/>
            <a:ext cx="0" cy="838200"/>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17"/>
          <p:cNvSpPr>
            <a:spLocks noChangeShapeType="1"/>
          </p:cNvSpPr>
          <p:nvPr/>
        </p:nvSpPr>
        <p:spPr bwMode="auto">
          <a:xfrm flipV="1">
            <a:off x="8371656" y="3345904"/>
            <a:ext cx="0" cy="838200"/>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4" name="Group 18"/>
          <p:cNvGrpSpPr>
            <a:grpSpLocks/>
          </p:cNvGrpSpPr>
          <p:nvPr/>
        </p:nvGrpSpPr>
        <p:grpSpPr bwMode="auto">
          <a:xfrm>
            <a:off x="7609656" y="2888704"/>
            <a:ext cx="1066800" cy="3276600"/>
            <a:chOff x="4560" y="480"/>
            <a:chExt cx="672" cy="2064"/>
          </a:xfrm>
        </p:grpSpPr>
        <p:sp>
          <p:nvSpPr>
            <p:cNvPr id="25" name="Rectangle 19" descr="栎木"/>
            <p:cNvSpPr>
              <a:spLocks noChangeArrowheads="1"/>
            </p:cNvSpPr>
            <p:nvPr/>
          </p:nvSpPr>
          <p:spPr bwMode="auto">
            <a:xfrm>
              <a:off x="4560" y="480"/>
              <a:ext cx="48" cy="2016"/>
            </a:xfrm>
            <a:prstGeom prst="rect">
              <a:avLst/>
            </a:prstGeom>
            <a:blipFill dpi="0" rotWithShape="0">
              <a:blip r:embed="rId3"/>
              <a:srcRect/>
              <a:tile tx="0" ty="0" sx="100000" sy="100000" flip="none" algn="tl"/>
            </a:blip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Rectangle 20" descr="栎木"/>
            <p:cNvSpPr>
              <a:spLocks noChangeArrowheads="1"/>
            </p:cNvSpPr>
            <p:nvPr/>
          </p:nvSpPr>
          <p:spPr bwMode="auto">
            <a:xfrm>
              <a:off x="5184" y="480"/>
              <a:ext cx="48" cy="2016"/>
            </a:xfrm>
            <a:prstGeom prst="rect">
              <a:avLst/>
            </a:prstGeom>
            <a:blipFill dpi="0" rotWithShape="0">
              <a:blip r:embed="rId3"/>
              <a:srcRect/>
              <a:tile tx="0" ty="0" sx="100000" sy="100000" flip="none" algn="tl"/>
            </a:blip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Rectangle 21" descr="栎木"/>
            <p:cNvSpPr>
              <a:spLocks noChangeArrowheads="1"/>
            </p:cNvSpPr>
            <p:nvPr/>
          </p:nvSpPr>
          <p:spPr bwMode="auto">
            <a:xfrm rot="-5400000">
              <a:off x="4872" y="2184"/>
              <a:ext cx="48" cy="672"/>
            </a:xfrm>
            <a:prstGeom prst="rect">
              <a:avLst/>
            </a:prstGeom>
            <a:blipFill dpi="0" rotWithShape="0">
              <a:blip r:embed="rId3"/>
              <a:srcRect/>
              <a:tile tx="0" ty="0" sx="100000" sy="100000" flip="none" algn="tl"/>
            </a:blip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3828906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栈的基本操作</a:t>
            </a:r>
          </a:p>
        </p:txBody>
      </p:sp>
      <p:sp>
        <p:nvSpPr>
          <p:cNvPr id="3" name="内容占位符 2"/>
          <p:cNvSpPr>
            <a:spLocks noGrp="1"/>
          </p:cNvSpPr>
          <p:nvPr>
            <p:ph sz="quarter" idx="1"/>
          </p:nvPr>
        </p:nvSpPr>
        <p:spPr/>
        <p:txBody>
          <a:bodyPr/>
          <a:lstStyle/>
          <a:p>
            <a:pPr>
              <a:lnSpc>
                <a:spcPct val="150000"/>
              </a:lnSpc>
            </a:pPr>
            <a:r>
              <a:rPr lang="zh-CN" altLang="en-US" dirty="0"/>
              <a:t>置栈空</a:t>
            </a:r>
            <a:endParaRPr lang="en-US" altLang="zh-CN" dirty="0"/>
          </a:p>
          <a:p>
            <a:pPr>
              <a:lnSpc>
                <a:spcPct val="150000"/>
              </a:lnSpc>
            </a:pPr>
            <a:r>
              <a:rPr lang="zh-CN" altLang="en-US" dirty="0"/>
              <a:t>判空栈</a:t>
            </a:r>
            <a:endParaRPr lang="en-US" altLang="zh-CN" dirty="0"/>
          </a:p>
          <a:p>
            <a:pPr>
              <a:lnSpc>
                <a:spcPct val="150000"/>
              </a:lnSpc>
            </a:pPr>
            <a:r>
              <a:rPr lang="zh-CN" altLang="en-US" dirty="0"/>
              <a:t>入栈</a:t>
            </a:r>
            <a:endParaRPr lang="en-US" altLang="zh-CN" dirty="0"/>
          </a:p>
          <a:p>
            <a:pPr>
              <a:lnSpc>
                <a:spcPct val="150000"/>
              </a:lnSpc>
            </a:pPr>
            <a:r>
              <a:rPr lang="zh-CN" altLang="en-US" dirty="0"/>
              <a:t>出栈</a:t>
            </a:r>
            <a:endParaRPr lang="en-US" altLang="zh-CN" dirty="0"/>
          </a:p>
          <a:p>
            <a:pPr>
              <a:lnSpc>
                <a:spcPct val="150000"/>
              </a:lnSpc>
            </a:pPr>
            <a:r>
              <a:rPr lang="zh-CN" altLang="en-US" dirty="0"/>
              <a:t>取栈顶元素</a:t>
            </a:r>
            <a:endParaRPr lang="en-US" altLang="zh-CN" dirty="0"/>
          </a:p>
          <a:p>
            <a:pPr>
              <a:lnSpc>
                <a:spcPct val="150000"/>
              </a:lnSpc>
            </a:pPr>
            <a:r>
              <a:rPr lang="zh-CN" altLang="en-US" dirty="0"/>
              <a:t>如何判断栈已满</a:t>
            </a:r>
          </a:p>
        </p:txBody>
      </p:sp>
      <p:sp>
        <p:nvSpPr>
          <p:cNvPr id="4" name="灯片编号占位符 3"/>
          <p:cNvSpPr>
            <a:spLocks noGrp="1"/>
          </p:cNvSpPr>
          <p:nvPr>
            <p:ph type="sldNum" sz="quarter" idx="15"/>
          </p:nvPr>
        </p:nvSpPr>
        <p:spPr/>
        <p:txBody>
          <a:bodyPr/>
          <a:lstStyle/>
          <a:p>
            <a:fld id="{0C913308-F349-4B6D-A68A-DD1791B4A57B}" type="slidenum">
              <a:rPr lang="zh-CN" altLang="en-US" smtClean="0"/>
              <a:t>18</a:t>
            </a:fld>
            <a:endParaRPr lang="zh-CN" altLang="en-US"/>
          </a:p>
        </p:txBody>
      </p:sp>
      <p:sp>
        <p:nvSpPr>
          <p:cNvPr id="5" name="五角星 4"/>
          <p:cNvSpPr/>
          <p:nvPr/>
        </p:nvSpPr>
        <p:spPr>
          <a:xfrm>
            <a:off x="6372200" y="2852936"/>
            <a:ext cx="1008112" cy="86162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42845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 </a:t>
            </a:r>
            <a:r>
              <a:rPr lang="zh-CN" altLang="en-US" dirty="0"/>
              <a:t>队列</a:t>
            </a:r>
          </a:p>
        </p:txBody>
      </p:sp>
      <p:sp>
        <p:nvSpPr>
          <p:cNvPr id="4" name="灯片编号占位符 3"/>
          <p:cNvSpPr>
            <a:spLocks noGrp="1"/>
          </p:cNvSpPr>
          <p:nvPr>
            <p:ph type="sldNum" sz="quarter" idx="15"/>
          </p:nvPr>
        </p:nvSpPr>
        <p:spPr/>
        <p:txBody>
          <a:bodyPr/>
          <a:lstStyle/>
          <a:p>
            <a:fld id="{0C913308-F349-4B6D-A68A-DD1791B4A57B}" type="slidenum">
              <a:rPr lang="zh-CN" altLang="en-US" smtClean="0"/>
              <a:t>19</a:t>
            </a:fld>
            <a:endParaRPr lang="zh-CN" altLang="en-US"/>
          </a:p>
        </p:txBody>
      </p:sp>
      <p:grpSp>
        <p:nvGrpSpPr>
          <p:cNvPr id="5" name="组合 9"/>
          <p:cNvGrpSpPr>
            <a:grpSpLocks/>
          </p:cNvGrpSpPr>
          <p:nvPr/>
        </p:nvGrpSpPr>
        <p:grpSpPr bwMode="auto">
          <a:xfrm>
            <a:off x="4635022" y="3728752"/>
            <a:ext cx="796925" cy="817563"/>
            <a:chOff x="2710" y="1905"/>
            <a:chExt cx="502" cy="515"/>
          </a:xfrm>
        </p:grpSpPr>
        <p:sp>
          <p:nvSpPr>
            <p:cNvPr id="6" name="直线 10"/>
            <p:cNvSpPr>
              <a:spLocks noChangeShapeType="1"/>
            </p:cNvSpPr>
            <p:nvPr/>
          </p:nvSpPr>
          <p:spPr bwMode="auto">
            <a:xfrm flipV="1">
              <a:off x="2965" y="1905"/>
              <a:ext cx="0" cy="227"/>
            </a:xfrm>
            <a:prstGeom prst="line">
              <a:avLst/>
            </a:prstGeom>
            <a:noFill/>
            <a:ln w="28575">
              <a:solidFill>
                <a:srgbClr val="0066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7" name="矩形 11"/>
            <p:cNvSpPr>
              <a:spLocks noChangeArrowheads="1"/>
            </p:cNvSpPr>
            <p:nvPr/>
          </p:nvSpPr>
          <p:spPr bwMode="auto">
            <a:xfrm>
              <a:off x="2710" y="2132"/>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p>
              <a:r>
                <a:rPr lang="zh-CN" altLang="en-US" sz="2400" dirty="0">
                  <a:solidFill>
                    <a:schemeClr val="tx1"/>
                  </a:solidFill>
                  <a:ea typeface="宋体" charset="-122"/>
                </a:rPr>
                <a:t>队尾</a:t>
              </a:r>
              <a:endParaRPr kumimoji="1" lang="zh-CN" altLang="en-US" sz="2400" dirty="0">
                <a:solidFill>
                  <a:schemeClr val="tx1"/>
                </a:solidFill>
                <a:ea typeface="宋体" charset="-122"/>
              </a:endParaRPr>
            </a:p>
          </p:txBody>
        </p:sp>
      </p:grpSp>
      <p:grpSp>
        <p:nvGrpSpPr>
          <p:cNvPr id="8" name="组合 12"/>
          <p:cNvGrpSpPr>
            <a:grpSpLocks/>
          </p:cNvGrpSpPr>
          <p:nvPr/>
        </p:nvGrpSpPr>
        <p:grpSpPr bwMode="auto">
          <a:xfrm>
            <a:off x="3015785" y="3728752"/>
            <a:ext cx="803276" cy="822326"/>
            <a:chOff x="1377" y="1897"/>
            <a:chExt cx="506" cy="518"/>
          </a:xfrm>
        </p:grpSpPr>
        <p:sp>
          <p:nvSpPr>
            <p:cNvPr id="9" name="直线 13"/>
            <p:cNvSpPr>
              <a:spLocks noChangeShapeType="1"/>
            </p:cNvSpPr>
            <p:nvPr/>
          </p:nvSpPr>
          <p:spPr bwMode="auto">
            <a:xfrm flipV="1">
              <a:off x="1632" y="1897"/>
              <a:ext cx="0" cy="227"/>
            </a:xfrm>
            <a:prstGeom prst="line">
              <a:avLst/>
            </a:prstGeom>
            <a:noFill/>
            <a:ln w="28575">
              <a:solidFill>
                <a:srgbClr val="006666"/>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10" name="矩形 14"/>
            <p:cNvSpPr>
              <a:spLocks noChangeArrowheads="1"/>
            </p:cNvSpPr>
            <p:nvPr/>
          </p:nvSpPr>
          <p:spPr bwMode="auto">
            <a:xfrm>
              <a:off x="1377" y="2124"/>
              <a:ext cx="50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p>
              <a:r>
                <a:rPr lang="zh-CN" altLang="en-US" sz="2400" dirty="0">
                  <a:solidFill>
                    <a:schemeClr val="tx1"/>
                  </a:solidFill>
                  <a:ea typeface="宋体" charset="-122"/>
                </a:rPr>
                <a:t>队首</a:t>
              </a:r>
              <a:endParaRPr kumimoji="1" lang="zh-CN" altLang="en-US" sz="2400" dirty="0">
                <a:solidFill>
                  <a:schemeClr val="tx1"/>
                </a:solidFill>
                <a:ea typeface="宋体" charset="-122"/>
              </a:endParaRPr>
            </a:p>
          </p:txBody>
        </p:sp>
      </p:grpSp>
      <p:sp>
        <p:nvSpPr>
          <p:cNvPr id="11" name="矩形 10"/>
          <p:cNvSpPr/>
          <p:nvPr/>
        </p:nvSpPr>
        <p:spPr>
          <a:xfrm>
            <a:off x="395536" y="1628800"/>
            <a:ext cx="8136904" cy="1200329"/>
          </a:xfrm>
          <a:prstGeom prst="rect">
            <a:avLst/>
          </a:prstGeom>
        </p:spPr>
        <p:txBody>
          <a:bodyPr wrap="square">
            <a:spAutoFit/>
          </a:bodyPr>
          <a:lstStyle/>
          <a:p>
            <a:r>
              <a:rPr lang="zh-CN" altLang="zh-CN" sz="2400" b="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队列</a:t>
            </a:r>
            <a:r>
              <a:rPr lang="zh-CN" altLang="zh-CN" sz="2400" dirty="0">
                <a:latin typeface="Times New Roman" pitchFamily="18" charset="0"/>
                <a:cs typeface="Times New Roman" pitchFamily="18" charset="0"/>
              </a:rPr>
              <a:t>也是一种</a:t>
            </a:r>
            <a:r>
              <a:rPr lang="zh-CN" altLang="zh-CN" sz="2400" b="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操作受限</a:t>
            </a:r>
            <a:r>
              <a:rPr lang="zh-CN" altLang="zh-CN" sz="2400" dirty="0">
                <a:latin typeface="Times New Roman" pitchFamily="18" charset="0"/>
                <a:cs typeface="Times New Roman" pitchFamily="18" charset="0"/>
              </a:rPr>
              <a:t>的线性数据结构，队列是一种“先进先出”</a:t>
            </a:r>
            <a:r>
              <a:rPr lang="en-US" altLang="zh-CN" sz="2400" dirty="0">
                <a:latin typeface="Times New Roman" pitchFamily="18" charset="0"/>
                <a:cs typeface="Times New Roman" pitchFamily="18" charset="0"/>
              </a:rPr>
              <a:t>(FIFO)</a:t>
            </a:r>
            <a:r>
              <a:rPr lang="zh-CN" altLang="zh-CN" sz="2400" dirty="0">
                <a:latin typeface="Times New Roman" pitchFamily="18" charset="0"/>
                <a:cs typeface="Times New Roman" pitchFamily="18" charset="0"/>
              </a:rPr>
              <a:t>的数据结构。称允许插入的一端为</a:t>
            </a:r>
            <a:r>
              <a:rPr lang="zh-CN" altLang="zh-CN" sz="2400" b="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队尾</a:t>
            </a:r>
            <a:r>
              <a:rPr lang="en-US" altLang="zh-CN" sz="2400" b="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(rear) </a:t>
            </a:r>
            <a:r>
              <a:rPr lang="zh-CN" altLang="zh-CN" sz="2400" dirty="0">
                <a:latin typeface="Times New Roman" pitchFamily="18" charset="0"/>
                <a:cs typeface="Times New Roman" pitchFamily="18" charset="0"/>
              </a:rPr>
              <a:t>，允许删除的一端为</a:t>
            </a:r>
            <a:r>
              <a:rPr lang="zh-CN" altLang="zh-CN" sz="2400" b="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队首</a:t>
            </a:r>
            <a:r>
              <a:rPr lang="en-US" altLang="zh-CN" sz="2400" b="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(front)</a:t>
            </a:r>
            <a:r>
              <a:rPr lang="zh-CN" altLang="zh-CN" sz="2400" dirty="0">
                <a:latin typeface="Times New Roman" pitchFamily="18" charset="0"/>
                <a:cs typeface="Times New Roman" pitchFamily="18" charset="0"/>
              </a:rPr>
              <a:t>。</a:t>
            </a:r>
            <a:endParaRPr lang="zh-CN" altLang="en-US" sz="2400" dirty="0">
              <a:latin typeface="Times New Roman" pitchFamily="18" charset="0"/>
              <a:cs typeface="Times New Roman" pitchFamily="18" charset="0"/>
            </a:endParaRPr>
          </a:p>
        </p:txBody>
      </p:sp>
      <p:grpSp>
        <p:nvGrpSpPr>
          <p:cNvPr id="12" name="Group 2"/>
          <p:cNvGrpSpPr>
            <a:grpSpLocks/>
          </p:cNvGrpSpPr>
          <p:nvPr/>
        </p:nvGrpSpPr>
        <p:grpSpPr bwMode="auto">
          <a:xfrm>
            <a:off x="1907704" y="2996952"/>
            <a:ext cx="5124876" cy="755489"/>
            <a:chOff x="2490" y="5121"/>
            <a:chExt cx="5070" cy="599"/>
          </a:xfrm>
        </p:grpSpPr>
        <p:sp>
          <p:nvSpPr>
            <p:cNvPr id="13" name="Line 11"/>
            <p:cNvSpPr>
              <a:spLocks noChangeShapeType="1"/>
            </p:cNvSpPr>
            <p:nvPr/>
          </p:nvSpPr>
          <p:spPr bwMode="auto">
            <a:xfrm>
              <a:off x="3328" y="5343"/>
              <a:ext cx="354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14" name="Line 10"/>
            <p:cNvSpPr>
              <a:spLocks noChangeShapeType="1"/>
            </p:cNvSpPr>
            <p:nvPr/>
          </p:nvSpPr>
          <p:spPr bwMode="auto">
            <a:xfrm>
              <a:off x="3328" y="5707"/>
              <a:ext cx="354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15" name="Text Box 9"/>
            <p:cNvSpPr txBox="1">
              <a:spLocks noChangeArrowheads="1"/>
            </p:cNvSpPr>
            <p:nvPr/>
          </p:nvSpPr>
          <p:spPr bwMode="auto">
            <a:xfrm>
              <a:off x="3834" y="5303"/>
              <a:ext cx="2614" cy="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a:t>
              </a:r>
              <a:r>
                <a:rPr kumimoji="0" lang="en-US" altLang="zh-CN" sz="2400" b="0"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1</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a:t>
              </a:r>
              <a:r>
                <a:rPr kumimoji="0" lang="en-US" altLang="zh-CN" sz="2400" b="0"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2</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a:t>
              </a:r>
              <a:r>
                <a:rPr kumimoji="0" lang="en-US" altLang="zh-CN" sz="2400" b="0"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3</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en-US" altLang="zh-CN" sz="2400" b="0"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  </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a:t>
              </a:r>
              <a:r>
                <a:rPr kumimoji="0" lang="en-US" altLang="zh-CN" sz="2400" b="0"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n</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endParaRPr kumimoji="0" lang="en-US" altLang="zh-CN" sz="2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6" name="Text Box 5"/>
            <p:cNvSpPr txBox="1">
              <a:spLocks noChangeArrowheads="1"/>
            </p:cNvSpPr>
            <p:nvPr/>
          </p:nvSpPr>
          <p:spPr bwMode="auto">
            <a:xfrm>
              <a:off x="2490" y="5121"/>
              <a:ext cx="934"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17" name="Line 4"/>
            <p:cNvSpPr>
              <a:spLocks noChangeShapeType="1"/>
            </p:cNvSpPr>
            <p:nvPr/>
          </p:nvSpPr>
          <p:spPr bwMode="auto">
            <a:xfrm flipH="1">
              <a:off x="7020" y="5550"/>
              <a:ext cx="540"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sp>
          <p:nvSpPr>
            <p:cNvPr id="18" name="Line 3"/>
            <p:cNvSpPr>
              <a:spLocks noChangeShapeType="1"/>
            </p:cNvSpPr>
            <p:nvPr/>
          </p:nvSpPr>
          <p:spPr bwMode="auto">
            <a:xfrm flipH="1">
              <a:off x="2877" y="5537"/>
              <a:ext cx="540"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400"/>
            </a:p>
          </p:txBody>
        </p:sp>
      </p:grpSp>
      <p:sp>
        <p:nvSpPr>
          <p:cNvPr id="19" name="TextBox 18"/>
          <p:cNvSpPr txBox="1"/>
          <p:nvPr/>
        </p:nvSpPr>
        <p:spPr>
          <a:xfrm>
            <a:off x="6342719" y="3104369"/>
            <a:ext cx="998402" cy="461665"/>
          </a:xfrm>
          <a:prstGeom prst="rect">
            <a:avLst/>
          </a:prstGeom>
          <a:noFill/>
        </p:spPr>
        <p:txBody>
          <a:bodyPr wrap="square" rtlCol="0">
            <a:spAutoFit/>
          </a:bodyPr>
          <a:lstStyle/>
          <a:p>
            <a:r>
              <a:rPr lang="zh-CN" altLang="en-US" sz="2400" dirty="0"/>
              <a:t>入队</a:t>
            </a:r>
          </a:p>
        </p:txBody>
      </p:sp>
      <p:sp>
        <p:nvSpPr>
          <p:cNvPr id="20" name="TextBox 19"/>
          <p:cNvSpPr txBox="1"/>
          <p:nvPr/>
        </p:nvSpPr>
        <p:spPr>
          <a:xfrm>
            <a:off x="2084537" y="3104369"/>
            <a:ext cx="998402" cy="461665"/>
          </a:xfrm>
          <a:prstGeom prst="rect">
            <a:avLst/>
          </a:prstGeom>
          <a:noFill/>
        </p:spPr>
        <p:txBody>
          <a:bodyPr wrap="square" rtlCol="0">
            <a:spAutoFit/>
          </a:bodyPr>
          <a:lstStyle/>
          <a:p>
            <a:r>
              <a:rPr lang="zh-CN" altLang="en-US" sz="2400" dirty="0"/>
              <a:t>出队</a:t>
            </a:r>
          </a:p>
        </p:txBody>
      </p:sp>
      <p:grpSp>
        <p:nvGrpSpPr>
          <p:cNvPr id="24" name="组合 23"/>
          <p:cNvGrpSpPr/>
          <p:nvPr/>
        </p:nvGrpSpPr>
        <p:grpSpPr>
          <a:xfrm>
            <a:off x="635770" y="4995018"/>
            <a:ext cx="6401768" cy="1013496"/>
            <a:chOff x="635770" y="4995018"/>
            <a:chExt cx="6401768" cy="1013496"/>
          </a:xfrm>
        </p:grpSpPr>
        <p:sp>
          <p:nvSpPr>
            <p:cNvPr id="21" name="文本框 59"/>
            <p:cNvSpPr txBox="1">
              <a:spLocks noChangeArrowheads="1"/>
            </p:cNvSpPr>
            <p:nvPr/>
          </p:nvSpPr>
          <p:spPr bwMode="auto">
            <a:xfrm>
              <a:off x="635770" y="5013176"/>
              <a:ext cx="60309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200">
                  <a:solidFill>
                    <a:schemeClr val="tx1"/>
                  </a:solidFill>
                  <a:latin typeface="Times New Roman" pitchFamily="18" charset="0"/>
                  <a:ea typeface="宋体" charset="-122"/>
                </a:defRPr>
              </a:lvl1pPr>
              <a:lvl2pPr>
                <a:defRPr kumimoji="1" sz="2800">
                  <a:solidFill>
                    <a:schemeClr val="tx1"/>
                  </a:solidFill>
                  <a:latin typeface="Times New Roman" pitchFamily="18" charset="0"/>
                  <a:ea typeface="宋体" charset="-122"/>
                </a:defRPr>
              </a:lvl2pPr>
              <a:lvl3pPr>
                <a:defRPr kumimoji="1" sz="2400">
                  <a:solidFill>
                    <a:schemeClr val="tx1"/>
                  </a:solidFill>
                  <a:latin typeface="Times New Roman" pitchFamily="18" charset="0"/>
                  <a:ea typeface="宋体" charset="-122"/>
                </a:defRPr>
              </a:lvl3pPr>
              <a:lvl4pPr>
                <a:defRPr kumimoji="1" sz="2000">
                  <a:solidFill>
                    <a:schemeClr val="tx1"/>
                  </a:solidFill>
                  <a:latin typeface="Times New Roman" pitchFamily="18" charset="0"/>
                  <a:ea typeface="宋体" charset="-122"/>
                </a:defRPr>
              </a:lvl4pPr>
              <a:lvl5pPr>
                <a:defRPr kumimoji="1" sz="2000">
                  <a:solidFill>
                    <a:schemeClr val="tx1"/>
                  </a:solidFill>
                  <a:latin typeface="Times New Roman" pitchFamily="18" charset="0"/>
                  <a:ea typeface="宋体" charset="-122"/>
                </a:defRPr>
              </a:lvl5pPr>
              <a:lvl6pPr eaLnBrk="0" hangingPunct="0">
                <a:defRPr kumimoji="1" sz="2000">
                  <a:solidFill>
                    <a:schemeClr val="tx1"/>
                  </a:solidFill>
                  <a:latin typeface="Times New Roman" pitchFamily="18" charset="0"/>
                  <a:ea typeface="宋体" charset="-122"/>
                </a:defRPr>
              </a:lvl6pPr>
              <a:lvl7pPr eaLnBrk="0" hangingPunct="0">
                <a:defRPr kumimoji="1" sz="2000">
                  <a:solidFill>
                    <a:schemeClr val="tx1"/>
                  </a:solidFill>
                  <a:latin typeface="Times New Roman" pitchFamily="18" charset="0"/>
                  <a:ea typeface="宋体" charset="-122"/>
                </a:defRPr>
              </a:lvl7pPr>
              <a:lvl8pPr eaLnBrk="0" hangingPunct="0">
                <a:defRPr kumimoji="1" sz="2000">
                  <a:solidFill>
                    <a:schemeClr val="tx1"/>
                  </a:solidFill>
                  <a:latin typeface="Times New Roman" pitchFamily="18" charset="0"/>
                  <a:ea typeface="宋体" charset="-122"/>
                </a:defRPr>
              </a:lvl8pPr>
              <a:lvl9pPr eaLnBrk="0" hangingPunct="0">
                <a:defRPr kumimoji="1" sz="2000">
                  <a:solidFill>
                    <a:schemeClr val="tx1"/>
                  </a:solidFill>
                  <a:latin typeface="Times New Roman" pitchFamily="18" charset="0"/>
                  <a:ea typeface="宋体" charset="-122"/>
                </a:defRPr>
              </a:lvl9pPr>
            </a:lstStyle>
            <a:p>
              <a:pPr algn="l">
                <a:spcBef>
                  <a:spcPct val="50000"/>
                </a:spcBef>
              </a:pPr>
              <a:r>
                <a:rPr kumimoji="0" lang="zh-CN" altLang="en-US" sz="2400" b="1" dirty="0">
                  <a:effectLst>
                    <a:outerShdw blurRad="38100" dist="38100" dir="2700000" algn="tl">
                      <a:srgbClr val="000000">
                        <a:alpha val="43137"/>
                      </a:srgbClr>
                    </a:outerShdw>
                  </a:effectLst>
                </a:rPr>
                <a:t>如何解决假溢出？</a:t>
              </a:r>
            </a:p>
          </p:txBody>
        </p:sp>
        <p:sp>
          <p:nvSpPr>
            <p:cNvPr id="22" name="TextBox 21"/>
            <p:cNvSpPr txBox="1"/>
            <p:nvPr/>
          </p:nvSpPr>
          <p:spPr>
            <a:xfrm>
              <a:off x="1026042" y="5546849"/>
              <a:ext cx="6011496" cy="461665"/>
            </a:xfrm>
            <a:prstGeom prst="rect">
              <a:avLst/>
            </a:prstGeom>
            <a:noFill/>
          </p:spPr>
          <p:txBody>
            <a:bodyPr wrap="square" rtlCol="0">
              <a:spAutoFit/>
            </a:bodyPr>
            <a:lstStyle/>
            <a:p>
              <a:r>
                <a:rPr lang="en-US" altLang="zh-CN" sz="2400" b="1" dirty="0" err="1">
                  <a:solidFill>
                    <a:srgbClr val="C00000"/>
                  </a:solidFill>
                  <a:effectLst>
                    <a:outerShdw blurRad="38100" dist="38100" dir="2700000" algn="tl">
                      <a:srgbClr val="000000">
                        <a:alpha val="43137"/>
                      </a:srgbClr>
                    </a:outerShdw>
                  </a:effectLst>
                </a:rPr>
                <a:t>sq</a:t>
              </a:r>
              <a:r>
                <a:rPr lang="en-US" altLang="zh-CN" sz="2400" b="1" dirty="0">
                  <a:solidFill>
                    <a:srgbClr val="C00000"/>
                  </a:solidFill>
                  <a:effectLst>
                    <a:outerShdw blurRad="38100" dist="38100" dir="2700000" algn="tl">
                      <a:srgbClr val="000000">
                        <a:alpha val="43137"/>
                      </a:srgbClr>
                    </a:outerShdw>
                  </a:effectLst>
                </a:rPr>
                <a:t>-&gt;rear=(</a:t>
              </a:r>
              <a:r>
                <a:rPr lang="en-US" altLang="zh-CN" sz="2400" b="1" dirty="0" err="1">
                  <a:solidFill>
                    <a:srgbClr val="C00000"/>
                  </a:solidFill>
                  <a:effectLst>
                    <a:outerShdw blurRad="38100" dist="38100" dir="2700000" algn="tl">
                      <a:srgbClr val="000000">
                        <a:alpha val="43137"/>
                      </a:srgbClr>
                    </a:outerShdw>
                  </a:effectLst>
                </a:rPr>
                <a:t>sq</a:t>
              </a:r>
              <a:r>
                <a:rPr lang="en-US" altLang="zh-CN" sz="2400" b="1" dirty="0">
                  <a:solidFill>
                    <a:srgbClr val="C00000"/>
                  </a:solidFill>
                  <a:effectLst>
                    <a:outerShdw blurRad="38100" dist="38100" dir="2700000" algn="tl">
                      <a:srgbClr val="000000">
                        <a:alpha val="43137"/>
                      </a:srgbClr>
                    </a:outerShdw>
                  </a:effectLst>
                </a:rPr>
                <a:t>-&gt; rear+1) % MAXSIZE</a:t>
              </a:r>
              <a:endParaRPr lang="zh-CN" altLang="en-US" sz="2400" b="1" dirty="0">
                <a:solidFill>
                  <a:srgbClr val="C00000"/>
                </a:solidFill>
                <a:effectLst>
                  <a:outerShdw blurRad="38100" dist="38100" dir="2700000" algn="tl">
                    <a:srgbClr val="000000">
                      <a:alpha val="43137"/>
                    </a:srgbClr>
                  </a:outerShdw>
                </a:effectLst>
              </a:endParaRPr>
            </a:p>
          </p:txBody>
        </p:sp>
        <p:sp>
          <p:nvSpPr>
            <p:cNvPr id="23" name="文本框 59"/>
            <p:cNvSpPr txBox="1">
              <a:spLocks noChangeArrowheads="1"/>
            </p:cNvSpPr>
            <p:nvPr/>
          </p:nvSpPr>
          <p:spPr bwMode="auto">
            <a:xfrm>
              <a:off x="3420598" y="4995018"/>
              <a:ext cx="30759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3200">
                  <a:solidFill>
                    <a:schemeClr val="tx1"/>
                  </a:solidFill>
                  <a:latin typeface="Times New Roman" pitchFamily="18" charset="0"/>
                  <a:ea typeface="宋体" charset="-122"/>
                </a:defRPr>
              </a:lvl1pPr>
              <a:lvl2pPr>
                <a:defRPr kumimoji="1" sz="2800">
                  <a:solidFill>
                    <a:schemeClr val="tx1"/>
                  </a:solidFill>
                  <a:latin typeface="Times New Roman" pitchFamily="18" charset="0"/>
                  <a:ea typeface="宋体" charset="-122"/>
                </a:defRPr>
              </a:lvl2pPr>
              <a:lvl3pPr>
                <a:defRPr kumimoji="1" sz="2400">
                  <a:solidFill>
                    <a:schemeClr val="tx1"/>
                  </a:solidFill>
                  <a:latin typeface="Times New Roman" pitchFamily="18" charset="0"/>
                  <a:ea typeface="宋体" charset="-122"/>
                </a:defRPr>
              </a:lvl3pPr>
              <a:lvl4pPr>
                <a:defRPr kumimoji="1" sz="2000">
                  <a:solidFill>
                    <a:schemeClr val="tx1"/>
                  </a:solidFill>
                  <a:latin typeface="Times New Roman" pitchFamily="18" charset="0"/>
                  <a:ea typeface="宋体" charset="-122"/>
                </a:defRPr>
              </a:lvl4pPr>
              <a:lvl5pPr>
                <a:defRPr kumimoji="1" sz="2000">
                  <a:solidFill>
                    <a:schemeClr val="tx1"/>
                  </a:solidFill>
                  <a:latin typeface="Times New Roman" pitchFamily="18" charset="0"/>
                  <a:ea typeface="宋体" charset="-122"/>
                </a:defRPr>
              </a:lvl5pPr>
              <a:lvl6pPr eaLnBrk="0" hangingPunct="0">
                <a:defRPr kumimoji="1" sz="2000">
                  <a:solidFill>
                    <a:schemeClr val="tx1"/>
                  </a:solidFill>
                  <a:latin typeface="Times New Roman" pitchFamily="18" charset="0"/>
                  <a:ea typeface="宋体" charset="-122"/>
                </a:defRPr>
              </a:lvl6pPr>
              <a:lvl7pPr eaLnBrk="0" hangingPunct="0">
                <a:defRPr kumimoji="1" sz="2000">
                  <a:solidFill>
                    <a:schemeClr val="tx1"/>
                  </a:solidFill>
                  <a:latin typeface="Times New Roman" pitchFamily="18" charset="0"/>
                  <a:ea typeface="宋体" charset="-122"/>
                </a:defRPr>
              </a:lvl7pPr>
              <a:lvl8pPr eaLnBrk="0" hangingPunct="0">
                <a:defRPr kumimoji="1" sz="2000">
                  <a:solidFill>
                    <a:schemeClr val="tx1"/>
                  </a:solidFill>
                  <a:latin typeface="Times New Roman" pitchFamily="18" charset="0"/>
                  <a:ea typeface="宋体" charset="-122"/>
                </a:defRPr>
              </a:lvl8pPr>
              <a:lvl9pPr eaLnBrk="0" hangingPunct="0">
                <a:defRPr kumimoji="1" sz="2000">
                  <a:solidFill>
                    <a:schemeClr val="tx1"/>
                  </a:solidFill>
                  <a:latin typeface="Times New Roman" pitchFamily="18" charset="0"/>
                  <a:ea typeface="宋体" charset="-122"/>
                </a:defRPr>
              </a:lvl9pPr>
            </a:lstStyle>
            <a:p>
              <a:pPr algn="l">
                <a:spcBef>
                  <a:spcPct val="50000"/>
                </a:spcBef>
              </a:pPr>
              <a:r>
                <a:rPr kumimoji="0" lang="zh-CN" altLang="en-US" sz="2400" b="1" dirty="0">
                  <a:effectLst>
                    <a:outerShdw blurRad="38100" dist="38100" dir="2700000" algn="tl">
                      <a:srgbClr val="000000">
                        <a:alpha val="43137"/>
                      </a:srgbClr>
                    </a:outerShdw>
                  </a:effectLst>
                </a:rPr>
                <a:t>如何实现循环队列？</a:t>
              </a:r>
            </a:p>
          </p:txBody>
        </p:sp>
      </p:grpSp>
    </p:spTree>
    <p:extLst>
      <p:ext uri="{BB962C8B-B14F-4D97-AF65-F5344CB8AC3E}">
        <p14:creationId xmlns:p14="http://schemas.microsoft.com/office/powerpoint/2010/main" val="3171939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期末考试题型</a:t>
            </a:r>
          </a:p>
        </p:txBody>
      </p:sp>
      <p:sp>
        <p:nvSpPr>
          <p:cNvPr id="3" name="内容占位符 2"/>
          <p:cNvSpPr>
            <a:spLocks noGrp="1"/>
          </p:cNvSpPr>
          <p:nvPr>
            <p:ph sz="quarter" idx="1"/>
          </p:nvPr>
        </p:nvSpPr>
        <p:spPr/>
        <p:txBody>
          <a:bodyPr/>
          <a:lstStyle/>
          <a:p>
            <a:pPr>
              <a:lnSpc>
                <a:spcPct val="200000"/>
              </a:lnSpc>
            </a:pPr>
            <a:r>
              <a:rPr lang="zh-CN" altLang="en-US" dirty="0"/>
              <a:t>一、选择题</a:t>
            </a:r>
            <a:r>
              <a:rPr lang="zh-CN" altLang="en-US"/>
              <a:t>（共</a:t>
            </a:r>
            <a:r>
              <a:rPr lang="en-US" altLang="zh-CN" dirty="0"/>
              <a:t>3</a:t>
            </a:r>
            <a:r>
              <a:rPr lang="en-US" altLang="zh-CN"/>
              <a:t>0</a:t>
            </a:r>
            <a:r>
              <a:rPr lang="zh-CN" altLang="en-US" dirty="0"/>
              <a:t>分，每小</a:t>
            </a:r>
            <a:r>
              <a:rPr lang="zh-CN" altLang="en-US"/>
              <a:t>题</a:t>
            </a:r>
            <a:r>
              <a:rPr lang="en-US" altLang="zh-CN"/>
              <a:t>1.5</a:t>
            </a:r>
            <a:r>
              <a:rPr lang="zh-CN" altLang="en-US"/>
              <a:t>分</a:t>
            </a:r>
            <a:r>
              <a:rPr lang="zh-CN" altLang="en-US" dirty="0"/>
              <a:t>）</a:t>
            </a:r>
            <a:endParaRPr lang="en-US" altLang="zh-CN" dirty="0"/>
          </a:p>
          <a:p>
            <a:pPr>
              <a:lnSpc>
                <a:spcPct val="200000"/>
              </a:lnSpc>
            </a:pPr>
            <a:r>
              <a:rPr lang="zh-CN" altLang="en-US" dirty="0"/>
              <a:t>二、填空题（共</a:t>
            </a:r>
            <a:r>
              <a:rPr lang="en-US" altLang="zh-CN" dirty="0"/>
              <a:t>20</a:t>
            </a:r>
            <a:r>
              <a:rPr lang="zh-CN" altLang="en-US" dirty="0"/>
              <a:t>分，每空</a:t>
            </a:r>
            <a:r>
              <a:rPr lang="en-US" altLang="zh-CN" dirty="0"/>
              <a:t>2</a:t>
            </a:r>
            <a:r>
              <a:rPr lang="zh-CN" altLang="en-US" dirty="0"/>
              <a:t>分）</a:t>
            </a:r>
            <a:endParaRPr lang="en-US" altLang="zh-CN" dirty="0"/>
          </a:p>
          <a:p>
            <a:pPr>
              <a:lnSpc>
                <a:spcPct val="200000"/>
              </a:lnSpc>
            </a:pPr>
            <a:r>
              <a:rPr lang="zh-CN" altLang="en-US" dirty="0"/>
              <a:t>三、解答题（共</a:t>
            </a:r>
            <a:r>
              <a:rPr lang="en-US" altLang="zh-CN" dirty="0"/>
              <a:t>40</a:t>
            </a:r>
            <a:r>
              <a:rPr lang="zh-CN" altLang="en-US" dirty="0"/>
              <a:t>分，每小题</a:t>
            </a:r>
            <a:r>
              <a:rPr lang="en-US" altLang="zh-CN" dirty="0"/>
              <a:t>8</a:t>
            </a:r>
            <a:r>
              <a:rPr lang="zh-CN" altLang="en-US" dirty="0"/>
              <a:t>分）</a:t>
            </a:r>
            <a:endParaRPr lang="en-US" altLang="zh-CN" dirty="0"/>
          </a:p>
          <a:p>
            <a:pPr>
              <a:lnSpc>
                <a:spcPct val="200000"/>
              </a:lnSpc>
            </a:pPr>
            <a:r>
              <a:rPr lang="zh-CN" altLang="en-US" dirty="0"/>
              <a:t>四、程序填空题</a:t>
            </a:r>
            <a:r>
              <a:rPr lang="zh-CN" altLang="en-US"/>
              <a:t>（共</a:t>
            </a:r>
            <a:r>
              <a:rPr lang="en-US" altLang="zh-CN" dirty="0"/>
              <a:t>1</a:t>
            </a:r>
            <a:r>
              <a:rPr lang="en-US" altLang="zh-CN"/>
              <a:t>0</a:t>
            </a:r>
            <a:r>
              <a:rPr lang="zh-CN" altLang="en-US" dirty="0"/>
              <a:t>分，</a:t>
            </a:r>
            <a:r>
              <a:rPr lang="zh-CN" altLang="en-US"/>
              <a:t>每空</a:t>
            </a:r>
            <a:r>
              <a:rPr lang="en-US" altLang="zh-CN" dirty="0"/>
              <a:t>1</a:t>
            </a:r>
            <a:r>
              <a:rPr lang="zh-CN" altLang="en-US"/>
              <a:t>分</a:t>
            </a:r>
            <a:r>
              <a:rPr lang="zh-CN" altLang="en-US" dirty="0"/>
              <a:t>）</a:t>
            </a:r>
          </a:p>
        </p:txBody>
      </p:sp>
      <p:sp>
        <p:nvSpPr>
          <p:cNvPr id="4" name="灯片编号占位符 3"/>
          <p:cNvSpPr>
            <a:spLocks noGrp="1"/>
          </p:cNvSpPr>
          <p:nvPr>
            <p:ph type="sldNum" sz="quarter" idx="15"/>
          </p:nvPr>
        </p:nvSpPr>
        <p:spPr/>
        <p:txBody>
          <a:bodyPr/>
          <a:lstStyle/>
          <a:p>
            <a:fld id="{0C913308-F349-4B6D-A68A-DD1791B4A57B}" type="slidenum">
              <a:rPr lang="zh-CN" altLang="en-US" smtClean="0"/>
              <a:t>2</a:t>
            </a:fld>
            <a:endParaRPr lang="zh-CN" altLang="en-US"/>
          </a:p>
        </p:txBody>
      </p:sp>
    </p:spTree>
    <p:extLst>
      <p:ext uri="{BB962C8B-B14F-4D97-AF65-F5344CB8AC3E}">
        <p14:creationId xmlns:p14="http://schemas.microsoft.com/office/powerpoint/2010/main" val="2016646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队列的基本操作</a:t>
            </a:r>
          </a:p>
        </p:txBody>
      </p:sp>
      <p:sp>
        <p:nvSpPr>
          <p:cNvPr id="3" name="内容占位符 2"/>
          <p:cNvSpPr>
            <a:spLocks noGrp="1"/>
          </p:cNvSpPr>
          <p:nvPr>
            <p:ph sz="quarter" idx="1"/>
          </p:nvPr>
        </p:nvSpPr>
        <p:spPr/>
        <p:txBody>
          <a:bodyPr/>
          <a:lstStyle/>
          <a:p>
            <a:pPr>
              <a:lnSpc>
                <a:spcPct val="150000"/>
              </a:lnSpc>
            </a:pPr>
            <a:r>
              <a:rPr lang="zh-CN" altLang="en-US" dirty="0"/>
              <a:t>构造空队列</a:t>
            </a:r>
            <a:endParaRPr lang="en-US" altLang="zh-CN" dirty="0"/>
          </a:p>
          <a:p>
            <a:pPr>
              <a:lnSpc>
                <a:spcPct val="150000"/>
              </a:lnSpc>
            </a:pPr>
            <a:r>
              <a:rPr lang="zh-CN" altLang="en-US" dirty="0"/>
              <a:t>判队列空</a:t>
            </a:r>
            <a:endParaRPr lang="en-US" altLang="zh-CN" dirty="0"/>
          </a:p>
          <a:p>
            <a:pPr>
              <a:lnSpc>
                <a:spcPct val="150000"/>
              </a:lnSpc>
            </a:pPr>
            <a:r>
              <a:rPr lang="zh-CN" altLang="en-US" dirty="0"/>
              <a:t>入队</a:t>
            </a:r>
            <a:endParaRPr lang="en-US" altLang="zh-CN" dirty="0"/>
          </a:p>
          <a:p>
            <a:pPr>
              <a:lnSpc>
                <a:spcPct val="150000"/>
              </a:lnSpc>
            </a:pPr>
            <a:r>
              <a:rPr lang="zh-CN" altLang="en-US" dirty="0"/>
              <a:t>出队</a:t>
            </a:r>
            <a:endParaRPr lang="en-US" altLang="zh-CN" dirty="0"/>
          </a:p>
          <a:p>
            <a:pPr>
              <a:lnSpc>
                <a:spcPct val="150000"/>
              </a:lnSpc>
            </a:pPr>
            <a:r>
              <a:rPr lang="zh-CN" altLang="en-US" dirty="0"/>
              <a:t>取队头元素</a:t>
            </a:r>
            <a:endParaRPr lang="en-US" altLang="zh-CN" dirty="0"/>
          </a:p>
          <a:p>
            <a:pPr>
              <a:lnSpc>
                <a:spcPct val="150000"/>
              </a:lnSpc>
            </a:pPr>
            <a:r>
              <a:rPr lang="zh-CN" altLang="en-US" dirty="0"/>
              <a:t>如何判断队列已满</a:t>
            </a:r>
          </a:p>
        </p:txBody>
      </p:sp>
      <p:sp>
        <p:nvSpPr>
          <p:cNvPr id="4" name="灯片编号占位符 3"/>
          <p:cNvSpPr>
            <a:spLocks noGrp="1"/>
          </p:cNvSpPr>
          <p:nvPr>
            <p:ph type="sldNum" sz="quarter" idx="15"/>
          </p:nvPr>
        </p:nvSpPr>
        <p:spPr/>
        <p:txBody>
          <a:bodyPr/>
          <a:lstStyle/>
          <a:p>
            <a:fld id="{0C913308-F349-4B6D-A68A-DD1791B4A57B}" type="slidenum">
              <a:rPr lang="zh-CN" altLang="en-US" smtClean="0"/>
              <a:t>20</a:t>
            </a:fld>
            <a:endParaRPr lang="zh-CN" altLang="en-US"/>
          </a:p>
        </p:txBody>
      </p:sp>
      <p:sp>
        <p:nvSpPr>
          <p:cNvPr id="5" name="五角星 4"/>
          <p:cNvSpPr/>
          <p:nvPr/>
        </p:nvSpPr>
        <p:spPr>
          <a:xfrm>
            <a:off x="6689241" y="2852936"/>
            <a:ext cx="1008112" cy="86162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7560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习题② 栈的应用</a:t>
            </a:r>
          </a:p>
        </p:txBody>
      </p:sp>
      <p:sp>
        <p:nvSpPr>
          <p:cNvPr id="3" name="内容占位符 2"/>
          <p:cNvSpPr>
            <a:spLocks noGrp="1"/>
          </p:cNvSpPr>
          <p:nvPr>
            <p:ph sz="quarter" idx="1"/>
          </p:nvPr>
        </p:nvSpPr>
        <p:spPr/>
        <p:txBody>
          <a:bodyPr/>
          <a:lstStyle/>
          <a:p>
            <a:r>
              <a:rPr lang="en-US" altLang="zh-CN" dirty="0"/>
              <a:t>ABCD</a:t>
            </a:r>
            <a:r>
              <a:rPr lang="zh-CN" altLang="en-US" dirty="0"/>
              <a:t>四</a:t>
            </a:r>
            <a:r>
              <a:rPr lang="zh-CN" altLang="en-US"/>
              <a:t>辆列车依次开进</a:t>
            </a:r>
            <a:r>
              <a:rPr lang="zh-CN" altLang="en-US" dirty="0"/>
              <a:t>一个栈式结构</a:t>
            </a:r>
            <a:r>
              <a:rPr lang="zh-CN" altLang="en-US"/>
              <a:t>的站台，出来后再开进一个队列结构的站台，求出站顺序。</a:t>
            </a:r>
            <a:endParaRPr lang="zh-CN" altLang="en-US" dirty="0"/>
          </a:p>
        </p:txBody>
      </p:sp>
      <p:sp>
        <p:nvSpPr>
          <p:cNvPr id="4" name="灯片编号占位符 3"/>
          <p:cNvSpPr>
            <a:spLocks noGrp="1"/>
          </p:cNvSpPr>
          <p:nvPr>
            <p:ph type="sldNum" sz="quarter" idx="15"/>
          </p:nvPr>
        </p:nvSpPr>
        <p:spPr/>
        <p:txBody>
          <a:bodyPr/>
          <a:lstStyle/>
          <a:p>
            <a:fld id="{0C913308-F349-4B6D-A68A-DD1791B4A57B}" type="slidenum">
              <a:rPr lang="zh-CN" altLang="en-US" smtClean="0"/>
              <a:t>21</a:t>
            </a:fld>
            <a:endParaRPr lang="zh-CN" altLang="en-US"/>
          </a:p>
        </p:txBody>
      </p:sp>
    </p:spTree>
    <p:extLst>
      <p:ext uri="{BB962C8B-B14F-4D97-AF65-F5344CB8AC3E}">
        <p14:creationId xmlns:p14="http://schemas.microsoft.com/office/powerpoint/2010/main" val="12662426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2195736" y="188640"/>
            <a:ext cx="6172200" cy="2053590"/>
          </a:xfrm>
        </p:spPr>
        <p:txBody>
          <a:bodyPr>
            <a:normAutofit/>
          </a:bodyPr>
          <a:lstStyle/>
          <a:p>
            <a:r>
              <a:rPr lang="zh-CN" altLang="en-US" sz="5400" dirty="0"/>
              <a:t>第四章 树与二叉树</a:t>
            </a:r>
          </a:p>
        </p:txBody>
      </p:sp>
      <p:sp>
        <p:nvSpPr>
          <p:cNvPr id="6" name="文本占位符 5"/>
          <p:cNvSpPr>
            <a:spLocks noGrp="1"/>
          </p:cNvSpPr>
          <p:nvPr>
            <p:ph type="body" idx="1"/>
          </p:nvPr>
        </p:nvSpPr>
        <p:spPr>
          <a:xfrm>
            <a:off x="2267744" y="2564904"/>
            <a:ext cx="5832648" cy="3199626"/>
          </a:xfrm>
        </p:spPr>
        <p:txBody>
          <a:bodyPr>
            <a:normAutofit/>
          </a:bodyPr>
          <a:lstStyle/>
          <a:p>
            <a:pPr marL="342900" indent="-342900">
              <a:buFont typeface="Wingdings" pitchFamily="2" charset="2"/>
              <a:buChar char="u"/>
            </a:pPr>
            <a:r>
              <a:rPr lang="zh-CN" altLang="en-US" sz="2800" dirty="0"/>
              <a:t>树的基本术语</a:t>
            </a:r>
            <a:endParaRPr lang="en-US" altLang="zh-CN" sz="2800" dirty="0"/>
          </a:p>
          <a:p>
            <a:pPr marL="342900" indent="-342900">
              <a:buFont typeface="Wingdings" pitchFamily="2" charset="2"/>
              <a:buChar char="u"/>
            </a:pPr>
            <a:r>
              <a:rPr lang="zh-CN" altLang="en-US" sz="2800" dirty="0"/>
              <a:t>二叉树的遍历</a:t>
            </a:r>
            <a:endParaRPr lang="en-US" altLang="zh-CN" sz="2800" dirty="0"/>
          </a:p>
          <a:p>
            <a:pPr marL="342900" indent="-342900">
              <a:buFont typeface="Wingdings" pitchFamily="2" charset="2"/>
              <a:buChar char="u"/>
            </a:pPr>
            <a:r>
              <a:rPr lang="zh-CN" altLang="en-US" sz="2800" dirty="0"/>
              <a:t>树与二叉树的转换</a:t>
            </a:r>
            <a:endParaRPr lang="en-US" altLang="zh-CN" sz="2800" dirty="0"/>
          </a:p>
          <a:p>
            <a:pPr marL="342900" indent="-342900">
              <a:buFont typeface="Wingdings" pitchFamily="2" charset="2"/>
              <a:buChar char="u"/>
            </a:pPr>
            <a:r>
              <a:rPr lang="zh-CN" altLang="en-US" sz="2800" dirty="0"/>
              <a:t>哈夫曼树</a:t>
            </a:r>
            <a:endParaRPr lang="en-US" altLang="zh-CN" sz="2800" dirty="0"/>
          </a:p>
          <a:p>
            <a:pPr marL="342900" indent="-342900">
              <a:buFont typeface="Wingdings" pitchFamily="2" charset="2"/>
              <a:buChar char="u"/>
            </a:pPr>
            <a:r>
              <a:rPr lang="zh-CN" altLang="en-US" sz="2800" dirty="0"/>
              <a:t>二叉排序树</a:t>
            </a:r>
            <a:endParaRPr lang="en-US" altLang="zh-CN" sz="2800" dirty="0"/>
          </a:p>
          <a:p>
            <a:pPr marL="342900" indent="-342900">
              <a:buFont typeface="Wingdings" pitchFamily="2" charset="2"/>
              <a:buChar char="u"/>
            </a:pPr>
            <a:endParaRPr lang="zh-CN" altLang="en-US" sz="28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22</a:t>
            </a:fld>
            <a:endParaRPr lang="zh-CN" altLang="en-US"/>
          </a:p>
        </p:txBody>
      </p:sp>
      <p:sp>
        <p:nvSpPr>
          <p:cNvPr id="7" name="文本占位符 5"/>
          <p:cNvSpPr txBox="1">
            <a:spLocks/>
          </p:cNvSpPr>
          <p:nvPr/>
        </p:nvSpPr>
        <p:spPr>
          <a:xfrm>
            <a:off x="5814392" y="5010150"/>
            <a:ext cx="3006080" cy="1508760"/>
          </a:xfrm>
          <a:prstGeom prst="rect">
            <a:avLst/>
          </a:prstGeom>
        </p:spPr>
        <p:txBody>
          <a:bodyPr vert="horz" anchor="t">
            <a:norm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None/>
              <a:defRPr kumimoji="0" sz="1800" kern="1200">
                <a:solidFill>
                  <a:schemeClr val="tx1">
                    <a:tint val="75000"/>
                  </a:schemeClr>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None/>
              <a:defRPr kumimoji="0" sz="1600" kern="1200">
                <a:solidFill>
                  <a:schemeClr val="tx1">
                    <a:tint val="75000"/>
                  </a:schemeClr>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None/>
              <a:defRPr kumimoji="0" sz="1400" kern="1200">
                <a:solidFill>
                  <a:schemeClr val="tx1">
                    <a:tint val="75000"/>
                  </a:schemeClr>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None/>
              <a:defRPr kumimoji="0" sz="1400" kern="1200">
                <a:solidFill>
                  <a:schemeClr val="tx1">
                    <a:tint val="75000"/>
                  </a:schemeClr>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342900" indent="-342900">
              <a:buFont typeface="Wingdings" pitchFamily="2" charset="2"/>
              <a:buChar char="u"/>
            </a:pPr>
            <a:endParaRPr lang="zh-CN" altLang="en-US" sz="2800" dirty="0"/>
          </a:p>
        </p:txBody>
      </p:sp>
    </p:spTree>
    <p:extLst>
      <p:ext uri="{BB962C8B-B14F-4D97-AF65-F5344CB8AC3E}">
        <p14:creationId xmlns:p14="http://schemas.microsoft.com/office/powerpoint/2010/main" val="30358598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树的基本术语</a:t>
            </a:r>
          </a:p>
        </p:txBody>
      </p:sp>
      <p:sp>
        <p:nvSpPr>
          <p:cNvPr id="6" name="内容占位符 5"/>
          <p:cNvSpPr>
            <a:spLocks noGrp="1"/>
          </p:cNvSpPr>
          <p:nvPr>
            <p:ph sz="quarter" idx="1"/>
          </p:nvPr>
        </p:nvSpPr>
        <p:spPr/>
        <p:txBody>
          <a:bodyPr/>
          <a:lstStyle/>
          <a:p>
            <a:r>
              <a:rPr lang="zh-CN" altLang="en-US" dirty="0"/>
              <a:t>结点的度：结点所拥有的子树的个数。</a:t>
            </a:r>
            <a:endParaRPr lang="en-US" altLang="zh-CN" dirty="0"/>
          </a:p>
          <a:p>
            <a:r>
              <a:rPr lang="zh-CN" altLang="en-US" dirty="0"/>
              <a:t>树的度：树中各结点度的最大值。</a:t>
            </a:r>
            <a:endParaRPr lang="en-US" altLang="zh-CN" dirty="0"/>
          </a:p>
          <a:p>
            <a:r>
              <a:rPr lang="zh-CN" altLang="en-US" dirty="0"/>
              <a:t>叶子结点</a:t>
            </a:r>
            <a:endParaRPr lang="en-US" altLang="zh-CN" dirty="0"/>
          </a:p>
          <a:p>
            <a:r>
              <a:rPr lang="zh-CN" altLang="en-US" dirty="0"/>
              <a:t>分支结点</a:t>
            </a:r>
            <a:endParaRPr lang="en-US" altLang="zh-CN" dirty="0"/>
          </a:p>
          <a:p>
            <a:r>
              <a:rPr lang="zh-CN" altLang="en-US" dirty="0"/>
              <a:t>孩子、双亲、兄弟</a:t>
            </a:r>
            <a:endParaRPr lang="en-US" altLang="zh-CN" dirty="0"/>
          </a:p>
          <a:p>
            <a:r>
              <a:rPr lang="zh-CN" altLang="en-US" dirty="0"/>
              <a:t>树的深度</a:t>
            </a:r>
            <a:r>
              <a:rPr lang="en-US" altLang="zh-CN" dirty="0"/>
              <a:t>/</a:t>
            </a:r>
            <a:r>
              <a:rPr lang="zh-CN" altLang="en-US" dirty="0"/>
              <a:t>高度</a:t>
            </a:r>
            <a:endParaRPr lang="en-US" altLang="zh-CN" dirty="0"/>
          </a:p>
          <a:p>
            <a:endParaRPr lang="en-US" altLang="zh-CN" dirty="0"/>
          </a:p>
          <a:p>
            <a:r>
              <a:rPr lang="zh-CN" altLang="en-US" dirty="0"/>
              <a:t>树的存储结构：孩子兄弟表示法</a:t>
            </a:r>
            <a:endParaRPr lang="en-US" altLang="zh-CN" dirty="0"/>
          </a:p>
          <a:p>
            <a:r>
              <a:rPr lang="zh-CN" altLang="en-US" dirty="0"/>
              <a:t>树的遍历：前序、后序、层序</a:t>
            </a:r>
          </a:p>
        </p:txBody>
      </p:sp>
      <p:sp>
        <p:nvSpPr>
          <p:cNvPr id="4" name="灯片编号占位符 3"/>
          <p:cNvSpPr>
            <a:spLocks noGrp="1"/>
          </p:cNvSpPr>
          <p:nvPr>
            <p:ph type="sldNum" sz="quarter" idx="15"/>
          </p:nvPr>
        </p:nvSpPr>
        <p:spPr/>
        <p:txBody>
          <a:bodyPr/>
          <a:lstStyle/>
          <a:p>
            <a:fld id="{0C913308-F349-4B6D-A68A-DD1791B4A57B}" type="slidenum">
              <a:rPr lang="zh-CN" altLang="en-US" smtClean="0"/>
              <a:t>23</a:t>
            </a:fld>
            <a:endParaRPr lang="zh-CN" altLang="en-US"/>
          </a:p>
        </p:txBody>
      </p:sp>
    </p:spTree>
    <p:extLst>
      <p:ext uri="{BB962C8B-B14F-4D97-AF65-F5344CB8AC3E}">
        <p14:creationId xmlns:p14="http://schemas.microsoft.com/office/powerpoint/2010/main" val="17718618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二叉树的基本概念</a:t>
            </a:r>
          </a:p>
        </p:txBody>
      </p:sp>
      <p:sp>
        <p:nvSpPr>
          <p:cNvPr id="3" name="内容占位符 2"/>
          <p:cNvSpPr>
            <a:spLocks noGrp="1"/>
          </p:cNvSpPr>
          <p:nvPr>
            <p:ph sz="quarter" idx="1"/>
          </p:nvPr>
        </p:nvSpPr>
        <p:spPr/>
        <p:txBody>
          <a:bodyPr>
            <a:normAutofit/>
          </a:bodyPr>
          <a:lstStyle/>
          <a:p>
            <a:r>
              <a:rPr lang="zh-CN" altLang="en-US" dirty="0"/>
              <a:t>二叉树的定义</a:t>
            </a:r>
            <a:endParaRPr lang="en-US" altLang="zh-CN" dirty="0"/>
          </a:p>
          <a:p>
            <a:r>
              <a:rPr lang="zh-CN" altLang="en-US" dirty="0"/>
              <a:t>二叉树的五种基本形态</a:t>
            </a:r>
            <a:endParaRPr lang="en-US" altLang="zh-CN" dirty="0"/>
          </a:p>
          <a:p>
            <a:r>
              <a:rPr lang="zh-CN" altLang="en-US" dirty="0"/>
              <a:t>完全二叉树及其特点</a:t>
            </a:r>
            <a:endParaRPr lang="en-US" altLang="zh-CN" dirty="0"/>
          </a:p>
          <a:p>
            <a:r>
              <a:rPr lang="zh-CN" altLang="en-US" dirty="0"/>
              <a:t>二叉树的性质</a:t>
            </a:r>
            <a:endParaRPr lang="en-US" altLang="zh-CN" dirty="0"/>
          </a:p>
          <a:p>
            <a:endParaRPr lang="en-US" altLang="zh-CN" dirty="0"/>
          </a:p>
          <a:p>
            <a:r>
              <a:rPr lang="zh-CN" altLang="en-US" dirty="0"/>
              <a:t>二叉树的存储结构</a:t>
            </a:r>
            <a:endParaRPr lang="en-US" altLang="zh-CN" dirty="0"/>
          </a:p>
          <a:p>
            <a:pPr lvl="1"/>
            <a:r>
              <a:rPr lang="zh-CN" altLang="en-US" dirty="0"/>
              <a:t>顺序存储结构</a:t>
            </a:r>
            <a:endParaRPr lang="en-US" altLang="zh-CN" dirty="0"/>
          </a:p>
          <a:p>
            <a:pPr lvl="1"/>
            <a:r>
              <a:rPr lang="zh-CN" altLang="en-US" dirty="0"/>
              <a:t>二叉链表结构</a:t>
            </a:r>
          </a:p>
        </p:txBody>
      </p:sp>
      <p:sp>
        <p:nvSpPr>
          <p:cNvPr id="4" name="灯片编号占位符 3"/>
          <p:cNvSpPr>
            <a:spLocks noGrp="1"/>
          </p:cNvSpPr>
          <p:nvPr>
            <p:ph type="sldNum" sz="quarter" idx="15"/>
          </p:nvPr>
        </p:nvSpPr>
        <p:spPr/>
        <p:txBody>
          <a:bodyPr/>
          <a:lstStyle/>
          <a:p>
            <a:fld id="{0C913308-F349-4B6D-A68A-DD1791B4A57B}" type="slidenum">
              <a:rPr lang="zh-CN" altLang="en-US" smtClean="0"/>
              <a:t>24</a:t>
            </a:fld>
            <a:endParaRPr lang="zh-CN" altLang="en-US"/>
          </a:p>
        </p:txBody>
      </p:sp>
    </p:spTree>
    <p:extLst>
      <p:ext uri="{BB962C8B-B14F-4D97-AF65-F5344CB8AC3E}">
        <p14:creationId xmlns:p14="http://schemas.microsoft.com/office/powerpoint/2010/main" val="15891707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二叉树的遍历</a:t>
            </a:r>
          </a:p>
        </p:txBody>
      </p:sp>
      <p:sp>
        <p:nvSpPr>
          <p:cNvPr id="3" name="内容占位符 2"/>
          <p:cNvSpPr>
            <a:spLocks noGrp="1"/>
          </p:cNvSpPr>
          <p:nvPr>
            <p:ph sz="quarter" idx="1"/>
          </p:nvPr>
        </p:nvSpPr>
        <p:spPr/>
        <p:txBody>
          <a:bodyPr/>
          <a:lstStyle/>
          <a:p>
            <a:pPr>
              <a:lnSpc>
                <a:spcPct val="150000"/>
              </a:lnSpc>
            </a:pPr>
            <a:r>
              <a:rPr lang="zh-CN" altLang="en-US" dirty="0"/>
              <a:t>深度优先遍历</a:t>
            </a:r>
            <a:endParaRPr lang="en-US" altLang="zh-CN" dirty="0"/>
          </a:p>
          <a:p>
            <a:pPr lvl="1">
              <a:lnSpc>
                <a:spcPct val="150000"/>
              </a:lnSpc>
            </a:pPr>
            <a:r>
              <a:rPr lang="zh-CN" altLang="en-US" dirty="0"/>
              <a:t>前序</a:t>
            </a:r>
            <a:endParaRPr lang="en-US" altLang="zh-CN" dirty="0"/>
          </a:p>
          <a:p>
            <a:pPr lvl="1">
              <a:lnSpc>
                <a:spcPct val="150000"/>
              </a:lnSpc>
            </a:pPr>
            <a:r>
              <a:rPr lang="zh-CN" altLang="en-US" dirty="0"/>
              <a:t>中序</a:t>
            </a:r>
            <a:endParaRPr lang="en-US" altLang="zh-CN" dirty="0"/>
          </a:p>
          <a:p>
            <a:pPr lvl="1">
              <a:lnSpc>
                <a:spcPct val="150000"/>
              </a:lnSpc>
            </a:pPr>
            <a:r>
              <a:rPr lang="zh-CN" altLang="en-US" dirty="0"/>
              <a:t>后序</a:t>
            </a:r>
            <a:endParaRPr lang="en-US" altLang="zh-CN" dirty="0"/>
          </a:p>
          <a:p>
            <a:pPr lvl="1">
              <a:lnSpc>
                <a:spcPct val="150000"/>
              </a:lnSpc>
            </a:pPr>
            <a:endParaRPr lang="en-US" altLang="zh-CN" dirty="0"/>
          </a:p>
          <a:p>
            <a:pPr>
              <a:lnSpc>
                <a:spcPct val="150000"/>
              </a:lnSpc>
            </a:pPr>
            <a:r>
              <a:rPr lang="zh-CN" altLang="en-US" dirty="0"/>
              <a:t>广度优先遍历</a:t>
            </a:r>
            <a:endParaRPr lang="en-US" altLang="zh-CN" dirty="0"/>
          </a:p>
          <a:p>
            <a:pPr lvl="1">
              <a:lnSpc>
                <a:spcPct val="150000"/>
              </a:lnSpc>
            </a:pPr>
            <a:r>
              <a:rPr lang="zh-CN" altLang="en-US" dirty="0"/>
              <a:t>层序</a:t>
            </a:r>
            <a:endParaRPr lang="en-US" altLang="zh-CN" dirty="0"/>
          </a:p>
        </p:txBody>
      </p:sp>
      <p:sp>
        <p:nvSpPr>
          <p:cNvPr id="4" name="灯片编号占位符 3"/>
          <p:cNvSpPr>
            <a:spLocks noGrp="1"/>
          </p:cNvSpPr>
          <p:nvPr>
            <p:ph type="sldNum" sz="quarter" idx="15"/>
          </p:nvPr>
        </p:nvSpPr>
        <p:spPr/>
        <p:txBody>
          <a:bodyPr/>
          <a:lstStyle/>
          <a:p>
            <a:fld id="{0C913308-F349-4B6D-A68A-DD1791B4A57B}" type="slidenum">
              <a:rPr lang="zh-CN" altLang="en-US" smtClean="0"/>
              <a:t>25</a:t>
            </a:fld>
            <a:endParaRPr lang="zh-CN" altLang="en-US"/>
          </a:p>
        </p:txBody>
      </p:sp>
      <p:grpSp>
        <p:nvGrpSpPr>
          <p:cNvPr id="7" name="组合 6"/>
          <p:cNvGrpSpPr/>
          <p:nvPr/>
        </p:nvGrpSpPr>
        <p:grpSpPr>
          <a:xfrm>
            <a:off x="4211960" y="3071435"/>
            <a:ext cx="3888432" cy="1077218"/>
            <a:chOff x="4211960" y="3071435"/>
            <a:chExt cx="3888432" cy="1077218"/>
          </a:xfrm>
        </p:grpSpPr>
        <p:sp>
          <p:nvSpPr>
            <p:cNvPr id="5" name="TextBox 4"/>
            <p:cNvSpPr txBox="1"/>
            <p:nvPr/>
          </p:nvSpPr>
          <p:spPr>
            <a:xfrm>
              <a:off x="5220072" y="3071435"/>
              <a:ext cx="2880320" cy="1077218"/>
            </a:xfrm>
            <a:prstGeom prst="rect">
              <a:avLst/>
            </a:prstGeom>
            <a:noFill/>
          </p:spPr>
          <p:txBody>
            <a:bodyPr wrap="square" rtlCol="0">
              <a:spAutoFit/>
            </a:bodyPr>
            <a:lstStyle/>
            <a:p>
              <a:r>
                <a:rPr lang="zh-CN" altLang="en-US" sz="3200" dirty="0"/>
                <a:t>递归算法</a:t>
              </a:r>
              <a:endParaRPr lang="en-US" altLang="zh-CN" sz="3200" dirty="0"/>
            </a:p>
            <a:p>
              <a:r>
                <a:rPr lang="zh-CN" altLang="en-US" sz="3200" dirty="0"/>
                <a:t>非递归算法</a:t>
              </a:r>
            </a:p>
          </p:txBody>
        </p:sp>
        <p:sp>
          <p:nvSpPr>
            <p:cNvPr id="6" name="五角星 5"/>
            <p:cNvSpPr/>
            <p:nvPr/>
          </p:nvSpPr>
          <p:spPr>
            <a:xfrm>
              <a:off x="4211960" y="3179233"/>
              <a:ext cx="1008112" cy="86162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462654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lnSpcReduction="10000"/>
          </a:bodyPr>
          <a:lstStyle/>
          <a:p>
            <a:pPr>
              <a:lnSpc>
                <a:spcPct val="200000"/>
              </a:lnSpc>
            </a:pPr>
            <a:r>
              <a:rPr lang="zh-CN" altLang="en-US" dirty="0"/>
              <a:t>线索二叉树</a:t>
            </a:r>
            <a:endParaRPr lang="en-US" altLang="zh-CN" dirty="0"/>
          </a:p>
          <a:p>
            <a:pPr>
              <a:lnSpc>
                <a:spcPct val="200000"/>
              </a:lnSpc>
            </a:pPr>
            <a:r>
              <a:rPr lang="zh-CN" altLang="en-US" sz="3200" b="1" dirty="0"/>
              <a:t>树、森林与二叉树的转换</a:t>
            </a:r>
            <a:endParaRPr lang="en-US" altLang="zh-CN" sz="3200" b="1" dirty="0"/>
          </a:p>
          <a:p>
            <a:pPr>
              <a:lnSpc>
                <a:spcPct val="200000"/>
              </a:lnSpc>
            </a:pPr>
            <a:r>
              <a:rPr lang="zh-CN" altLang="en-US" sz="3200" b="1" dirty="0"/>
              <a:t>构造哈夫曼树、哈夫曼编码</a:t>
            </a:r>
            <a:endParaRPr lang="en-US" altLang="zh-CN" sz="3200" b="1" dirty="0"/>
          </a:p>
          <a:p>
            <a:pPr>
              <a:lnSpc>
                <a:spcPct val="200000"/>
              </a:lnSpc>
            </a:pPr>
            <a:r>
              <a:rPr lang="zh-CN" altLang="en-US" sz="3200" b="1" dirty="0"/>
              <a:t>二叉排序树（平衡二叉树）</a:t>
            </a:r>
            <a:endParaRPr lang="en-US" altLang="zh-CN" sz="3200" b="1" dirty="0"/>
          </a:p>
          <a:p>
            <a:pPr>
              <a:lnSpc>
                <a:spcPct val="200000"/>
              </a:lnSpc>
            </a:pPr>
            <a:r>
              <a:rPr lang="zh-CN" altLang="en-US"/>
              <a:t>平衡二叉树</a:t>
            </a:r>
            <a:endParaRPr lang="en-US" altLang="zh-CN" dirty="0"/>
          </a:p>
          <a:p>
            <a:pPr>
              <a:lnSpc>
                <a:spcPct val="200000"/>
              </a:lnSpc>
            </a:pPr>
            <a:endParaRPr lang="zh-CN" altLang="en-US" dirty="0"/>
          </a:p>
        </p:txBody>
      </p:sp>
      <p:sp>
        <p:nvSpPr>
          <p:cNvPr id="4" name="灯片编号占位符 3"/>
          <p:cNvSpPr>
            <a:spLocks noGrp="1"/>
          </p:cNvSpPr>
          <p:nvPr>
            <p:ph type="sldNum" sz="quarter" idx="15"/>
          </p:nvPr>
        </p:nvSpPr>
        <p:spPr/>
        <p:txBody>
          <a:bodyPr/>
          <a:lstStyle/>
          <a:p>
            <a:fld id="{0C913308-F349-4B6D-A68A-DD1791B4A57B}" type="slidenum">
              <a:rPr lang="zh-CN" altLang="en-US" smtClean="0"/>
              <a:t>26</a:t>
            </a:fld>
            <a:endParaRPr lang="zh-CN" altLang="en-US"/>
          </a:p>
        </p:txBody>
      </p:sp>
    </p:spTree>
    <p:extLst>
      <p:ext uri="{BB962C8B-B14F-4D97-AF65-F5344CB8AC3E}">
        <p14:creationId xmlns:p14="http://schemas.microsoft.com/office/powerpoint/2010/main" val="31349432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习题③ 二叉树的遍历</a:t>
            </a:r>
          </a:p>
        </p:txBody>
      </p:sp>
      <p:sp>
        <p:nvSpPr>
          <p:cNvPr id="3" name="内容占位符 2"/>
          <p:cNvSpPr>
            <a:spLocks noGrp="1"/>
          </p:cNvSpPr>
          <p:nvPr>
            <p:ph sz="quarter" idx="1"/>
          </p:nvPr>
        </p:nvSpPr>
        <p:spPr>
          <a:xfrm>
            <a:off x="457200" y="1600200"/>
            <a:ext cx="8363272" cy="4873752"/>
          </a:xfrm>
        </p:spPr>
        <p:txBody>
          <a:bodyPr/>
          <a:lstStyle/>
          <a:p>
            <a:r>
              <a:rPr lang="zh-CN" altLang="en-US" dirty="0"/>
              <a:t>已知二叉树如下图，求先序、中序、后序遍历序列</a:t>
            </a:r>
          </a:p>
        </p:txBody>
      </p:sp>
      <p:sp>
        <p:nvSpPr>
          <p:cNvPr id="4" name="灯片编号占位符 3"/>
          <p:cNvSpPr>
            <a:spLocks noGrp="1"/>
          </p:cNvSpPr>
          <p:nvPr>
            <p:ph type="sldNum" sz="quarter" idx="15"/>
          </p:nvPr>
        </p:nvSpPr>
        <p:spPr/>
        <p:txBody>
          <a:bodyPr/>
          <a:lstStyle/>
          <a:p>
            <a:fld id="{0C913308-F349-4B6D-A68A-DD1791B4A57B}" type="slidenum">
              <a:rPr lang="zh-CN" altLang="en-US" smtClean="0"/>
              <a:t>27</a:t>
            </a:fld>
            <a:endParaRPr lang="zh-CN" altLang="en-US"/>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2191123"/>
            <a:ext cx="3888432" cy="4230272"/>
          </a:xfrm>
          <a:prstGeom prst="rect">
            <a:avLst/>
          </a:prstGeom>
          <a:solidFill>
            <a:schemeClr val="accent5">
              <a:lumMod val="20000"/>
              <a:lumOff val="80000"/>
            </a:schemeClr>
          </a:solidFill>
          <a:ln>
            <a:noFill/>
          </a:ln>
          <a:effectLst/>
        </p:spPr>
      </p:pic>
    </p:spTree>
    <p:extLst>
      <p:ext uri="{BB962C8B-B14F-4D97-AF65-F5344CB8AC3E}">
        <p14:creationId xmlns:p14="http://schemas.microsoft.com/office/powerpoint/2010/main" val="136093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习题④ 二叉树的遍历</a:t>
            </a:r>
          </a:p>
        </p:txBody>
      </p:sp>
      <p:sp>
        <p:nvSpPr>
          <p:cNvPr id="3" name="内容占位符 2"/>
          <p:cNvSpPr>
            <a:spLocks noGrp="1"/>
          </p:cNvSpPr>
          <p:nvPr>
            <p:ph sz="quarter" idx="1"/>
          </p:nvPr>
        </p:nvSpPr>
        <p:spPr>
          <a:xfrm>
            <a:off x="457200" y="1600200"/>
            <a:ext cx="8363272" cy="4873752"/>
          </a:xfrm>
        </p:spPr>
        <p:txBody>
          <a:bodyPr/>
          <a:lstStyle/>
          <a:p>
            <a:r>
              <a:rPr lang="zh-CN" altLang="en-US" dirty="0"/>
              <a:t>已知二叉树的中序遍历序列为</a:t>
            </a:r>
            <a:r>
              <a:rPr lang="en-US" altLang="zh-CN" dirty="0"/>
              <a:t>CBAEDF</a:t>
            </a:r>
            <a:r>
              <a:rPr lang="zh-CN" altLang="en-US" dirty="0"/>
              <a:t>，后序遍历序列为</a:t>
            </a:r>
            <a:r>
              <a:rPr lang="en-US" altLang="zh-CN" dirty="0"/>
              <a:t>CBEFDA</a:t>
            </a:r>
            <a:r>
              <a:rPr lang="zh-CN" altLang="en-US" dirty="0"/>
              <a:t>，请画出此二叉树，并给出先序遍历序列。</a:t>
            </a:r>
          </a:p>
        </p:txBody>
      </p:sp>
      <p:sp>
        <p:nvSpPr>
          <p:cNvPr id="4" name="灯片编号占位符 3"/>
          <p:cNvSpPr>
            <a:spLocks noGrp="1"/>
          </p:cNvSpPr>
          <p:nvPr>
            <p:ph type="sldNum" sz="quarter" idx="15"/>
          </p:nvPr>
        </p:nvSpPr>
        <p:spPr/>
        <p:txBody>
          <a:bodyPr/>
          <a:lstStyle/>
          <a:p>
            <a:fld id="{0C913308-F349-4B6D-A68A-DD1791B4A57B}" type="slidenum">
              <a:rPr lang="zh-CN" altLang="en-US" smtClean="0"/>
              <a:t>28</a:t>
            </a:fld>
            <a:endParaRPr lang="zh-CN" altLang="en-US"/>
          </a:p>
        </p:txBody>
      </p:sp>
    </p:spTree>
    <p:extLst>
      <p:ext uri="{BB962C8B-B14F-4D97-AF65-F5344CB8AC3E}">
        <p14:creationId xmlns:p14="http://schemas.microsoft.com/office/powerpoint/2010/main" val="29171516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003232" cy="1143000"/>
          </a:xfrm>
        </p:spPr>
        <p:txBody>
          <a:bodyPr>
            <a:normAutofit/>
          </a:bodyPr>
          <a:lstStyle/>
          <a:p>
            <a:r>
              <a:rPr lang="zh-CN" altLang="en-US" dirty="0"/>
              <a:t>习题⑤ 树、森林与二叉树的转换</a:t>
            </a:r>
          </a:p>
        </p:txBody>
      </p:sp>
      <p:sp>
        <p:nvSpPr>
          <p:cNvPr id="4" name="灯片编号占位符 3"/>
          <p:cNvSpPr>
            <a:spLocks noGrp="1"/>
          </p:cNvSpPr>
          <p:nvPr>
            <p:ph type="sldNum" sz="quarter" idx="15"/>
          </p:nvPr>
        </p:nvSpPr>
        <p:spPr/>
        <p:txBody>
          <a:bodyPr/>
          <a:lstStyle/>
          <a:p>
            <a:fld id="{0C913308-F349-4B6D-A68A-DD1791B4A57B}" type="slidenum">
              <a:rPr lang="zh-CN" altLang="en-US" smtClean="0"/>
              <a:t>29</a:t>
            </a:fld>
            <a:endParaRPr lang="zh-CN" altLang="en-US"/>
          </a:p>
        </p:txBody>
      </p:sp>
      <p:grpSp>
        <p:nvGrpSpPr>
          <p:cNvPr id="5" name="Group 6"/>
          <p:cNvGrpSpPr>
            <a:grpSpLocks/>
          </p:cNvGrpSpPr>
          <p:nvPr/>
        </p:nvGrpSpPr>
        <p:grpSpPr bwMode="auto">
          <a:xfrm>
            <a:off x="1072094" y="1533190"/>
            <a:ext cx="2633276" cy="2283884"/>
            <a:chOff x="1354" y="1890"/>
            <a:chExt cx="1901" cy="1676"/>
          </a:xfrm>
        </p:grpSpPr>
        <p:sp>
          <p:nvSpPr>
            <p:cNvPr id="6" name="Text Box 7"/>
            <p:cNvSpPr txBox="1">
              <a:spLocks noChangeArrowheads="1"/>
            </p:cNvSpPr>
            <p:nvPr/>
          </p:nvSpPr>
          <p:spPr bwMode="auto">
            <a:xfrm>
              <a:off x="2372" y="2523"/>
              <a:ext cx="237"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64800" rIns="36000" bIns="10800"/>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algn="ctr" fontAlgn="base">
                <a:spcBef>
                  <a:spcPct val="0"/>
                </a:spcBef>
                <a:spcAft>
                  <a:spcPct val="0"/>
                </a:spcAft>
              </a:pPr>
              <a:r>
                <a:rPr lang="en-US" altLang="zh-CN" sz="2400" b="1" dirty="0">
                  <a:solidFill>
                    <a:srgbClr val="000000"/>
                  </a:solidFill>
                  <a:latin typeface="Times New Roman" pitchFamily="18" charset="0"/>
                  <a:ea typeface="宋体" charset="-122"/>
                </a:rPr>
                <a:t>C</a:t>
              </a:r>
            </a:p>
          </p:txBody>
        </p:sp>
        <p:sp>
          <p:nvSpPr>
            <p:cNvPr id="7" name="Oval 8"/>
            <p:cNvSpPr>
              <a:spLocks noChangeArrowheads="1"/>
            </p:cNvSpPr>
            <p:nvPr/>
          </p:nvSpPr>
          <p:spPr bwMode="auto">
            <a:xfrm>
              <a:off x="2354" y="2579"/>
              <a:ext cx="280" cy="28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64800" rIns="36000" bIns="10800"/>
            <a:lstStyle/>
            <a:p>
              <a:pPr algn="ctr" fontAlgn="base">
                <a:spcBef>
                  <a:spcPct val="0"/>
                </a:spcBef>
                <a:spcAft>
                  <a:spcPct val="0"/>
                </a:spcAft>
              </a:pPr>
              <a:endParaRPr lang="zh-CN" altLang="en-US" sz="2400">
                <a:solidFill>
                  <a:srgbClr val="3333CC"/>
                </a:solidFill>
                <a:latin typeface="Arial" charset="0"/>
                <a:ea typeface="华文行楷" pitchFamily="2" charset="-122"/>
              </a:endParaRPr>
            </a:p>
          </p:txBody>
        </p:sp>
        <p:grpSp>
          <p:nvGrpSpPr>
            <p:cNvPr id="8" name="Group 9"/>
            <p:cNvGrpSpPr>
              <a:grpSpLocks/>
            </p:cNvGrpSpPr>
            <p:nvPr/>
          </p:nvGrpSpPr>
          <p:grpSpPr bwMode="auto">
            <a:xfrm>
              <a:off x="1714" y="2539"/>
              <a:ext cx="281" cy="336"/>
              <a:chOff x="2150" y="2547"/>
              <a:chExt cx="281" cy="336"/>
            </a:xfrm>
          </p:grpSpPr>
          <p:sp>
            <p:nvSpPr>
              <p:cNvPr id="30" name="Text Box 10"/>
              <p:cNvSpPr txBox="1">
                <a:spLocks noChangeArrowheads="1"/>
              </p:cNvSpPr>
              <p:nvPr/>
            </p:nvSpPr>
            <p:spPr bwMode="auto">
              <a:xfrm>
                <a:off x="2194" y="2547"/>
                <a:ext cx="237"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64800" rIns="36000" bIns="10800"/>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algn="ctr" fontAlgn="base">
                  <a:spcBef>
                    <a:spcPct val="0"/>
                  </a:spcBef>
                  <a:spcAft>
                    <a:spcPct val="0"/>
                  </a:spcAft>
                </a:pPr>
                <a:r>
                  <a:rPr lang="en-US" altLang="zh-CN" sz="2400" b="1">
                    <a:solidFill>
                      <a:srgbClr val="000000"/>
                    </a:solidFill>
                    <a:latin typeface="Times New Roman" pitchFamily="18" charset="0"/>
                    <a:ea typeface="宋体" charset="-122"/>
                  </a:rPr>
                  <a:t>B</a:t>
                </a:r>
              </a:p>
            </p:txBody>
          </p:sp>
          <p:sp>
            <p:nvSpPr>
              <p:cNvPr id="31" name="Oval 11"/>
              <p:cNvSpPr>
                <a:spLocks noChangeArrowheads="1"/>
              </p:cNvSpPr>
              <p:nvPr/>
            </p:nvSpPr>
            <p:spPr bwMode="auto">
              <a:xfrm>
                <a:off x="2150" y="2603"/>
                <a:ext cx="280" cy="28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64800" rIns="36000" bIns="10800"/>
              <a:lstStyle/>
              <a:p>
                <a:pPr algn="ctr" fontAlgn="base">
                  <a:spcBef>
                    <a:spcPct val="0"/>
                  </a:spcBef>
                  <a:spcAft>
                    <a:spcPct val="0"/>
                  </a:spcAft>
                </a:pPr>
                <a:endParaRPr lang="zh-CN" altLang="en-US" sz="2400">
                  <a:solidFill>
                    <a:srgbClr val="3333CC"/>
                  </a:solidFill>
                  <a:latin typeface="Arial" charset="0"/>
                  <a:ea typeface="华文行楷" pitchFamily="2" charset="-122"/>
                </a:endParaRPr>
              </a:p>
            </p:txBody>
          </p:sp>
        </p:grpSp>
        <p:grpSp>
          <p:nvGrpSpPr>
            <p:cNvPr id="9" name="Group 12"/>
            <p:cNvGrpSpPr>
              <a:grpSpLocks/>
            </p:cNvGrpSpPr>
            <p:nvPr/>
          </p:nvGrpSpPr>
          <p:grpSpPr bwMode="auto">
            <a:xfrm>
              <a:off x="1354" y="3206"/>
              <a:ext cx="281" cy="336"/>
              <a:chOff x="2150" y="2547"/>
              <a:chExt cx="281" cy="336"/>
            </a:xfrm>
          </p:grpSpPr>
          <p:sp>
            <p:nvSpPr>
              <p:cNvPr id="28" name="Text Box 13"/>
              <p:cNvSpPr txBox="1">
                <a:spLocks noChangeArrowheads="1"/>
              </p:cNvSpPr>
              <p:nvPr/>
            </p:nvSpPr>
            <p:spPr bwMode="auto">
              <a:xfrm>
                <a:off x="2194" y="2547"/>
                <a:ext cx="237"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64800" rIns="36000" bIns="10800"/>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algn="ctr" fontAlgn="base">
                  <a:spcBef>
                    <a:spcPct val="0"/>
                  </a:spcBef>
                  <a:spcAft>
                    <a:spcPct val="0"/>
                  </a:spcAft>
                </a:pPr>
                <a:r>
                  <a:rPr lang="en-US" altLang="zh-CN" sz="2400" b="1">
                    <a:solidFill>
                      <a:srgbClr val="000000"/>
                    </a:solidFill>
                    <a:latin typeface="Times New Roman" pitchFamily="18" charset="0"/>
                    <a:ea typeface="宋体" charset="-122"/>
                  </a:rPr>
                  <a:t>E</a:t>
                </a:r>
              </a:p>
            </p:txBody>
          </p:sp>
          <p:sp>
            <p:nvSpPr>
              <p:cNvPr id="29" name="Oval 14"/>
              <p:cNvSpPr>
                <a:spLocks noChangeArrowheads="1"/>
              </p:cNvSpPr>
              <p:nvPr/>
            </p:nvSpPr>
            <p:spPr bwMode="auto">
              <a:xfrm>
                <a:off x="2150" y="2603"/>
                <a:ext cx="280" cy="28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64800" rIns="36000" bIns="10800"/>
              <a:lstStyle/>
              <a:p>
                <a:pPr algn="ctr" fontAlgn="base">
                  <a:spcBef>
                    <a:spcPct val="0"/>
                  </a:spcBef>
                  <a:spcAft>
                    <a:spcPct val="0"/>
                  </a:spcAft>
                </a:pPr>
                <a:endParaRPr lang="zh-CN" altLang="en-US" sz="2400">
                  <a:solidFill>
                    <a:srgbClr val="3333CC"/>
                  </a:solidFill>
                  <a:latin typeface="Arial" charset="0"/>
                  <a:ea typeface="华文行楷" pitchFamily="2" charset="-122"/>
                </a:endParaRPr>
              </a:p>
            </p:txBody>
          </p:sp>
        </p:grpSp>
        <p:grpSp>
          <p:nvGrpSpPr>
            <p:cNvPr id="10" name="Group 15"/>
            <p:cNvGrpSpPr>
              <a:grpSpLocks/>
            </p:cNvGrpSpPr>
            <p:nvPr/>
          </p:nvGrpSpPr>
          <p:grpSpPr bwMode="auto">
            <a:xfrm>
              <a:off x="2974" y="2539"/>
              <a:ext cx="281" cy="336"/>
              <a:chOff x="2150" y="2547"/>
              <a:chExt cx="281" cy="336"/>
            </a:xfrm>
          </p:grpSpPr>
          <p:sp>
            <p:nvSpPr>
              <p:cNvPr id="26" name="Text Box 16"/>
              <p:cNvSpPr txBox="1">
                <a:spLocks noChangeArrowheads="1"/>
              </p:cNvSpPr>
              <p:nvPr/>
            </p:nvSpPr>
            <p:spPr bwMode="auto">
              <a:xfrm>
                <a:off x="2194" y="2547"/>
                <a:ext cx="237"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64800" rIns="36000" bIns="10800"/>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algn="ctr" fontAlgn="base">
                  <a:spcBef>
                    <a:spcPct val="0"/>
                  </a:spcBef>
                  <a:spcAft>
                    <a:spcPct val="0"/>
                  </a:spcAft>
                </a:pPr>
                <a:r>
                  <a:rPr lang="en-US" altLang="zh-CN" sz="2400" b="1" dirty="0">
                    <a:solidFill>
                      <a:srgbClr val="000000"/>
                    </a:solidFill>
                    <a:latin typeface="Times New Roman" pitchFamily="18" charset="0"/>
                    <a:ea typeface="宋体" charset="-122"/>
                  </a:rPr>
                  <a:t>D</a:t>
                </a:r>
              </a:p>
            </p:txBody>
          </p:sp>
          <p:sp>
            <p:nvSpPr>
              <p:cNvPr id="27" name="Oval 17"/>
              <p:cNvSpPr>
                <a:spLocks noChangeArrowheads="1"/>
              </p:cNvSpPr>
              <p:nvPr/>
            </p:nvSpPr>
            <p:spPr bwMode="auto">
              <a:xfrm>
                <a:off x="2150" y="2603"/>
                <a:ext cx="280" cy="28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64800" rIns="36000" bIns="10800"/>
              <a:lstStyle/>
              <a:p>
                <a:pPr algn="ctr" fontAlgn="base">
                  <a:spcBef>
                    <a:spcPct val="0"/>
                  </a:spcBef>
                  <a:spcAft>
                    <a:spcPct val="0"/>
                  </a:spcAft>
                </a:pPr>
                <a:endParaRPr lang="zh-CN" altLang="en-US" sz="2400">
                  <a:solidFill>
                    <a:srgbClr val="3333CC"/>
                  </a:solidFill>
                  <a:latin typeface="Arial" charset="0"/>
                  <a:ea typeface="华文行楷" pitchFamily="2" charset="-122"/>
                </a:endParaRPr>
              </a:p>
            </p:txBody>
          </p:sp>
        </p:grpSp>
        <p:grpSp>
          <p:nvGrpSpPr>
            <p:cNvPr id="11" name="Group 18"/>
            <p:cNvGrpSpPr>
              <a:grpSpLocks/>
            </p:cNvGrpSpPr>
            <p:nvPr/>
          </p:nvGrpSpPr>
          <p:grpSpPr bwMode="auto">
            <a:xfrm>
              <a:off x="2051" y="3230"/>
              <a:ext cx="281" cy="336"/>
              <a:chOff x="2150" y="2547"/>
              <a:chExt cx="281" cy="336"/>
            </a:xfrm>
          </p:grpSpPr>
          <p:sp>
            <p:nvSpPr>
              <p:cNvPr id="24" name="Text Box 19"/>
              <p:cNvSpPr txBox="1">
                <a:spLocks noChangeArrowheads="1"/>
              </p:cNvSpPr>
              <p:nvPr/>
            </p:nvSpPr>
            <p:spPr bwMode="auto">
              <a:xfrm>
                <a:off x="2194" y="2547"/>
                <a:ext cx="237"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64800" rIns="36000" bIns="10800"/>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algn="ctr" fontAlgn="base">
                  <a:spcBef>
                    <a:spcPct val="0"/>
                  </a:spcBef>
                  <a:spcAft>
                    <a:spcPct val="0"/>
                  </a:spcAft>
                </a:pPr>
                <a:r>
                  <a:rPr lang="en-US" altLang="zh-CN" sz="2400" b="1">
                    <a:solidFill>
                      <a:srgbClr val="000000"/>
                    </a:solidFill>
                    <a:latin typeface="Times New Roman" pitchFamily="18" charset="0"/>
                    <a:ea typeface="宋体" charset="-122"/>
                  </a:rPr>
                  <a:t>F</a:t>
                </a:r>
              </a:p>
            </p:txBody>
          </p:sp>
          <p:sp>
            <p:nvSpPr>
              <p:cNvPr id="25" name="Oval 20"/>
              <p:cNvSpPr>
                <a:spLocks noChangeArrowheads="1"/>
              </p:cNvSpPr>
              <p:nvPr/>
            </p:nvSpPr>
            <p:spPr bwMode="auto">
              <a:xfrm>
                <a:off x="2150" y="2603"/>
                <a:ext cx="280" cy="28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64800" rIns="36000" bIns="10800"/>
              <a:lstStyle/>
              <a:p>
                <a:pPr algn="ctr" fontAlgn="base">
                  <a:spcBef>
                    <a:spcPct val="0"/>
                  </a:spcBef>
                  <a:spcAft>
                    <a:spcPct val="0"/>
                  </a:spcAft>
                </a:pPr>
                <a:endParaRPr lang="zh-CN" altLang="en-US" sz="2400">
                  <a:solidFill>
                    <a:srgbClr val="3333CC"/>
                  </a:solidFill>
                  <a:latin typeface="Arial" charset="0"/>
                  <a:ea typeface="华文行楷" pitchFamily="2" charset="-122"/>
                </a:endParaRPr>
              </a:p>
            </p:txBody>
          </p:sp>
        </p:grpSp>
        <p:grpSp>
          <p:nvGrpSpPr>
            <p:cNvPr id="12" name="Group 21"/>
            <p:cNvGrpSpPr>
              <a:grpSpLocks/>
            </p:cNvGrpSpPr>
            <p:nvPr/>
          </p:nvGrpSpPr>
          <p:grpSpPr bwMode="auto">
            <a:xfrm>
              <a:off x="2723" y="3230"/>
              <a:ext cx="281" cy="336"/>
              <a:chOff x="2150" y="2547"/>
              <a:chExt cx="281" cy="336"/>
            </a:xfrm>
          </p:grpSpPr>
          <p:sp>
            <p:nvSpPr>
              <p:cNvPr id="22" name="Text Box 22"/>
              <p:cNvSpPr txBox="1">
                <a:spLocks noChangeArrowheads="1"/>
              </p:cNvSpPr>
              <p:nvPr/>
            </p:nvSpPr>
            <p:spPr bwMode="auto">
              <a:xfrm>
                <a:off x="2194" y="2547"/>
                <a:ext cx="237"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64800" rIns="36000" bIns="10800"/>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algn="ctr" fontAlgn="base">
                  <a:spcBef>
                    <a:spcPct val="0"/>
                  </a:spcBef>
                  <a:spcAft>
                    <a:spcPct val="0"/>
                  </a:spcAft>
                </a:pPr>
                <a:r>
                  <a:rPr lang="en-US" altLang="zh-CN" sz="2400" b="1">
                    <a:solidFill>
                      <a:srgbClr val="000000"/>
                    </a:solidFill>
                    <a:latin typeface="Times New Roman" pitchFamily="18" charset="0"/>
                    <a:ea typeface="宋体" charset="-122"/>
                  </a:rPr>
                  <a:t>G</a:t>
                </a:r>
              </a:p>
            </p:txBody>
          </p:sp>
          <p:sp>
            <p:nvSpPr>
              <p:cNvPr id="23" name="Oval 23"/>
              <p:cNvSpPr>
                <a:spLocks noChangeArrowheads="1"/>
              </p:cNvSpPr>
              <p:nvPr/>
            </p:nvSpPr>
            <p:spPr bwMode="auto">
              <a:xfrm>
                <a:off x="2150" y="2603"/>
                <a:ext cx="280" cy="28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64800" rIns="36000" bIns="10800"/>
              <a:lstStyle/>
              <a:p>
                <a:pPr algn="ctr" fontAlgn="base">
                  <a:spcBef>
                    <a:spcPct val="0"/>
                  </a:spcBef>
                  <a:spcAft>
                    <a:spcPct val="0"/>
                  </a:spcAft>
                </a:pPr>
                <a:endParaRPr lang="zh-CN" altLang="en-US" sz="2400">
                  <a:solidFill>
                    <a:srgbClr val="3333CC"/>
                  </a:solidFill>
                  <a:latin typeface="Arial" charset="0"/>
                  <a:ea typeface="华文行楷" pitchFamily="2" charset="-122"/>
                </a:endParaRPr>
              </a:p>
            </p:txBody>
          </p:sp>
        </p:grpSp>
        <p:sp>
          <p:nvSpPr>
            <p:cNvPr id="13" name="Freeform 24"/>
            <p:cNvSpPr>
              <a:spLocks/>
            </p:cNvSpPr>
            <p:nvPr/>
          </p:nvSpPr>
          <p:spPr bwMode="auto">
            <a:xfrm>
              <a:off x="1928" y="2172"/>
              <a:ext cx="435" cy="444"/>
            </a:xfrm>
            <a:custGeom>
              <a:avLst/>
              <a:gdLst>
                <a:gd name="T0" fmla="*/ 435 w 435"/>
                <a:gd name="T1" fmla="*/ 0 h 444"/>
                <a:gd name="T2" fmla="*/ 0 w 435"/>
                <a:gd name="T3" fmla="*/ 444 h 444"/>
                <a:gd name="T4" fmla="*/ 0 60000 65536"/>
                <a:gd name="T5" fmla="*/ 0 60000 65536"/>
              </a:gdLst>
              <a:ahLst/>
              <a:cxnLst>
                <a:cxn ang="T4">
                  <a:pos x="T0" y="T1"/>
                </a:cxn>
                <a:cxn ang="T5">
                  <a:pos x="T2" y="T3"/>
                </a:cxn>
              </a:cxnLst>
              <a:rect l="0" t="0" r="r" b="b"/>
              <a:pathLst>
                <a:path w="435" h="444">
                  <a:moveTo>
                    <a:pt x="435" y="0"/>
                  </a:moveTo>
                  <a:lnTo>
                    <a:pt x="0" y="444"/>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36000" tIns="64800" rIns="36000" bIns="10800"/>
            <a:lstStyle/>
            <a:p>
              <a:pPr algn="ctr" fontAlgn="base">
                <a:spcBef>
                  <a:spcPct val="0"/>
                </a:spcBef>
                <a:spcAft>
                  <a:spcPct val="0"/>
                </a:spcAft>
              </a:pPr>
              <a:endParaRPr lang="zh-CN" altLang="en-US" sz="2400">
                <a:solidFill>
                  <a:srgbClr val="3333CC"/>
                </a:solidFill>
                <a:latin typeface="Arial" charset="0"/>
                <a:ea typeface="华文行楷" pitchFamily="2" charset="-122"/>
              </a:endParaRPr>
            </a:p>
          </p:txBody>
        </p:sp>
        <p:sp>
          <p:nvSpPr>
            <p:cNvPr id="14" name="Freeform 25"/>
            <p:cNvSpPr>
              <a:spLocks/>
            </p:cNvSpPr>
            <p:nvPr/>
          </p:nvSpPr>
          <p:spPr bwMode="auto">
            <a:xfrm>
              <a:off x="1521" y="2820"/>
              <a:ext cx="238" cy="434"/>
            </a:xfrm>
            <a:custGeom>
              <a:avLst/>
              <a:gdLst>
                <a:gd name="T0" fmla="*/ 238 w 238"/>
                <a:gd name="T1" fmla="*/ 0 h 434"/>
                <a:gd name="T2" fmla="*/ 0 w 238"/>
                <a:gd name="T3" fmla="*/ 434 h 434"/>
                <a:gd name="T4" fmla="*/ 0 60000 65536"/>
                <a:gd name="T5" fmla="*/ 0 60000 65536"/>
              </a:gdLst>
              <a:ahLst/>
              <a:cxnLst>
                <a:cxn ang="T4">
                  <a:pos x="T0" y="T1"/>
                </a:cxn>
                <a:cxn ang="T5">
                  <a:pos x="T2" y="T3"/>
                </a:cxn>
              </a:cxnLst>
              <a:rect l="0" t="0" r="r" b="b"/>
              <a:pathLst>
                <a:path w="238" h="434">
                  <a:moveTo>
                    <a:pt x="238" y="0"/>
                  </a:moveTo>
                  <a:lnTo>
                    <a:pt x="0" y="434"/>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36000" tIns="64800" rIns="36000" bIns="10800"/>
            <a:lstStyle/>
            <a:p>
              <a:pPr algn="ctr" fontAlgn="base">
                <a:spcBef>
                  <a:spcPct val="0"/>
                </a:spcBef>
                <a:spcAft>
                  <a:spcPct val="0"/>
                </a:spcAft>
              </a:pPr>
              <a:endParaRPr lang="zh-CN" altLang="en-US" sz="2400">
                <a:solidFill>
                  <a:srgbClr val="3333CC"/>
                </a:solidFill>
                <a:latin typeface="Arial" charset="0"/>
                <a:ea typeface="华文行楷" pitchFamily="2" charset="-122"/>
              </a:endParaRPr>
            </a:p>
          </p:txBody>
        </p:sp>
        <p:sp>
          <p:nvSpPr>
            <p:cNvPr id="15" name="Freeform 26"/>
            <p:cNvSpPr>
              <a:spLocks/>
            </p:cNvSpPr>
            <p:nvPr/>
          </p:nvSpPr>
          <p:spPr bwMode="auto">
            <a:xfrm>
              <a:off x="1963" y="2819"/>
              <a:ext cx="215" cy="473"/>
            </a:xfrm>
            <a:custGeom>
              <a:avLst/>
              <a:gdLst>
                <a:gd name="T0" fmla="*/ 0 w 215"/>
                <a:gd name="T1" fmla="*/ 0 h 473"/>
                <a:gd name="T2" fmla="*/ 215 w 215"/>
                <a:gd name="T3" fmla="*/ 473 h 473"/>
                <a:gd name="T4" fmla="*/ 0 60000 65536"/>
                <a:gd name="T5" fmla="*/ 0 60000 65536"/>
              </a:gdLst>
              <a:ahLst/>
              <a:cxnLst>
                <a:cxn ang="T4">
                  <a:pos x="T0" y="T1"/>
                </a:cxn>
                <a:cxn ang="T5">
                  <a:pos x="T2" y="T3"/>
                </a:cxn>
              </a:cxnLst>
              <a:rect l="0" t="0" r="r" b="b"/>
              <a:pathLst>
                <a:path w="215" h="473">
                  <a:moveTo>
                    <a:pt x="0" y="0"/>
                  </a:moveTo>
                  <a:lnTo>
                    <a:pt x="215" y="473"/>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36000" tIns="64800" rIns="36000" bIns="10800"/>
            <a:lstStyle/>
            <a:p>
              <a:pPr algn="ctr" fontAlgn="base">
                <a:spcBef>
                  <a:spcPct val="0"/>
                </a:spcBef>
                <a:spcAft>
                  <a:spcPct val="0"/>
                </a:spcAft>
              </a:pPr>
              <a:endParaRPr lang="zh-CN" altLang="en-US" sz="2400">
                <a:solidFill>
                  <a:srgbClr val="3333CC"/>
                </a:solidFill>
                <a:latin typeface="Arial" charset="0"/>
                <a:ea typeface="华文行楷" pitchFamily="2" charset="-122"/>
              </a:endParaRPr>
            </a:p>
          </p:txBody>
        </p:sp>
        <p:sp>
          <p:nvSpPr>
            <p:cNvPr id="16" name="Freeform 27"/>
            <p:cNvSpPr>
              <a:spLocks/>
            </p:cNvSpPr>
            <p:nvPr/>
          </p:nvSpPr>
          <p:spPr bwMode="auto">
            <a:xfrm>
              <a:off x="2609" y="2153"/>
              <a:ext cx="458" cy="438"/>
            </a:xfrm>
            <a:custGeom>
              <a:avLst/>
              <a:gdLst>
                <a:gd name="T0" fmla="*/ 0 w 458"/>
                <a:gd name="T1" fmla="*/ 0 h 438"/>
                <a:gd name="T2" fmla="*/ 458 w 458"/>
                <a:gd name="T3" fmla="*/ 438 h 438"/>
                <a:gd name="T4" fmla="*/ 0 60000 65536"/>
                <a:gd name="T5" fmla="*/ 0 60000 65536"/>
              </a:gdLst>
              <a:ahLst/>
              <a:cxnLst>
                <a:cxn ang="T4">
                  <a:pos x="T0" y="T1"/>
                </a:cxn>
                <a:cxn ang="T5">
                  <a:pos x="T2" y="T3"/>
                </a:cxn>
              </a:cxnLst>
              <a:rect l="0" t="0" r="r" b="b"/>
              <a:pathLst>
                <a:path w="458" h="438">
                  <a:moveTo>
                    <a:pt x="0" y="0"/>
                  </a:moveTo>
                  <a:lnTo>
                    <a:pt x="458" y="438"/>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36000" tIns="64800" rIns="36000" bIns="10800"/>
            <a:lstStyle/>
            <a:p>
              <a:pPr algn="ctr" fontAlgn="base">
                <a:spcBef>
                  <a:spcPct val="0"/>
                </a:spcBef>
                <a:spcAft>
                  <a:spcPct val="0"/>
                </a:spcAft>
              </a:pPr>
              <a:endParaRPr lang="zh-CN" altLang="en-US" sz="2400">
                <a:solidFill>
                  <a:srgbClr val="3333CC"/>
                </a:solidFill>
                <a:latin typeface="Arial" charset="0"/>
                <a:ea typeface="华文行楷" pitchFamily="2" charset="-122"/>
              </a:endParaRPr>
            </a:p>
          </p:txBody>
        </p:sp>
        <p:sp>
          <p:nvSpPr>
            <p:cNvPr id="17" name="Freeform 28"/>
            <p:cNvSpPr>
              <a:spLocks/>
            </p:cNvSpPr>
            <p:nvPr/>
          </p:nvSpPr>
          <p:spPr bwMode="auto">
            <a:xfrm>
              <a:off x="2854" y="2836"/>
              <a:ext cx="184" cy="456"/>
            </a:xfrm>
            <a:custGeom>
              <a:avLst/>
              <a:gdLst>
                <a:gd name="T0" fmla="*/ 184 w 184"/>
                <a:gd name="T1" fmla="*/ 0 h 456"/>
                <a:gd name="T2" fmla="*/ 0 w 184"/>
                <a:gd name="T3" fmla="*/ 456 h 456"/>
                <a:gd name="T4" fmla="*/ 0 60000 65536"/>
                <a:gd name="T5" fmla="*/ 0 60000 65536"/>
              </a:gdLst>
              <a:ahLst/>
              <a:cxnLst>
                <a:cxn ang="T4">
                  <a:pos x="T0" y="T1"/>
                </a:cxn>
                <a:cxn ang="T5">
                  <a:pos x="T2" y="T3"/>
                </a:cxn>
              </a:cxnLst>
              <a:rect l="0" t="0" r="r" b="b"/>
              <a:pathLst>
                <a:path w="184" h="456">
                  <a:moveTo>
                    <a:pt x="184" y="0"/>
                  </a:moveTo>
                  <a:lnTo>
                    <a:pt x="0" y="456"/>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36000" tIns="64800" rIns="36000" bIns="10800"/>
            <a:lstStyle/>
            <a:p>
              <a:pPr algn="ctr" fontAlgn="base">
                <a:spcBef>
                  <a:spcPct val="0"/>
                </a:spcBef>
                <a:spcAft>
                  <a:spcPct val="0"/>
                </a:spcAft>
              </a:pPr>
              <a:endParaRPr lang="zh-CN" altLang="en-US" sz="2400">
                <a:solidFill>
                  <a:srgbClr val="3333CC"/>
                </a:solidFill>
                <a:latin typeface="Arial" charset="0"/>
                <a:ea typeface="华文行楷" pitchFamily="2" charset="-122"/>
              </a:endParaRPr>
            </a:p>
          </p:txBody>
        </p:sp>
        <p:sp>
          <p:nvSpPr>
            <p:cNvPr id="18" name="Line 29"/>
            <p:cNvSpPr>
              <a:spLocks noChangeShapeType="1"/>
            </p:cNvSpPr>
            <p:nvPr/>
          </p:nvSpPr>
          <p:spPr bwMode="auto">
            <a:xfrm>
              <a:off x="2488" y="2226"/>
              <a:ext cx="0" cy="3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36000" tIns="64800" rIns="36000" bIns="10800"/>
            <a:lstStyle/>
            <a:p>
              <a:pPr algn="ctr" fontAlgn="base">
                <a:spcBef>
                  <a:spcPct val="0"/>
                </a:spcBef>
                <a:spcAft>
                  <a:spcPct val="0"/>
                </a:spcAft>
              </a:pPr>
              <a:endParaRPr lang="zh-CN" altLang="en-US" sz="2400">
                <a:solidFill>
                  <a:srgbClr val="3333CC"/>
                </a:solidFill>
                <a:latin typeface="Arial" charset="0"/>
                <a:ea typeface="华文行楷" pitchFamily="2" charset="-122"/>
              </a:endParaRPr>
            </a:p>
          </p:txBody>
        </p:sp>
        <p:grpSp>
          <p:nvGrpSpPr>
            <p:cNvPr id="19" name="Group 30"/>
            <p:cNvGrpSpPr>
              <a:grpSpLocks/>
            </p:cNvGrpSpPr>
            <p:nvPr/>
          </p:nvGrpSpPr>
          <p:grpSpPr bwMode="auto">
            <a:xfrm>
              <a:off x="2339" y="1890"/>
              <a:ext cx="281" cy="336"/>
              <a:chOff x="2150" y="2547"/>
              <a:chExt cx="281" cy="336"/>
            </a:xfrm>
          </p:grpSpPr>
          <p:sp>
            <p:nvSpPr>
              <p:cNvPr id="20" name="Text Box 31"/>
              <p:cNvSpPr txBox="1">
                <a:spLocks noChangeArrowheads="1"/>
              </p:cNvSpPr>
              <p:nvPr/>
            </p:nvSpPr>
            <p:spPr bwMode="auto">
              <a:xfrm>
                <a:off x="2194" y="2547"/>
                <a:ext cx="237"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64800" rIns="36000" bIns="10800"/>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algn="ctr" fontAlgn="base">
                  <a:spcBef>
                    <a:spcPct val="0"/>
                  </a:spcBef>
                  <a:spcAft>
                    <a:spcPct val="0"/>
                  </a:spcAft>
                </a:pPr>
                <a:r>
                  <a:rPr lang="en-US" altLang="zh-CN" sz="2400" b="1" dirty="0">
                    <a:solidFill>
                      <a:srgbClr val="000000"/>
                    </a:solidFill>
                    <a:latin typeface="Times New Roman" pitchFamily="18" charset="0"/>
                    <a:ea typeface="宋体" charset="-122"/>
                  </a:rPr>
                  <a:t>A</a:t>
                </a:r>
              </a:p>
            </p:txBody>
          </p:sp>
          <p:sp>
            <p:nvSpPr>
              <p:cNvPr id="21" name="Oval 32"/>
              <p:cNvSpPr>
                <a:spLocks noChangeArrowheads="1"/>
              </p:cNvSpPr>
              <p:nvPr/>
            </p:nvSpPr>
            <p:spPr bwMode="auto">
              <a:xfrm>
                <a:off x="2150" y="2603"/>
                <a:ext cx="280" cy="28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64800" rIns="36000" bIns="10800"/>
              <a:lstStyle/>
              <a:p>
                <a:pPr algn="ctr" fontAlgn="base">
                  <a:spcBef>
                    <a:spcPct val="0"/>
                  </a:spcBef>
                  <a:spcAft>
                    <a:spcPct val="0"/>
                  </a:spcAft>
                </a:pPr>
                <a:endParaRPr lang="zh-CN" altLang="en-US" sz="2400">
                  <a:solidFill>
                    <a:srgbClr val="3333CC"/>
                  </a:solidFill>
                  <a:latin typeface="Arial" charset="0"/>
                  <a:ea typeface="华文行楷" pitchFamily="2" charset="-122"/>
                </a:endParaRPr>
              </a:p>
            </p:txBody>
          </p:sp>
        </p:grpSp>
      </p:grpSp>
      <p:grpSp>
        <p:nvGrpSpPr>
          <p:cNvPr id="66" name="组合 65"/>
          <p:cNvGrpSpPr/>
          <p:nvPr/>
        </p:nvGrpSpPr>
        <p:grpSpPr>
          <a:xfrm>
            <a:off x="1006688" y="4312443"/>
            <a:ext cx="6019800" cy="2209800"/>
            <a:chOff x="1056848" y="4581128"/>
            <a:chExt cx="6019800" cy="2209800"/>
          </a:xfrm>
        </p:grpSpPr>
        <p:sp>
          <p:nvSpPr>
            <p:cNvPr id="32" name="Rectangle 3" descr="水滴"/>
            <p:cNvSpPr>
              <a:spLocks noChangeArrowheads="1"/>
            </p:cNvSpPr>
            <p:nvPr/>
          </p:nvSpPr>
          <p:spPr bwMode="auto">
            <a:xfrm>
              <a:off x="1056848" y="4581128"/>
              <a:ext cx="6019800" cy="2209800"/>
            </a:xfrm>
            <a:prstGeom prst="rect">
              <a:avLst/>
            </a:prstGeom>
            <a:noFill/>
            <a:ln w="28575">
              <a:solidFill>
                <a:srgbClr val="000000"/>
              </a:solidFill>
              <a:miter lim="800000"/>
              <a:headEnd/>
              <a:tailEnd/>
            </a:ln>
            <a:effectLst/>
            <a:extLst>
              <a:ext uri="{909E8E84-426E-40DD-AFC4-6F175D3DCCD1}">
                <a14:hiddenFill xmlns:a14="http://schemas.microsoft.com/office/drawing/2010/main">
                  <a:blipFill dpi="0" rotWithShape="0">
                    <a:blip r:embed="rId2"/>
                    <a:srcRect/>
                    <a:tile tx="0" ty="0" sx="100000" sy="100000" flip="none" algn="tl"/>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spcBef>
                  <a:spcPct val="0"/>
                </a:spcBef>
                <a:spcAft>
                  <a:spcPct val="0"/>
                </a:spcAft>
              </a:pPr>
              <a:endParaRPr lang="zh-CN" altLang="en-US">
                <a:solidFill>
                  <a:srgbClr val="3333CC"/>
                </a:solidFill>
                <a:latin typeface="Arial" charset="0"/>
                <a:ea typeface="华文行楷" pitchFamily="2" charset="-122"/>
              </a:endParaRPr>
            </a:p>
          </p:txBody>
        </p:sp>
        <p:grpSp>
          <p:nvGrpSpPr>
            <p:cNvPr id="33" name="Group 127"/>
            <p:cNvGrpSpPr>
              <a:grpSpLocks/>
            </p:cNvGrpSpPr>
            <p:nvPr/>
          </p:nvGrpSpPr>
          <p:grpSpPr bwMode="auto">
            <a:xfrm>
              <a:off x="2246313" y="4660843"/>
              <a:ext cx="2038350" cy="1530350"/>
              <a:chOff x="763" y="866"/>
              <a:chExt cx="1284" cy="964"/>
            </a:xfrm>
          </p:grpSpPr>
          <p:sp>
            <p:nvSpPr>
              <p:cNvPr id="34" name="Text Box 17"/>
              <p:cNvSpPr txBox="1">
                <a:spLocks noChangeArrowheads="1"/>
              </p:cNvSpPr>
              <p:nvPr/>
            </p:nvSpPr>
            <p:spPr bwMode="auto">
              <a:xfrm>
                <a:off x="1835" y="1543"/>
                <a:ext cx="212"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8000" rIns="18000" bIns="10800"/>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algn="ctr" fontAlgn="base">
                  <a:spcBef>
                    <a:spcPct val="0"/>
                  </a:spcBef>
                  <a:spcAft>
                    <a:spcPct val="0"/>
                  </a:spcAft>
                </a:pPr>
                <a:r>
                  <a:rPr lang="en-US" altLang="zh-CN" sz="2800" b="1">
                    <a:solidFill>
                      <a:srgbClr val="000000"/>
                    </a:solidFill>
                    <a:latin typeface="Times New Roman" pitchFamily="18" charset="0"/>
                    <a:ea typeface="宋体" charset="-122"/>
                  </a:rPr>
                  <a:t>F</a:t>
                </a:r>
              </a:p>
            </p:txBody>
          </p:sp>
          <p:sp>
            <p:nvSpPr>
              <p:cNvPr id="35" name="Oval 18"/>
              <p:cNvSpPr>
                <a:spLocks noChangeArrowheads="1"/>
              </p:cNvSpPr>
              <p:nvPr/>
            </p:nvSpPr>
            <p:spPr bwMode="auto">
              <a:xfrm>
                <a:off x="1796" y="1572"/>
                <a:ext cx="250" cy="239"/>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8000" rIns="18000" bIns="10800"/>
              <a:lstStyle/>
              <a:p>
                <a:pPr algn="ctr" fontAlgn="base">
                  <a:spcBef>
                    <a:spcPct val="0"/>
                  </a:spcBef>
                  <a:spcAft>
                    <a:spcPct val="0"/>
                  </a:spcAft>
                </a:pPr>
                <a:endParaRPr lang="zh-CN" altLang="en-US">
                  <a:solidFill>
                    <a:srgbClr val="3333CC"/>
                  </a:solidFill>
                  <a:latin typeface="Arial" charset="0"/>
                  <a:ea typeface="华文行楷" pitchFamily="2" charset="-122"/>
                </a:endParaRPr>
              </a:p>
            </p:txBody>
          </p:sp>
          <p:sp>
            <p:nvSpPr>
              <p:cNvPr id="36" name="Text Box 20"/>
              <p:cNvSpPr txBox="1">
                <a:spLocks noChangeArrowheads="1"/>
              </p:cNvSpPr>
              <p:nvPr/>
            </p:nvSpPr>
            <p:spPr bwMode="auto">
              <a:xfrm>
                <a:off x="1316" y="1538"/>
                <a:ext cx="213"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8000" rIns="18000" bIns="10800"/>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algn="ctr" fontAlgn="base">
                  <a:spcBef>
                    <a:spcPct val="0"/>
                  </a:spcBef>
                  <a:spcAft>
                    <a:spcPct val="0"/>
                  </a:spcAft>
                </a:pPr>
                <a:r>
                  <a:rPr lang="en-US" altLang="zh-CN" sz="2800" b="1">
                    <a:solidFill>
                      <a:srgbClr val="000000"/>
                    </a:solidFill>
                    <a:latin typeface="Times New Roman" pitchFamily="18" charset="0"/>
                    <a:ea typeface="宋体" charset="-122"/>
                  </a:rPr>
                  <a:t>E</a:t>
                </a:r>
              </a:p>
            </p:txBody>
          </p:sp>
          <p:sp>
            <p:nvSpPr>
              <p:cNvPr id="37" name="Oval 21"/>
              <p:cNvSpPr>
                <a:spLocks noChangeArrowheads="1"/>
              </p:cNvSpPr>
              <p:nvPr/>
            </p:nvSpPr>
            <p:spPr bwMode="auto">
              <a:xfrm>
                <a:off x="1286" y="1576"/>
                <a:ext cx="251" cy="239"/>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8000" rIns="18000" bIns="10800"/>
              <a:lstStyle/>
              <a:p>
                <a:pPr algn="ctr" fontAlgn="base">
                  <a:spcBef>
                    <a:spcPct val="0"/>
                  </a:spcBef>
                  <a:spcAft>
                    <a:spcPct val="0"/>
                  </a:spcAft>
                </a:pPr>
                <a:endParaRPr lang="zh-CN" altLang="en-US">
                  <a:solidFill>
                    <a:srgbClr val="3333CC"/>
                  </a:solidFill>
                  <a:latin typeface="Arial" charset="0"/>
                  <a:ea typeface="华文行楷" pitchFamily="2" charset="-122"/>
                </a:endParaRPr>
              </a:p>
            </p:txBody>
          </p:sp>
          <p:sp>
            <p:nvSpPr>
              <p:cNvPr id="38" name="Text Box 23"/>
              <p:cNvSpPr txBox="1">
                <a:spLocks noChangeArrowheads="1"/>
              </p:cNvSpPr>
              <p:nvPr/>
            </p:nvSpPr>
            <p:spPr bwMode="auto">
              <a:xfrm>
                <a:off x="802" y="1531"/>
                <a:ext cx="213"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8000" rIns="18000" bIns="10800"/>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algn="ctr" fontAlgn="base">
                  <a:spcBef>
                    <a:spcPct val="0"/>
                  </a:spcBef>
                  <a:spcAft>
                    <a:spcPct val="0"/>
                  </a:spcAft>
                </a:pPr>
                <a:r>
                  <a:rPr lang="en-US" altLang="zh-CN" sz="2800" b="1">
                    <a:solidFill>
                      <a:srgbClr val="000000"/>
                    </a:solidFill>
                    <a:latin typeface="Times New Roman" pitchFamily="18" charset="0"/>
                    <a:ea typeface="宋体" charset="-122"/>
                  </a:rPr>
                  <a:t>D</a:t>
                </a:r>
              </a:p>
            </p:txBody>
          </p:sp>
          <p:sp>
            <p:nvSpPr>
              <p:cNvPr id="39" name="Oval 24"/>
              <p:cNvSpPr>
                <a:spLocks noChangeArrowheads="1"/>
              </p:cNvSpPr>
              <p:nvPr/>
            </p:nvSpPr>
            <p:spPr bwMode="auto">
              <a:xfrm>
                <a:off x="763" y="1569"/>
                <a:ext cx="251" cy="239"/>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8000" rIns="18000" bIns="10800"/>
              <a:lstStyle/>
              <a:p>
                <a:pPr algn="ctr" fontAlgn="base">
                  <a:spcBef>
                    <a:spcPct val="0"/>
                  </a:spcBef>
                  <a:spcAft>
                    <a:spcPct val="0"/>
                  </a:spcAft>
                </a:pPr>
                <a:endParaRPr lang="zh-CN" altLang="en-US">
                  <a:solidFill>
                    <a:srgbClr val="3333CC"/>
                  </a:solidFill>
                  <a:latin typeface="Arial" charset="0"/>
                  <a:ea typeface="华文行楷" pitchFamily="2" charset="-122"/>
                </a:endParaRPr>
              </a:p>
            </p:txBody>
          </p:sp>
          <p:sp>
            <p:nvSpPr>
              <p:cNvPr id="40" name="Text Box 26"/>
              <p:cNvSpPr txBox="1">
                <a:spLocks noChangeArrowheads="1"/>
              </p:cNvSpPr>
              <p:nvPr/>
            </p:nvSpPr>
            <p:spPr bwMode="auto">
              <a:xfrm>
                <a:off x="1307" y="866"/>
                <a:ext cx="213"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8000" rIns="18000" bIns="10800"/>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algn="ctr" fontAlgn="base">
                  <a:spcBef>
                    <a:spcPct val="0"/>
                  </a:spcBef>
                  <a:spcAft>
                    <a:spcPct val="0"/>
                  </a:spcAft>
                </a:pPr>
                <a:r>
                  <a:rPr lang="en-US" altLang="zh-CN" sz="2800" b="1">
                    <a:solidFill>
                      <a:srgbClr val="000000"/>
                    </a:solidFill>
                    <a:latin typeface="Times New Roman" pitchFamily="18" charset="0"/>
                    <a:ea typeface="宋体" charset="-122"/>
                  </a:rPr>
                  <a:t>C</a:t>
                </a:r>
              </a:p>
            </p:txBody>
          </p:sp>
          <p:sp>
            <p:nvSpPr>
              <p:cNvPr id="41" name="Oval 27"/>
              <p:cNvSpPr>
                <a:spLocks noChangeArrowheads="1"/>
              </p:cNvSpPr>
              <p:nvPr/>
            </p:nvSpPr>
            <p:spPr bwMode="auto">
              <a:xfrm>
                <a:off x="1286" y="896"/>
                <a:ext cx="251" cy="239"/>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8000" rIns="18000" bIns="10800"/>
              <a:lstStyle/>
              <a:p>
                <a:pPr algn="ctr" fontAlgn="base">
                  <a:spcBef>
                    <a:spcPct val="0"/>
                  </a:spcBef>
                  <a:spcAft>
                    <a:spcPct val="0"/>
                  </a:spcAft>
                </a:pPr>
                <a:endParaRPr lang="zh-CN" altLang="en-US">
                  <a:solidFill>
                    <a:srgbClr val="3333CC"/>
                  </a:solidFill>
                  <a:latin typeface="Arial" charset="0"/>
                  <a:ea typeface="华文行楷" pitchFamily="2" charset="-122"/>
                </a:endParaRPr>
              </a:p>
            </p:txBody>
          </p:sp>
          <p:sp>
            <p:nvSpPr>
              <p:cNvPr id="42" name="Line 34"/>
              <p:cNvSpPr>
                <a:spLocks noChangeShapeType="1"/>
              </p:cNvSpPr>
              <p:nvPr/>
            </p:nvSpPr>
            <p:spPr bwMode="auto">
              <a:xfrm flipH="1">
                <a:off x="1408" y="1139"/>
                <a:ext cx="0" cy="43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18000" rIns="18000" bIns="10800"/>
              <a:lstStyle/>
              <a:p>
                <a:pPr algn="ctr" fontAlgn="base">
                  <a:spcBef>
                    <a:spcPct val="0"/>
                  </a:spcBef>
                  <a:spcAft>
                    <a:spcPct val="0"/>
                  </a:spcAft>
                </a:pPr>
                <a:endParaRPr lang="zh-CN" altLang="en-US">
                  <a:solidFill>
                    <a:srgbClr val="3333CC"/>
                  </a:solidFill>
                  <a:latin typeface="Arial" charset="0"/>
                  <a:ea typeface="华文行楷" pitchFamily="2" charset="-122"/>
                </a:endParaRPr>
              </a:p>
            </p:txBody>
          </p:sp>
          <p:sp>
            <p:nvSpPr>
              <p:cNvPr id="43" name="Freeform 35"/>
              <p:cNvSpPr>
                <a:spLocks/>
              </p:cNvSpPr>
              <p:nvPr/>
            </p:nvSpPr>
            <p:spPr bwMode="auto">
              <a:xfrm>
                <a:off x="915" y="1090"/>
                <a:ext cx="376" cy="477"/>
              </a:xfrm>
              <a:custGeom>
                <a:avLst/>
                <a:gdLst>
                  <a:gd name="T0" fmla="*/ 376 w 420"/>
                  <a:gd name="T1" fmla="*/ 0 h 559"/>
                  <a:gd name="T2" fmla="*/ 0 w 420"/>
                  <a:gd name="T3" fmla="*/ 477 h 559"/>
                  <a:gd name="T4" fmla="*/ 0 60000 65536"/>
                  <a:gd name="T5" fmla="*/ 0 60000 65536"/>
                </a:gdLst>
                <a:ahLst/>
                <a:cxnLst>
                  <a:cxn ang="T4">
                    <a:pos x="T0" y="T1"/>
                  </a:cxn>
                  <a:cxn ang="T5">
                    <a:pos x="T2" y="T3"/>
                  </a:cxn>
                </a:cxnLst>
                <a:rect l="0" t="0" r="r" b="b"/>
                <a:pathLst>
                  <a:path w="420" h="559">
                    <a:moveTo>
                      <a:pt x="420" y="0"/>
                    </a:moveTo>
                    <a:lnTo>
                      <a:pt x="0" y="559"/>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18000" rIns="18000" bIns="10800"/>
              <a:lstStyle/>
              <a:p>
                <a:pPr algn="ctr" fontAlgn="base">
                  <a:spcBef>
                    <a:spcPct val="0"/>
                  </a:spcBef>
                  <a:spcAft>
                    <a:spcPct val="0"/>
                  </a:spcAft>
                </a:pPr>
                <a:endParaRPr lang="zh-CN" altLang="en-US">
                  <a:solidFill>
                    <a:srgbClr val="3333CC"/>
                  </a:solidFill>
                  <a:latin typeface="Arial" charset="0"/>
                  <a:ea typeface="华文行楷" pitchFamily="2" charset="-122"/>
                </a:endParaRPr>
              </a:p>
            </p:txBody>
          </p:sp>
          <p:sp>
            <p:nvSpPr>
              <p:cNvPr id="44" name="Freeform 36"/>
              <p:cNvSpPr>
                <a:spLocks/>
              </p:cNvSpPr>
              <p:nvPr/>
            </p:nvSpPr>
            <p:spPr bwMode="auto">
              <a:xfrm>
                <a:off x="1524" y="1089"/>
                <a:ext cx="377" cy="478"/>
              </a:xfrm>
              <a:custGeom>
                <a:avLst/>
                <a:gdLst>
                  <a:gd name="T0" fmla="*/ 0 w 421"/>
                  <a:gd name="T1" fmla="*/ 0 h 560"/>
                  <a:gd name="T2" fmla="*/ 377 w 421"/>
                  <a:gd name="T3" fmla="*/ 478 h 560"/>
                  <a:gd name="T4" fmla="*/ 0 60000 65536"/>
                  <a:gd name="T5" fmla="*/ 0 60000 65536"/>
                </a:gdLst>
                <a:ahLst/>
                <a:cxnLst>
                  <a:cxn ang="T4">
                    <a:pos x="T0" y="T1"/>
                  </a:cxn>
                  <a:cxn ang="T5">
                    <a:pos x="T2" y="T3"/>
                  </a:cxn>
                </a:cxnLst>
                <a:rect l="0" t="0" r="r" b="b"/>
                <a:pathLst>
                  <a:path w="421" h="560">
                    <a:moveTo>
                      <a:pt x="0" y="0"/>
                    </a:moveTo>
                    <a:lnTo>
                      <a:pt x="421" y="56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18000" rIns="18000" bIns="10800"/>
              <a:lstStyle/>
              <a:p>
                <a:pPr algn="ctr" fontAlgn="base">
                  <a:spcBef>
                    <a:spcPct val="0"/>
                  </a:spcBef>
                  <a:spcAft>
                    <a:spcPct val="0"/>
                  </a:spcAft>
                </a:pPr>
                <a:endParaRPr lang="zh-CN" altLang="en-US">
                  <a:solidFill>
                    <a:srgbClr val="3333CC"/>
                  </a:solidFill>
                  <a:latin typeface="Arial" charset="0"/>
                  <a:ea typeface="华文行楷" pitchFamily="2" charset="-122"/>
                </a:endParaRPr>
              </a:p>
            </p:txBody>
          </p:sp>
        </p:grpSp>
        <p:grpSp>
          <p:nvGrpSpPr>
            <p:cNvPr id="45" name="Group 126"/>
            <p:cNvGrpSpPr>
              <a:grpSpLocks/>
            </p:cNvGrpSpPr>
            <p:nvPr/>
          </p:nvGrpSpPr>
          <p:grpSpPr bwMode="auto">
            <a:xfrm>
              <a:off x="1289050" y="4632268"/>
              <a:ext cx="420688" cy="1549400"/>
              <a:chOff x="160" y="848"/>
              <a:chExt cx="265" cy="976"/>
            </a:xfrm>
          </p:grpSpPr>
          <p:grpSp>
            <p:nvGrpSpPr>
              <p:cNvPr id="46" name="Group 28"/>
              <p:cNvGrpSpPr>
                <a:grpSpLocks/>
              </p:cNvGrpSpPr>
              <p:nvPr/>
            </p:nvGrpSpPr>
            <p:grpSpPr bwMode="auto">
              <a:xfrm>
                <a:off x="173" y="1537"/>
                <a:ext cx="252" cy="287"/>
                <a:chOff x="2150" y="2547"/>
                <a:chExt cx="281" cy="336"/>
              </a:xfrm>
            </p:grpSpPr>
            <p:sp>
              <p:nvSpPr>
                <p:cNvPr id="51" name="Text Box 29"/>
                <p:cNvSpPr txBox="1">
                  <a:spLocks noChangeArrowheads="1"/>
                </p:cNvSpPr>
                <p:nvPr/>
              </p:nvSpPr>
              <p:spPr bwMode="auto">
                <a:xfrm>
                  <a:off x="2194" y="2547"/>
                  <a:ext cx="237"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8000" rIns="18000" bIns="10800"/>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algn="ctr" fontAlgn="base">
                    <a:spcBef>
                      <a:spcPct val="0"/>
                    </a:spcBef>
                    <a:spcAft>
                      <a:spcPct val="0"/>
                    </a:spcAft>
                  </a:pPr>
                  <a:r>
                    <a:rPr lang="en-US" altLang="zh-CN" sz="2800" b="1">
                      <a:solidFill>
                        <a:srgbClr val="000000"/>
                      </a:solidFill>
                      <a:latin typeface="Times New Roman" pitchFamily="18" charset="0"/>
                      <a:ea typeface="宋体" charset="-122"/>
                    </a:rPr>
                    <a:t>B</a:t>
                  </a:r>
                </a:p>
              </p:txBody>
            </p:sp>
            <p:sp>
              <p:nvSpPr>
                <p:cNvPr id="52" name="Oval 30"/>
                <p:cNvSpPr>
                  <a:spLocks noChangeArrowheads="1"/>
                </p:cNvSpPr>
                <p:nvPr/>
              </p:nvSpPr>
              <p:spPr bwMode="auto">
                <a:xfrm>
                  <a:off x="2150" y="2603"/>
                  <a:ext cx="280" cy="280"/>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8000" rIns="18000" bIns="10800"/>
                <a:lstStyle/>
                <a:p>
                  <a:pPr algn="ctr" fontAlgn="base">
                    <a:spcBef>
                      <a:spcPct val="0"/>
                    </a:spcBef>
                    <a:spcAft>
                      <a:spcPct val="0"/>
                    </a:spcAft>
                  </a:pPr>
                  <a:endParaRPr lang="zh-CN" altLang="en-US">
                    <a:solidFill>
                      <a:srgbClr val="3333CC"/>
                    </a:solidFill>
                    <a:latin typeface="Arial" charset="0"/>
                    <a:ea typeface="华文行楷" pitchFamily="2" charset="-122"/>
                  </a:endParaRPr>
                </a:p>
              </p:txBody>
            </p:sp>
          </p:grpSp>
          <p:grpSp>
            <p:nvGrpSpPr>
              <p:cNvPr id="47" name="Group 31"/>
              <p:cNvGrpSpPr>
                <a:grpSpLocks/>
              </p:cNvGrpSpPr>
              <p:nvPr/>
            </p:nvGrpSpPr>
            <p:grpSpPr bwMode="auto">
              <a:xfrm>
                <a:off x="160" y="848"/>
                <a:ext cx="251" cy="287"/>
                <a:chOff x="2150" y="2547"/>
                <a:chExt cx="281" cy="336"/>
              </a:xfrm>
            </p:grpSpPr>
            <p:sp>
              <p:nvSpPr>
                <p:cNvPr id="49" name="Text Box 32"/>
                <p:cNvSpPr txBox="1">
                  <a:spLocks noChangeArrowheads="1"/>
                </p:cNvSpPr>
                <p:nvPr/>
              </p:nvSpPr>
              <p:spPr bwMode="auto">
                <a:xfrm>
                  <a:off x="2194" y="2547"/>
                  <a:ext cx="237"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8000" rIns="18000" bIns="10800"/>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algn="ctr" fontAlgn="base">
                    <a:spcBef>
                      <a:spcPct val="0"/>
                    </a:spcBef>
                    <a:spcAft>
                      <a:spcPct val="0"/>
                    </a:spcAft>
                  </a:pPr>
                  <a:r>
                    <a:rPr lang="en-US" altLang="zh-CN" sz="2800" b="1" dirty="0">
                      <a:solidFill>
                        <a:srgbClr val="000000"/>
                      </a:solidFill>
                      <a:latin typeface="Times New Roman" pitchFamily="18" charset="0"/>
                      <a:ea typeface="宋体" charset="-122"/>
                    </a:rPr>
                    <a:t>A</a:t>
                  </a:r>
                </a:p>
              </p:txBody>
            </p:sp>
            <p:sp>
              <p:nvSpPr>
                <p:cNvPr id="50" name="Oval 33"/>
                <p:cNvSpPr>
                  <a:spLocks noChangeArrowheads="1"/>
                </p:cNvSpPr>
                <p:nvPr/>
              </p:nvSpPr>
              <p:spPr bwMode="auto">
                <a:xfrm>
                  <a:off x="2150" y="2603"/>
                  <a:ext cx="280" cy="280"/>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8000" rIns="18000" bIns="10800"/>
                <a:lstStyle/>
                <a:p>
                  <a:pPr algn="ctr" fontAlgn="base">
                    <a:spcBef>
                      <a:spcPct val="0"/>
                    </a:spcBef>
                    <a:spcAft>
                      <a:spcPct val="0"/>
                    </a:spcAft>
                  </a:pPr>
                  <a:endParaRPr lang="zh-CN" altLang="en-US">
                    <a:solidFill>
                      <a:srgbClr val="3333CC"/>
                    </a:solidFill>
                    <a:latin typeface="Arial" charset="0"/>
                    <a:ea typeface="华文行楷" pitchFamily="2" charset="-122"/>
                  </a:endParaRPr>
                </a:p>
              </p:txBody>
            </p:sp>
          </p:grpSp>
          <p:sp>
            <p:nvSpPr>
              <p:cNvPr id="48" name="Line 39"/>
              <p:cNvSpPr>
                <a:spLocks noChangeShapeType="1"/>
              </p:cNvSpPr>
              <p:nvPr/>
            </p:nvSpPr>
            <p:spPr bwMode="auto">
              <a:xfrm>
                <a:off x="302" y="1139"/>
                <a:ext cx="0" cy="43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18000" rIns="18000" bIns="10800"/>
              <a:lstStyle/>
              <a:p>
                <a:pPr algn="ctr" fontAlgn="base">
                  <a:spcBef>
                    <a:spcPct val="0"/>
                  </a:spcBef>
                  <a:spcAft>
                    <a:spcPct val="0"/>
                  </a:spcAft>
                </a:pPr>
                <a:endParaRPr lang="zh-CN" altLang="en-US">
                  <a:solidFill>
                    <a:srgbClr val="3333CC"/>
                  </a:solidFill>
                  <a:latin typeface="Arial" charset="0"/>
                  <a:ea typeface="华文行楷" pitchFamily="2" charset="-122"/>
                </a:endParaRPr>
              </a:p>
            </p:txBody>
          </p:sp>
        </p:grpSp>
        <p:grpSp>
          <p:nvGrpSpPr>
            <p:cNvPr id="53" name="Group 128"/>
            <p:cNvGrpSpPr>
              <a:grpSpLocks/>
            </p:cNvGrpSpPr>
            <p:nvPr/>
          </p:nvGrpSpPr>
          <p:grpSpPr bwMode="auto">
            <a:xfrm>
              <a:off x="4865688" y="4660843"/>
              <a:ext cx="1909762" cy="2046288"/>
              <a:chOff x="2413" y="866"/>
              <a:chExt cx="1203" cy="1289"/>
            </a:xfrm>
          </p:grpSpPr>
          <p:sp>
            <p:nvSpPr>
              <p:cNvPr id="54" name="Text Box 5"/>
              <p:cNvSpPr txBox="1">
                <a:spLocks noChangeArrowheads="1"/>
              </p:cNvSpPr>
              <p:nvPr/>
            </p:nvSpPr>
            <p:spPr bwMode="auto">
              <a:xfrm>
                <a:off x="2906" y="866"/>
                <a:ext cx="213"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8000" rIns="18000" bIns="10800"/>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algn="ctr" fontAlgn="base">
                  <a:spcBef>
                    <a:spcPct val="0"/>
                  </a:spcBef>
                  <a:spcAft>
                    <a:spcPct val="0"/>
                  </a:spcAft>
                </a:pPr>
                <a:r>
                  <a:rPr lang="en-US" altLang="zh-CN" sz="2800" b="1">
                    <a:solidFill>
                      <a:srgbClr val="000000"/>
                    </a:solidFill>
                    <a:latin typeface="Times New Roman" pitchFamily="18" charset="0"/>
                    <a:ea typeface="宋体" charset="-122"/>
                  </a:rPr>
                  <a:t>G</a:t>
                </a:r>
              </a:p>
            </p:txBody>
          </p:sp>
          <p:sp>
            <p:nvSpPr>
              <p:cNvPr id="55" name="Oval 6"/>
              <p:cNvSpPr>
                <a:spLocks noChangeArrowheads="1"/>
              </p:cNvSpPr>
              <p:nvPr/>
            </p:nvSpPr>
            <p:spPr bwMode="auto">
              <a:xfrm>
                <a:off x="2895" y="896"/>
                <a:ext cx="251" cy="239"/>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8000" rIns="18000" bIns="10800"/>
              <a:lstStyle/>
              <a:p>
                <a:pPr algn="ctr" fontAlgn="base">
                  <a:spcBef>
                    <a:spcPct val="0"/>
                  </a:spcBef>
                  <a:spcAft>
                    <a:spcPct val="0"/>
                  </a:spcAft>
                </a:pPr>
                <a:endParaRPr lang="zh-CN" altLang="en-US">
                  <a:solidFill>
                    <a:srgbClr val="3333CC"/>
                  </a:solidFill>
                  <a:latin typeface="Arial" charset="0"/>
                  <a:ea typeface="华文行楷" pitchFamily="2" charset="-122"/>
                </a:endParaRPr>
              </a:p>
            </p:txBody>
          </p:sp>
          <p:sp>
            <p:nvSpPr>
              <p:cNvPr id="56" name="Text Box 8"/>
              <p:cNvSpPr txBox="1">
                <a:spLocks noChangeArrowheads="1"/>
              </p:cNvSpPr>
              <p:nvPr/>
            </p:nvSpPr>
            <p:spPr bwMode="auto">
              <a:xfrm>
                <a:off x="2452" y="1323"/>
                <a:ext cx="212"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8000" rIns="18000" bIns="10800"/>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algn="ctr" fontAlgn="base">
                  <a:spcBef>
                    <a:spcPct val="0"/>
                  </a:spcBef>
                  <a:spcAft>
                    <a:spcPct val="0"/>
                  </a:spcAft>
                </a:pPr>
                <a:r>
                  <a:rPr lang="en-US" altLang="zh-CN" sz="2800" b="1">
                    <a:solidFill>
                      <a:srgbClr val="000000"/>
                    </a:solidFill>
                    <a:latin typeface="Times New Roman" pitchFamily="18" charset="0"/>
                    <a:ea typeface="宋体" charset="-122"/>
                  </a:rPr>
                  <a:t>H</a:t>
                </a:r>
              </a:p>
            </p:txBody>
          </p:sp>
          <p:sp>
            <p:nvSpPr>
              <p:cNvPr id="57" name="Oval 9"/>
              <p:cNvSpPr>
                <a:spLocks noChangeArrowheads="1"/>
              </p:cNvSpPr>
              <p:nvPr/>
            </p:nvSpPr>
            <p:spPr bwMode="auto">
              <a:xfrm>
                <a:off x="2413" y="1362"/>
                <a:ext cx="250" cy="239"/>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8000" rIns="18000" bIns="10800"/>
              <a:lstStyle/>
              <a:p>
                <a:pPr algn="ctr" fontAlgn="base">
                  <a:spcBef>
                    <a:spcPct val="0"/>
                  </a:spcBef>
                  <a:spcAft>
                    <a:spcPct val="0"/>
                  </a:spcAft>
                </a:pPr>
                <a:endParaRPr lang="zh-CN" altLang="en-US">
                  <a:solidFill>
                    <a:srgbClr val="3333CC"/>
                  </a:solidFill>
                  <a:latin typeface="Arial" charset="0"/>
                  <a:ea typeface="华文行楷" pitchFamily="2" charset="-122"/>
                </a:endParaRPr>
              </a:p>
            </p:txBody>
          </p:sp>
          <p:grpSp>
            <p:nvGrpSpPr>
              <p:cNvPr id="58" name="Group 10"/>
              <p:cNvGrpSpPr>
                <a:grpSpLocks/>
              </p:cNvGrpSpPr>
              <p:nvPr/>
            </p:nvGrpSpPr>
            <p:grpSpPr bwMode="auto">
              <a:xfrm>
                <a:off x="3365" y="1302"/>
                <a:ext cx="251" cy="286"/>
                <a:chOff x="2150" y="2547"/>
                <a:chExt cx="281" cy="336"/>
              </a:xfrm>
            </p:grpSpPr>
            <p:sp>
              <p:nvSpPr>
                <p:cNvPr id="64" name="Text Box 11"/>
                <p:cNvSpPr txBox="1">
                  <a:spLocks noChangeArrowheads="1"/>
                </p:cNvSpPr>
                <p:nvPr/>
              </p:nvSpPr>
              <p:spPr bwMode="auto">
                <a:xfrm>
                  <a:off x="2194" y="2547"/>
                  <a:ext cx="237"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8000" rIns="18000" bIns="10800"/>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algn="ctr" fontAlgn="base">
                    <a:spcBef>
                      <a:spcPct val="0"/>
                    </a:spcBef>
                    <a:spcAft>
                      <a:spcPct val="0"/>
                    </a:spcAft>
                  </a:pPr>
                  <a:r>
                    <a:rPr lang="en-US" altLang="zh-CN" sz="2800" b="1">
                      <a:solidFill>
                        <a:srgbClr val="000000"/>
                      </a:solidFill>
                      <a:latin typeface="Times New Roman" pitchFamily="18" charset="0"/>
                      <a:ea typeface="宋体" charset="-122"/>
                    </a:rPr>
                    <a:t>I</a:t>
                  </a:r>
                </a:p>
              </p:txBody>
            </p:sp>
            <p:sp>
              <p:nvSpPr>
                <p:cNvPr id="65" name="Oval 12"/>
                <p:cNvSpPr>
                  <a:spLocks noChangeArrowheads="1"/>
                </p:cNvSpPr>
                <p:nvPr/>
              </p:nvSpPr>
              <p:spPr bwMode="auto">
                <a:xfrm>
                  <a:off x="2150" y="2603"/>
                  <a:ext cx="280" cy="280"/>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8000" rIns="18000" bIns="10800"/>
                <a:lstStyle/>
                <a:p>
                  <a:pPr algn="ctr" fontAlgn="base">
                    <a:spcBef>
                      <a:spcPct val="0"/>
                    </a:spcBef>
                    <a:spcAft>
                      <a:spcPct val="0"/>
                    </a:spcAft>
                  </a:pPr>
                  <a:endParaRPr lang="zh-CN" altLang="en-US">
                    <a:solidFill>
                      <a:srgbClr val="3333CC"/>
                    </a:solidFill>
                    <a:latin typeface="Arial" charset="0"/>
                    <a:ea typeface="华文行楷" pitchFamily="2" charset="-122"/>
                  </a:endParaRPr>
                </a:p>
              </p:txBody>
            </p:sp>
          </p:grpSp>
          <p:sp>
            <p:nvSpPr>
              <p:cNvPr id="59" name="Text Box 14"/>
              <p:cNvSpPr txBox="1">
                <a:spLocks noChangeArrowheads="1"/>
              </p:cNvSpPr>
              <p:nvPr/>
            </p:nvSpPr>
            <p:spPr bwMode="auto">
              <a:xfrm>
                <a:off x="3385" y="1868"/>
                <a:ext cx="212"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8000" rIns="18000" bIns="10800"/>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algn="ctr" fontAlgn="base">
                  <a:spcBef>
                    <a:spcPct val="0"/>
                  </a:spcBef>
                  <a:spcAft>
                    <a:spcPct val="0"/>
                  </a:spcAft>
                </a:pPr>
                <a:r>
                  <a:rPr lang="en-US" altLang="zh-CN" sz="2800" b="1">
                    <a:solidFill>
                      <a:srgbClr val="000000"/>
                    </a:solidFill>
                    <a:latin typeface="Times New Roman" pitchFamily="18" charset="0"/>
                    <a:ea typeface="宋体" charset="-122"/>
                  </a:rPr>
                  <a:t>J</a:t>
                </a:r>
              </a:p>
            </p:txBody>
          </p:sp>
          <p:sp>
            <p:nvSpPr>
              <p:cNvPr id="60" name="Oval 15"/>
              <p:cNvSpPr>
                <a:spLocks noChangeArrowheads="1"/>
              </p:cNvSpPr>
              <p:nvPr/>
            </p:nvSpPr>
            <p:spPr bwMode="auto">
              <a:xfrm>
                <a:off x="3365" y="1889"/>
                <a:ext cx="250" cy="239"/>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8000" rIns="18000" bIns="10800"/>
              <a:lstStyle/>
              <a:p>
                <a:pPr algn="ctr" fontAlgn="base">
                  <a:spcBef>
                    <a:spcPct val="0"/>
                  </a:spcBef>
                  <a:spcAft>
                    <a:spcPct val="0"/>
                  </a:spcAft>
                </a:pPr>
                <a:endParaRPr lang="zh-CN" altLang="en-US">
                  <a:solidFill>
                    <a:srgbClr val="3333CC"/>
                  </a:solidFill>
                  <a:latin typeface="Arial" charset="0"/>
                  <a:ea typeface="华文行楷" pitchFamily="2" charset="-122"/>
                </a:endParaRPr>
              </a:p>
            </p:txBody>
          </p:sp>
          <p:sp>
            <p:nvSpPr>
              <p:cNvPr id="61" name="Line 37"/>
              <p:cNvSpPr>
                <a:spLocks noChangeShapeType="1"/>
              </p:cNvSpPr>
              <p:nvPr/>
            </p:nvSpPr>
            <p:spPr bwMode="auto">
              <a:xfrm flipH="1">
                <a:off x="2612" y="1068"/>
                <a:ext cx="304" cy="2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18000" rIns="18000" bIns="10800"/>
              <a:lstStyle/>
              <a:p>
                <a:pPr algn="ctr" fontAlgn="base">
                  <a:spcBef>
                    <a:spcPct val="0"/>
                  </a:spcBef>
                  <a:spcAft>
                    <a:spcPct val="0"/>
                  </a:spcAft>
                </a:pPr>
                <a:endParaRPr lang="zh-CN" altLang="en-US">
                  <a:solidFill>
                    <a:srgbClr val="3333CC"/>
                  </a:solidFill>
                  <a:latin typeface="Arial" charset="0"/>
                  <a:ea typeface="华文行楷" pitchFamily="2" charset="-122"/>
                </a:endParaRPr>
              </a:p>
            </p:txBody>
          </p:sp>
          <p:sp>
            <p:nvSpPr>
              <p:cNvPr id="62" name="Freeform 38"/>
              <p:cNvSpPr>
                <a:spLocks/>
              </p:cNvSpPr>
              <p:nvPr/>
            </p:nvSpPr>
            <p:spPr bwMode="auto">
              <a:xfrm>
                <a:off x="3129" y="1069"/>
                <a:ext cx="334" cy="273"/>
              </a:xfrm>
              <a:custGeom>
                <a:avLst/>
                <a:gdLst>
                  <a:gd name="T0" fmla="*/ 0 w 374"/>
                  <a:gd name="T1" fmla="*/ 0 h 319"/>
                  <a:gd name="T2" fmla="*/ 334 w 374"/>
                  <a:gd name="T3" fmla="*/ 273 h 319"/>
                  <a:gd name="T4" fmla="*/ 0 60000 65536"/>
                  <a:gd name="T5" fmla="*/ 0 60000 65536"/>
                </a:gdLst>
                <a:ahLst/>
                <a:cxnLst>
                  <a:cxn ang="T4">
                    <a:pos x="T0" y="T1"/>
                  </a:cxn>
                  <a:cxn ang="T5">
                    <a:pos x="T2" y="T3"/>
                  </a:cxn>
                </a:cxnLst>
                <a:rect l="0" t="0" r="r" b="b"/>
                <a:pathLst>
                  <a:path w="374" h="319">
                    <a:moveTo>
                      <a:pt x="0" y="0"/>
                    </a:moveTo>
                    <a:lnTo>
                      <a:pt x="374" y="319"/>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18000" rIns="18000" bIns="10800"/>
              <a:lstStyle/>
              <a:p>
                <a:pPr algn="ctr" fontAlgn="base">
                  <a:spcBef>
                    <a:spcPct val="0"/>
                  </a:spcBef>
                  <a:spcAft>
                    <a:spcPct val="0"/>
                  </a:spcAft>
                </a:pPr>
                <a:endParaRPr lang="zh-CN" altLang="en-US">
                  <a:solidFill>
                    <a:srgbClr val="3333CC"/>
                  </a:solidFill>
                  <a:latin typeface="Arial" charset="0"/>
                  <a:ea typeface="华文行楷" pitchFamily="2" charset="-122"/>
                </a:endParaRPr>
              </a:p>
            </p:txBody>
          </p:sp>
          <p:sp>
            <p:nvSpPr>
              <p:cNvPr id="63" name="Line 40"/>
              <p:cNvSpPr>
                <a:spLocks noChangeShapeType="1"/>
              </p:cNvSpPr>
              <p:nvPr/>
            </p:nvSpPr>
            <p:spPr bwMode="auto">
              <a:xfrm>
                <a:off x="3485" y="1601"/>
                <a:ext cx="0" cy="27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18000" rIns="18000" bIns="10800"/>
              <a:lstStyle/>
              <a:p>
                <a:pPr algn="ctr" fontAlgn="base">
                  <a:spcBef>
                    <a:spcPct val="0"/>
                  </a:spcBef>
                  <a:spcAft>
                    <a:spcPct val="0"/>
                  </a:spcAft>
                </a:pPr>
                <a:endParaRPr lang="zh-CN" altLang="en-US">
                  <a:solidFill>
                    <a:srgbClr val="3333CC"/>
                  </a:solidFill>
                  <a:latin typeface="Arial" charset="0"/>
                  <a:ea typeface="华文行楷" pitchFamily="2" charset="-122"/>
                </a:endParaRPr>
              </a:p>
            </p:txBody>
          </p:sp>
        </p:grpSp>
      </p:grpSp>
      <p:grpSp>
        <p:nvGrpSpPr>
          <p:cNvPr id="94" name="Group 7"/>
          <p:cNvGrpSpPr>
            <a:grpSpLocks/>
          </p:cNvGrpSpPr>
          <p:nvPr/>
        </p:nvGrpSpPr>
        <p:grpSpPr bwMode="auto">
          <a:xfrm>
            <a:off x="4946289" y="1563517"/>
            <a:ext cx="3182938" cy="3124200"/>
            <a:chOff x="1154" y="7653"/>
            <a:chExt cx="2185" cy="2440"/>
          </a:xfrm>
        </p:grpSpPr>
        <p:sp>
          <p:nvSpPr>
            <p:cNvPr id="95" name="Text Box 8"/>
            <p:cNvSpPr txBox="1">
              <a:spLocks noChangeArrowheads="1"/>
            </p:cNvSpPr>
            <p:nvPr/>
          </p:nvSpPr>
          <p:spPr bwMode="auto">
            <a:xfrm>
              <a:off x="2115" y="8689"/>
              <a:ext cx="237"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algn="ctr" fontAlgn="base">
                <a:spcBef>
                  <a:spcPct val="0"/>
                </a:spcBef>
                <a:spcAft>
                  <a:spcPct val="0"/>
                </a:spcAft>
              </a:pPr>
              <a:r>
                <a:rPr lang="en-US" altLang="zh-CN" sz="2400" b="1">
                  <a:solidFill>
                    <a:srgbClr val="000000"/>
                  </a:solidFill>
                  <a:latin typeface="Times New Roman" pitchFamily="18" charset="0"/>
                  <a:ea typeface="宋体" charset="-122"/>
                </a:rPr>
                <a:t>F</a:t>
              </a:r>
            </a:p>
          </p:txBody>
        </p:sp>
        <p:sp>
          <p:nvSpPr>
            <p:cNvPr id="96" name="Oval 9"/>
            <p:cNvSpPr>
              <a:spLocks noChangeArrowheads="1"/>
            </p:cNvSpPr>
            <p:nvPr/>
          </p:nvSpPr>
          <p:spPr bwMode="auto">
            <a:xfrm>
              <a:off x="2084" y="8719"/>
              <a:ext cx="280" cy="280"/>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fontAlgn="base">
                <a:spcBef>
                  <a:spcPct val="0"/>
                </a:spcBef>
                <a:spcAft>
                  <a:spcPct val="0"/>
                </a:spcAft>
              </a:pPr>
              <a:endParaRPr lang="zh-CN" altLang="en-US">
                <a:solidFill>
                  <a:srgbClr val="3333CC"/>
                </a:solidFill>
                <a:latin typeface="Arial" charset="0"/>
                <a:ea typeface="华文行楷" pitchFamily="2" charset="-122"/>
              </a:endParaRPr>
            </a:p>
          </p:txBody>
        </p:sp>
        <p:sp>
          <p:nvSpPr>
            <p:cNvPr id="97" name="Text Box 10"/>
            <p:cNvSpPr txBox="1">
              <a:spLocks noChangeArrowheads="1"/>
            </p:cNvSpPr>
            <p:nvPr/>
          </p:nvSpPr>
          <p:spPr bwMode="auto">
            <a:xfrm>
              <a:off x="2582" y="9229"/>
              <a:ext cx="237"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algn="ctr" fontAlgn="base">
                <a:spcBef>
                  <a:spcPct val="0"/>
                </a:spcBef>
                <a:spcAft>
                  <a:spcPct val="0"/>
                </a:spcAft>
              </a:pPr>
              <a:r>
                <a:rPr lang="en-US" altLang="zh-CN" sz="2400" b="1">
                  <a:solidFill>
                    <a:srgbClr val="000000"/>
                  </a:solidFill>
                  <a:latin typeface="Times New Roman" pitchFamily="18" charset="0"/>
                  <a:ea typeface="宋体" charset="-122"/>
                </a:rPr>
                <a:t>H</a:t>
              </a:r>
            </a:p>
          </p:txBody>
        </p:sp>
        <p:sp>
          <p:nvSpPr>
            <p:cNvPr id="98" name="Oval 11"/>
            <p:cNvSpPr>
              <a:spLocks noChangeArrowheads="1"/>
            </p:cNvSpPr>
            <p:nvPr/>
          </p:nvSpPr>
          <p:spPr bwMode="auto">
            <a:xfrm>
              <a:off x="2564" y="9259"/>
              <a:ext cx="280" cy="280"/>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fontAlgn="base">
                <a:spcBef>
                  <a:spcPct val="0"/>
                </a:spcBef>
                <a:spcAft>
                  <a:spcPct val="0"/>
                </a:spcAft>
              </a:pPr>
              <a:endParaRPr lang="zh-CN" altLang="en-US">
                <a:solidFill>
                  <a:srgbClr val="3333CC"/>
                </a:solidFill>
                <a:latin typeface="Arial" charset="0"/>
                <a:ea typeface="华文行楷" pitchFamily="2" charset="-122"/>
              </a:endParaRPr>
            </a:p>
          </p:txBody>
        </p:sp>
        <p:sp>
          <p:nvSpPr>
            <p:cNvPr id="99" name="Text Box 12"/>
            <p:cNvSpPr txBox="1">
              <a:spLocks noChangeArrowheads="1"/>
            </p:cNvSpPr>
            <p:nvPr/>
          </p:nvSpPr>
          <p:spPr bwMode="auto">
            <a:xfrm>
              <a:off x="2942" y="8659"/>
              <a:ext cx="237"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algn="ctr" fontAlgn="base">
                <a:spcBef>
                  <a:spcPct val="0"/>
                </a:spcBef>
                <a:spcAft>
                  <a:spcPct val="0"/>
                </a:spcAft>
              </a:pPr>
              <a:r>
                <a:rPr lang="en-US" altLang="zh-CN" sz="2400" b="1">
                  <a:solidFill>
                    <a:srgbClr val="000000"/>
                  </a:solidFill>
                  <a:latin typeface="Times New Roman" pitchFamily="18" charset="0"/>
                  <a:ea typeface="宋体" charset="-122"/>
                </a:rPr>
                <a:t>G</a:t>
              </a:r>
            </a:p>
          </p:txBody>
        </p:sp>
        <p:sp>
          <p:nvSpPr>
            <p:cNvPr id="100" name="Oval 13"/>
            <p:cNvSpPr>
              <a:spLocks noChangeArrowheads="1"/>
            </p:cNvSpPr>
            <p:nvPr/>
          </p:nvSpPr>
          <p:spPr bwMode="auto">
            <a:xfrm>
              <a:off x="2924" y="8689"/>
              <a:ext cx="280" cy="280"/>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fontAlgn="base">
                <a:spcBef>
                  <a:spcPct val="0"/>
                </a:spcBef>
                <a:spcAft>
                  <a:spcPct val="0"/>
                </a:spcAft>
              </a:pPr>
              <a:endParaRPr lang="zh-CN" altLang="en-US">
                <a:solidFill>
                  <a:srgbClr val="3333CC"/>
                </a:solidFill>
                <a:latin typeface="Arial" charset="0"/>
                <a:ea typeface="华文行楷" pitchFamily="2" charset="-122"/>
              </a:endParaRPr>
            </a:p>
          </p:txBody>
        </p:sp>
        <p:sp>
          <p:nvSpPr>
            <p:cNvPr id="101" name="Text Box 14"/>
            <p:cNvSpPr txBox="1">
              <a:spLocks noChangeArrowheads="1"/>
            </p:cNvSpPr>
            <p:nvPr/>
          </p:nvSpPr>
          <p:spPr bwMode="auto">
            <a:xfrm>
              <a:off x="2505" y="8192"/>
              <a:ext cx="237"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algn="ctr" fontAlgn="base">
                <a:spcBef>
                  <a:spcPct val="0"/>
                </a:spcBef>
                <a:spcAft>
                  <a:spcPct val="0"/>
                </a:spcAft>
              </a:pPr>
              <a:r>
                <a:rPr lang="en-US" altLang="zh-CN" sz="2400" b="1">
                  <a:solidFill>
                    <a:srgbClr val="000000"/>
                  </a:solidFill>
                  <a:latin typeface="Times New Roman" pitchFamily="18" charset="0"/>
                  <a:ea typeface="宋体" charset="-122"/>
                </a:rPr>
                <a:t>E</a:t>
              </a:r>
            </a:p>
          </p:txBody>
        </p:sp>
        <p:sp>
          <p:nvSpPr>
            <p:cNvPr id="102" name="Oval 15"/>
            <p:cNvSpPr>
              <a:spLocks noChangeArrowheads="1"/>
            </p:cNvSpPr>
            <p:nvPr/>
          </p:nvSpPr>
          <p:spPr bwMode="auto">
            <a:xfrm>
              <a:off x="2474" y="8222"/>
              <a:ext cx="280" cy="280"/>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fontAlgn="base">
                <a:spcBef>
                  <a:spcPct val="0"/>
                </a:spcBef>
                <a:spcAft>
                  <a:spcPct val="0"/>
                </a:spcAft>
              </a:pPr>
              <a:endParaRPr lang="zh-CN" altLang="en-US">
                <a:solidFill>
                  <a:srgbClr val="3333CC"/>
                </a:solidFill>
                <a:latin typeface="Arial" charset="0"/>
                <a:ea typeface="华文行楷" pitchFamily="2" charset="-122"/>
              </a:endParaRPr>
            </a:p>
          </p:txBody>
        </p:sp>
        <p:sp>
          <p:nvSpPr>
            <p:cNvPr id="103" name="Text Box 16"/>
            <p:cNvSpPr txBox="1">
              <a:spLocks noChangeArrowheads="1"/>
            </p:cNvSpPr>
            <p:nvPr/>
          </p:nvSpPr>
          <p:spPr bwMode="auto">
            <a:xfrm>
              <a:off x="1875" y="7653"/>
              <a:ext cx="237"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algn="ctr" fontAlgn="base">
                <a:spcBef>
                  <a:spcPct val="0"/>
                </a:spcBef>
                <a:spcAft>
                  <a:spcPct val="0"/>
                </a:spcAft>
              </a:pPr>
              <a:r>
                <a:rPr lang="en-US" altLang="zh-CN" sz="2400" b="1" dirty="0">
                  <a:solidFill>
                    <a:srgbClr val="000000"/>
                  </a:solidFill>
                  <a:latin typeface="Times New Roman" pitchFamily="18" charset="0"/>
                  <a:ea typeface="宋体" charset="-122"/>
                </a:rPr>
                <a:t>A</a:t>
              </a:r>
            </a:p>
          </p:txBody>
        </p:sp>
        <p:sp>
          <p:nvSpPr>
            <p:cNvPr id="104" name="Oval 17"/>
            <p:cNvSpPr>
              <a:spLocks noChangeArrowheads="1"/>
            </p:cNvSpPr>
            <p:nvPr/>
          </p:nvSpPr>
          <p:spPr bwMode="auto">
            <a:xfrm>
              <a:off x="1844" y="7696"/>
              <a:ext cx="280" cy="280"/>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fontAlgn="base">
                <a:spcBef>
                  <a:spcPct val="0"/>
                </a:spcBef>
                <a:spcAft>
                  <a:spcPct val="0"/>
                </a:spcAft>
              </a:pPr>
              <a:endParaRPr lang="zh-CN" altLang="en-US">
                <a:solidFill>
                  <a:srgbClr val="3333CC"/>
                </a:solidFill>
                <a:latin typeface="Arial" charset="0"/>
                <a:ea typeface="华文行楷" pitchFamily="2" charset="-122"/>
              </a:endParaRPr>
            </a:p>
          </p:txBody>
        </p:sp>
        <p:sp>
          <p:nvSpPr>
            <p:cNvPr id="105" name="Text Box 18"/>
            <p:cNvSpPr txBox="1">
              <a:spLocks noChangeArrowheads="1"/>
            </p:cNvSpPr>
            <p:nvPr/>
          </p:nvSpPr>
          <p:spPr bwMode="auto">
            <a:xfrm>
              <a:off x="3090" y="9757"/>
              <a:ext cx="237"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algn="ctr" fontAlgn="base">
                <a:spcBef>
                  <a:spcPct val="0"/>
                </a:spcBef>
                <a:spcAft>
                  <a:spcPct val="0"/>
                </a:spcAft>
              </a:pPr>
              <a:r>
                <a:rPr lang="en-US" altLang="zh-CN" sz="2400" b="1">
                  <a:solidFill>
                    <a:srgbClr val="000000"/>
                  </a:solidFill>
                  <a:latin typeface="Times New Roman" pitchFamily="18" charset="0"/>
                  <a:ea typeface="宋体" charset="-122"/>
                </a:rPr>
                <a:t>I</a:t>
              </a:r>
            </a:p>
          </p:txBody>
        </p:sp>
        <p:sp>
          <p:nvSpPr>
            <p:cNvPr id="106" name="Oval 19"/>
            <p:cNvSpPr>
              <a:spLocks noChangeArrowheads="1"/>
            </p:cNvSpPr>
            <p:nvPr/>
          </p:nvSpPr>
          <p:spPr bwMode="auto">
            <a:xfrm>
              <a:off x="3059" y="9787"/>
              <a:ext cx="280" cy="280"/>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fontAlgn="base">
                <a:spcBef>
                  <a:spcPct val="0"/>
                </a:spcBef>
                <a:spcAft>
                  <a:spcPct val="0"/>
                </a:spcAft>
              </a:pPr>
              <a:endParaRPr lang="zh-CN" altLang="en-US">
                <a:solidFill>
                  <a:srgbClr val="3333CC"/>
                </a:solidFill>
                <a:latin typeface="Arial" charset="0"/>
                <a:ea typeface="华文行楷" pitchFamily="2" charset="-122"/>
              </a:endParaRPr>
            </a:p>
          </p:txBody>
        </p:sp>
        <p:sp>
          <p:nvSpPr>
            <p:cNvPr id="107" name="Freeform 20"/>
            <p:cNvSpPr>
              <a:spLocks/>
            </p:cNvSpPr>
            <p:nvPr/>
          </p:nvSpPr>
          <p:spPr bwMode="auto">
            <a:xfrm>
              <a:off x="2121" y="7886"/>
              <a:ext cx="404" cy="392"/>
            </a:xfrm>
            <a:custGeom>
              <a:avLst/>
              <a:gdLst>
                <a:gd name="T0" fmla="*/ 0 w 404"/>
                <a:gd name="T1" fmla="*/ 0 h 392"/>
                <a:gd name="T2" fmla="*/ 404 w 404"/>
                <a:gd name="T3" fmla="*/ 392 h 392"/>
                <a:gd name="T4" fmla="*/ 0 60000 65536"/>
                <a:gd name="T5" fmla="*/ 0 60000 65536"/>
              </a:gdLst>
              <a:ahLst/>
              <a:cxnLst>
                <a:cxn ang="T4">
                  <a:pos x="T0" y="T1"/>
                </a:cxn>
                <a:cxn ang="T5">
                  <a:pos x="T2" y="T3"/>
                </a:cxn>
              </a:cxnLst>
              <a:rect l="0" t="0" r="r" b="b"/>
              <a:pathLst>
                <a:path w="404" h="392">
                  <a:moveTo>
                    <a:pt x="0" y="0"/>
                  </a:moveTo>
                  <a:lnTo>
                    <a:pt x="404" y="392"/>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p>
              <a:pPr algn="ctr" fontAlgn="base">
                <a:spcBef>
                  <a:spcPct val="0"/>
                </a:spcBef>
                <a:spcAft>
                  <a:spcPct val="0"/>
                </a:spcAft>
              </a:pPr>
              <a:endParaRPr lang="zh-CN" altLang="en-US">
                <a:solidFill>
                  <a:srgbClr val="3333CC"/>
                </a:solidFill>
                <a:latin typeface="Arial" charset="0"/>
                <a:ea typeface="华文行楷" pitchFamily="2" charset="-122"/>
              </a:endParaRPr>
            </a:p>
          </p:txBody>
        </p:sp>
        <p:sp>
          <p:nvSpPr>
            <p:cNvPr id="108" name="Text Box 21"/>
            <p:cNvSpPr txBox="1">
              <a:spLocks noChangeArrowheads="1"/>
            </p:cNvSpPr>
            <p:nvPr/>
          </p:nvSpPr>
          <p:spPr bwMode="auto">
            <a:xfrm>
              <a:off x="1596" y="8695"/>
              <a:ext cx="237"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algn="ctr" fontAlgn="base">
                <a:spcBef>
                  <a:spcPct val="0"/>
                </a:spcBef>
                <a:spcAft>
                  <a:spcPct val="0"/>
                </a:spcAft>
              </a:pPr>
              <a:r>
                <a:rPr lang="en-US" altLang="zh-CN" sz="2400" b="1">
                  <a:solidFill>
                    <a:srgbClr val="000000"/>
                  </a:solidFill>
                  <a:latin typeface="Times New Roman" pitchFamily="18" charset="0"/>
                  <a:ea typeface="宋体" charset="-122"/>
                </a:rPr>
                <a:t>C</a:t>
              </a:r>
            </a:p>
          </p:txBody>
        </p:sp>
        <p:sp>
          <p:nvSpPr>
            <p:cNvPr id="109" name="Oval 22"/>
            <p:cNvSpPr>
              <a:spLocks noChangeArrowheads="1"/>
            </p:cNvSpPr>
            <p:nvPr/>
          </p:nvSpPr>
          <p:spPr bwMode="auto">
            <a:xfrm>
              <a:off x="1578" y="8725"/>
              <a:ext cx="280" cy="280"/>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fontAlgn="base">
                <a:spcBef>
                  <a:spcPct val="0"/>
                </a:spcBef>
                <a:spcAft>
                  <a:spcPct val="0"/>
                </a:spcAft>
              </a:pPr>
              <a:endParaRPr lang="zh-CN" altLang="en-US">
                <a:solidFill>
                  <a:srgbClr val="3333CC"/>
                </a:solidFill>
                <a:latin typeface="Arial" charset="0"/>
                <a:ea typeface="华文行楷" pitchFamily="2" charset="-122"/>
              </a:endParaRPr>
            </a:p>
          </p:txBody>
        </p:sp>
        <p:sp>
          <p:nvSpPr>
            <p:cNvPr id="110" name="Line 23"/>
            <p:cNvSpPr>
              <a:spLocks noChangeShapeType="1"/>
            </p:cNvSpPr>
            <p:nvPr/>
          </p:nvSpPr>
          <p:spPr bwMode="auto">
            <a:xfrm flipH="1">
              <a:off x="2227" y="8434"/>
              <a:ext cx="255" cy="26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18000" tIns="10800" rIns="18000" bIns="10800"/>
            <a:lstStyle/>
            <a:p>
              <a:pPr algn="ctr" fontAlgn="base">
                <a:spcBef>
                  <a:spcPct val="0"/>
                </a:spcBef>
                <a:spcAft>
                  <a:spcPct val="0"/>
                </a:spcAft>
              </a:pPr>
              <a:endParaRPr lang="zh-CN" altLang="en-US">
                <a:solidFill>
                  <a:srgbClr val="3333CC"/>
                </a:solidFill>
                <a:latin typeface="Arial" charset="0"/>
                <a:ea typeface="华文行楷" pitchFamily="2" charset="-122"/>
              </a:endParaRPr>
            </a:p>
          </p:txBody>
        </p:sp>
        <p:sp>
          <p:nvSpPr>
            <p:cNvPr id="111" name="Freeform 24"/>
            <p:cNvSpPr>
              <a:spLocks/>
            </p:cNvSpPr>
            <p:nvPr/>
          </p:nvSpPr>
          <p:spPr bwMode="auto">
            <a:xfrm>
              <a:off x="2746" y="8412"/>
              <a:ext cx="289" cy="288"/>
            </a:xfrm>
            <a:custGeom>
              <a:avLst/>
              <a:gdLst>
                <a:gd name="T0" fmla="*/ 0 w 289"/>
                <a:gd name="T1" fmla="*/ 0 h 288"/>
                <a:gd name="T2" fmla="*/ 289 w 289"/>
                <a:gd name="T3" fmla="*/ 288 h 288"/>
                <a:gd name="T4" fmla="*/ 0 60000 65536"/>
                <a:gd name="T5" fmla="*/ 0 60000 65536"/>
              </a:gdLst>
              <a:ahLst/>
              <a:cxnLst>
                <a:cxn ang="T4">
                  <a:pos x="T0" y="T1"/>
                </a:cxn>
                <a:cxn ang="T5">
                  <a:pos x="T2" y="T3"/>
                </a:cxn>
              </a:cxnLst>
              <a:rect l="0" t="0" r="r" b="b"/>
              <a:pathLst>
                <a:path w="289" h="288">
                  <a:moveTo>
                    <a:pt x="0" y="0"/>
                  </a:moveTo>
                  <a:lnTo>
                    <a:pt x="289" y="288"/>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p>
              <a:pPr algn="ctr" fontAlgn="base">
                <a:spcBef>
                  <a:spcPct val="0"/>
                </a:spcBef>
                <a:spcAft>
                  <a:spcPct val="0"/>
                </a:spcAft>
              </a:pPr>
              <a:endParaRPr lang="zh-CN" altLang="en-US">
                <a:solidFill>
                  <a:srgbClr val="3333CC"/>
                </a:solidFill>
                <a:latin typeface="Arial" charset="0"/>
                <a:ea typeface="华文行楷" pitchFamily="2" charset="-122"/>
              </a:endParaRPr>
            </a:p>
          </p:txBody>
        </p:sp>
        <p:sp>
          <p:nvSpPr>
            <p:cNvPr id="112" name="Freeform 25"/>
            <p:cNvSpPr>
              <a:spLocks/>
            </p:cNvSpPr>
            <p:nvPr/>
          </p:nvSpPr>
          <p:spPr bwMode="auto">
            <a:xfrm>
              <a:off x="2725" y="8936"/>
              <a:ext cx="235" cy="331"/>
            </a:xfrm>
            <a:custGeom>
              <a:avLst/>
              <a:gdLst>
                <a:gd name="T0" fmla="*/ 235 w 235"/>
                <a:gd name="T1" fmla="*/ 0 h 331"/>
                <a:gd name="T2" fmla="*/ 0 w 235"/>
                <a:gd name="T3" fmla="*/ 331 h 331"/>
                <a:gd name="T4" fmla="*/ 0 60000 65536"/>
                <a:gd name="T5" fmla="*/ 0 60000 65536"/>
              </a:gdLst>
              <a:ahLst/>
              <a:cxnLst>
                <a:cxn ang="T4">
                  <a:pos x="T0" y="T1"/>
                </a:cxn>
                <a:cxn ang="T5">
                  <a:pos x="T2" y="T3"/>
                </a:cxn>
              </a:cxnLst>
              <a:rect l="0" t="0" r="r" b="b"/>
              <a:pathLst>
                <a:path w="235" h="331">
                  <a:moveTo>
                    <a:pt x="235" y="0"/>
                  </a:moveTo>
                  <a:lnTo>
                    <a:pt x="0" y="331"/>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p>
              <a:pPr algn="ctr" fontAlgn="base">
                <a:spcBef>
                  <a:spcPct val="0"/>
                </a:spcBef>
                <a:spcAft>
                  <a:spcPct val="0"/>
                </a:spcAft>
              </a:pPr>
              <a:endParaRPr lang="zh-CN" altLang="en-US">
                <a:solidFill>
                  <a:srgbClr val="3333CC"/>
                </a:solidFill>
                <a:latin typeface="Arial" charset="0"/>
                <a:ea typeface="华文行楷" pitchFamily="2" charset="-122"/>
              </a:endParaRPr>
            </a:p>
          </p:txBody>
        </p:sp>
        <p:sp>
          <p:nvSpPr>
            <p:cNvPr id="113" name="Freeform 26"/>
            <p:cNvSpPr>
              <a:spLocks/>
            </p:cNvSpPr>
            <p:nvPr/>
          </p:nvSpPr>
          <p:spPr bwMode="auto">
            <a:xfrm>
              <a:off x="2813" y="9493"/>
              <a:ext cx="293" cy="329"/>
            </a:xfrm>
            <a:custGeom>
              <a:avLst/>
              <a:gdLst>
                <a:gd name="T0" fmla="*/ 0 w 293"/>
                <a:gd name="T1" fmla="*/ 0 h 329"/>
                <a:gd name="T2" fmla="*/ 293 w 293"/>
                <a:gd name="T3" fmla="*/ 329 h 329"/>
                <a:gd name="T4" fmla="*/ 0 60000 65536"/>
                <a:gd name="T5" fmla="*/ 0 60000 65536"/>
              </a:gdLst>
              <a:ahLst/>
              <a:cxnLst>
                <a:cxn ang="T4">
                  <a:pos x="T0" y="T1"/>
                </a:cxn>
                <a:cxn ang="T5">
                  <a:pos x="T2" y="T3"/>
                </a:cxn>
              </a:cxnLst>
              <a:rect l="0" t="0" r="r" b="b"/>
              <a:pathLst>
                <a:path w="293" h="329">
                  <a:moveTo>
                    <a:pt x="0" y="0"/>
                  </a:moveTo>
                  <a:lnTo>
                    <a:pt x="293" y="329"/>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p>
              <a:pPr algn="ctr" fontAlgn="base">
                <a:spcBef>
                  <a:spcPct val="0"/>
                </a:spcBef>
                <a:spcAft>
                  <a:spcPct val="0"/>
                </a:spcAft>
              </a:pPr>
              <a:endParaRPr lang="zh-CN" altLang="en-US">
                <a:solidFill>
                  <a:srgbClr val="3333CC"/>
                </a:solidFill>
                <a:latin typeface="Arial" charset="0"/>
                <a:ea typeface="华文行楷" pitchFamily="2" charset="-122"/>
              </a:endParaRPr>
            </a:p>
          </p:txBody>
        </p:sp>
        <p:sp>
          <p:nvSpPr>
            <p:cNvPr id="114" name="Text Box 27"/>
            <p:cNvSpPr txBox="1">
              <a:spLocks noChangeArrowheads="1"/>
            </p:cNvSpPr>
            <p:nvPr/>
          </p:nvSpPr>
          <p:spPr bwMode="auto">
            <a:xfrm>
              <a:off x="1973" y="9244"/>
              <a:ext cx="237"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algn="ctr" fontAlgn="base">
                <a:spcBef>
                  <a:spcPct val="0"/>
                </a:spcBef>
                <a:spcAft>
                  <a:spcPct val="0"/>
                </a:spcAft>
              </a:pPr>
              <a:r>
                <a:rPr lang="en-US" altLang="zh-CN" sz="2400" b="1">
                  <a:solidFill>
                    <a:srgbClr val="000000"/>
                  </a:solidFill>
                  <a:latin typeface="Times New Roman" pitchFamily="18" charset="0"/>
                  <a:ea typeface="宋体" charset="-122"/>
                </a:rPr>
                <a:t>D</a:t>
              </a:r>
            </a:p>
          </p:txBody>
        </p:sp>
        <p:sp>
          <p:nvSpPr>
            <p:cNvPr id="115" name="Oval 28"/>
            <p:cNvSpPr>
              <a:spLocks noChangeArrowheads="1"/>
            </p:cNvSpPr>
            <p:nvPr/>
          </p:nvSpPr>
          <p:spPr bwMode="auto">
            <a:xfrm>
              <a:off x="1942" y="9274"/>
              <a:ext cx="280" cy="280"/>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fontAlgn="base">
                <a:spcBef>
                  <a:spcPct val="0"/>
                </a:spcBef>
                <a:spcAft>
                  <a:spcPct val="0"/>
                </a:spcAft>
              </a:pPr>
              <a:endParaRPr lang="zh-CN" altLang="en-US">
                <a:solidFill>
                  <a:srgbClr val="3333CC"/>
                </a:solidFill>
                <a:latin typeface="Arial" charset="0"/>
                <a:ea typeface="华文行楷" pitchFamily="2" charset="-122"/>
              </a:endParaRPr>
            </a:p>
          </p:txBody>
        </p:sp>
        <p:grpSp>
          <p:nvGrpSpPr>
            <p:cNvPr id="116" name="Group 29"/>
            <p:cNvGrpSpPr>
              <a:grpSpLocks/>
            </p:cNvGrpSpPr>
            <p:nvPr/>
          </p:nvGrpSpPr>
          <p:grpSpPr bwMode="auto">
            <a:xfrm>
              <a:off x="1154" y="8136"/>
              <a:ext cx="281" cy="336"/>
              <a:chOff x="2150" y="2547"/>
              <a:chExt cx="281" cy="336"/>
            </a:xfrm>
          </p:grpSpPr>
          <p:sp>
            <p:nvSpPr>
              <p:cNvPr id="120" name="Text Box 30"/>
              <p:cNvSpPr txBox="1">
                <a:spLocks noChangeArrowheads="1"/>
              </p:cNvSpPr>
              <p:nvPr/>
            </p:nvSpPr>
            <p:spPr bwMode="auto">
              <a:xfrm>
                <a:off x="2194" y="2547"/>
                <a:ext cx="237"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algn="ctr" fontAlgn="base">
                  <a:spcBef>
                    <a:spcPct val="0"/>
                  </a:spcBef>
                  <a:spcAft>
                    <a:spcPct val="0"/>
                  </a:spcAft>
                </a:pPr>
                <a:r>
                  <a:rPr lang="en-US" altLang="zh-CN" sz="2400" b="1">
                    <a:solidFill>
                      <a:srgbClr val="000000"/>
                    </a:solidFill>
                    <a:latin typeface="Times New Roman" pitchFamily="18" charset="0"/>
                    <a:ea typeface="宋体" charset="-122"/>
                  </a:rPr>
                  <a:t>B</a:t>
                </a:r>
              </a:p>
            </p:txBody>
          </p:sp>
          <p:sp>
            <p:nvSpPr>
              <p:cNvPr id="121" name="Oval 31"/>
              <p:cNvSpPr>
                <a:spLocks noChangeArrowheads="1"/>
              </p:cNvSpPr>
              <p:nvPr/>
            </p:nvSpPr>
            <p:spPr bwMode="auto">
              <a:xfrm>
                <a:off x="2150" y="2603"/>
                <a:ext cx="280" cy="280"/>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algn="ctr" fontAlgn="base">
                  <a:spcBef>
                    <a:spcPct val="0"/>
                  </a:spcBef>
                  <a:spcAft>
                    <a:spcPct val="0"/>
                  </a:spcAft>
                </a:pPr>
                <a:endParaRPr lang="zh-CN" altLang="en-US">
                  <a:solidFill>
                    <a:srgbClr val="3333CC"/>
                  </a:solidFill>
                  <a:latin typeface="Arial" charset="0"/>
                  <a:ea typeface="华文行楷" pitchFamily="2" charset="-122"/>
                </a:endParaRPr>
              </a:p>
            </p:txBody>
          </p:sp>
        </p:grpSp>
        <p:sp>
          <p:nvSpPr>
            <p:cNvPr id="117" name="Freeform 32"/>
            <p:cNvSpPr>
              <a:spLocks/>
            </p:cNvSpPr>
            <p:nvPr/>
          </p:nvSpPr>
          <p:spPr bwMode="auto">
            <a:xfrm>
              <a:off x="1398" y="8441"/>
              <a:ext cx="250" cy="300"/>
            </a:xfrm>
            <a:custGeom>
              <a:avLst/>
              <a:gdLst>
                <a:gd name="T0" fmla="*/ 0 w 250"/>
                <a:gd name="T1" fmla="*/ 0 h 300"/>
                <a:gd name="T2" fmla="*/ 250 w 250"/>
                <a:gd name="T3" fmla="*/ 300 h 300"/>
                <a:gd name="T4" fmla="*/ 0 60000 65536"/>
                <a:gd name="T5" fmla="*/ 0 60000 65536"/>
              </a:gdLst>
              <a:ahLst/>
              <a:cxnLst>
                <a:cxn ang="T4">
                  <a:pos x="T0" y="T1"/>
                </a:cxn>
                <a:cxn ang="T5">
                  <a:pos x="T2" y="T3"/>
                </a:cxn>
              </a:cxnLst>
              <a:rect l="0" t="0" r="r" b="b"/>
              <a:pathLst>
                <a:path w="250" h="300">
                  <a:moveTo>
                    <a:pt x="0" y="0"/>
                  </a:moveTo>
                  <a:lnTo>
                    <a:pt x="250" y="30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p>
              <a:pPr algn="ctr" fontAlgn="base">
                <a:spcBef>
                  <a:spcPct val="0"/>
                </a:spcBef>
                <a:spcAft>
                  <a:spcPct val="0"/>
                </a:spcAft>
              </a:pPr>
              <a:endParaRPr lang="zh-CN" altLang="en-US">
                <a:solidFill>
                  <a:srgbClr val="3333CC"/>
                </a:solidFill>
                <a:latin typeface="Arial" charset="0"/>
                <a:ea typeface="华文行楷" pitchFamily="2" charset="-122"/>
              </a:endParaRPr>
            </a:p>
          </p:txBody>
        </p:sp>
        <p:sp>
          <p:nvSpPr>
            <p:cNvPr id="118" name="Freeform 33"/>
            <p:cNvSpPr>
              <a:spLocks/>
            </p:cNvSpPr>
            <p:nvPr/>
          </p:nvSpPr>
          <p:spPr bwMode="auto">
            <a:xfrm>
              <a:off x="1836" y="8967"/>
              <a:ext cx="224" cy="312"/>
            </a:xfrm>
            <a:custGeom>
              <a:avLst/>
              <a:gdLst>
                <a:gd name="T0" fmla="*/ 0 w 224"/>
                <a:gd name="T1" fmla="*/ 0 h 312"/>
                <a:gd name="T2" fmla="*/ 224 w 224"/>
                <a:gd name="T3" fmla="*/ 312 h 312"/>
                <a:gd name="T4" fmla="*/ 0 60000 65536"/>
                <a:gd name="T5" fmla="*/ 0 60000 65536"/>
              </a:gdLst>
              <a:ahLst/>
              <a:cxnLst>
                <a:cxn ang="T4">
                  <a:pos x="T0" y="T1"/>
                </a:cxn>
                <a:cxn ang="T5">
                  <a:pos x="T2" y="T3"/>
                </a:cxn>
              </a:cxnLst>
              <a:rect l="0" t="0" r="r" b="b"/>
              <a:pathLst>
                <a:path w="224" h="312">
                  <a:moveTo>
                    <a:pt x="0" y="0"/>
                  </a:moveTo>
                  <a:lnTo>
                    <a:pt x="224" y="312"/>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p>
              <a:pPr algn="ctr" fontAlgn="base">
                <a:spcBef>
                  <a:spcPct val="0"/>
                </a:spcBef>
                <a:spcAft>
                  <a:spcPct val="0"/>
                </a:spcAft>
              </a:pPr>
              <a:endParaRPr lang="zh-CN" altLang="en-US">
                <a:solidFill>
                  <a:srgbClr val="3333CC"/>
                </a:solidFill>
                <a:latin typeface="Arial" charset="0"/>
                <a:ea typeface="华文行楷" pitchFamily="2" charset="-122"/>
              </a:endParaRPr>
            </a:p>
          </p:txBody>
        </p:sp>
        <p:sp>
          <p:nvSpPr>
            <p:cNvPr id="119" name="Line 34"/>
            <p:cNvSpPr>
              <a:spLocks noChangeShapeType="1"/>
            </p:cNvSpPr>
            <p:nvPr/>
          </p:nvSpPr>
          <p:spPr bwMode="auto">
            <a:xfrm flipH="1">
              <a:off x="1379" y="7873"/>
              <a:ext cx="454" cy="34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18000" tIns="10800" rIns="18000" bIns="10800"/>
            <a:lstStyle/>
            <a:p>
              <a:pPr algn="ctr" fontAlgn="base">
                <a:spcBef>
                  <a:spcPct val="0"/>
                </a:spcBef>
                <a:spcAft>
                  <a:spcPct val="0"/>
                </a:spcAft>
              </a:pPr>
              <a:endParaRPr lang="zh-CN" altLang="en-US">
                <a:solidFill>
                  <a:srgbClr val="3333CC"/>
                </a:solidFill>
                <a:latin typeface="Arial" charset="0"/>
                <a:ea typeface="华文行楷" pitchFamily="2" charset="-122"/>
              </a:endParaRPr>
            </a:p>
          </p:txBody>
        </p:sp>
      </p:grpSp>
    </p:spTree>
    <p:extLst>
      <p:ext uri="{BB962C8B-B14F-4D97-AF65-F5344CB8AC3E}">
        <p14:creationId xmlns:p14="http://schemas.microsoft.com/office/powerpoint/2010/main" val="863858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randombar(horizontal)">
                                      <p:cBhvr>
                                        <p:cTn id="7" dur="500"/>
                                        <p:tgtEl>
                                          <p:spTgt spid="6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94"/>
                                        </p:tgtEl>
                                        <p:attrNameLst>
                                          <p:attrName>style.visibility</p:attrName>
                                        </p:attrNameLst>
                                      </p:cBhvr>
                                      <p:to>
                                        <p:strVal val="visible"/>
                                      </p:to>
                                    </p:set>
                                    <p:animEffect transition="in" filter="randombar(horizontal)">
                                      <p:cBhvr>
                                        <p:cTn id="12"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课程考核范围</a:t>
            </a:r>
          </a:p>
        </p:txBody>
      </p:sp>
      <p:sp>
        <p:nvSpPr>
          <p:cNvPr id="3" name="内容占位符 2"/>
          <p:cNvSpPr>
            <a:spLocks noGrp="1"/>
          </p:cNvSpPr>
          <p:nvPr>
            <p:ph sz="quarter" idx="1"/>
          </p:nvPr>
        </p:nvSpPr>
        <p:spPr/>
        <p:txBody>
          <a:bodyPr/>
          <a:lstStyle/>
          <a:p>
            <a:pPr>
              <a:lnSpc>
                <a:spcPct val="150000"/>
              </a:lnSpc>
            </a:pPr>
            <a:r>
              <a:rPr lang="zh-CN" altLang="en-US" dirty="0"/>
              <a:t>第一章 绪论</a:t>
            </a:r>
            <a:endParaRPr lang="en-US" altLang="zh-CN" dirty="0"/>
          </a:p>
          <a:p>
            <a:pPr>
              <a:lnSpc>
                <a:spcPct val="150000"/>
              </a:lnSpc>
            </a:pPr>
            <a:r>
              <a:rPr lang="zh-CN" altLang="en-US" dirty="0"/>
              <a:t>第二章 线性表</a:t>
            </a:r>
            <a:endParaRPr lang="en-US" altLang="zh-CN" dirty="0"/>
          </a:p>
          <a:p>
            <a:pPr>
              <a:lnSpc>
                <a:spcPct val="150000"/>
              </a:lnSpc>
            </a:pPr>
            <a:r>
              <a:rPr lang="zh-CN" altLang="en-US" dirty="0"/>
              <a:t>第四章 树与二叉树</a:t>
            </a:r>
            <a:endParaRPr lang="en-US" altLang="zh-CN" dirty="0"/>
          </a:p>
          <a:p>
            <a:pPr>
              <a:lnSpc>
                <a:spcPct val="150000"/>
              </a:lnSpc>
            </a:pPr>
            <a:r>
              <a:rPr lang="zh-CN" altLang="en-US" dirty="0"/>
              <a:t>第五章 图论算法</a:t>
            </a:r>
            <a:endParaRPr lang="en-US" altLang="zh-CN" dirty="0"/>
          </a:p>
          <a:p>
            <a:pPr>
              <a:lnSpc>
                <a:spcPct val="150000"/>
              </a:lnSpc>
            </a:pPr>
            <a:r>
              <a:rPr lang="zh-CN" altLang="en-US" dirty="0"/>
              <a:t>第六章 内部排序</a:t>
            </a:r>
            <a:endParaRPr lang="en-US" altLang="zh-CN" dirty="0"/>
          </a:p>
          <a:p>
            <a:pPr>
              <a:lnSpc>
                <a:spcPct val="150000"/>
              </a:lnSpc>
            </a:pPr>
            <a:r>
              <a:rPr lang="zh-CN" altLang="en-US" dirty="0"/>
              <a:t>第八章 检索与散列表 </a:t>
            </a:r>
          </a:p>
        </p:txBody>
      </p:sp>
      <p:sp>
        <p:nvSpPr>
          <p:cNvPr id="4" name="灯片编号占位符 3"/>
          <p:cNvSpPr>
            <a:spLocks noGrp="1"/>
          </p:cNvSpPr>
          <p:nvPr>
            <p:ph type="sldNum" sz="quarter" idx="15"/>
          </p:nvPr>
        </p:nvSpPr>
        <p:spPr/>
        <p:txBody>
          <a:bodyPr/>
          <a:lstStyle/>
          <a:p>
            <a:fld id="{0C913308-F349-4B6D-A68A-DD1791B4A57B}" type="slidenum">
              <a:rPr lang="zh-CN" altLang="en-US" smtClean="0"/>
              <a:t>3</a:t>
            </a:fld>
            <a:endParaRPr lang="zh-CN" altLang="en-US"/>
          </a:p>
        </p:txBody>
      </p:sp>
    </p:spTree>
    <p:extLst>
      <p:ext uri="{BB962C8B-B14F-4D97-AF65-F5344CB8AC3E}">
        <p14:creationId xmlns:p14="http://schemas.microsoft.com/office/powerpoint/2010/main" val="20998070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习题⑥ 哈夫曼树</a:t>
            </a:r>
          </a:p>
        </p:txBody>
      </p:sp>
      <p:sp>
        <p:nvSpPr>
          <p:cNvPr id="3" name="内容占位符 2"/>
          <p:cNvSpPr>
            <a:spLocks noGrp="1"/>
          </p:cNvSpPr>
          <p:nvPr>
            <p:ph sz="quarter" idx="1"/>
          </p:nvPr>
        </p:nvSpPr>
        <p:spPr>
          <a:xfrm>
            <a:off x="457200" y="1600200"/>
            <a:ext cx="8075240" cy="4873752"/>
          </a:xfrm>
        </p:spPr>
        <p:txBody>
          <a:bodyPr/>
          <a:lstStyle/>
          <a:p>
            <a:r>
              <a:rPr lang="zh-CN" altLang="en-US" dirty="0"/>
              <a:t>根据下面给定的字母和权建立哈夫曼编码树，给出各个字母的哈夫曼编码。</a:t>
            </a:r>
          </a:p>
        </p:txBody>
      </p:sp>
      <p:sp>
        <p:nvSpPr>
          <p:cNvPr id="4" name="灯片编号占位符 3"/>
          <p:cNvSpPr>
            <a:spLocks noGrp="1"/>
          </p:cNvSpPr>
          <p:nvPr>
            <p:ph type="sldNum" sz="quarter" idx="15"/>
          </p:nvPr>
        </p:nvSpPr>
        <p:spPr/>
        <p:txBody>
          <a:bodyPr/>
          <a:lstStyle/>
          <a:p>
            <a:fld id="{0C913308-F349-4B6D-A68A-DD1791B4A57B}" type="slidenum">
              <a:rPr lang="zh-CN" altLang="en-US" smtClean="0"/>
              <a:t>30</a:t>
            </a:fld>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1912309254"/>
              </p:ext>
            </p:extLst>
          </p:nvPr>
        </p:nvGraphicFramePr>
        <p:xfrm>
          <a:off x="1115616" y="2996952"/>
          <a:ext cx="6768755" cy="1584176"/>
        </p:xfrm>
        <a:graphic>
          <a:graphicData uri="http://schemas.openxmlformats.org/drawingml/2006/table">
            <a:tbl>
              <a:tblPr firstRow="1" bandRow="1">
                <a:tableStyleId>{5C22544A-7EE6-4342-B048-85BDC9FD1C3A}</a:tableStyleId>
              </a:tblPr>
              <a:tblGrid>
                <a:gridCol w="966965">
                  <a:extLst>
                    <a:ext uri="{9D8B030D-6E8A-4147-A177-3AD203B41FA5}">
                      <a16:colId xmlns:a16="http://schemas.microsoft.com/office/drawing/2014/main" val="20000"/>
                    </a:ext>
                  </a:extLst>
                </a:gridCol>
                <a:gridCol w="966965">
                  <a:extLst>
                    <a:ext uri="{9D8B030D-6E8A-4147-A177-3AD203B41FA5}">
                      <a16:colId xmlns:a16="http://schemas.microsoft.com/office/drawing/2014/main" val="20001"/>
                    </a:ext>
                  </a:extLst>
                </a:gridCol>
                <a:gridCol w="966965">
                  <a:extLst>
                    <a:ext uri="{9D8B030D-6E8A-4147-A177-3AD203B41FA5}">
                      <a16:colId xmlns:a16="http://schemas.microsoft.com/office/drawing/2014/main" val="20002"/>
                    </a:ext>
                  </a:extLst>
                </a:gridCol>
                <a:gridCol w="966965">
                  <a:extLst>
                    <a:ext uri="{9D8B030D-6E8A-4147-A177-3AD203B41FA5}">
                      <a16:colId xmlns:a16="http://schemas.microsoft.com/office/drawing/2014/main" val="20003"/>
                    </a:ext>
                  </a:extLst>
                </a:gridCol>
                <a:gridCol w="966965">
                  <a:extLst>
                    <a:ext uri="{9D8B030D-6E8A-4147-A177-3AD203B41FA5}">
                      <a16:colId xmlns:a16="http://schemas.microsoft.com/office/drawing/2014/main" val="20004"/>
                    </a:ext>
                  </a:extLst>
                </a:gridCol>
                <a:gridCol w="966965">
                  <a:extLst>
                    <a:ext uri="{9D8B030D-6E8A-4147-A177-3AD203B41FA5}">
                      <a16:colId xmlns:a16="http://schemas.microsoft.com/office/drawing/2014/main" val="20005"/>
                    </a:ext>
                  </a:extLst>
                </a:gridCol>
                <a:gridCol w="966965">
                  <a:extLst>
                    <a:ext uri="{9D8B030D-6E8A-4147-A177-3AD203B41FA5}">
                      <a16:colId xmlns:a16="http://schemas.microsoft.com/office/drawing/2014/main" val="20006"/>
                    </a:ext>
                  </a:extLst>
                </a:gridCol>
              </a:tblGrid>
              <a:tr h="792088">
                <a:tc>
                  <a:txBody>
                    <a:bodyPr/>
                    <a:lstStyle/>
                    <a:p>
                      <a:pPr algn="ctr"/>
                      <a:r>
                        <a:rPr lang="en-US" altLang="zh-CN" sz="2800" dirty="0">
                          <a:solidFill>
                            <a:schemeClr val="tx1"/>
                          </a:solidFill>
                        </a:rPr>
                        <a:t>A</a:t>
                      </a:r>
                      <a:endParaRPr lang="zh-CN" altLang="en-US" sz="2800" dirty="0">
                        <a:solidFill>
                          <a:schemeClr val="tx1"/>
                        </a:solidFill>
                      </a:endParaRPr>
                    </a:p>
                  </a:txBody>
                  <a:tcPr anchor="ctr"/>
                </a:tc>
                <a:tc>
                  <a:txBody>
                    <a:bodyPr/>
                    <a:lstStyle/>
                    <a:p>
                      <a:pPr algn="ctr"/>
                      <a:r>
                        <a:rPr lang="en-US" altLang="zh-CN" sz="2800" dirty="0">
                          <a:solidFill>
                            <a:schemeClr val="tx1"/>
                          </a:solidFill>
                        </a:rPr>
                        <a:t>B</a:t>
                      </a:r>
                      <a:endParaRPr lang="zh-CN" altLang="en-US" sz="2800" dirty="0">
                        <a:solidFill>
                          <a:schemeClr val="tx1"/>
                        </a:solidFill>
                      </a:endParaRPr>
                    </a:p>
                  </a:txBody>
                  <a:tcPr anchor="ctr"/>
                </a:tc>
                <a:tc>
                  <a:txBody>
                    <a:bodyPr/>
                    <a:lstStyle/>
                    <a:p>
                      <a:pPr algn="ctr"/>
                      <a:r>
                        <a:rPr lang="en-US" altLang="zh-CN" sz="2800" dirty="0">
                          <a:solidFill>
                            <a:schemeClr val="tx1"/>
                          </a:solidFill>
                        </a:rPr>
                        <a:t>C</a:t>
                      </a:r>
                      <a:endParaRPr lang="zh-CN" altLang="en-US" sz="2800" dirty="0">
                        <a:solidFill>
                          <a:schemeClr val="tx1"/>
                        </a:solidFill>
                      </a:endParaRPr>
                    </a:p>
                  </a:txBody>
                  <a:tcPr anchor="ctr"/>
                </a:tc>
                <a:tc>
                  <a:txBody>
                    <a:bodyPr/>
                    <a:lstStyle/>
                    <a:p>
                      <a:pPr algn="ctr"/>
                      <a:r>
                        <a:rPr lang="en-US" altLang="zh-CN" sz="2800" dirty="0">
                          <a:solidFill>
                            <a:schemeClr val="tx1"/>
                          </a:solidFill>
                        </a:rPr>
                        <a:t>D</a:t>
                      </a:r>
                      <a:endParaRPr lang="zh-CN" altLang="en-US" sz="2800" dirty="0">
                        <a:solidFill>
                          <a:schemeClr val="tx1"/>
                        </a:solidFill>
                      </a:endParaRPr>
                    </a:p>
                  </a:txBody>
                  <a:tcPr anchor="ctr"/>
                </a:tc>
                <a:tc>
                  <a:txBody>
                    <a:bodyPr/>
                    <a:lstStyle/>
                    <a:p>
                      <a:pPr algn="ctr"/>
                      <a:r>
                        <a:rPr lang="en-US" altLang="zh-CN" sz="2800" dirty="0">
                          <a:solidFill>
                            <a:schemeClr val="tx1"/>
                          </a:solidFill>
                        </a:rPr>
                        <a:t>E</a:t>
                      </a:r>
                      <a:endParaRPr lang="zh-CN" altLang="en-US" sz="2800" dirty="0">
                        <a:solidFill>
                          <a:schemeClr val="tx1"/>
                        </a:solidFill>
                      </a:endParaRPr>
                    </a:p>
                  </a:txBody>
                  <a:tcPr anchor="ctr"/>
                </a:tc>
                <a:tc>
                  <a:txBody>
                    <a:bodyPr/>
                    <a:lstStyle/>
                    <a:p>
                      <a:pPr algn="ctr"/>
                      <a:r>
                        <a:rPr lang="en-US" altLang="zh-CN" sz="2800" dirty="0">
                          <a:solidFill>
                            <a:schemeClr val="tx1"/>
                          </a:solidFill>
                        </a:rPr>
                        <a:t>F</a:t>
                      </a:r>
                      <a:endParaRPr lang="zh-CN" altLang="en-US" sz="2800" dirty="0">
                        <a:solidFill>
                          <a:schemeClr val="tx1"/>
                        </a:solidFill>
                      </a:endParaRPr>
                    </a:p>
                  </a:txBody>
                  <a:tcPr anchor="ctr"/>
                </a:tc>
                <a:tc>
                  <a:txBody>
                    <a:bodyPr/>
                    <a:lstStyle/>
                    <a:p>
                      <a:pPr algn="ctr"/>
                      <a:r>
                        <a:rPr lang="en-US" altLang="zh-CN" sz="2800" dirty="0">
                          <a:solidFill>
                            <a:schemeClr val="tx1"/>
                          </a:solidFill>
                        </a:rPr>
                        <a:t>G</a:t>
                      </a:r>
                      <a:endParaRPr lang="zh-CN" altLang="en-US" sz="2800" dirty="0">
                        <a:solidFill>
                          <a:schemeClr val="tx1"/>
                        </a:solidFill>
                      </a:endParaRPr>
                    </a:p>
                  </a:txBody>
                  <a:tcPr anchor="ctr"/>
                </a:tc>
                <a:extLst>
                  <a:ext uri="{0D108BD9-81ED-4DB2-BD59-A6C34878D82A}">
                    <a16:rowId xmlns:a16="http://schemas.microsoft.com/office/drawing/2014/main" val="10000"/>
                  </a:ext>
                </a:extLst>
              </a:tr>
              <a:tr h="792088">
                <a:tc>
                  <a:txBody>
                    <a:bodyPr/>
                    <a:lstStyle/>
                    <a:p>
                      <a:pPr algn="ctr"/>
                      <a:r>
                        <a:rPr lang="en-US" altLang="zh-CN" sz="2800" dirty="0">
                          <a:solidFill>
                            <a:schemeClr val="tx1"/>
                          </a:solidFill>
                        </a:rPr>
                        <a:t>2</a:t>
                      </a:r>
                      <a:endParaRPr lang="zh-CN" altLang="en-US" sz="2800" dirty="0">
                        <a:solidFill>
                          <a:schemeClr val="tx1"/>
                        </a:solidFill>
                      </a:endParaRPr>
                    </a:p>
                  </a:txBody>
                  <a:tcPr anchor="ctr"/>
                </a:tc>
                <a:tc>
                  <a:txBody>
                    <a:bodyPr/>
                    <a:lstStyle/>
                    <a:p>
                      <a:pPr algn="ctr"/>
                      <a:r>
                        <a:rPr lang="en-US" altLang="zh-CN" sz="2800" dirty="0">
                          <a:solidFill>
                            <a:schemeClr val="tx1"/>
                          </a:solidFill>
                        </a:rPr>
                        <a:t>3</a:t>
                      </a:r>
                      <a:endParaRPr lang="zh-CN" altLang="en-US" sz="2800" dirty="0">
                        <a:solidFill>
                          <a:schemeClr val="tx1"/>
                        </a:solidFill>
                      </a:endParaRPr>
                    </a:p>
                  </a:txBody>
                  <a:tcPr anchor="ctr"/>
                </a:tc>
                <a:tc>
                  <a:txBody>
                    <a:bodyPr/>
                    <a:lstStyle/>
                    <a:p>
                      <a:pPr algn="ctr"/>
                      <a:r>
                        <a:rPr lang="en-US" altLang="zh-CN" sz="2800" dirty="0">
                          <a:solidFill>
                            <a:schemeClr val="tx1"/>
                          </a:solidFill>
                        </a:rPr>
                        <a:t>5</a:t>
                      </a:r>
                      <a:endParaRPr lang="zh-CN" altLang="en-US" sz="2800" dirty="0">
                        <a:solidFill>
                          <a:schemeClr val="tx1"/>
                        </a:solidFill>
                      </a:endParaRPr>
                    </a:p>
                  </a:txBody>
                  <a:tcPr anchor="ctr"/>
                </a:tc>
                <a:tc>
                  <a:txBody>
                    <a:bodyPr/>
                    <a:lstStyle/>
                    <a:p>
                      <a:pPr algn="ctr"/>
                      <a:r>
                        <a:rPr lang="en-US" altLang="zh-CN" sz="2800" dirty="0">
                          <a:solidFill>
                            <a:schemeClr val="tx1"/>
                          </a:solidFill>
                        </a:rPr>
                        <a:t>7</a:t>
                      </a:r>
                      <a:endParaRPr lang="zh-CN" altLang="en-US" sz="2800" dirty="0">
                        <a:solidFill>
                          <a:schemeClr val="tx1"/>
                        </a:solidFill>
                      </a:endParaRPr>
                    </a:p>
                  </a:txBody>
                  <a:tcPr anchor="ctr"/>
                </a:tc>
                <a:tc>
                  <a:txBody>
                    <a:bodyPr/>
                    <a:lstStyle/>
                    <a:p>
                      <a:pPr algn="ctr"/>
                      <a:r>
                        <a:rPr lang="en-US" altLang="zh-CN" sz="2800" dirty="0">
                          <a:solidFill>
                            <a:schemeClr val="tx1"/>
                          </a:solidFill>
                        </a:rPr>
                        <a:t>8</a:t>
                      </a:r>
                      <a:endParaRPr lang="zh-CN" altLang="en-US" sz="2800" dirty="0">
                        <a:solidFill>
                          <a:schemeClr val="tx1"/>
                        </a:solidFill>
                      </a:endParaRPr>
                    </a:p>
                  </a:txBody>
                  <a:tcPr anchor="ctr"/>
                </a:tc>
                <a:tc>
                  <a:txBody>
                    <a:bodyPr/>
                    <a:lstStyle/>
                    <a:p>
                      <a:pPr algn="ctr"/>
                      <a:r>
                        <a:rPr lang="en-US" altLang="zh-CN" sz="2800" dirty="0">
                          <a:solidFill>
                            <a:schemeClr val="tx1"/>
                          </a:solidFill>
                        </a:rPr>
                        <a:t>9</a:t>
                      </a:r>
                      <a:endParaRPr lang="zh-CN" altLang="en-US" sz="2800" dirty="0">
                        <a:solidFill>
                          <a:schemeClr val="tx1"/>
                        </a:solidFill>
                      </a:endParaRPr>
                    </a:p>
                  </a:txBody>
                  <a:tcPr anchor="ctr"/>
                </a:tc>
                <a:tc>
                  <a:txBody>
                    <a:bodyPr/>
                    <a:lstStyle/>
                    <a:p>
                      <a:pPr algn="ctr"/>
                      <a:r>
                        <a:rPr lang="en-US" altLang="zh-CN" sz="2800" dirty="0">
                          <a:solidFill>
                            <a:schemeClr val="tx1"/>
                          </a:solidFill>
                        </a:rPr>
                        <a:t>11</a:t>
                      </a:r>
                      <a:endParaRPr lang="zh-CN" altLang="en-US" sz="2800" dirty="0">
                        <a:solidFill>
                          <a:schemeClr val="tx1"/>
                        </a:solidFill>
                      </a:endParaRPr>
                    </a:p>
                  </a:txBody>
                  <a:tcPr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6051096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习题⑦ 二叉排序树</a:t>
            </a:r>
          </a:p>
        </p:txBody>
      </p:sp>
      <p:sp>
        <p:nvSpPr>
          <p:cNvPr id="3" name="内容占位符 2"/>
          <p:cNvSpPr>
            <a:spLocks noGrp="1"/>
          </p:cNvSpPr>
          <p:nvPr>
            <p:ph sz="quarter" idx="1"/>
          </p:nvPr>
        </p:nvSpPr>
        <p:spPr/>
        <p:txBody>
          <a:bodyPr/>
          <a:lstStyle/>
          <a:p>
            <a:r>
              <a:rPr kumimoji="1" lang="zh-CN" altLang="en-US" dirty="0">
                <a:latin typeface="Times New Roman" pitchFamily="18" charset="0"/>
                <a:ea typeface="宋体" charset="-122"/>
              </a:rPr>
              <a:t>画出由序列</a:t>
            </a:r>
            <a:r>
              <a:rPr kumimoji="1" lang="en-US" altLang="zh-CN" dirty="0">
                <a:latin typeface="Times New Roman" pitchFamily="18" charset="0"/>
                <a:ea typeface="宋体" charset="-122"/>
              </a:rPr>
              <a:t>{1, </a:t>
            </a:r>
            <a:r>
              <a:rPr kumimoji="1" lang="zh-CN" altLang="en-US" dirty="0">
                <a:latin typeface="Times New Roman" pitchFamily="18" charset="0"/>
                <a:ea typeface="宋体" charset="-122"/>
              </a:rPr>
              <a:t>2</a:t>
            </a:r>
            <a:r>
              <a:rPr kumimoji="1" lang="en-US" altLang="zh-CN" dirty="0">
                <a:latin typeface="Times New Roman" pitchFamily="18" charset="0"/>
                <a:ea typeface="宋体" charset="-122"/>
              </a:rPr>
              <a:t>, </a:t>
            </a:r>
            <a:r>
              <a:rPr kumimoji="1" lang="zh-CN" altLang="en-US" dirty="0">
                <a:latin typeface="Times New Roman" pitchFamily="18" charset="0"/>
                <a:ea typeface="宋体" charset="-122"/>
              </a:rPr>
              <a:t>3</a:t>
            </a:r>
            <a:r>
              <a:rPr kumimoji="1" lang="en-US" altLang="zh-CN" dirty="0">
                <a:latin typeface="Times New Roman" pitchFamily="18" charset="0"/>
                <a:ea typeface="宋体" charset="-122"/>
              </a:rPr>
              <a:t>, </a:t>
            </a:r>
            <a:r>
              <a:rPr kumimoji="1" lang="zh-CN" altLang="en-US" dirty="0">
                <a:latin typeface="Times New Roman" pitchFamily="18" charset="0"/>
                <a:ea typeface="宋体" charset="-122"/>
              </a:rPr>
              <a:t>4</a:t>
            </a:r>
            <a:r>
              <a:rPr kumimoji="1" lang="en-US" altLang="zh-CN" dirty="0">
                <a:latin typeface="Times New Roman" pitchFamily="18" charset="0"/>
                <a:ea typeface="宋体" charset="-122"/>
              </a:rPr>
              <a:t>, </a:t>
            </a:r>
            <a:r>
              <a:rPr kumimoji="1" lang="zh-CN" altLang="en-US" dirty="0">
                <a:latin typeface="Times New Roman" pitchFamily="18" charset="0"/>
                <a:ea typeface="宋体" charset="-122"/>
              </a:rPr>
              <a:t>5</a:t>
            </a:r>
            <a:r>
              <a:rPr kumimoji="1" lang="en-US" altLang="zh-CN" dirty="0">
                <a:latin typeface="Times New Roman" pitchFamily="18" charset="0"/>
                <a:ea typeface="宋体" charset="-122"/>
              </a:rPr>
              <a:t>}</a:t>
            </a:r>
            <a:r>
              <a:rPr kumimoji="1" lang="zh-CN" altLang="en-US" dirty="0">
                <a:latin typeface="Times New Roman" pitchFamily="18" charset="0"/>
                <a:ea typeface="宋体" charset="-122"/>
              </a:rPr>
              <a:t>得到的二叉排序树，并其平均查找长度。</a:t>
            </a:r>
            <a:endParaRPr kumimoji="1" lang="en-US" altLang="zh-CN" dirty="0">
              <a:latin typeface="Times New Roman" pitchFamily="18" charset="0"/>
              <a:ea typeface="宋体" charset="-122"/>
            </a:endParaRPr>
          </a:p>
          <a:p>
            <a:endParaRPr kumimoji="1" lang="en-US" altLang="zh-CN" dirty="0">
              <a:latin typeface="Times New Roman" pitchFamily="18" charset="0"/>
              <a:ea typeface="宋体" charset="-122"/>
            </a:endParaRPr>
          </a:p>
          <a:p>
            <a:r>
              <a:rPr kumimoji="1" lang="zh-CN" altLang="en-US" dirty="0">
                <a:latin typeface="Times New Roman" pitchFamily="18" charset="0"/>
                <a:ea typeface="宋体" charset="-122"/>
              </a:rPr>
              <a:t>画出由序列</a:t>
            </a:r>
            <a:r>
              <a:rPr kumimoji="1" lang="en-US" altLang="zh-CN" dirty="0">
                <a:latin typeface="Times New Roman" pitchFamily="18" charset="0"/>
                <a:ea typeface="宋体" charset="-122"/>
              </a:rPr>
              <a:t>{3, 1, 2, 5, 4}</a:t>
            </a:r>
            <a:r>
              <a:rPr kumimoji="1" lang="zh-CN" altLang="en-US" dirty="0">
                <a:latin typeface="Times New Roman" pitchFamily="18" charset="0"/>
                <a:ea typeface="宋体" charset="-122"/>
              </a:rPr>
              <a:t>得到的二叉排序树，并其平均查找长度。</a:t>
            </a:r>
          </a:p>
        </p:txBody>
      </p:sp>
      <p:sp>
        <p:nvSpPr>
          <p:cNvPr id="4" name="灯片编号占位符 3"/>
          <p:cNvSpPr>
            <a:spLocks noGrp="1"/>
          </p:cNvSpPr>
          <p:nvPr>
            <p:ph type="sldNum" sz="quarter" idx="15"/>
          </p:nvPr>
        </p:nvSpPr>
        <p:spPr/>
        <p:txBody>
          <a:bodyPr/>
          <a:lstStyle/>
          <a:p>
            <a:fld id="{0C913308-F349-4B6D-A68A-DD1791B4A57B}" type="slidenum">
              <a:rPr lang="zh-CN" altLang="en-US" smtClean="0"/>
              <a:t>31</a:t>
            </a:fld>
            <a:endParaRPr lang="zh-CN" altLang="en-US"/>
          </a:p>
        </p:txBody>
      </p:sp>
    </p:spTree>
    <p:extLst>
      <p:ext uri="{BB962C8B-B14F-4D97-AF65-F5344CB8AC3E}">
        <p14:creationId xmlns:p14="http://schemas.microsoft.com/office/powerpoint/2010/main" val="31413345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2195736" y="188640"/>
            <a:ext cx="6172200" cy="2053590"/>
          </a:xfrm>
        </p:spPr>
        <p:txBody>
          <a:bodyPr>
            <a:normAutofit/>
          </a:bodyPr>
          <a:lstStyle/>
          <a:p>
            <a:r>
              <a:rPr lang="zh-CN" altLang="en-US" sz="5400" dirty="0"/>
              <a:t>第五章 图论算法</a:t>
            </a:r>
          </a:p>
        </p:txBody>
      </p:sp>
      <p:sp>
        <p:nvSpPr>
          <p:cNvPr id="6" name="文本占位符 5"/>
          <p:cNvSpPr>
            <a:spLocks noGrp="1"/>
          </p:cNvSpPr>
          <p:nvPr>
            <p:ph type="body" idx="1"/>
          </p:nvPr>
        </p:nvSpPr>
        <p:spPr>
          <a:xfrm>
            <a:off x="2267744" y="2564904"/>
            <a:ext cx="5832648" cy="3199626"/>
          </a:xfrm>
        </p:spPr>
        <p:txBody>
          <a:bodyPr>
            <a:normAutofit/>
          </a:bodyPr>
          <a:lstStyle/>
          <a:p>
            <a:pPr marL="342900" indent="-342900">
              <a:buFont typeface="Wingdings" pitchFamily="2" charset="2"/>
              <a:buChar char="u"/>
            </a:pPr>
            <a:r>
              <a:rPr lang="zh-CN" altLang="en-US" sz="2800" dirty="0"/>
              <a:t>图的基本术语</a:t>
            </a:r>
            <a:endParaRPr lang="en-US" altLang="zh-CN" sz="2800" dirty="0"/>
          </a:p>
          <a:p>
            <a:pPr marL="342900" indent="-342900">
              <a:buFont typeface="Wingdings" pitchFamily="2" charset="2"/>
              <a:buChar char="u"/>
            </a:pPr>
            <a:r>
              <a:rPr lang="zh-CN" altLang="en-US" sz="2800" dirty="0"/>
              <a:t>图的遍历</a:t>
            </a:r>
            <a:endParaRPr lang="en-US" altLang="zh-CN" sz="2800" dirty="0"/>
          </a:p>
          <a:p>
            <a:pPr marL="342900" indent="-342900">
              <a:buFont typeface="Wingdings" pitchFamily="2" charset="2"/>
              <a:buChar char="u"/>
            </a:pPr>
            <a:r>
              <a:rPr lang="zh-CN" altLang="en-US" sz="2800" dirty="0"/>
              <a:t>最短路径算法</a:t>
            </a:r>
            <a:endParaRPr lang="en-US" altLang="zh-CN" sz="2800" dirty="0"/>
          </a:p>
          <a:p>
            <a:pPr marL="342900" indent="-342900">
              <a:buFont typeface="Wingdings" pitchFamily="2" charset="2"/>
              <a:buChar char="u"/>
            </a:pPr>
            <a:r>
              <a:rPr lang="zh-CN" altLang="en-US" sz="2800" dirty="0"/>
              <a:t>最小支撑树</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32</a:t>
            </a:fld>
            <a:endParaRPr lang="zh-CN" altLang="en-US"/>
          </a:p>
        </p:txBody>
      </p:sp>
      <p:sp>
        <p:nvSpPr>
          <p:cNvPr id="7" name="文本占位符 5"/>
          <p:cNvSpPr txBox="1">
            <a:spLocks/>
          </p:cNvSpPr>
          <p:nvPr/>
        </p:nvSpPr>
        <p:spPr>
          <a:xfrm>
            <a:off x="5814392" y="5010150"/>
            <a:ext cx="3006080" cy="1508760"/>
          </a:xfrm>
          <a:prstGeom prst="rect">
            <a:avLst/>
          </a:prstGeom>
        </p:spPr>
        <p:txBody>
          <a:bodyPr vert="horz" anchor="t">
            <a:norm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None/>
              <a:defRPr kumimoji="0" sz="1800" kern="1200">
                <a:solidFill>
                  <a:schemeClr val="tx1">
                    <a:tint val="75000"/>
                  </a:schemeClr>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None/>
              <a:defRPr kumimoji="0" sz="1600" kern="1200">
                <a:solidFill>
                  <a:schemeClr val="tx1">
                    <a:tint val="75000"/>
                  </a:schemeClr>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None/>
              <a:defRPr kumimoji="0" sz="1400" kern="1200">
                <a:solidFill>
                  <a:schemeClr val="tx1">
                    <a:tint val="75000"/>
                  </a:schemeClr>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None/>
              <a:defRPr kumimoji="0" sz="1400" kern="1200">
                <a:solidFill>
                  <a:schemeClr val="tx1">
                    <a:tint val="75000"/>
                  </a:schemeClr>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342900" indent="-342900">
              <a:buFont typeface="Wingdings" pitchFamily="2" charset="2"/>
              <a:buChar char="u"/>
            </a:pPr>
            <a:endParaRPr lang="zh-CN" altLang="en-US" sz="2800" dirty="0"/>
          </a:p>
        </p:txBody>
      </p:sp>
    </p:spTree>
    <p:extLst>
      <p:ext uri="{BB962C8B-B14F-4D97-AF65-F5344CB8AC3E}">
        <p14:creationId xmlns:p14="http://schemas.microsoft.com/office/powerpoint/2010/main" val="41105113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图的基本术语</a:t>
            </a:r>
          </a:p>
        </p:txBody>
      </p:sp>
      <p:sp>
        <p:nvSpPr>
          <p:cNvPr id="6" name="内容占位符 5"/>
          <p:cNvSpPr>
            <a:spLocks noGrp="1"/>
          </p:cNvSpPr>
          <p:nvPr>
            <p:ph sz="quarter" idx="1"/>
          </p:nvPr>
        </p:nvSpPr>
        <p:spPr/>
        <p:txBody>
          <a:bodyPr/>
          <a:lstStyle/>
          <a:p>
            <a:r>
              <a:rPr lang="zh-CN" altLang="en-US" dirty="0"/>
              <a:t>图的定义：顶点（不为空），边</a:t>
            </a:r>
            <a:endParaRPr lang="en-US" altLang="zh-CN" dirty="0"/>
          </a:p>
          <a:p>
            <a:r>
              <a:rPr lang="zh-CN" altLang="en-US" dirty="0"/>
              <a:t>无向图、有向图</a:t>
            </a:r>
            <a:endParaRPr lang="en-US" altLang="zh-CN" dirty="0"/>
          </a:p>
          <a:p>
            <a:r>
              <a:rPr lang="zh-CN" altLang="en-US" dirty="0"/>
              <a:t>完全图：无向完全图、有向完全图</a:t>
            </a:r>
            <a:endParaRPr lang="en-US" altLang="zh-CN" dirty="0"/>
          </a:p>
          <a:p>
            <a:r>
              <a:rPr lang="zh-CN" altLang="en-US" dirty="0"/>
              <a:t>顶点的度、顶点的入度、顶点的出度</a:t>
            </a:r>
            <a:endParaRPr lang="en-US" altLang="zh-CN" dirty="0"/>
          </a:p>
          <a:p>
            <a:r>
              <a:rPr lang="zh-CN" altLang="en-US" dirty="0"/>
              <a:t>顶点的度之和与边数之和的关系</a:t>
            </a:r>
            <a:endParaRPr lang="en-US" altLang="zh-CN" dirty="0"/>
          </a:p>
          <a:p>
            <a:r>
              <a:rPr lang="zh-CN" altLang="en-US" dirty="0"/>
              <a:t>权、网图、路径</a:t>
            </a:r>
            <a:endParaRPr lang="en-US" altLang="zh-CN" dirty="0"/>
          </a:p>
          <a:p>
            <a:r>
              <a:rPr lang="zh-CN" altLang="en-US" dirty="0"/>
              <a:t>连通图、连通分量；强连通图、强连通分量</a:t>
            </a:r>
            <a:endParaRPr lang="en-US" altLang="zh-CN" dirty="0"/>
          </a:p>
          <a:p>
            <a:r>
              <a:rPr lang="zh-CN" altLang="en-US" dirty="0"/>
              <a:t>生成树、生成森林</a:t>
            </a:r>
            <a:endParaRPr lang="en-US" altLang="zh-CN" dirty="0"/>
          </a:p>
          <a:p>
            <a:endParaRPr lang="en-US" altLang="zh-CN" dirty="0"/>
          </a:p>
        </p:txBody>
      </p:sp>
      <p:sp>
        <p:nvSpPr>
          <p:cNvPr id="4" name="灯片编号占位符 3"/>
          <p:cNvSpPr>
            <a:spLocks noGrp="1"/>
          </p:cNvSpPr>
          <p:nvPr>
            <p:ph type="sldNum" sz="quarter" idx="15"/>
          </p:nvPr>
        </p:nvSpPr>
        <p:spPr/>
        <p:txBody>
          <a:bodyPr/>
          <a:lstStyle/>
          <a:p>
            <a:fld id="{0C913308-F349-4B6D-A68A-DD1791B4A57B}" type="slidenum">
              <a:rPr lang="zh-CN" altLang="en-US" smtClean="0"/>
              <a:t>33</a:t>
            </a:fld>
            <a:endParaRPr lang="zh-CN" altLang="en-US"/>
          </a:p>
        </p:txBody>
      </p:sp>
    </p:spTree>
    <p:extLst>
      <p:ext uri="{BB962C8B-B14F-4D97-AF65-F5344CB8AC3E}">
        <p14:creationId xmlns:p14="http://schemas.microsoft.com/office/powerpoint/2010/main" val="18810341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图的存储结构</a:t>
            </a:r>
          </a:p>
        </p:txBody>
      </p:sp>
      <p:sp>
        <p:nvSpPr>
          <p:cNvPr id="3" name="内容占位符 2"/>
          <p:cNvSpPr>
            <a:spLocks noGrp="1"/>
          </p:cNvSpPr>
          <p:nvPr>
            <p:ph sz="quarter" idx="1"/>
          </p:nvPr>
        </p:nvSpPr>
        <p:spPr/>
        <p:txBody>
          <a:bodyPr/>
          <a:lstStyle/>
          <a:p>
            <a:r>
              <a:rPr lang="zh-CN" altLang="en-US" dirty="0"/>
              <a:t>邻接矩阵</a:t>
            </a:r>
            <a:endParaRPr lang="en-US" altLang="zh-CN" dirty="0"/>
          </a:p>
          <a:p>
            <a:pPr lvl="1"/>
            <a:r>
              <a:rPr lang="zh-CN" altLang="en-US" dirty="0"/>
              <a:t>无向图的邻接矩阵</a:t>
            </a:r>
            <a:endParaRPr lang="en-US" altLang="zh-CN" dirty="0"/>
          </a:p>
          <a:p>
            <a:pPr lvl="1"/>
            <a:r>
              <a:rPr lang="zh-CN" altLang="en-US" dirty="0"/>
              <a:t>有向图的邻接矩阵</a:t>
            </a:r>
            <a:endParaRPr lang="en-US" altLang="zh-CN" dirty="0"/>
          </a:p>
          <a:p>
            <a:pPr lvl="1"/>
            <a:endParaRPr lang="en-US" altLang="zh-CN" dirty="0"/>
          </a:p>
          <a:p>
            <a:pPr lvl="1"/>
            <a:endParaRPr lang="en-US" altLang="zh-CN" dirty="0"/>
          </a:p>
          <a:p>
            <a:r>
              <a:rPr lang="zh-CN" altLang="en-US" dirty="0"/>
              <a:t>邻接表</a:t>
            </a:r>
            <a:endParaRPr lang="en-US" altLang="zh-CN" dirty="0"/>
          </a:p>
          <a:p>
            <a:endParaRPr lang="en-US" altLang="zh-CN" dirty="0"/>
          </a:p>
          <a:p>
            <a:endParaRPr lang="zh-CN" altLang="en-US" dirty="0"/>
          </a:p>
        </p:txBody>
      </p:sp>
      <p:sp>
        <p:nvSpPr>
          <p:cNvPr id="4" name="灯片编号占位符 3"/>
          <p:cNvSpPr>
            <a:spLocks noGrp="1"/>
          </p:cNvSpPr>
          <p:nvPr>
            <p:ph type="sldNum" sz="quarter" idx="15"/>
          </p:nvPr>
        </p:nvSpPr>
        <p:spPr/>
        <p:txBody>
          <a:bodyPr/>
          <a:lstStyle/>
          <a:p>
            <a:fld id="{0C913308-F349-4B6D-A68A-DD1791B4A57B}" type="slidenum">
              <a:rPr lang="zh-CN" altLang="en-US" smtClean="0"/>
              <a:t>34</a:t>
            </a:fld>
            <a:endParaRPr lang="zh-CN" altLang="en-US"/>
          </a:p>
        </p:txBody>
      </p:sp>
      <p:sp>
        <p:nvSpPr>
          <p:cNvPr id="5" name="矩形 4"/>
          <p:cNvSpPr/>
          <p:nvPr/>
        </p:nvSpPr>
        <p:spPr>
          <a:xfrm>
            <a:off x="2289307" y="5427290"/>
            <a:ext cx="3935693" cy="369332"/>
          </a:xfrm>
          <a:prstGeom prst="rect">
            <a:avLst/>
          </a:prstGeom>
        </p:spPr>
        <p:txBody>
          <a:bodyPr wrap="none">
            <a:spAutoFit/>
          </a:bodyPr>
          <a:lstStyle/>
          <a:p>
            <a:r>
              <a:rPr lang="zh-CN" altLang="en-US" dirty="0">
                <a:solidFill>
                  <a:srgbClr val="C00000"/>
                </a:solidFill>
                <a:effectLst>
                  <a:outerShdw blurRad="38100" dist="38100" dir="2700000" algn="tl">
                    <a:srgbClr val="000000">
                      <a:alpha val="43137"/>
                    </a:srgbClr>
                  </a:outerShdw>
                </a:effectLst>
                <a:latin typeface="Times New Roman" pitchFamily="18" charset="0"/>
                <a:ea typeface="宋体" charset="-122"/>
              </a:rPr>
              <a:t>顶点表                                        边   表 </a:t>
            </a:r>
            <a:endParaRPr lang="zh-CN" altLang="en-US" dirty="0"/>
          </a:p>
        </p:txBody>
      </p:sp>
      <p:sp>
        <p:nvSpPr>
          <p:cNvPr id="6" name="Rectangle 5"/>
          <p:cNvSpPr>
            <a:spLocks noChangeArrowheads="1"/>
          </p:cNvSpPr>
          <p:nvPr/>
        </p:nvSpPr>
        <p:spPr bwMode="auto">
          <a:xfrm>
            <a:off x="1746056" y="4862834"/>
            <a:ext cx="1086503" cy="478160"/>
          </a:xfrm>
          <a:prstGeom prst="rect">
            <a:avLst/>
          </a:prstGeom>
          <a:noFill/>
          <a:ln w="38100">
            <a:solidFill>
              <a:srgbClr val="000000"/>
            </a:solidFill>
            <a:miter lim="800000"/>
            <a:headEnd/>
            <a:tailEnd/>
          </a:ln>
          <a:extLst>
            <a:ext uri="{909E8E84-426E-40DD-AFC4-6F175D3DCCD1}">
              <a14:hiddenFill xmlns:a14="http://schemas.microsoft.com/office/drawing/2010/main">
                <a:gradFill rotWithShape="0">
                  <a:gsLst>
                    <a:gs pos="0">
                      <a:schemeClr val="hlink"/>
                    </a:gs>
                    <a:gs pos="100000">
                      <a:schemeClr val="folHlink"/>
                    </a:gs>
                  </a:gsLst>
                  <a:path path="shape">
                    <a:fillToRect l="50000" t="50000" r="50000" b="50000"/>
                  </a:path>
                </a:gradFill>
              </a14:hiddenFill>
            </a:ext>
          </a:extLst>
        </p:spPr>
        <p:txBody>
          <a:bodyPr tIns="18000" bIns="10800"/>
          <a:lstStyle/>
          <a:p>
            <a:pPr algn="just" eaLnBrk="0" hangingPunct="0"/>
            <a:r>
              <a:rPr lang="en-US" altLang="zh-CN" sz="2400" dirty="0">
                <a:solidFill>
                  <a:schemeClr val="tx1"/>
                </a:solidFill>
                <a:latin typeface="Times New Roman" pitchFamily="18" charset="0"/>
                <a:ea typeface="宋体" charset="-122"/>
              </a:rPr>
              <a:t>vertex</a:t>
            </a:r>
          </a:p>
        </p:txBody>
      </p:sp>
      <p:sp>
        <p:nvSpPr>
          <p:cNvPr id="7" name="Rectangle 6"/>
          <p:cNvSpPr>
            <a:spLocks noChangeArrowheads="1"/>
          </p:cNvSpPr>
          <p:nvPr/>
        </p:nvSpPr>
        <p:spPr bwMode="auto">
          <a:xfrm>
            <a:off x="2832559" y="4862834"/>
            <a:ext cx="1375250" cy="478160"/>
          </a:xfrm>
          <a:prstGeom prst="rect">
            <a:avLst/>
          </a:prstGeom>
          <a:noFill/>
          <a:ln w="38100">
            <a:solidFill>
              <a:srgbClr val="000000"/>
            </a:solidFill>
            <a:miter lim="800000"/>
            <a:headEnd/>
            <a:tailEnd/>
          </a:ln>
          <a:extLst>
            <a:ext uri="{909E8E84-426E-40DD-AFC4-6F175D3DCCD1}">
              <a14:hiddenFill xmlns:a14="http://schemas.microsoft.com/office/drawing/2010/main">
                <a:gradFill rotWithShape="0">
                  <a:gsLst>
                    <a:gs pos="0">
                      <a:schemeClr val="hlink"/>
                    </a:gs>
                    <a:gs pos="100000">
                      <a:schemeClr val="folHlink"/>
                    </a:gs>
                  </a:gsLst>
                  <a:path path="shape">
                    <a:fillToRect l="50000" t="50000" r="50000" b="50000"/>
                  </a:path>
                </a:gradFill>
              </a14:hiddenFill>
            </a:ext>
          </a:extLst>
        </p:spPr>
        <p:txBody>
          <a:bodyPr tIns="18000" bIns="10800"/>
          <a:lstStyle/>
          <a:p>
            <a:pPr algn="just" eaLnBrk="0" hangingPunct="0"/>
            <a:r>
              <a:rPr lang="en-US" altLang="zh-CN" sz="2400" dirty="0" err="1">
                <a:solidFill>
                  <a:schemeClr val="tx1"/>
                </a:solidFill>
                <a:latin typeface="Times New Roman" pitchFamily="18" charset="0"/>
                <a:ea typeface="宋体" charset="-122"/>
              </a:rPr>
              <a:t>firstedge</a:t>
            </a:r>
            <a:endParaRPr lang="en-US" altLang="zh-CN" sz="2400" dirty="0">
              <a:solidFill>
                <a:schemeClr val="tx1"/>
              </a:solidFill>
              <a:latin typeface="Times New Roman" pitchFamily="18" charset="0"/>
              <a:ea typeface="宋体" charset="-122"/>
            </a:endParaRPr>
          </a:p>
        </p:txBody>
      </p:sp>
      <p:sp>
        <p:nvSpPr>
          <p:cNvPr id="8" name="Rectangle 7"/>
          <p:cNvSpPr>
            <a:spLocks noChangeArrowheads="1"/>
          </p:cNvSpPr>
          <p:nvPr/>
        </p:nvSpPr>
        <p:spPr bwMode="auto">
          <a:xfrm>
            <a:off x="4610888" y="4877122"/>
            <a:ext cx="1109251" cy="478160"/>
          </a:xfrm>
          <a:prstGeom prst="rect">
            <a:avLst/>
          </a:prstGeom>
          <a:noFill/>
          <a:ln w="38100">
            <a:solidFill>
              <a:srgbClr val="000000"/>
            </a:solidFill>
            <a:miter lim="800000"/>
            <a:headEnd/>
            <a:tailEnd/>
          </a:ln>
          <a:extLst>
            <a:ext uri="{909E8E84-426E-40DD-AFC4-6F175D3DCCD1}">
              <a14:hiddenFill xmlns:a14="http://schemas.microsoft.com/office/drawing/2010/main">
                <a:gradFill rotWithShape="0">
                  <a:gsLst>
                    <a:gs pos="0">
                      <a:schemeClr val="hlink"/>
                    </a:gs>
                    <a:gs pos="100000">
                      <a:schemeClr val="folHlink"/>
                    </a:gs>
                  </a:gsLst>
                  <a:path path="shape">
                    <a:fillToRect l="50000" t="50000" r="50000" b="50000"/>
                  </a:path>
                </a:gradFill>
              </a14:hiddenFill>
            </a:ext>
          </a:extLst>
        </p:spPr>
        <p:txBody>
          <a:bodyPr tIns="18000" bIns="10800"/>
          <a:lstStyle/>
          <a:p>
            <a:pPr algn="just" eaLnBrk="0" hangingPunct="0"/>
            <a:r>
              <a:rPr lang="zh-CN" altLang="en-US" sz="2400" dirty="0">
                <a:solidFill>
                  <a:schemeClr val="tx1"/>
                </a:solidFill>
                <a:latin typeface="Times New Roman" pitchFamily="18" charset="0"/>
                <a:ea typeface="宋体" charset="-122"/>
              </a:rPr>
              <a:t> </a:t>
            </a:r>
            <a:r>
              <a:rPr lang="en-US" altLang="zh-CN" sz="2400" dirty="0" err="1">
                <a:solidFill>
                  <a:schemeClr val="tx1"/>
                </a:solidFill>
                <a:latin typeface="Times New Roman" pitchFamily="18" charset="0"/>
                <a:ea typeface="宋体" charset="-122"/>
              </a:rPr>
              <a:t>adjvex</a:t>
            </a:r>
            <a:endParaRPr lang="en-US" altLang="zh-CN" sz="2400" dirty="0">
              <a:solidFill>
                <a:schemeClr val="tx1"/>
              </a:solidFill>
              <a:latin typeface="Times New Roman" pitchFamily="18" charset="0"/>
              <a:ea typeface="宋体" charset="-122"/>
            </a:endParaRPr>
          </a:p>
        </p:txBody>
      </p:sp>
      <p:sp>
        <p:nvSpPr>
          <p:cNvPr id="9" name="Rectangle 8"/>
          <p:cNvSpPr>
            <a:spLocks noChangeArrowheads="1"/>
          </p:cNvSpPr>
          <p:nvPr/>
        </p:nvSpPr>
        <p:spPr bwMode="auto">
          <a:xfrm>
            <a:off x="5699381" y="4877122"/>
            <a:ext cx="884854" cy="478160"/>
          </a:xfrm>
          <a:prstGeom prst="rect">
            <a:avLst/>
          </a:prstGeom>
          <a:noFill/>
          <a:ln w="38100">
            <a:solidFill>
              <a:srgbClr val="000000"/>
            </a:solidFill>
            <a:miter lim="800000"/>
            <a:headEnd/>
            <a:tailEnd/>
          </a:ln>
          <a:extLst>
            <a:ext uri="{909E8E84-426E-40DD-AFC4-6F175D3DCCD1}">
              <a14:hiddenFill xmlns:a14="http://schemas.microsoft.com/office/drawing/2010/main">
                <a:gradFill rotWithShape="0">
                  <a:gsLst>
                    <a:gs pos="0">
                      <a:schemeClr val="hlink"/>
                    </a:gs>
                    <a:gs pos="100000">
                      <a:schemeClr val="folHlink"/>
                    </a:gs>
                  </a:gsLst>
                  <a:path path="shape">
                    <a:fillToRect l="50000" t="50000" r="50000" b="50000"/>
                  </a:path>
                </a:gradFill>
              </a14:hiddenFill>
            </a:ext>
          </a:extLst>
        </p:spPr>
        <p:txBody>
          <a:bodyPr tIns="18000" bIns="10800"/>
          <a:lstStyle/>
          <a:p>
            <a:pPr algn="just" eaLnBrk="0" hangingPunct="0"/>
            <a:r>
              <a:rPr lang="zh-CN" altLang="en-US" sz="2400" dirty="0">
                <a:solidFill>
                  <a:schemeClr val="tx1"/>
                </a:solidFill>
                <a:latin typeface="Times New Roman" pitchFamily="18" charset="0"/>
                <a:ea typeface="宋体" charset="-122"/>
              </a:rPr>
              <a:t> </a:t>
            </a:r>
            <a:r>
              <a:rPr lang="en-US" altLang="zh-CN" sz="2400" dirty="0">
                <a:solidFill>
                  <a:schemeClr val="tx1"/>
                </a:solidFill>
                <a:latin typeface="Times New Roman" pitchFamily="18" charset="0"/>
                <a:ea typeface="宋体" charset="-122"/>
              </a:rPr>
              <a:t>next</a:t>
            </a:r>
          </a:p>
        </p:txBody>
      </p:sp>
      <p:grpSp>
        <p:nvGrpSpPr>
          <p:cNvPr id="13" name="组合 12"/>
          <p:cNvGrpSpPr/>
          <p:nvPr/>
        </p:nvGrpSpPr>
        <p:grpSpPr>
          <a:xfrm>
            <a:off x="4679397" y="1390253"/>
            <a:ext cx="2446338" cy="1704975"/>
            <a:chOff x="4674089" y="813345"/>
            <a:chExt cx="2446338" cy="1704975"/>
          </a:xfrm>
        </p:grpSpPr>
        <p:sp>
          <p:nvSpPr>
            <p:cNvPr id="10" name="AutoShape 75"/>
            <p:cNvSpPr>
              <a:spLocks noChangeArrowheads="1"/>
            </p:cNvSpPr>
            <p:nvPr/>
          </p:nvSpPr>
          <p:spPr bwMode="auto">
            <a:xfrm>
              <a:off x="5313852" y="981620"/>
              <a:ext cx="1806575" cy="1536700"/>
            </a:xfrm>
            <a:prstGeom prst="bracketPair">
              <a:avLst>
                <a:gd name="adj" fmla="val 5523"/>
              </a:avLst>
            </a:prstGeom>
            <a:noFill/>
            <a:ln w="2857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p>
              <a:endParaRPr lang="zh-CN" altLang="en-US"/>
            </a:p>
          </p:txBody>
        </p:sp>
        <p:sp>
          <p:nvSpPr>
            <p:cNvPr id="11" name="Rectangle 83"/>
            <p:cNvSpPr>
              <a:spLocks noChangeArrowheads="1"/>
            </p:cNvSpPr>
            <p:nvPr/>
          </p:nvSpPr>
          <p:spPr bwMode="auto">
            <a:xfrm>
              <a:off x="4674089" y="1367383"/>
              <a:ext cx="646113"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p>
              <a:r>
                <a:rPr lang="en-US" altLang="zh-CN" sz="2800" dirty="0">
                  <a:solidFill>
                    <a:schemeClr val="tx1"/>
                  </a:solidFill>
                  <a:latin typeface="Times New Roman" pitchFamily="18" charset="0"/>
                </a:rPr>
                <a:t>A=</a:t>
              </a:r>
              <a:endParaRPr lang="zh-CN" altLang="en-US" sz="2800" dirty="0">
                <a:solidFill>
                  <a:schemeClr val="tx1"/>
                </a:solidFill>
                <a:latin typeface="Times New Roman" pitchFamily="18" charset="0"/>
              </a:endParaRPr>
            </a:p>
          </p:txBody>
        </p:sp>
        <p:sp>
          <p:nvSpPr>
            <p:cNvPr id="12" name="Text Box 48"/>
            <p:cNvSpPr txBox="1">
              <a:spLocks noChangeArrowheads="1"/>
            </p:cNvSpPr>
            <p:nvPr/>
          </p:nvSpPr>
          <p:spPr bwMode="auto">
            <a:xfrm>
              <a:off x="5437677" y="813345"/>
              <a:ext cx="1538288" cy="1704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0800" rIns="0" bIns="10800"/>
            <a:lstStyle>
              <a:lvl1pPr eaLnBrk="0" hangingPunct="0">
                <a:defRPr b="1">
                  <a:solidFill>
                    <a:schemeClr val="accent2"/>
                  </a:solidFill>
                  <a:latin typeface="Arial" charset="0"/>
                  <a:ea typeface="华文行楷" pitchFamily="2" charset="-122"/>
                </a:defRPr>
              </a:lvl1pPr>
              <a:lvl2pPr marL="742950" indent="-285750" eaLnBrk="0" hangingPunct="0">
                <a:defRPr b="1">
                  <a:solidFill>
                    <a:schemeClr val="accent2"/>
                  </a:solidFill>
                  <a:latin typeface="Arial" charset="0"/>
                  <a:ea typeface="华文行楷" pitchFamily="2" charset="-122"/>
                </a:defRPr>
              </a:lvl2pPr>
              <a:lvl3pPr marL="1143000" indent="-228600" eaLnBrk="0" hangingPunct="0">
                <a:defRPr b="1">
                  <a:solidFill>
                    <a:schemeClr val="accent2"/>
                  </a:solidFill>
                  <a:latin typeface="Arial" charset="0"/>
                  <a:ea typeface="华文行楷" pitchFamily="2" charset="-122"/>
                </a:defRPr>
              </a:lvl3pPr>
              <a:lvl4pPr marL="1600200" indent="-228600" eaLnBrk="0" hangingPunct="0">
                <a:defRPr b="1">
                  <a:solidFill>
                    <a:schemeClr val="accent2"/>
                  </a:solidFill>
                  <a:latin typeface="Arial" charset="0"/>
                  <a:ea typeface="华文行楷" pitchFamily="2" charset="-122"/>
                </a:defRPr>
              </a:lvl4pPr>
              <a:lvl5pPr marL="2057400" indent="-228600" eaLnBrk="0" hangingPunct="0">
                <a:defRPr b="1">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b="1">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b="1">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b="1">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b="1">
                  <a:solidFill>
                    <a:schemeClr val="accent2"/>
                  </a:solidFill>
                  <a:latin typeface="Arial" charset="0"/>
                  <a:ea typeface="华文行楷" pitchFamily="2" charset="-122"/>
                </a:defRPr>
              </a:lvl9pPr>
            </a:lstStyle>
            <a:p>
              <a:pPr algn="just">
                <a:lnSpc>
                  <a:spcPct val="120000"/>
                </a:lnSpc>
              </a:pPr>
              <a:r>
                <a:rPr lang="zh-CN" altLang="en-US" sz="2400" dirty="0">
                  <a:solidFill>
                    <a:schemeClr val="tx1"/>
                  </a:solidFill>
                  <a:latin typeface="Times New Roman" pitchFamily="18" charset="0"/>
                  <a:ea typeface="宋体" charset="-122"/>
                </a:rPr>
                <a:t>0    1    0    1 </a:t>
              </a:r>
            </a:p>
            <a:p>
              <a:pPr algn="just">
                <a:lnSpc>
                  <a:spcPct val="120000"/>
                </a:lnSpc>
              </a:pPr>
              <a:r>
                <a:rPr lang="zh-CN" altLang="en-US" sz="2400" dirty="0">
                  <a:solidFill>
                    <a:schemeClr val="tx1"/>
                  </a:solidFill>
                  <a:latin typeface="Times New Roman" pitchFamily="18" charset="0"/>
                  <a:ea typeface="宋体" charset="-122"/>
                </a:rPr>
                <a:t>1    0    1    1 </a:t>
              </a:r>
            </a:p>
            <a:p>
              <a:pPr algn="just">
                <a:lnSpc>
                  <a:spcPct val="120000"/>
                </a:lnSpc>
              </a:pPr>
              <a:r>
                <a:rPr lang="zh-CN" altLang="en-US" sz="2400" dirty="0">
                  <a:solidFill>
                    <a:schemeClr val="tx1"/>
                  </a:solidFill>
                  <a:latin typeface="Times New Roman" pitchFamily="18" charset="0"/>
                  <a:ea typeface="宋体" charset="-122"/>
                </a:rPr>
                <a:t>0    1    0    0 </a:t>
              </a:r>
            </a:p>
            <a:p>
              <a:pPr algn="just">
                <a:lnSpc>
                  <a:spcPct val="120000"/>
                </a:lnSpc>
              </a:pPr>
              <a:r>
                <a:rPr lang="zh-CN" altLang="en-US" sz="2400" dirty="0">
                  <a:solidFill>
                    <a:schemeClr val="tx1"/>
                  </a:solidFill>
                  <a:latin typeface="Times New Roman" pitchFamily="18" charset="0"/>
                  <a:ea typeface="宋体" charset="-122"/>
                </a:rPr>
                <a:t>1    1    0    0 </a:t>
              </a:r>
            </a:p>
          </p:txBody>
        </p:sp>
      </p:grpSp>
    </p:spTree>
    <p:extLst>
      <p:ext uri="{BB962C8B-B14F-4D97-AF65-F5344CB8AC3E}">
        <p14:creationId xmlns:p14="http://schemas.microsoft.com/office/powerpoint/2010/main" val="1509037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图的遍历</a:t>
            </a:r>
          </a:p>
        </p:txBody>
      </p:sp>
      <p:sp>
        <p:nvSpPr>
          <p:cNvPr id="3" name="内容占位符 2"/>
          <p:cNvSpPr>
            <a:spLocks noGrp="1"/>
          </p:cNvSpPr>
          <p:nvPr>
            <p:ph sz="quarter" idx="1"/>
          </p:nvPr>
        </p:nvSpPr>
        <p:spPr/>
        <p:txBody>
          <a:bodyPr/>
          <a:lstStyle/>
          <a:p>
            <a:r>
              <a:rPr lang="zh-CN" altLang="en-US" dirty="0"/>
              <a:t>深度优先遍历</a:t>
            </a:r>
            <a:r>
              <a:rPr lang="en-US" altLang="zh-CN" dirty="0"/>
              <a:t>DFS</a:t>
            </a:r>
          </a:p>
          <a:p>
            <a:endParaRPr lang="en-US" altLang="zh-CN" dirty="0"/>
          </a:p>
          <a:p>
            <a:r>
              <a:rPr lang="zh-CN" altLang="en-US" dirty="0"/>
              <a:t>广度优先遍历</a:t>
            </a:r>
            <a:r>
              <a:rPr lang="en-US" altLang="zh-CN" dirty="0"/>
              <a:t>BFS</a:t>
            </a:r>
          </a:p>
          <a:p>
            <a:endParaRPr lang="zh-CN" altLang="en-US" dirty="0"/>
          </a:p>
        </p:txBody>
      </p:sp>
      <p:sp>
        <p:nvSpPr>
          <p:cNvPr id="4" name="灯片编号占位符 3"/>
          <p:cNvSpPr>
            <a:spLocks noGrp="1"/>
          </p:cNvSpPr>
          <p:nvPr>
            <p:ph type="sldNum" sz="quarter" idx="15"/>
          </p:nvPr>
        </p:nvSpPr>
        <p:spPr/>
        <p:txBody>
          <a:bodyPr/>
          <a:lstStyle/>
          <a:p>
            <a:fld id="{0C913308-F349-4B6D-A68A-DD1791B4A57B}" type="slidenum">
              <a:rPr lang="zh-CN" altLang="en-US" smtClean="0"/>
              <a:t>35</a:t>
            </a:fld>
            <a:endParaRPr lang="zh-CN" altLang="en-US"/>
          </a:p>
        </p:txBody>
      </p:sp>
      <p:sp>
        <p:nvSpPr>
          <p:cNvPr id="7" name="五角星 6"/>
          <p:cNvSpPr/>
          <p:nvPr/>
        </p:nvSpPr>
        <p:spPr>
          <a:xfrm>
            <a:off x="6084168" y="2996952"/>
            <a:ext cx="1008112" cy="86162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94319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p:txBody>
          <a:bodyPr/>
          <a:lstStyle/>
          <a:p>
            <a:r>
              <a:rPr lang="zh-CN" altLang="en-US" dirty="0"/>
              <a:t>图的连通性</a:t>
            </a:r>
            <a:endParaRPr lang="en-US" altLang="zh-CN" dirty="0"/>
          </a:p>
          <a:p>
            <a:pPr lvl="1"/>
            <a:r>
              <a:rPr lang="zh-CN" altLang="en-US" dirty="0"/>
              <a:t>无向图的连通分量算法</a:t>
            </a:r>
            <a:endParaRPr lang="en-US" altLang="zh-CN" dirty="0"/>
          </a:p>
          <a:p>
            <a:pPr lvl="1"/>
            <a:endParaRPr lang="en-US" altLang="zh-CN" dirty="0"/>
          </a:p>
          <a:p>
            <a:r>
              <a:rPr lang="zh-CN" altLang="en-US" dirty="0"/>
              <a:t>最短路径算法（单源最短路径问题）</a:t>
            </a:r>
            <a:endParaRPr lang="en-US" altLang="zh-CN" dirty="0"/>
          </a:p>
          <a:p>
            <a:pPr lvl="1"/>
            <a:r>
              <a:rPr lang="zh-CN" altLang="en-US" dirty="0"/>
              <a:t>无权最短路径（广度优先遍历）</a:t>
            </a:r>
            <a:endParaRPr lang="en-US" altLang="zh-CN" dirty="0"/>
          </a:p>
          <a:p>
            <a:pPr lvl="1"/>
            <a:r>
              <a:rPr lang="zh-CN" altLang="en-US" dirty="0"/>
              <a:t>迪杰斯特拉算法</a:t>
            </a:r>
            <a:endParaRPr lang="en-US" altLang="zh-CN" dirty="0"/>
          </a:p>
          <a:p>
            <a:pPr lvl="1"/>
            <a:endParaRPr lang="en-US" altLang="zh-CN" dirty="0"/>
          </a:p>
          <a:p>
            <a:r>
              <a:rPr lang="zh-CN" altLang="en-US" dirty="0"/>
              <a:t>最小生成树</a:t>
            </a:r>
            <a:endParaRPr lang="en-US" altLang="zh-CN" dirty="0"/>
          </a:p>
          <a:p>
            <a:pPr lvl="1"/>
            <a:r>
              <a:rPr lang="en-US" altLang="zh-CN" dirty="0"/>
              <a:t>Prim</a:t>
            </a:r>
            <a:r>
              <a:rPr lang="zh-CN" altLang="en-US" dirty="0"/>
              <a:t>算法</a:t>
            </a:r>
            <a:endParaRPr lang="en-US" altLang="zh-CN" dirty="0"/>
          </a:p>
          <a:p>
            <a:pPr lvl="1"/>
            <a:r>
              <a:rPr lang="en-US" altLang="zh-CN" dirty="0" err="1"/>
              <a:t>Kruskal</a:t>
            </a:r>
            <a:r>
              <a:rPr lang="zh-CN" altLang="en-US" dirty="0"/>
              <a:t>算法</a:t>
            </a:r>
          </a:p>
        </p:txBody>
      </p:sp>
      <p:sp>
        <p:nvSpPr>
          <p:cNvPr id="4" name="灯片编号占位符 3"/>
          <p:cNvSpPr>
            <a:spLocks noGrp="1"/>
          </p:cNvSpPr>
          <p:nvPr>
            <p:ph type="sldNum" sz="quarter" idx="15"/>
          </p:nvPr>
        </p:nvSpPr>
        <p:spPr/>
        <p:txBody>
          <a:bodyPr/>
          <a:lstStyle/>
          <a:p>
            <a:fld id="{0C913308-F349-4B6D-A68A-DD1791B4A57B}" type="slidenum">
              <a:rPr lang="zh-CN" altLang="en-US" smtClean="0"/>
              <a:t>36</a:t>
            </a:fld>
            <a:endParaRPr lang="zh-CN" altLang="en-US"/>
          </a:p>
        </p:txBody>
      </p:sp>
    </p:spTree>
    <p:extLst>
      <p:ext uri="{BB962C8B-B14F-4D97-AF65-F5344CB8AC3E}">
        <p14:creationId xmlns:p14="http://schemas.microsoft.com/office/powerpoint/2010/main" val="18057384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习题⑧ 图的存储结构</a:t>
            </a:r>
          </a:p>
        </p:txBody>
      </p:sp>
      <p:sp>
        <p:nvSpPr>
          <p:cNvPr id="51" name="内容占位符 50"/>
          <p:cNvSpPr>
            <a:spLocks noGrp="1"/>
          </p:cNvSpPr>
          <p:nvPr>
            <p:ph sz="quarter" idx="1"/>
          </p:nvPr>
        </p:nvSpPr>
        <p:spPr>
          <a:xfrm>
            <a:off x="457200" y="1600200"/>
            <a:ext cx="7859216" cy="676672"/>
          </a:xfrm>
        </p:spPr>
        <p:txBody>
          <a:bodyPr/>
          <a:lstStyle/>
          <a:p>
            <a:r>
              <a:rPr lang="zh-CN" altLang="en-US" dirty="0"/>
              <a:t>已知图如下，给出图的邻接矩阵和邻接表</a:t>
            </a:r>
          </a:p>
        </p:txBody>
      </p:sp>
      <p:sp>
        <p:nvSpPr>
          <p:cNvPr id="4" name="灯片编号占位符 3"/>
          <p:cNvSpPr>
            <a:spLocks noGrp="1"/>
          </p:cNvSpPr>
          <p:nvPr>
            <p:ph type="sldNum" sz="quarter" idx="15"/>
          </p:nvPr>
        </p:nvSpPr>
        <p:spPr/>
        <p:txBody>
          <a:bodyPr/>
          <a:lstStyle/>
          <a:p>
            <a:fld id="{0C913308-F349-4B6D-A68A-DD1791B4A57B}" type="slidenum">
              <a:rPr lang="zh-CN" altLang="en-US" smtClean="0"/>
              <a:t>37</a:t>
            </a:fld>
            <a:endParaRPr lang="zh-CN" altLang="en-US"/>
          </a:p>
        </p:txBody>
      </p:sp>
      <p:grpSp>
        <p:nvGrpSpPr>
          <p:cNvPr id="5" name="Group 75"/>
          <p:cNvGrpSpPr>
            <a:grpSpLocks/>
          </p:cNvGrpSpPr>
          <p:nvPr/>
        </p:nvGrpSpPr>
        <p:grpSpPr bwMode="auto">
          <a:xfrm>
            <a:off x="2332357" y="2420888"/>
            <a:ext cx="530225" cy="595312"/>
            <a:chOff x="3721" y="3017"/>
            <a:chExt cx="334" cy="375"/>
          </a:xfrm>
        </p:grpSpPr>
        <p:sp>
          <p:nvSpPr>
            <p:cNvPr id="6" name="Oval 76"/>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2857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defRPr/>
              </a:pPr>
              <a:endParaRPr lang="zh-CN" altLang="en-US" b="0">
                <a:solidFill>
                  <a:schemeClr val="bg1"/>
                </a:solidFill>
              </a:endParaRPr>
            </a:p>
          </p:txBody>
        </p:sp>
        <p:sp>
          <p:nvSpPr>
            <p:cNvPr id="7" name="Text Box 77"/>
            <p:cNvSpPr txBox="1">
              <a:spLocks noChangeArrowheads="1"/>
            </p:cNvSpPr>
            <p:nvPr/>
          </p:nvSpPr>
          <p:spPr bwMode="auto">
            <a:xfrm>
              <a:off x="3763" y="3017"/>
              <a:ext cx="292" cy="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b="1">
                  <a:solidFill>
                    <a:schemeClr val="accent2"/>
                  </a:solidFill>
                  <a:latin typeface="Arial" charset="0"/>
                  <a:ea typeface="华文行楷" pitchFamily="2" charset="-122"/>
                </a:defRPr>
              </a:lvl1pPr>
              <a:lvl2pPr marL="742950" indent="-285750" eaLnBrk="0" hangingPunct="0">
                <a:defRPr b="1">
                  <a:solidFill>
                    <a:schemeClr val="accent2"/>
                  </a:solidFill>
                  <a:latin typeface="Arial" charset="0"/>
                  <a:ea typeface="华文行楷" pitchFamily="2" charset="-122"/>
                </a:defRPr>
              </a:lvl2pPr>
              <a:lvl3pPr marL="1143000" indent="-228600" eaLnBrk="0" hangingPunct="0">
                <a:defRPr b="1">
                  <a:solidFill>
                    <a:schemeClr val="accent2"/>
                  </a:solidFill>
                  <a:latin typeface="Arial" charset="0"/>
                  <a:ea typeface="华文行楷" pitchFamily="2" charset="-122"/>
                </a:defRPr>
              </a:lvl3pPr>
              <a:lvl4pPr marL="1600200" indent="-228600" eaLnBrk="0" hangingPunct="0">
                <a:defRPr b="1">
                  <a:solidFill>
                    <a:schemeClr val="accent2"/>
                  </a:solidFill>
                  <a:latin typeface="Arial" charset="0"/>
                  <a:ea typeface="华文行楷" pitchFamily="2" charset="-122"/>
                </a:defRPr>
              </a:lvl4pPr>
              <a:lvl5pPr marL="2057400" indent="-228600" eaLnBrk="0" hangingPunct="0">
                <a:defRPr b="1">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b="1">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b="1">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b="1">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b="1">
                  <a:solidFill>
                    <a:schemeClr val="accent2"/>
                  </a:solidFill>
                  <a:latin typeface="Arial" charset="0"/>
                  <a:ea typeface="华文行楷" pitchFamily="2" charset="-122"/>
                </a:defRPr>
              </a:lvl9pPr>
            </a:lstStyle>
            <a:p>
              <a:pPr algn="just"/>
              <a:r>
                <a:rPr lang="en-US" altLang="zh-CN" sz="2800" i="1" dirty="0">
                  <a:solidFill>
                    <a:schemeClr val="bg1"/>
                  </a:solidFill>
                  <a:latin typeface="Times New Roman" pitchFamily="18" charset="0"/>
                  <a:ea typeface="宋体" charset="-122"/>
                </a:rPr>
                <a:t>V</a:t>
              </a:r>
              <a:r>
                <a:rPr lang="en-US" altLang="zh-CN" sz="2800" baseline="-25000" dirty="0">
                  <a:solidFill>
                    <a:schemeClr val="bg1"/>
                  </a:solidFill>
                  <a:latin typeface="Times New Roman" pitchFamily="18" charset="0"/>
                  <a:ea typeface="宋体" charset="-122"/>
                </a:rPr>
                <a:t>1</a:t>
              </a:r>
              <a:endParaRPr lang="en-US" altLang="zh-CN" sz="2800" dirty="0">
                <a:solidFill>
                  <a:schemeClr val="bg1"/>
                </a:solidFill>
                <a:latin typeface="Times New Roman" pitchFamily="18" charset="0"/>
                <a:ea typeface="宋体" charset="-122"/>
              </a:endParaRPr>
            </a:p>
          </p:txBody>
        </p:sp>
      </p:grpSp>
      <p:grpSp>
        <p:nvGrpSpPr>
          <p:cNvPr id="8" name="Group 78"/>
          <p:cNvGrpSpPr>
            <a:grpSpLocks/>
          </p:cNvGrpSpPr>
          <p:nvPr/>
        </p:nvGrpSpPr>
        <p:grpSpPr bwMode="auto">
          <a:xfrm>
            <a:off x="2330897" y="3933056"/>
            <a:ext cx="530225" cy="595312"/>
            <a:chOff x="3721" y="3017"/>
            <a:chExt cx="334" cy="375"/>
          </a:xfrm>
        </p:grpSpPr>
        <p:sp>
          <p:nvSpPr>
            <p:cNvPr id="9" name="Oval 79"/>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2857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defRPr/>
              </a:pPr>
              <a:endParaRPr lang="zh-CN" altLang="en-US" b="0">
                <a:solidFill>
                  <a:schemeClr val="bg1"/>
                </a:solidFill>
              </a:endParaRPr>
            </a:p>
          </p:txBody>
        </p:sp>
        <p:sp>
          <p:nvSpPr>
            <p:cNvPr id="10" name="Text Box 80"/>
            <p:cNvSpPr txBox="1">
              <a:spLocks noChangeArrowheads="1"/>
            </p:cNvSpPr>
            <p:nvPr/>
          </p:nvSpPr>
          <p:spPr bwMode="auto">
            <a:xfrm>
              <a:off x="3763" y="3017"/>
              <a:ext cx="292" cy="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b="1">
                  <a:solidFill>
                    <a:schemeClr val="accent2"/>
                  </a:solidFill>
                  <a:latin typeface="Arial" charset="0"/>
                  <a:ea typeface="华文行楷" pitchFamily="2" charset="-122"/>
                </a:defRPr>
              </a:lvl1pPr>
              <a:lvl2pPr marL="742950" indent="-285750" eaLnBrk="0" hangingPunct="0">
                <a:defRPr b="1">
                  <a:solidFill>
                    <a:schemeClr val="accent2"/>
                  </a:solidFill>
                  <a:latin typeface="Arial" charset="0"/>
                  <a:ea typeface="华文行楷" pitchFamily="2" charset="-122"/>
                </a:defRPr>
              </a:lvl2pPr>
              <a:lvl3pPr marL="1143000" indent="-228600" eaLnBrk="0" hangingPunct="0">
                <a:defRPr b="1">
                  <a:solidFill>
                    <a:schemeClr val="accent2"/>
                  </a:solidFill>
                  <a:latin typeface="Arial" charset="0"/>
                  <a:ea typeface="华文行楷" pitchFamily="2" charset="-122"/>
                </a:defRPr>
              </a:lvl3pPr>
              <a:lvl4pPr marL="1600200" indent="-228600" eaLnBrk="0" hangingPunct="0">
                <a:defRPr b="1">
                  <a:solidFill>
                    <a:schemeClr val="accent2"/>
                  </a:solidFill>
                  <a:latin typeface="Arial" charset="0"/>
                  <a:ea typeface="华文行楷" pitchFamily="2" charset="-122"/>
                </a:defRPr>
              </a:lvl4pPr>
              <a:lvl5pPr marL="2057400" indent="-228600" eaLnBrk="0" hangingPunct="0">
                <a:defRPr b="1">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b="1">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b="1">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b="1">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b="1">
                  <a:solidFill>
                    <a:schemeClr val="accent2"/>
                  </a:solidFill>
                  <a:latin typeface="Arial" charset="0"/>
                  <a:ea typeface="华文行楷" pitchFamily="2" charset="-122"/>
                </a:defRPr>
              </a:lvl9pPr>
            </a:lstStyle>
            <a:p>
              <a:pPr algn="just"/>
              <a:r>
                <a:rPr lang="en-US" altLang="zh-CN" sz="2800" i="1">
                  <a:solidFill>
                    <a:schemeClr val="bg1"/>
                  </a:solidFill>
                  <a:latin typeface="Times New Roman" pitchFamily="18" charset="0"/>
                  <a:ea typeface="宋体" charset="-122"/>
                </a:rPr>
                <a:t>V</a:t>
              </a:r>
              <a:r>
                <a:rPr lang="en-US" altLang="zh-CN" sz="2800" baseline="-25000">
                  <a:solidFill>
                    <a:schemeClr val="bg1"/>
                  </a:solidFill>
                  <a:latin typeface="Times New Roman" pitchFamily="18" charset="0"/>
                  <a:ea typeface="宋体" charset="-122"/>
                </a:rPr>
                <a:t>3</a:t>
              </a:r>
              <a:endParaRPr lang="en-US" altLang="zh-CN" sz="2800">
                <a:solidFill>
                  <a:schemeClr val="bg1"/>
                </a:solidFill>
                <a:latin typeface="Times New Roman" pitchFamily="18" charset="0"/>
                <a:ea typeface="宋体" charset="-122"/>
              </a:endParaRPr>
            </a:p>
          </p:txBody>
        </p:sp>
      </p:grpSp>
      <p:grpSp>
        <p:nvGrpSpPr>
          <p:cNvPr id="11" name="Group 81"/>
          <p:cNvGrpSpPr>
            <a:grpSpLocks/>
          </p:cNvGrpSpPr>
          <p:nvPr/>
        </p:nvGrpSpPr>
        <p:grpSpPr bwMode="auto">
          <a:xfrm>
            <a:off x="586231" y="3933056"/>
            <a:ext cx="530225" cy="595313"/>
            <a:chOff x="3721" y="3017"/>
            <a:chExt cx="334" cy="375"/>
          </a:xfrm>
        </p:grpSpPr>
        <p:sp>
          <p:nvSpPr>
            <p:cNvPr id="12" name="Oval 82"/>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2857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defRPr/>
              </a:pPr>
              <a:endParaRPr lang="zh-CN" altLang="en-US" b="0">
                <a:solidFill>
                  <a:schemeClr val="bg1"/>
                </a:solidFill>
              </a:endParaRPr>
            </a:p>
          </p:txBody>
        </p:sp>
        <p:sp>
          <p:nvSpPr>
            <p:cNvPr id="13" name="Text Box 83"/>
            <p:cNvSpPr txBox="1">
              <a:spLocks noChangeArrowheads="1"/>
            </p:cNvSpPr>
            <p:nvPr/>
          </p:nvSpPr>
          <p:spPr bwMode="auto">
            <a:xfrm>
              <a:off x="3763" y="3017"/>
              <a:ext cx="292" cy="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b="1">
                  <a:solidFill>
                    <a:schemeClr val="accent2"/>
                  </a:solidFill>
                  <a:latin typeface="Arial" charset="0"/>
                  <a:ea typeface="华文行楷" pitchFamily="2" charset="-122"/>
                </a:defRPr>
              </a:lvl1pPr>
              <a:lvl2pPr marL="742950" indent="-285750" eaLnBrk="0" hangingPunct="0">
                <a:defRPr b="1">
                  <a:solidFill>
                    <a:schemeClr val="accent2"/>
                  </a:solidFill>
                  <a:latin typeface="Arial" charset="0"/>
                  <a:ea typeface="华文行楷" pitchFamily="2" charset="-122"/>
                </a:defRPr>
              </a:lvl2pPr>
              <a:lvl3pPr marL="1143000" indent="-228600" eaLnBrk="0" hangingPunct="0">
                <a:defRPr b="1">
                  <a:solidFill>
                    <a:schemeClr val="accent2"/>
                  </a:solidFill>
                  <a:latin typeface="Arial" charset="0"/>
                  <a:ea typeface="华文行楷" pitchFamily="2" charset="-122"/>
                </a:defRPr>
              </a:lvl3pPr>
              <a:lvl4pPr marL="1600200" indent="-228600" eaLnBrk="0" hangingPunct="0">
                <a:defRPr b="1">
                  <a:solidFill>
                    <a:schemeClr val="accent2"/>
                  </a:solidFill>
                  <a:latin typeface="Arial" charset="0"/>
                  <a:ea typeface="华文行楷" pitchFamily="2" charset="-122"/>
                </a:defRPr>
              </a:lvl4pPr>
              <a:lvl5pPr marL="2057400" indent="-228600" eaLnBrk="0" hangingPunct="0">
                <a:defRPr b="1">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b="1">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b="1">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b="1">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b="1">
                  <a:solidFill>
                    <a:schemeClr val="accent2"/>
                  </a:solidFill>
                  <a:latin typeface="Arial" charset="0"/>
                  <a:ea typeface="华文行楷" pitchFamily="2" charset="-122"/>
                </a:defRPr>
              </a:lvl9pPr>
            </a:lstStyle>
            <a:p>
              <a:pPr algn="just"/>
              <a:r>
                <a:rPr lang="en-US" altLang="zh-CN" sz="2800" i="1">
                  <a:solidFill>
                    <a:schemeClr val="bg1"/>
                  </a:solidFill>
                  <a:latin typeface="Times New Roman" pitchFamily="18" charset="0"/>
                  <a:ea typeface="宋体" charset="-122"/>
                </a:rPr>
                <a:t>V</a:t>
              </a:r>
              <a:r>
                <a:rPr lang="en-US" altLang="zh-CN" sz="2800" baseline="-25000">
                  <a:solidFill>
                    <a:schemeClr val="bg1"/>
                  </a:solidFill>
                  <a:latin typeface="Times New Roman" pitchFamily="18" charset="0"/>
                  <a:ea typeface="宋体" charset="-122"/>
                </a:rPr>
                <a:t>2</a:t>
              </a:r>
              <a:endParaRPr lang="en-US" altLang="zh-CN" sz="2800">
                <a:solidFill>
                  <a:schemeClr val="bg1"/>
                </a:solidFill>
                <a:latin typeface="Times New Roman" pitchFamily="18" charset="0"/>
                <a:ea typeface="宋体" charset="-122"/>
              </a:endParaRPr>
            </a:p>
          </p:txBody>
        </p:sp>
      </p:grpSp>
      <p:grpSp>
        <p:nvGrpSpPr>
          <p:cNvPr id="14" name="Group 84"/>
          <p:cNvGrpSpPr>
            <a:grpSpLocks/>
          </p:cNvGrpSpPr>
          <p:nvPr/>
        </p:nvGrpSpPr>
        <p:grpSpPr bwMode="auto">
          <a:xfrm>
            <a:off x="3897759" y="3933056"/>
            <a:ext cx="530225" cy="595312"/>
            <a:chOff x="3721" y="3017"/>
            <a:chExt cx="334" cy="375"/>
          </a:xfrm>
        </p:grpSpPr>
        <p:sp>
          <p:nvSpPr>
            <p:cNvPr id="15" name="Oval 85"/>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2857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defRPr/>
              </a:pPr>
              <a:endParaRPr lang="zh-CN" altLang="en-US" b="0">
                <a:solidFill>
                  <a:schemeClr val="bg1"/>
                </a:solidFill>
              </a:endParaRPr>
            </a:p>
          </p:txBody>
        </p:sp>
        <p:sp>
          <p:nvSpPr>
            <p:cNvPr id="16" name="Text Box 86"/>
            <p:cNvSpPr txBox="1">
              <a:spLocks noChangeArrowheads="1"/>
            </p:cNvSpPr>
            <p:nvPr/>
          </p:nvSpPr>
          <p:spPr bwMode="auto">
            <a:xfrm>
              <a:off x="3763" y="3017"/>
              <a:ext cx="292" cy="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b="1">
                  <a:solidFill>
                    <a:schemeClr val="accent2"/>
                  </a:solidFill>
                  <a:latin typeface="Arial" charset="0"/>
                  <a:ea typeface="华文行楷" pitchFamily="2" charset="-122"/>
                </a:defRPr>
              </a:lvl1pPr>
              <a:lvl2pPr marL="742950" indent="-285750" eaLnBrk="0" hangingPunct="0">
                <a:defRPr b="1">
                  <a:solidFill>
                    <a:schemeClr val="accent2"/>
                  </a:solidFill>
                  <a:latin typeface="Arial" charset="0"/>
                  <a:ea typeface="华文行楷" pitchFamily="2" charset="-122"/>
                </a:defRPr>
              </a:lvl2pPr>
              <a:lvl3pPr marL="1143000" indent="-228600" eaLnBrk="0" hangingPunct="0">
                <a:defRPr b="1">
                  <a:solidFill>
                    <a:schemeClr val="accent2"/>
                  </a:solidFill>
                  <a:latin typeface="Arial" charset="0"/>
                  <a:ea typeface="华文行楷" pitchFamily="2" charset="-122"/>
                </a:defRPr>
              </a:lvl3pPr>
              <a:lvl4pPr marL="1600200" indent="-228600" eaLnBrk="0" hangingPunct="0">
                <a:defRPr b="1">
                  <a:solidFill>
                    <a:schemeClr val="accent2"/>
                  </a:solidFill>
                  <a:latin typeface="Arial" charset="0"/>
                  <a:ea typeface="华文行楷" pitchFamily="2" charset="-122"/>
                </a:defRPr>
              </a:lvl4pPr>
              <a:lvl5pPr marL="2057400" indent="-228600" eaLnBrk="0" hangingPunct="0">
                <a:defRPr b="1">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b="1">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b="1">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b="1">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b="1">
                  <a:solidFill>
                    <a:schemeClr val="accent2"/>
                  </a:solidFill>
                  <a:latin typeface="Arial" charset="0"/>
                  <a:ea typeface="华文行楷" pitchFamily="2" charset="-122"/>
                </a:defRPr>
              </a:lvl9pPr>
            </a:lstStyle>
            <a:p>
              <a:pPr algn="just"/>
              <a:r>
                <a:rPr lang="en-US" altLang="zh-CN" sz="2800" i="1">
                  <a:solidFill>
                    <a:schemeClr val="bg1"/>
                  </a:solidFill>
                  <a:latin typeface="Times New Roman" pitchFamily="18" charset="0"/>
                  <a:ea typeface="宋体" charset="-122"/>
                </a:rPr>
                <a:t>V</a:t>
              </a:r>
              <a:r>
                <a:rPr lang="en-US" altLang="zh-CN" sz="2800" baseline="-25000">
                  <a:solidFill>
                    <a:schemeClr val="bg1"/>
                  </a:solidFill>
                  <a:latin typeface="Times New Roman" pitchFamily="18" charset="0"/>
                  <a:ea typeface="宋体" charset="-122"/>
                </a:rPr>
                <a:t>4</a:t>
              </a:r>
              <a:endParaRPr lang="en-US" altLang="zh-CN" sz="2800">
                <a:solidFill>
                  <a:schemeClr val="bg1"/>
                </a:solidFill>
                <a:latin typeface="Times New Roman" pitchFamily="18" charset="0"/>
                <a:ea typeface="宋体" charset="-122"/>
              </a:endParaRPr>
            </a:p>
          </p:txBody>
        </p:sp>
      </p:grpSp>
      <p:grpSp>
        <p:nvGrpSpPr>
          <p:cNvPr id="17" name="Group 87"/>
          <p:cNvGrpSpPr>
            <a:grpSpLocks/>
          </p:cNvGrpSpPr>
          <p:nvPr/>
        </p:nvGrpSpPr>
        <p:grpSpPr bwMode="auto">
          <a:xfrm>
            <a:off x="1468261" y="5417417"/>
            <a:ext cx="530225" cy="595312"/>
            <a:chOff x="3721" y="3017"/>
            <a:chExt cx="334" cy="375"/>
          </a:xfrm>
        </p:grpSpPr>
        <p:sp>
          <p:nvSpPr>
            <p:cNvPr id="18" name="Oval 88"/>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2857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defRPr/>
              </a:pPr>
              <a:endParaRPr lang="zh-CN" altLang="en-US" b="0">
                <a:solidFill>
                  <a:schemeClr val="bg1"/>
                </a:solidFill>
              </a:endParaRPr>
            </a:p>
          </p:txBody>
        </p:sp>
        <p:sp>
          <p:nvSpPr>
            <p:cNvPr id="19" name="Text Box 89"/>
            <p:cNvSpPr txBox="1">
              <a:spLocks noChangeArrowheads="1"/>
            </p:cNvSpPr>
            <p:nvPr/>
          </p:nvSpPr>
          <p:spPr bwMode="auto">
            <a:xfrm>
              <a:off x="3763" y="3017"/>
              <a:ext cx="292" cy="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b="1">
                  <a:solidFill>
                    <a:schemeClr val="accent2"/>
                  </a:solidFill>
                  <a:latin typeface="Arial" charset="0"/>
                  <a:ea typeface="华文行楷" pitchFamily="2" charset="-122"/>
                </a:defRPr>
              </a:lvl1pPr>
              <a:lvl2pPr marL="742950" indent="-285750" eaLnBrk="0" hangingPunct="0">
                <a:defRPr b="1">
                  <a:solidFill>
                    <a:schemeClr val="accent2"/>
                  </a:solidFill>
                  <a:latin typeface="Arial" charset="0"/>
                  <a:ea typeface="华文行楷" pitchFamily="2" charset="-122"/>
                </a:defRPr>
              </a:lvl2pPr>
              <a:lvl3pPr marL="1143000" indent="-228600" eaLnBrk="0" hangingPunct="0">
                <a:defRPr b="1">
                  <a:solidFill>
                    <a:schemeClr val="accent2"/>
                  </a:solidFill>
                  <a:latin typeface="Arial" charset="0"/>
                  <a:ea typeface="华文行楷" pitchFamily="2" charset="-122"/>
                </a:defRPr>
              </a:lvl3pPr>
              <a:lvl4pPr marL="1600200" indent="-228600" eaLnBrk="0" hangingPunct="0">
                <a:defRPr b="1">
                  <a:solidFill>
                    <a:schemeClr val="accent2"/>
                  </a:solidFill>
                  <a:latin typeface="Arial" charset="0"/>
                  <a:ea typeface="华文行楷" pitchFamily="2" charset="-122"/>
                </a:defRPr>
              </a:lvl4pPr>
              <a:lvl5pPr marL="2057400" indent="-228600" eaLnBrk="0" hangingPunct="0">
                <a:defRPr b="1">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b="1">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b="1">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b="1">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b="1">
                  <a:solidFill>
                    <a:schemeClr val="accent2"/>
                  </a:solidFill>
                  <a:latin typeface="Arial" charset="0"/>
                  <a:ea typeface="华文行楷" pitchFamily="2" charset="-122"/>
                </a:defRPr>
              </a:lvl9pPr>
            </a:lstStyle>
            <a:p>
              <a:pPr algn="just"/>
              <a:r>
                <a:rPr lang="en-US" altLang="zh-CN" sz="2800" i="1">
                  <a:solidFill>
                    <a:schemeClr val="bg1"/>
                  </a:solidFill>
                  <a:latin typeface="Times New Roman" pitchFamily="18" charset="0"/>
                  <a:ea typeface="宋体" charset="-122"/>
                </a:rPr>
                <a:t>V</a:t>
              </a:r>
              <a:r>
                <a:rPr lang="en-US" altLang="zh-CN" sz="2800" baseline="-25000">
                  <a:solidFill>
                    <a:schemeClr val="bg1"/>
                  </a:solidFill>
                  <a:latin typeface="Times New Roman" pitchFamily="18" charset="0"/>
                  <a:ea typeface="宋体" charset="-122"/>
                </a:rPr>
                <a:t>5</a:t>
              </a:r>
              <a:endParaRPr lang="en-US" altLang="zh-CN" sz="2800">
                <a:solidFill>
                  <a:schemeClr val="bg1"/>
                </a:solidFill>
                <a:latin typeface="Times New Roman" pitchFamily="18" charset="0"/>
                <a:ea typeface="宋体" charset="-122"/>
              </a:endParaRPr>
            </a:p>
          </p:txBody>
        </p:sp>
      </p:grpSp>
      <p:grpSp>
        <p:nvGrpSpPr>
          <p:cNvPr id="20" name="Group 90"/>
          <p:cNvGrpSpPr>
            <a:grpSpLocks/>
          </p:cNvGrpSpPr>
          <p:nvPr/>
        </p:nvGrpSpPr>
        <p:grpSpPr bwMode="auto">
          <a:xfrm>
            <a:off x="3268461" y="5489425"/>
            <a:ext cx="530225" cy="595313"/>
            <a:chOff x="3721" y="3017"/>
            <a:chExt cx="334" cy="375"/>
          </a:xfrm>
        </p:grpSpPr>
        <p:sp>
          <p:nvSpPr>
            <p:cNvPr id="21" name="Oval 91"/>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2857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defRPr/>
              </a:pPr>
              <a:endParaRPr lang="zh-CN" altLang="en-US" b="0">
                <a:solidFill>
                  <a:schemeClr val="bg1"/>
                </a:solidFill>
              </a:endParaRPr>
            </a:p>
          </p:txBody>
        </p:sp>
        <p:sp>
          <p:nvSpPr>
            <p:cNvPr id="22" name="Text Box 92"/>
            <p:cNvSpPr txBox="1">
              <a:spLocks noChangeArrowheads="1"/>
            </p:cNvSpPr>
            <p:nvPr/>
          </p:nvSpPr>
          <p:spPr bwMode="auto">
            <a:xfrm>
              <a:off x="3763" y="3017"/>
              <a:ext cx="292" cy="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b="1">
                  <a:solidFill>
                    <a:schemeClr val="accent2"/>
                  </a:solidFill>
                  <a:latin typeface="Arial" charset="0"/>
                  <a:ea typeface="华文行楷" pitchFamily="2" charset="-122"/>
                </a:defRPr>
              </a:lvl1pPr>
              <a:lvl2pPr marL="742950" indent="-285750" eaLnBrk="0" hangingPunct="0">
                <a:defRPr b="1">
                  <a:solidFill>
                    <a:schemeClr val="accent2"/>
                  </a:solidFill>
                  <a:latin typeface="Arial" charset="0"/>
                  <a:ea typeface="华文行楷" pitchFamily="2" charset="-122"/>
                </a:defRPr>
              </a:lvl2pPr>
              <a:lvl3pPr marL="1143000" indent="-228600" eaLnBrk="0" hangingPunct="0">
                <a:defRPr b="1">
                  <a:solidFill>
                    <a:schemeClr val="accent2"/>
                  </a:solidFill>
                  <a:latin typeface="Arial" charset="0"/>
                  <a:ea typeface="华文行楷" pitchFamily="2" charset="-122"/>
                </a:defRPr>
              </a:lvl3pPr>
              <a:lvl4pPr marL="1600200" indent="-228600" eaLnBrk="0" hangingPunct="0">
                <a:defRPr b="1">
                  <a:solidFill>
                    <a:schemeClr val="accent2"/>
                  </a:solidFill>
                  <a:latin typeface="Arial" charset="0"/>
                  <a:ea typeface="华文行楷" pitchFamily="2" charset="-122"/>
                </a:defRPr>
              </a:lvl4pPr>
              <a:lvl5pPr marL="2057400" indent="-228600" eaLnBrk="0" hangingPunct="0">
                <a:defRPr b="1">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b="1">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b="1">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b="1">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b="1">
                  <a:solidFill>
                    <a:schemeClr val="accent2"/>
                  </a:solidFill>
                  <a:latin typeface="Arial" charset="0"/>
                  <a:ea typeface="华文行楷" pitchFamily="2" charset="-122"/>
                </a:defRPr>
              </a:lvl9pPr>
            </a:lstStyle>
            <a:p>
              <a:pPr algn="just"/>
              <a:r>
                <a:rPr lang="en-US" altLang="zh-CN" sz="2800" i="1" dirty="0">
                  <a:solidFill>
                    <a:schemeClr val="bg1"/>
                  </a:solidFill>
                  <a:latin typeface="Times New Roman" pitchFamily="18" charset="0"/>
                  <a:ea typeface="宋体" charset="-122"/>
                </a:rPr>
                <a:t>V</a:t>
              </a:r>
              <a:r>
                <a:rPr lang="en-US" altLang="zh-CN" sz="2800" baseline="-25000" dirty="0">
                  <a:solidFill>
                    <a:schemeClr val="bg1"/>
                  </a:solidFill>
                  <a:latin typeface="Times New Roman" pitchFamily="18" charset="0"/>
                  <a:ea typeface="宋体" charset="-122"/>
                </a:rPr>
                <a:t>6</a:t>
              </a:r>
              <a:endParaRPr lang="en-US" altLang="zh-CN" sz="2800" dirty="0">
                <a:solidFill>
                  <a:schemeClr val="bg1"/>
                </a:solidFill>
                <a:latin typeface="Times New Roman" pitchFamily="18" charset="0"/>
                <a:ea typeface="宋体" charset="-122"/>
              </a:endParaRPr>
            </a:p>
          </p:txBody>
        </p:sp>
      </p:grpSp>
      <p:cxnSp>
        <p:nvCxnSpPr>
          <p:cNvPr id="27" name="直接连接符 26"/>
          <p:cNvCxnSpPr>
            <a:stCxn id="7" idx="2"/>
            <a:endCxn id="13" idx="0"/>
          </p:cNvCxnSpPr>
          <p:nvPr/>
        </p:nvCxnSpPr>
        <p:spPr>
          <a:xfrm flipH="1">
            <a:off x="884681" y="3016200"/>
            <a:ext cx="1746126" cy="9168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7" idx="2"/>
            <a:endCxn id="10" idx="0"/>
          </p:cNvCxnSpPr>
          <p:nvPr/>
        </p:nvCxnSpPr>
        <p:spPr>
          <a:xfrm flipH="1">
            <a:off x="2629347" y="3016200"/>
            <a:ext cx="1460" cy="9168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7" idx="2"/>
            <a:endCxn id="16" idx="0"/>
          </p:cNvCxnSpPr>
          <p:nvPr/>
        </p:nvCxnSpPr>
        <p:spPr>
          <a:xfrm>
            <a:off x="2630807" y="3016200"/>
            <a:ext cx="1565402" cy="9168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16" idx="2"/>
            <a:endCxn id="22" idx="0"/>
          </p:cNvCxnSpPr>
          <p:nvPr/>
        </p:nvCxnSpPr>
        <p:spPr>
          <a:xfrm flipH="1">
            <a:off x="3566911" y="4528368"/>
            <a:ext cx="629298" cy="9610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10" idx="2"/>
            <a:endCxn id="19" idx="0"/>
          </p:cNvCxnSpPr>
          <p:nvPr/>
        </p:nvCxnSpPr>
        <p:spPr>
          <a:xfrm flipH="1">
            <a:off x="1766711" y="4528368"/>
            <a:ext cx="862636" cy="8890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0" idx="2"/>
            <a:endCxn id="22" idx="0"/>
          </p:cNvCxnSpPr>
          <p:nvPr/>
        </p:nvCxnSpPr>
        <p:spPr>
          <a:xfrm>
            <a:off x="2629347" y="4528368"/>
            <a:ext cx="937564" cy="9610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13" idx="2"/>
            <a:endCxn id="19" idx="0"/>
          </p:cNvCxnSpPr>
          <p:nvPr/>
        </p:nvCxnSpPr>
        <p:spPr>
          <a:xfrm>
            <a:off x="884681" y="4528369"/>
            <a:ext cx="882030" cy="8890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46936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习题⑨ 图的遍历</a:t>
            </a:r>
          </a:p>
        </p:txBody>
      </p:sp>
      <p:sp>
        <p:nvSpPr>
          <p:cNvPr id="3" name="内容占位符 2"/>
          <p:cNvSpPr>
            <a:spLocks noGrp="1"/>
          </p:cNvSpPr>
          <p:nvPr>
            <p:ph sz="quarter" idx="1"/>
          </p:nvPr>
        </p:nvSpPr>
        <p:spPr/>
        <p:txBody>
          <a:bodyPr/>
          <a:lstStyle/>
          <a:p>
            <a:r>
              <a:rPr lang="zh-CN" altLang="en-US" dirty="0"/>
              <a:t>已知邻接矩阵或邻接表（如上题），求图的深度优先遍历和广度优先遍历序列。</a:t>
            </a:r>
          </a:p>
        </p:txBody>
      </p:sp>
      <p:sp>
        <p:nvSpPr>
          <p:cNvPr id="4" name="灯片编号占位符 3"/>
          <p:cNvSpPr>
            <a:spLocks noGrp="1"/>
          </p:cNvSpPr>
          <p:nvPr>
            <p:ph type="sldNum" sz="quarter" idx="15"/>
          </p:nvPr>
        </p:nvSpPr>
        <p:spPr/>
        <p:txBody>
          <a:bodyPr/>
          <a:lstStyle/>
          <a:p>
            <a:fld id="{0C913308-F349-4B6D-A68A-DD1791B4A57B}" type="slidenum">
              <a:rPr lang="zh-CN" altLang="en-US" smtClean="0"/>
              <a:t>38</a:t>
            </a:fld>
            <a:endParaRPr lang="zh-CN" altLang="en-US"/>
          </a:p>
        </p:txBody>
      </p:sp>
    </p:spTree>
    <p:extLst>
      <p:ext uri="{BB962C8B-B14F-4D97-AF65-F5344CB8AC3E}">
        <p14:creationId xmlns:p14="http://schemas.microsoft.com/office/powerpoint/2010/main" val="8075776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习题⑩ 最小生成树</a:t>
            </a:r>
          </a:p>
        </p:txBody>
      </p:sp>
      <p:sp>
        <p:nvSpPr>
          <p:cNvPr id="3" name="内容占位符 2"/>
          <p:cNvSpPr>
            <a:spLocks noGrp="1"/>
          </p:cNvSpPr>
          <p:nvPr>
            <p:ph sz="quarter" idx="1"/>
          </p:nvPr>
        </p:nvSpPr>
        <p:spPr/>
        <p:txBody>
          <a:bodyPr/>
          <a:lstStyle/>
          <a:p>
            <a:r>
              <a:rPr lang="zh-CN" altLang="en-US" dirty="0"/>
              <a:t>已知网图如下，利用</a:t>
            </a:r>
            <a:r>
              <a:rPr lang="en-US" altLang="zh-CN" dirty="0"/>
              <a:t>Prim</a:t>
            </a:r>
            <a:r>
              <a:rPr lang="zh-CN" altLang="en-US" dirty="0"/>
              <a:t>算法求图的最小生成树，从</a:t>
            </a:r>
            <a:r>
              <a:rPr lang="en-US" altLang="zh-CN" dirty="0"/>
              <a:t>v1</a:t>
            </a:r>
            <a:r>
              <a:rPr lang="zh-CN" altLang="en-US" dirty="0"/>
              <a:t>开始，写出算法步骤，给出每个步骤的过程示意图。</a:t>
            </a:r>
          </a:p>
        </p:txBody>
      </p:sp>
      <p:sp>
        <p:nvSpPr>
          <p:cNvPr id="4" name="灯片编号占位符 3"/>
          <p:cNvSpPr>
            <a:spLocks noGrp="1"/>
          </p:cNvSpPr>
          <p:nvPr>
            <p:ph type="sldNum" sz="quarter" idx="15"/>
          </p:nvPr>
        </p:nvSpPr>
        <p:spPr/>
        <p:txBody>
          <a:bodyPr/>
          <a:lstStyle/>
          <a:p>
            <a:fld id="{0C913308-F349-4B6D-A68A-DD1791B4A57B}" type="slidenum">
              <a:rPr lang="zh-CN" altLang="en-US" smtClean="0"/>
              <a:t>39</a:t>
            </a:fld>
            <a:endParaRPr lang="zh-CN" altLang="en-US"/>
          </a:p>
        </p:txBody>
      </p:sp>
      <p:grpSp>
        <p:nvGrpSpPr>
          <p:cNvPr id="37" name="组合 36"/>
          <p:cNvGrpSpPr/>
          <p:nvPr/>
        </p:nvGrpSpPr>
        <p:grpSpPr>
          <a:xfrm>
            <a:off x="2557261" y="2947227"/>
            <a:ext cx="3841753" cy="3663850"/>
            <a:chOff x="2566765" y="2901416"/>
            <a:chExt cx="3841753" cy="3663850"/>
          </a:xfrm>
        </p:grpSpPr>
        <p:grpSp>
          <p:nvGrpSpPr>
            <p:cNvPr id="5" name="Group 75"/>
            <p:cNvGrpSpPr>
              <a:grpSpLocks/>
            </p:cNvGrpSpPr>
            <p:nvPr/>
          </p:nvGrpSpPr>
          <p:grpSpPr bwMode="auto">
            <a:xfrm>
              <a:off x="4312891" y="2901416"/>
              <a:ext cx="530225" cy="595312"/>
              <a:chOff x="3721" y="3017"/>
              <a:chExt cx="334" cy="375"/>
            </a:xfrm>
          </p:grpSpPr>
          <p:sp>
            <p:nvSpPr>
              <p:cNvPr id="6" name="Oval 76"/>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2857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defRPr/>
                </a:pPr>
                <a:endParaRPr lang="zh-CN" altLang="en-US" b="0">
                  <a:solidFill>
                    <a:schemeClr val="bg1"/>
                  </a:solidFill>
                </a:endParaRPr>
              </a:p>
            </p:txBody>
          </p:sp>
          <p:sp>
            <p:nvSpPr>
              <p:cNvPr id="7" name="Text Box 77"/>
              <p:cNvSpPr txBox="1">
                <a:spLocks noChangeArrowheads="1"/>
              </p:cNvSpPr>
              <p:nvPr/>
            </p:nvSpPr>
            <p:spPr bwMode="auto">
              <a:xfrm>
                <a:off x="3763" y="3017"/>
                <a:ext cx="292" cy="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b="1">
                    <a:solidFill>
                      <a:schemeClr val="accent2"/>
                    </a:solidFill>
                    <a:latin typeface="Arial" charset="0"/>
                    <a:ea typeface="华文行楷" pitchFamily="2" charset="-122"/>
                  </a:defRPr>
                </a:lvl1pPr>
                <a:lvl2pPr marL="742950" indent="-285750" eaLnBrk="0" hangingPunct="0">
                  <a:defRPr b="1">
                    <a:solidFill>
                      <a:schemeClr val="accent2"/>
                    </a:solidFill>
                    <a:latin typeface="Arial" charset="0"/>
                    <a:ea typeface="华文行楷" pitchFamily="2" charset="-122"/>
                  </a:defRPr>
                </a:lvl2pPr>
                <a:lvl3pPr marL="1143000" indent="-228600" eaLnBrk="0" hangingPunct="0">
                  <a:defRPr b="1">
                    <a:solidFill>
                      <a:schemeClr val="accent2"/>
                    </a:solidFill>
                    <a:latin typeface="Arial" charset="0"/>
                    <a:ea typeface="华文行楷" pitchFamily="2" charset="-122"/>
                  </a:defRPr>
                </a:lvl3pPr>
                <a:lvl4pPr marL="1600200" indent="-228600" eaLnBrk="0" hangingPunct="0">
                  <a:defRPr b="1">
                    <a:solidFill>
                      <a:schemeClr val="accent2"/>
                    </a:solidFill>
                    <a:latin typeface="Arial" charset="0"/>
                    <a:ea typeface="华文行楷" pitchFamily="2" charset="-122"/>
                  </a:defRPr>
                </a:lvl4pPr>
                <a:lvl5pPr marL="2057400" indent="-228600" eaLnBrk="0" hangingPunct="0">
                  <a:defRPr b="1">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b="1">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b="1">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b="1">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b="1">
                    <a:solidFill>
                      <a:schemeClr val="accent2"/>
                    </a:solidFill>
                    <a:latin typeface="Arial" charset="0"/>
                    <a:ea typeface="华文行楷" pitchFamily="2" charset="-122"/>
                  </a:defRPr>
                </a:lvl9pPr>
              </a:lstStyle>
              <a:p>
                <a:pPr algn="just"/>
                <a:r>
                  <a:rPr lang="en-US" altLang="zh-CN" sz="2800" i="1" dirty="0">
                    <a:solidFill>
                      <a:schemeClr val="bg1"/>
                    </a:solidFill>
                    <a:latin typeface="Times New Roman" pitchFamily="18" charset="0"/>
                    <a:ea typeface="宋体" charset="-122"/>
                  </a:rPr>
                  <a:t>V</a:t>
                </a:r>
                <a:r>
                  <a:rPr lang="en-US" altLang="zh-CN" sz="2800" baseline="-25000" dirty="0">
                    <a:solidFill>
                      <a:schemeClr val="bg1"/>
                    </a:solidFill>
                    <a:latin typeface="Times New Roman" pitchFamily="18" charset="0"/>
                    <a:ea typeface="宋体" charset="-122"/>
                  </a:rPr>
                  <a:t>1</a:t>
                </a:r>
                <a:endParaRPr lang="en-US" altLang="zh-CN" sz="2800" dirty="0">
                  <a:solidFill>
                    <a:schemeClr val="bg1"/>
                  </a:solidFill>
                  <a:latin typeface="Times New Roman" pitchFamily="18" charset="0"/>
                  <a:ea typeface="宋体" charset="-122"/>
                </a:endParaRPr>
              </a:p>
            </p:txBody>
          </p:sp>
        </p:grpSp>
        <p:grpSp>
          <p:nvGrpSpPr>
            <p:cNvPr id="8" name="Group 78"/>
            <p:cNvGrpSpPr>
              <a:grpSpLocks/>
            </p:cNvGrpSpPr>
            <p:nvPr/>
          </p:nvGrpSpPr>
          <p:grpSpPr bwMode="auto">
            <a:xfrm>
              <a:off x="4311431" y="4413584"/>
              <a:ext cx="530225" cy="595312"/>
              <a:chOff x="3721" y="3017"/>
              <a:chExt cx="334" cy="375"/>
            </a:xfrm>
          </p:grpSpPr>
          <p:sp>
            <p:nvSpPr>
              <p:cNvPr id="9" name="Oval 79"/>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2857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defRPr/>
                </a:pPr>
                <a:endParaRPr lang="zh-CN" altLang="en-US" b="0">
                  <a:solidFill>
                    <a:schemeClr val="bg1"/>
                  </a:solidFill>
                </a:endParaRPr>
              </a:p>
            </p:txBody>
          </p:sp>
          <p:sp>
            <p:nvSpPr>
              <p:cNvPr id="10" name="Text Box 80"/>
              <p:cNvSpPr txBox="1">
                <a:spLocks noChangeArrowheads="1"/>
              </p:cNvSpPr>
              <p:nvPr/>
            </p:nvSpPr>
            <p:spPr bwMode="auto">
              <a:xfrm>
                <a:off x="3763" y="3017"/>
                <a:ext cx="292" cy="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b="1">
                    <a:solidFill>
                      <a:schemeClr val="accent2"/>
                    </a:solidFill>
                    <a:latin typeface="Arial" charset="0"/>
                    <a:ea typeface="华文行楷" pitchFamily="2" charset="-122"/>
                  </a:defRPr>
                </a:lvl1pPr>
                <a:lvl2pPr marL="742950" indent="-285750" eaLnBrk="0" hangingPunct="0">
                  <a:defRPr b="1">
                    <a:solidFill>
                      <a:schemeClr val="accent2"/>
                    </a:solidFill>
                    <a:latin typeface="Arial" charset="0"/>
                    <a:ea typeface="华文行楷" pitchFamily="2" charset="-122"/>
                  </a:defRPr>
                </a:lvl2pPr>
                <a:lvl3pPr marL="1143000" indent="-228600" eaLnBrk="0" hangingPunct="0">
                  <a:defRPr b="1">
                    <a:solidFill>
                      <a:schemeClr val="accent2"/>
                    </a:solidFill>
                    <a:latin typeface="Arial" charset="0"/>
                    <a:ea typeface="华文行楷" pitchFamily="2" charset="-122"/>
                  </a:defRPr>
                </a:lvl3pPr>
                <a:lvl4pPr marL="1600200" indent="-228600" eaLnBrk="0" hangingPunct="0">
                  <a:defRPr b="1">
                    <a:solidFill>
                      <a:schemeClr val="accent2"/>
                    </a:solidFill>
                    <a:latin typeface="Arial" charset="0"/>
                    <a:ea typeface="华文行楷" pitchFamily="2" charset="-122"/>
                  </a:defRPr>
                </a:lvl4pPr>
                <a:lvl5pPr marL="2057400" indent="-228600" eaLnBrk="0" hangingPunct="0">
                  <a:defRPr b="1">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b="1">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b="1">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b="1">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b="1">
                    <a:solidFill>
                      <a:schemeClr val="accent2"/>
                    </a:solidFill>
                    <a:latin typeface="Arial" charset="0"/>
                    <a:ea typeface="华文行楷" pitchFamily="2" charset="-122"/>
                  </a:defRPr>
                </a:lvl9pPr>
              </a:lstStyle>
              <a:p>
                <a:pPr algn="just"/>
                <a:r>
                  <a:rPr lang="en-US" altLang="zh-CN" sz="2800" i="1">
                    <a:solidFill>
                      <a:schemeClr val="bg1"/>
                    </a:solidFill>
                    <a:latin typeface="Times New Roman" pitchFamily="18" charset="0"/>
                    <a:ea typeface="宋体" charset="-122"/>
                  </a:rPr>
                  <a:t>V</a:t>
                </a:r>
                <a:r>
                  <a:rPr lang="en-US" altLang="zh-CN" sz="2800" baseline="-25000">
                    <a:solidFill>
                      <a:schemeClr val="bg1"/>
                    </a:solidFill>
                    <a:latin typeface="Times New Roman" pitchFamily="18" charset="0"/>
                    <a:ea typeface="宋体" charset="-122"/>
                  </a:rPr>
                  <a:t>3</a:t>
                </a:r>
                <a:endParaRPr lang="en-US" altLang="zh-CN" sz="2800">
                  <a:solidFill>
                    <a:schemeClr val="bg1"/>
                  </a:solidFill>
                  <a:latin typeface="Times New Roman" pitchFamily="18" charset="0"/>
                  <a:ea typeface="宋体" charset="-122"/>
                </a:endParaRPr>
              </a:p>
            </p:txBody>
          </p:sp>
        </p:grpSp>
        <p:grpSp>
          <p:nvGrpSpPr>
            <p:cNvPr id="11" name="Group 81"/>
            <p:cNvGrpSpPr>
              <a:grpSpLocks/>
            </p:cNvGrpSpPr>
            <p:nvPr/>
          </p:nvGrpSpPr>
          <p:grpSpPr bwMode="auto">
            <a:xfrm>
              <a:off x="2566765" y="4413584"/>
              <a:ext cx="530225" cy="595313"/>
              <a:chOff x="3721" y="3017"/>
              <a:chExt cx="334" cy="375"/>
            </a:xfrm>
          </p:grpSpPr>
          <p:sp>
            <p:nvSpPr>
              <p:cNvPr id="12" name="Oval 82"/>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2857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defRPr/>
                </a:pPr>
                <a:endParaRPr lang="zh-CN" altLang="en-US" b="0">
                  <a:solidFill>
                    <a:schemeClr val="bg1"/>
                  </a:solidFill>
                </a:endParaRPr>
              </a:p>
            </p:txBody>
          </p:sp>
          <p:sp>
            <p:nvSpPr>
              <p:cNvPr id="13" name="Text Box 83"/>
              <p:cNvSpPr txBox="1">
                <a:spLocks noChangeArrowheads="1"/>
              </p:cNvSpPr>
              <p:nvPr/>
            </p:nvSpPr>
            <p:spPr bwMode="auto">
              <a:xfrm>
                <a:off x="3763" y="3017"/>
                <a:ext cx="292" cy="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b="1">
                    <a:solidFill>
                      <a:schemeClr val="accent2"/>
                    </a:solidFill>
                    <a:latin typeface="Arial" charset="0"/>
                    <a:ea typeface="华文行楷" pitchFamily="2" charset="-122"/>
                  </a:defRPr>
                </a:lvl1pPr>
                <a:lvl2pPr marL="742950" indent="-285750" eaLnBrk="0" hangingPunct="0">
                  <a:defRPr b="1">
                    <a:solidFill>
                      <a:schemeClr val="accent2"/>
                    </a:solidFill>
                    <a:latin typeface="Arial" charset="0"/>
                    <a:ea typeface="华文行楷" pitchFamily="2" charset="-122"/>
                  </a:defRPr>
                </a:lvl2pPr>
                <a:lvl3pPr marL="1143000" indent="-228600" eaLnBrk="0" hangingPunct="0">
                  <a:defRPr b="1">
                    <a:solidFill>
                      <a:schemeClr val="accent2"/>
                    </a:solidFill>
                    <a:latin typeface="Arial" charset="0"/>
                    <a:ea typeface="华文行楷" pitchFamily="2" charset="-122"/>
                  </a:defRPr>
                </a:lvl3pPr>
                <a:lvl4pPr marL="1600200" indent="-228600" eaLnBrk="0" hangingPunct="0">
                  <a:defRPr b="1">
                    <a:solidFill>
                      <a:schemeClr val="accent2"/>
                    </a:solidFill>
                    <a:latin typeface="Arial" charset="0"/>
                    <a:ea typeface="华文行楷" pitchFamily="2" charset="-122"/>
                  </a:defRPr>
                </a:lvl4pPr>
                <a:lvl5pPr marL="2057400" indent="-228600" eaLnBrk="0" hangingPunct="0">
                  <a:defRPr b="1">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b="1">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b="1">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b="1">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b="1">
                    <a:solidFill>
                      <a:schemeClr val="accent2"/>
                    </a:solidFill>
                    <a:latin typeface="Arial" charset="0"/>
                    <a:ea typeface="华文行楷" pitchFamily="2" charset="-122"/>
                  </a:defRPr>
                </a:lvl9pPr>
              </a:lstStyle>
              <a:p>
                <a:pPr algn="just"/>
                <a:r>
                  <a:rPr lang="en-US" altLang="zh-CN" sz="2800" i="1">
                    <a:solidFill>
                      <a:schemeClr val="bg1"/>
                    </a:solidFill>
                    <a:latin typeface="Times New Roman" pitchFamily="18" charset="0"/>
                    <a:ea typeface="宋体" charset="-122"/>
                  </a:rPr>
                  <a:t>V</a:t>
                </a:r>
                <a:r>
                  <a:rPr lang="en-US" altLang="zh-CN" sz="2800" baseline="-25000">
                    <a:solidFill>
                      <a:schemeClr val="bg1"/>
                    </a:solidFill>
                    <a:latin typeface="Times New Roman" pitchFamily="18" charset="0"/>
                    <a:ea typeface="宋体" charset="-122"/>
                  </a:rPr>
                  <a:t>2</a:t>
                </a:r>
                <a:endParaRPr lang="en-US" altLang="zh-CN" sz="2800">
                  <a:solidFill>
                    <a:schemeClr val="bg1"/>
                  </a:solidFill>
                  <a:latin typeface="Times New Roman" pitchFamily="18" charset="0"/>
                  <a:ea typeface="宋体" charset="-122"/>
                </a:endParaRPr>
              </a:p>
            </p:txBody>
          </p:sp>
        </p:grpSp>
        <p:grpSp>
          <p:nvGrpSpPr>
            <p:cNvPr id="14" name="Group 84"/>
            <p:cNvGrpSpPr>
              <a:grpSpLocks/>
            </p:cNvGrpSpPr>
            <p:nvPr/>
          </p:nvGrpSpPr>
          <p:grpSpPr bwMode="auto">
            <a:xfrm>
              <a:off x="5878293" y="4413584"/>
              <a:ext cx="530225" cy="595312"/>
              <a:chOff x="3721" y="3017"/>
              <a:chExt cx="334" cy="375"/>
            </a:xfrm>
          </p:grpSpPr>
          <p:sp>
            <p:nvSpPr>
              <p:cNvPr id="15" name="Oval 85"/>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2857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defRPr/>
                </a:pPr>
                <a:endParaRPr lang="zh-CN" altLang="en-US" b="0">
                  <a:solidFill>
                    <a:schemeClr val="bg1"/>
                  </a:solidFill>
                </a:endParaRPr>
              </a:p>
            </p:txBody>
          </p:sp>
          <p:sp>
            <p:nvSpPr>
              <p:cNvPr id="16" name="Text Box 86"/>
              <p:cNvSpPr txBox="1">
                <a:spLocks noChangeArrowheads="1"/>
              </p:cNvSpPr>
              <p:nvPr/>
            </p:nvSpPr>
            <p:spPr bwMode="auto">
              <a:xfrm>
                <a:off x="3763" y="3017"/>
                <a:ext cx="292" cy="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b="1">
                    <a:solidFill>
                      <a:schemeClr val="accent2"/>
                    </a:solidFill>
                    <a:latin typeface="Arial" charset="0"/>
                    <a:ea typeface="华文行楷" pitchFamily="2" charset="-122"/>
                  </a:defRPr>
                </a:lvl1pPr>
                <a:lvl2pPr marL="742950" indent="-285750" eaLnBrk="0" hangingPunct="0">
                  <a:defRPr b="1">
                    <a:solidFill>
                      <a:schemeClr val="accent2"/>
                    </a:solidFill>
                    <a:latin typeface="Arial" charset="0"/>
                    <a:ea typeface="华文行楷" pitchFamily="2" charset="-122"/>
                  </a:defRPr>
                </a:lvl2pPr>
                <a:lvl3pPr marL="1143000" indent="-228600" eaLnBrk="0" hangingPunct="0">
                  <a:defRPr b="1">
                    <a:solidFill>
                      <a:schemeClr val="accent2"/>
                    </a:solidFill>
                    <a:latin typeface="Arial" charset="0"/>
                    <a:ea typeface="华文行楷" pitchFamily="2" charset="-122"/>
                  </a:defRPr>
                </a:lvl3pPr>
                <a:lvl4pPr marL="1600200" indent="-228600" eaLnBrk="0" hangingPunct="0">
                  <a:defRPr b="1">
                    <a:solidFill>
                      <a:schemeClr val="accent2"/>
                    </a:solidFill>
                    <a:latin typeface="Arial" charset="0"/>
                    <a:ea typeface="华文行楷" pitchFamily="2" charset="-122"/>
                  </a:defRPr>
                </a:lvl4pPr>
                <a:lvl5pPr marL="2057400" indent="-228600" eaLnBrk="0" hangingPunct="0">
                  <a:defRPr b="1">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b="1">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b="1">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b="1">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b="1">
                    <a:solidFill>
                      <a:schemeClr val="accent2"/>
                    </a:solidFill>
                    <a:latin typeface="Arial" charset="0"/>
                    <a:ea typeface="华文行楷" pitchFamily="2" charset="-122"/>
                  </a:defRPr>
                </a:lvl9pPr>
              </a:lstStyle>
              <a:p>
                <a:pPr algn="just"/>
                <a:r>
                  <a:rPr lang="en-US" altLang="zh-CN" sz="2800" i="1" dirty="0">
                    <a:solidFill>
                      <a:schemeClr val="bg1"/>
                    </a:solidFill>
                    <a:latin typeface="Times New Roman" pitchFamily="18" charset="0"/>
                    <a:ea typeface="宋体" charset="-122"/>
                  </a:rPr>
                  <a:t>V</a:t>
                </a:r>
                <a:r>
                  <a:rPr lang="en-US" altLang="zh-CN" sz="2800" baseline="-25000" dirty="0">
                    <a:solidFill>
                      <a:schemeClr val="bg1"/>
                    </a:solidFill>
                    <a:latin typeface="Times New Roman" pitchFamily="18" charset="0"/>
                    <a:ea typeface="宋体" charset="-122"/>
                  </a:rPr>
                  <a:t>4</a:t>
                </a:r>
                <a:endParaRPr lang="en-US" altLang="zh-CN" sz="2800" dirty="0">
                  <a:solidFill>
                    <a:schemeClr val="bg1"/>
                  </a:solidFill>
                  <a:latin typeface="Times New Roman" pitchFamily="18" charset="0"/>
                  <a:ea typeface="宋体" charset="-122"/>
                </a:endParaRPr>
              </a:p>
            </p:txBody>
          </p:sp>
        </p:grpSp>
        <p:grpSp>
          <p:nvGrpSpPr>
            <p:cNvPr id="17" name="Group 87"/>
            <p:cNvGrpSpPr>
              <a:grpSpLocks/>
            </p:cNvGrpSpPr>
            <p:nvPr/>
          </p:nvGrpSpPr>
          <p:grpSpPr bwMode="auto">
            <a:xfrm>
              <a:off x="3448795" y="5897945"/>
              <a:ext cx="530225" cy="595312"/>
              <a:chOff x="3721" y="3017"/>
              <a:chExt cx="334" cy="375"/>
            </a:xfrm>
          </p:grpSpPr>
          <p:sp>
            <p:nvSpPr>
              <p:cNvPr id="18" name="Oval 88"/>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2857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defRPr/>
                </a:pPr>
                <a:endParaRPr lang="zh-CN" altLang="en-US" b="0">
                  <a:solidFill>
                    <a:schemeClr val="bg1"/>
                  </a:solidFill>
                </a:endParaRPr>
              </a:p>
            </p:txBody>
          </p:sp>
          <p:sp>
            <p:nvSpPr>
              <p:cNvPr id="19" name="Text Box 89"/>
              <p:cNvSpPr txBox="1">
                <a:spLocks noChangeArrowheads="1"/>
              </p:cNvSpPr>
              <p:nvPr/>
            </p:nvSpPr>
            <p:spPr bwMode="auto">
              <a:xfrm>
                <a:off x="3763" y="3017"/>
                <a:ext cx="292" cy="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b="1">
                    <a:solidFill>
                      <a:schemeClr val="accent2"/>
                    </a:solidFill>
                    <a:latin typeface="Arial" charset="0"/>
                    <a:ea typeface="华文行楷" pitchFamily="2" charset="-122"/>
                  </a:defRPr>
                </a:lvl1pPr>
                <a:lvl2pPr marL="742950" indent="-285750" eaLnBrk="0" hangingPunct="0">
                  <a:defRPr b="1">
                    <a:solidFill>
                      <a:schemeClr val="accent2"/>
                    </a:solidFill>
                    <a:latin typeface="Arial" charset="0"/>
                    <a:ea typeface="华文行楷" pitchFamily="2" charset="-122"/>
                  </a:defRPr>
                </a:lvl2pPr>
                <a:lvl3pPr marL="1143000" indent="-228600" eaLnBrk="0" hangingPunct="0">
                  <a:defRPr b="1">
                    <a:solidFill>
                      <a:schemeClr val="accent2"/>
                    </a:solidFill>
                    <a:latin typeface="Arial" charset="0"/>
                    <a:ea typeface="华文行楷" pitchFamily="2" charset="-122"/>
                  </a:defRPr>
                </a:lvl3pPr>
                <a:lvl4pPr marL="1600200" indent="-228600" eaLnBrk="0" hangingPunct="0">
                  <a:defRPr b="1">
                    <a:solidFill>
                      <a:schemeClr val="accent2"/>
                    </a:solidFill>
                    <a:latin typeface="Arial" charset="0"/>
                    <a:ea typeface="华文行楷" pitchFamily="2" charset="-122"/>
                  </a:defRPr>
                </a:lvl4pPr>
                <a:lvl5pPr marL="2057400" indent="-228600" eaLnBrk="0" hangingPunct="0">
                  <a:defRPr b="1">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b="1">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b="1">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b="1">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b="1">
                    <a:solidFill>
                      <a:schemeClr val="accent2"/>
                    </a:solidFill>
                    <a:latin typeface="Arial" charset="0"/>
                    <a:ea typeface="华文行楷" pitchFamily="2" charset="-122"/>
                  </a:defRPr>
                </a:lvl9pPr>
              </a:lstStyle>
              <a:p>
                <a:pPr algn="just"/>
                <a:r>
                  <a:rPr lang="en-US" altLang="zh-CN" sz="2800" i="1">
                    <a:solidFill>
                      <a:schemeClr val="bg1"/>
                    </a:solidFill>
                    <a:latin typeface="Times New Roman" pitchFamily="18" charset="0"/>
                    <a:ea typeface="宋体" charset="-122"/>
                  </a:rPr>
                  <a:t>V</a:t>
                </a:r>
                <a:r>
                  <a:rPr lang="en-US" altLang="zh-CN" sz="2800" baseline="-25000">
                    <a:solidFill>
                      <a:schemeClr val="bg1"/>
                    </a:solidFill>
                    <a:latin typeface="Times New Roman" pitchFamily="18" charset="0"/>
                    <a:ea typeface="宋体" charset="-122"/>
                  </a:rPr>
                  <a:t>5</a:t>
                </a:r>
                <a:endParaRPr lang="en-US" altLang="zh-CN" sz="2800">
                  <a:solidFill>
                    <a:schemeClr val="bg1"/>
                  </a:solidFill>
                  <a:latin typeface="Times New Roman" pitchFamily="18" charset="0"/>
                  <a:ea typeface="宋体" charset="-122"/>
                </a:endParaRPr>
              </a:p>
            </p:txBody>
          </p:sp>
        </p:grpSp>
        <p:grpSp>
          <p:nvGrpSpPr>
            <p:cNvPr id="20" name="Group 90"/>
            <p:cNvGrpSpPr>
              <a:grpSpLocks/>
            </p:cNvGrpSpPr>
            <p:nvPr/>
          </p:nvGrpSpPr>
          <p:grpSpPr bwMode="auto">
            <a:xfrm>
              <a:off x="5248995" y="5969953"/>
              <a:ext cx="530225" cy="595313"/>
              <a:chOff x="3721" y="3017"/>
              <a:chExt cx="334" cy="375"/>
            </a:xfrm>
          </p:grpSpPr>
          <p:sp>
            <p:nvSpPr>
              <p:cNvPr id="21" name="Oval 91"/>
              <p:cNvSpPr>
                <a:spLocks noChangeArrowheads="1"/>
              </p:cNvSpPr>
              <p:nvPr/>
            </p:nvSpPr>
            <p:spPr bwMode="auto">
              <a:xfrm>
                <a:off x="3721" y="3048"/>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2857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p>
                <a:pPr>
                  <a:defRPr/>
                </a:pPr>
                <a:endParaRPr lang="zh-CN" altLang="en-US" b="0">
                  <a:solidFill>
                    <a:schemeClr val="bg1"/>
                  </a:solidFill>
                </a:endParaRPr>
              </a:p>
            </p:txBody>
          </p:sp>
          <p:sp>
            <p:nvSpPr>
              <p:cNvPr id="22" name="Text Box 92"/>
              <p:cNvSpPr txBox="1">
                <a:spLocks noChangeArrowheads="1"/>
              </p:cNvSpPr>
              <p:nvPr/>
            </p:nvSpPr>
            <p:spPr bwMode="auto">
              <a:xfrm>
                <a:off x="3763" y="3017"/>
                <a:ext cx="292" cy="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 tIns="28800" rIns="0" bIns="10800"/>
              <a:lstStyle>
                <a:lvl1pPr eaLnBrk="0" hangingPunct="0">
                  <a:defRPr b="1">
                    <a:solidFill>
                      <a:schemeClr val="accent2"/>
                    </a:solidFill>
                    <a:latin typeface="Arial" charset="0"/>
                    <a:ea typeface="华文行楷" pitchFamily="2" charset="-122"/>
                  </a:defRPr>
                </a:lvl1pPr>
                <a:lvl2pPr marL="742950" indent="-285750" eaLnBrk="0" hangingPunct="0">
                  <a:defRPr b="1">
                    <a:solidFill>
                      <a:schemeClr val="accent2"/>
                    </a:solidFill>
                    <a:latin typeface="Arial" charset="0"/>
                    <a:ea typeface="华文行楷" pitchFamily="2" charset="-122"/>
                  </a:defRPr>
                </a:lvl2pPr>
                <a:lvl3pPr marL="1143000" indent="-228600" eaLnBrk="0" hangingPunct="0">
                  <a:defRPr b="1">
                    <a:solidFill>
                      <a:schemeClr val="accent2"/>
                    </a:solidFill>
                    <a:latin typeface="Arial" charset="0"/>
                    <a:ea typeface="华文行楷" pitchFamily="2" charset="-122"/>
                  </a:defRPr>
                </a:lvl3pPr>
                <a:lvl4pPr marL="1600200" indent="-228600" eaLnBrk="0" hangingPunct="0">
                  <a:defRPr b="1">
                    <a:solidFill>
                      <a:schemeClr val="accent2"/>
                    </a:solidFill>
                    <a:latin typeface="Arial" charset="0"/>
                    <a:ea typeface="华文行楷" pitchFamily="2" charset="-122"/>
                  </a:defRPr>
                </a:lvl4pPr>
                <a:lvl5pPr marL="2057400" indent="-228600" eaLnBrk="0" hangingPunct="0">
                  <a:defRPr b="1">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b="1">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b="1">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b="1">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b="1">
                    <a:solidFill>
                      <a:schemeClr val="accent2"/>
                    </a:solidFill>
                    <a:latin typeface="Arial" charset="0"/>
                    <a:ea typeface="华文行楷" pitchFamily="2" charset="-122"/>
                  </a:defRPr>
                </a:lvl9pPr>
              </a:lstStyle>
              <a:p>
                <a:pPr algn="just"/>
                <a:r>
                  <a:rPr lang="en-US" altLang="zh-CN" sz="2800" i="1" dirty="0">
                    <a:solidFill>
                      <a:schemeClr val="bg1"/>
                    </a:solidFill>
                    <a:latin typeface="Times New Roman" pitchFamily="18" charset="0"/>
                    <a:ea typeface="宋体" charset="-122"/>
                  </a:rPr>
                  <a:t>V</a:t>
                </a:r>
                <a:r>
                  <a:rPr lang="en-US" altLang="zh-CN" sz="2800" baseline="-25000" dirty="0">
                    <a:solidFill>
                      <a:schemeClr val="bg1"/>
                    </a:solidFill>
                    <a:latin typeface="Times New Roman" pitchFamily="18" charset="0"/>
                    <a:ea typeface="宋体" charset="-122"/>
                  </a:rPr>
                  <a:t>6</a:t>
                </a:r>
                <a:endParaRPr lang="en-US" altLang="zh-CN" sz="2800" dirty="0">
                  <a:solidFill>
                    <a:schemeClr val="bg1"/>
                  </a:solidFill>
                  <a:latin typeface="Times New Roman" pitchFamily="18" charset="0"/>
                  <a:ea typeface="宋体" charset="-122"/>
                </a:endParaRPr>
              </a:p>
            </p:txBody>
          </p:sp>
        </p:grpSp>
        <p:cxnSp>
          <p:nvCxnSpPr>
            <p:cNvPr id="23" name="直接连接符 22"/>
            <p:cNvCxnSpPr>
              <a:stCxn id="7" idx="2"/>
              <a:endCxn id="13" idx="0"/>
            </p:cNvCxnSpPr>
            <p:nvPr/>
          </p:nvCxnSpPr>
          <p:spPr>
            <a:xfrm flipH="1">
              <a:off x="2865215" y="3496728"/>
              <a:ext cx="1746126" cy="9168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7" idx="2"/>
              <a:endCxn id="10" idx="0"/>
            </p:cNvCxnSpPr>
            <p:nvPr/>
          </p:nvCxnSpPr>
          <p:spPr>
            <a:xfrm flipH="1">
              <a:off x="4609881" y="3496728"/>
              <a:ext cx="1460" cy="9168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7" idx="2"/>
              <a:endCxn id="16" idx="0"/>
            </p:cNvCxnSpPr>
            <p:nvPr/>
          </p:nvCxnSpPr>
          <p:spPr>
            <a:xfrm>
              <a:off x="4611341" y="3496728"/>
              <a:ext cx="1565402" cy="9168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6" idx="2"/>
              <a:endCxn id="22" idx="0"/>
            </p:cNvCxnSpPr>
            <p:nvPr/>
          </p:nvCxnSpPr>
          <p:spPr>
            <a:xfrm flipH="1">
              <a:off x="5547445" y="5008896"/>
              <a:ext cx="629298" cy="9610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0" idx="2"/>
              <a:endCxn id="19" idx="0"/>
            </p:cNvCxnSpPr>
            <p:nvPr/>
          </p:nvCxnSpPr>
          <p:spPr>
            <a:xfrm flipH="1">
              <a:off x="3747245" y="5008896"/>
              <a:ext cx="862636" cy="8890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0" idx="2"/>
              <a:endCxn id="22" idx="0"/>
            </p:cNvCxnSpPr>
            <p:nvPr/>
          </p:nvCxnSpPr>
          <p:spPr>
            <a:xfrm>
              <a:off x="4609881" y="5008896"/>
              <a:ext cx="937564" cy="9610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3" idx="2"/>
              <a:endCxn id="19" idx="0"/>
            </p:cNvCxnSpPr>
            <p:nvPr/>
          </p:nvCxnSpPr>
          <p:spPr>
            <a:xfrm>
              <a:off x="2865215" y="5008897"/>
              <a:ext cx="882030" cy="8890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270701" y="3484721"/>
              <a:ext cx="356188" cy="461665"/>
            </a:xfrm>
            <a:prstGeom prst="rect">
              <a:avLst/>
            </a:prstGeom>
            <a:noFill/>
          </p:spPr>
          <p:txBody>
            <a:bodyPr wrap="none" rtlCol="0">
              <a:spAutoFit/>
            </a:bodyPr>
            <a:lstStyle/>
            <a:p>
              <a:r>
                <a:rPr lang="en-US" altLang="zh-CN" sz="2400" dirty="0"/>
                <a:t>4</a:t>
              </a:r>
              <a:endParaRPr lang="zh-CN" altLang="en-US" sz="2400" dirty="0"/>
            </a:p>
          </p:txBody>
        </p:sp>
        <p:sp>
          <p:nvSpPr>
            <p:cNvPr id="31" name="TextBox 30"/>
            <p:cNvSpPr txBox="1"/>
            <p:nvPr/>
          </p:nvSpPr>
          <p:spPr>
            <a:xfrm>
              <a:off x="5998649" y="5401216"/>
              <a:ext cx="356188" cy="461665"/>
            </a:xfrm>
            <a:prstGeom prst="rect">
              <a:avLst/>
            </a:prstGeom>
            <a:noFill/>
          </p:spPr>
          <p:txBody>
            <a:bodyPr wrap="none" rtlCol="0">
              <a:spAutoFit/>
            </a:bodyPr>
            <a:lstStyle/>
            <a:p>
              <a:r>
                <a:rPr lang="en-US" altLang="zh-CN" sz="2400" dirty="0"/>
                <a:t>4</a:t>
              </a:r>
              <a:endParaRPr lang="zh-CN" altLang="en-US" sz="2400" dirty="0"/>
            </a:p>
          </p:txBody>
        </p:sp>
        <p:sp>
          <p:nvSpPr>
            <p:cNvPr id="32" name="TextBox 31"/>
            <p:cNvSpPr txBox="1"/>
            <p:nvPr/>
          </p:nvSpPr>
          <p:spPr>
            <a:xfrm>
              <a:off x="2819129" y="5258591"/>
              <a:ext cx="356188" cy="461665"/>
            </a:xfrm>
            <a:prstGeom prst="rect">
              <a:avLst/>
            </a:prstGeom>
            <a:noFill/>
          </p:spPr>
          <p:txBody>
            <a:bodyPr wrap="none" rtlCol="0">
              <a:spAutoFit/>
            </a:bodyPr>
            <a:lstStyle/>
            <a:p>
              <a:r>
                <a:rPr lang="en-US" altLang="zh-CN" sz="2400" dirty="0"/>
                <a:t>6</a:t>
              </a:r>
              <a:endParaRPr lang="zh-CN" altLang="en-US" sz="2400" dirty="0"/>
            </a:p>
          </p:txBody>
        </p:sp>
        <p:sp>
          <p:nvSpPr>
            <p:cNvPr id="33" name="TextBox 32"/>
            <p:cNvSpPr txBox="1"/>
            <p:nvPr/>
          </p:nvSpPr>
          <p:spPr>
            <a:xfrm>
              <a:off x="4215812" y="3861048"/>
              <a:ext cx="356188" cy="461665"/>
            </a:xfrm>
            <a:prstGeom prst="rect">
              <a:avLst/>
            </a:prstGeom>
            <a:noFill/>
          </p:spPr>
          <p:txBody>
            <a:bodyPr wrap="none" rtlCol="0">
              <a:spAutoFit/>
            </a:bodyPr>
            <a:lstStyle/>
            <a:p>
              <a:r>
                <a:rPr lang="en-US" altLang="zh-CN" sz="2400" dirty="0"/>
                <a:t>9</a:t>
              </a:r>
              <a:endParaRPr lang="zh-CN" altLang="en-US" sz="2400" dirty="0"/>
            </a:p>
          </p:txBody>
        </p:sp>
        <p:sp>
          <p:nvSpPr>
            <p:cNvPr id="34" name="TextBox 33"/>
            <p:cNvSpPr txBox="1"/>
            <p:nvPr/>
          </p:nvSpPr>
          <p:spPr>
            <a:xfrm>
              <a:off x="5423032" y="3526631"/>
              <a:ext cx="356188" cy="461665"/>
            </a:xfrm>
            <a:prstGeom prst="rect">
              <a:avLst/>
            </a:prstGeom>
            <a:noFill/>
          </p:spPr>
          <p:txBody>
            <a:bodyPr wrap="none" rtlCol="0">
              <a:spAutoFit/>
            </a:bodyPr>
            <a:lstStyle/>
            <a:p>
              <a:r>
                <a:rPr lang="en-US" altLang="zh-CN" sz="2400" dirty="0"/>
                <a:t>7</a:t>
              </a:r>
              <a:endParaRPr lang="zh-CN" altLang="en-US" sz="2400" dirty="0"/>
            </a:p>
          </p:txBody>
        </p:sp>
        <p:sp>
          <p:nvSpPr>
            <p:cNvPr id="35" name="TextBox 34"/>
            <p:cNvSpPr txBox="1"/>
            <p:nvPr/>
          </p:nvSpPr>
          <p:spPr>
            <a:xfrm>
              <a:off x="5078663" y="5008897"/>
              <a:ext cx="356188" cy="461665"/>
            </a:xfrm>
            <a:prstGeom prst="rect">
              <a:avLst/>
            </a:prstGeom>
            <a:noFill/>
          </p:spPr>
          <p:txBody>
            <a:bodyPr wrap="none" rtlCol="0">
              <a:spAutoFit/>
            </a:bodyPr>
            <a:lstStyle/>
            <a:p>
              <a:r>
                <a:rPr lang="en-US" altLang="zh-CN" sz="2400" dirty="0"/>
                <a:t>2</a:t>
              </a:r>
              <a:endParaRPr lang="zh-CN" altLang="en-US" sz="2400" dirty="0"/>
            </a:p>
          </p:txBody>
        </p:sp>
        <p:sp>
          <p:nvSpPr>
            <p:cNvPr id="36" name="TextBox 35"/>
            <p:cNvSpPr txBox="1"/>
            <p:nvPr/>
          </p:nvSpPr>
          <p:spPr>
            <a:xfrm>
              <a:off x="3912796" y="5008896"/>
              <a:ext cx="356188" cy="461665"/>
            </a:xfrm>
            <a:prstGeom prst="rect">
              <a:avLst/>
            </a:prstGeom>
            <a:noFill/>
          </p:spPr>
          <p:txBody>
            <a:bodyPr wrap="none" rtlCol="0">
              <a:spAutoFit/>
            </a:bodyPr>
            <a:lstStyle/>
            <a:p>
              <a:r>
                <a:rPr lang="en-US" altLang="zh-CN" sz="2400" dirty="0"/>
                <a:t>8</a:t>
              </a:r>
              <a:endParaRPr lang="zh-CN" altLang="en-US" sz="2400" dirty="0"/>
            </a:p>
          </p:txBody>
        </p:sp>
      </p:grpSp>
    </p:spTree>
    <p:extLst>
      <p:ext uri="{BB962C8B-B14F-4D97-AF65-F5344CB8AC3E}">
        <p14:creationId xmlns:p14="http://schemas.microsoft.com/office/powerpoint/2010/main" val="3747528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2195736" y="548680"/>
            <a:ext cx="6172200" cy="2053590"/>
          </a:xfrm>
        </p:spPr>
        <p:txBody>
          <a:bodyPr>
            <a:normAutofit/>
          </a:bodyPr>
          <a:lstStyle/>
          <a:p>
            <a:r>
              <a:rPr lang="zh-CN" altLang="en-US" sz="5400" dirty="0"/>
              <a:t>第一章 绪论</a:t>
            </a:r>
          </a:p>
        </p:txBody>
      </p:sp>
      <p:sp>
        <p:nvSpPr>
          <p:cNvPr id="6" name="文本占位符 5"/>
          <p:cNvSpPr>
            <a:spLocks noGrp="1"/>
          </p:cNvSpPr>
          <p:nvPr>
            <p:ph type="body" idx="1"/>
          </p:nvPr>
        </p:nvSpPr>
        <p:spPr>
          <a:xfrm>
            <a:off x="2339752" y="2996952"/>
            <a:ext cx="6172200" cy="2448272"/>
          </a:xfrm>
        </p:spPr>
        <p:txBody>
          <a:bodyPr>
            <a:normAutofit/>
          </a:bodyPr>
          <a:lstStyle/>
          <a:p>
            <a:pPr marL="342900" indent="-342900">
              <a:buFont typeface="Wingdings" pitchFamily="2" charset="2"/>
              <a:buChar char="u"/>
            </a:pPr>
            <a:r>
              <a:rPr lang="zh-CN" altLang="en-US" sz="2800" dirty="0"/>
              <a:t>数据结构</a:t>
            </a:r>
            <a:endParaRPr lang="en-US" altLang="zh-CN" sz="2800" dirty="0"/>
          </a:p>
          <a:p>
            <a:pPr marL="342900" indent="-342900">
              <a:buFont typeface="Wingdings" pitchFamily="2" charset="2"/>
              <a:buChar char="u"/>
            </a:pPr>
            <a:r>
              <a:rPr lang="zh-CN" altLang="en-US" sz="2800" dirty="0"/>
              <a:t>算法</a:t>
            </a:r>
            <a:endParaRPr lang="en-US" altLang="zh-CN" sz="2800" dirty="0"/>
          </a:p>
          <a:p>
            <a:pPr marL="342900" indent="-342900">
              <a:buFont typeface="Wingdings" pitchFamily="2" charset="2"/>
              <a:buChar char="u"/>
            </a:pPr>
            <a:r>
              <a:rPr lang="zh-CN" altLang="en-US" sz="2800" dirty="0"/>
              <a:t>时间复杂度</a:t>
            </a:r>
            <a:endParaRPr lang="en-US" altLang="zh-CN" sz="2800" dirty="0"/>
          </a:p>
          <a:p>
            <a:pPr marL="342900" indent="-342900">
              <a:buFont typeface="Wingdings" pitchFamily="2" charset="2"/>
              <a:buChar char="u"/>
            </a:pPr>
            <a:r>
              <a:rPr lang="zh-CN" altLang="en-US" sz="2800" dirty="0"/>
              <a:t>空间复杂度</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4</a:t>
            </a:fld>
            <a:endParaRPr lang="zh-CN" altLang="en-US"/>
          </a:p>
        </p:txBody>
      </p:sp>
    </p:spTree>
    <p:extLst>
      <p:ext uri="{BB962C8B-B14F-4D97-AF65-F5344CB8AC3E}">
        <p14:creationId xmlns:p14="http://schemas.microsoft.com/office/powerpoint/2010/main" val="10151148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2195736" y="188640"/>
            <a:ext cx="6172200" cy="2053590"/>
          </a:xfrm>
        </p:spPr>
        <p:txBody>
          <a:bodyPr>
            <a:normAutofit/>
          </a:bodyPr>
          <a:lstStyle/>
          <a:p>
            <a:r>
              <a:rPr lang="zh-CN" altLang="en-US" sz="5400" dirty="0"/>
              <a:t>第六章 内部排序</a:t>
            </a:r>
          </a:p>
        </p:txBody>
      </p:sp>
      <p:sp>
        <p:nvSpPr>
          <p:cNvPr id="6" name="文本占位符 5"/>
          <p:cNvSpPr>
            <a:spLocks noGrp="1"/>
          </p:cNvSpPr>
          <p:nvPr>
            <p:ph type="body" idx="1"/>
          </p:nvPr>
        </p:nvSpPr>
        <p:spPr>
          <a:xfrm>
            <a:off x="2267744" y="2564904"/>
            <a:ext cx="5832648" cy="3600400"/>
          </a:xfrm>
        </p:spPr>
        <p:txBody>
          <a:bodyPr>
            <a:normAutofit/>
          </a:bodyPr>
          <a:lstStyle/>
          <a:p>
            <a:pPr marL="342900" indent="-342900">
              <a:buFont typeface="Wingdings" pitchFamily="2" charset="2"/>
              <a:buChar char="u"/>
            </a:pPr>
            <a:r>
              <a:rPr lang="zh-CN" altLang="en-US" sz="2800" dirty="0"/>
              <a:t>插入排序</a:t>
            </a:r>
            <a:endParaRPr lang="en-US" altLang="zh-CN" sz="2800" dirty="0"/>
          </a:p>
          <a:p>
            <a:pPr marL="342900" indent="-342900">
              <a:buFont typeface="Wingdings" pitchFamily="2" charset="2"/>
              <a:buChar char="u"/>
            </a:pPr>
            <a:r>
              <a:rPr lang="zh-CN" altLang="en-US" sz="2800" dirty="0"/>
              <a:t>冒泡排序</a:t>
            </a:r>
            <a:endParaRPr lang="en-US" altLang="zh-CN" sz="2800" dirty="0"/>
          </a:p>
          <a:p>
            <a:pPr marL="342900" indent="-342900">
              <a:buFont typeface="Wingdings" pitchFamily="2" charset="2"/>
              <a:buChar char="u"/>
            </a:pPr>
            <a:r>
              <a:rPr lang="zh-CN" altLang="en-US" sz="2800" dirty="0"/>
              <a:t>选择排序</a:t>
            </a:r>
            <a:endParaRPr lang="en-US" altLang="zh-CN" sz="2800" dirty="0"/>
          </a:p>
          <a:p>
            <a:pPr marL="342900" indent="-342900">
              <a:buFont typeface="Wingdings" pitchFamily="2" charset="2"/>
              <a:buChar char="u"/>
            </a:pPr>
            <a:r>
              <a:rPr lang="zh-CN" altLang="en-US" sz="2800" dirty="0"/>
              <a:t>希尔排序</a:t>
            </a:r>
            <a:endParaRPr lang="en-US" altLang="zh-CN" sz="2800" dirty="0"/>
          </a:p>
          <a:p>
            <a:pPr marL="342900" indent="-342900">
              <a:buFont typeface="Wingdings" pitchFamily="2" charset="2"/>
              <a:buChar char="u"/>
            </a:pPr>
            <a:r>
              <a:rPr lang="zh-CN" altLang="en-US" sz="2800" dirty="0"/>
              <a:t>快速排序</a:t>
            </a:r>
            <a:endParaRPr lang="en-US" altLang="zh-CN" sz="2800" dirty="0"/>
          </a:p>
          <a:p>
            <a:pPr marL="342900" indent="-342900">
              <a:buFont typeface="Wingdings" pitchFamily="2" charset="2"/>
              <a:buChar char="u"/>
            </a:pPr>
            <a:r>
              <a:rPr lang="zh-CN" altLang="en-US" sz="2800" dirty="0"/>
              <a:t>归并排序</a:t>
            </a:r>
            <a:endParaRPr lang="en-US" altLang="zh-CN" sz="2800" dirty="0"/>
          </a:p>
          <a:p>
            <a:pPr marL="342900" indent="-342900">
              <a:buFont typeface="Wingdings" pitchFamily="2" charset="2"/>
              <a:buChar char="u"/>
            </a:pPr>
            <a:r>
              <a:rPr lang="zh-CN" altLang="en-US" sz="2800" dirty="0"/>
              <a:t>堆排序</a:t>
            </a:r>
            <a:endParaRPr lang="en-US" altLang="zh-CN" sz="28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40</a:t>
            </a:fld>
            <a:endParaRPr lang="zh-CN" altLang="en-US"/>
          </a:p>
        </p:txBody>
      </p:sp>
      <p:sp>
        <p:nvSpPr>
          <p:cNvPr id="7" name="文本占位符 5"/>
          <p:cNvSpPr txBox="1">
            <a:spLocks/>
          </p:cNvSpPr>
          <p:nvPr/>
        </p:nvSpPr>
        <p:spPr>
          <a:xfrm>
            <a:off x="5814392" y="5010150"/>
            <a:ext cx="3006080" cy="1508760"/>
          </a:xfrm>
          <a:prstGeom prst="rect">
            <a:avLst/>
          </a:prstGeom>
        </p:spPr>
        <p:txBody>
          <a:bodyPr vert="horz" anchor="t">
            <a:norm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None/>
              <a:defRPr kumimoji="0" sz="1800" kern="1200">
                <a:solidFill>
                  <a:schemeClr val="tx1">
                    <a:tint val="75000"/>
                  </a:schemeClr>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None/>
              <a:defRPr kumimoji="0" sz="1600" kern="1200">
                <a:solidFill>
                  <a:schemeClr val="tx1">
                    <a:tint val="75000"/>
                  </a:schemeClr>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None/>
              <a:defRPr kumimoji="0" sz="1400" kern="1200">
                <a:solidFill>
                  <a:schemeClr val="tx1">
                    <a:tint val="75000"/>
                  </a:schemeClr>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None/>
              <a:defRPr kumimoji="0" sz="1400" kern="1200">
                <a:solidFill>
                  <a:schemeClr val="tx1">
                    <a:tint val="75000"/>
                  </a:schemeClr>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342900" indent="-342900">
              <a:buFont typeface="Wingdings" pitchFamily="2" charset="2"/>
              <a:buChar char="u"/>
            </a:pPr>
            <a:endParaRPr lang="zh-CN" altLang="en-US" sz="2800" dirty="0"/>
          </a:p>
        </p:txBody>
      </p:sp>
      <p:sp>
        <p:nvSpPr>
          <p:cNvPr id="8" name="五角星 7"/>
          <p:cNvSpPr/>
          <p:nvPr/>
        </p:nvSpPr>
        <p:spPr>
          <a:xfrm>
            <a:off x="6653373" y="3839043"/>
            <a:ext cx="1008112" cy="86162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88662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2832830185"/>
              </p:ext>
            </p:extLst>
          </p:nvPr>
        </p:nvGraphicFramePr>
        <p:xfrm>
          <a:off x="374848" y="1628800"/>
          <a:ext cx="8229600" cy="2194560"/>
        </p:xfrm>
        <a:graphic>
          <a:graphicData uri="http://schemas.openxmlformats.org/drawingml/2006/table">
            <a:tbl>
              <a:tblPr firstRow="1" firstCol="1" lastRow="1" lastCol="1" bandRow="1" bandCol="1"/>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0">
                <a:tc>
                  <a:txBody>
                    <a:bodyPr/>
                    <a:lstStyle/>
                    <a:p>
                      <a:pPr algn="ctr">
                        <a:spcAft>
                          <a:spcPts val="0"/>
                        </a:spcAft>
                      </a:pPr>
                      <a:r>
                        <a:rPr lang="zh-CN" sz="2400" kern="100" dirty="0">
                          <a:effectLst/>
                          <a:latin typeface="Times New Roman"/>
                          <a:ea typeface="宋体"/>
                        </a:rPr>
                        <a:t>排序方法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400" kern="100" dirty="0">
                          <a:effectLst/>
                          <a:latin typeface="Times New Roman"/>
                          <a:ea typeface="宋体"/>
                        </a:rPr>
                        <a:t>平均时间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400" kern="100">
                          <a:effectLst/>
                          <a:latin typeface="Times New Roman"/>
                          <a:ea typeface="宋体"/>
                        </a:rPr>
                        <a:t>最坏情况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400" kern="100">
                          <a:effectLst/>
                          <a:latin typeface="Times New Roman"/>
                          <a:ea typeface="宋体"/>
                        </a:rPr>
                        <a:t>辅助存储空间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gn="ctr">
                        <a:spcAft>
                          <a:spcPts val="0"/>
                        </a:spcAft>
                      </a:pPr>
                      <a:r>
                        <a:rPr lang="zh-CN" sz="2400" kern="100">
                          <a:effectLst/>
                          <a:latin typeface="Times New Roman"/>
                          <a:ea typeface="宋体"/>
                        </a:rPr>
                        <a:t>简单排序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effectLst/>
                          <a:latin typeface="Times New Roman"/>
                          <a:ea typeface="宋体"/>
                        </a:rPr>
                        <a:t>O( n</a:t>
                      </a:r>
                      <a:r>
                        <a:rPr lang="en-US" sz="2400" kern="100" baseline="30000" dirty="0">
                          <a:effectLst/>
                          <a:latin typeface="Times New Roman"/>
                          <a:ea typeface="宋体"/>
                        </a:rPr>
                        <a:t>2 </a:t>
                      </a:r>
                      <a:r>
                        <a:rPr lang="en-US" sz="2400" kern="100" dirty="0">
                          <a:effectLst/>
                          <a:latin typeface="Times New Roman"/>
                          <a:ea typeface="宋体"/>
                        </a:rPr>
                        <a:t>)</a:t>
                      </a:r>
                      <a:endParaRPr lang="zh-CN" sz="2400" kern="100" dirty="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effectLst/>
                          <a:latin typeface="Times New Roman"/>
                          <a:ea typeface="宋体"/>
                        </a:rPr>
                        <a:t>O( n</a:t>
                      </a:r>
                      <a:r>
                        <a:rPr lang="en-US" sz="2400" kern="100" baseline="30000">
                          <a:effectLst/>
                          <a:latin typeface="Times New Roman"/>
                          <a:ea typeface="宋体"/>
                        </a:rPr>
                        <a:t>2 </a:t>
                      </a:r>
                      <a:r>
                        <a:rPr lang="en-US" sz="2400" kern="100">
                          <a:effectLst/>
                          <a:latin typeface="Times New Roman"/>
                          <a:ea typeface="宋体"/>
                        </a:rPr>
                        <a:t>)</a:t>
                      </a:r>
                      <a:endParaRPr lang="zh-CN" sz="240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effectLst/>
                          <a:latin typeface="Times New Roman"/>
                          <a:ea typeface="宋体"/>
                        </a:rPr>
                        <a:t>O(1)</a:t>
                      </a:r>
                      <a:endParaRPr lang="zh-CN" sz="240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ctr">
                        <a:spcAft>
                          <a:spcPts val="0"/>
                        </a:spcAft>
                      </a:pPr>
                      <a:r>
                        <a:rPr lang="zh-CN" sz="2400" kern="100">
                          <a:effectLst/>
                          <a:latin typeface="Times New Roman"/>
                          <a:ea typeface="宋体"/>
                        </a:rPr>
                        <a:t>希尔排序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effectLst/>
                          <a:latin typeface="Times New Roman"/>
                          <a:ea typeface="宋体"/>
                        </a:rPr>
                        <a:t>O(n</a:t>
                      </a:r>
                      <a:r>
                        <a:rPr lang="en-US" sz="2400" kern="100" baseline="30000">
                          <a:effectLst/>
                          <a:latin typeface="Times New Roman"/>
                          <a:ea typeface="宋体"/>
                        </a:rPr>
                        <a:t>3/2</a:t>
                      </a:r>
                      <a:r>
                        <a:rPr lang="en-US" sz="2400" kern="100">
                          <a:effectLst/>
                          <a:latin typeface="Times New Roman"/>
                          <a:ea typeface="宋体"/>
                        </a:rPr>
                        <a:t>)</a:t>
                      </a:r>
                      <a:endParaRPr lang="zh-CN" sz="240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effectLst/>
                          <a:latin typeface="Times New Roman"/>
                          <a:ea typeface="宋体"/>
                        </a:rPr>
                        <a:t>O(n</a:t>
                      </a:r>
                      <a:r>
                        <a:rPr lang="en-US" sz="2400" kern="100" baseline="30000">
                          <a:effectLst/>
                          <a:latin typeface="Times New Roman"/>
                          <a:ea typeface="宋体"/>
                        </a:rPr>
                        <a:t>3/2</a:t>
                      </a:r>
                      <a:r>
                        <a:rPr lang="en-US" sz="2400" kern="100">
                          <a:effectLst/>
                          <a:latin typeface="Times New Roman"/>
                          <a:ea typeface="宋体"/>
                        </a:rPr>
                        <a:t>)</a:t>
                      </a:r>
                      <a:endParaRPr lang="zh-CN" sz="240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effectLst/>
                          <a:latin typeface="Times New Roman"/>
                          <a:ea typeface="宋体"/>
                        </a:rPr>
                        <a:t>O(1)</a:t>
                      </a:r>
                      <a:endParaRPr lang="zh-CN" sz="240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ctr">
                        <a:spcAft>
                          <a:spcPts val="0"/>
                        </a:spcAft>
                      </a:pPr>
                      <a:r>
                        <a:rPr lang="zh-CN" sz="2400" kern="100" dirty="0">
                          <a:effectLst/>
                          <a:latin typeface="Times New Roman"/>
                          <a:ea typeface="宋体"/>
                        </a:rPr>
                        <a:t>快速排序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effectLst/>
                          <a:latin typeface="Times New Roman"/>
                          <a:ea typeface="宋体"/>
                        </a:rPr>
                        <a:t>O(nlogn)</a:t>
                      </a:r>
                      <a:endParaRPr lang="zh-CN" sz="240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effectLst/>
                          <a:latin typeface="Times New Roman"/>
                          <a:ea typeface="宋体"/>
                        </a:rPr>
                        <a:t>O( n</a:t>
                      </a:r>
                      <a:r>
                        <a:rPr lang="en-US" sz="2400" kern="100" baseline="30000">
                          <a:effectLst/>
                          <a:latin typeface="Times New Roman"/>
                          <a:ea typeface="宋体"/>
                        </a:rPr>
                        <a:t>2 </a:t>
                      </a:r>
                      <a:r>
                        <a:rPr lang="en-US" sz="2400" kern="100">
                          <a:effectLst/>
                          <a:latin typeface="Times New Roman"/>
                          <a:ea typeface="宋体"/>
                        </a:rPr>
                        <a:t>)</a:t>
                      </a:r>
                      <a:endParaRPr lang="zh-CN" sz="240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effectLst/>
                          <a:latin typeface="Times New Roman"/>
                          <a:ea typeface="宋体"/>
                        </a:rPr>
                        <a:t>O(logn)</a:t>
                      </a:r>
                      <a:endParaRPr lang="zh-CN" sz="240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lgn="ctr">
                        <a:spcAft>
                          <a:spcPts val="0"/>
                        </a:spcAft>
                      </a:pPr>
                      <a:r>
                        <a:rPr lang="zh-CN" sz="2400" kern="100">
                          <a:effectLst/>
                          <a:latin typeface="Times New Roman"/>
                          <a:ea typeface="宋体"/>
                        </a:rPr>
                        <a:t>堆排序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effectLst/>
                          <a:latin typeface="Times New Roman"/>
                          <a:ea typeface="宋体"/>
                        </a:rPr>
                        <a:t>O(nlogn)</a:t>
                      </a:r>
                      <a:endParaRPr lang="zh-CN" sz="240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effectLst/>
                          <a:latin typeface="Times New Roman"/>
                          <a:ea typeface="宋体"/>
                        </a:rPr>
                        <a:t>O(nlogn)</a:t>
                      </a:r>
                      <a:endParaRPr lang="zh-CN" sz="240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effectLst/>
                          <a:latin typeface="Times New Roman"/>
                          <a:ea typeface="宋体"/>
                        </a:rPr>
                        <a:t>O(1)</a:t>
                      </a:r>
                      <a:endParaRPr lang="zh-CN" sz="240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algn="ctr">
                        <a:spcAft>
                          <a:spcPts val="0"/>
                        </a:spcAft>
                      </a:pPr>
                      <a:r>
                        <a:rPr lang="zh-CN" sz="2400" kern="100">
                          <a:effectLst/>
                          <a:latin typeface="Times New Roman"/>
                          <a:ea typeface="宋体"/>
                        </a:rPr>
                        <a:t>归并排序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effectLst/>
                          <a:latin typeface="Times New Roman"/>
                          <a:ea typeface="宋体"/>
                        </a:rPr>
                        <a:t>O(nlogn)</a:t>
                      </a:r>
                      <a:endParaRPr lang="zh-CN" sz="240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effectLst/>
                          <a:latin typeface="Times New Roman"/>
                          <a:ea typeface="宋体"/>
                        </a:rPr>
                        <a:t>O(nlogn)</a:t>
                      </a:r>
                      <a:endParaRPr lang="zh-CN" sz="240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effectLst/>
                          <a:latin typeface="Times New Roman"/>
                          <a:ea typeface="宋体"/>
                        </a:rPr>
                        <a:t>O(n)</a:t>
                      </a:r>
                      <a:endParaRPr lang="zh-CN" sz="2400" kern="100" dirty="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0" name="标题 9"/>
          <p:cNvSpPr>
            <a:spLocks noGrp="1"/>
          </p:cNvSpPr>
          <p:nvPr>
            <p:ph type="title"/>
          </p:nvPr>
        </p:nvSpPr>
        <p:spPr/>
        <p:txBody>
          <a:bodyPr>
            <a:normAutofit/>
          </a:bodyPr>
          <a:lstStyle/>
          <a:p>
            <a:r>
              <a:rPr lang="zh-CN" altLang="zh-CN"/>
              <a:t>常用排序算法时空性能比较</a:t>
            </a:r>
            <a:endParaRPr lang="zh-CN" altLang="en-US"/>
          </a:p>
        </p:txBody>
      </p:sp>
      <p:sp>
        <p:nvSpPr>
          <p:cNvPr id="11" name="灯片编号占位符 10"/>
          <p:cNvSpPr>
            <a:spLocks noGrp="1"/>
          </p:cNvSpPr>
          <p:nvPr>
            <p:ph type="sldNum" sz="quarter" idx="15"/>
          </p:nvPr>
        </p:nvSpPr>
        <p:spPr/>
        <p:txBody>
          <a:bodyPr/>
          <a:lstStyle/>
          <a:p>
            <a:fld id="{0C913308-F349-4B6D-A68A-DD1791B4A57B}" type="slidenum">
              <a:rPr lang="zh-CN" altLang="en-US" smtClean="0"/>
              <a:t>41</a:t>
            </a:fld>
            <a:endParaRPr lang="zh-CN" altLang="en-US"/>
          </a:p>
        </p:txBody>
      </p:sp>
      <p:sp>
        <p:nvSpPr>
          <p:cNvPr id="9" name="矩形 8"/>
          <p:cNvSpPr/>
          <p:nvPr/>
        </p:nvSpPr>
        <p:spPr>
          <a:xfrm>
            <a:off x="392864" y="4119463"/>
            <a:ext cx="8352928" cy="461665"/>
          </a:xfrm>
          <a:prstGeom prst="rect">
            <a:avLst/>
          </a:prstGeom>
        </p:spPr>
        <p:txBody>
          <a:bodyPr wrap="square">
            <a:spAutoFit/>
          </a:bodyPr>
          <a:lstStyle/>
          <a:p>
            <a:r>
              <a:rPr lang="zh-CN" altLang="zh-CN" sz="2400" b="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基于比较</a:t>
            </a:r>
            <a:r>
              <a:rPr lang="zh-CN" altLang="zh-CN" sz="2400" dirty="0">
                <a:latin typeface="Times New Roman" pitchFamily="18" charset="0"/>
                <a:cs typeface="Times New Roman" pitchFamily="18" charset="0"/>
              </a:rPr>
              <a:t>的排序问题的时间复杂度</a:t>
            </a:r>
            <a:r>
              <a:rPr lang="zh-CN" altLang="en-US" sz="2400" b="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下限</a:t>
            </a:r>
            <a:r>
              <a:rPr lang="zh-CN" altLang="zh-CN" sz="2400" dirty="0">
                <a:latin typeface="Times New Roman" pitchFamily="18" charset="0"/>
                <a:cs typeface="Times New Roman" pitchFamily="18" charset="0"/>
              </a:rPr>
              <a:t>为</a:t>
            </a:r>
            <a:r>
              <a:rPr lang="en-US" altLang="zh-CN" sz="2400" dirty="0">
                <a:latin typeface="Times New Roman" pitchFamily="18" charset="0"/>
                <a:cs typeface="Times New Roman" pitchFamily="18" charset="0"/>
              </a:rPr>
              <a:t>O(</a:t>
            </a:r>
            <a:r>
              <a:rPr lang="en-US" altLang="zh-CN" sz="2400" dirty="0" err="1">
                <a:latin typeface="Times New Roman" pitchFamily="18" charset="0"/>
                <a:cs typeface="Times New Roman" pitchFamily="18" charset="0"/>
              </a:rPr>
              <a:t>nlogn</a:t>
            </a:r>
            <a:r>
              <a:rPr lang="en-US" altLang="zh-CN" sz="2400" dirty="0">
                <a:latin typeface="Times New Roman" pitchFamily="18" charset="0"/>
                <a:cs typeface="Times New Roman" pitchFamily="18" charset="0"/>
              </a:rPr>
              <a:t>)</a:t>
            </a:r>
            <a:endParaRPr lang="zh-CN" altLang="en-US" sz="2400" dirty="0">
              <a:latin typeface="Times New Roman" pitchFamily="18" charset="0"/>
              <a:cs typeface="Times New Roman" pitchFamily="18" charset="0"/>
            </a:endParaRPr>
          </a:p>
        </p:txBody>
      </p:sp>
      <p:sp>
        <p:nvSpPr>
          <p:cNvPr id="13" name="矩形 12"/>
          <p:cNvSpPr/>
          <p:nvPr/>
        </p:nvSpPr>
        <p:spPr>
          <a:xfrm>
            <a:off x="392864" y="4653136"/>
            <a:ext cx="8067568" cy="1569660"/>
          </a:xfrm>
          <a:prstGeom prst="rect">
            <a:avLst/>
          </a:prstGeom>
        </p:spPr>
        <p:txBody>
          <a:bodyPr wrap="square">
            <a:spAutoFit/>
          </a:bodyPr>
          <a:lstStyle/>
          <a:p>
            <a:pPr lvl="0"/>
            <a:r>
              <a:rPr lang="zh-CN" altLang="zh-CN" sz="2400" b="1">
                <a:solidFill>
                  <a:srgbClr val="C00000"/>
                </a:solidFill>
                <a:effectLst>
                  <a:outerShdw blurRad="38100" dist="38100" dir="2700000" algn="tl">
                    <a:srgbClr val="000000">
                      <a:alpha val="43137"/>
                    </a:srgbClr>
                  </a:outerShdw>
                </a:effectLst>
              </a:rPr>
              <a:t>稳定性</a:t>
            </a:r>
            <a:r>
              <a:rPr lang="zh-CN" altLang="en-US" sz="2400" b="1">
                <a:solidFill>
                  <a:srgbClr val="C00000"/>
                </a:solidFill>
                <a:effectLst>
                  <a:outerShdw blurRad="38100" dist="38100" dir="2700000" algn="tl">
                    <a:srgbClr val="000000">
                      <a:alpha val="43137"/>
                    </a:srgbClr>
                  </a:outerShdw>
                </a:effectLst>
              </a:rPr>
              <a:t>：</a:t>
            </a:r>
            <a:r>
              <a:rPr lang="zh-CN" altLang="zh-CN" sz="2400"/>
              <a:t>一般而言，基于相邻关键字比较的排序方法是稳定的，否则就不能保证稳定性。</a:t>
            </a:r>
            <a:r>
              <a:rPr lang="zh-CN" altLang="zh-CN" sz="2400">
                <a:solidFill>
                  <a:srgbClr val="FF0000"/>
                </a:solidFill>
              </a:rPr>
              <a:t>稳定排序方法有归并排序、基数排序、插入排序</a:t>
            </a:r>
            <a:r>
              <a:rPr lang="zh-CN" altLang="en-US" sz="2400">
                <a:solidFill>
                  <a:srgbClr val="FF0000"/>
                </a:solidFill>
              </a:rPr>
              <a:t>、冒泡排序</a:t>
            </a:r>
            <a:r>
              <a:rPr lang="zh-CN" altLang="zh-CN" sz="2400">
                <a:solidFill>
                  <a:srgbClr val="FF0000"/>
                </a:solidFill>
              </a:rPr>
              <a:t>等</a:t>
            </a:r>
            <a:r>
              <a:rPr lang="zh-CN" altLang="zh-CN" sz="2400"/>
              <a:t>；</a:t>
            </a:r>
            <a:r>
              <a:rPr lang="zh-CN" altLang="zh-CN" sz="2400">
                <a:solidFill>
                  <a:srgbClr val="FF0000"/>
                </a:solidFill>
              </a:rPr>
              <a:t>不稳定排序方法有快速排序、堆排序、希尔排序</a:t>
            </a:r>
            <a:r>
              <a:rPr lang="zh-CN" altLang="en-US" sz="2400">
                <a:solidFill>
                  <a:srgbClr val="FF0000"/>
                </a:solidFill>
              </a:rPr>
              <a:t>、直接选择排序</a:t>
            </a:r>
            <a:r>
              <a:rPr lang="zh-CN" altLang="zh-CN" sz="2400">
                <a:solidFill>
                  <a:srgbClr val="FF0000"/>
                </a:solidFill>
              </a:rPr>
              <a:t>等</a:t>
            </a:r>
            <a:r>
              <a:rPr lang="zh-CN" altLang="zh-CN" sz="2400"/>
              <a:t>。</a:t>
            </a:r>
            <a:endParaRPr lang="zh-CN" altLang="zh-CN" sz="2400" dirty="0"/>
          </a:p>
        </p:txBody>
      </p:sp>
    </p:spTree>
    <p:extLst>
      <p:ext uri="{BB962C8B-B14F-4D97-AF65-F5344CB8AC3E}">
        <p14:creationId xmlns:p14="http://schemas.microsoft.com/office/powerpoint/2010/main" val="3069434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2195736" y="188640"/>
            <a:ext cx="6948264" cy="2053590"/>
          </a:xfrm>
        </p:spPr>
        <p:txBody>
          <a:bodyPr>
            <a:normAutofit/>
          </a:bodyPr>
          <a:lstStyle/>
          <a:p>
            <a:r>
              <a:rPr lang="zh-CN" altLang="en-US" sz="5400" dirty="0"/>
              <a:t>第八章 检索与散列表</a:t>
            </a:r>
          </a:p>
        </p:txBody>
      </p:sp>
      <p:sp>
        <p:nvSpPr>
          <p:cNvPr id="6" name="文本占位符 5"/>
          <p:cNvSpPr>
            <a:spLocks noGrp="1"/>
          </p:cNvSpPr>
          <p:nvPr>
            <p:ph type="body" idx="1"/>
          </p:nvPr>
        </p:nvSpPr>
        <p:spPr>
          <a:xfrm>
            <a:off x="2267744" y="2564904"/>
            <a:ext cx="5832648" cy="3600400"/>
          </a:xfrm>
        </p:spPr>
        <p:txBody>
          <a:bodyPr>
            <a:normAutofit/>
          </a:bodyPr>
          <a:lstStyle/>
          <a:p>
            <a:pPr marL="342900" indent="-342900">
              <a:buFont typeface="Wingdings" pitchFamily="2" charset="2"/>
              <a:buChar char="u"/>
            </a:pPr>
            <a:r>
              <a:rPr lang="zh-CN" altLang="en-US" sz="2800" dirty="0"/>
              <a:t>顺序检索</a:t>
            </a:r>
            <a:endParaRPr lang="en-US" altLang="zh-CN" sz="2800" dirty="0"/>
          </a:p>
          <a:p>
            <a:pPr marL="342900" indent="-342900">
              <a:buFont typeface="Wingdings" pitchFamily="2" charset="2"/>
              <a:buChar char="u"/>
            </a:pPr>
            <a:r>
              <a:rPr lang="zh-CN" altLang="en-US" sz="2800" dirty="0"/>
              <a:t>二分检索</a:t>
            </a:r>
            <a:endParaRPr lang="en-US" altLang="zh-CN" sz="2800" dirty="0"/>
          </a:p>
          <a:p>
            <a:pPr marL="342900" indent="-342900">
              <a:buFont typeface="Wingdings" pitchFamily="2" charset="2"/>
              <a:buChar char="u"/>
            </a:pPr>
            <a:r>
              <a:rPr lang="zh-CN" altLang="en-US" sz="2800" dirty="0"/>
              <a:t>散列表</a:t>
            </a:r>
            <a:r>
              <a:rPr lang="zh-CN" altLang="en-US" sz="2800"/>
              <a:t>基本概念</a:t>
            </a:r>
            <a:endParaRPr lang="en-US" altLang="zh-CN" sz="2800"/>
          </a:p>
          <a:p>
            <a:pPr marL="982980" lvl="1" indent="-342900">
              <a:buFont typeface="Wingdings" pitchFamily="2" charset="2"/>
              <a:buChar char="u"/>
            </a:pPr>
            <a:r>
              <a:rPr lang="zh-CN" altLang="en-US" sz="2800"/>
              <a:t>散列函数（除留余数法）</a:t>
            </a:r>
            <a:endParaRPr lang="en-US" altLang="zh-CN" sz="2800"/>
          </a:p>
          <a:p>
            <a:pPr marL="982980" lvl="1" indent="-342900">
              <a:buFont typeface="Wingdings" pitchFamily="2" charset="2"/>
              <a:buChar char="u"/>
            </a:pPr>
            <a:r>
              <a:rPr lang="zh-CN" altLang="en-US" sz="2800"/>
              <a:t>冲突（线性探索法）</a:t>
            </a:r>
            <a:endParaRPr lang="en-US" altLang="zh-CN" sz="28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42</a:t>
            </a:fld>
            <a:endParaRPr lang="zh-CN" altLang="en-US"/>
          </a:p>
        </p:txBody>
      </p:sp>
      <p:sp>
        <p:nvSpPr>
          <p:cNvPr id="7" name="文本占位符 5"/>
          <p:cNvSpPr txBox="1">
            <a:spLocks/>
          </p:cNvSpPr>
          <p:nvPr/>
        </p:nvSpPr>
        <p:spPr>
          <a:xfrm>
            <a:off x="5814392" y="5010150"/>
            <a:ext cx="3006080" cy="1508760"/>
          </a:xfrm>
          <a:prstGeom prst="rect">
            <a:avLst/>
          </a:prstGeom>
        </p:spPr>
        <p:txBody>
          <a:bodyPr vert="horz" anchor="t">
            <a:norm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None/>
              <a:defRPr kumimoji="0" sz="1800" kern="1200">
                <a:solidFill>
                  <a:schemeClr val="tx1">
                    <a:tint val="75000"/>
                  </a:schemeClr>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None/>
              <a:defRPr kumimoji="0" sz="1600" kern="1200">
                <a:solidFill>
                  <a:schemeClr val="tx1">
                    <a:tint val="75000"/>
                  </a:schemeClr>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None/>
              <a:defRPr kumimoji="0" sz="1400" kern="1200">
                <a:solidFill>
                  <a:schemeClr val="tx1">
                    <a:tint val="75000"/>
                  </a:schemeClr>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None/>
              <a:defRPr kumimoji="0" sz="1400" kern="1200">
                <a:solidFill>
                  <a:schemeClr val="tx1">
                    <a:tint val="75000"/>
                  </a:schemeClr>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342900" indent="-342900">
              <a:buFont typeface="Wingdings" pitchFamily="2" charset="2"/>
              <a:buChar char="u"/>
            </a:pPr>
            <a:endParaRPr lang="zh-CN" altLang="en-US" sz="2800" dirty="0"/>
          </a:p>
        </p:txBody>
      </p:sp>
    </p:spTree>
    <p:extLst>
      <p:ext uri="{BB962C8B-B14F-4D97-AF65-F5344CB8AC3E}">
        <p14:creationId xmlns:p14="http://schemas.microsoft.com/office/powerpoint/2010/main" val="20018424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算法（代码）设计</a:t>
            </a:r>
          </a:p>
        </p:txBody>
      </p:sp>
      <p:sp>
        <p:nvSpPr>
          <p:cNvPr id="6" name="内容占位符 5"/>
          <p:cNvSpPr>
            <a:spLocks noGrp="1"/>
          </p:cNvSpPr>
          <p:nvPr>
            <p:ph sz="quarter" idx="1"/>
          </p:nvPr>
        </p:nvSpPr>
        <p:spPr/>
        <p:txBody>
          <a:bodyPr>
            <a:normAutofit/>
          </a:bodyPr>
          <a:lstStyle/>
          <a:p>
            <a:pPr>
              <a:lnSpc>
                <a:spcPct val="150000"/>
              </a:lnSpc>
            </a:pPr>
            <a:r>
              <a:rPr lang="zh-CN" altLang="zh-CN" sz="3200"/>
              <a:t>（</a:t>
            </a:r>
            <a:r>
              <a:rPr lang="en-US" altLang="zh-CN" sz="3200"/>
              <a:t>1</a:t>
            </a:r>
            <a:r>
              <a:rPr lang="zh-CN" altLang="zh-CN" sz="3200"/>
              <a:t>）顺序表的基本操作</a:t>
            </a:r>
          </a:p>
          <a:p>
            <a:pPr>
              <a:lnSpc>
                <a:spcPct val="150000"/>
              </a:lnSpc>
            </a:pPr>
            <a:r>
              <a:rPr lang="zh-CN" altLang="zh-CN" sz="3200"/>
              <a:t>（</a:t>
            </a:r>
            <a:r>
              <a:rPr lang="en-US" altLang="zh-CN" sz="3200"/>
              <a:t>2</a:t>
            </a:r>
            <a:r>
              <a:rPr lang="zh-CN" altLang="zh-CN" sz="3200"/>
              <a:t>）单链表的基本操作</a:t>
            </a:r>
          </a:p>
          <a:p>
            <a:pPr>
              <a:lnSpc>
                <a:spcPct val="150000"/>
              </a:lnSpc>
            </a:pPr>
            <a:r>
              <a:rPr lang="zh-CN" altLang="zh-CN" sz="3200"/>
              <a:t>（</a:t>
            </a:r>
            <a:r>
              <a:rPr lang="en-US" altLang="zh-CN" sz="3200"/>
              <a:t>3</a:t>
            </a:r>
            <a:r>
              <a:rPr lang="zh-CN" altLang="zh-CN" sz="3200"/>
              <a:t>）栈</a:t>
            </a:r>
            <a:r>
              <a:rPr lang="zh-CN" altLang="en-US" sz="3200"/>
              <a:t>、队列</a:t>
            </a:r>
            <a:r>
              <a:rPr lang="zh-CN" altLang="zh-CN" sz="3200"/>
              <a:t>基本操作</a:t>
            </a:r>
          </a:p>
          <a:p>
            <a:pPr>
              <a:lnSpc>
                <a:spcPct val="150000"/>
              </a:lnSpc>
            </a:pPr>
            <a:r>
              <a:rPr lang="zh-CN" altLang="zh-CN" sz="3200"/>
              <a:t>（</a:t>
            </a:r>
            <a:r>
              <a:rPr lang="en-US" altLang="zh-CN" sz="3200"/>
              <a:t>4</a:t>
            </a:r>
            <a:r>
              <a:rPr lang="zh-CN" altLang="zh-CN" sz="3200"/>
              <a:t>）二叉树的建立</a:t>
            </a:r>
            <a:r>
              <a:rPr lang="zh-CN" altLang="en-US" sz="3200"/>
              <a:t>、遍历</a:t>
            </a:r>
            <a:endParaRPr lang="zh-CN" altLang="zh-CN" sz="3200"/>
          </a:p>
          <a:p>
            <a:pPr>
              <a:lnSpc>
                <a:spcPct val="150000"/>
              </a:lnSpc>
            </a:pPr>
            <a:r>
              <a:rPr lang="zh-CN" altLang="zh-CN" sz="3200"/>
              <a:t>（</a:t>
            </a:r>
            <a:r>
              <a:rPr lang="en-US" altLang="zh-CN" sz="3200"/>
              <a:t>5</a:t>
            </a:r>
            <a:r>
              <a:rPr lang="zh-CN" altLang="zh-CN" sz="3200"/>
              <a:t>）图的建立</a:t>
            </a:r>
            <a:r>
              <a:rPr lang="zh-CN" altLang="en-US" sz="3200"/>
              <a:t>、</a:t>
            </a:r>
            <a:r>
              <a:rPr lang="zh-CN" altLang="zh-CN" sz="3200"/>
              <a:t>遍历</a:t>
            </a:r>
          </a:p>
          <a:p>
            <a:pPr>
              <a:lnSpc>
                <a:spcPct val="150000"/>
              </a:lnSpc>
            </a:pPr>
            <a:r>
              <a:rPr lang="zh-CN" altLang="zh-CN" sz="3200"/>
              <a:t>（</a:t>
            </a:r>
            <a:r>
              <a:rPr lang="en-US" altLang="zh-CN" sz="3200"/>
              <a:t>6</a:t>
            </a:r>
            <a:r>
              <a:rPr lang="zh-CN" altLang="zh-CN" sz="3200"/>
              <a:t>）排序：简单排序、快速排序</a:t>
            </a:r>
          </a:p>
        </p:txBody>
      </p:sp>
      <p:sp>
        <p:nvSpPr>
          <p:cNvPr id="4" name="灯片编号占位符 3"/>
          <p:cNvSpPr>
            <a:spLocks noGrp="1"/>
          </p:cNvSpPr>
          <p:nvPr>
            <p:ph type="sldNum" sz="quarter" idx="15"/>
          </p:nvPr>
        </p:nvSpPr>
        <p:spPr/>
        <p:txBody>
          <a:bodyPr/>
          <a:lstStyle/>
          <a:p>
            <a:fld id="{0C913308-F349-4B6D-A68A-DD1791B4A57B}" type="slidenum">
              <a:rPr lang="zh-CN" altLang="en-US" smtClean="0"/>
              <a:t>43</a:t>
            </a:fld>
            <a:endParaRPr lang="zh-CN" altLang="en-US"/>
          </a:p>
        </p:txBody>
      </p:sp>
    </p:spTree>
    <p:extLst>
      <p:ext uri="{BB962C8B-B14F-4D97-AF65-F5344CB8AC3E}">
        <p14:creationId xmlns:p14="http://schemas.microsoft.com/office/powerpoint/2010/main" val="15164338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t>44</a:t>
            </a:fld>
            <a:endParaRPr lang="zh-CN" altLang="en-US"/>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l="11458" t="13704" r="23959" b="7779"/>
          <a:stretch/>
        </p:blipFill>
        <p:spPr>
          <a:xfrm>
            <a:off x="626790" y="490609"/>
            <a:ext cx="7560840" cy="5170639"/>
          </a:xfrm>
          <a:prstGeom prst="rect">
            <a:avLst/>
          </a:prstGeom>
        </p:spPr>
      </p:pic>
      <p:sp>
        <p:nvSpPr>
          <p:cNvPr id="3" name="矩形 2"/>
          <p:cNvSpPr/>
          <p:nvPr/>
        </p:nvSpPr>
        <p:spPr>
          <a:xfrm>
            <a:off x="626790" y="5949280"/>
            <a:ext cx="4631396" cy="461665"/>
          </a:xfrm>
          <a:prstGeom prst="rect">
            <a:avLst/>
          </a:prstGeom>
        </p:spPr>
        <p:txBody>
          <a:bodyPr wrap="none">
            <a:spAutoFit/>
          </a:bodyPr>
          <a:lstStyle/>
          <a:p>
            <a:r>
              <a:rPr lang="en-US" altLang="zh-CN" sz="2400"/>
              <a:t>https://www.patest.cn/company</a:t>
            </a:r>
            <a:endParaRPr lang="zh-CN" altLang="en-US" sz="2400"/>
          </a:p>
        </p:txBody>
      </p:sp>
    </p:spTree>
    <p:extLst>
      <p:ext uri="{BB962C8B-B14F-4D97-AF65-F5344CB8AC3E}">
        <p14:creationId xmlns:p14="http://schemas.microsoft.com/office/powerpoint/2010/main" val="2986182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数据结构</a:t>
            </a:r>
          </a:p>
        </p:txBody>
      </p:sp>
      <p:sp>
        <p:nvSpPr>
          <p:cNvPr id="3" name="内容占位符 2"/>
          <p:cNvSpPr>
            <a:spLocks noGrp="1"/>
          </p:cNvSpPr>
          <p:nvPr>
            <p:ph sz="quarter" idx="1"/>
          </p:nvPr>
        </p:nvSpPr>
        <p:spPr>
          <a:xfrm>
            <a:off x="323528" y="1556792"/>
            <a:ext cx="8363272" cy="4873752"/>
          </a:xfrm>
        </p:spPr>
        <p:txBody>
          <a:bodyPr/>
          <a:lstStyle/>
          <a:p>
            <a:r>
              <a:rPr lang="zh-CN" altLang="en-US" dirty="0"/>
              <a:t>数据结构定义</a:t>
            </a:r>
            <a:endParaRPr lang="en-US" altLang="zh-CN" dirty="0"/>
          </a:p>
          <a:p>
            <a:pPr lvl="1"/>
            <a:r>
              <a:rPr lang="zh-CN" altLang="en-US" sz="2800" dirty="0"/>
              <a:t>研究</a:t>
            </a:r>
            <a:r>
              <a:rPr lang="zh-CN" altLang="en-US" sz="2800" dirty="0">
                <a:solidFill>
                  <a:srgbClr val="FF0000"/>
                </a:solidFill>
              </a:rPr>
              <a:t>非数值问题</a:t>
            </a:r>
            <a:r>
              <a:rPr lang="zh-CN" altLang="en-US" sz="2800" dirty="0"/>
              <a:t>中，</a:t>
            </a:r>
            <a:r>
              <a:rPr lang="zh-CN" altLang="en-US" sz="2800" dirty="0">
                <a:solidFill>
                  <a:srgbClr val="FF0000"/>
                </a:solidFill>
              </a:rPr>
              <a:t>数据元素</a:t>
            </a:r>
            <a:r>
              <a:rPr lang="zh-CN" altLang="en-US" sz="2800" dirty="0"/>
              <a:t>之间的</a:t>
            </a:r>
            <a:r>
              <a:rPr lang="zh-CN" altLang="en-US" sz="2800" dirty="0">
                <a:solidFill>
                  <a:srgbClr val="FF0000"/>
                </a:solidFill>
              </a:rPr>
              <a:t>逻辑结构</a:t>
            </a:r>
            <a:r>
              <a:rPr lang="zh-CN" altLang="en-US" sz="2800" dirty="0"/>
              <a:t>、数据元素的</a:t>
            </a:r>
            <a:r>
              <a:rPr lang="zh-CN" altLang="en-US" sz="2800" dirty="0">
                <a:solidFill>
                  <a:srgbClr val="FF0000"/>
                </a:solidFill>
              </a:rPr>
              <a:t>物理存储结构</a:t>
            </a:r>
            <a:r>
              <a:rPr lang="zh-CN" altLang="en-US" sz="2800" dirty="0"/>
              <a:t>，以及定义在该结构上的相关</a:t>
            </a:r>
            <a:r>
              <a:rPr lang="zh-CN" altLang="en-US" sz="2800" dirty="0">
                <a:solidFill>
                  <a:srgbClr val="FF0000"/>
                </a:solidFill>
              </a:rPr>
              <a:t>操作</a:t>
            </a:r>
            <a:r>
              <a:rPr lang="zh-CN" altLang="en-US" sz="2800" dirty="0"/>
              <a:t>。</a:t>
            </a:r>
            <a:endParaRPr lang="en-US" altLang="zh-CN" sz="2800" dirty="0"/>
          </a:p>
          <a:p>
            <a:pPr lvl="1"/>
            <a:r>
              <a:rPr lang="zh-CN" altLang="en-US" sz="2800" dirty="0"/>
              <a:t>数据元素 </a:t>
            </a:r>
            <a:r>
              <a:rPr lang="en-US" altLang="zh-CN" sz="2800" dirty="0"/>
              <a:t>– </a:t>
            </a:r>
            <a:r>
              <a:rPr lang="zh-CN" altLang="en-US" sz="2800" dirty="0"/>
              <a:t>基本单位</a:t>
            </a:r>
            <a:endParaRPr lang="en-US" altLang="zh-CN" sz="2800" dirty="0"/>
          </a:p>
          <a:p>
            <a:pPr lvl="1"/>
            <a:endParaRPr lang="en-US" altLang="zh-CN" dirty="0"/>
          </a:p>
          <a:p>
            <a:r>
              <a:rPr lang="zh-CN" altLang="en-US" dirty="0"/>
              <a:t>数据结构分类</a:t>
            </a:r>
            <a:endParaRPr lang="en-US" altLang="zh-CN" dirty="0"/>
          </a:p>
          <a:p>
            <a:pPr lvl="1"/>
            <a:r>
              <a:rPr lang="zh-CN" altLang="zh-CN" sz="2800" dirty="0"/>
              <a:t>从结构特性分：线性结构、非线性结构</a:t>
            </a:r>
          </a:p>
          <a:p>
            <a:pPr lvl="1"/>
            <a:r>
              <a:rPr lang="zh-CN" altLang="zh-CN" sz="2800" dirty="0"/>
              <a:t>从数据元素之间的关系分：线性、树、图、集合</a:t>
            </a:r>
          </a:p>
          <a:p>
            <a:pPr lvl="1"/>
            <a:endParaRPr lang="zh-CN" altLang="en-US" dirty="0"/>
          </a:p>
        </p:txBody>
      </p:sp>
      <p:sp>
        <p:nvSpPr>
          <p:cNvPr id="4" name="灯片编号占位符 3"/>
          <p:cNvSpPr>
            <a:spLocks noGrp="1"/>
          </p:cNvSpPr>
          <p:nvPr>
            <p:ph type="sldNum" sz="quarter" idx="15"/>
          </p:nvPr>
        </p:nvSpPr>
        <p:spPr/>
        <p:txBody>
          <a:bodyPr/>
          <a:lstStyle/>
          <a:p>
            <a:fld id="{0C913308-F349-4B6D-A68A-DD1791B4A57B}" type="slidenum">
              <a:rPr lang="zh-CN" altLang="en-US" smtClean="0"/>
              <a:t>5</a:t>
            </a:fld>
            <a:endParaRPr lang="zh-CN" altLang="en-US"/>
          </a:p>
        </p:txBody>
      </p:sp>
    </p:spTree>
    <p:extLst>
      <p:ext uri="{BB962C8B-B14F-4D97-AF65-F5344CB8AC3E}">
        <p14:creationId xmlns:p14="http://schemas.microsoft.com/office/powerpoint/2010/main" val="433308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逻辑结构</a:t>
            </a:r>
          </a:p>
        </p:txBody>
      </p:sp>
      <p:sp>
        <p:nvSpPr>
          <p:cNvPr id="7" name="内容占位符 6"/>
          <p:cNvSpPr>
            <a:spLocks noGrp="1"/>
          </p:cNvSpPr>
          <p:nvPr>
            <p:ph sz="quarter" idx="1"/>
          </p:nvPr>
        </p:nvSpPr>
        <p:spPr>
          <a:xfrm>
            <a:off x="457200" y="1600200"/>
            <a:ext cx="8003232" cy="4873752"/>
          </a:xfrm>
        </p:spPr>
        <p:txBody>
          <a:bodyPr/>
          <a:lstStyle/>
          <a:p>
            <a:r>
              <a:rPr kumimoji="1" lang="zh-CN" altLang="en-US" dirty="0">
                <a:solidFill>
                  <a:srgbClr val="FF0000"/>
                </a:solidFill>
                <a:latin typeface="黑体" pitchFamily="49" charset="-122"/>
                <a:ea typeface="黑体" pitchFamily="49" charset="-122"/>
              </a:rPr>
              <a:t>数据的逻辑结构</a:t>
            </a:r>
            <a:r>
              <a:rPr kumimoji="1" lang="zh-CN" altLang="en-US" dirty="0">
                <a:latin typeface="Times New Roman" pitchFamily="18" charset="0"/>
                <a:ea typeface="宋体" charset="-122"/>
              </a:rPr>
              <a:t>是从具体应用问题中抽象出来的</a:t>
            </a:r>
            <a:r>
              <a:rPr kumimoji="1" lang="zh-CN" altLang="en-US" b="1" dirty="0">
                <a:solidFill>
                  <a:srgbClr val="FF0000"/>
                </a:solidFill>
                <a:latin typeface="Times New Roman" pitchFamily="18" charset="0"/>
                <a:ea typeface="宋体" charset="-122"/>
              </a:rPr>
              <a:t>数学模型</a:t>
            </a:r>
            <a:r>
              <a:rPr kumimoji="1" lang="zh-CN" altLang="en-US" dirty="0">
                <a:latin typeface="Times New Roman" pitchFamily="18" charset="0"/>
                <a:ea typeface="宋体" charset="-122"/>
              </a:rPr>
              <a:t>，是对现实世界中某个特定领域知识或概念的</a:t>
            </a:r>
            <a:r>
              <a:rPr kumimoji="1" lang="zh-CN" altLang="en-US" b="1" dirty="0">
                <a:solidFill>
                  <a:srgbClr val="FF0000"/>
                </a:solidFill>
                <a:latin typeface="Times New Roman" pitchFamily="18" charset="0"/>
                <a:ea typeface="宋体" charset="-122"/>
              </a:rPr>
              <a:t>抽象。</a:t>
            </a:r>
            <a:endParaRPr lang="zh-CN" altLang="en-US"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996952"/>
            <a:ext cx="3573511" cy="767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0779" y="2527817"/>
            <a:ext cx="2719190" cy="171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7333" y="4293096"/>
            <a:ext cx="3358961"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34353" y="4772349"/>
            <a:ext cx="2145841" cy="1488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矩形 11"/>
          <p:cNvSpPr/>
          <p:nvPr/>
        </p:nvSpPr>
        <p:spPr>
          <a:xfrm>
            <a:off x="1574206" y="3717032"/>
            <a:ext cx="2185214" cy="461665"/>
          </a:xfrm>
          <a:prstGeom prst="rect">
            <a:avLst/>
          </a:prstGeom>
        </p:spPr>
        <p:txBody>
          <a:bodyPr wrap="none">
            <a:spAutoFit/>
          </a:bodyPr>
          <a:lstStyle/>
          <a:p>
            <a:r>
              <a:rPr lang="zh-CN" altLang="en-US" sz="2400" dirty="0">
                <a:latin typeface="黑体" pitchFamily="49" charset="-122"/>
                <a:ea typeface="黑体" pitchFamily="49" charset="-122"/>
              </a:rPr>
              <a:t>线性结构</a:t>
            </a:r>
            <a:r>
              <a:rPr lang="en-US" altLang="zh-CN" sz="2400" dirty="0">
                <a:latin typeface="黑体" pitchFamily="49" charset="-122"/>
                <a:ea typeface="黑体" pitchFamily="49" charset="-122"/>
              </a:rPr>
              <a:t>(1:1)</a:t>
            </a:r>
            <a:endParaRPr lang="zh-CN" altLang="en-US" sz="2400" dirty="0"/>
          </a:p>
        </p:txBody>
      </p:sp>
      <p:sp>
        <p:nvSpPr>
          <p:cNvPr id="13" name="矩形 12"/>
          <p:cNvSpPr/>
          <p:nvPr/>
        </p:nvSpPr>
        <p:spPr>
          <a:xfrm>
            <a:off x="5417767" y="4259498"/>
            <a:ext cx="2185214" cy="461665"/>
          </a:xfrm>
          <a:prstGeom prst="rect">
            <a:avLst/>
          </a:prstGeom>
        </p:spPr>
        <p:txBody>
          <a:bodyPr wrap="none">
            <a:spAutoFit/>
          </a:bodyPr>
          <a:lstStyle/>
          <a:p>
            <a:r>
              <a:rPr lang="zh-CN" altLang="en-US" sz="2400" dirty="0">
                <a:latin typeface="黑体" pitchFamily="49" charset="-122"/>
                <a:ea typeface="黑体" pitchFamily="49" charset="-122"/>
              </a:rPr>
              <a:t>树形结构</a:t>
            </a:r>
            <a:r>
              <a:rPr lang="en-US" altLang="zh-CN" sz="2400" dirty="0">
                <a:latin typeface="黑体" pitchFamily="49" charset="-122"/>
                <a:ea typeface="黑体" pitchFamily="49" charset="-122"/>
              </a:rPr>
              <a:t>(1:N)</a:t>
            </a:r>
            <a:endParaRPr lang="zh-CN" altLang="en-US" sz="2400" dirty="0"/>
          </a:p>
        </p:txBody>
      </p:sp>
      <p:sp>
        <p:nvSpPr>
          <p:cNvPr id="14" name="矩形 13"/>
          <p:cNvSpPr/>
          <p:nvPr/>
        </p:nvSpPr>
        <p:spPr>
          <a:xfrm>
            <a:off x="1574206" y="6237312"/>
            <a:ext cx="2185214" cy="461665"/>
          </a:xfrm>
          <a:prstGeom prst="rect">
            <a:avLst/>
          </a:prstGeom>
        </p:spPr>
        <p:txBody>
          <a:bodyPr wrap="none">
            <a:spAutoFit/>
          </a:bodyPr>
          <a:lstStyle/>
          <a:p>
            <a:r>
              <a:rPr lang="zh-CN" altLang="en-US" sz="2400" dirty="0">
                <a:latin typeface="黑体" pitchFamily="49" charset="-122"/>
                <a:ea typeface="黑体" pitchFamily="49" charset="-122"/>
              </a:rPr>
              <a:t>图形结构</a:t>
            </a:r>
            <a:r>
              <a:rPr lang="en-US" altLang="zh-CN" sz="2400" dirty="0">
                <a:latin typeface="黑体" pitchFamily="49" charset="-122"/>
                <a:ea typeface="黑体" pitchFamily="49" charset="-122"/>
              </a:rPr>
              <a:t>(M:N)</a:t>
            </a:r>
            <a:endParaRPr lang="zh-CN" altLang="en-US" sz="2400" dirty="0"/>
          </a:p>
        </p:txBody>
      </p:sp>
      <p:sp>
        <p:nvSpPr>
          <p:cNvPr id="15" name="矩形 14"/>
          <p:cNvSpPr/>
          <p:nvPr/>
        </p:nvSpPr>
        <p:spPr>
          <a:xfrm>
            <a:off x="5820524" y="6221240"/>
            <a:ext cx="1415772" cy="461665"/>
          </a:xfrm>
          <a:prstGeom prst="rect">
            <a:avLst/>
          </a:prstGeom>
        </p:spPr>
        <p:txBody>
          <a:bodyPr wrap="none">
            <a:spAutoFit/>
          </a:bodyPr>
          <a:lstStyle/>
          <a:p>
            <a:r>
              <a:rPr lang="zh-CN" altLang="en-US" sz="2400" dirty="0">
                <a:latin typeface="黑体" pitchFamily="49" charset="-122"/>
                <a:ea typeface="黑体" pitchFamily="49" charset="-122"/>
              </a:rPr>
              <a:t>集合结构</a:t>
            </a:r>
            <a:endParaRPr lang="zh-CN" altLang="en-US" sz="2400" dirty="0"/>
          </a:p>
        </p:txBody>
      </p:sp>
      <p:sp>
        <p:nvSpPr>
          <p:cNvPr id="2" name="灯片编号占位符 1"/>
          <p:cNvSpPr>
            <a:spLocks noGrp="1"/>
          </p:cNvSpPr>
          <p:nvPr>
            <p:ph type="sldNum" sz="quarter" idx="15"/>
          </p:nvPr>
        </p:nvSpPr>
        <p:spPr/>
        <p:txBody>
          <a:bodyPr/>
          <a:lstStyle/>
          <a:p>
            <a:fld id="{0C913308-F349-4B6D-A68A-DD1791B4A57B}" type="slidenum">
              <a:rPr lang="zh-CN" altLang="en-US" smtClean="0"/>
              <a:t>6</a:t>
            </a:fld>
            <a:endParaRPr lang="zh-CN" altLang="en-US"/>
          </a:p>
        </p:txBody>
      </p:sp>
    </p:spTree>
    <p:extLst>
      <p:ext uri="{BB962C8B-B14F-4D97-AF65-F5344CB8AC3E}">
        <p14:creationId xmlns:p14="http://schemas.microsoft.com/office/powerpoint/2010/main" val="2317928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7467600" cy="1143000"/>
          </a:xfrm>
        </p:spPr>
        <p:txBody>
          <a:bodyPr/>
          <a:lstStyle/>
          <a:p>
            <a:r>
              <a:rPr lang="zh-CN" altLang="en-US" dirty="0"/>
              <a:t>存储结构</a:t>
            </a:r>
          </a:p>
        </p:txBody>
      </p:sp>
      <p:sp>
        <p:nvSpPr>
          <p:cNvPr id="3" name="内容占位符 2"/>
          <p:cNvSpPr>
            <a:spLocks noGrp="1"/>
          </p:cNvSpPr>
          <p:nvPr>
            <p:ph sz="quarter" idx="1"/>
          </p:nvPr>
        </p:nvSpPr>
        <p:spPr>
          <a:xfrm>
            <a:off x="323528" y="1124744"/>
            <a:ext cx="8640960" cy="5544616"/>
          </a:xfrm>
        </p:spPr>
        <p:txBody>
          <a:bodyPr>
            <a:noAutofit/>
          </a:bodyPr>
          <a:lstStyle/>
          <a:p>
            <a:pPr marL="514350" indent="-514350">
              <a:buAutoNum type="arabicPeriod"/>
            </a:pPr>
            <a:r>
              <a:rPr lang="zh-CN" altLang="en-US" dirty="0">
                <a:solidFill>
                  <a:srgbClr val="FF0000"/>
                </a:solidFill>
                <a:latin typeface="黑体" pitchFamily="49" charset="-122"/>
                <a:ea typeface="黑体" pitchFamily="49" charset="-122"/>
              </a:rPr>
              <a:t>顺序存储：</a:t>
            </a:r>
            <a:r>
              <a:rPr lang="zh-CN" altLang="en-US" dirty="0">
                <a:latin typeface="+mn-ea"/>
              </a:rPr>
              <a:t>逻辑上相邻的数据元素存储在物理位置上相邻的存储单元中，这是一种最基本的存储表示方法。</a:t>
            </a:r>
            <a:endParaRPr lang="en-US" altLang="zh-CN" dirty="0">
              <a:latin typeface="+mn-ea"/>
            </a:endParaRPr>
          </a:p>
          <a:p>
            <a:pPr marL="514350" indent="-514350">
              <a:buAutoNum type="arabicPeriod"/>
            </a:pPr>
            <a:r>
              <a:rPr lang="zh-CN" altLang="en-US" dirty="0">
                <a:solidFill>
                  <a:srgbClr val="FF0000"/>
                </a:solidFill>
                <a:latin typeface="黑体" pitchFamily="49" charset="-122"/>
                <a:ea typeface="黑体" pitchFamily="49" charset="-122"/>
              </a:rPr>
              <a:t>链式存储：</a:t>
            </a:r>
            <a:r>
              <a:rPr lang="zh-CN" altLang="en-US" dirty="0">
                <a:latin typeface="+mn-ea"/>
              </a:rPr>
              <a:t>逻辑上相邻的数据元素不要求其物理位置上相邻，数据元素间的逻辑关系通过附设的指针字段值来指示，这是数据结构中最常见的一种存储表示方法。</a:t>
            </a:r>
            <a:endParaRPr lang="en-US" altLang="zh-CN" dirty="0">
              <a:latin typeface="+mn-ea"/>
            </a:endParaRPr>
          </a:p>
          <a:p>
            <a:pPr marL="514350" indent="-514350">
              <a:buAutoNum type="arabicPeriod"/>
            </a:pPr>
            <a:r>
              <a:rPr lang="zh-CN" altLang="en-US" dirty="0">
                <a:solidFill>
                  <a:srgbClr val="FF0000"/>
                </a:solidFill>
                <a:latin typeface="黑体" pitchFamily="49" charset="-122"/>
                <a:ea typeface="黑体" pitchFamily="49" charset="-122"/>
              </a:rPr>
              <a:t>索引存储：</a:t>
            </a:r>
            <a:r>
              <a:rPr lang="zh-CN" altLang="en-US" dirty="0">
                <a:latin typeface="+mn-ea"/>
              </a:rPr>
              <a:t>用上述基本方法存储数据元素同时，还建立一个附加的索引表提高检索的速度和性能。</a:t>
            </a:r>
            <a:endParaRPr lang="en-US" altLang="zh-CN" dirty="0">
              <a:latin typeface="+mn-ea"/>
            </a:endParaRPr>
          </a:p>
          <a:p>
            <a:pPr marL="514350" indent="-514350">
              <a:buAutoNum type="arabicPeriod"/>
            </a:pPr>
            <a:r>
              <a:rPr lang="zh-CN" altLang="en-US" dirty="0">
                <a:solidFill>
                  <a:srgbClr val="FF0000"/>
                </a:solidFill>
                <a:latin typeface="黑体" pitchFamily="49" charset="-122"/>
                <a:ea typeface="黑体" pitchFamily="49" charset="-122"/>
              </a:rPr>
              <a:t>散列存储：</a:t>
            </a:r>
            <a:r>
              <a:rPr lang="zh-CN" altLang="en-US" dirty="0">
                <a:latin typeface="+mn-ea"/>
              </a:rPr>
              <a:t>依据数据元素的关键字值，用散列函数计算出该数据元素的对应的存储地址，依据冲突处理办法实施对数据元素的存储和检索。</a:t>
            </a:r>
          </a:p>
        </p:txBody>
      </p:sp>
      <p:sp>
        <p:nvSpPr>
          <p:cNvPr id="4" name="灯片编号占位符 3"/>
          <p:cNvSpPr>
            <a:spLocks noGrp="1"/>
          </p:cNvSpPr>
          <p:nvPr>
            <p:ph type="sldNum" sz="quarter" idx="15"/>
          </p:nvPr>
        </p:nvSpPr>
        <p:spPr/>
        <p:txBody>
          <a:bodyPr/>
          <a:lstStyle/>
          <a:p>
            <a:fld id="{0C913308-F349-4B6D-A68A-DD1791B4A57B}" type="slidenum">
              <a:rPr lang="zh-CN" altLang="en-US" smtClean="0"/>
              <a:t>7</a:t>
            </a:fld>
            <a:endParaRPr lang="zh-CN" altLang="en-US"/>
          </a:p>
        </p:txBody>
      </p:sp>
    </p:spTree>
    <p:extLst>
      <p:ext uri="{BB962C8B-B14F-4D97-AF65-F5344CB8AC3E}">
        <p14:creationId xmlns:p14="http://schemas.microsoft.com/office/powerpoint/2010/main" val="1845350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a:t>
            </a:r>
          </a:p>
        </p:txBody>
      </p:sp>
      <p:sp>
        <p:nvSpPr>
          <p:cNvPr id="3" name="内容占位符 2"/>
          <p:cNvSpPr>
            <a:spLocks noGrp="1"/>
          </p:cNvSpPr>
          <p:nvPr>
            <p:ph sz="quarter" idx="1"/>
          </p:nvPr>
        </p:nvSpPr>
        <p:spPr/>
        <p:txBody>
          <a:bodyPr/>
          <a:lstStyle/>
          <a:p>
            <a:r>
              <a:rPr lang="zh-CN" altLang="en-US" dirty="0"/>
              <a:t>一个有限指令集</a:t>
            </a:r>
            <a:endParaRPr lang="en-US" altLang="zh-CN" dirty="0"/>
          </a:p>
          <a:p>
            <a:r>
              <a:rPr lang="zh-CN" altLang="en-US" dirty="0"/>
              <a:t>接受一些输入（有些情况下不需要输入）</a:t>
            </a:r>
            <a:endParaRPr lang="en-US" altLang="zh-CN" dirty="0"/>
          </a:p>
          <a:p>
            <a:r>
              <a:rPr lang="zh-CN" altLang="en-US" dirty="0"/>
              <a:t>产生输出</a:t>
            </a:r>
            <a:endParaRPr lang="en-US" altLang="zh-CN" dirty="0"/>
          </a:p>
          <a:p>
            <a:r>
              <a:rPr lang="zh-CN" altLang="en-US" dirty="0"/>
              <a:t>一定在有限步骤之后停止</a:t>
            </a:r>
            <a:endParaRPr lang="en-US" altLang="zh-CN" dirty="0"/>
          </a:p>
          <a:p>
            <a:r>
              <a:rPr lang="zh-CN" altLang="en-US" dirty="0"/>
              <a:t>每一条指令必须</a:t>
            </a:r>
            <a:endParaRPr lang="en-US" altLang="zh-CN" dirty="0"/>
          </a:p>
          <a:p>
            <a:pPr lvl="1"/>
            <a:r>
              <a:rPr lang="zh-CN" altLang="en-US" dirty="0"/>
              <a:t>有充分明确的目标，不可以有歧义</a:t>
            </a:r>
            <a:endParaRPr lang="en-US" altLang="zh-CN" dirty="0"/>
          </a:p>
          <a:p>
            <a:pPr lvl="1"/>
            <a:r>
              <a:rPr lang="zh-CN" altLang="en-US" dirty="0"/>
              <a:t>计算机能处理的范围之内</a:t>
            </a:r>
            <a:endParaRPr lang="en-US" altLang="zh-CN" dirty="0"/>
          </a:p>
          <a:p>
            <a:pPr lvl="1"/>
            <a:r>
              <a:rPr lang="zh-CN" altLang="en-US" dirty="0"/>
              <a:t>描述应不依赖与任何一种计算机语言</a:t>
            </a:r>
          </a:p>
        </p:txBody>
      </p:sp>
      <p:sp>
        <p:nvSpPr>
          <p:cNvPr id="4" name="灯片编号占位符 3"/>
          <p:cNvSpPr>
            <a:spLocks noGrp="1"/>
          </p:cNvSpPr>
          <p:nvPr>
            <p:ph type="sldNum" sz="quarter" idx="15"/>
          </p:nvPr>
        </p:nvSpPr>
        <p:spPr/>
        <p:txBody>
          <a:bodyPr/>
          <a:lstStyle/>
          <a:p>
            <a:fld id="{0C913308-F349-4B6D-A68A-DD1791B4A57B}" type="slidenum">
              <a:rPr lang="zh-CN" altLang="en-US" smtClean="0"/>
              <a:t>8</a:t>
            </a:fld>
            <a:endParaRPr lang="zh-CN" altLang="en-US"/>
          </a:p>
        </p:txBody>
      </p:sp>
    </p:spTree>
    <p:extLst>
      <p:ext uri="{BB962C8B-B14F-4D97-AF65-F5344CB8AC3E}">
        <p14:creationId xmlns:p14="http://schemas.microsoft.com/office/powerpoint/2010/main" val="2549838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什么是好的算法？</a:t>
            </a:r>
          </a:p>
        </p:txBody>
      </p:sp>
      <p:sp>
        <p:nvSpPr>
          <p:cNvPr id="3" name="内容占位符 2"/>
          <p:cNvSpPr>
            <a:spLocks noGrp="1"/>
          </p:cNvSpPr>
          <p:nvPr>
            <p:ph sz="quarter" idx="1"/>
          </p:nvPr>
        </p:nvSpPr>
        <p:spPr/>
        <p:txBody>
          <a:bodyPr>
            <a:normAutofit lnSpcReduction="10000"/>
          </a:bodyPr>
          <a:lstStyle/>
          <a:p>
            <a:r>
              <a:rPr lang="zh-CN" altLang="en-US" b="1" dirty="0">
                <a:solidFill>
                  <a:srgbClr val="0033CC"/>
                </a:solidFill>
              </a:rPr>
              <a:t>空间复杂度</a:t>
            </a:r>
            <a:r>
              <a:rPr lang="en-US" altLang="zh-CN" b="1" dirty="0">
                <a:solidFill>
                  <a:srgbClr val="0033CC"/>
                </a:solidFill>
              </a:rPr>
              <a:t>S(n)</a:t>
            </a:r>
            <a:r>
              <a:rPr lang="en-US" altLang="zh-CN" b="1" dirty="0"/>
              <a:t>——</a:t>
            </a:r>
            <a:r>
              <a:rPr lang="zh-CN" altLang="en-US" dirty="0"/>
              <a:t>根据算法写成的程序在执行时</a:t>
            </a:r>
            <a:r>
              <a:rPr lang="zh-CN" altLang="en-US" b="1" dirty="0">
                <a:solidFill>
                  <a:srgbClr val="0033CC"/>
                </a:solidFill>
              </a:rPr>
              <a:t>占用存储单元的长度</a:t>
            </a:r>
            <a:r>
              <a:rPr lang="zh-CN" altLang="en-US" dirty="0"/>
              <a:t>。这个长度往往与输入数据的规模有关。空间复杂度过高的算法可能导致使用的内存超限，造成程序非正常中断。</a:t>
            </a:r>
            <a:endParaRPr lang="en-US" altLang="zh-CN" dirty="0"/>
          </a:p>
          <a:p>
            <a:endParaRPr lang="en-US" altLang="zh-CN" dirty="0"/>
          </a:p>
          <a:p>
            <a:r>
              <a:rPr lang="zh-CN" altLang="en-US" b="1" dirty="0">
                <a:solidFill>
                  <a:srgbClr val="0033CC"/>
                </a:solidFill>
              </a:rPr>
              <a:t>时间复杂度</a:t>
            </a:r>
            <a:r>
              <a:rPr lang="en-US" altLang="zh-CN" b="1" dirty="0">
                <a:solidFill>
                  <a:srgbClr val="0033CC"/>
                </a:solidFill>
              </a:rPr>
              <a:t>T(n) </a:t>
            </a:r>
            <a:r>
              <a:rPr lang="en-US" altLang="zh-CN" dirty="0"/>
              <a:t>——</a:t>
            </a:r>
            <a:r>
              <a:rPr lang="zh-CN" altLang="en-US" dirty="0"/>
              <a:t>根据算法写成的程序在执行时</a:t>
            </a:r>
            <a:r>
              <a:rPr lang="zh-CN" altLang="en-US" b="1" dirty="0">
                <a:solidFill>
                  <a:srgbClr val="0033CC"/>
                </a:solidFill>
              </a:rPr>
              <a:t>耗费时间的长度</a:t>
            </a:r>
            <a:r>
              <a:rPr lang="zh-CN" altLang="en-US" dirty="0"/>
              <a:t>。这个长度往往也与输入数据的规模有关。时间复杂度过高的低效算法可能导致我们在有生之年都等不到运行结果。</a:t>
            </a:r>
          </a:p>
        </p:txBody>
      </p:sp>
      <p:sp>
        <p:nvSpPr>
          <p:cNvPr id="4" name="灯片编号占位符 3"/>
          <p:cNvSpPr>
            <a:spLocks noGrp="1"/>
          </p:cNvSpPr>
          <p:nvPr>
            <p:ph type="sldNum" sz="quarter" idx="15"/>
          </p:nvPr>
        </p:nvSpPr>
        <p:spPr/>
        <p:txBody>
          <a:bodyPr/>
          <a:lstStyle/>
          <a:p>
            <a:fld id="{0C913308-F349-4B6D-A68A-DD1791B4A57B}" type="slidenum">
              <a:rPr lang="zh-CN" altLang="en-US" smtClean="0"/>
              <a:t>9</a:t>
            </a:fld>
            <a:endParaRPr lang="zh-CN" altLang="en-US"/>
          </a:p>
        </p:txBody>
      </p:sp>
    </p:spTree>
    <p:extLst>
      <p:ext uri="{BB962C8B-B14F-4D97-AF65-F5344CB8AC3E}">
        <p14:creationId xmlns:p14="http://schemas.microsoft.com/office/powerpoint/2010/main" val="41774863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凸显">
  <a:themeElements>
    <a:clrScheme name="凸显">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凸显">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17330</TotalTime>
  <Words>2199</Words>
  <Application>Microsoft Office PowerPoint</Application>
  <PresentationFormat>全屏显示(4:3)</PresentationFormat>
  <Paragraphs>419</Paragraphs>
  <Slides>44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44</vt:i4>
      </vt:variant>
    </vt:vector>
  </HeadingPairs>
  <TitlesOfParts>
    <vt:vector size="53" baseType="lpstr">
      <vt:lpstr>黑体</vt:lpstr>
      <vt:lpstr>宋体</vt:lpstr>
      <vt:lpstr>Arial</vt:lpstr>
      <vt:lpstr>Calibri</vt:lpstr>
      <vt:lpstr>Century Schoolbook</vt:lpstr>
      <vt:lpstr>Times New Roman</vt:lpstr>
      <vt:lpstr>Wingdings</vt:lpstr>
      <vt:lpstr>Wingdings 2</vt:lpstr>
      <vt:lpstr>凸显</vt:lpstr>
      <vt:lpstr>课程考核方法</vt:lpstr>
      <vt:lpstr>期末考试题型</vt:lpstr>
      <vt:lpstr>课程考核范围</vt:lpstr>
      <vt:lpstr>第一章 绪论</vt:lpstr>
      <vt:lpstr>数据结构</vt:lpstr>
      <vt:lpstr>逻辑结构</vt:lpstr>
      <vt:lpstr>存储结构</vt:lpstr>
      <vt:lpstr>算法</vt:lpstr>
      <vt:lpstr>什么是好的算法？</vt:lpstr>
      <vt:lpstr>习题① 计算以下程序段的时间复杂度</vt:lpstr>
      <vt:lpstr>第二章 线性表</vt:lpstr>
      <vt:lpstr>线性表的特性</vt:lpstr>
      <vt:lpstr>2.2 线性表的顺序存储结构及实现</vt:lpstr>
      <vt:lpstr>2.3 线性表的链接存储结构及实现</vt:lpstr>
      <vt:lpstr>线性表的链接存储结构及实现</vt:lpstr>
      <vt:lpstr>顺序存储和链式存储的比较</vt:lpstr>
      <vt:lpstr>2.4 栈</vt:lpstr>
      <vt:lpstr>栈的基本操作</vt:lpstr>
      <vt:lpstr>2.5 队列</vt:lpstr>
      <vt:lpstr>队列的基本操作</vt:lpstr>
      <vt:lpstr>习题② 栈的应用</vt:lpstr>
      <vt:lpstr>第四章 树与二叉树</vt:lpstr>
      <vt:lpstr>树的基本术语</vt:lpstr>
      <vt:lpstr>二叉树的基本概念</vt:lpstr>
      <vt:lpstr>二叉树的遍历</vt:lpstr>
      <vt:lpstr>PowerPoint 演示文稿</vt:lpstr>
      <vt:lpstr>习题③ 二叉树的遍历</vt:lpstr>
      <vt:lpstr>习题④ 二叉树的遍历</vt:lpstr>
      <vt:lpstr>习题⑤ 树、森林与二叉树的转换</vt:lpstr>
      <vt:lpstr>习题⑥ 哈夫曼树</vt:lpstr>
      <vt:lpstr>习题⑦ 二叉排序树</vt:lpstr>
      <vt:lpstr>第五章 图论算法</vt:lpstr>
      <vt:lpstr>图的基本术语</vt:lpstr>
      <vt:lpstr>图的存储结构</vt:lpstr>
      <vt:lpstr>图的遍历</vt:lpstr>
      <vt:lpstr>PowerPoint 演示文稿</vt:lpstr>
      <vt:lpstr>习题⑧ 图的存储结构</vt:lpstr>
      <vt:lpstr>习题⑨ 图的遍历</vt:lpstr>
      <vt:lpstr>习题⑩ 最小生成树</vt:lpstr>
      <vt:lpstr>第六章 内部排序</vt:lpstr>
      <vt:lpstr>常用排序算法时空性能比较</vt:lpstr>
      <vt:lpstr>第八章 检索与散列表</vt:lpstr>
      <vt:lpstr>算法（代码）设计</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dc:title>
  <dc:creator>whq</dc:creator>
  <cp:lastModifiedBy>❤ Mr.BelieVe</cp:lastModifiedBy>
  <cp:revision>177</cp:revision>
  <dcterms:created xsi:type="dcterms:W3CDTF">2019-08-12T08:40:56Z</dcterms:created>
  <dcterms:modified xsi:type="dcterms:W3CDTF">2021-01-16T13:42:18Z</dcterms:modified>
</cp:coreProperties>
</file>