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0" r:id="rId3"/>
    <p:sldId id="329" r:id="rId4"/>
    <p:sldId id="321" r:id="rId5"/>
    <p:sldId id="322" r:id="rId6"/>
    <p:sldId id="323" r:id="rId7"/>
    <p:sldId id="325" r:id="rId8"/>
    <p:sldId id="340" r:id="rId9"/>
    <p:sldId id="324" r:id="rId10"/>
    <p:sldId id="326" r:id="rId11"/>
    <p:sldId id="259" r:id="rId12"/>
    <p:sldId id="330" r:id="rId13"/>
    <p:sldId id="331" r:id="rId14"/>
    <p:sldId id="332" r:id="rId15"/>
    <p:sldId id="333" r:id="rId16"/>
    <p:sldId id="334" r:id="rId17"/>
    <p:sldId id="335" r:id="rId18"/>
    <p:sldId id="339" r:id="rId19"/>
    <p:sldId id="337" r:id="rId20"/>
    <p:sldId id="338" r:id="rId21"/>
    <p:sldId id="327" r:id="rId22"/>
    <p:sldId id="328" r:id="rId23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>
        <p:scale>
          <a:sx n="52" d="100"/>
          <a:sy n="52" d="100"/>
        </p:scale>
        <p:origin x="1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❤ Mr.BelieVe" userId="8d36da88f6b68bda" providerId="LiveId" clId="{02BA1977-9663-4CB4-9827-D569A7213371}"/>
    <pc:docChg chg="custSel modSld">
      <pc:chgData name="❤ Mr.BelieVe" userId="8d36da88f6b68bda" providerId="LiveId" clId="{02BA1977-9663-4CB4-9827-D569A7213371}" dt="2021-06-23T12:22:29.206" v="0" actId="478"/>
      <pc:docMkLst>
        <pc:docMk/>
      </pc:docMkLst>
      <pc:sldChg chg="delSp mod">
        <pc:chgData name="❤ Mr.BelieVe" userId="8d36da88f6b68bda" providerId="LiveId" clId="{02BA1977-9663-4CB4-9827-D569A7213371}" dt="2021-06-23T12:22:29.206" v="0" actId="478"/>
        <pc:sldMkLst>
          <pc:docMk/>
          <pc:sldMk cId="892531225" sldId="256"/>
        </pc:sldMkLst>
        <pc:spChg chg="del">
          <ac:chgData name="❤ Mr.BelieVe" userId="8d36da88f6b68bda" providerId="LiveId" clId="{02BA1977-9663-4CB4-9827-D569A7213371}" dt="2021-06-23T12:22:29.206" v="0" actId="478"/>
          <ac:spMkLst>
            <pc:docMk/>
            <pc:sldMk cId="892531225" sldId="256"/>
            <ac:spMk id="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ybjourney/p/4851540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erve.com/lixue/fp-grow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798445" y="3028144"/>
            <a:ext cx="7661011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Frequent Pattern Algorithm</a:t>
            </a:r>
            <a:endParaRPr lang="zh-CN" altLang="en-US" sz="2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0232" y="2263540"/>
            <a:ext cx="401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频繁模式算法</a:t>
            </a: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17" name="椭圆 16"/>
          <p:cNvSpPr/>
          <p:nvPr/>
        </p:nvSpPr>
        <p:spPr>
          <a:xfrm>
            <a:off x="9328411" y="1934673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52010" y="1818575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17" idx="3"/>
          </p:cNvCxnSpPr>
          <p:nvPr/>
        </p:nvCxnSpPr>
        <p:spPr>
          <a:xfrm flipH="1">
            <a:off x="8974184" y="2114377"/>
            <a:ext cx="385059" cy="5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20606" y="2628536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31142" y="2541443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I2: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382828" y="3317705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39523" y="3230613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I1: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>
            <a:stCxn id="22" idx="3"/>
            <a:endCxn id="26" idx="0"/>
          </p:cNvCxnSpPr>
          <p:nvPr/>
        </p:nvCxnSpPr>
        <p:spPr>
          <a:xfrm flipH="1">
            <a:off x="8488096" y="2808240"/>
            <a:ext cx="363342" cy="50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39026" y="3239542"/>
            <a:ext cx="876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697572" y="4606611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948155" y="4526946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I3: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9" name="直接连接符 68"/>
          <p:cNvCxnSpPr>
            <a:stCxn id="26" idx="3"/>
            <a:endCxn id="66" idx="0"/>
          </p:cNvCxnSpPr>
          <p:nvPr/>
        </p:nvCxnSpPr>
        <p:spPr>
          <a:xfrm flipH="1">
            <a:off x="7802840" y="3497409"/>
            <a:ext cx="610820" cy="110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338875" y="2539097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418" y="1159554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I5</a:t>
            </a:r>
            <a:endParaRPr lang="zh-CN" altLang="en-US" sz="3200" b="1" dirty="0"/>
          </a:p>
        </p:txBody>
      </p:sp>
      <p:sp>
        <p:nvSpPr>
          <p:cNvPr id="78" name="矩形 77"/>
          <p:cNvSpPr/>
          <p:nvPr/>
        </p:nvSpPr>
        <p:spPr>
          <a:xfrm>
            <a:off x="8849224" y="5370216"/>
            <a:ext cx="136287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i5</a:t>
            </a:r>
            <a:r>
              <a:rPr lang="zh-CN" altLang="en-US" b="1" dirty="0"/>
              <a:t>条件</a:t>
            </a:r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253901" y="4537401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7645" y="2595619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条件模式基：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{i2,i1:1}{i2,i1,i3:1}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067645" y="3050045"/>
            <a:ext cx="5433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根据条件模式基，使用构建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树相同的方法，我们可以得到该商品的条件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67645" y="3847019"/>
            <a:ext cx="4660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因为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小于最小支持度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2,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所以把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省略不计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,i5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树记为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	     {I2:2, I1:2}</a:t>
            </a:r>
            <a:endParaRPr lang="zh-CN" altLang="en-US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6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80501"/>
              </p:ext>
            </p:extLst>
          </p:nvPr>
        </p:nvGraphicFramePr>
        <p:xfrm>
          <a:off x="888656" y="3126462"/>
          <a:ext cx="10695296" cy="26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50">
                  <a:extLst>
                    <a:ext uri="{9D8B030D-6E8A-4147-A177-3AD203B41FA5}">
                      <a16:colId xmlns:a16="http://schemas.microsoft.com/office/drawing/2014/main" val="570616884"/>
                    </a:ext>
                  </a:extLst>
                </a:gridCol>
                <a:gridCol w="2878498">
                  <a:extLst>
                    <a:ext uri="{9D8B030D-6E8A-4147-A177-3AD203B41FA5}">
                      <a16:colId xmlns:a16="http://schemas.microsoft.com/office/drawing/2014/main" val="724116103"/>
                    </a:ext>
                  </a:extLst>
                </a:gridCol>
                <a:gridCol w="2687499">
                  <a:extLst>
                    <a:ext uri="{9D8B030D-6E8A-4147-A177-3AD203B41FA5}">
                      <a16:colId xmlns:a16="http://schemas.microsoft.com/office/drawing/2014/main" val="3702700022"/>
                    </a:ext>
                  </a:extLst>
                </a:gridCol>
                <a:gridCol w="3707049">
                  <a:extLst>
                    <a:ext uri="{9D8B030D-6E8A-4147-A177-3AD203B41FA5}">
                      <a16:colId xmlns:a16="http://schemas.microsoft.com/office/drawing/2014/main" val="2655602586"/>
                    </a:ext>
                  </a:extLst>
                </a:gridCol>
              </a:tblGrid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项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条件模式基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</a:t>
                      </a:r>
                      <a:r>
                        <a:rPr lang="en-US" sz="2000" dirty="0"/>
                        <a:t>FP</a:t>
                      </a:r>
                      <a:r>
                        <a:rPr lang="zh-CN" altLang="en-US" sz="2000" dirty="0"/>
                        <a:t>树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产生的频繁模式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37853444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b="1" dirty="0">
                          <a:solidFill>
                            <a:srgbClr val="FF0000"/>
                          </a:solidFill>
                        </a:rPr>
                        <a:t>{{I2  I1:1}，{I2  I1  I3:1}}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&lt;I2:2,I1:2&gt;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b="1" dirty="0">
                          <a:solidFill>
                            <a:srgbClr val="FF0000"/>
                          </a:solidFill>
                        </a:rPr>
                        <a:t>{I2  I5:2}, {I1  I5:2}, {I2 I1 I5:2}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611017691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{{I2  I1:1},{I2:1}}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{I2  I4:2}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05663786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{{I2  I1 :2},{I2:2},{I1:2}}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&lt;I2:4,I1:2&gt;,&lt;I1:2&gt;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{I2  I3:4},{I1  I3:4},{I2  I1  I3:2}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185275110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{{I2:4}}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&lt;I2:4&gt;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{I2  I1:4}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510436659"/>
                  </a:ext>
                </a:extLst>
              </a:tr>
            </a:tbl>
          </a:graphicData>
        </a:graphic>
      </p:graphicFrame>
      <p:grpSp>
        <p:nvGrpSpPr>
          <p:cNvPr id="26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9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1" name="文本框 40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60" name="矩形 59"/>
          <p:cNvSpPr/>
          <p:nvPr/>
        </p:nvSpPr>
        <p:spPr>
          <a:xfrm>
            <a:off x="641457" y="1451159"/>
            <a:ext cx="102827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 根据条件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树，我们可以进行全排列组合，得到挖掘出来的频繁模式（这里要将商品本身，如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也算进去，每个商品挖掘出来的频繁模式必然包括这商品本身）</a:t>
            </a:r>
          </a:p>
        </p:txBody>
      </p:sp>
    </p:spTree>
    <p:extLst>
      <p:ext uri="{BB962C8B-B14F-4D97-AF65-F5344CB8AC3E}">
        <p14:creationId xmlns:p14="http://schemas.microsoft.com/office/powerpoint/2010/main" val="2283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23178" y="1818575"/>
            <a:ext cx="4779600" cy="4121512"/>
            <a:chOff x="778240" y="1934005"/>
            <a:chExt cx="4779600" cy="4121512"/>
          </a:xfrm>
        </p:grpSpPr>
        <p:sp>
          <p:nvSpPr>
            <p:cNvPr id="17" name="椭圆 16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07072" y="1934005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root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stCxn id="17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86204" y="2656873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I2: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0149" y="3331787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6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6525" y="4751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8602" y="476200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4"/>
              <a:endCxn id="30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19652" y="3340716"/>
              <a:ext cx="8763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22" idx="5"/>
              <a:endCxn id="35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50341" y="332156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17210" y="332166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22" idx="5"/>
              <a:endCxn id="40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14274" y="3331786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60477" y="333178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61322" y="4784615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40543" y="480402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连接符 50"/>
            <p:cNvCxnSpPr>
              <a:stCxn id="26" idx="5"/>
              <a:endCxn id="48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33484" y="264568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239295" y="264568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>
              <a:stCxn id="17" idx="5"/>
              <a:endCxn id="52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85324" y="332132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91135" y="332132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接连接符 58"/>
            <p:cNvCxnSpPr>
              <a:stCxn id="52" idx="5"/>
              <a:endCxn id="56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31043" y="4771410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522235" y="477141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直接连接符 68"/>
            <p:cNvCxnSpPr>
              <a:stCxn id="26" idx="4"/>
              <a:endCxn id="66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59056" y="5656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30561" y="567079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接连接符 72"/>
            <p:cNvCxnSpPr>
              <a:stCxn id="66" idx="4"/>
              <a:endCxn id="70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493937" y="2654527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730" y="985006"/>
            <a:ext cx="4823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I4</a:t>
            </a:r>
            <a:r>
              <a:rPr lang="zh-CN" altLang="en-US" sz="3200" b="1" dirty="0"/>
              <a:t>：生成条件模式</a:t>
            </a:r>
          </a:p>
        </p:txBody>
      </p:sp>
      <p:sp>
        <p:nvSpPr>
          <p:cNvPr id="78" name="矩形 77"/>
          <p:cNvSpPr/>
          <p:nvPr/>
        </p:nvSpPr>
        <p:spPr>
          <a:xfrm>
            <a:off x="9275499" y="6135523"/>
            <a:ext cx="681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80" name="矩形 79"/>
          <p:cNvSpPr/>
          <p:nvPr/>
        </p:nvSpPr>
        <p:spPr>
          <a:xfrm>
            <a:off x="643690" y="2256918"/>
            <a:ext cx="6610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在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树中可以看到，从根节点到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i4:1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的路径有两条：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i2:7--&gt;i4:1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i2:7--&gt;i14--&gt;i4:1</a:t>
            </a:r>
          </a:p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i4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省略就是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i4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的条件模式基，记为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{i2:1}{i2,i1:1}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3690" y="4414985"/>
            <a:ext cx="41783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为什么每个条件模式基的计数为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呢？</a:t>
            </a:r>
            <a:endParaRPr lang="en-US" altLang="zh-CN" sz="18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3737" y="4883047"/>
            <a:ext cx="589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虽然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的计数都很大，但是由于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i4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的计数为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，最终到达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i4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的重复次数也只能为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。所以条件模式基的计数是根据路径中节点的最小计数来决定的。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6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17" name="椭圆 16"/>
          <p:cNvSpPr/>
          <p:nvPr/>
        </p:nvSpPr>
        <p:spPr>
          <a:xfrm>
            <a:off x="9328411" y="1934673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52010" y="1818575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17" idx="3"/>
          </p:cNvCxnSpPr>
          <p:nvPr/>
        </p:nvCxnSpPr>
        <p:spPr>
          <a:xfrm flipH="1">
            <a:off x="8974184" y="2114377"/>
            <a:ext cx="385059" cy="5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20606" y="2628536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31142" y="2541443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I2: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382828" y="3317705"/>
            <a:ext cx="210536" cy="21053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39523" y="3230613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I1: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>
            <a:stCxn id="22" idx="3"/>
            <a:endCxn id="26" idx="0"/>
          </p:cNvCxnSpPr>
          <p:nvPr/>
        </p:nvCxnSpPr>
        <p:spPr>
          <a:xfrm flipH="1">
            <a:off x="8488096" y="2808240"/>
            <a:ext cx="363342" cy="50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39026" y="3239542"/>
            <a:ext cx="876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338875" y="2539097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418" y="1159554"/>
            <a:ext cx="133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i4</a:t>
            </a:r>
            <a:endParaRPr lang="zh-CN" altLang="en-US" sz="3200" b="1" dirty="0"/>
          </a:p>
        </p:txBody>
      </p:sp>
      <p:sp>
        <p:nvSpPr>
          <p:cNvPr id="78" name="矩形 77"/>
          <p:cNvSpPr/>
          <p:nvPr/>
        </p:nvSpPr>
        <p:spPr>
          <a:xfrm>
            <a:off x="8849224" y="5370216"/>
            <a:ext cx="160653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i4</a:t>
            </a:r>
            <a:r>
              <a:rPr lang="zh-CN" altLang="en-US" b="1" dirty="0"/>
              <a:t>的条件</a:t>
            </a:r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6" name="矩形 5"/>
          <p:cNvSpPr/>
          <p:nvPr/>
        </p:nvSpPr>
        <p:spPr>
          <a:xfrm>
            <a:off x="1067645" y="2595619"/>
            <a:ext cx="3286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条件模式基：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{i2:1}{i2,i1:1}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067645" y="3050045"/>
            <a:ext cx="5433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根据条件模式基，使用构建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树相同的方法，我们可以得到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i4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67645" y="3847019"/>
            <a:ext cx="4660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因为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小于最小支持度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2,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所以把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省略不计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,i5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树记为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	     {I2:2}</a:t>
            </a:r>
            <a:endParaRPr lang="zh-CN" altLang="en-US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93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94833"/>
              </p:ext>
            </p:extLst>
          </p:nvPr>
        </p:nvGraphicFramePr>
        <p:xfrm>
          <a:off x="888656" y="3126462"/>
          <a:ext cx="10695296" cy="26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50">
                  <a:extLst>
                    <a:ext uri="{9D8B030D-6E8A-4147-A177-3AD203B41FA5}">
                      <a16:colId xmlns:a16="http://schemas.microsoft.com/office/drawing/2014/main" val="570616884"/>
                    </a:ext>
                  </a:extLst>
                </a:gridCol>
                <a:gridCol w="2878498">
                  <a:extLst>
                    <a:ext uri="{9D8B030D-6E8A-4147-A177-3AD203B41FA5}">
                      <a16:colId xmlns:a16="http://schemas.microsoft.com/office/drawing/2014/main" val="724116103"/>
                    </a:ext>
                  </a:extLst>
                </a:gridCol>
                <a:gridCol w="2687499">
                  <a:extLst>
                    <a:ext uri="{9D8B030D-6E8A-4147-A177-3AD203B41FA5}">
                      <a16:colId xmlns:a16="http://schemas.microsoft.com/office/drawing/2014/main" val="3702700022"/>
                    </a:ext>
                  </a:extLst>
                </a:gridCol>
                <a:gridCol w="3707049">
                  <a:extLst>
                    <a:ext uri="{9D8B030D-6E8A-4147-A177-3AD203B41FA5}">
                      <a16:colId xmlns:a16="http://schemas.microsoft.com/office/drawing/2014/main" val="2655602586"/>
                    </a:ext>
                  </a:extLst>
                </a:gridCol>
              </a:tblGrid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项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条件模式基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</a:t>
                      </a:r>
                      <a:r>
                        <a:rPr lang="en-US" sz="2000" dirty="0"/>
                        <a:t>FP</a:t>
                      </a:r>
                      <a:r>
                        <a:rPr lang="zh-CN" altLang="en-US" sz="2000" dirty="0"/>
                        <a:t>树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产生的频繁模式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37853444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{{I2  I1:1}，{I2  I1  I3:1}}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&lt;I2:2,I1:2&gt;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{I2  I5:2}, {I1  I5:2}, {I2 I1 I5:2}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611017691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I4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{{I2  I1:1},{I2:1}}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&lt;I2:2&gt;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{I2  I4:2}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05663786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{{I2  I1 :2},{I2:2},{I1:2}}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&lt;I2:4,I1:2&gt;,&lt;I1:2&gt;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{I2  I3:4},{I1  I3:4},{I2  I1  I3:2}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185275110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{{I2:4}}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&lt;I2:4&gt;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{I2  I1:4}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510436659"/>
                  </a:ext>
                </a:extLst>
              </a:tr>
            </a:tbl>
          </a:graphicData>
        </a:graphic>
      </p:graphicFrame>
      <p:grpSp>
        <p:nvGrpSpPr>
          <p:cNvPr id="26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9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1" name="文本框 40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60" name="矩形 59"/>
          <p:cNvSpPr/>
          <p:nvPr/>
        </p:nvSpPr>
        <p:spPr>
          <a:xfrm>
            <a:off x="641457" y="1451159"/>
            <a:ext cx="102827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 根据条件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树，我们可以进行全排列组合，得到挖掘出来的频繁模式（这里要将商品本身，如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也算进去，每个商品挖掘出来的频繁模式必然包括这商品本身）</a:t>
            </a:r>
          </a:p>
        </p:txBody>
      </p:sp>
    </p:spTree>
    <p:extLst>
      <p:ext uri="{BB962C8B-B14F-4D97-AF65-F5344CB8AC3E}">
        <p14:creationId xmlns:p14="http://schemas.microsoft.com/office/powerpoint/2010/main" val="32397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23178" y="1818575"/>
            <a:ext cx="4779600" cy="4121512"/>
            <a:chOff x="778240" y="1934005"/>
            <a:chExt cx="4779600" cy="4121512"/>
          </a:xfrm>
        </p:grpSpPr>
        <p:sp>
          <p:nvSpPr>
            <p:cNvPr id="17" name="椭圆 16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07072" y="1934005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root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stCxn id="17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86204" y="2656873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I2: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0149" y="3331787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6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6525" y="4751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8602" y="476200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4"/>
              <a:endCxn id="30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19652" y="3340716"/>
              <a:ext cx="8763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22" idx="5"/>
              <a:endCxn id="35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50341" y="332156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17210" y="332166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22" idx="5"/>
              <a:endCxn id="40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14274" y="3331786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60477" y="333178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61322" y="4784615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40543" y="480402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连接符 50"/>
            <p:cNvCxnSpPr>
              <a:stCxn id="26" idx="5"/>
              <a:endCxn id="48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33484" y="264568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239295" y="264568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>
              <a:stCxn id="17" idx="5"/>
              <a:endCxn id="52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85324" y="332132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91135" y="332132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接连接符 58"/>
            <p:cNvCxnSpPr>
              <a:stCxn id="52" idx="5"/>
              <a:endCxn id="56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31043" y="4771410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522235" y="477141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直接连接符 68"/>
            <p:cNvCxnSpPr>
              <a:stCxn id="26" idx="4"/>
              <a:endCxn id="66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59056" y="5656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30561" y="567079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接连接符 72"/>
            <p:cNvCxnSpPr>
              <a:stCxn id="66" idx="4"/>
              <a:endCxn id="70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493937" y="2654527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730" y="985006"/>
            <a:ext cx="4823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I3</a:t>
            </a:r>
            <a:r>
              <a:rPr lang="zh-CN" altLang="en-US" sz="3200" b="1" dirty="0"/>
              <a:t>：生成条件模式</a:t>
            </a:r>
          </a:p>
        </p:txBody>
      </p:sp>
      <p:sp>
        <p:nvSpPr>
          <p:cNvPr id="78" name="矩形 77"/>
          <p:cNvSpPr/>
          <p:nvPr/>
        </p:nvSpPr>
        <p:spPr>
          <a:xfrm>
            <a:off x="9275499" y="6135523"/>
            <a:ext cx="681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80" name="矩形 79"/>
          <p:cNvSpPr/>
          <p:nvPr/>
        </p:nvSpPr>
        <p:spPr>
          <a:xfrm>
            <a:off x="652568" y="2256918"/>
            <a:ext cx="6610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在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树中可以看到，从根节点到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的路径有两条：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i1:2--&gt;i3:2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i2:7--&gt;i3:2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sym typeface="Wingdings" panose="05000000000000000000" pitchFamily="2" charset="2"/>
              </a:rPr>
              <a:t>I14 i3:2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省略就是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的条件模式基，记为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{i1:2}{i2:2}{i2,i1:2}</a:t>
            </a:r>
          </a:p>
        </p:txBody>
      </p:sp>
    </p:spTree>
    <p:extLst>
      <p:ext uri="{BB962C8B-B14F-4D97-AF65-F5344CB8AC3E}">
        <p14:creationId xmlns:p14="http://schemas.microsoft.com/office/powerpoint/2010/main" val="41658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17" name="椭圆 16"/>
          <p:cNvSpPr/>
          <p:nvPr/>
        </p:nvSpPr>
        <p:spPr>
          <a:xfrm>
            <a:off x="9328411" y="1934673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52010" y="1818575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17" idx="3"/>
          </p:cNvCxnSpPr>
          <p:nvPr/>
        </p:nvCxnSpPr>
        <p:spPr>
          <a:xfrm flipH="1">
            <a:off x="8974184" y="2114377"/>
            <a:ext cx="385059" cy="5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20606" y="2628536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31142" y="2541443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I2: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338875" y="2539097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418" y="1159554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sp>
        <p:nvSpPr>
          <p:cNvPr id="78" name="矩形 77"/>
          <p:cNvSpPr/>
          <p:nvPr/>
        </p:nvSpPr>
        <p:spPr>
          <a:xfrm>
            <a:off x="8849224" y="5370216"/>
            <a:ext cx="136287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i3</a:t>
            </a:r>
            <a:r>
              <a:rPr lang="zh-CN" altLang="en-US" b="1" dirty="0"/>
              <a:t>条件</a:t>
            </a:r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6" name="矩形 5"/>
          <p:cNvSpPr/>
          <p:nvPr/>
        </p:nvSpPr>
        <p:spPr>
          <a:xfrm>
            <a:off x="1067645" y="2595619"/>
            <a:ext cx="3632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条件模式基 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{i1:2}{i2:2}{i2,i1:2}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067645" y="3050045"/>
            <a:ext cx="5433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根据条件模式基，使用构建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树相同的方法，我们可以得到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67645" y="3847019"/>
            <a:ext cx="4660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因为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小于最小支持度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2,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所以把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省略不计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,i3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树记为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	     {I2:4,i1:2} {i1:2}</a:t>
            </a:r>
            <a:endParaRPr lang="zh-CN" altLang="en-US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72C7BD7-2655-4DF0-909D-11209E58323C}"/>
              </a:ext>
            </a:extLst>
          </p:cNvPr>
          <p:cNvSpPr/>
          <p:nvPr/>
        </p:nvSpPr>
        <p:spPr>
          <a:xfrm>
            <a:off x="10031004" y="2635278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49FB47-E67C-4A26-98FF-632183D754D3}"/>
              </a:ext>
            </a:extLst>
          </p:cNvPr>
          <p:cNvSpPr txBox="1"/>
          <p:nvPr/>
        </p:nvSpPr>
        <p:spPr>
          <a:xfrm>
            <a:off x="10241540" y="2548185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I1: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D7C2FD1-EC19-44F6-9530-4B38DFA0D34A}"/>
              </a:ext>
            </a:extLst>
          </p:cNvPr>
          <p:cNvCxnSpPr>
            <a:cxnSpLocks/>
            <a:stCxn id="23" idx="3"/>
            <a:endCxn id="17" idx="5"/>
          </p:cNvCxnSpPr>
          <p:nvPr/>
        </p:nvCxnSpPr>
        <p:spPr>
          <a:xfrm flipH="1" flipV="1">
            <a:off x="9508115" y="2114377"/>
            <a:ext cx="656436" cy="61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596BE47-FCC3-4223-84A7-1CF7FBFA4179}"/>
              </a:ext>
            </a:extLst>
          </p:cNvPr>
          <p:cNvSpPr txBox="1"/>
          <p:nvPr/>
        </p:nvSpPr>
        <p:spPr>
          <a:xfrm>
            <a:off x="10549273" y="2545839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62B9ACE-A734-4C5C-B0B1-77AC199807E3}"/>
              </a:ext>
            </a:extLst>
          </p:cNvPr>
          <p:cNvSpPr/>
          <p:nvPr/>
        </p:nvSpPr>
        <p:spPr>
          <a:xfrm>
            <a:off x="9128339" y="3549391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857A82-34B0-4DBA-A707-803CB756BD04}"/>
              </a:ext>
            </a:extLst>
          </p:cNvPr>
          <p:cNvSpPr txBox="1"/>
          <p:nvPr/>
        </p:nvSpPr>
        <p:spPr>
          <a:xfrm>
            <a:off x="9338875" y="3462298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I1: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297934E-EE44-4F59-A14A-D14B7A0002D1}"/>
              </a:ext>
            </a:extLst>
          </p:cNvPr>
          <p:cNvSpPr txBox="1"/>
          <p:nvPr/>
        </p:nvSpPr>
        <p:spPr>
          <a:xfrm>
            <a:off x="9646608" y="345995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7322AE7-C5ED-4FC4-926C-1D403A58005C}"/>
              </a:ext>
            </a:extLst>
          </p:cNvPr>
          <p:cNvCxnSpPr>
            <a:cxnSpLocks/>
            <a:stCxn id="38" idx="1"/>
            <a:endCxn id="22" idx="4"/>
          </p:cNvCxnSpPr>
          <p:nvPr/>
        </p:nvCxnSpPr>
        <p:spPr>
          <a:xfrm flipH="1" flipV="1">
            <a:off x="8925874" y="2839072"/>
            <a:ext cx="233297" cy="74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58918"/>
              </p:ext>
            </p:extLst>
          </p:nvPr>
        </p:nvGraphicFramePr>
        <p:xfrm>
          <a:off x="888656" y="3126462"/>
          <a:ext cx="10695296" cy="26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50">
                  <a:extLst>
                    <a:ext uri="{9D8B030D-6E8A-4147-A177-3AD203B41FA5}">
                      <a16:colId xmlns:a16="http://schemas.microsoft.com/office/drawing/2014/main" val="570616884"/>
                    </a:ext>
                  </a:extLst>
                </a:gridCol>
                <a:gridCol w="2878498">
                  <a:extLst>
                    <a:ext uri="{9D8B030D-6E8A-4147-A177-3AD203B41FA5}">
                      <a16:colId xmlns:a16="http://schemas.microsoft.com/office/drawing/2014/main" val="724116103"/>
                    </a:ext>
                  </a:extLst>
                </a:gridCol>
                <a:gridCol w="2687499">
                  <a:extLst>
                    <a:ext uri="{9D8B030D-6E8A-4147-A177-3AD203B41FA5}">
                      <a16:colId xmlns:a16="http://schemas.microsoft.com/office/drawing/2014/main" val="3702700022"/>
                    </a:ext>
                  </a:extLst>
                </a:gridCol>
                <a:gridCol w="3707049">
                  <a:extLst>
                    <a:ext uri="{9D8B030D-6E8A-4147-A177-3AD203B41FA5}">
                      <a16:colId xmlns:a16="http://schemas.microsoft.com/office/drawing/2014/main" val="2655602586"/>
                    </a:ext>
                  </a:extLst>
                </a:gridCol>
              </a:tblGrid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项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条件模式基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</a:t>
                      </a:r>
                      <a:r>
                        <a:rPr lang="en-US" sz="2000" dirty="0"/>
                        <a:t>FP</a:t>
                      </a:r>
                      <a:r>
                        <a:rPr lang="zh-CN" altLang="en-US" sz="2000" dirty="0"/>
                        <a:t>树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产生的频繁模式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37853444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{{I2  I1:1}，{I2  I1  I3:1}}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&lt;I2:2,I1:2&gt;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{I2  I5:2}, {I1  I5:2}, {I2 I1 I5:2}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611017691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I4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{{I2  I1:1},{I2:1}}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&lt;I2:2&gt;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{I2  I4:2}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05663786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I3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{{I2  I1 :2},{I2:2},{I1:2}}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&lt;I2:4,I1:2&gt;,&lt;I1:2&gt;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b="1" dirty="0"/>
                        <a:t>{I2  I3:4},{I1  I3:4},{I2  I1  I3:2}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185275110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{{I2:4}}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&lt;I2:4&gt;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{I2  I1:4}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510436659"/>
                  </a:ext>
                </a:extLst>
              </a:tr>
            </a:tbl>
          </a:graphicData>
        </a:graphic>
      </p:graphicFrame>
      <p:grpSp>
        <p:nvGrpSpPr>
          <p:cNvPr id="26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9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1" name="文本框 40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60" name="矩形 59"/>
          <p:cNvSpPr/>
          <p:nvPr/>
        </p:nvSpPr>
        <p:spPr>
          <a:xfrm>
            <a:off x="641457" y="1451159"/>
            <a:ext cx="102827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 根据条件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树，我们可以进行全排列组合，得到挖掘出来的频繁模式（这里要将商品本身，如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也算进去，每个商品挖掘出来的频繁模式必然包括这商品本身）</a:t>
            </a:r>
          </a:p>
        </p:txBody>
      </p:sp>
    </p:spTree>
    <p:extLst>
      <p:ext uri="{BB962C8B-B14F-4D97-AF65-F5344CB8AC3E}">
        <p14:creationId xmlns:p14="http://schemas.microsoft.com/office/powerpoint/2010/main" val="20562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23178" y="1818575"/>
            <a:ext cx="4779600" cy="4121512"/>
            <a:chOff x="778240" y="1934005"/>
            <a:chExt cx="4779600" cy="4121512"/>
          </a:xfrm>
        </p:grpSpPr>
        <p:sp>
          <p:nvSpPr>
            <p:cNvPr id="17" name="椭圆 16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07072" y="1934005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root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stCxn id="17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86204" y="2656873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I2: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0149" y="3331787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6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6525" y="4751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8602" y="476200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4"/>
              <a:endCxn id="30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19652" y="3340716"/>
              <a:ext cx="8763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22" idx="5"/>
              <a:endCxn id="35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50341" y="332156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17210" y="332166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22" idx="5"/>
              <a:endCxn id="40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14274" y="3331786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60477" y="333178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61322" y="4784615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40543" y="480402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连接符 50"/>
            <p:cNvCxnSpPr>
              <a:stCxn id="26" idx="5"/>
              <a:endCxn id="48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33484" y="264568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239295" y="264568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>
              <a:stCxn id="17" idx="5"/>
              <a:endCxn id="52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85324" y="332132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91135" y="332132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接连接符 58"/>
            <p:cNvCxnSpPr>
              <a:stCxn id="52" idx="5"/>
              <a:endCxn id="56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31043" y="4771410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522235" y="477141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直接连接符 68"/>
            <p:cNvCxnSpPr>
              <a:stCxn id="26" idx="4"/>
              <a:endCxn id="66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59056" y="5656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30561" y="567079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接连接符 72"/>
            <p:cNvCxnSpPr>
              <a:stCxn id="66" idx="4"/>
              <a:endCxn id="70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493937" y="2654527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730" y="985006"/>
            <a:ext cx="4823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I1</a:t>
            </a:r>
            <a:r>
              <a:rPr lang="zh-CN" altLang="en-US" sz="3200" b="1" dirty="0"/>
              <a:t>：生成条件模式</a:t>
            </a:r>
          </a:p>
        </p:txBody>
      </p:sp>
      <p:sp>
        <p:nvSpPr>
          <p:cNvPr id="78" name="矩形 77"/>
          <p:cNvSpPr/>
          <p:nvPr/>
        </p:nvSpPr>
        <p:spPr>
          <a:xfrm>
            <a:off x="9275499" y="6135523"/>
            <a:ext cx="681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80" name="矩形 79"/>
          <p:cNvSpPr/>
          <p:nvPr/>
        </p:nvSpPr>
        <p:spPr>
          <a:xfrm>
            <a:off x="643690" y="2256918"/>
            <a:ext cx="6610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在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树中可以看到，从根节点到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的路径有两条：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i2:7--&gt;i1:4</a:t>
            </a:r>
          </a:p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省略就是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的条件模式基，记为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{i2:4}</a:t>
            </a:r>
          </a:p>
        </p:txBody>
      </p:sp>
    </p:spTree>
    <p:extLst>
      <p:ext uri="{BB962C8B-B14F-4D97-AF65-F5344CB8AC3E}">
        <p14:creationId xmlns:p14="http://schemas.microsoft.com/office/powerpoint/2010/main" val="14227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17" name="椭圆 16"/>
          <p:cNvSpPr/>
          <p:nvPr/>
        </p:nvSpPr>
        <p:spPr>
          <a:xfrm>
            <a:off x="9328411" y="1934673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52010" y="1818575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17" idx="3"/>
          </p:cNvCxnSpPr>
          <p:nvPr/>
        </p:nvCxnSpPr>
        <p:spPr>
          <a:xfrm flipH="1">
            <a:off x="8974184" y="2114377"/>
            <a:ext cx="385059" cy="5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820606" y="2628536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031142" y="2541443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I2: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338875" y="2539097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418" y="1159554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sp>
        <p:nvSpPr>
          <p:cNvPr id="78" name="矩形 77"/>
          <p:cNvSpPr/>
          <p:nvPr/>
        </p:nvSpPr>
        <p:spPr>
          <a:xfrm>
            <a:off x="8849224" y="5370216"/>
            <a:ext cx="116891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条件</a:t>
            </a:r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6" name="矩形 5"/>
          <p:cNvSpPr/>
          <p:nvPr/>
        </p:nvSpPr>
        <p:spPr>
          <a:xfrm>
            <a:off x="1067645" y="2595619"/>
            <a:ext cx="2145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条件模式基 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{i2:4}</a:t>
            </a:r>
            <a:endParaRPr lang="zh-CN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1067645" y="3050045"/>
            <a:ext cx="5433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根据条件模式基，使用构建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树相同的方法，我们可以得到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i3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67645" y="3847019"/>
            <a:ext cx="466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树记为</a:t>
            </a:r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	     {I2:4}</a:t>
            </a:r>
            <a:endParaRPr lang="zh-CN" altLang="en-US" sz="20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51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169801" y="2798348"/>
            <a:ext cx="1390519" cy="2079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49882" y="2424026"/>
            <a:ext cx="12314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</a:rPr>
              <a:t>项与项集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en-US" dirty="0"/>
          </a:p>
        </p:txBody>
      </p:sp>
      <p:sp>
        <p:nvSpPr>
          <p:cNvPr id="27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4472C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4472C4">
              <a:alpha val="39000"/>
            </a:srgbClr>
          </a:solidFill>
        </p:grpSpPr>
        <p:sp>
          <p:nvSpPr>
            <p:cNvPr id="29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398016" y="3023611"/>
            <a:ext cx="1527435" cy="16147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32" name="圆角矩形 31"/>
          <p:cNvSpPr/>
          <p:nvPr/>
        </p:nvSpPr>
        <p:spPr>
          <a:xfrm rot="10800000" flipV="1">
            <a:off x="784903" y="246025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80667" y="2917657"/>
            <a:ext cx="2589996" cy="159274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这是一个集合的概念，在一篮子商品中的一件消费品即为一项（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Item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），则若干项的集合为项集，如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{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尿布，面包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}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构成一个二元项集。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10828212" y="243631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84269" y="2316088"/>
            <a:ext cx="915631" cy="43543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</a:rPr>
              <a:t>支持度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9867859" y="2790604"/>
            <a:ext cx="748453" cy="107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234267" y="2904335"/>
            <a:ext cx="3532695" cy="27930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支持度是指在所有项集中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{X, Y}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出现的可能性，即项集中同时含有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X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Y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的概率。通过设定最小阈值（</a:t>
            </a:r>
            <a:r>
              <a:rPr lang="en-US" altLang="zh-CN" sz="15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minsup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），剔除“出镜率”较低的无意义规则设定最小阈值为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5%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，由于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{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尿布，啤酒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}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的支持度为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800/10000=8%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，满足基本输了要求，成为频繁项集，保留规则；而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{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尿布，面包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}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的支持度为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100/10000=1%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，被剔除。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7624" y="1275480"/>
            <a:ext cx="7654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      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有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10000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个消费者购买了商品，其中购买尿布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1000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个，购买啤酒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2000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个，购买面包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500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个，同时购买尿布和面包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800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个，同时购买尿布和面包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100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6426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97283"/>
              </p:ext>
            </p:extLst>
          </p:nvPr>
        </p:nvGraphicFramePr>
        <p:xfrm>
          <a:off x="888656" y="3126462"/>
          <a:ext cx="10695296" cy="268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250">
                  <a:extLst>
                    <a:ext uri="{9D8B030D-6E8A-4147-A177-3AD203B41FA5}">
                      <a16:colId xmlns:a16="http://schemas.microsoft.com/office/drawing/2014/main" val="570616884"/>
                    </a:ext>
                  </a:extLst>
                </a:gridCol>
                <a:gridCol w="2878498">
                  <a:extLst>
                    <a:ext uri="{9D8B030D-6E8A-4147-A177-3AD203B41FA5}">
                      <a16:colId xmlns:a16="http://schemas.microsoft.com/office/drawing/2014/main" val="724116103"/>
                    </a:ext>
                  </a:extLst>
                </a:gridCol>
                <a:gridCol w="2687499">
                  <a:extLst>
                    <a:ext uri="{9D8B030D-6E8A-4147-A177-3AD203B41FA5}">
                      <a16:colId xmlns:a16="http://schemas.microsoft.com/office/drawing/2014/main" val="3702700022"/>
                    </a:ext>
                  </a:extLst>
                </a:gridCol>
                <a:gridCol w="3707049">
                  <a:extLst>
                    <a:ext uri="{9D8B030D-6E8A-4147-A177-3AD203B41FA5}">
                      <a16:colId xmlns:a16="http://schemas.microsoft.com/office/drawing/2014/main" val="2655602586"/>
                    </a:ext>
                  </a:extLst>
                </a:gridCol>
              </a:tblGrid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项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条件模式基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条件</a:t>
                      </a:r>
                      <a:r>
                        <a:rPr lang="en-US" sz="2000" dirty="0"/>
                        <a:t>FP</a:t>
                      </a:r>
                      <a:r>
                        <a:rPr lang="zh-CN" altLang="en-US" sz="2000" dirty="0"/>
                        <a:t>树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产生的频繁模式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37853444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{{I2  I1:1}，{I2  I1  I3:1}}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&lt;I2:2,I1:2&gt;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dirty="0"/>
                        <a:t>{I2  I5:2}, {I1  I5:2}, {I2 I1 I5:2}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611017691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I4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{{I2  I1:1},{I2:1}}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&lt;I2:2&gt;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{I2  I4:2}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05663786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I3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{{I2  I1 :2},{I2:2},{I1:2}}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dirty="0"/>
                        <a:t>&lt;I2:4,I1:2&gt;,&lt;I1:2&gt;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n-NO" sz="2000" b="0" dirty="0"/>
                        <a:t>{I2  I3:4},{I1  I3:4},{I2  I1  I3:2}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185275110"/>
                  </a:ext>
                </a:extLst>
              </a:tr>
              <a:tr h="5363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I1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{{I2:4}}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&lt;I2:4&gt;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{I2  I1:4}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510436659"/>
                  </a:ext>
                </a:extLst>
              </a:tr>
            </a:tbl>
          </a:graphicData>
        </a:graphic>
      </p:graphicFrame>
      <p:grpSp>
        <p:nvGrpSpPr>
          <p:cNvPr id="26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9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1" name="文本框 40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60" name="矩形 59"/>
          <p:cNvSpPr/>
          <p:nvPr/>
        </p:nvSpPr>
        <p:spPr>
          <a:xfrm>
            <a:off x="641457" y="1451159"/>
            <a:ext cx="102827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 根据条件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树，我们可以进行全排列组合，得到挖掘出来的频繁模式（这里要将商品本身，如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也算进去，每个商品挖掘出来的频繁模式必然包括这商品本身）</a:t>
            </a:r>
          </a:p>
        </p:txBody>
      </p:sp>
    </p:spTree>
    <p:extLst>
      <p:ext uri="{BB962C8B-B14F-4D97-AF65-F5344CB8AC3E}">
        <p14:creationId xmlns:p14="http://schemas.microsoft.com/office/powerpoint/2010/main" val="8756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A066E-4FD1-4827-BE94-10CE3FCE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实现</a:t>
            </a:r>
            <a:r>
              <a:rPr lang="en-US" altLang="zh-CN" dirty="0"/>
              <a:t>FP-Growth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12FC7-2074-4624-A5CB-03ED11AC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https://www.cnblogs.com/ybjourney/p/4851540.html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4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E985-87E7-4FF6-BD1E-34AE4D5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B5069-A4CC-4644-AE07-3E602FF2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https://www.slideserve.com/lixue/fp-growth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2BD6B-2010-4A8C-954B-90D8AEAE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FP-Growth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2D565-669B-4D04-A7F8-47334684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en-US" altLang="zh-CN" dirty="0"/>
              <a:t> </a:t>
            </a:r>
            <a:r>
              <a:rPr lang="zh-CN" altLang="en-US" dirty="0"/>
              <a:t>算法缺点</a:t>
            </a:r>
            <a:endParaRPr lang="en-US" altLang="zh-CN" dirty="0"/>
          </a:p>
          <a:p>
            <a:pPr lvl="1"/>
            <a:r>
              <a:rPr lang="zh-CN" altLang="en-US" dirty="0"/>
              <a:t>需要生成大量候选集</a:t>
            </a:r>
            <a:endParaRPr lang="en-US" altLang="zh-CN" dirty="0"/>
          </a:p>
          <a:p>
            <a:pPr lvl="1"/>
            <a:r>
              <a:rPr lang="zh-CN" altLang="en-US"/>
              <a:t>需要多次扫描整个数据库</a:t>
            </a:r>
            <a:endParaRPr lang="en-US" altLang="zh-CN"/>
          </a:p>
          <a:p>
            <a:r>
              <a:rPr lang="en-US" altLang="zh-CN" dirty="0"/>
              <a:t>FP-Growth </a:t>
            </a:r>
            <a:r>
              <a:rPr lang="zh-CN" altLang="en-US" dirty="0"/>
              <a:t>：只需扫描一遍数据库，无需生成候选集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4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19" name="圆角矩形 18"/>
          <p:cNvSpPr/>
          <p:nvPr/>
        </p:nvSpPr>
        <p:spPr>
          <a:xfrm rot="10800000" flipV="1">
            <a:off x="893551" y="1316803"/>
            <a:ext cx="412732" cy="40011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1468282" y="1316805"/>
            <a:ext cx="4592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FP-Growth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算法演示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-------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构造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46634"/>
              </p:ext>
            </p:extLst>
          </p:nvPr>
        </p:nvGraphicFramePr>
        <p:xfrm>
          <a:off x="878430" y="2616179"/>
          <a:ext cx="386338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5">
                  <a:extLst>
                    <a:ext uri="{9D8B030D-6E8A-4147-A177-3AD203B41FA5}">
                      <a16:colId xmlns:a16="http://schemas.microsoft.com/office/drawing/2014/main" val="663559950"/>
                    </a:ext>
                  </a:extLst>
                </a:gridCol>
                <a:gridCol w="2982903">
                  <a:extLst>
                    <a:ext uri="{9D8B030D-6E8A-4147-A177-3AD203B41FA5}">
                      <a16:colId xmlns:a16="http://schemas.microsoft.com/office/drawing/2014/main" val="1267599815"/>
                    </a:ext>
                  </a:extLst>
                </a:gridCol>
              </a:tblGrid>
              <a:tr h="154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35390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I1,I2.I5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267209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480739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303225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946054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483036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57612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860228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I1,I2,I3,I5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591883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33378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2142" y="2085628"/>
            <a:ext cx="24819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事务数据库的建立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87444" y="2582021"/>
            <a:ext cx="4114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扫描事务数据库得到频繁项目集</a:t>
            </a:r>
            <a:r>
              <a:rPr lang="en-US" altLang="zh-CN" b="1" dirty="0"/>
              <a:t>F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99244"/>
              </p:ext>
            </p:extLst>
          </p:nvPr>
        </p:nvGraphicFramePr>
        <p:xfrm>
          <a:off x="5564549" y="3226530"/>
          <a:ext cx="6160590" cy="88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18">
                  <a:extLst>
                    <a:ext uri="{9D8B030D-6E8A-4147-A177-3AD203B41FA5}">
                      <a16:colId xmlns:a16="http://schemas.microsoft.com/office/drawing/2014/main" val="3409759659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2884332382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2875910196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292803322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1119939720"/>
                    </a:ext>
                  </a:extLst>
                </a:gridCol>
              </a:tblGrid>
              <a:tr h="472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224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42283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967694" y="4374592"/>
            <a:ext cx="53334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定义</a:t>
            </a:r>
            <a:r>
              <a:rPr lang="en-US" altLang="zh-CN" b="1" dirty="0" err="1"/>
              <a:t>minsup</a:t>
            </a:r>
            <a:r>
              <a:rPr lang="en-US" altLang="zh-CN" b="1" dirty="0"/>
              <a:t>=20%,</a:t>
            </a:r>
            <a:r>
              <a:rPr lang="zh-CN" altLang="en-US" b="1" dirty="0"/>
              <a:t>即最小支持度为</a:t>
            </a:r>
            <a:r>
              <a:rPr lang="en-US" altLang="zh-CN" b="1" dirty="0"/>
              <a:t>2,</a:t>
            </a:r>
            <a:r>
              <a:rPr lang="zh-CN" altLang="en-US" b="1" dirty="0"/>
              <a:t>重新排列</a:t>
            </a:r>
            <a:r>
              <a:rPr lang="en-US" altLang="zh-CN" b="1" dirty="0"/>
              <a:t>F</a:t>
            </a:r>
            <a:endParaRPr lang="zh-CN" altLang="en-US" b="1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94370"/>
              </p:ext>
            </p:extLst>
          </p:nvPr>
        </p:nvGraphicFramePr>
        <p:xfrm>
          <a:off x="5567183" y="5017572"/>
          <a:ext cx="6160590" cy="88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18">
                  <a:extLst>
                    <a:ext uri="{9D8B030D-6E8A-4147-A177-3AD203B41FA5}">
                      <a16:colId xmlns:a16="http://schemas.microsoft.com/office/drawing/2014/main" val="3409759659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2884332382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2875910196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292803322"/>
                    </a:ext>
                  </a:extLst>
                </a:gridCol>
                <a:gridCol w="1232118">
                  <a:extLst>
                    <a:ext uri="{9D8B030D-6E8A-4147-A177-3AD203B41FA5}">
                      <a16:colId xmlns:a16="http://schemas.microsoft.com/office/drawing/2014/main" val="1119939720"/>
                    </a:ext>
                  </a:extLst>
                </a:gridCol>
              </a:tblGrid>
              <a:tr h="472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224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4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5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88424"/>
              </p:ext>
            </p:extLst>
          </p:nvPr>
        </p:nvGraphicFramePr>
        <p:xfrm>
          <a:off x="4222521" y="2172041"/>
          <a:ext cx="386338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5">
                  <a:extLst>
                    <a:ext uri="{9D8B030D-6E8A-4147-A177-3AD203B41FA5}">
                      <a16:colId xmlns:a16="http://schemas.microsoft.com/office/drawing/2014/main" val="663559950"/>
                    </a:ext>
                  </a:extLst>
                </a:gridCol>
                <a:gridCol w="2982903">
                  <a:extLst>
                    <a:ext uri="{9D8B030D-6E8A-4147-A177-3AD203B41FA5}">
                      <a16:colId xmlns:a16="http://schemas.microsoft.com/office/drawing/2014/main" val="1267599815"/>
                    </a:ext>
                  </a:extLst>
                </a:gridCol>
              </a:tblGrid>
              <a:tr h="154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35390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I2,I1,I5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267209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480739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303225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946054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483036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57612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860228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I2,I1,I3,I5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591883"/>
                  </a:ext>
                </a:extLst>
              </a:tr>
              <a:tr h="296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333785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800187" y="1667616"/>
            <a:ext cx="24819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重新调整事务数据库</a:t>
            </a:r>
          </a:p>
        </p:txBody>
      </p:sp>
    </p:spTree>
    <p:extLst>
      <p:ext uri="{BB962C8B-B14F-4D97-AF65-F5344CB8AC3E}">
        <p14:creationId xmlns:p14="http://schemas.microsoft.com/office/powerpoint/2010/main" val="40577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72740" y="1416274"/>
            <a:ext cx="297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构建</a:t>
            </a:r>
            <a:r>
              <a:rPr lang="en-US" altLang="zh-CN" b="1" dirty="0"/>
              <a:t>FP</a:t>
            </a:r>
            <a:r>
              <a:rPr lang="zh-CN" altLang="en-US" b="1" dirty="0"/>
              <a:t>树 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69134"/>
              </p:ext>
            </p:extLst>
          </p:nvPr>
        </p:nvGraphicFramePr>
        <p:xfrm>
          <a:off x="8555231" y="1934005"/>
          <a:ext cx="2745873" cy="362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8">
                  <a:extLst>
                    <a:ext uri="{9D8B030D-6E8A-4147-A177-3AD203B41FA5}">
                      <a16:colId xmlns:a16="http://schemas.microsoft.com/office/drawing/2014/main" val="663559950"/>
                    </a:ext>
                  </a:extLst>
                </a:gridCol>
                <a:gridCol w="2120075">
                  <a:extLst>
                    <a:ext uri="{9D8B030D-6E8A-4147-A177-3AD203B41FA5}">
                      <a16:colId xmlns:a16="http://schemas.microsoft.com/office/drawing/2014/main" val="1267599815"/>
                    </a:ext>
                  </a:extLst>
                </a:gridCol>
              </a:tblGrid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Tid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Items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2903835390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I2,I1,I5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601267209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2362480739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3140303225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I2,I1,I4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2218946054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1834483036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2517557612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2606860228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I2,I1,I3,I5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455591883"/>
                  </a:ext>
                </a:extLst>
              </a:tr>
              <a:tr h="36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86913" marR="86913" marT="43457" marB="434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</a:t>
                      </a:r>
                      <a:endParaRPr lang="zh-CN" altLang="en-US" sz="1800" b="1" dirty="0"/>
                    </a:p>
                  </a:txBody>
                  <a:tcPr marL="86913" marR="86913" marT="43457" marB="43457" anchor="ctr"/>
                </a:tc>
                <a:extLst>
                  <a:ext uri="{0D108BD9-81ED-4DB2-BD59-A6C34878D82A}">
                    <a16:rowId xmlns:a16="http://schemas.microsoft.com/office/drawing/2014/main" val="4245333785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2483473" y="2050103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07072" y="1934005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55231" y="2318726"/>
            <a:ext cx="2745873" cy="333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H="1">
            <a:off x="2129246" y="2229807"/>
            <a:ext cx="385059" cy="5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975668" y="2743966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86204" y="2656873"/>
            <a:ext cx="11334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I2: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4009" y="2849233"/>
            <a:ext cx="3235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75295" y="267577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61864" y="3418880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620149" y="3331787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I1: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73587" y="266632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>
            <a:stCxn id="23" idx="3"/>
            <a:endCxn id="27" idx="7"/>
          </p:cNvCxnSpPr>
          <p:nvPr/>
        </p:nvCxnSpPr>
        <p:spPr>
          <a:xfrm flipH="1">
            <a:off x="1641568" y="2923670"/>
            <a:ext cx="364932" cy="52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78240" y="4838375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36525" y="4751282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I5: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28602" y="4762006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27" idx="4"/>
            <a:endCxn id="32" idx="0"/>
          </p:cNvCxnSpPr>
          <p:nvPr/>
        </p:nvCxnSpPr>
        <p:spPr>
          <a:xfrm flipH="1">
            <a:off x="883508" y="3629416"/>
            <a:ext cx="683624" cy="120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19652" y="3340716"/>
            <a:ext cx="876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71528" y="3408656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/>
          <p:cNvCxnSpPr>
            <a:stCxn id="23" idx="5"/>
            <a:endCxn id="41" idx="1"/>
          </p:cNvCxnSpPr>
          <p:nvPr/>
        </p:nvCxnSpPr>
        <p:spPr>
          <a:xfrm>
            <a:off x="2155372" y="2923670"/>
            <a:ext cx="346988" cy="51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750341" y="3321563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I4: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17210" y="3321665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66988" y="2663334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483033" y="3418879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>
            <a:stCxn id="23" idx="5"/>
            <a:endCxn id="50" idx="1"/>
          </p:cNvCxnSpPr>
          <p:nvPr/>
        </p:nvCxnSpPr>
        <p:spPr>
          <a:xfrm>
            <a:off x="2155372" y="2923670"/>
            <a:ext cx="1358493" cy="52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714274" y="3331786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I3: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0477" y="3331785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451793" y="2664828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16768" y="3341423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150786" y="4861275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361322" y="4784615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I4: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640543" y="4804020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连接符 42"/>
          <p:cNvCxnSpPr>
            <a:stCxn id="27" idx="5"/>
            <a:endCxn id="57" idx="1"/>
          </p:cNvCxnSpPr>
          <p:nvPr/>
        </p:nvCxnSpPr>
        <p:spPr>
          <a:xfrm>
            <a:off x="1641568" y="3598584"/>
            <a:ext cx="1540050" cy="129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3674186" y="2718337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933484" y="2645683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I1: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239295" y="264568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3" name="直接连接符 62"/>
          <p:cNvCxnSpPr>
            <a:stCxn id="4" idx="5"/>
            <a:endCxn id="70" idx="1"/>
          </p:cNvCxnSpPr>
          <p:nvPr/>
        </p:nvCxnSpPr>
        <p:spPr>
          <a:xfrm>
            <a:off x="2663177" y="2229807"/>
            <a:ext cx="1041841" cy="519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480872" y="3420569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685324" y="3321323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I3: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991135" y="332132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接连接符 64"/>
          <p:cNvCxnSpPr>
            <a:stCxn id="70" idx="5"/>
            <a:endCxn id="75" idx="1"/>
          </p:cNvCxnSpPr>
          <p:nvPr/>
        </p:nvCxnSpPr>
        <p:spPr>
          <a:xfrm>
            <a:off x="3853890" y="2898041"/>
            <a:ext cx="657814" cy="55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473587" y="266323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52470" y="3335703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224747" y="2633882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983810" y="3319649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469116" y="2665783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910092" y="3350418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980460" y="4851075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231043" y="4771410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I3: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522235" y="4771410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8" name="直接连接符 67"/>
          <p:cNvCxnSpPr>
            <a:stCxn id="27" idx="4"/>
            <a:endCxn id="87" idx="0"/>
          </p:cNvCxnSpPr>
          <p:nvPr/>
        </p:nvCxnSpPr>
        <p:spPr>
          <a:xfrm>
            <a:off x="1567132" y="3629416"/>
            <a:ext cx="518596" cy="122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2000771" y="5743375"/>
            <a:ext cx="210536" cy="21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2159056" y="5656282"/>
            <a:ext cx="443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I5: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430561" y="5670796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3" name="直接连接符 72"/>
          <p:cNvCxnSpPr>
            <a:stCxn id="87" idx="4"/>
            <a:endCxn id="92" idx="0"/>
          </p:cNvCxnSpPr>
          <p:nvPr/>
        </p:nvCxnSpPr>
        <p:spPr>
          <a:xfrm>
            <a:off x="2085728" y="5061611"/>
            <a:ext cx="20311" cy="68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482484" y="2669529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889387" y="3329138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522234" y="4778667"/>
            <a:ext cx="5667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L -0.00104 0.0513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5139 L -0.00026 0.1050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25000" decel="25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0509 L -0.00091 0.154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544 L -0.00091 0.2071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20717 L -0.00091 0.26319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26319 L 0.00013 0.3155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31551 L -0.00026 0.3682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6828 L -0.00026 0.42106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23" grpId="0" animBg="1"/>
      <p:bldP spid="24" grpId="0"/>
      <p:bldP spid="26" grpId="0"/>
      <p:bldP spid="26" grpId="1"/>
      <p:bldP spid="27" grpId="0" animBg="1"/>
      <p:bldP spid="28" grpId="0"/>
      <p:bldP spid="29" grpId="0"/>
      <p:bldP spid="29" grpId="1"/>
      <p:bldP spid="32" grpId="0" animBg="1"/>
      <p:bldP spid="33" grpId="0"/>
      <p:bldP spid="34" grpId="0"/>
      <p:bldP spid="15" grpId="0"/>
      <p:bldP spid="15" grpId="1"/>
      <p:bldP spid="41" grpId="0" animBg="1"/>
      <p:bldP spid="47" grpId="0"/>
      <p:bldP spid="48" grpId="0"/>
      <p:bldP spid="49" grpId="0"/>
      <p:bldP spid="49" grpId="1"/>
      <p:bldP spid="50" grpId="0" animBg="1"/>
      <p:bldP spid="53" grpId="0"/>
      <p:bldP spid="54" grpId="0"/>
      <p:bldP spid="54" grpId="1"/>
      <p:bldP spid="55" grpId="0"/>
      <p:bldP spid="55" grpId="1"/>
      <p:bldP spid="56" grpId="0"/>
      <p:bldP spid="56" grpId="1"/>
      <p:bldP spid="57" grpId="0" animBg="1"/>
      <p:bldP spid="58" grpId="0"/>
      <p:bldP spid="59" grpId="0"/>
      <p:bldP spid="70" grpId="0" animBg="1"/>
      <p:bldP spid="71" grpId="0"/>
      <p:bldP spid="72" grpId="0"/>
      <p:bldP spid="72" grpId="1"/>
      <p:bldP spid="75" grpId="0" animBg="1"/>
      <p:bldP spid="76" grpId="0"/>
      <p:bldP spid="77" grpId="0"/>
      <p:bldP spid="77" grpId="1"/>
      <p:bldP spid="81" grpId="0"/>
      <p:bldP spid="81" grpId="1"/>
      <p:bldP spid="82" grpId="0"/>
      <p:bldP spid="83" grpId="0"/>
      <p:bldP spid="84" grpId="0"/>
      <p:bldP spid="85" grpId="0"/>
      <p:bldP spid="85" grpId="1"/>
      <p:bldP spid="86" grpId="0"/>
      <p:bldP spid="86" grpId="1"/>
      <p:bldP spid="87" grpId="0" animBg="1"/>
      <p:bldP spid="88" grpId="0"/>
      <p:bldP spid="89" grpId="0"/>
      <p:bldP spid="89" grpId="1"/>
      <p:bldP spid="92" grpId="0" animBg="1"/>
      <p:bldP spid="93" grpId="0"/>
      <p:bldP spid="94" grpId="0"/>
      <p:bldP spid="103" grpId="0"/>
      <p:bldP spid="104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99916" y="2443763"/>
            <a:ext cx="4779600" cy="4121512"/>
            <a:chOff x="778240" y="1934005"/>
            <a:chExt cx="4779600" cy="4121512"/>
          </a:xfrm>
        </p:grpSpPr>
        <p:sp>
          <p:nvSpPr>
            <p:cNvPr id="17" name="椭圆 16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07072" y="1934005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root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stCxn id="17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86204" y="2656873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I2: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0149" y="3331787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6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6525" y="4751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8602" y="476200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4"/>
              <a:endCxn id="30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19652" y="3340716"/>
              <a:ext cx="8763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22" idx="5"/>
              <a:endCxn id="35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50341" y="332156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17210" y="332166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22" idx="5"/>
              <a:endCxn id="40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14274" y="3331786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60477" y="333178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61322" y="4784615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40543" y="480402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连接符 50"/>
            <p:cNvCxnSpPr>
              <a:stCxn id="26" idx="5"/>
              <a:endCxn id="48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33484" y="264568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239295" y="264568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>
              <a:stCxn id="17" idx="5"/>
              <a:endCxn id="52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85324" y="332132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91135" y="332132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接连接符 58"/>
            <p:cNvCxnSpPr>
              <a:stCxn id="52" idx="5"/>
              <a:endCxn id="56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31043" y="4771410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522235" y="477141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直接连接符 68"/>
            <p:cNvCxnSpPr>
              <a:stCxn id="26" idx="4"/>
              <a:endCxn id="66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59056" y="5656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30561" y="567079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接连接符 72"/>
            <p:cNvCxnSpPr>
              <a:stCxn id="66" idx="4"/>
              <a:endCxn id="70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493937" y="2654527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50542" y="2059042"/>
            <a:ext cx="681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60" name="圆角矩形 59"/>
          <p:cNvSpPr/>
          <p:nvPr/>
        </p:nvSpPr>
        <p:spPr>
          <a:xfrm rot="10800000" flipV="1">
            <a:off x="893551" y="1316803"/>
            <a:ext cx="412732" cy="400111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61" name="矩形 60"/>
          <p:cNvSpPr/>
          <p:nvPr/>
        </p:nvSpPr>
        <p:spPr>
          <a:xfrm>
            <a:off x="1386556" y="1306171"/>
            <a:ext cx="4592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FP-Growth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算法演示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----FP-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树挖掘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220" y="2028757"/>
            <a:ext cx="4592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挖掘从表头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header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的最后一个项开始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44970"/>
              </p:ext>
            </p:extLst>
          </p:nvPr>
        </p:nvGraphicFramePr>
        <p:xfrm>
          <a:off x="6318207" y="2854211"/>
          <a:ext cx="5448755" cy="175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51">
                  <a:extLst>
                    <a:ext uri="{9D8B030D-6E8A-4147-A177-3AD203B41FA5}">
                      <a16:colId xmlns:a16="http://schemas.microsoft.com/office/drawing/2014/main" val="3409759659"/>
                    </a:ext>
                  </a:extLst>
                </a:gridCol>
                <a:gridCol w="1089751">
                  <a:extLst>
                    <a:ext uri="{9D8B030D-6E8A-4147-A177-3AD203B41FA5}">
                      <a16:colId xmlns:a16="http://schemas.microsoft.com/office/drawing/2014/main" val="2884332382"/>
                    </a:ext>
                  </a:extLst>
                </a:gridCol>
                <a:gridCol w="1089751">
                  <a:extLst>
                    <a:ext uri="{9D8B030D-6E8A-4147-A177-3AD203B41FA5}">
                      <a16:colId xmlns:a16="http://schemas.microsoft.com/office/drawing/2014/main" val="2875910196"/>
                    </a:ext>
                  </a:extLst>
                </a:gridCol>
                <a:gridCol w="1089751">
                  <a:extLst>
                    <a:ext uri="{9D8B030D-6E8A-4147-A177-3AD203B41FA5}">
                      <a16:colId xmlns:a16="http://schemas.microsoft.com/office/drawing/2014/main" val="292803322"/>
                    </a:ext>
                  </a:extLst>
                </a:gridCol>
                <a:gridCol w="1089751">
                  <a:extLst>
                    <a:ext uri="{9D8B030D-6E8A-4147-A177-3AD203B41FA5}">
                      <a16:colId xmlns:a16="http://schemas.microsoft.com/office/drawing/2014/main" val="1119939720"/>
                    </a:ext>
                  </a:extLst>
                </a:gridCol>
              </a:tblGrid>
              <a:tr h="4180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2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42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Pointer to 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Pointer to I5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5591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B453187-EFFE-47FD-A821-48852D7851AA}"/>
              </a:ext>
            </a:extLst>
          </p:cNvPr>
          <p:cNvCxnSpPr>
            <a:stCxn id="30" idx="3"/>
            <a:endCxn id="70" idx="3"/>
          </p:cNvCxnSpPr>
          <p:nvPr/>
        </p:nvCxnSpPr>
        <p:spPr>
          <a:xfrm>
            <a:off x="1130748" y="5527837"/>
            <a:ext cx="1222531" cy="9050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EF68-2B1D-435A-8D14-0BEA992B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table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F08806-91D0-4DC6-AAD2-7802C199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85" y="1825625"/>
            <a:ext cx="6514430" cy="4351338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0623F24-93A2-44E3-A8D2-8608DCFA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5" y="1978025"/>
            <a:ext cx="6514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8435839" y="252857"/>
            <a:ext cx="3756156" cy="484288"/>
            <a:chOff x="9080907" y="252856"/>
            <a:chExt cx="3111090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080907" y="331514"/>
              <a:ext cx="2373197" cy="338552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1600" dirty="0">
                  <a:ln w="0"/>
                  <a:solidFill>
                    <a:schemeClr val="tx2"/>
                  </a:solidFill>
                  <a:latin typeface="微软雅黑" panose="020B0503020204020204" pitchFamily="34" charset="-122"/>
                </a:rPr>
                <a:t>Frequent Pattern Algorithm</a:t>
              </a:r>
              <a:endParaRPr lang="zh-CN" altLang="en-US" sz="16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37428" y="271444"/>
            <a:ext cx="1129076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频繁模式算法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23178" y="1818575"/>
            <a:ext cx="4779600" cy="4121512"/>
            <a:chOff x="778240" y="1934005"/>
            <a:chExt cx="4779600" cy="4121512"/>
          </a:xfrm>
        </p:grpSpPr>
        <p:sp>
          <p:nvSpPr>
            <p:cNvPr id="17" name="椭圆 16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07072" y="1934005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root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stCxn id="17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86204" y="2656873"/>
              <a:ext cx="113340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I2: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0149" y="3331787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2" idx="3"/>
              <a:endCxn id="26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36525" y="4751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28602" y="476200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连接符 32"/>
            <p:cNvCxnSpPr>
              <a:stCxn id="26" idx="4"/>
              <a:endCxn id="30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919652" y="3340716"/>
              <a:ext cx="8763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22" idx="5"/>
              <a:endCxn id="35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750341" y="332156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17210" y="332166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/>
            <p:cNvCxnSpPr>
              <a:stCxn id="22" idx="5"/>
              <a:endCxn id="40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14274" y="3331786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60477" y="3331785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61322" y="4784615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I4: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40543" y="480402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连接符 50"/>
            <p:cNvCxnSpPr>
              <a:stCxn id="26" idx="5"/>
              <a:endCxn id="48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33484" y="264568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239295" y="264568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>
              <a:stCxn id="17" idx="5"/>
              <a:endCxn id="52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85324" y="3321323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991135" y="3321322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接连接符 58"/>
            <p:cNvCxnSpPr>
              <a:stCxn id="52" idx="5"/>
              <a:endCxn id="56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31043" y="4771410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I3: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522235" y="4771410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直接连接符 68"/>
            <p:cNvCxnSpPr>
              <a:stCxn id="26" idx="4"/>
              <a:endCxn id="66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159056" y="5656282"/>
              <a:ext cx="4437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I5: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430561" y="5670796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接连接符 72"/>
            <p:cNvCxnSpPr>
              <a:stCxn id="66" idx="4"/>
              <a:endCxn id="70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493937" y="2654527"/>
              <a:ext cx="56670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730" y="985006"/>
            <a:ext cx="4823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挖掘</a:t>
            </a:r>
            <a:r>
              <a:rPr lang="en-US" altLang="zh-CN" sz="3200" b="1" dirty="0"/>
              <a:t>I5</a:t>
            </a:r>
            <a:r>
              <a:rPr lang="zh-CN" altLang="en-US" sz="3200" b="1" dirty="0"/>
              <a:t>：生成条件模式</a:t>
            </a:r>
          </a:p>
        </p:txBody>
      </p:sp>
      <p:sp>
        <p:nvSpPr>
          <p:cNvPr id="78" name="矩形 77"/>
          <p:cNvSpPr/>
          <p:nvPr/>
        </p:nvSpPr>
        <p:spPr>
          <a:xfrm>
            <a:off x="9275499" y="6135523"/>
            <a:ext cx="681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FP</a:t>
            </a:r>
            <a:r>
              <a:rPr lang="zh-CN" altLang="en-US" b="1" dirty="0"/>
              <a:t>树</a:t>
            </a:r>
          </a:p>
        </p:txBody>
      </p:sp>
      <p:sp>
        <p:nvSpPr>
          <p:cNvPr id="80" name="矩形 79"/>
          <p:cNvSpPr/>
          <p:nvPr/>
        </p:nvSpPr>
        <p:spPr>
          <a:xfrm>
            <a:off x="643690" y="2256918"/>
            <a:ext cx="66103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在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FP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树中可以看到，从根节点到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i5:1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的路径有两条：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i2:7--&gt;i1:4--&gt;i5:1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i2:7--&gt;i14--&gt;i3:2--&gt;i5:1</a:t>
            </a:r>
          </a:p>
          <a:p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i2:7--&gt;i1:4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i2:7--&gt;i14--&gt;i3:2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因为最终到达的节点肯定是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，所以将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省略就是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的条件模式基，记为</a:t>
            </a:r>
            <a:r>
              <a:rPr lang="en-US" altLang="zh-CN" sz="20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{i2,i1:1}{i2,i1,i3:1}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3690" y="4414985"/>
            <a:ext cx="41783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为什么每个条件模式基的计数为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呢？</a:t>
            </a:r>
            <a:endParaRPr lang="en-US" altLang="zh-CN" sz="1800" dirty="0">
              <a:ln w="0"/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3737" y="4883047"/>
            <a:ext cx="589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      虽然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i2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的计数都很大，但是由于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的计数为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，最终到达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i5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的重复次数也只能为</a:t>
            </a:r>
            <a:r>
              <a:rPr lang="en-US" altLang="zh-CN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n w="0"/>
                <a:solidFill>
                  <a:schemeClr val="tx2"/>
                </a:solidFill>
                <a:latin typeface="微软雅黑" panose="020B0503020204020204" pitchFamily="34" charset="-122"/>
              </a:rPr>
              <a:t>。所以条件模式基的计数是根据路径中节点的最小计数来决定的。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5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1995</Words>
  <Application>Microsoft Office PowerPoint</Application>
  <PresentationFormat>宽屏</PresentationFormat>
  <Paragraphs>456</Paragraphs>
  <Slides>22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微软雅黑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FP-Growth</vt:lpstr>
      <vt:lpstr>PowerPoint 演示文稿</vt:lpstr>
      <vt:lpstr>PowerPoint 演示文稿</vt:lpstr>
      <vt:lpstr>PowerPoint 演示文稿</vt:lpstr>
      <vt:lpstr>PowerPoint 演示文稿</vt:lpstr>
      <vt:lpstr>header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使用Python实现FP-Growth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❤ Mr.BelieVe</cp:lastModifiedBy>
  <cp:revision>533</cp:revision>
  <dcterms:created xsi:type="dcterms:W3CDTF">2015-04-07T16:28:23Z</dcterms:created>
  <dcterms:modified xsi:type="dcterms:W3CDTF">2021-06-23T12:22:32Z</dcterms:modified>
  <cp:category/>
</cp:coreProperties>
</file>