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5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0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2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90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05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78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58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35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41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2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5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6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4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2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3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62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5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84FA29-0B16-407B-A6BE-82D5F6A09E2A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BB9F0B-01FA-4C1F-B117-8E10AB37B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27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5AC0-0F8F-4731-9686-E3FE4EA9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3840480"/>
          </a:xfrm>
        </p:spPr>
        <p:txBody>
          <a:bodyPr/>
          <a:lstStyle/>
          <a:p>
            <a:r>
              <a:rPr lang="en-US" dirty="0">
                <a:latin typeface="Berlin Sans FB Demi" panose="020E0802020502020306" pitchFamily="34" charset="0"/>
              </a:rPr>
              <a:t>Healthcare Insight Generation </a:t>
            </a:r>
            <a:br>
              <a:rPr lang="en-US" dirty="0">
                <a:latin typeface="Berlin Sans FB Demi" panose="020E0802020502020306" pitchFamily="34" charset="0"/>
              </a:rPr>
            </a:br>
            <a:r>
              <a:rPr lang="en-US" dirty="0">
                <a:latin typeface="Berlin Sans FB Demi" panose="020E0802020502020306" pitchFamily="34" charset="0"/>
              </a:rPr>
              <a:t>from Excel</a:t>
            </a:r>
          </a:p>
        </p:txBody>
      </p:sp>
    </p:spTree>
    <p:extLst>
      <p:ext uri="{BB962C8B-B14F-4D97-AF65-F5344CB8AC3E}">
        <p14:creationId xmlns:p14="http://schemas.microsoft.com/office/powerpoint/2010/main" val="807004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8F87-394C-2443-A9E7-1D89A6FE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439" y="82297"/>
            <a:ext cx="10018713" cy="923544"/>
          </a:xfrm>
        </p:spPr>
        <p:txBody>
          <a:bodyPr/>
          <a:lstStyle/>
          <a:p>
            <a:r>
              <a:rPr lang="en-GB" b="1" dirty="0">
                <a:latin typeface="Berlin Sans FB Demi" panose="020E0802020502020306" pitchFamily="34" charset="0"/>
              </a:rPr>
              <a:t>Conclusions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D1861-1228-C2FE-C1FA-6CCA8C08FF2C}"/>
              </a:ext>
            </a:extLst>
          </p:cNvPr>
          <p:cNvSpPr txBox="1"/>
          <p:nvPr/>
        </p:nvSpPr>
        <p:spPr>
          <a:xfrm>
            <a:off x="1645920" y="889843"/>
            <a:ext cx="1042416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1" dirty="0"/>
          </a:p>
          <a:p>
            <a:pPr marL="285750" indent="-285750">
              <a:buFontTx/>
              <a:buChar char="-"/>
            </a:pPr>
            <a:r>
              <a:rPr lang="en-GB" dirty="0">
                <a:latin typeface="Bookman Old Style" panose="02050604050505020204" pitchFamily="18" charset="0"/>
              </a:rPr>
              <a:t>The hospital serves a </a:t>
            </a:r>
            <a:r>
              <a:rPr lang="en-GB" b="1" dirty="0">
                <a:latin typeface="Bookman Old Style" panose="02050604050505020204" pitchFamily="18" charset="0"/>
              </a:rPr>
              <a:t>large patient base (55k+)</a:t>
            </a:r>
            <a:r>
              <a:rPr lang="en-GB" dirty="0">
                <a:latin typeface="Bookman Old Style" panose="02050604050505020204" pitchFamily="18" charset="0"/>
              </a:rPr>
              <a:t> with </a:t>
            </a:r>
            <a:r>
              <a:rPr lang="en-GB" b="1" dirty="0">
                <a:latin typeface="Bookman Old Style" panose="02050604050505020204" pitchFamily="18" charset="0"/>
              </a:rPr>
              <a:t>high average treatment costs</a:t>
            </a:r>
            <a:r>
              <a:rPr lang="en-GB" dirty="0">
                <a:latin typeface="Bookman Old Style" panose="02050604050505020204" pitchFamily="18" charset="0"/>
              </a:rPr>
              <a:t>, reflecting either advanced treatments or costly chronic care.</a:t>
            </a:r>
          </a:p>
          <a:p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latin typeface="Bookman Old Style" panose="02050604050505020204" pitchFamily="18" charset="0"/>
              </a:rPr>
              <a:t>The </a:t>
            </a:r>
            <a:r>
              <a:rPr lang="en-GB" b="1" dirty="0">
                <a:latin typeface="Bookman Old Style" panose="02050604050505020204" pitchFamily="18" charset="0"/>
              </a:rPr>
              <a:t>majority of patients fall in middle to old age groups (31–70 years)</a:t>
            </a:r>
            <a:r>
              <a:rPr lang="en-GB" dirty="0">
                <a:latin typeface="Bookman Old Style" panose="02050604050505020204" pitchFamily="18" charset="0"/>
              </a:rPr>
              <a:t>, emphasizing the need for </a:t>
            </a:r>
            <a:r>
              <a:rPr lang="en-GB" b="1" dirty="0">
                <a:latin typeface="Bookman Old Style" panose="02050604050505020204" pitchFamily="18" charset="0"/>
              </a:rPr>
              <a:t>chronic disease management</a:t>
            </a:r>
            <a:r>
              <a:rPr lang="en-GB" dirty="0">
                <a:latin typeface="Bookman Old Style" panose="02050604050505020204" pitchFamily="18" charset="0"/>
              </a:rPr>
              <a:t> (diabetes, hypertension, cancer, obesity).</a:t>
            </a:r>
          </a:p>
          <a:p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latin typeface="Bookman Old Style" panose="02050604050505020204" pitchFamily="18" charset="0"/>
              </a:rPr>
              <a:t>Stable patient inflow throughout the year</a:t>
            </a:r>
            <a:r>
              <a:rPr lang="en-GB" dirty="0">
                <a:latin typeface="Bookman Old Style" panose="02050604050505020204" pitchFamily="18" charset="0"/>
              </a:rPr>
              <a:t> ensures consistent hospital operations, with no heavy seasonal dependence.</a:t>
            </a:r>
          </a:p>
          <a:p>
            <a:pPr marL="285750" indent="-285750">
              <a:buFontTx/>
              <a:buChar char="-"/>
            </a:pPr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latin typeface="Bookman Old Style" panose="02050604050505020204" pitchFamily="18" charset="0"/>
              </a:rPr>
              <a:t>Balanced gender representation</a:t>
            </a:r>
            <a:r>
              <a:rPr lang="en-GB" dirty="0">
                <a:latin typeface="Bookman Old Style" panose="02050604050505020204" pitchFamily="18" charset="0"/>
              </a:rPr>
              <a:t> shows that both men and women equally seek healthcare services.</a:t>
            </a:r>
          </a:p>
          <a:p>
            <a:endParaRPr lang="en-GB" dirty="0">
              <a:latin typeface="Bookman Old Style" panose="02050604050505020204" pitchFamily="18" charset="0"/>
            </a:endParaRPr>
          </a:p>
          <a:p>
            <a:pPr marL="285750" indent="-285750">
              <a:buFontTx/>
              <a:buChar char="-"/>
            </a:pPr>
            <a:r>
              <a:rPr lang="en-GB" b="1" dirty="0">
                <a:latin typeface="Bookman Old Style" panose="02050604050505020204" pitchFamily="18" charset="0"/>
              </a:rPr>
              <a:t>Medication and admission types</a:t>
            </a:r>
            <a:r>
              <a:rPr lang="en-GB" dirty="0">
                <a:latin typeface="Bookman Old Style" panose="02050604050505020204" pitchFamily="18" charset="0"/>
              </a:rPr>
              <a:t> are evenly spread, suggesting well-distributed healthcare demand across categories.</a:t>
            </a:r>
          </a:p>
          <a:p>
            <a:endParaRPr lang="en-GB" dirty="0">
              <a:latin typeface="Bookman Old Style" panose="02050604050505020204" pitchFamily="18" charset="0"/>
            </a:endParaRPr>
          </a:p>
          <a:p>
            <a:r>
              <a:rPr lang="en-GB" b="1" dirty="0">
                <a:latin typeface="Bookman Old Style" panose="02050604050505020204" pitchFamily="18" charset="0"/>
              </a:rPr>
              <a:t>- Diagnostic results show a third of patients need further evaluation (inconclusive/abnormal)</a:t>
            </a:r>
            <a:r>
              <a:rPr lang="en-GB" dirty="0">
                <a:latin typeface="Bookman Old Style" panose="02050604050505020204" pitchFamily="18" charset="0"/>
              </a:rPr>
              <a:t>, highlighting the importance of continuous monitoring and follow-up care.</a:t>
            </a:r>
          </a:p>
        </p:txBody>
      </p:sp>
    </p:spTree>
    <p:extLst>
      <p:ext uri="{BB962C8B-B14F-4D97-AF65-F5344CB8AC3E}">
        <p14:creationId xmlns:p14="http://schemas.microsoft.com/office/powerpoint/2010/main" val="339989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DBF3-C187-DCA3-1B70-928E2A73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583" y="237745"/>
            <a:ext cx="10018713" cy="1124712"/>
          </a:xfrm>
        </p:spPr>
        <p:txBody>
          <a:bodyPr/>
          <a:lstStyle/>
          <a:p>
            <a:r>
              <a:rPr lang="en-GB" b="1" dirty="0">
                <a:latin typeface="Berlin Sans FB Demi" panose="020E0802020502020306" pitchFamily="34" charset="0"/>
              </a:rPr>
              <a:t>Actionable Recommendation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68D7B-29D2-D26A-1DF6-6E947F04638E}"/>
              </a:ext>
            </a:extLst>
          </p:cNvPr>
          <p:cNvSpPr txBox="1"/>
          <p:nvPr/>
        </p:nvSpPr>
        <p:spPr>
          <a:xfrm>
            <a:off x="3377946" y="1578555"/>
            <a:ext cx="609447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latin typeface="Bookman Old Style" panose="02050604050505020204" pitchFamily="18" charset="0"/>
            </a:endParaRPr>
          </a:p>
          <a:p>
            <a:r>
              <a:rPr lang="en-GB" dirty="0">
                <a:latin typeface="Bookman Old Style" panose="02050604050505020204" pitchFamily="18" charset="0"/>
              </a:rPr>
              <a:t>- Prioritize </a:t>
            </a:r>
            <a:r>
              <a:rPr lang="en-GB" b="1" dirty="0">
                <a:latin typeface="Bookman Old Style" panose="02050604050505020204" pitchFamily="18" charset="0"/>
              </a:rPr>
              <a:t>chronic disease prevention and management programs</a:t>
            </a:r>
            <a:r>
              <a:rPr lang="en-GB" dirty="0">
                <a:latin typeface="Bookman Old Style" panose="02050604050505020204" pitchFamily="18" charset="0"/>
              </a:rPr>
              <a:t> (diabetes, hypertension, obesity, cancer).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Bookman Old Style" panose="02050604050505020204" pitchFamily="18" charset="0"/>
            </a:endParaRPr>
          </a:p>
          <a:p>
            <a:r>
              <a:rPr lang="en-GB" dirty="0">
                <a:latin typeface="Bookman Old Style" panose="02050604050505020204" pitchFamily="18" charset="0"/>
              </a:rPr>
              <a:t>- Invest in </a:t>
            </a:r>
            <a:r>
              <a:rPr lang="en-GB" b="1" dirty="0">
                <a:latin typeface="Bookman Old Style" panose="02050604050505020204" pitchFamily="18" charset="0"/>
              </a:rPr>
              <a:t>cost optimization strategies</a:t>
            </a:r>
            <a:r>
              <a:rPr lang="en-GB" dirty="0">
                <a:latin typeface="Bookman Old Style" panose="02050604050505020204" pitchFamily="18" charset="0"/>
              </a:rPr>
              <a:t> to reduce the high average treatment costs.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Bookman Old Style" panose="02050604050505020204" pitchFamily="18" charset="0"/>
            </a:endParaRPr>
          </a:p>
          <a:p>
            <a:r>
              <a:rPr lang="en-GB" dirty="0">
                <a:latin typeface="Bookman Old Style" panose="02050604050505020204" pitchFamily="18" charset="0"/>
              </a:rPr>
              <a:t>- Enhance </a:t>
            </a:r>
            <a:r>
              <a:rPr lang="en-GB" b="1" dirty="0">
                <a:latin typeface="Bookman Old Style" panose="02050604050505020204" pitchFamily="18" charset="0"/>
              </a:rPr>
              <a:t>diagnostic accuracy</a:t>
            </a:r>
            <a:r>
              <a:rPr lang="en-GB" dirty="0">
                <a:latin typeface="Bookman Old Style" panose="02050604050505020204" pitchFamily="18" charset="0"/>
              </a:rPr>
              <a:t> to reduce inconclusive test results and improve patient outcomes.</a:t>
            </a:r>
          </a:p>
          <a:p>
            <a:endParaRPr lang="en-GB" dirty="0">
              <a:latin typeface="Bookman Old Style" panose="02050604050505020204" pitchFamily="18" charset="0"/>
            </a:endParaRPr>
          </a:p>
          <a:p>
            <a:r>
              <a:rPr lang="en-GB" dirty="0">
                <a:latin typeface="Bookman Old Style" panose="02050604050505020204" pitchFamily="18" charset="0"/>
              </a:rPr>
              <a:t>- Strengthen </a:t>
            </a:r>
            <a:r>
              <a:rPr lang="en-GB" b="1" dirty="0">
                <a:latin typeface="Bookman Old Style" panose="02050604050505020204" pitchFamily="18" charset="0"/>
              </a:rPr>
              <a:t>geriatric and lifestyle-related healthcare services</a:t>
            </a:r>
            <a:r>
              <a:rPr lang="en-GB" dirty="0">
                <a:latin typeface="Bookman Old Style" panose="02050604050505020204" pitchFamily="18" charset="0"/>
              </a:rPr>
              <a:t> since most patients fall in the 31–70 age bracket.</a:t>
            </a:r>
          </a:p>
        </p:txBody>
      </p:sp>
    </p:spTree>
    <p:extLst>
      <p:ext uri="{BB962C8B-B14F-4D97-AF65-F5344CB8AC3E}">
        <p14:creationId xmlns:p14="http://schemas.microsoft.com/office/powerpoint/2010/main" val="1587374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C070-7DF4-01C3-CDF7-E146A943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628" y="325909"/>
            <a:ext cx="10018713" cy="101931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Project Overview: Healthcare Insights Generation from excel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47C07-5FA5-DE06-47C9-2DC773023E25}"/>
              </a:ext>
            </a:extLst>
          </p:cNvPr>
          <p:cNvSpPr txBox="1"/>
          <p:nvPr/>
        </p:nvSpPr>
        <p:spPr>
          <a:xfrm>
            <a:off x="1749018" y="1841020"/>
            <a:ext cx="883973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Bookman Old Style" panose="02050604050505020204" pitchFamily="18" charset="0"/>
              </a:rPr>
              <a:t>This project emphasizes the importance of </a:t>
            </a:r>
            <a:r>
              <a:rPr lang="en-GB" sz="3200" b="1" dirty="0">
                <a:latin typeface="Bookman Old Style" panose="02050604050505020204" pitchFamily="18" charset="0"/>
              </a:rPr>
              <a:t>chronic disease management, cost optimization, and diagnostic accuracy</a:t>
            </a:r>
            <a:r>
              <a:rPr lang="en-GB" sz="3200" dirty="0">
                <a:latin typeface="Bookman Old Style" panose="02050604050505020204" pitchFamily="18" charset="0"/>
              </a:rPr>
              <a:t> to improve patient outcomes and operational efficiency in healthcare delivery.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E26CE-C99C-1E07-833C-8241BA253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22" y="4968607"/>
            <a:ext cx="1600200" cy="851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236E690-6941-FFE3-A2F9-BA2D4F743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77" y="5016980"/>
            <a:ext cx="1466850" cy="8027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22E3AC-9C6C-36C7-BE08-9FF43FFB7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509" y="5016980"/>
            <a:ext cx="1524000" cy="8027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D34795C-9DB0-77B0-E849-D1C68FE74889}"/>
              </a:ext>
            </a:extLst>
          </p:cNvPr>
          <p:cNvSpPr txBox="1"/>
          <p:nvPr/>
        </p:nvSpPr>
        <p:spPr>
          <a:xfrm>
            <a:off x="1611858" y="6022431"/>
            <a:ext cx="24505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</a:rPr>
              <a:t>Avg. Treatment Cost</a:t>
            </a:r>
          </a:p>
          <a:p>
            <a:r>
              <a:rPr lang="en-US" b="1" dirty="0">
                <a:latin typeface="Bookman Old Style" panose="02050604050505020204" pitchFamily="18" charset="0"/>
              </a:rPr>
              <a:t>            $25,539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0C417E-4D5F-56E5-5E60-EBF7ACFB2E74}"/>
              </a:ext>
            </a:extLst>
          </p:cNvPr>
          <p:cNvSpPr txBox="1"/>
          <p:nvPr/>
        </p:nvSpPr>
        <p:spPr>
          <a:xfrm>
            <a:off x="4660125" y="6022431"/>
            <a:ext cx="301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ookman Old Style" panose="02050604050505020204" pitchFamily="18" charset="0"/>
              </a:rPr>
              <a:t>Avg. Days at Hospital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                 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ADE3FF-2AC7-B3F7-27B5-6BD3D06D2878}"/>
              </a:ext>
            </a:extLst>
          </p:cNvPr>
          <p:cNvSpPr txBox="1"/>
          <p:nvPr/>
        </p:nvSpPr>
        <p:spPr>
          <a:xfrm>
            <a:off x="8421624" y="6022431"/>
            <a:ext cx="27523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sz="1600" b="1" dirty="0">
                <a:latin typeface="Bookman Old Style" panose="02050604050505020204" pitchFamily="18" charset="0"/>
              </a:rPr>
              <a:t>No of Patients</a:t>
            </a:r>
          </a:p>
          <a:p>
            <a:r>
              <a:rPr lang="en-US" sz="1600" b="1" dirty="0">
                <a:latin typeface="Bookman Old Style" panose="02050604050505020204" pitchFamily="18" charset="0"/>
              </a:rPr>
              <a:t>           55,500</a:t>
            </a:r>
          </a:p>
        </p:txBody>
      </p:sp>
    </p:spTree>
    <p:extLst>
      <p:ext uri="{BB962C8B-B14F-4D97-AF65-F5344CB8AC3E}">
        <p14:creationId xmlns:p14="http://schemas.microsoft.com/office/powerpoint/2010/main" val="334925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FE5B4-7386-6EE6-85E2-9455B218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008" y="685799"/>
            <a:ext cx="3549121" cy="1371600"/>
          </a:xfrm>
        </p:spPr>
        <p:txBody>
          <a:bodyPr/>
          <a:lstStyle/>
          <a:p>
            <a:pPr algn="l"/>
            <a:r>
              <a:rPr lang="en-GB" b="1" dirty="0"/>
              <a:t>Patients by Age Group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4C04AA-80C2-B753-ECEE-0B304901F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85" y="1485655"/>
            <a:ext cx="4782217" cy="350568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4F3D2-7B66-F4D8-84C4-E597B78C5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8007" y="2139696"/>
            <a:ext cx="4653677" cy="4123944"/>
          </a:xfrm>
        </p:spPr>
        <p:txBody>
          <a:bodyPr>
            <a:normAutofit/>
          </a:bodyPr>
          <a:lstStyle/>
          <a:p>
            <a:pPr algn="l"/>
            <a:r>
              <a:rPr lang="en-GB" sz="2000" dirty="0">
                <a:latin typeface="Bookman Old Style" panose="02050604050505020204" pitchFamily="18" charset="0"/>
              </a:rPr>
              <a:t>- The highest patient concentration is between </a:t>
            </a:r>
            <a:r>
              <a:rPr lang="en-GB" sz="2000" b="1" dirty="0">
                <a:latin typeface="Bookman Old Style" panose="02050604050505020204" pitchFamily="18" charset="0"/>
              </a:rPr>
              <a:t>31–70 years</a:t>
            </a:r>
            <a:r>
              <a:rPr lang="en-GB" sz="2000" dirty="0">
                <a:latin typeface="Bookman Old Style" panose="02050604050505020204" pitchFamily="18" charset="0"/>
              </a:rPr>
              <a:t>, especially </a:t>
            </a:r>
            <a:r>
              <a:rPr lang="en-GB" sz="2000" b="1" dirty="0">
                <a:latin typeface="Bookman Old Style" panose="02050604050505020204" pitchFamily="18" charset="0"/>
              </a:rPr>
              <a:t>51–60</a:t>
            </a:r>
            <a:r>
              <a:rPr lang="en-GB" sz="2000" dirty="0">
                <a:latin typeface="Bookman Old Style" panose="02050604050505020204" pitchFamily="18" charset="0"/>
              </a:rPr>
              <a:t> and </a:t>
            </a:r>
            <a:r>
              <a:rPr lang="en-GB" sz="2000" b="1" dirty="0">
                <a:latin typeface="Bookman Old Style" panose="02050604050505020204" pitchFamily="18" charset="0"/>
              </a:rPr>
              <a:t>61–70</a:t>
            </a:r>
            <a:r>
              <a:rPr lang="en-GB" sz="2000" dirty="0">
                <a:latin typeface="Bookman Old Style" panose="02050604050505020204" pitchFamily="18" charset="0"/>
              </a:rPr>
              <a:t> groups.</a:t>
            </a:r>
          </a:p>
          <a:p>
            <a:pPr algn="l"/>
            <a:r>
              <a:rPr lang="en-GB" sz="2000" dirty="0">
                <a:latin typeface="Bookman Old Style" panose="02050604050505020204" pitchFamily="18" charset="0"/>
              </a:rPr>
              <a:t>- Very few patients are in the </a:t>
            </a:r>
            <a:r>
              <a:rPr lang="en-GB" sz="2000" b="1" dirty="0">
                <a:latin typeface="Bookman Old Style" panose="02050604050505020204" pitchFamily="18" charset="0"/>
              </a:rPr>
              <a:t>11–20</a:t>
            </a:r>
            <a:r>
              <a:rPr lang="en-GB" sz="2000" dirty="0">
                <a:latin typeface="Bookman Old Style" panose="02050604050505020204" pitchFamily="18" charset="0"/>
              </a:rPr>
              <a:t> and </a:t>
            </a:r>
            <a:r>
              <a:rPr lang="en-GB" sz="2000" b="1" dirty="0">
                <a:latin typeface="Bookman Old Style" panose="02050604050505020204" pitchFamily="18" charset="0"/>
              </a:rPr>
              <a:t>81–90</a:t>
            </a:r>
            <a:r>
              <a:rPr lang="en-GB" sz="2000" dirty="0">
                <a:latin typeface="Bookman Old Style" panose="02050604050505020204" pitchFamily="18" charset="0"/>
              </a:rPr>
              <a:t> age groups, showing that middle-aged and elderly groups dominate hospital visits.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9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2B53-1741-7841-4543-986D12E8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512064"/>
            <a:ext cx="3549121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erlin Sans FB Demi" panose="020E0802020502020306" pitchFamily="34" charset="0"/>
              </a:rPr>
              <a:t>Patients By Medical Condition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89C5728-BA75-2C8E-9679-F5200AC27E3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69436" y="2473329"/>
            <a:ext cx="469872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reported conditions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Cancer (9,227 patients)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Hypertension (9,245 patients)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Diabetes (9,304 patients)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Obesity (9,231 patients)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indicate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prevalence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lifestyle-related and chronic diseases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aligns with the long hospital stays.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DA36726-5D38-3087-CE0D-9E969F1AA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096" y="1514234"/>
            <a:ext cx="5038344" cy="4429366"/>
          </a:xfrm>
        </p:spPr>
      </p:pic>
    </p:spTree>
    <p:extLst>
      <p:ext uri="{BB962C8B-B14F-4D97-AF65-F5344CB8AC3E}">
        <p14:creationId xmlns:p14="http://schemas.microsoft.com/office/powerpoint/2010/main" val="724003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0EAE-2AEA-5EE5-A240-9EC2D84AB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618488"/>
            <a:ext cx="4285552" cy="1353312"/>
          </a:xfrm>
        </p:spPr>
        <p:txBody>
          <a:bodyPr>
            <a:normAutofit/>
          </a:bodyPr>
          <a:lstStyle/>
          <a:p>
            <a:r>
              <a:rPr lang="en-GB" sz="2800" b="1" dirty="0">
                <a:latin typeface="Berlin Sans FB Demi" panose="020E0802020502020306" pitchFamily="34" charset="0"/>
              </a:rPr>
              <a:t>Patients by Medication</a:t>
            </a:r>
            <a:br>
              <a:rPr lang="en-GB" sz="2800" dirty="0">
                <a:latin typeface="Berlin Sans FB Demi" panose="020E0802020502020306" pitchFamily="34" charset="0"/>
              </a:rPr>
            </a:br>
            <a:endParaRPr lang="en-US" sz="2800" dirty="0">
              <a:latin typeface="Berlin Sans FB Demi" panose="020E0802020502020306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BEF3DD-C341-61A0-1E0A-FAAC2FBDA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58" y="923544"/>
            <a:ext cx="4889786" cy="448970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698AD-6B8F-D2C8-A66A-9E1C945C2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596896"/>
            <a:ext cx="4158331" cy="2916936"/>
          </a:xfrm>
        </p:spPr>
        <p:txBody>
          <a:bodyPr>
            <a:normAutofit/>
          </a:bodyPr>
          <a:lstStyle/>
          <a:p>
            <a:pPr algn="l"/>
            <a:r>
              <a:rPr lang="en-GB" sz="1800" dirty="0">
                <a:latin typeface="Bookman Old Style" panose="02050604050505020204" pitchFamily="18" charset="0"/>
              </a:rPr>
              <a:t>- Use of </a:t>
            </a:r>
            <a:r>
              <a:rPr lang="en-GB" sz="1800" b="1" dirty="0">
                <a:latin typeface="Bookman Old Style" panose="02050604050505020204" pitchFamily="18" charset="0"/>
              </a:rPr>
              <a:t>Aspirin, Ibuprofen, Lipitor, and Paracetamol</a:t>
            </a:r>
            <a:r>
              <a:rPr lang="en-GB" sz="1800" dirty="0">
                <a:latin typeface="Bookman Old Style" panose="02050604050505020204" pitchFamily="18" charset="0"/>
              </a:rPr>
              <a:t> are equally distributed(20% each).</a:t>
            </a:r>
          </a:p>
          <a:p>
            <a:pPr algn="l"/>
            <a:r>
              <a:rPr lang="en-GB" sz="1800" dirty="0">
                <a:latin typeface="Bookman Old Style" panose="02050604050505020204" pitchFamily="18" charset="0"/>
              </a:rPr>
              <a:t>-Suggests balanced prescription trends without dominance of one drug.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7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9494-3938-E90B-4D39-AB33AA9F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latin typeface="Berlin Sans FB Demi" panose="020E0802020502020306" pitchFamily="34" charset="0"/>
              </a:rPr>
              <a:t>Patients by Gender</a:t>
            </a:r>
            <a:br>
              <a:rPr lang="en-GB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87B1EA-FD65-94E2-733D-D6D063E49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764" y="1289304"/>
            <a:ext cx="4593355" cy="35112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0A088-202A-C810-1AEC-8BB11E1DF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GB" sz="2000" b="1" dirty="0">
                <a:latin typeface="Bookman Old Style" panose="02050604050505020204" pitchFamily="18" charset="0"/>
              </a:rPr>
              <a:t>- 50% Male, 50% Female</a:t>
            </a:r>
            <a:r>
              <a:rPr lang="en-GB" sz="2000" dirty="0">
                <a:latin typeface="Bookman Old Style" panose="02050604050505020204" pitchFamily="18" charset="0"/>
              </a:rPr>
              <a:t> — perfect gender balance in patient distribution.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09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18CD-4FDE-EDEC-B4CD-171AF7F0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latin typeface="Berlin Sans FB Demi" panose="020E0802020502020306" pitchFamily="34" charset="0"/>
              </a:rPr>
              <a:t>Patients by Admission Type</a:t>
            </a:r>
            <a:br>
              <a:rPr lang="en-GB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09A8AA-83D9-1E25-E6F6-382CBAAA1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660" y="1097280"/>
            <a:ext cx="4384572" cy="38313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180E7-21A6-4A9F-FA10-BE9356D52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GB" sz="1800" dirty="0">
                <a:latin typeface="Bookman Old Style" panose="02050604050505020204" pitchFamily="18" charset="0"/>
              </a:rPr>
              <a:t>- Evenly distributed: </a:t>
            </a:r>
            <a:r>
              <a:rPr lang="en-GB" sz="1800" b="1" dirty="0">
                <a:latin typeface="Bookman Old Style" panose="02050604050505020204" pitchFamily="18" charset="0"/>
              </a:rPr>
              <a:t>Elective (34%), Emergency (33%), Urgent (33%)</a:t>
            </a:r>
            <a:r>
              <a:rPr lang="en-GB" sz="1800" dirty="0">
                <a:latin typeface="Bookman Old Style" panose="02050604050505020204" pitchFamily="18" charset="0"/>
              </a:rPr>
              <a:t>.</a:t>
            </a:r>
          </a:p>
          <a:p>
            <a:pPr algn="l"/>
            <a:r>
              <a:rPr lang="en-GB" sz="1800" dirty="0">
                <a:latin typeface="Bookman Old Style" panose="02050604050505020204" pitchFamily="18" charset="0"/>
              </a:rPr>
              <a:t>- Shows a mix of planned treatments and critical admissions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78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6408-CF2D-B2B2-4405-975844F2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latin typeface="Berlin Sans FB Demi" panose="020E0802020502020306" pitchFamily="34" charset="0"/>
              </a:rPr>
              <a:t>Patients by Test Results</a:t>
            </a:r>
            <a:br>
              <a:rPr lang="en-GB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FE41D9-A62C-9D93-023C-43A914AEC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28" y="1243584"/>
            <a:ext cx="4139660" cy="38313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1BFE1-70A3-8556-790D-37CAD878C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2" y="2569464"/>
            <a:ext cx="3549121" cy="2231136"/>
          </a:xfrm>
        </p:spPr>
        <p:txBody>
          <a:bodyPr>
            <a:normAutofit/>
          </a:bodyPr>
          <a:lstStyle/>
          <a:p>
            <a:pPr algn="l"/>
            <a:r>
              <a:rPr lang="en-GB" sz="1800" dirty="0"/>
              <a:t>- Nearly equal distribution: </a:t>
            </a:r>
            <a:r>
              <a:rPr lang="en-GB" sz="1800" b="1" dirty="0"/>
              <a:t>Normal (34%), Abnormal (33%), Inconclusive (33%)</a:t>
            </a:r>
            <a:r>
              <a:rPr lang="en-GB" sz="1800" dirty="0"/>
              <a:t>.</a:t>
            </a:r>
          </a:p>
          <a:p>
            <a:pPr algn="l"/>
            <a:r>
              <a:rPr lang="en-GB" sz="1800" dirty="0"/>
              <a:t>- Indicates diagnostic tests provide mixed outcomes, requiring further follow-ups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4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B8C7-8AC9-4152-902A-BD2ED9A3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>
                <a:latin typeface="Berlin Sans FB Demi" panose="020E0802020502020306" pitchFamily="34" charset="0"/>
              </a:rPr>
              <a:t>Patients Over the Months</a:t>
            </a:r>
            <a:endParaRPr lang="en-US" sz="2800" dirty="0">
              <a:latin typeface="Berlin Sans FB Demi" panose="020E0802020502020306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3954E4-5907-79B0-B756-45B407DF9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380744"/>
            <a:ext cx="6240462" cy="357530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28BB5-0834-4AD9-101A-9E330ED7C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pPr algn="l"/>
            <a:r>
              <a:rPr lang="en-GB" sz="1900" dirty="0">
                <a:latin typeface="Bookman Old Style" panose="02050604050505020204" pitchFamily="18" charset="0"/>
              </a:rPr>
              <a:t>- Patient numbers remain </a:t>
            </a:r>
            <a:r>
              <a:rPr lang="en-GB" sz="1900" b="1" dirty="0">
                <a:latin typeface="Bookman Old Style" panose="02050604050505020204" pitchFamily="18" charset="0"/>
              </a:rPr>
              <a:t>stable</a:t>
            </a:r>
            <a:r>
              <a:rPr lang="en-GB" sz="1900" dirty="0">
                <a:latin typeface="Bookman Old Style" panose="02050604050505020204" pitchFamily="18" charset="0"/>
              </a:rPr>
              <a:t> across the year (~4,500–4,800 per month) with slight peaks in </a:t>
            </a:r>
            <a:r>
              <a:rPr lang="en-GB" sz="1900" b="1" dirty="0">
                <a:latin typeface="Bookman Old Style" panose="02050604050505020204" pitchFamily="18" charset="0"/>
              </a:rPr>
              <a:t>March, July, and August</a:t>
            </a:r>
            <a:r>
              <a:rPr lang="en-GB" sz="1900" dirty="0">
                <a:latin typeface="Bookman Old Style" panose="02050604050505020204" pitchFamily="18" charset="0"/>
              </a:rPr>
              <a:t>.</a:t>
            </a:r>
          </a:p>
          <a:p>
            <a:pPr algn="l"/>
            <a:r>
              <a:rPr lang="en-GB" sz="1900" dirty="0">
                <a:latin typeface="Bookman Old Style" panose="02050604050505020204" pitchFamily="18" charset="0"/>
              </a:rPr>
              <a:t>- No extreme seasonal variation observed.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22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214</TotalTime>
  <Words>498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Berlin Sans FB Demi</vt:lpstr>
      <vt:lpstr>Bookman Old Style</vt:lpstr>
      <vt:lpstr>Corbel</vt:lpstr>
      <vt:lpstr>Parallax</vt:lpstr>
      <vt:lpstr>Healthcare Insight Generation  from Excel</vt:lpstr>
      <vt:lpstr>Project Overview: Healthcare Insights Generation from excel</vt:lpstr>
      <vt:lpstr>Patients by Age Group</vt:lpstr>
      <vt:lpstr>Patients By Medical Condition</vt:lpstr>
      <vt:lpstr>Patients by Medication </vt:lpstr>
      <vt:lpstr>Patients by Gender </vt:lpstr>
      <vt:lpstr>Patients by Admission Type </vt:lpstr>
      <vt:lpstr>Patients by Test Results </vt:lpstr>
      <vt:lpstr>Patients Over the Months</vt:lpstr>
      <vt:lpstr>Conclusions</vt:lpstr>
      <vt:lpstr>Actionable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Onyekwere</dc:creator>
  <cp:lastModifiedBy>Benjamin Onyekwere</cp:lastModifiedBy>
  <cp:revision>8</cp:revision>
  <dcterms:created xsi:type="dcterms:W3CDTF">2025-08-26T21:06:43Z</dcterms:created>
  <dcterms:modified xsi:type="dcterms:W3CDTF">2025-08-27T18:02:00Z</dcterms:modified>
</cp:coreProperties>
</file>