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  <p:sldMasterId id="2147483719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0"/>
  </p:normalViewPr>
  <p:slideViewPr>
    <p:cSldViewPr snapToGrid="0" snapToObjects="1">
      <p:cViewPr varScale="1">
        <p:scale>
          <a:sx n="95" d="100"/>
          <a:sy n="9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F739A-C245-4651-B91B-A7AD8818D4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059070-8F0A-4519-8715-9127B507CBD1}">
      <dgm:prSet/>
      <dgm:spPr/>
      <dgm:t>
        <a:bodyPr/>
        <a:lstStyle/>
        <a:p>
          <a:r>
            <a:rPr lang="en-GB"/>
            <a:t>population density</a:t>
          </a:r>
          <a:br>
            <a:rPr lang="en-GB"/>
          </a:br>
          <a:endParaRPr lang="en-US"/>
        </a:p>
      </dgm:t>
    </dgm:pt>
    <dgm:pt modelId="{4862EDAA-0B65-4DA0-874F-67900216D956}" type="parTrans" cxnId="{555183CB-69CA-4054-9F30-F761878907B0}">
      <dgm:prSet/>
      <dgm:spPr/>
      <dgm:t>
        <a:bodyPr/>
        <a:lstStyle/>
        <a:p>
          <a:endParaRPr lang="en-US"/>
        </a:p>
      </dgm:t>
    </dgm:pt>
    <dgm:pt modelId="{3CF04CFC-B181-4DF2-9C48-450AA47DBC4D}" type="sibTrans" cxnId="{555183CB-69CA-4054-9F30-F761878907B0}">
      <dgm:prSet/>
      <dgm:spPr/>
      <dgm:t>
        <a:bodyPr/>
        <a:lstStyle/>
        <a:p>
          <a:endParaRPr lang="en-US"/>
        </a:p>
      </dgm:t>
    </dgm:pt>
    <dgm:pt modelId="{E3A51F51-E2BA-4516-9629-5CD6E944D6A9}">
      <dgm:prSet/>
      <dgm:spPr/>
      <dgm:t>
        <a:bodyPr/>
        <a:lstStyle/>
        <a:p>
          <a:r>
            <a:rPr lang="en-GB"/>
            <a:t>population median age</a:t>
          </a:r>
          <a:br>
            <a:rPr lang="en-GB"/>
          </a:br>
          <a:endParaRPr lang="en-US"/>
        </a:p>
      </dgm:t>
    </dgm:pt>
    <dgm:pt modelId="{62958AC0-C212-44F6-9AE9-B2C52276EF13}" type="parTrans" cxnId="{40E3AC58-E740-42B6-9B5D-AD347E28ED15}">
      <dgm:prSet/>
      <dgm:spPr/>
      <dgm:t>
        <a:bodyPr/>
        <a:lstStyle/>
        <a:p>
          <a:endParaRPr lang="en-US"/>
        </a:p>
      </dgm:t>
    </dgm:pt>
    <dgm:pt modelId="{EF214836-8E2F-48C2-AB60-B67C00652C7A}" type="sibTrans" cxnId="{40E3AC58-E740-42B6-9B5D-AD347E28ED15}">
      <dgm:prSet/>
      <dgm:spPr/>
      <dgm:t>
        <a:bodyPr/>
        <a:lstStyle/>
        <a:p>
          <a:endParaRPr lang="en-US"/>
        </a:p>
      </dgm:t>
    </dgm:pt>
    <dgm:pt modelId="{47B39A78-9173-4EF3-9BA6-4EEF8E7F7BAD}">
      <dgm:prSet/>
      <dgm:spPr/>
      <dgm:t>
        <a:bodyPr/>
        <a:lstStyle/>
        <a:p>
          <a:r>
            <a:rPr lang="en-GB"/>
            <a:t>urban population percentage </a:t>
          </a:r>
          <a:endParaRPr lang="en-US"/>
        </a:p>
      </dgm:t>
    </dgm:pt>
    <dgm:pt modelId="{B55FCB97-830A-4276-80A6-2CE170BA489C}" type="parTrans" cxnId="{3A35B70B-0359-4F6A-8F4F-24F3005DA9F0}">
      <dgm:prSet/>
      <dgm:spPr/>
      <dgm:t>
        <a:bodyPr/>
        <a:lstStyle/>
        <a:p>
          <a:endParaRPr lang="en-US"/>
        </a:p>
      </dgm:t>
    </dgm:pt>
    <dgm:pt modelId="{957FB072-E14E-4CCC-AC5B-9A43D9E8F839}" type="sibTrans" cxnId="{3A35B70B-0359-4F6A-8F4F-24F3005DA9F0}">
      <dgm:prSet/>
      <dgm:spPr/>
      <dgm:t>
        <a:bodyPr/>
        <a:lstStyle/>
        <a:p>
          <a:endParaRPr lang="en-US"/>
        </a:p>
      </dgm:t>
    </dgm:pt>
    <dgm:pt modelId="{70DF41BF-0CB9-41C0-BAA6-192D47224F40}" type="pres">
      <dgm:prSet presAssocID="{451F739A-C245-4651-B91B-A7AD8818D478}" presName="root" presStyleCnt="0">
        <dgm:presLayoutVars>
          <dgm:dir/>
          <dgm:resizeHandles val="exact"/>
        </dgm:presLayoutVars>
      </dgm:prSet>
      <dgm:spPr/>
    </dgm:pt>
    <dgm:pt modelId="{D3B8C69C-8BC4-4606-9E9B-679EDE591B9A}" type="pres">
      <dgm:prSet presAssocID="{B4059070-8F0A-4519-8715-9127B507CBD1}" presName="compNode" presStyleCnt="0"/>
      <dgm:spPr/>
    </dgm:pt>
    <dgm:pt modelId="{4CA0E70D-1A7D-4C80-9D98-8F546EC014D1}" type="pres">
      <dgm:prSet presAssocID="{B4059070-8F0A-4519-8715-9127B507CBD1}" presName="bgRect" presStyleLbl="bgShp" presStyleIdx="0" presStyleCnt="3"/>
      <dgm:spPr/>
    </dgm:pt>
    <dgm:pt modelId="{B17AFAC0-011F-4B35-881D-9D0656188877}" type="pres">
      <dgm:prSet presAssocID="{B4059070-8F0A-4519-8715-9127B507CB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d Drive"/>
        </a:ext>
      </dgm:extLst>
    </dgm:pt>
    <dgm:pt modelId="{42C84796-C9B8-4763-B801-C2175E4E7752}" type="pres">
      <dgm:prSet presAssocID="{B4059070-8F0A-4519-8715-9127B507CBD1}" presName="spaceRect" presStyleCnt="0"/>
      <dgm:spPr/>
    </dgm:pt>
    <dgm:pt modelId="{639A9F6C-28CB-483C-8B49-A6B1613F55B0}" type="pres">
      <dgm:prSet presAssocID="{B4059070-8F0A-4519-8715-9127B507CBD1}" presName="parTx" presStyleLbl="revTx" presStyleIdx="0" presStyleCnt="3">
        <dgm:presLayoutVars>
          <dgm:chMax val="0"/>
          <dgm:chPref val="0"/>
        </dgm:presLayoutVars>
      </dgm:prSet>
      <dgm:spPr/>
    </dgm:pt>
    <dgm:pt modelId="{C7C38723-78C5-488D-9AB7-BBBBA4FD94A1}" type="pres">
      <dgm:prSet presAssocID="{3CF04CFC-B181-4DF2-9C48-450AA47DBC4D}" presName="sibTrans" presStyleCnt="0"/>
      <dgm:spPr/>
    </dgm:pt>
    <dgm:pt modelId="{B3C486BE-CA7A-414E-9AEE-453361CDB13D}" type="pres">
      <dgm:prSet presAssocID="{E3A51F51-E2BA-4516-9629-5CD6E944D6A9}" presName="compNode" presStyleCnt="0"/>
      <dgm:spPr/>
    </dgm:pt>
    <dgm:pt modelId="{161129AA-C40A-4F92-8CE3-4C12F238DCA7}" type="pres">
      <dgm:prSet presAssocID="{E3A51F51-E2BA-4516-9629-5CD6E944D6A9}" presName="bgRect" presStyleLbl="bgShp" presStyleIdx="1" presStyleCnt="3"/>
      <dgm:spPr/>
    </dgm:pt>
    <dgm:pt modelId="{E21C5FA0-30CC-40F0-9F90-3C22DFA015D9}" type="pres">
      <dgm:prSet presAssocID="{E3A51F51-E2BA-4516-9629-5CD6E944D6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lth"/>
        </a:ext>
      </dgm:extLst>
    </dgm:pt>
    <dgm:pt modelId="{7C96A356-EC0C-4933-8639-42B2928B912D}" type="pres">
      <dgm:prSet presAssocID="{E3A51F51-E2BA-4516-9629-5CD6E944D6A9}" presName="spaceRect" presStyleCnt="0"/>
      <dgm:spPr/>
    </dgm:pt>
    <dgm:pt modelId="{304C1A44-09B2-47E7-B217-4D85A1658E2F}" type="pres">
      <dgm:prSet presAssocID="{E3A51F51-E2BA-4516-9629-5CD6E944D6A9}" presName="parTx" presStyleLbl="revTx" presStyleIdx="1" presStyleCnt="3">
        <dgm:presLayoutVars>
          <dgm:chMax val="0"/>
          <dgm:chPref val="0"/>
        </dgm:presLayoutVars>
      </dgm:prSet>
      <dgm:spPr/>
    </dgm:pt>
    <dgm:pt modelId="{A244342A-B1BD-4F4A-B8E5-E0C61E611972}" type="pres">
      <dgm:prSet presAssocID="{EF214836-8E2F-48C2-AB60-B67C00652C7A}" presName="sibTrans" presStyleCnt="0"/>
      <dgm:spPr/>
    </dgm:pt>
    <dgm:pt modelId="{2045279C-5C2C-41E3-B479-C6F129405560}" type="pres">
      <dgm:prSet presAssocID="{47B39A78-9173-4EF3-9BA6-4EEF8E7F7BAD}" presName="compNode" presStyleCnt="0"/>
      <dgm:spPr/>
    </dgm:pt>
    <dgm:pt modelId="{998B0F38-ECCA-413F-B4DE-CF8CF8584137}" type="pres">
      <dgm:prSet presAssocID="{47B39A78-9173-4EF3-9BA6-4EEF8E7F7BAD}" presName="bgRect" presStyleLbl="bgShp" presStyleIdx="2" presStyleCnt="3"/>
      <dgm:spPr/>
    </dgm:pt>
    <dgm:pt modelId="{95DC55AF-BD1E-41C1-8EEA-51667F19AB6F}" type="pres">
      <dgm:prSet presAssocID="{47B39A78-9173-4EF3-9BA6-4EEF8E7F7B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 Outline"/>
        </a:ext>
      </dgm:extLst>
    </dgm:pt>
    <dgm:pt modelId="{544F8A7B-0A67-41E4-BEDD-3C03E446647A}" type="pres">
      <dgm:prSet presAssocID="{47B39A78-9173-4EF3-9BA6-4EEF8E7F7BAD}" presName="spaceRect" presStyleCnt="0"/>
      <dgm:spPr/>
    </dgm:pt>
    <dgm:pt modelId="{596ED21A-EF1A-4CAB-940C-D8802099929C}" type="pres">
      <dgm:prSet presAssocID="{47B39A78-9173-4EF3-9BA6-4EEF8E7F7B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35B70B-0359-4F6A-8F4F-24F3005DA9F0}" srcId="{451F739A-C245-4651-B91B-A7AD8818D478}" destId="{47B39A78-9173-4EF3-9BA6-4EEF8E7F7BAD}" srcOrd="2" destOrd="0" parTransId="{B55FCB97-830A-4276-80A6-2CE170BA489C}" sibTransId="{957FB072-E14E-4CCC-AC5B-9A43D9E8F839}"/>
    <dgm:cxn modelId="{24A3664C-78E6-4161-A63C-0D5E376547F0}" type="presOf" srcId="{47B39A78-9173-4EF3-9BA6-4EEF8E7F7BAD}" destId="{596ED21A-EF1A-4CAB-940C-D8802099929C}" srcOrd="0" destOrd="0" presId="urn:microsoft.com/office/officeart/2018/2/layout/IconVerticalSolidList"/>
    <dgm:cxn modelId="{40E3AC58-E740-42B6-9B5D-AD347E28ED15}" srcId="{451F739A-C245-4651-B91B-A7AD8818D478}" destId="{E3A51F51-E2BA-4516-9629-5CD6E944D6A9}" srcOrd="1" destOrd="0" parTransId="{62958AC0-C212-44F6-9AE9-B2C52276EF13}" sibTransId="{EF214836-8E2F-48C2-AB60-B67C00652C7A}"/>
    <dgm:cxn modelId="{EA6A0561-0D2E-4FE2-A547-C995A1F364B7}" type="presOf" srcId="{B4059070-8F0A-4519-8715-9127B507CBD1}" destId="{639A9F6C-28CB-483C-8B49-A6B1613F55B0}" srcOrd="0" destOrd="0" presId="urn:microsoft.com/office/officeart/2018/2/layout/IconVerticalSolidList"/>
    <dgm:cxn modelId="{5D39AE65-347E-4E94-A012-9B424511E63D}" type="presOf" srcId="{451F739A-C245-4651-B91B-A7AD8818D478}" destId="{70DF41BF-0CB9-41C0-BAA6-192D47224F40}" srcOrd="0" destOrd="0" presId="urn:microsoft.com/office/officeart/2018/2/layout/IconVerticalSolidList"/>
    <dgm:cxn modelId="{00D2F669-FB42-4A51-880F-1B86A85B855B}" type="presOf" srcId="{E3A51F51-E2BA-4516-9629-5CD6E944D6A9}" destId="{304C1A44-09B2-47E7-B217-4D85A1658E2F}" srcOrd="0" destOrd="0" presId="urn:microsoft.com/office/officeart/2018/2/layout/IconVerticalSolidList"/>
    <dgm:cxn modelId="{555183CB-69CA-4054-9F30-F761878907B0}" srcId="{451F739A-C245-4651-B91B-A7AD8818D478}" destId="{B4059070-8F0A-4519-8715-9127B507CBD1}" srcOrd="0" destOrd="0" parTransId="{4862EDAA-0B65-4DA0-874F-67900216D956}" sibTransId="{3CF04CFC-B181-4DF2-9C48-450AA47DBC4D}"/>
    <dgm:cxn modelId="{3BDD0931-0CDE-437D-92F3-035465ACC56C}" type="presParOf" srcId="{70DF41BF-0CB9-41C0-BAA6-192D47224F40}" destId="{D3B8C69C-8BC4-4606-9E9B-679EDE591B9A}" srcOrd="0" destOrd="0" presId="urn:microsoft.com/office/officeart/2018/2/layout/IconVerticalSolidList"/>
    <dgm:cxn modelId="{B18CF3E9-345F-42F9-8532-369E112B5E8F}" type="presParOf" srcId="{D3B8C69C-8BC4-4606-9E9B-679EDE591B9A}" destId="{4CA0E70D-1A7D-4C80-9D98-8F546EC014D1}" srcOrd="0" destOrd="0" presId="urn:microsoft.com/office/officeart/2018/2/layout/IconVerticalSolidList"/>
    <dgm:cxn modelId="{E986542E-8C53-436E-B8A2-9D98E097D298}" type="presParOf" srcId="{D3B8C69C-8BC4-4606-9E9B-679EDE591B9A}" destId="{B17AFAC0-011F-4B35-881D-9D0656188877}" srcOrd="1" destOrd="0" presId="urn:microsoft.com/office/officeart/2018/2/layout/IconVerticalSolidList"/>
    <dgm:cxn modelId="{8B17C224-282E-4DCF-B0DA-9A33EDA3FA96}" type="presParOf" srcId="{D3B8C69C-8BC4-4606-9E9B-679EDE591B9A}" destId="{42C84796-C9B8-4763-B801-C2175E4E7752}" srcOrd="2" destOrd="0" presId="urn:microsoft.com/office/officeart/2018/2/layout/IconVerticalSolidList"/>
    <dgm:cxn modelId="{D06A9D38-F910-4019-A1A4-B9744BD2825E}" type="presParOf" srcId="{D3B8C69C-8BC4-4606-9E9B-679EDE591B9A}" destId="{639A9F6C-28CB-483C-8B49-A6B1613F55B0}" srcOrd="3" destOrd="0" presId="urn:microsoft.com/office/officeart/2018/2/layout/IconVerticalSolidList"/>
    <dgm:cxn modelId="{EC2A4D65-89DB-4134-8C98-10432F4E5745}" type="presParOf" srcId="{70DF41BF-0CB9-41C0-BAA6-192D47224F40}" destId="{C7C38723-78C5-488D-9AB7-BBBBA4FD94A1}" srcOrd="1" destOrd="0" presId="urn:microsoft.com/office/officeart/2018/2/layout/IconVerticalSolidList"/>
    <dgm:cxn modelId="{1C984387-4D94-4F25-9CF4-0D068DDBF86F}" type="presParOf" srcId="{70DF41BF-0CB9-41C0-BAA6-192D47224F40}" destId="{B3C486BE-CA7A-414E-9AEE-453361CDB13D}" srcOrd="2" destOrd="0" presId="urn:microsoft.com/office/officeart/2018/2/layout/IconVerticalSolidList"/>
    <dgm:cxn modelId="{72C96C67-04E0-44CB-9713-9EFED92EBFC0}" type="presParOf" srcId="{B3C486BE-CA7A-414E-9AEE-453361CDB13D}" destId="{161129AA-C40A-4F92-8CE3-4C12F238DCA7}" srcOrd="0" destOrd="0" presId="urn:microsoft.com/office/officeart/2018/2/layout/IconVerticalSolidList"/>
    <dgm:cxn modelId="{BE76CD23-6404-498D-8CD2-F581A8C6C567}" type="presParOf" srcId="{B3C486BE-CA7A-414E-9AEE-453361CDB13D}" destId="{E21C5FA0-30CC-40F0-9F90-3C22DFA015D9}" srcOrd="1" destOrd="0" presId="urn:microsoft.com/office/officeart/2018/2/layout/IconVerticalSolidList"/>
    <dgm:cxn modelId="{D794CED5-E894-4997-9756-CE44FA4C500E}" type="presParOf" srcId="{B3C486BE-CA7A-414E-9AEE-453361CDB13D}" destId="{7C96A356-EC0C-4933-8639-42B2928B912D}" srcOrd="2" destOrd="0" presId="urn:microsoft.com/office/officeart/2018/2/layout/IconVerticalSolidList"/>
    <dgm:cxn modelId="{39DFBA0E-161C-4C60-BB0D-E325982530CD}" type="presParOf" srcId="{B3C486BE-CA7A-414E-9AEE-453361CDB13D}" destId="{304C1A44-09B2-47E7-B217-4D85A1658E2F}" srcOrd="3" destOrd="0" presId="urn:microsoft.com/office/officeart/2018/2/layout/IconVerticalSolidList"/>
    <dgm:cxn modelId="{E517BF28-1876-40D8-AA96-226124D52AEB}" type="presParOf" srcId="{70DF41BF-0CB9-41C0-BAA6-192D47224F40}" destId="{A244342A-B1BD-4F4A-B8E5-E0C61E611972}" srcOrd="3" destOrd="0" presId="urn:microsoft.com/office/officeart/2018/2/layout/IconVerticalSolidList"/>
    <dgm:cxn modelId="{68F08A30-A289-4545-99A1-CB31520C2CE3}" type="presParOf" srcId="{70DF41BF-0CB9-41C0-BAA6-192D47224F40}" destId="{2045279C-5C2C-41E3-B479-C6F129405560}" srcOrd="4" destOrd="0" presId="urn:microsoft.com/office/officeart/2018/2/layout/IconVerticalSolidList"/>
    <dgm:cxn modelId="{4C8B798E-FD5C-4B0F-8C9D-0CABAE847E64}" type="presParOf" srcId="{2045279C-5C2C-41E3-B479-C6F129405560}" destId="{998B0F38-ECCA-413F-B4DE-CF8CF8584137}" srcOrd="0" destOrd="0" presId="urn:microsoft.com/office/officeart/2018/2/layout/IconVerticalSolidList"/>
    <dgm:cxn modelId="{6D5B5E6C-B211-44E8-B7B2-2A146F0DF6E4}" type="presParOf" srcId="{2045279C-5C2C-41E3-B479-C6F129405560}" destId="{95DC55AF-BD1E-41C1-8EEA-51667F19AB6F}" srcOrd="1" destOrd="0" presId="urn:microsoft.com/office/officeart/2018/2/layout/IconVerticalSolidList"/>
    <dgm:cxn modelId="{B3CFC5A4-F1D3-44CF-B6D7-91450F2C12C6}" type="presParOf" srcId="{2045279C-5C2C-41E3-B479-C6F129405560}" destId="{544F8A7B-0A67-41E4-BEDD-3C03E446647A}" srcOrd="2" destOrd="0" presId="urn:microsoft.com/office/officeart/2018/2/layout/IconVerticalSolidList"/>
    <dgm:cxn modelId="{29CAC872-6F2C-4581-A2F1-FABF2260FA9B}" type="presParOf" srcId="{2045279C-5C2C-41E3-B479-C6F129405560}" destId="{596ED21A-EF1A-4CAB-940C-D880209992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0E70D-1A7D-4C80-9D98-8F546EC014D1}">
      <dsp:nvSpPr>
        <dsp:cNvPr id="0" name=""/>
        <dsp:cNvSpPr/>
      </dsp:nvSpPr>
      <dsp:spPr>
        <a:xfrm>
          <a:off x="0" y="663"/>
          <a:ext cx="5842095" cy="1551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AFAC0-011F-4B35-881D-9D0656188877}">
      <dsp:nvSpPr>
        <dsp:cNvPr id="0" name=""/>
        <dsp:cNvSpPr/>
      </dsp:nvSpPr>
      <dsp:spPr>
        <a:xfrm>
          <a:off x="469311" y="349737"/>
          <a:ext cx="853293" cy="8532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A9F6C-28CB-483C-8B49-A6B1613F55B0}">
      <dsp:nvSpPr>
        <dsp:cNvPr id="0" name=""/>
        <dsp:cNvSpPr/>
      </dsp:nvSpPr>
      <dsp:spPr>
        <a:xfrm>
          <a:off x="1791916" y="663"/>
          <a:ext cx="4050178" cy="1551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population density</a:t>
          </a:r>
          <a:br>
            <a:rPr lang="en-GB" sz="2500" kern="1200"/>
          </a:br>
          <a:endParaRPr lang="en-US" sz="2500" kern="1200"/>
        </a:p>
      </dsp:txBody>
      <dsp:txXfrm>
        <a:off x="1791916" y="663"/>
        <a:ext cx="4050178" cy="1551442"/>
      </dsp:txXfrm>
    </dsp:sp>
    <dsp:sp modelId="{161129AA-C40A-4F92-8CE3-4C12F238DCA7}">
      <dsp:nvSpPr>
        <dsp:cNvPr id="0" name=""/>
        <dsp:cNvSpPr/>
      </dsp:nvSpPr>
      <dsp:spPr>
        <a:xfrm>
          <a:off x="0" y="1939966"/>
          <a:ext cx="5842095" cy="1551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C5FA0-30CC-40F0-9F90-3C22DFA015D9}">
      <dsp:nvSpPr>
        <dsp:cNvPr id="0" name=""/>
        <dsp:cNvSpPr/>
      </dsp:nvSpPr>
      <dsp:spPr>
        <a:xfrm>
          <a:off x="469311" y="2289041"/>
          <a:ext cx="853293" cy="8532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C1A44-09B2-47E7-B217-4D85A1658E2F}">
      <dsp:nvSpPr>
        <dsp:cNvPr id="0" name=""/>
        <dsp:cNvSpPr/>
      </dsp:nvSpPr>
      <dsp:spPr>
        <a:xfrm>
          <a:off x="1791916" y="1939966"/>
          <a:ext cx="4050178" cy="1551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population median age</a:t>
          </a:r>
          <a:br>
            <a:rPr lang="en-GB" sz="2500" kern="1200"/>
          </a:br>
          <a:endParaRPr lang="en-US" sz="2500" kern="1200"/>
        </a:p>
      </dsp:txBody>
      <dsp:txXfrm>
        <a:off x="1791916" y="1939966"/>
        <a:ext cx="4050178" cy="1551442"/>
      </dsp:txXfrm>
    </dsp:sp>
    <dsp:sp modelId="{998B0F38-ECCA-413F-B4DE-CF8CF8584137}">
      <dsp:nvSpPr>
        <dsp:cNvPr id="0" name=""/>
        <dsp:cNvSpPr/>
      </dsp:nvSpPr>
      <dsp:spPr>
        <a:xfrm>
          <a:off x="0" y="3879270"/>
          <a:ext cx="5842095" cy="15514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C55AF-BD1E-41C1-8EEA-51667F19AB6F}">
      <dsp:nvSpPr>
        <dsp:cNvPr id="0" name=""/>
        <dsp:cNvSpPr/>
      </dsp:nvSpPr>
      <dsp:spPr>
        <a:xfrm>
          <a:off x="469311" y="4228344"/>
          <a:ext cx="853293" cy="8532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D21A-EF1A-4CAB-940C-D8802099929C}">
      <dsp:nvSpPr>
        <dsp:cNvPr id="0" name=""/>
        <dsp:cNvSpPr/>
      </dsp:nvSpPr>
      <dsp:spPr>
        <a:xfrm>
          <a:off x="1791916" y="3879270"/>
          <a:ext cx="4050178" cy="1551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194" tIns="164194" rIns="164194" bIns="1641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urban population percentage </a:t>
          </a:r>
          <a:endParaRPr lang="en-US" sz="2500" kern="1200"/>
        </a:p>
      </dsp:txBody>
      <dsp:txXfrm>
        <a:off x="1791916" y="3879270"/>
        <a:ext cx="4050178" cy="1551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AD9D-668C-6A40-9F46-71ECE9ABF435}" type="datetimeFigureOut">
              <a:rPr lang="en-GH" smtClean="0"/>
              <a:t>30/06/2020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2201-FD39-F040-A69A-8DF78CBA0BB1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514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84A4-070D-EF49-AD00-FC7572C8091B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</a:t>
            </a:r>
            <a:fld id="{B9EAB3BA-07EE-4B64-A177-47C30D775877}" type="slidenum">
              <a:rPr lang="en-US" smtClean="0"/>
              <a:t>‹#›</a:t>
            </a:fld>
            <a:r>
              <a:rPr lang="en-US" dirty="0"/>
              <a:t> of  5</a:t>
            </a:r>
          </a:p>
        </p:txBody>
      </p:sp>
    </p:spTree>
    <p:extLst>
      <p:ext uri="{BB962C8B-B14F-4D97-AF65-F5344CB8AC3E}">
        <p14:creationId xmlns:p14="http://schemas.microsoft.com/office/powerpoint/2010/main" val="68507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0A6D-7D97-684B-A2F7-6BD36D6C205D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DA73-F971-EC4D-B3AD-BCF264514DE3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4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3292-3584-F14E-AAC2-F81EDDE76F2F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CF3A-61D9-5E4B-8455-094AF945A097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4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C289-2A92-2C44-B47F-83A65A0BA183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51845F5A-061D-4825-9AE9-D7794091C6CF}" type="slidenum">
              <a:rPr lang="en-US" smtClean="0"/>
              <a:pPr/>
              <a:t>‹#›</a:t>
            </a:fld>
            <a:r>
              <a:rPr lang="en-US" dirty="0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18042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E54F-DA47-0845-902E-33D09CFE1BB2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63F3-8E4C-8741-AD04-B1BCFACBF2C1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51845F5A-061D-4825-9AE9-D7794091C6CF}" type="slidenum">
              <a:rPr lang="en-US" smtClean="0"/>
              <a:pPr/>
              <a:t>‹#›</a:t>
            </a:fld>
            <a:r>
              <a:rPr lang="en-US" dirty="0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29172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5E5F7-7D45-874D-B39B-413EF235F193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51845F5A-061D-4825-9AE9-D7794091C6CF}" type="slidenum">
              <a:rPr lang="en-US" smtClean="0"/>
              <a:pPr/>
              <a:t>‹#›</a:t>
            </a:fld>
            <a:r>
              <a:rPr lang="en-US" dirty="0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419615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A5F9-4DD5-A643-BC30-519B0FF18269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666-49EE-9841-B2D9-7BF1273789B9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05B2-D030-4344-BFBB-E82714A80820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93E8-2621-6D46-A2C7-FB69E2206CB6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EF06AD47-48E5-3A4C-9204-950CAA944F01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</a:t>
            </a:r>
            <a:fld id="{B9EAB3BA-07EE-4B64-A177-47C30D775877}" type="slidenum">
              <a:rPr lang="en-US" smtClean="0"/>
              <a:t>‹#›</a:t>
            </a:fld>
            <a:r>
              <a:rPr lang="en-US" dirty="0"/>
              <a:t> of  5</a:t>
            </a:r>
          </a:p>
        </p:txBody>
      </p:sp>
    </p:spTree>
    <p:extLst>
      <p:ext uri="{BB962C8B-B14F-4D97-AF65-F5344CB8AC3E}">
        <p14:creationId xmlns:p14="http://schemas.microsoft.com/office/powerpoint/2010/main" val="322495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2E25F-7CE9-F240-A8A6-1B33114B46AD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</a:t>
            </a:r>
            <a:fld id="{51845F5A-061D-4825-9AE9-D7794091C6CF}" type="slidenum">
              <a:rPr lang="en-US" smtClean="0"/>
              <a:t>‹#›</a:t>
            </a:fld>
            <a:r>
              <a:rPr lang="en-US" dirty="0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5317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07" r:id="rId5"/>
    <p:sldLayoutId id="2147483708" r:id="rId6"/>
    <p:sldLayoutId id="2147483714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E5919-F5B6-C542-A4CB-69C1483C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400"/>
              <a:t>Forecasting daily COVID-19 spread in regions around the world.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9324-384B-EE45-9102-736ABF82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9120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GH" sz="1400"/>
              <a:t>Confirmed Cases A</a:t>
            </a:r>
            <a:r>
              <a:rPr lang="en-GB" sz="1400"/>
              <a:t>n</a:t>
            </a:r>
            <a:r>
              <a:rPr lang="en-GH" sz="1400"/>
              <a:t>d FATALITIES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6D8138F0-C08E-4E8F-BD99-5FD11F783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81" r="14968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7108A-06D1-A64A-A71A-12CACD4626AC}"/>
              </a:ext>
            </a:extLst>
          </p:cNvPr>
          <p:cNvSpPr txBox="1"/>
          <p:nvPr/>
        </p:nvSpPr>
        <p:spPr>
          <a:xfrm>
            <a:off x="11501438" y="68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8B9DE4-8398-9743-B5BE-84E7E472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5F83-1FDB-D142-906F-A81BEBAC7C36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F9DDB76-510B-3243-AB4E-C1510FD4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19647-532D-5F41-9B47-C4142C30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 does the data tell us?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6EC47-7547-C540-8377-9A7000A45F44}"/>
              </a:ext>
            </a:extLst>
          </p:cNvPr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Negative values in the TargetValue field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Province_State  had data for </a:t>
            </a:r>
            <a:r>
              <a:rPr lang="en-US" sz="2000" i="1"/>
              <a:t>US, UK and China</a:t>
            </a:r>
            <a:r>
              <a:rPr lang="en-US" sz="2000"/>
              <a:t> </a:t>
            </a:r>
            <a:endParaRPr lang="en-US" sz="2000">
              <a:effectLst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925A3-7AF6-4138-AFEB-8BD7B16E4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9" r="16734" b="-1"/>
          <a:stretch/>
        </p:blipFill>
        <p:spPr>
          <a:xfrm>
            <a:off x="7056646" y="860024"/>
            <a:ext cx="4491887" cy="516629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3AC4D-17D8-DC45-81E1-ABD7DFEF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F9D44-4BE4-2647-88E3-8031D2BD3815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62FD93-BF22-1945-A53C-9075748C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D7127-19D3-40E8-828F-1D65D812E8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DE910-2B84-CF48-9E0F-397CFFC9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410" y="4169113"/>
            <a:ext cx="4054890" cy="10000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/>
              <a:t>What features matter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5B321-1392-2448-909F-B12DC8A8743E}"/>
              </a:ext>
            </a:extLst>
          </p:cNvPr>
          <p:cNvSpPr txBox="1"/>
          <p:nvPr/>
        </p:nvSpPr>
        <p:spPr>
          <a:xfrm>
            <a:off x="1698171" y="3472543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H" b="1" dirty="0"/>
              <a:t>Days since first infected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086242-544B-6047-A570-7D2BDA23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744D-24C2-1B4B-835C-F2FE691262CC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35E2B59-2F2D-2344-B2D8-6037554A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97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0443D-FF0E-054A-A88A-1E258EA33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Data enrichment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74AFDBBC-7056-4F18-B1E3-AD0D25BD6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350379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478B-CD9F-D24D-BE02-5AA2377A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6150-BDAB-4248-962E-AF4455A5EBBD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0B82-DBDC-5546-854F-11AA22EC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30" name="Rectangle 1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E143B-F935-C34E-B0C6-E4DB9617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 Selection and evaluation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C6329B-2C7C-D34B-89A6-49CC58B19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538240"/>
              </p:ext>
            </p:extLst>
          </p:nvPr>
        </p:nvGraphicFramePr>
        <p:xfrm>
          <a:off x="6606253" y="946037"/>
          <a:ext cx="4942281" cy="49659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13442">
                  <a:extLst>
                    <a:ext uri="{9D8B030D-6E8A-4147-A177-3AD203B41FA5}">
                      <a16:colId xmlns:a16="http://schemas.microsoft.com/office/drawing/2014/main" val="1893741981"/>
                    </a:ext>
                  </a:extLst>
                </a:gridCol>
                <a:gridCol w="1708516">
                  <a:extLst>
                    <a:ext uri="{9D8B030D-6E8A-4147-A177-3AD203B41FA5}">
                      <a16:colId xmlns:a16="http://schemas.microsoft.com/office/drawing/2014/main" val="1291641036"/>
                    </a:ext>
                  </a:extLst>
                </a:gridCol>
                <a:gridCol w="1520323">
                  <a:extLst>
                    <a:ext uri="{9D8B030D-6E8A-4147-A177-3AD203B41FA5}">
                      <a16:colId xmlns:a16="http://schemas.microsoft.com/office/drawing/2014/main" val="2190894927"/>
                    </a:ext>
                  </a:extLst>
                </a:gridCol>
              </a:tblGrid>
              <a:tr h="646990">
                <a:tc>
                  <a:txBody>
                    <a:bodyPr/>
                    <a:lstStyle/>
                    <a:p>
                      <a:r>
                        <a:rPr lang="en-GH" sz="1000" b="0" cap="all" spc="15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85130" marR="85130" marT="85130" marB="851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 cap="all" spc="1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 Score on Confirmed Cases </a:t>
                      </a:r>
                      <a:endParaRPr lang="en-GB" sz="1000" b="0" cap="all" spc="150">
                        <a:solidFill>
                          <a:schemeClr val="lt1"/>
                        </a:solidFill>
                      </a:endParaRPr>
                    </a:p>
                    <a:p>
                      <a:endParaRPr lang="en-GH" sz="10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 cap="all" spc="1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br>
                        <a:rPr lang="en-GB" sz="1000" b="0" kern="1200" cap="all" spc="1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1000" b="0" cap="all" spc="150">
                        <a:solidFill>
                          <a:schemeClr val="lt1"/>
                        </a:solidFill>
                      </a:endParaRPr>
                    </a:p>
                    <a:p>
                      <a:endParaRPr lang="en-GH" sz="10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235229"/>
                  </a:ext>
                </a:extLst>
              </a:tr>
              <a:tr h="43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-404026.412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Performs badly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841896"/>
                  </a:ext>
                </a:extLst>
              </a:tr>
              <a:tr h="56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ElasticNet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0.079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better than Ridge Regression</a:t>
                      </a:r>
                      <a:b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615694"/>
                  </a:ext>
                </a:extLst>
              </a:tr>
              <a:tr h="56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ExtraTreesClassifier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0.217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better than Ridge Regression</a:t>
                      </a:r>
                      <a:b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361141"/>
                  </a:ext>
                </a:extLst>
              </a:tr>
              <a:tr h="43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0.475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better than Ridge Regression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206347"/>
                  </a:ext>
                </a:extLst>
              </a:tr>
              <a:tr h="43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SGDRegressor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0.518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better than Linear Regression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415339"/>
                  </a:ext>
                </a:extLst>
              </a:tr>
              <a:tr h="315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GradientBoostingRegressor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0.7979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our top 4 models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30297"/>
                  </a:ext>
                </a:extLst>
              </a:tr>
              <a:tr h="56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HistGradientBoostingRegressor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0.862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our top 4 models</a:t>
                      </a:r>
                      <a:b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451966"/>
                  </a:ext>
                </a:extLst>
              </a:tr>
              <a:tr h="561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RandomForestRegressor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0.892 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our top 4 models</a:t>
                      </a:r>
                      <a:b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39444"/>
                  </a:ext>
                </a:extLst>
              </a:tr>
              <a:tr h="438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</a:t>
                      </a:r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our top 4 models </a:t>
                      </a:r>
                      <a:endParaRPr lang="en-GB" sz="800" cap="none" spc="0">
                        <a:solidFill>
                          <a:schemeClr val="tx1"/>
                        </a:solidFill>
                      </a:endParaRPr>
                    </a:p>
                    <a:p>
                      <a:endParaRPr lang="en-GH" sz="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130" marR="85130" marT="85130" marB="851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119052"/>
                  </a:ext>
                </a:extLst>
              </a:tr>
            </a:tbl>
          </a:graphicData>
        </a:graphic>
      </p:graphicFrame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258C765-6D01-4A44-BF6E-48BD6AF5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F23ED-0AD6-324C-A22A-B7F2A0B7888A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C090D74-A4D1-EA41-AFC3-30D585E9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273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5E8E2"/>
      </a:lt2>
      <a:accent1>
        <a:srgbClr val="A784D9"/>
      </a:accent1>
      <a:accent2>
        <a:srgbClr val="6868D0"/>
      </a:accent2>
      <a:accent3>
        <a:srgbClr val="80A4D8"/>
      </a:accent3>
      <a:accent4>
        <a:srgbClr val="5AAEBF"/>
      </a:accent4>
      <a:accent5>
        <a:srgbClr val="69B19F"/>
      </a:accent5>
      <a:accent6>
        <a:srgbClr val="5BB579"/>
      </a:accent6>
      <a:hlink>
        <a:srgbClr val="748A54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152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Century Gothic</vt:lpstr>
      <vt:lpstr>Elephant</vt:lpstr>
      <vt:lpstr>GradientRiseVTI</vt:lpstr>
      <vt:lpstr>BrushVTI</vt:lpstr>
      <vt:lpstr>Forecasting daily COVID-19 spread in regions around the world. </vt:lpstr>
      <vt:lpstr>What does the data tell us?</vt:lpstr>
      <vt:lpstr>What features matter</vt:lpstr>
      <vt:lpstr>Data enrichment</vt:lpstr>
      <vt:lpstr>Model Selection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daily COVID-19 spread in regions around the world. </dc:title>
  <dc:creator>Аквей Фрэнк Лоренс Ний Адокквей</dc:creator>
  <cp:lastModifiedBy>Аквей Фрэнк Лоренс Ний Адокквей</cp:lastModifiedBy>
  <cp:revision>3</cp:revision>
  <dcterms:created xsi:type="dcterms:W3CDTF">2020-06-30T07:54:52Z</dcterms:created>
  <dcterms:modified xsi:type="dcterms:W3CDTF">2020-06-30T08:38:03Z</dcterms:modified>
</cp:coreProperties>
</file>