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697" r:id="rId2"/>
    <p:sldMasterId id="2147483713" r:id="rId3"/>
  </p:sldMasterIdLst>
  <p:notesMasterIdLst>
    <p:notesMasterId r:id="rId45"/>
  </p:notesMasterIdLst>
  <p:sldIdLst>
    <p:sldId id="347" r:id="rId4"/>
    <p:sldId id="302" r:id="rId5"/>
    <p:sldId id="325" r:id="rId6"/>
    <p:sldId id="326" r:id="rId7"/>
    <p:sldId id="349" r:id="rId8"/>
    <p:sldId id="391" r:id="rId9"/>
    <p:sldId id="392" r:id="rId10"/>
    <p:sldId id="393" r:id="rId11"/>
    <p:sldId id="395" r:id="rId12"/>
    <p:sldId id="396" r:id="rId13"/>
    <p:sldId id="397" r:id="rId14"/>
    <p:sldId id="398" r:id="rId15"/>
    <p:sldId id="399" r:id="rId16"/>
    <p:sldId id="400" r:id="rId17"/>
    <p:sldId id="394" r:id="rId18"/>
    <p:sldId id="401" r:id="rId19"/>
    <p:sldId id="402" r:id="rId20"/>
    <p:sldId id="403" r:id="rId21"/>
    <p:sldId id="404" r:id="rId22"/>
    <p:sldId id="405" r:id="rId23"/>
    <p:sldId id="406" r:id="rId24"/>
    <p:sldId id="327" r:id="rId25"/>
    <p:sldId id="328" r:id="rId26"/>
    <p:sldId id="333" r:id="rId27"/>
    <p:sldId id="331" r:id="rId28"/>
    <p:sldId id="407" r:id="rId29"/>
    <p:sldId id="408" r:id="rId30"/>
    <p:sldId id="409" r:id="rId31"/>
    <p:sldId id="410" r:id="rId32"/>
    <p:sldId id="411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336" r:id="rId42"/>
    <p:sldId id="337" r:id="rId43"/>
    <p:sldId id="348" r:id="rId44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émarrage" id="{34D630DE-C185-4E68-921F-D57B907B6DEC}">
          <p14:sldIdLst>
            <p14:sldId id="347"/>
            <p14:sldId id="302"/>
            <p14:sldId id="325"/>
            <p14:sldId id="326"/>
          </p14:sldIdLst>
        </p14:section>
        <p14:section name="Conditionnelles" id="{F70C22F3-7E0D-4415-9377-76E243D6FDD4}">
          <p14:sldIdLst>
            <p14:sldId id="349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400"/>
            <p14:sldId id="394"/>
            <p14:sldId id="401"/>
            <p14:sldId id="402"/>
            <p14:sldId id="403"/>
            <p14:sldId id="404"/>
            <p14:sldId id="405"/>
            <p14:sldId id="406"/>
          </p14:sldIdLst>
        </p14:section>
        <p14:section name="Transition" id="{D92FE5EC-57C3-4E90-A278-C2D678366A66}">
          <p14:sldIdLst>
            <p14:sldId id="327"/>
            <p14:sldId id="328"/>
            <p14:sldId id="333"/>
            <p14:sldId id="331"/>
          </p14:sldIdLst>
        </p14:section>
        <p14:section name="Boucles" id="{AA4FA056-4C8D-49E8-B382-E05821D857BC}">
          <p14:sldIdLst>
            <p14:sldId id="407"/>
            <p14:sldId id="408"/>
            <p14:sldId id="409"/>
            <p14:sldId id="410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  <p14:section name="Fin" id="{F0730219-83C8-4F28-90DE-ABE503A14E43}">
          <p14:sldIdLst>
            <p14:sldId id="336"/>
            <p14:sldId id="33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  <a:srgbClr val="2B91AF"/>
    <a:srgbClr val="00FF00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napToObjects="1">
      <p:cViewPr varScale="1">
        <p:scale>
          <a:sx n="129" d="100"/>
          <a:sy n="129" d="100"/>
        </p:scale>
        <p:origin x="120" y="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5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3FA895-FDAD-4754-B94F-19C6A070BB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22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4FD94C-5FEA-41E7-8784-DCAA495F71ED}" type="slidenum">
              <a:rPr lang="fr-FR" smtClean="0"/>
              <a:pPr eaLnBrk="1" hangingPunct="1"/>
              <a:t>2</a:t>
            </a:fld>
            <a:endParaRPr lang="fr-F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46" y="797290"/>
            <a:ext cx="9142854" cy="19054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4683917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/>
          <a:lstStyle>
            <a:lvl1pPr marL="0" indent="0" algn="ctr">
              <a:buFontTx/>
              <a:buNone/>
              <a:defRPr i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5884B699-0645-4174-A209-0BFD8D932EE9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 lIns="91440" tIns="45720" rIns="91440" bIns="45720" anchor="ctr"/>
          <a:lstStyle>
            <a:lvl1pPr algn="r"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29B179D-BDEF-4DE9-AA51-2946C12E89D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800100"/>
            <a:ext cx="6096000" cy="190261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 descr="Une image contenant texte, personne, intérieur, boîte&#10;&#10;Description générée automatiquement">
            <a:extLst>
              <a:ext uri="{FF2B5EF4-FFF2-40B4-BE49-F238E27FC236}">
                <a16:creationId xmlns:a16="http://schemas.microsoft.com/office/drawing/2014/main" id="{685035D8-5DD9-496F-B560-A58D991A1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8" y="1100446"/>
            <a:ext cx="946911" cy="16022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9E50882-8481-4955-A7F9-99A4431FC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54" b="9826"/>
          <a:stretch/>
        </p:blipFill>
        <p:spPr>
          <a:xfrm>
            <a:off x="55144" y="794481"/>
            <a:ext cx="2262296" cy="3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527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58698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72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400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C0D0F-E464-4597-AAF9-48280FE7D97D}" type="datetime1">
              <a:rPr lang="fr-FR" smtClean="0"/>
              <a:t>12/09/2022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0EDA0EA-D1F2-473E-9E1B-BCDAC4F8C09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16640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72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872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400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6400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07B0D-A740-4662-8CDF-4DB4C9BAF7D5}" type="datetime1">
              <a:rPr lang="fr-FR" smtClean="0"/>
              <a:t>12/09/2022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2624493-78BC-4791-8F3F-CAD894FFE48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22932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41E52-3081-49E1-837A-6F2ED4C79D9E}" type="datetime1">
              <a:rPr lang="fr-FR" smtClean="0"/>
              <a:t>12/09/2022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9229569-A0DB-4F10-BDCE-6ACF3B489DC3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86320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84BF702-BD59-4286-8FA4-41F9D4D5A3F0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35618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65737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idx="12"/>
          </p:nvPr>
        </p:nvSpPr>
        <p:spPr bwMode="auto">
          <a:xfrm>
            <a:off x="4599600" y="165735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52400" y="1085870"/>
            <a:ext cx="8839200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8163109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21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9362892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800" y="1085850"/>
            <a:ext cx="670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68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</p:sldLayoutIdLst>
  <p:transition>
    <p:wipe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11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D4BD1E-AF01-4376-8023-37FC22EC09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7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698" r:id="rId2"/>
  </p:sldLayoutIdLst>
  <p:transition>
    <p:wip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23900" indent="-2667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SzPct val="100000"/>
        <a:buFont typeface="+mj-lt"/>
        <a:buAutoNum type="alphaUcPeriod"/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7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7577"/>
      </p:ext>
    </p:extLst>
  </p:cSld>
  <p:clrMap bg1="dk1" tx1="lt1" bg2="dk2" tx2="lt2" accent1="accent1" accent2="accent2" accent3="accent3" accent4="accent4" accent5="accent5" accent6="accent6" hlink="hlink" folHlink="folHlink"/>
  <p:transition>
    <p:wipe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5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outt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8318" y="232806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6485F-568C-4D88-956D-128B5C67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3799368" cy="3829050"/>
          </a:xfrm>
        </p:spPr>
        <p:txBody>
          <a:bodyPr/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</a:rPr>
              <a:t>switch</a:t>
            </a:r>
            <a:r>
              <a:rPr lang="fr-FR" dirty="0"/>
              <a:t> joue le rôle d’un commutateur</a:t>
            </a:r>
          </a:p>
          <a:p>
            <a:pPr lvl="1"/>
            <a:r>
              <a:rPr lang="fr-FR" dirty="0"/>
              <a:t>Sélectionne une section de code en fonction d’une valeur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F04046-2923-4E61-BAFB-B7F6B44E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48B96-964E-45CF-BD18-99765E0B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966A6-268F-4F92-A2C2-F4B1C9EF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CBE6C-5714-4C26-8C68-E699F34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E866CB1-D277-42E6-BDE4-62E98215E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L’instruction </a:t>
            </a:r>
            <a:r>
              <a:rPr lang="fr-FR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chemeClr val="bg2"/>
                </a:solidFill>
              </a:rPr>
              <a:t> / </a:t>
            </a:r>
            <a:r>
              <a:rPr lang="fr-FR" dirty="0" err="1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L’instruction </a:t>
            </a:r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EED2CC0-C604-48AC-B4CD-D7570B48F436}"/>
              </a:ext>
            </a:extLst>
          </p:cNvPr>
          <p:cNvGrpSpPr/>
          <p:nvPr/>
        </p:nvGrpSpPr>
        <p:grpSpPr>
          <a:xfrm>
            <a:off x="5923096" y="1203598"/>
            <a:ext cx="2969384" cy="3441957"/>
            <a:chOff x="5923096" y="1203598"/>
            <a:chExt cx="2969384" cy="3441957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11E5A691-AA66-4578-A3C5-ECE1D7E51D26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7723296" y="2248639"/>
              <a:ext cx="233080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7C6A9545-7668-4E7E-9E02-CCF3FE7A1D94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>
              <a:off x="6859200" y="2643758"/>
              <a:ext cx="0" cy="257693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B2C67D2C-191E-435A-BE50-D51E357CD5FC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7723296" y="3296570"/>
              <a:ext cx="233080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EE94C1B6-DE9D-431D-B3C3-091E5E338F25}"/>
                </a:ext>
              </a:extLst>
            </p:cNvPr>
            <p:cNvCxnSpPr>
              <a:cxnSpLocks/>
              <a:stCxn id="19" idx="2"/>
              <a:endCxn id="27" idx="0"/>
            </p:cNvCxnSpPr>
            <p:nvPr/>
          </p:nvCxnSpPr>
          <p:spPr>
            <a:xfrm>
              <a:off x="6859200" y="3691689"/>
              <a:ext cx="0" cy="567930"/>
            </a:xfrm>
            <a:prstGeom prst="straightConnector1">
              <a:avLst/>
            </a:prstGeom>
            <a:ln cap="rnd">
              <a:prstDash val="sysDot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6E7DCFB5-7491-43BC-8849-53DCDD82B6F5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859200" y="1635646"/>
              <a:ext cx="0" cy="217874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80ECDB23-2D01-4B67-B96B-2C657F6BD435}"/>
                </a:ext>
              </a:extLst>
            </p:cNvPr>
            <p:cNvCxnSpPr>
              <a:cxnSpLocks/>
              <a:stCxn id="11" idx="2"/>
              <a:endCxn id="21" idx="0"/>
            </p:cNvCxnSpPr>
            <p:nvPr/>
          </p:nvCxnSpPr>
          <p:spPr>
            <a:xfrm>
              <a:off x="8424428" y="2441607"/>
              <a:ext cx="0" cy="661995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735799AF-8629-4C94-8DD5-A0D7A1747571}"/>
                </a:ext>
              </a:extLst>
            </p:cNvPr>
            <p:cNvCxnSpPr>
              <a:stCxn id="21" idx="2"/>
              <a:endCxn id="27" idx="0"/>
            </p:cNvCxnSpPr>
            <p:nvPr/>
          </p:nvCxnSpPr>
          <p:spPr>
            <a:xfrm rot="5400000">
              <a:off x="7256774" y="3091964"/>
              <a:ext cx="770081" cy="1565228"/>
            </a:xfrm>
            <a:prstGeom prst="bentConnector3">
              <a:avLst>
                <a:gd name="adj1" fmla="val 73144"/>
              </a:avLst>
            </a:prstGeom>
            <a:ln cap="rnd">
              <a:prstDash val="sysDot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Organigramme : Préparation 7">
              <a:extLst>
                <a:ext uri="{FF2B5EF4-FFF2-40B4-BE49-F238E27FC236}">
                  <a16:creationId xmlns:a16="http://schemas.microsoft.com/office/drawing/2014/main" id="{ED56318E-54CC-45E6-87EB-42A21D6B1A98}"/>
                </a:ext>
              </a:extLst>
            </p:cNvPr>
            <p:cNvSpPr/>
            <p:nvPr/>
          </p:nvSpPr>
          <p:spPr>
            <a:xfrm>
              <a:off x="5923096" y="1203598"/>
              <a:ext cx="1872208" cy="432048"/>
            </a:xfrm>
            <a:prstGeom prst="flowChartPreparat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Selon une valeur entière</a:t>
              </a:r>
            </a:p>
          </p:txBody>
        </p:sp>
        <p:sp>
          <p:nvSpPr>
            <p:cNvPr id="9" name="Organigramme : Décision 8">
              <a:extLst>
                <a:ext uri="{FF2B5EF4-FFF2-40B4-BE49-F238E27FC236}">
                  <a16:creationId xmlns:a16="http://schemas.microsoft.com/office/drawing/2014/main" id="{5C8D70F1-BC01-48E1-8F30-697F0013309E}"/>
                </a:ext>
              </a:extLst>
            </p:cNvPr>
            <p:cNvSpPr/>
            <p:nvPr/>
          </p:nvSpPr>
          <p:spPr>
            <a:xfrm>
              <a:off x="5995104" y="1853520"/>
              <a:ext cx="1728192" cy="790238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F486752-5ACC-4D66-8DA4-F56AB08CE0C4}"/>
                </a:ext>
              </a:extLst>
            </p:cNvPr>
            <p:cNvSpPr txBox="1"/>
            <p:nvPr/>
          </p:nvSpPr>
          <p:spPr bwMode="auto">
            <a:xfrm>
              <a:off x="6205202" y="1971640"/>
              <a:ext cx="1307996" cy="5539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 valeur correspond à ce premier cas 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110B4C-4EA2-4AC8-BFBB-3FC9845FBD6C}"/>
                </a:ext>
              </a:extLst>
            </p:cNvPr>
            <p:cNvSpPr/>
            <p:nvPr/>
          </p:nvSpPr>
          <p:spPr>
            <a:xfrm>
              <a:off x="7956376" y="2055671"/>
              <a:ext cx="936104" cy="3859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Première tâche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0B3B6BA-CC75-427E-B7B5-D19812399854}"/>
                </a:ext>
              </a:extLst>
            </p:cNvPr>
            <p:cNvSpPr txBox="1"/>
            <p:nvPr/>
          </p:nvSpPr>
          <p:spPr bwMode="auto">
            <a:xfrm>
              <a:off x="7547345" y="1976481"/>
              <a:ext cx="397866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oui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11775ED-88A4-42A2-A5FA-52231661607F}"/>
                </a:ext>
              </a:extLst>
            </p:cNvPr>
            <p:cNvSpPr txBox="1"/>
            <p:nvPr/>
          </p:nvSpPr>
          <p:spPr bwMode="auto">
            <a:xfrm>
              <a:off x="6859200" y="2580881"/>
              <a:ext cx="44755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non</a:t>
              </a:r>
            </a:p>
          </p:txBody>
        </p:sp>
        <p:sp>
          <p:nvSpPr>
            <p:cNvPr id="19" name="Organigramme : Décision 18">
              <a:extLst>
                <a:ext uri="{FF2B5EF4-FFF2-40B4-BE49-F238E27FC236}">
                  <a16:creationId xmlns:a16="http://schemas.microsoft.com/office/drawing/2014/main" id="{6494174D-66E9-4777-9487-31BE21F2DBA9}"/>
                </a:ext>
              </a:extLst>
            </p:cNvPr>
            <p:cNvSpPr/>
            <p:nvPr/>
          </p:nvSpPr>
          <p:spPr>
            <a:xfrm>
              <a:off x="5995104" y="2901451"/>
              <a:ext cx="1728192" cy="790238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8BDE3CF-8D9B-4F1F-8172-23C278A9DD54}"/>
                </a:ext>
              </a:extLst>
            </p:cNvPr>
            <p:cNvSpPr txBox="1"/>
            <p:nvPr/>
          </p:nvSpPr>
          <p:spPr bwMode="auto">
            <a:xfrm>
              <a:off x="6205202" y="3019571"/>
              <a:ext cx="1307996" cy="5539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 valeur correspond à ce deuxième cas ?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8B2614-63BB-48F3-B0AB-39C71CD9F705}"/>
                </a:ext>
              </a:extLst>
            </p:cNvPr>
            <p:cNvSpPr/>
            <p:nvPr/>
          </p:nvSpPr>
          <p:spPr>
            <a:xfrm>
              <a:off x="7956376" y="3103602"/>
              <a:ext cx="936104" cy="3859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Deuxième tâche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7A3C5E4-BA9B-4B50-B45E-B1B8B078AAA3}"/>
                </a:ext>
              </a:extLst>
            </p:cNvPr>
            <p:cNvSpPr txBox="1"/>
            <p:nvPr/>
          </p:nvSpPr>
          <p:spPr bwMode="auto">
            <a:xfrm>
              <a:off x="7547345" y="3024412"/>
              <a:ext cx="397866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oui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769B766-FD5E-41BB-91B1-8C45C4D493E9}"/>
                </a:ext>
              </a:extLst>
            </p:cNvPr>
            <p:cNvSpPr txBox="1"/>
            <p:nvPr/>
          </p:nvSpPr>
          <p:spPr bwMode="auto">
            <a:xfrm>
              <a:off x="6859200" y="3628812"/>
              <a:ext cx="44755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E3AD98-848F-4731-AC77-92A53E95D841}"/>
                </a:ext>
              </a:extLst>
            </p:cNvPr>
            <p:cNvSpPr/>
            <p:nvPr/>
          </p:nvSpPr>
          <p:spPr>
            <a:xfrm>
              <a:off x="6171055" y="4259619"/>
              <a:ext cx="1376290" cy="3859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Suite du programme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DE9F18C-E421-4DAC-87A6-2CA2E8CA739D}"/>
              </a:ext>
            </a:extLst>
          </p:cNvPr>
          <p:cNvGrpSpPr/>
          <p:nvPr/>
        </p:nvGrpSpPr>
        <p:grpSpPr>
          <a:xfrm>
            <a:off x="5995104" y="1853520"/>
            <a:ext cx="2897376" cy="1250082"/>
            <a:chOff x="5995104" y="1853520"/>
            <a:chExt cx="2897376" cy="1250082"/>
          </a:xfrm>
        </p:grpSpPr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4F059AED-AFB1-4257-A065-DD99001758E0}"/>
                </a:ext>
              </a:extLst>
            </p:cNvPr>
            <p:cNvCxnSpPr>
              <a:stCxn id="42" idx="3"/>
              <a:endCxn id="44" idx="1"/>
            </p:cNvCxnSpPr>
            <p:nvPr/>
          </p:nvCxnSpPr>
          <p:spPr>
            <a:xfrm>
              <a:off x="7723296" y="2248639"/>
              <a:ext cx="233080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30C6B0A0-B3DD-4DE4-9E12-6E940C3CC2E7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6859200" y="2643758"/>
              <a:ext cx="0" cy="257693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BAEC4F78-F0B3-442E-9A8F-72D421D81535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8424428" y="2441607"/>
              <a:ext cx="0" cy="661995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Organigramme : Décision 41">
              <a:extLst>
                <a:ext uri="{FF2B5EF4-FFF2-40B4-BE49-F238E27FC236}">
                  <a16:creationId xmlns:a16="http://schemas.microsoft.com/office/drawing/2014/main" id="{B61EC6A2-EE95-4942-98A7-4C19C61850CB}"/>
                </a:ext>
              </a:extLst>
            </p:cNvPr>
            <p:cNvSpPr/>
            <p:nvPr/>
          </p:nvSpPr>
          <p:spPr>
            <a:xfrm>
              <a:off x="5995104" y="1853520"/>
              <a:ext cx="1728192" cy="790238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EBAC84D-F05A-4672-A19A-1A06BA9EB70F}"/>
                </a:ext>
              </a:extLst>
            </p:cNvPr>
            <p:cNvSpPr txBox="1"/>
            <p:nvPr/>
          </p:nvSpPr>
          <p:spPr bwMode="auto">
            <a:xfrm>
              <a:off x="6205202" y="1971640"/>
              <a:ext cx="1307996" cy="5539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 valeur correspond à ce premier cas ?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E1B81E-513D-42A5-9294-95E42676322E}"/>
                </a:ext>
              </a:extLst>
            </p:cNvPr>
            <p:cNvSpPr/>
            <p:nvPr/>
          </p:nvSpPr>
          <p:spPr>
            <a:xfrm>
              <a:off x="7956376" y="2055671"/>
              <a:ext cx="936104" cy="3859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Première tâche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480CA42-F590-4585-922C-5FCD87ACF547}"/>
                </a:ext>
              </a:extLst>
            </p:cNvPr>
            <p:cNvSpPr txBox="1"/>
            <p:nvPr/>
          </p:nvSpPr>
          <p:spPr bwMode="auto">
            <a:xfrm>
              <a:off x="7547345" y="1976481"/>
              <a:ext cx="397866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oui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773833F-7541-4EDE-966D-95A4B0586186}"/>
                </a:ext>
              </a:extLst>
            </p:cNvPr>
            <p:cNvSpPr txBox="1"/>
            <p:nvPr/>
          </p:nvSpPr>
          <p:spPr bwMode="auto">
            <a:xfrm>
              <a:off x="6859200" y="2580881"/>
              <a:ext cx="44755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2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9351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25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04046-2923-4E61-BAFB-B7F6B44E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48B96-964E-45CF-BD18-99765E0B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966A6-268F-4F92-A2C2-F4B1C9EF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914920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CBE6C-5714-4C26-8C68-E699F34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8B1FA86E-89C0-4484-8E89-DD10E88C24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L’instruction </a:t>
            </a:r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code">
            <a:extLst>
              <a:ext uri="{FF2B5EF4-FFF2-40B4-BE49-F238E27FC236}">
                <a16:creationId xmlns:a16="http://schemas.microsoft.com/office/drawing/2014/main" id="{7D132F86-5A97-40D7-80CE-F20015D34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1092656"/>
            <a:ext cx="4615366" cy="3822263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valeur;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"Veuillez entrer une valeur : 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valeur;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"Bravo vous avez trouvé le premier cas\n"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"42 est la réponse à La Grande Question " 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D69D85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"sur la Vie, l'Univers et le Reste.\n"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"Votre valeur n'a aucun intérêt\n"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23BE3-F3F4-48FA-8024-584B23BF5FEF}"/>
              </a:ext>
            </a:extLst>
          </p:cNvPr>
          <p:cNvSpPr/>
          <p:nvPr/>
        </p:nvSpPr>
        <p:spPr>
          <a:xfrm>
            <a:off x="2483768" y="2269233"/>
            <a:ext cx="749856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66AF5-F3AD-4FDF-98B2-91D183E08929}"/>
              </a:ext>
            </a:extLst>
          </p:cNvPr>
          <p:cNvSpPr/>
          <p:nvPr/>
        </p:nvSpPr>
        <p:spPr>
          <a:xfrm>
            <a:off x="2483767" y="3121335"/>
            <a:ext cx="864665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A6153-8CA2-4829-8E87-3C74711D6D61}"/>
              </a:ext>
            </a:extLst>
          </p:cNvPr>
          <p:cNvSpPr/>
          <p:nvPr/>
        </p:nvSpPr>
        <p:spPr>
          <a:xfrm>
            <a:off x="2483768" y="4186857"/>
            <a:ext cx="864666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4C8BB44-2B54-4B89-A8EE-58525C740A03}"/>
              </a:ext>
            </a:extLst>
          </p:cNvPr>
          <p:cNvGrpSpPr/>
          <p:nvPr/>
        </p:nvGrpSpPr>
        <p:grpSpPr>
          <a:xfrm>
            <a:off x="2412329" y="2050221"/>
            <a:ext cx="288032" cy="2789131"/>
            <a:chOff x="2412329" y="2050221"/>
            <a:chExt cx="288032" cy="27891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6F7101-B3B4-4183-BA96-6D1EEEBCFB19}"/>
                </a:ext>
              </a:extLst>
            </p:cNvPr>
            <p:cNvSpPr/>
            <p:nvPr/>
          </p:nvSpPr>
          <p:spPr>
            <a:xfrm>
              <a:off x="2412329" y="2050221"/>
              <a:ext cx="288032" cy="2190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endParaRPr lang="fr-F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9935A9-0E8E-4E91-ADEA-0BF33E2E40D4}"/>
                </a:ext>
              </a:extLst>
            </p:cNvPr>
            <p:cNvSpPr/>
            <p:nvPr/>
          </p:nvSpPr>
          <p:spPr>
            <a:xfrm>
              <a:off x="2412329" y="4620340"/>
              <a:ext cx="288032" cy="2190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endParaRPr lang="fr-F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D1BBEE-7CFB-4168-991B-15CED71F2952}"/>
                </a:ext>
              </a:extLst>
            </p:cNvPr>
            <p:cNvSpPr/>
            <p:nvPr/>
          </p:nvSpPr>
          <p:spPr>
            <a:xfrm>
              <a:off x="2412329" y="2269233"/>
              <a:ext cx="71439" cy="235108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endParaRPr lang="fr-F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2D11083-7810-4BD1-845B-EBB873CA9129}"/>
              </a:ext>
            </a:extLst>
          </p:cNvPr>
          <p:cNvGrpSpPr/>
          <p:nvPr/>
        </p:nvGrpSpPr>
        <p:grpSpPr>
          <a:xfrm>
            <a:off x="2412317" y="1831188"/>
            <a:ext cx="1515612" cy="219600"/>
            <a:chOff x="2412317" y="1831188"/>
            <a:chExt cx="1515612" cy="2196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2ED6725-7A43-42D0-A896-7BCB955F0877}"/>
                </a:ext>
              </a:extLst>
            </p:cNvPr>
            <p:cNvSpPr/>
            <p:nvPr/>
          </p:nvSpPr>
          <p:spPr>
            <a:xfrm>
              <a:off x="2412329" y="1831188"/>
              <a:ext cx="1515588" cy="2190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 w="28575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587"/>
                        <a:gd name="connsiteY0" fmla="*/ 0 h 219012"/>
                        <a:gd name="connsiteX1" fmla="*/ 535507 w 1515587"/>
                        <a:gd name="connsiteY1" fmla="*/ 0 h 219012"/>
                        <a:gd name="connsiteX2" fmla="*/ 1055859 w 1515587"/>
                        <a:gd name="connsiteY2" fmla="*/ 0 h 219012"/>
                        <a:gd name="connsiteX3" fmla="*/ 1515587 w 1515587"/>
                        <a:gd name="connsiteY3" fmla="*/ 0 h 219012"/>
                        <a:gd name="connsiteX4" fmla="*/ 1515587 w 1515587"/>
                        <a:gd name="connsiteY4" fmla="*/ 219012 h 219012"/>
                        <a:gd name="connsiteX5" fmla="*/ 1040703 w 1515587"/>
                        <a:gd name="connsiteY5" fmla="*/ 219012 h 219012"/>
                        <a:gd name="connsiteX6" fmla="*/ 535507 w 1515587"/>
                        <a:gd name="connsiteY6" fmla="*/ 219012 h 219012"/>
                        <a:gd name="connsiteX7" fmla="*/ 0 w 1515587"/>
                        <a:gd name="connsiteY7" fmla="*/ 219012 h 219012"/>
                        <a:gd name="connsiteX8" fmla="*/ 0 w 1515587"/>
                        <a:gd name="connsiteY8" fmla="*/ 0 h 2190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15587" h="219012" fill="none" extrusionOk="0">
                          <a:moveTo>
                            <a:pt x="0" y="0"/>
                          </a:moveTo>
                          <a:cubicBezTo>
                            <a:pt x="113795" y="-27534"/>
                            <a:pt x="316143" y="44478"/>
                            <a:pt x="535507" y="0"/>
                          </a:cubicBezTo>
                          <a:cubicBezTo>
                            <a:pt x="754871" y="-44478"/>
                            <a:pt x="874834" y="47059"/>
                            <a:pt x="1055859" y="0"/>
                          </a:cubicBezTo>
                          <a:cubicBezTo>
                            <a:pt x="1236884" y="-47059"/>
                            <a:pt x="1296525" y="44854"/>
                            <a:pt x="1515587" y="0"/>
                          </a:cubicBezTo>
                          <a:cubicBezTo>
                            <a:pt x="1531378" y="65464"/>
                            <a:pt x="1500032" y="135104"/>
                            <a:pt x="1515587" y="219012"/>
                          </a:cubicBezTo>
                          <a:cubicBezTo>
                            <a:pt x="1347069" y="266764"/>
                            <a:pt x="1179987" y="168843"/>
                            <a:pt x="1040703" y="219012"/>
                          </a:cubicBezTo>
                          <a:cubicBezTo>
                            <a:pt x="901419" y="269181"/>
                            <a:pt x="755839" y="185155"/>
                            <a:pt x="535507" y="219012"/>
                          </a:cubicBezTo>
                          <a:cubicBezTo>
                            <a:pt x="315175" y="252869"/>
                            <a:pt x="108868" y="214612"/>
                            <a:pt x="0" y="219012"/>
                          </a:cubicBezTo>
                          <a:cubicBezTo>
                            <a:pt x="-5170" y="119697"/>
                            <a:pt x="23843" y="71495"/>
                            <a:pt x="0" y="0"/>
                          </a:cubicBezTo>
                          <a:close/>
                        </a:path>
                        <a:path w="1515587" h="219012" stroke="0" extrusionOk="0">
                          <a:moveTo>
                            <a:pt x="0" y="0"/>
                          </a:moveTo>
                          <a:cubicBezTo>
                            <a:pt x="147322" y="-12728"/>
                            <a:pt x="271928" y="17022"/>
                            <a:pt x="490040" y="0"/>
                          </a:cubicBezTo>
                          <a:cubicBezTo>
                            <a:pt x="708152" y="-17022"/>
                            <a:pt x="750012" y="14026"/>
                            <a:pt x="949768" y="0"/>
                          </a:cubicBezTo>
                          <a:cubicBezTo>
                            <a:pt x="1149524" y="-14026"/>
                            <a:pt x="1342084" y="46421"/>
                            <a:pt x="1515587" y="0"/>
                          </a:cubicBezTo>
                          <a:cubicBezTo>
                            <a:pt x="1522320" y="81293"/>
                            <a:pt x="1513670" y="128579"/>
                            <a:pt x="1515587" y="219012"/>
                          </a:cubicBezTo>
                          <a:cubicBezTo>
                            <a:pt x="1362485" y="270172"/>
                            <a:pt x="1260898" y="181643"/>
                            <a:pt x="1040703" y="219012"/>
                          </a:cubicBezTo>
                          <a:cubicBezTo>
                            <a:pt x="820508" y="256381"/>
                            <a:pt x="725675" y="210104"/>
                            <a:pt x="505196" y="219012"/>
                          </a:cubicBezTo>
                          <a:cubicBezTo>
                            <a:pt x="284717" y="227920"/>
                            <a:pt x="106518" y="169701"/>
                            <a:pt x="0" y="219012"/>
                          </a:cubicBezTo>
                          <a:cubicBezTo>
                            <a:pt x="-1364" y="135635"/>
                            <a:pt x="14760" y="7169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endParaRPr lang="fr-F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BFFC19B-0FDB-4B64-A065-E52BED4D22FE}"/>
                </a:ext>
              </a:extLst>
            </p:cNvPr>
            <p:cNvGrpSpPr/>
            <p:nvPr/>
          </p:nvGrpSpPr>
          <p:grpSpPr>
            <a:xfrm>
              <a:off x="2412317" y="1831188"/>
              <a:ext cx="1515612" cy="219600"/>
              <a:chOff x="2412317" y="1831188"/>
              <a:chExt cx="1515612" cy="2196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81A62B-A213-4ABB-A4E6-16EF1700848E}"/>
                  </a:ext>
                </a:extLst>
              </p:cNvPr>
              <p:cNvSpPr/>
              <p:nvPr/>
            </p:nvSpPr>
            <p:spPr>
              <a:xfrm>
                <a:off x="2412317" y="1831188"/>
                <a:ext cx="1515600" cy="144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3A1E44-490A-49C7-BA1D-476718E56DD1}"/>
                  </a:ext>
                </a:extLst>
              </p:cNvPr>
              <p:cNvSpPr/>
              <p:nvPr/>
            </p:nvSpPr>
            <p:spPr>
              <a:xfrm>
                <a:off x="2412329" y="2035800"/>
                <a:ext cx="1515600" cy="144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09818DF-8633-48BD-BC3A-AAB63BA1E5FC}"/>
                  </a:ext>
                </a:extLst>
              </p:cNvPr>
              <p:cNvSpPr/>
              <p:nvPr/>
            </p:nvSpPr>
            <p:spPr>
              <a:xfrm rot="5400000">
                <a:off x="3810917" y="1933788"/>
                <a:ext cx="219600" cy="144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4BEBD9F-E7F2-4B16-B458-184A9E0F0933}"/>
                  </a:ext>
                </a:extLst>
              </p:cNvPr>
              <p:cNvSpPr/>
              <p:nvPr/>
            </p:nvSpPr>
            <p:spPr>
              <a:xfrm rot="5400000">
                <a:off x="2309729" y="1933788"/>
                <a:ext cx="219600" cy="144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5" name="code">
            <a:extLst>
              <a:ext uri="{FF2B5EF4-FFF2-40B4-BE49-F238E27FC236}">
                <a16:creationId xmlns:a16="http://schemas.microsoft.com/office/drawing/2014/main" id="{4863A5EB-4C32-4AE8-910A-D385896E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329" y="1092657"/>
            <a:ext cx="4615366" cy="3822263"/>
          </a:xfrm>
          <a:prstGeom prst="roundRect">
            <a:avLst>
              <a:gd name="adj" fmla="val 1959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1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valeur;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"Veuillez entrer une valeur : 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valeur;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"Bravo vous avez trouvé le premier cas\n"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sz="14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"42 est la réponse à La Grande Question " </a:t>
            </a:r>
            <a:endParaRPr lang="fr-FR" sz="1400" b="1" dirty="0">
              <a:solidFill>
                <a:srgbClr val="D69D85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"sur la Vie, l'Univers et le Reste.\n"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sz="14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"Votre valeur n'a aucun intérêt\n"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93D0EF67-3F35-4BC9-841D-DC61D5076BCC}"/>
              </a:ext>
            </a:extLst>
          </p:cNvPr>
          <p:cNvSpPr/>
          <p:nvPr/>
        </p:nvSpPr>
        <p:spPr>
          <a:xfrm>
            <a:off x="4252078" y="1592808"/>
            <a:ext cx="1935992" cy="340519"/>
          </a:xfrm>
          <a:prstGeom prst="wedgeRoundRectCallout">
            <a:avLst>
              <a:gd name="adj1" fmla="val -67832"/>
              <a:gd name="adj2" fmla="val 5160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L’instruction </a:t>
            </a:r>
            <a:r>
              <a:rPr lang="fr-FR" sz="1400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Segoe UI" panose="020B0502040204020203" pitchFamily="34" charset="0"/>
              </a:rPr>
              <a:t>switch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1C2E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…</a:t>
            </a:r>
            <a:endParaRPr lang="fr-FR" sz="2800" b="1" dirty="0">
              <a:solidFill>
                <a:srgbClr val="569CD6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lle narrative : rectangle à coins arrondis 15">
            <a:extLst>
              <a:ext uri="{FF2B5EF4-FFF2-40B4-BE49-F238E27FC236}">
                <a16:creationId xmlns:a16="http://schemas.microsoft.com/office/drawing/2014/main" id="{91A63C9C-1CD4-4B95-985A-2390184A379E}"/>
              </a:ext>
            </a:extLst>
          </p:cNvPr>
          <p:cNvSpPr/>
          <p:nvPr/>
        </p:nvSpPr>
        <p:spPr>
          <a:xfrm>
            <a:off x="4046269" y="1989467"/>
            <a:ext cx="4130490" cy="340519"/>
          </a:xfrm>
          <a:prstGeom prst="wedgeRoundRectCallout">
            <a:avLst>
              <a:gd name="adj1" fmla="val -82683"/>
              <a:gd name="adj2" fmla="val 125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… suivie d’un bloc d’instructions entre accolades…</a:t>
            </a:r>
            <a:endParaRPr lang="fr-FR" sz="2800" b="1" dirty="0">
              <a:solidFill>
                <a:srgbClr val="569CD6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20DC2EF-5111-4618-B8CF-630EBD95ABC2}"/>
              </a:ext>
            </a:extLst>
          </p:cNvPr>
          <p:cNvGrpSpPr/>
          <p:nvPr/>
        </p:nvGrpSpPr>
        <p:grpSpPr>
          <a:xfrm>
            <a:off x="3377528" y="2607664"/>
            <a:ext cx="5299592" cy="340519"/>
            <a:chOff x="3377528" y="2607664"/>
            <a:chExt cx="5299592" cy="340519"/>
          </a:xfrm>
        </p:grpSpPr>
        <p:sp>
          <p:nvSpPr>
            <p:cNvPr id="18" name="Bulle narrative : rectangle à coins arrondis 17">
              <a:extLst>
                <a:ext uri="{FF2B5EF4-FFF2-40B4-BE49-F238E27FC236}">
                  <a16:creationId xmlns:a16="http://schemas.microsoft.com/office/drawing/2014/main" id="{6E7A35C7-C4D7-43DE-A810-DB45668ACDF6}"/>
                </a:ext>
              </a:extLst>
            </p:cNvPr>
            <p:cNvSpPr/>
            <p:nvPr/>
          </p:nvSpPr>
          <p:spPr>
            <a:xfrm>
              <a:off x="3377528" y="2607664"/>
              <a:ext cx="5299592" cy="340519"/>
            </a:xfrm>
            <a:prstGeom prst="wedgeRoundRectCallout">
              <a:avLst>
                <a:gd name="adj1" fmla="val -52968"/>
                <a:gd name="adj2" fmla="val -108771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… muni d’étiquettes </a:t>
              </a:r>
              <a:r>
                <a:rPr lang="fr-FR" sz="1400" b="1" dirty="0">
                  <a:solidFill>
                    <a:srgbClr val="569CD6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case</a:t>
              </a:r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repérant les différents cas de </a:t>
              </a:r>
              <a:r>
                <a:rPr lang="fr-FR" sz="1400" b="1" dirty="0">
                  <a:latin typeface="Consolas" panose="020B0609020204030204" pitchFamily="49" charset="0"/>
                  <a:cs typeface="Segoe UI" panose="020B0502040204020203" pitchFamily="34" charset="0"/>
                </a:rPr>
                <a:t>valeur</a:t>
              </a:r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endParaRPr lang="fr-FR" sz="2800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ulle narrative : rectangle à coins arrondis 18">
              <a:extLst>
                <a:ext uri="{FF2B5EF4-FFF2-40B4-BE49-F238E27FC236}">
                  <a16:creationId xmlns:a16="http://schemas.microsoft.com/office/drawing/2014/main" id="{496DC3F5-710B-4CEE-99D7-72FB640159C4}"/>
                </a:ext>
              </a:extLst>
            </p:cNvPr>
            <p:cNvSpPr/>
            <p:nvPr/>
          </p:nvSpPr>
          <p:spPr>
            <a:xfrm>
              <a:off x="3377528" y="2607664"/>
              <a:ext cx="5299592" cy="340519"/>
            </a:xfrm>
            <a:prstGeom prst="wedgeRoundRectCallout">
              <a:avLst>
                <a:gd name="adj1" fmla="val -50811"/>
                <a:gd name="adj2" fmla="val 129923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… muni d’étiquettes </a:t>
              </a:r>
              <a:r>
                <a:rPr lang="fr-FR" sz="1400" b="1" dirty="0">
                  <a:solidFill>
                    <a:srgbClr val="569CD6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case</a:t>
              </a:r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repérant les différents cas de </a:t>
              </a:r>
              <a:r>
                <a:rPr lang="fr-FR" sz="1400" b="1" dirty="0">
                  <a:latin typeface="Consolas" panose="020B0609020204030204" pitchFamily="49" charset="0"/>
                  <a:cs typeface="Segoe UI" panose="020B0502040204020203" pitchFamily="34" charset="0"/>
                </a:rPr>
                <a:t>valeur</a:t>
              </a:r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endParaRPr lang="fr-FR" sz="2800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78A1798F-D7F5-4AB9-90FD-05D675EFA068}"/>
              </a:ext>
            </a:extLst>
          </p:cNvPr>
          <p:cNvSpPr/>
          <p:nvPr/>
        </p:nvSpPr>
        <p:spPr>
          <a:xfrm>
            <a:off x="3635896" y="3855106"/>
            <a:ext cx="4401052" cy="578882"/>
          </a:xfrm>
          <a:prstGeom prst="wedgeRoundRectCallout">
            <a:avLst>
              <a:gd name="adj1" fmla="val -56582"/>
              <a:gd name="adj2" fmla="val 2352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… et d’éventuellement un cas par défaut pour tous les autres cas non traités précédemment.</a:t>
            </a:r>
            <a:endParaRPr lang="fr-FR" sz="2800" b="1" dirty="0">
              <a:solidFill>
                <a:srgbClr val="569CD6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125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04046-2923-4E61-BAFB-B7F6B44E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48B96-964E-45CF-BD18-99765E0B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966A6-268F-4F92-A2C2-F4B1C9EF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1" y="4909451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CBE6C-5714-4C26-8C68-E699F34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8B1FA86E-89C0-4484-8E89-DD10E88C24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L’instruction </a:t>
            </a:r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code">
            <a:extLst>
              <a:ext uri="{FF2B5EF4-FFF2-40B4-BE49-F238E27FC236}">
                <a16:creationId xmlns:a16="http://schemas.microsoft.com/office/drawing/2014/main" id="{7D132F86-5A97-40D7-80CE-F20015D34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1092656"/>
            <a:ext cx="4570482" cy="3169682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valeur;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"Veuillez entrer une valeur : 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valeur;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"Bravo vous avez trouvé le premier cas\n"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"42 est la réponse à La Grande Question "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"sur la Vie, l'Univers et le Reste.\n"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"Votre valeur n'a aucun intérêt\n"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A6153-8CA2-4829-8E87-3C74711D6D61}"/>
              </a:ext>
            </a:extLst>
          </p:cNvPr>
          <p:cNvSpPr/>
          <p:nvPr/>
        </p:nvSpPr>
        <p:spPr>
          <a:xfrm>
            <a:off x="2412329" y="3678751"/>
            <a:ext cx="742351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F7101-B3B4-4183-BA96-6D1EEEBCFB19}"/>
              </a:ext>
            </a:extLst>
          </p:cNvPr>
          <p:cNvSpPr/>
          <p:nvPr/>
        </p:nvSpPr>
        <p:spPr>
          <a:xfrm>
            <a:off x="2412329" y="3678751"/>
            <a:ext cx="71439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ED6725-7A43-42D0-A896-7BCB955F0877}"/>
              </a:ext>
            </a:extLst>
          </p:cNvPr>
          <p:cNvSpPr/>
          <p:nvPr/>
        </p:nvSpPr>
        <p:spPr>
          <a:xfrm>
            <a:off x="2412329" y="1831188"/>
            <a:ext cx="1200821" cy="16449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77A6A-4990-4979-BEDB-E85D5F427C70}"/>
              </a:ext>
            </a:extLst>
          </p:cNvPr>
          <p:cNvSpPr/>
          <p:nvPr/>
        </p:nvSpPr>
        <p:spPr>
          <a:xfrm>
            <a:off x="2412329" y="1831188"/>
            <a:ext cx="71439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0CA836-A09C-41A2-8619-0B53B59037B0}"/>
              </a:ext>
            </a:extLst>
          </p:cNvPr>
          <p:cNvSpPr/>
          <p:nvPr/>
        </p:nvSpPr>
        <p:spPr>
          <a:xfrm>
            <a:off x="2413729" y="3844351"/>
            <a:ext cx="3934820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138FB4-398C-400A-9772-D01D7E3A368C}"/>
              </a:ext>
            </a:extLst>
          </p:cNvPr>
          <p:cNvSpPr/>
          <p:nvPr/>
        </p:nvSpPr>
        <p:spPr>
          <a:xfrm>
            <a:off x="2413729" y="4009951"/>
            <a:ext cx="214055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9FF0B4-00A0-46CD-A7A1-D08A67280EA7}"/>
              </a:ext>
            </a:extLst>
          </p:cNvPr>
          <p:cNvSpPr/>
          <p:nvPr/>
        </p:nvSpPr>
        <p:spPr>
          <a:xfrm>
            <a:off x="2413729" y="4323816"/>
            <a:ext cx="6406743" cy="591104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100" dirty="0">
                <a:solidFill>
                  <a:schemeClr val="tx2">
                    <a:lumMod val="10000"/>
                    <a:lumOff val="90000"/>
                  </a:schemeClr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Votre valeur n’a aucun intérêt</a:t>
            </a:r>
          </a:p>
        </p:txBody>
      </p:sp>
      <p:sp>
        <p:nvSpPr>
          <p:cNvPr id="55" name="code">
            <a:extLst>
              <a:ext uri="{FF2B5EF4-FFF2-40B4-BE49-F238E27FC236}">
                <a16:creationId xmlns:a16="http://schemas.microsoft.com/office/drawing/2014/main" id="{4863A5EB-4C32-4AE8-910A-D385896E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329" y="1092657"/>
            <a:ext cx="4569913" cy="3169682"/>
          </a:xfrm>
          <a:prstGeom prst="roundRect">
            <a:avLst>
              <a:gd name="adj" fmla="val 1959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1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valeur;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"Veuillez entrer une valeur : 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valeur;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"Bravo vous avez trouvé le premier cas\n"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sz="11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"42 est la réponse à La Grande Question " </a:t>
            </a: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"sur la Vie, l'Univers et le Reste.\n"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sz="11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"Votre valeur n'a aucun intérêt\n"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6E7A35C7-C4D7-43DE-A810-DB45668ACDF6}"/>
              </a:ext>
            </a:extLst>
          </p:cNvPr>
          <p:cNvSpPr/>
          <p:nvPr/>
        </p:nvSpPr>
        <p:spPr>
          <a:xfrm>
            <a:off x="3419872" y="3483876"/>
            <a:ext cx="2220655" cy="340519"/>
          </a:xfrm>
          <a:prstGeom prst="wedgeRoundRectCallout">
            <a:avLst>
              <a:gd name="adj1" fmla="val -63556"/>
              <a:gd name="adj2" fmla="val 312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Il s’agit du cas par défaut.</a:t>
            </a:r>
            <a:endParaRPr lang="fr-FR" sz="2800" b="1" dirty="0">
              <a:solidFill>
                <a:srgbClr val="569CD6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Phylactère : pensées 22">
            <a:extLst>
              <a:ext uri="{FF2B5EF4-FFF2-40B4-BE49-F238E27FC236}">
                <a16:creationId xmlns:a16="http://schemas.microsoft.com/office/drawing/2014/main" id="{045A25F4-50CC-4F5A-BAA9-A35B24AD7A22}"/>
              </a:ext>
            </a:extLst>
          </p:cNvPr>
          <p:cNvSpPr/>
          <p:nvPr/>
        </p:nvSpPr>
        <p:spPr>
          <a:xfrm>
            <a:off x="6948264" y="924433"/>
            <a:ext cx="2154829" cy="796469"/>
          </a:xfrm>
          <a:prstGeom prst="cloudCallout">
            <a:avLst>
              <a:gd name="adj1" fmla="val -71012"/>
              <a:gd name="adj2" fmla="val -137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Exécution pour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valeur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= 412</a:t>
            </a:r>
          </a:p>
        </p:txBody>
      </p:sp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93D0EF67-3F35-4BC9-841D-DC61D5076BCC}"/>
              </a:ext>
            </a:extLst>
          </p:cNvPr>
          <p:cNvSpPr/>
          <p:nvPr/>
        </p:nvSpPr>
        <p:spPr>
          <a:xfrm>
            <a:off x="4115627" y="1654629"/>
            <a:ext cx="3392502" cy="578882"/>
          </a:xfrm>
          <a:prstGeom prst="wedgeRoundRectCallout">
            <a:avLst>
              <a:gd name="adj1" fmla="val -65715"/>
              <a:gd name="adj2" fmla="val -49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programme saute directement à l’étiquette correspondant au cas « 412 »</a:t>
            </a:r>
            <a:endParaRPr lang="fr-FR" sz="1400" b="1" dirty="0">
              <a:solidFill>
                <a:srgbClr val="569CD6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469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5949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100000" y="10067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8 0.0001 E" pathEditMode="relative" ptsTypes="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0 0.3592 E" pathEditMode="relative" ptsTypes="">
                                      <p:cBhvr>
                                        <p:cTn id="3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3914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67 0.0000 E" pathEditMode="relative" ptsTypes="">
                                      <p:cBhvr>
                                        <p:cTn id="4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530048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47 0.0322 E" pathEditMode="relative" ptsTypes="">
                                      <p:cBhvr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8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544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35 0.0322 E" pathEditMode="relative" ptsTypes="">
                                      <p:cBhvr>
                                        <p:cTn id="8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5" animBg="1"/>
      <p:bldP spid="12" grpId="6" animBg="1"/>
      <p:bldP spid="12" grpId="7" animBg="1"/>
      <p:bldP spid="12" grpId="8" animBg="1"/>
      <p:bldP spid="13" grpId="0" animBg="1"/>
      <p:bldP spid="13" grpId="1" animBg="1"/>
      <p:bldP spid="13" grpId="2" animBg="1"/>
      <p:bldP spid="13" grpId="3" animBg="1"/>
      <p:bldP spid="13" grpId="4" animBg="1"/>
      <p:bldP spid="50" grpId="0" animBg="1"/>
      <p:bldP spid="50" grpId="1" animBg="1"/>
      <p:bldP spid="50" grpId="2" animBg="1"/>
      <p:bldP spid="50" grpId="3" animBg="1"/>
      <p:bldP spid="50" grpId="4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2" grpId="4" animBg="1"/>
      <p:bldP spid="33" grpId="0" animBg="1"/>
      <p:bldP spid="18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04046-2923-4E61-BAFB-B7F6B44E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48B96-964E-45CF-BD18-99765E0B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966A6-268F-4F92-A2C2-F4B1C9EF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1" y="4909451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CBE6C-5714-4C26-8C68-E699F34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8B1FA86E-89C0-4484-8E89-DD10E88C24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L’instruction </a:t>
            </a:r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code">
            <a:extLst>
              <a:ext uri="{FF2B5EF4-FFF2-40B4-BE49-F238E27FC236}">
                <a16:creationId xmlns:a16="http://schemas.microsoft.com/office/drawing/2014/main" id="{7D132F86-5A97-40D7-80CE-F20015D34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1092656"/>
            <a:ext cx="4570482" cy="3169682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valeur;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"Veuillez entrer une valeur : 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valeur;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"Bravo vous avez trouvé le premier cas\n"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"42 est la réponse à La Grande Question "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"sur la Vie, l'Univers et le Reste.\n"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"Votre valeur n'a aucun intérêt\n"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A6153-8CA2-4829-8E87-3C74711D6D61}"/>
              </a:ext>
            </a:extLst>
          </p:cNvPr>
          <p:cNvSpPr/>
          <p:nvPr/>
        </p:nvSpPr>
        <p:spPr>
          <a:xfrm>
            <a:off x="2412329" y="2837218"/>
            <a:ext cx="742351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F7101-B3B4-4183-BA96-6D1EEEBCFB19}"/>
              </a:ext>
            </a:extLst>
          </p:cNvPr>
          <p:cNvSpPr/>
          <p:nvPr/>
        </p:nvSpPr>
        <p:spPr>
          <a:xfrm>
            <a:off x="2412329" y="2837218"/>
            <a:ext cx="71439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ED6725-7A43-42D0-A896-7BCB955F0877}"/>
              </a:ext>
            </a:extLst>
          </p:cNvPr>
          <p:cNvSpPr/>
          <p:nvPr/>
        </p:nvSpPr>
        <p:spPr>
          <a:xfrm>
            <a:off x="2412329" y="1831188"/>
            <a:ext cx="1200821" cy="16449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77A6A-4990-4979-BEDB-E85D5F427C70}"/>
              </a:ext>
            </a:extLst>
          </p:cNvPr>
          <p:cNvSpPr/>
          <p:nvPr/>
        </p:nvSpPr>
        <p:spPr>
          <a:xfrm>
            <a:off x="2412329" y="1831188"/>
            <a:ext cx="71439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0CA836-A09C-41A2-8619-0B53B59037B0}"/>
              </a:ext>
            </a:extLst>
          </p:cNvPr>
          <p:cNvSpPr/>
          <p:nvPr/>
        </p:nvSpPr>
        <p:spPr>
          <a:xfrm>
            <a:off x="2413728" y="3002817"/>
            <a:ext cx="4390519" cy="333891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9FF0B4-00A0-46CD-A7A1-D08A67280EA7}"/>
              </a:ext>
            </a:extLst>
          </p:cNvPr>
          <p:cNvSpPr/>
          <p:nvPr/>
        </p:nvSpPr>
        <p:spPr>
          <a:xfrm>
            <a:off x="2413729" y="4323816"/>
            <a:ext cx="6406743" cy="591104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100" dirty="0">
                <a:solidFill>
                  <a:schemeClr val="tx2">
                    <a:lumMod val="10000"/>
                    <a:lumOff val="90000"/>
                  </a:schemeClr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42 est la réponse à la Grande Question sur la Vie, l’Univers et le Reste.</a:t>
            </a:r>
          </a:p>
          <a:p>
            <a:r>
              <a:rPr lang="fr-FR" sz="1100" dirty="0">
                <a:solidFill>
                  <a:schemeClr val="tx2">
                    <a:lumMod val="10000"/>
                    <a:lumOff val="90000"/>
                  </a:schemeClr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Félicitations !</a:t>
            </a:r>
          </a:p>
          <a:p>
            <a:r>
              <a:rPr lang="fr-FR" sz="1100" dirty="0">
                <a:solidFill>
                  <a:schemeClr val="tx2">
                    <a:lumMod val="10000"/>
                    <a:lumOff val="90000"/>
                  </a:schemeClr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Votre valeur n’a aucun intérêt</a:t>
            </a:r>
          </a:p>
        </p:txBody>
      </p:sp>
      <p:sp>
        <p:nvSpPr>
          <p:cNvPr id="23" name="Phylactère : pensées 22">
            <a:extLst>
              <a:ext uri="{FF2B5EF4-FFF2-40B4-BE49-F238E27FC236}">
                <a16:creationId xmlns:a16="http://schemas.microsoft.com/office/drawing/2014/main" id="{045A25F4-50CC-4F5A-BAA9-A35B24AD7A22}"/>
              </a:ext>
            </a:extLst>
          </p:cNvPr>
          <p:cNvSpPr/>
          <p:nvPr/>
        </p:nvSpPr>
        <p:spPr>
          <a:xfrm>
            <a:off x="6948264" y="924433"/>
            <a:ext cx="2154829" cy="796469"/>
          </a:xfrm>
          <a:prstGeom prst="cloudCallout">
            <a:avLst>
              <a:gd name="adj1" fmla="val -71012"/>
              <a:gd name="adj2" fmla="val -137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Exécution pour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valeur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= 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F26A78-B1C1-4D9D-AA55-C9B71F6F092C}"/>
              </a:ext>
            </a:extLst>
          </p:cNvPr>
          <p:cNvSpPr/>
          <p:nvPr/>
        </p:nvSpPr>
        <p:spPr>
          <a:xfrm>
            <a:off x="2414011" y="3336709"/>
            <a:ext cx="2734053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54FAA-79A3-41CE-98EF-DE5B0A5AD3B6}"/>
              </a:ext>
            </a:extLst>
          </p:cNvPr>
          <p:cNvSpPr/>
          <p:nvPr/>
        </p:nvSpPr>
        <p:spPr>
          <a:xfrm>
            <a:off x="2413729" y="3844351"/>
            <a:ext cx="3934820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9A2FB9-F7BB-46B0-97D0-7174D11CA06F}"/>
              </a:ext>
            </a:extLst>
          </p:cNvPr>
          <p:cNvSpPr/>
          <p:nvPr/>
        </p:nvSpPr>
        <p:spPr>
          <a:xfrm>
            <a:off x="2413729" y="4009951"/>
            <a:ext cx="214055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code">
            <a:extLst>
              <a:ext uri="{FF2B5EF4-FFF2-40B4-BE49-F238E27FC236}">
                <a16:creationId xmlns:a16="http://schemas.microsoft.com/office/drawing/2014/main" id="{4863A5EB-4C32-4AE8-910A-D385896E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329" y="1092657"/>
            <a:ext cx="4569913" cy="3169682"/>
          </a:xfrm>
          <a:prstGeom prst="roundRect">
            <a:avLst>
              <a:gd name="adj" fmla="val 1959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1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valeur;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"Veuillez entrer une valeur : 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valeur;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"Bravo vous avez trouvé le premier cas\n"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sz="11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"42 est la réponse à La Grande Question " </a:t>
            </a: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"sur la Vie, l'Univers et le Reste.\n"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sz="11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"Votre valeur n'a aucun intérêt\n"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93D0EF67-3F35-4BC9-841D-DC61D5076BCC}"/>
              </a:ext>
            </a:extLst>
          </p:cNvPr>
          <p:cNvSpPr/>
          <p:nvPr/>
        </p:nvSpPr>
        <p:spPr>
          <a:xfrm>
            <a:off x="4115627" y="1654629"/>
            <a:ext cx="3392502" cy="578882"/>
          </a:xfrm>
          <a:prstGeom prst="wedgeRoundRectCallout">
            <a:avLst>
              <a:gd name="adj1" fmla="val -65715"/>
              <a:gd name="adj2" fmla="val -49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programme saute directement à l’étiquette correspondant au cas « 42 »</a:t>
            </a:r>
            <a:endParaRPr lang="fr-FR" sz="1400" b="1" dirty="0">
              <a:solidFill>
                <a:srgbClr val="569CD6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6E7A35C7-C4D7-43DE-A810-DB45668ACDF6}"/>
              </a:ext>
            </a:extLst>
          </p:cNvPr>
          <p:cNvSpPr/>
          <p:nvPr/>
        </p:nvSpPr>
        <p:spPr>
          <a:xfrm>
            <a:off x="6657438" y="3653948"/>
            <a:ext cx="2432161" cy="340519"/>
          </a:xfrm>
          <a:prstGeom prst="wedgeRoundRectCallout">
            <a:avLst>
              <a:gd name="adj1" fmla="val -63556"/>
              <a:gd name="adj2" fmla="val 312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programme continue ici !</a:t>
            </a:r>
            <a:endParaRPr lang="fr-FR" sz="2800" b="1" dirty="0">
              <a:solidFill>
                <a:srgbClr val="569CD6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564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5949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100000" y="10067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8 0.0001 E" pathEditMode="relative" ptsTypes="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1.66667E-6 0.19537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5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3914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3663 -2.59259E-6 " pathEditMode="relative" rAng="0" ptsTypes="AA">
                                      <p:cBhvr>
                                        <p:cTn id="4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591434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201625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96 0.0486 E" pathEditMode="relative" ptsTypes="">
                                      <p:cBhvr>
                                        <p:cTn id="5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62272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49597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5 0.0486 E" pathEditMode="relative" ptsTypes="">
                                      <p:cBhvr>
                                        <p:cTn id="7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43919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56 0.0987 E" pathEditMode="relative" ptsTypes="">
                                      <p:cBhvr>
                                        <p:cTn id="9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544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35 0.0322 E" pathEditMode="relative" ptsTypes="">
                                      <p:cBhvr>
                                        <p:cTn id="1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50" grpId="0" animBg="1"/>
      <p:bldP spid="50" grpId="1" animBg="1"/>
      <p:bldP spid="50" grpId="2" animBg="1"/>
      <p:bldP spid="50" grpId="3" animBg="1"/>
      <p:bldP spid="50" grpId="4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2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3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04046-2923-4E61-BAFB-B7F6B44E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48B96-964E-45CF-BD18-99765E0B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966A6-268F-4F92-A2C2-F4B1C9EF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1" y="4909451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CBE6C-5714-4C26-8C68-E699F34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8B1FA86E-89C0-4484-8E89-DD10E88C24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L’instruction </a:t>
            </a:r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code">
            <a:extLst>
              <a:ext uri="{FF2B5EF4-FFF2-40B4-BE49-F238E27FC236}">
                <a16:creationId xmlns:a16="http://schemas.microsoft.com/office/drawing/2014/main" id="{7D132F86-5A97-40D7-80CE-F20015D34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1092656"/>
            <a:ext cx="4570482" cy="3169682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valeur;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"Veuillez entrer une valeur : 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valeur;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"Bravo vous avez trouvé le premier cas\n"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"42 est la réponse à La Grande Question "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"sur la Vie, l'Univers et le Reste.\n"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69D85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"Votre valeur n'a aucun intérêt\n"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A6153-8CA2-4829-8E87-3C74711D6D61}"/>
              </a:ext>
            </a:extLst>
          </p:cNvPr>
          <p:cNvSpPr/>
          <p:nvPr/>
        </p:nvSpPr>
        <p:spPr>
          <a:xfrm>
            <a:off x="2412329" y="2837218"/>
            <a:ext cx="742351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F7101-B3B4-4183-BA96-6D1EEEBCFB19}"/>
              </a:ext>
            </a:extLst>
          </p:cNvPr>
          <p:cNvSpPr/>
          <p:nvPr/>
        </p:nvSpPr>
        <p:spPr>
          <a:xfrm>
            <a:off x="2412329" y="2837218"/>
            <a:ext cx="71439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ED6725-7A43-42D0-A896-7BCB955F0877}"/>
              </a:ext>
            </a:extLst>
          </p:cNvPr>
          <p:cNvSpPr/>
          <p:nvPr/>
        </p:nvSpPr>
        <p:spPr>
          <a:xfrm>
            <a:off x="2412329" y="1831188"/>
            <a:ext cx="1200821" cy="16449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77A6A-4990-4979-BEDB-E85D5F427C70}"/>
              </a:ext>
            </a:extLst>
          </p:cNvPr>
          <p:cNvSpPr/>
          <p:nvPr/>
        </p:nvSpPr>
        <p:spPr>
          <a:xfrm>
            <a:off x="2412329" y="1831188"/>
            <a:ext cx="71439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0CA836-A09C-41A2-8619-0B53B59037B0}"/>
              </a:ext>
            </a:extLst>
          </p:cNvPr>
          <p:cNvSpPr/>
          <p:nvPr/>
        </p:nvSpPr>
        <p:spPr>
          <a:xfrm>
            <a:off x="2413728" y="3002817"/>
            <a:ext cx="4390519" cy="333891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9FF0B4-00A0-46CD-A7A1-D08A67280EA7}"/>
              </a:ext>
            </a:extLst>
          </p:cNvPr>
          <p:cNvSpPr/>
          <p:nvPr/>
        </p:nvSpPr>
        <p:spPr>
          <a:xfrm>
            <a:off x="2413729" y="4323816"/>
            <a:ext cx="6406743" cy="591104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100" dirty="0">
                <a:solidFill>
                  <a:schemeClr val="tx2">
                    <a:lumMod val="10000"/>
                    <a:lumOff val="90000"/>
                  </a:schemeClr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42 est la réponse à la Grande Question sur la Vie, l’Univers et le Reste.</a:t>
            </a:r>
          </a:p>
          <a:p>
            <a:r>
              <a:rPr lang="fr-FR" sz="1100" dirty="0">
                <a:solidFill>
                  <a:schemeClr val="tx2">
                    <a:lumMod val="10000"/>
                    <a:lumOff val="90000"/>
                  </a:schemeClr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Félicitations !</a:t>
            </a:r>
          </a:p>
        </p:txBody>
      </p:sp>
      <p:sp>
        <p:nvSpPr>
          <p:cNvPr id="23" name="Phylactère : pensées 22">
            <a:extLst>
              <a:ext uri="{FF2B5EF4-FFF2-40B4-BE49-F238E27FC236}">
                <a16:creationId xmlns:a16="http://schemas.microsoft.com/office/drawing/2014/main" id="{045A25F4-50CC-4F5A-BAA9-A35B24AD7A22}"/>
              </a:ext>
            </a:extLst>
          </p:cNvPr>
          <p:cNvSpPr/>
          <p:nvPr/>
        </p:nvSpPr>
        <p:spPr>
          <a:xfrm>
            <a:off x="6948264" y="924433"/>
            <a:ext cx="2154829" cy="796469"/>
          </a:xfrm>
          <a:prstGeom prst="cloudCallout">
            <a:avLst>
              <a:gd name="adj1" fmla="val -71012"/>
              <a:gd name="adj2" fmla="val -137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Exécution pour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valeur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= 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F26A78-B1C1-4D9D-AA55-C9B71F6F092C}"/>
              </a:ext>
            </a:extLst>
          </p:cNvPr>
          <p:cNvSpPr/>
          <p:nvPr/>
        </p:nvSpPr>
        <p:spPr>
          <a:xfrm>
            <a:off x="2414011" y="3336709"/>
            <a:ext cx="2734053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54FAA-79A3-41CE-98EF-DE5B0A5AD3B6}"/>
              </a:ext>
            </a:extLst>
          </p:cNvPr>
          <p:cNvSpPr/>
          <p:nvPr/>
        </p:nvSpPr>
        <p:spPr>
          <a:xfrm>
            <a:off x="2413729" y="3507730"/>
            <a:ext cx="740951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9A2FB9-F7BB-46B0-97D0-7174D11CA06F}"/>
              </a:ext>
            </a:extLst>
          </p:cNvPr>
          <p:cNvSpPr/>
          <p:nvPr/>
        </p:nvSpPr>
        <p:spPr>
          <a:xfrm>
            <a:off x="2413729" y="4009951"/>
            <a:ext cx="214055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code">
            <a:extLst>
              <a:ext uri="{FF2B5EF4-FFF2-40B4-BE49-F238E27FC236}">
                <a16:creationId xmlns:a16="http://schemas.microsoft.com/office/drawing/2014/main" id="{4863A5EB-4C32-4AE8-910A-D385896E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329" y="1092657"/>
            <a:ext cx="4569913" cy="3169682"/>
          </a:xfrm>
          <a:prstGeom prst="roundRect">
            <a:avLst>
              <a:gd name="adj" fmla="val 1959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1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valeur;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"Veuillez entrer une valeur : 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valeur;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"Bravo vous avez trouvé le premier cas\n"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break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"42 est la réponse à La Grande Question " </a:t>
            </a: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"sur la Vie, l'Univers et le Reste.\n"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"Félicitations !\n"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break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fr-FR" sz="11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"Votre valeur n'a aucun intérêt\n"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93D0EF67-3F35-4BC9-841D-DC61D5076BCC}"/>
              </a:ext>
            </a:extLst>
          </p:cNvPr>
          <p:cNvSpPr/>
          <p:nvPr/>
        </p:nvSpPr>
        <p:spPr>
          <a:xfrm>
            <a:off x="4115627" y="1654629"/>
            <a:ext cx="3392502" cy="578882"/>
          </a:xfrm>
          <a:prstGeom prst="wedgeRoundRectCallout">
            <a:avLst>
              <a:gd name="adj1" fmla="val -65715"/>
              <a:gd name="adj2" fmla="val -49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programme saute directement à l’étiquette correspondant au cas « 42 »</a:t>
            </a:r>
            <a:endParaRPr lang="fr-FR" sz="1400" b="1" dirty="0">
              <a:solidFill>
                <a:srgbClr val="569CD6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6E7A35C7-C4D7-43DE-A810-DB45668ACDF6}"/>
              </a:ext>
            </a:extLst>
          </p:cNvPr>
          <p:cNvSpPr/>
          <p:nvPr/>
        </p:nvSpPr>
        <p:spPr>
          <a:xfrm>
            <a:off x="3559921" y="3507730"/>
            <a:ext cx="3176285" cy="340519"/>
          </a:xfrm>
          <a:prstGeom prst="wedgeRoundRectCallout">
            <a:avLst>
              <a:gd name="adj1" fmla="val -63862"/>
              <a:gd name="adj2" fmla="val -2333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Termine le bloc d’instructions </a:t>
            </a:r>
            <a:r>
              <a:rPr lang="fr-FR" sz="1400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Segoe UI" panose="020B0502040204020203" pitchFamily="34" charset="0"/>
              </a:rPr>
              <a:t>switch</a:t>
            </a:r>
            <a:endParaRPr lang="fr-FR" sz="3600" b="1" dirty="0">
              <a:solidFill>
                <a:srgbClr val="569CD6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C985B-D5EC-4093-AE14-373131B47F0D}"/>
              </a:ext>
            </a:extLst>
          </p:cNvPr>
          <p:cNvSpPr/>
          <p:nvPr/>
        </p:nvSpPr>
        <p:spPr>
          <a:xfrm>
            <a:off x="2413729" y="3507730"/>
            <a:ext cx="71439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A8E523-C52E-42D5-92D0-0A70A3065313}"/>
              </a:ext>
            </a:extLst>
          </p:cNvPr>
          <p:cNvSpPr/>
          <p:nvPr/>
        </p:nvSpPr>
        <p:spPr>
          <a:xfrm>
            <a:off x="2413729" y="4009951"/>
            <a:ext cx="71439" cy="165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723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5949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100000" y="10067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8 0.0001 E" pathEditMode="relative" ptsTypes="">
                                      <p:cBhvr>
                                        <p:cTn id="4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1.66667E-6 0.19537 " pathEditMode="relative" rAng="0" ptsTypes="AA">
                                      <p:cBhvr>
                                        <p:cTn id="5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5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3914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3663 -2.59259E-6 " pathEditMode="relative" rAng="0" ptsTypes="AA">
                                      <p:cBhvr>
                                        <p:cTn id="7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591434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201625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96 0.0486 E" pathEditMode="relative" ptsTypes="">
                                      <p:cBhvr>
                                        <p:cTn id="8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62272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49597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5 0.0486 E" pathEditMode="relative" ptsTypes="">
                                      <p:cBhvr>
                                        <p:cTn id="10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27101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90 0.0332 E" pathEditMode="relative" ptsTypes="">
                                      <p:cBhvr>
                                        <p:cTn id="12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642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66 0.0000 E" pathEditMode="relative" ptsTypes="">
                                      <p:cBhvr>
                                        <p:cTn id="1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"/>
                            </p:stCondLst>
                            <p:childTnLst>
                              <p:par>
                                <p:cTn id="14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0 0.0976 E" pathEditMode="relative" ptsTypes="">
                                      <p:cBhvr>
                                        <p:cTn id="15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299633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78 0.0000 E" pathEditMode="relative" ptsTypes="">
                                      <p:cBhvr>
                                        <p:cTn id="16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50" grpId="0" animBg="1"/>
      <p:bldP spid="50" grpId="1" animBg="1"/>
      <p:bldP spid="50" grpId="2" animBg="1"/>
      <p:bldP spid="50" grpId="3" animBg="1"/>
      <p:bldP spid="50" grpId="4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2" grpId="4" animBg="1"/>
      <p:bldP spid="23" grpId="0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2" grpId="0" animBg="1"/>
      <p:bldP spid="3" grpId="0" animBg="1"/>
      <p:bldP spid="1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5" grpId="0" animBg="1"/>
      <p:bldP spid="25" grpId="1" animBg="1"/>
      <p:bldP spid="25" grpId="2" animBg="1"/>
      <p:bldP spid="25" grpId="3" animBg="1"/>
      <p:bldP spid="25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EE91C-CA97-4DAE-9E70-F04B4E57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sur les structures conditionnelles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476BE-1FE8-4C6E-8F43-8A0BF4548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7200" y="1085850"/>
            <a:ext cx="3351600" cy="3829050"/>
          </a:xfrm>
        </p:spPr>
        <p:txBody>
          <a:bodyPr/>
          <a:lstStyle/>
          <a:p>
            <a:pPr marL="177800" indent="-177800"/>
            <a:r>
              <a:rPr lang="fr-FR" sz="1800" dirty="0"/>
              <a:t>Structure « si, alors »</a:t>
            </a:r>
          </a:p>
          <a:p>
            <a:pPr marL="177800" indent="-177800"/>
            <a:endParaRPr lang="fr-FR" sz="1800" dirty="0"/>
          </a:p>
          <a:p>
            <a:pPr marL="177800" indent="-177800"/>
            <a:endParaRPr lang="fr-FR" sz="1800" dirty="0"/>
          </a:p>
          <a:p>
            <a:pPr marL="177800" indent="-177800"/>
            <a:endParaRPr lang="fr-FR" sz="1800" dirty="0"/>
          </a:p>
          <a:p>
            <a:pPr marL="177800" indent="-177800"/>
            <a:endParaRPr lang="fr-FR" sz="1800" dirty="0"/>
          </a:p>
          <a:p>
            <a:pPr marL="177800" indent="-177800"/>
            <a:r>
              <a:rPr lang="fr-FR" sz="1800" dirty="0"/>
              <a:t>Structure « si, alors, sinon »</a:t>
            </a:r>
          </a:p>
          <a:p>
            <a:endParaRPr lang="fr-FR" sz="1800" dirty="0"/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54AA6239-FF15-4C71-8909-8DBA492DF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000" y="1085850"/>
            <a:ext cx="3351600" cy="3829050"/>
          </a:xfrm>
        </p:spPr>
        <p:txBody>
          <a:bodyPr/>
          <a:lstStyle/>
          <a:p>
            <a:pPr marL="177800" indent="-177800"/>
            <a:r>
              <a:rPr lang="fr-FR" sz="1800" dirty="0"/>
              <a:t>Structure de sélection de cas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7BC5C-07E1-4B8B-9E5D-ACF954B1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66E160-32EE-4ACE-A862-59E91C80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D2173-F1DB-4133-BD3F-5E9765F1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119B6F83-794F-4A55-8EE8-7D714CD0BB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L’instruction </a:t>
            </a:r>
            <a:r>
              <a:rPr lang="fr-FR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57A77F5C-69AE-4E7E-A679-DA7BB69A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651" y="1611020"/>
            <a:ext cx="872698" cy="839033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ode">
            <a:extLst>
              <a:ext uri="{FF2B5EF4-FFF2-40B4-BE49-F238E27FC236}">
                <a16:creationId xmlns:a16="http://schemas.microsoft.com/office/drawing/2014/main" id="{79BA88DF-1737-4CD8-B39B-4CDE3EBD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651" y="3219822"/>
            <a:ext cx="872698" cy="1569660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ode">
            <a:extLst>
              <a:ext uri="{FF2B5EF4-FFF2-40B4-BE49-F238E27FC236}">
                <a16:creationId xmlns:a16="http://schemas.microsoft.com/office/drawing/2014/main" id="{1A5C42AF-CD44-4322-BFDE-90187F7E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763" y="1707654"/>
            <a:ext cx="3498073" cy="2874466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Optionnel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Optionnel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Définir autant de cas que nécessaire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20693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545A769-FC83-4283-94EA-FAB49D9A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Structures conditionnelles dans les algorithmes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EC6AB1A8-E6B2-4C42-8C63-04893CAB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3829050"/>
          </a:xfrm>
        </p:spPr>
        <p:txBody>
          <a:bodyPr>
            <a:normAutofit/>
          </a:bodyPr>
          <a:lstStyle/>
          <a:p>
            <a:pPr marL="177800" indent="-177800"/>
            <a:r>
              <a:rPr lang="fr-FR" sz="1800" dirty="0"/>
              <a:t>Un principe de base :</a:t>
            </a:r>
          </a:p>
          <a:p>
            <a:pPr marL="623888" lvl="1" indent="-166688"/>
            <a:r>
              <a:rPr lang="fr-FR" sz="1600" dirty="0"/>
              <a:t>Utiliser en premier lieu des conditionnelles pour évacuer les cas triviaux de l’algorithme</a:t>
            </a:r>
          </a:p>
          <a:p>
            <a:pPr marL="177800" indent="-177800"/>
            <a:r>
              <a:rPr lang="fr-FR" sz="1800" dirty="0"/>
              <a:t>Ex : algorithme déterminant si une année est bissextile</a:t>
            </a:r>
          </a:p>
          <a:p>
            <a:pPr marL="623888" lvl="1" indent="-166688"/>
            <a:r>
              <a:rPr lang="fr-FR" sz="1600" dirty="0"/>
              <a:t>(rappel : une année est bissextile si elle est divisible par 4 et qu’elle n’est pas multiple de 100 sauf si elle est aussi multiple de 400. Ex 2016 et 2000 sont bissextiles, 1900 et 2021 ne le sont pas)</a:t>
            </a:r>
          </a:p>
          <a:p>
            <a:pPr marL="623888" lvl="1" indent="-166688"/>
            <a:r>
              <a:rPr lang="fr-FR" sz="1600" dirty="0"/>
              <a:t>Cas trivial : l’année n’est pas divisible par 4</a:t>
            </a:r>
          </a:p>
          <a:p>
            <a:pPr marL="623888" lvl="1" indent="-166688"/>
            <a:r>
              <a:rPr lang="fr-FR" sz="1600" dirty="0"/>
              <a:t>Le début de l’algorithme peut donc être :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8C2F42-CAEC-4635-8361-06687C68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3C0D0F-E464-4597-AAF9-48280FE7D97D}" type="datetime1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8F4147-9DB3-4698-BC21-EFFB9A09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453D7F-AC5F-4FEC-99C7-271078A5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DA0EA-D1F2-473E-9E1B-BCDAC4F8C099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E5D026F-7EC3-49D0-8CDD-7E8F056813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ode">
            <a:extLst>
              <a:ext uri="{FF2B5EF4-FFF2-40B4-BE49-F238E27FC236}">
                <a16:creationId xmlns:a16="http://schemas.microsoft.com/office/drawing/2014/main" id="{CC3F49A0-4759-43D2-BC7F-C045AA2C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959" y="3812508"/>
            <a:ext cx="2648482" cy="870109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annee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i="1" dirty="0">
                <a:solidFill>
                  <a:srgbClr val="57A64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Non bissextile</a:t>
            </a:r>
          </a:p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i="1" dirty="0">
                <a:solidFill>
                  <a:srgbClr val="57A64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Ici elle l’est peut-être</a:t>
            </a:r>
          </a:p>
        </p:txBody>
      </p:sp>
    </p:spTree>
    <p:extLst>
      <p:ext uri="{BB962C8B-B14F-4D97-AF65-F5344CB8AC3E}">
        <p14:creationId xmlns:p14="http://schemas.microsoft.com/office/powerpoint/2010/main" val="3464635841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A384A-E81C-4FA1-BEEF-677916B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conditionnelles et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36B59-F752-443B-A07A-0F377E46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C++, les </a:t>
            </a:r>
            <a:r>
              <a:rPr lang="fr-FR" b="1" kern="1200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 }</a:t>
            </a:r>
            <a:r>
              <a:rPr lang="fr-FR" dirty="0"/>
              <a:t> définissent la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portée</a:t>
            </a:r>
            <a:r>
              <a:rPr lang="fr-FR" dirty="0"/>
              <a:t> des variables</a:t>
            </a:r>
          </a:p>
          <a:p>
            <a:pPr lvl="1"/>
            <a:r>
              <a:rPr lang="fr-FR" dirty="0"/>
              <a:t>Portée = l’ensemble des endroits du code source où la variable est accessible</a:t>
            </a:r>
          </a:p>
          <a:p>
            <a:r>
              <a:rPr lang="fr-FR" dirty="0"/>
              <a:t>Idée de base :</a:t>
            </a:r>
          </a:p>
          <a:p>
            <a:pPr lvl="1"/>
            <a:r>
              <a:rPr lang="fr-FR" dirty="0"/>
              <a:t>Une variable est créée à la ligne de sa déclaration</a:t>
            </a:r>
          </a:p>
          <a:p>
            <a:pPr lvl="1"/>
            <a:r>
              <a:rPr lang="fr-FR" dirty="0"/>
              <a:t>Elle est détruite à l’accolade fermante de son bloc d’instructions</a:t>
            </a:r>
          </a:p>
          <a:p>
            <a:pPr lvl="1"/>
            <a:r>
              <a:rPr lang="fr-FR" dirty="0"/>
              <a:t>Elle est accessible entre ces deux lignes de codes, y compris dans les blocs d’instructions inclus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32262-A6FB-4392-94A3-34AEE019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5F0B8E-ECDC-4602-8DBF-FB49EC01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2D2CAA-99A9-4F12-8A65-F7E88220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8E99E07-A58C-4897-86BC-7F3407FAB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Bilan sur les trois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54155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970F7-4CCE-40AC-BF8C-238603E9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conditionnelles et variables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4D7415-A2DD-4279-B574-C5551DEA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81A814-64EC-4620-930D-BE0B1481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21299-AF5B-4053-9A1E-3D777E7C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CD41B50-CF60-4FA4-887A-84EAFAD9E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8825CA7B-4DAD-4468-B251-881EED23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1661457"/>
            <a:ext cx="3698610" cy="2517100"/>
          </a:xfrm>
          <a:prstGeom prst="roundRect">
            <a:avLst>
              <a:gd name="adj" fmla="val 2428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i="1" dirty="0">
                <a:noFill/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 a n'existe pas.</a:t>
            </a:r>
            <a:endParaRPr lang="fr-FR" sz="1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i="1" dirty="0">
                <a:noFill/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 partir d'ici a est utilisable</a:t>
            </a:r>
            <a:endParaRPr lang="fr-FR" sz="1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i="1" dirty="0">
                <a:noFill/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 a est toujours utilisable</a:t>
            </a:r>
            <a:endParaRPr lang="fr-FR" sz="1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=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412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i="1" dirty="0">
                <a:noFill/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 a et b sont utilisable</a:t>
            </a:r>
            <a:endParaRPr lang="fr-FR" sz="1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fr-FR" sz="1400" b="1" i="1" dirty="0">
                <a:noFill/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 b est détruite</a:t>
            </a:r>
            <a:endParaRPr lang="fr-FR" sz="1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i="1" dirty="0">
                <a:noFill/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//Ici, seulement a est utilisable</a:t>
            </a:r>
            <a:endParaRPr lang="fr-FR" sz="1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fr-FR" sz="1400" b="1" i="1" dirty="0">
                <a:noFill/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 a est détruite</a:t>
            </a:r>
            <a:endParaRPr lang="fr-FR" sz="1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de">
            <a:extLst>
              <a:ext uri="{FF2B5EF4-FFF2-40B4-BE49-F238E27FC236}">
                <a16:creationId xmlns:a16="http://schemas.microsoft.com/office/drawing/2014/main" id="{362C9D90-B653-4139-8D65-AE0EF286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1661457"/>
            <a:ext cx="3698610" cy="2517100"/>
          </a:xfrm>
          <a:prstGeom prst="roundRect">
            <a:avLst>
              <a:gd name="adj" fmla="val 2428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 a n'existe pas.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 partir d'ici a est utilisable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 a est toujours utilisable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 a et b sont utilisables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 b est détruite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//Ici, seulement a est utilisable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//Ici a est détruite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148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9D044-3C75-4C9D-ADEE-25D73136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conditionnelles et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B459C-F270-4D45-97CC-5E5323A5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Implications pour la structure </a:t>
            </a:r>
            <a:r>
              <a:rPr lang="fr-FR" b="1" kern="12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switch</a:t>
            </a:r>
            <a:endParaRPr lang="fr-FR" sz="1200" b="1" kern="1200" dirty="0">
              <a:solidFill>
                <a:srgbClr val="569CD6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0DCE19-5DC3-4F63-8BBA-C47FD613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A025A5-4E33-48EF-B89D-A96099B0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55D51-B845-4719-A5FD-980934AA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24D9936-D7C6-454A-92CB-44B3BA22B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B5C1FDFF-F02D-42CC-95A5-9A87EA9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417" y="1520624"/>
            <a:ext cx="3531904" cy="3262908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C5B18E-15F5-4734-B22B-CA7F6988FACE}"/>
              </a:ext>
            </a:extLst>
          </p:cNvPr>
          <p:cNvSpPr txBox="1"/>
          <p:nvPr/>
        </p:nvSpPr>
        <p:spPr bwMode="auto">
          <a:xfrm>
            <a:off x="2556254" y="2086081"/>
            <a:ext cx="334508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Optionnel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65E701-D55D-45BF-9F6D-A5EB084812F3}"/>
              </a:ext>
            </a:extLst>
          </p:cNvPr>
          <p:cNvSpPr txBox="1"/>
          <p:nvPr/>
        </p:nvSpPr>
        <p:spPr bwMode="auto">
          <a:xfrm>
            <a:off x="2559743" y="2452469"/>
            <a:ext cx="351030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Optionnel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Définir autant de cas que nécessaire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dirty="0"/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F5FA1F40-4009-4EE8-9E58-4AE675E4D407}"/>
              </a:ext>
            </a:extLst>
          </p:cNvPr>
          <p:cNvSpPr/>
          <p:nvPr/>
        </p:nvSpPr>
        <p:spPr>
          <a:xfrm>
            <a:off x="3491880" y="1836667"/>
            <a:ext cx="1287142" cy="340519"/>
          </a:xfrm>
          <a:prstGeom prst="wedgeRoundRectCallout">
            <a:avLst>
              <a:gd name="adj1" fmla="val -61458"/>
              <a:gd name="adj2" fmla="val 6090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est créée ici</a:t>
            </a:r>
          </a:p>
        </p:txBody>
      </p:sp>
      <p:sp>
        <p:nvSpPr>
          <p:cNvPr id="22" name="Bulle narrative : rectangle à coins arrondis 21">
            <a:extLst>
              <a:ext uri="{FF2B5EF4-FFF2-40B4-BE49-F238E27FC236}">
                <a16:creationId xmlns:a16="http://schemas.microsoft.com/office/drawing/2014/main" id="{EB69BDB5-59EC-4FC1-92B0-3999F18C527B}"/>
              </a:ext>
            </a:extLst>
          </p:cNvPr>
          <p:cNvSpPr/>
          <p:nvPr/>
        </p:nvSpPr>
        <p:spPr>
          <a:xfrm>
            <a:off x="3432945" y="3966408"/>
            <a:ext cx="1485837" cy="340519"/>
          </a:xfrm>
          <a:prstGeom prst="wedgeRoundRectCallout">
            <a:avLst>
              <a:gd name="adj1" fmla="val -94487"/>
              <a:gd name="adj2" fmla="val 338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est détruite ici</a:t>
            </a:r>
          </a:p>
        </p:txBody>
      </p:sp>
      <p:sp>
        <p:nvSpPr>
          <p:cNvPr id="23" name="Bulle narrative : rectangle à coins arrondis 22">
            <a:extLst>
              <a:ext uri="{FF2B5EF4-FFF2-40B4-BE49-F238E27FC236}">
                <a16:creationId xmlns:a16="http://schemas.microsoft.com/office/drawing/2014/main" id="{FD4DB7D3-B341-4B3F-9029-550CB686952E}"/>
              </a:ext>
            </a:extLst>
          </p:cNvPr>
          <p:cNvSpPr/>
          <p:nvPr/>
        </p:nvSpPr>
        <p:spPr>
          <a:xfrm>
            <a:off x="5139447" y="1627341"/>
            <a:ext cx="3220528" cy="1293971"/>
          </a:xfrm>
          <a:prstGeom prst="wedgeRoundRectCallout">
            <a:avLst>
              <a:gd name="adj1" fmla="val -108776"/>
              <a:gd name="adj2" fmla="val 2660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fil d’exécution peut éventuellement sauter directement ici. Le C++ n’aime pas ça, car la création de la variable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est éventuellement sautée !</a:t>
            </a:r>
          </a:p>
        </p:txBody>
      </p:sp>
    </p:spTree>
    <p:extLst>
      <p:ext uri="{BB962C8B-B14F-4D97-AF65-F5344CB8AC3E}">
        <p14:creationId xmlns:p14="http://schemas.microsoft.com/office/powerpoint/2010/main" val="187055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dirty="0"/>
              <a:t>Conditionnelles</a:t>
            </a:r>
          </a:p>
          <a:p>
            <a:pPr eaLnBrk="1" hangingPunct="1"/>
            <a:r>
              <a:rPr lang="fr-FR" dirty="0"/>
              <a:t>Boucles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/>
              <a:t>Structures de contrôle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</p:spTree>
    <p:extLst>
      <p:ext uri="{BB962C8B-B14F-4D97-AF65-F5344CB8AC3E}">
        <p14:creationId xmlns:p14="http://schemas.microsoft.com/office/powerpoint/2010/main" val="33700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9D044-3C75-4C9D-ADEE-25D73136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conditionnelles et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B459C-F270-4D45-97CC-5E5323A5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Implications pour la structure </a:t>
            </a:r>
            <a:r>
              <a:rPr lang="fr-FR" b="1" kern="12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switch</a:t>
            </a:r>
            <a:endParaRPr lang="fr-FR" sz="1200" b="1" kern="1200" dirty="0">
              <a:solidFill>
                <a:srgbClr val="569CD6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0DCE19-5DC3-4F63-8BBA-C47FD613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A025A5-4E33-48EF-B89D-A96099B0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55D51-B845-4719-A5FD-980934AA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24D9936-D7C6-454A-92CB-44B3BA22B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B5C1FDFF-F02D-42CC-95A5-9A87EA9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417" y="1520624"/>
            <a:ext cx="3531904" cy="3262908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AE30CBC-C735-451D-87B0-507553D45432}"/>
              </a:ext>
            </a:extLst>
          </p:cNvPr>
          <p:cNvSpPr txBox="1"/>
          <p:nvPr/>
        </p:nvSpPr>
        <p:spPr bwMode="auto">
          <a:xfrm>
            <a:off x="2561017" y="2816491"/>
            <a:ext cx="351030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Optionnel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Définir autant de cas que nécessaire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D25971F-5949-4B23-859B-009D601044EB}"/>
              </a:ext>
            </a:extLst>
          </p:cNvPr>
          <p:cNvSpPr txBox="1"/>
          <p:nvPr/>
        </p:nvSpPr>
        <p:spPr bwMode="auto">
          <a:xfrm>
            <a:off x="2726238" y="2277004"/>
            <a:ext cx="334508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Optionnel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B49AC7B-F7EF-4340-9A55-61CBE0BD765C}"/>
              </a:ext>
            </a:extLst>
          </p:cNvPr>
          <p:cNvSpPr txBox="1"/>
          <p:nvPr/>
        </p:nvSpPr>
        <p:spPr bwMode="auto">
          <a:xfrm>
            <a:off x="2561719" y="2090315"/>
            <a:ext cx="56973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C5B18E-15F5-4734-B22B-CA7F6988FACE}"/>
              </a:ext>
            </a:extLst>
          </p:cNvPr>
          <p:cNvSpPr txBox="1"/>
          <p:nvPr/>
        </p:nvSpPr>
        <p:spPr bwMode="auto">
          <a:xfrm>
            <a:off x="2556254" y="2086081"/>
            <a:ext cx="334508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Optionnel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65E701-D55D-45BF-9F6D-A5EB084812F3}"/>
              </a:ext>
            </a:extLst>
          </p:cNvPr>
          <p:cNvSpPr txBox="1"/>
          <p:nvPr/>
        </p:nvSpPr>
        <p:spPr bwMode="auto">
          <a:xfrm>
            <a:off x="2559743" y="2452469"/>
            <a:ext cx="351030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Optionnel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Définir autant de cas que nécessaire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3976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5679E-6 L 0.00017 0.07068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35802E-6 L 0.01857 0.03704 " pathEditMode="relative" rAng="0" ptsTypes="AA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18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19" grpId="0"/>
      <p:bldP spid="19" grpId="1"/>
      <p:bldP spid="19" grpId="2"/>
      <p:bldP spid="19" grpId="3"/>
      <p:bldP spid="20" grpId="0"/>
      <p:bldP spid="20" grpId="1"/>
      <p:bldP spid="20" grpId="2"/>
      <p:bldP spid="20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9D044-3C75-4C9D-ADEE-25D73136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conditionnelles et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B459C-F270-4D45-97CC-5E5323A5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Implications pour la structure </a:t>
            </a:r>
            <a:r>
              <a:rPr lang="fr-FR" b="1" kern="12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switch</a:t>
            </a:r>
            <a:endParaRPr lang="fr-FR" sz="1200" b="1" kern="1200" dirty="0">
              <a:solidFill>
                <a:srgbClr val="569CD6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0DCE19-5DC3-4F63-8BBA-C47FD613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A025A5-4E33-48EF-B89D-A96099B0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55D51-B845-4719-A5FD-980934AA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24D9936-D7C6-454A-92CB-44B3BA22B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B5C1FDFF-F02D-42CC-95A5-9A87EA9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417" y="1520624"/>
            <a:ext cx="3531904" cy="3262908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AE30CBC-C735-451D-87B0-507553D45432}"/>
              </a:ext>
            </a:extLst>
          </p:cNvPr>
          <p:cNvSpPr txBox="1"/>
          <p:nvPr/>
        </p:nvSpPr>
        <p:spPr bwMode="auto">
          <a:xfrm>
            <a:off x="2561017" y="2816491"/>
            <a:ext cx="351030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Optionnel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Définir autant de cas que nécessaire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D25971F-5949-4B23-859B-009D601044EB}"/>
              </a:ext>
            </a:extLst>
          </p:cNvPr>
          <p:cNvSpPr txBox="1"/>
          <p:nvPr/>
        </p:nvSpPr>
        <p:spPr bwMode="auto">
          <a:xfrm>
            <a:off x="2726238" y="2277004"/>
            <a:ext cx="334508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Optionnel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B49AC7B-F7EF-4340-9A55-61CBE0BD765C}"/>
              </a:ext>
            </a:extLst>
          </p:cNvPr>
          <p:cNvSpPr txBox="1"/>
          <p:nvPr/>
        </p:nvSpPr>
        <p:spPr bwMode="auto">
          <a:xfrm>
            <a:off x="2561719" y="2090315"/>
            <a:ext cx="56973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r-FR" sz="1200" dirty="0"/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7D7025FD-9275-4CE4-A0EA-F584F0D49CAB}"/>
              </a:ext>
            </a:extLst>
          </p:cNvPr>
          <p:cNvSpPr/>
          <p:nvPr/>
        </p:nvSpPr>
        <p:spPr>
          <a:xfrm>
            <a:off x="3686383" y="2053577"/>
            <a:ext cx="1287142" cy="340519"/>
          </a:xfrm>
          <a:prstGeom prst="wedgeRoundRectCallout">
            <a:avLst>
              <a:gd name="adj1" fmla="val -64346"/>
              <a:gd name="adj2" fmla="val 4999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est créée ici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1CA5334B-E1EA-4997-93A0-AAEE30DE097A}"/>
              </a:ext>
            </a:extLst>
          </p:cNvPr>
          <p:cNvSpPr/>
          <p:nvPr/>
        </p:nvSpPr>
        <p:spPr>
          <a:xfrm>
            <a:off x="3686383" y="2715610"/>
            <a:ext cx="1485837" cy="340519"/>
          </a:xfrm>
          <a:prstGeom prst="wedgeRoundRectCallout">
            <a:avLst>
              <a:gd name="adj1" fmla="val -99491"/>
              <a:gd name="adj2" fmla="val -2510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est détruite ici</a:t>
            </a:r>
          </a:p>
        </p:txBody>
      </p:sp>
    </p:spTree>
    <p:extLst>
      <p:ext uri="{BB962C8B-B14F-4D97-AF65-F5344CB8AC3E}">
        <p14:creationId xmlns:p14="http://schemas.microsoft.com/office/powerpoint/2010/main" val="40837109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1574"/>
      </p:ext>
    </p:extLst>
  </p:cSld>
  <p:clrMapOvr>
    <a:masterClrMapping/>
  </p:clrMapOvr>
  <p:transition spd="slow" advTm="9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Structures de contrôle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Conditionnelles</a:t>
            </a:r>
          </a:p>
          <a:p>
            <a:pPr eaLnBrk="1" hangingPunct="1">
              <a:defRPr/>
            </a:pPr>
            <a:r>
              <a:rPr lang="fr-FR" dirty="0"/>
              <a:t>Boucles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Conditionnelles</a:t>
            </a:r>
          </a:p>
          <a:p>
            <a:r>
              <a:rPr lang="fr-FR" dirty="0"/>
              <a:t>Boucles</a:t>
            </a: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Structures de contrôle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147" grpId="0" uiExpand="1" build="p"/>
      <p:bldP spid="6147" grpId="1" uiExpand="1" build="p"/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6"/>
          </a:xfrm>
          <a:prstGeom prst="rect">
            <a:avLst/>
          </a:prstGeom>
        </p:spPr>
      </p:pic>
      <p:pic>
        <p:nvPicPr>
          <p:cNvPr id="11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ED4F7-6CDB-4BD4-AF07-666FE3B5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4EB4F-58B4-4365-ABEB-8C48CFD8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En algorithmique, une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boucle</a:t>
            </a:r>
            <a:r>
              <a:rPr lang="fr-FR" dirty="0"/>
              <a:t> permet d’exécuter plusieurs fois un bloc d’instructions</a:t>
            </a:r>
          </a:p>
          <a:p>
            <a:pPr lvl="1"/>
            <a:r>
              <a:rPr lang="fr-FR" dirty="0"/>
              <a:t>Pour éviter que la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boucle</a:t>
            </a:r>
            <a:r>
              <a:rPr lang="fr-FR" dirty="0"/>
              <a:t> soit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infinie</a:t>
            </a:r>
            <a:r>
              <a:rPr lang="fr-FR" dirty="0"/>
              <a:t>, on définit une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d’arrêt </a:t>
            </a:r>
            <a:r>
              <a:rPr lang="fr-FR" dirty="0"/>
              <a:t>de la boucle</a:t>
            </a:r>
          </a:p>
          <a:p>
            <a:r>
              <a:rPr lang="fr-FR" dirty="0"/>
              <a:t>Il existe trois types de boucles :</a:t>
            </a:r>
          </a:p>
          <a:p>
            <a:pPr lvl="1"/>
            <a:r>
              <a:rPr lang="fr-FR" dirty="0"/>
              <a:t>« Tant que … faire …» </a:t>
            </a:r>
          </a:p>
          <a:p>
            <a:pPr lvl="2"/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(...){...}</a:t>
            </a:r>
            <a:endParaRPr lang="fr-FR" dirty="0"/>
          </a:p>
          <a:p>
            <a:pPr lvl="1"/>
            <a:r>
              <a:rPr lang="fr-FR" dirty="0"/>
              <a:t>« Faire … tant que … »</a:t>
            </a:r>
          </a:p>
          <a:p>
            <a:pPr lvl="2"/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{...}</a:t>
            </a:r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(...)</a:t>
            </a:r>
            <a:endParaRPr lang="fr-FR" dirty="0"/>
          </a:p>
          <a:p>
            <a:pPr lvl="1"/>
            <a:r>
              <a:rPr lang="fr-FR" dirty="0"/>
              <a:t>« Pour </a:t>
            </a:r>
            <a:r>
              <a:rPr lang="fr-FR" i="1" dirty="0"/>
              <a:t>i</a:t>
            </a:r>
            <a:r>
              <a:rPr lang="fr-FR" dirty="0"/>
              <a:t> qui va de … à … par pas de … »</a:t>
            </a:r>
          </a:p>
          <a:p>
            <a:pPr lvl="2"/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(...; ...; ...)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19B70-9156-4C2D-8D1F-609F000B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CD3B71-5F84-4526-A7FE-07E8A405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63DD9-110D-402E-AC9E-6D226A28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78358E3-2780-4DF1-A999-9E3D638E9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chemeClr val="bg2"/>
                </a:solidFill>
              </a:rPr>
              <a:t>Structures conditionnelles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L’instruction </a:t>
            </a:r>
            <a:r>
              <a:rPr lang="fr-FR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L’instruction </a:t>
            </a:r>
            <a:r>
              <a:rPr lang="fr-FR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chemeClr val="bg2"/>
                </a:solidFill>
              </a:rPr>
              <a:t> / </a:t>
            </a:r>
            <a:r>
              <a:rPr lang="fr-FR" dirty="0" err="1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L’instruction </a:t>
            </a:r>
            <a:r>
              <a:rPr lang="fr-FR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Portée des variables</a:t>
            </a:r>
          </a:p>
          <a:p>
            <a:pPr lvl="0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0719CE-18F3-4816-BC31-2018FEF3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58" y="2191990"/>
            <a:ext cx="1863435" cy="242198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02AAE61-7983-48AD-976D-FFE1093BC080}"/>
              </a:ext>
            </a:extLst>
          </p:cNvPr>
          <p:cNvSpPr txBox="1"/>
          <p:nvPr/>
        </p:nvSpPr>
        <p:spPr bwMode="auto">
          <a:xfrm rot="21540000">
            <a:off x="7573101" y="2281091"/>
            <a:ext cx="1548981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600" kern="12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Ingrédients :</a:t>
            </a:r>
          </a:p>
          <a:p>
            <a:r>
              <a:rPr lang="fr-FR" sz="6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4 œufs</a:t>
            </a:r>
          </a:p>
          <a:p>
            <a:r>
              <a:rPr lang="fr-FR" sz="600" kern="12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500g de farine</a:t>
            </a:r>
          </a:p>
          <a:p>
            <a:r>
              <a:rPr lang="fr-FR" sz="6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1l de lait</a:t>
            </a:r>
          </a:p>
          <a:p>
            <a:r>
              <a:rPr lang="fr-FR" sz="600" kern="12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5 </a:t>
            </a:r>
            <a:r>
              <a:rPr lang="fr-FR" sz="600" kern="1200" dirty="0" err="1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c.s</a:t>
            </a:r>
            <a:r>
              <a:rPr lang="fr-FR" sz="600" kern="12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. de limoncello</a:t>
            </a:r>
          </a:p>
          <a:p>
            <a:endParaRPr lang="fr-FR" sz="600" kern="1200" dirty="0">
              <a:solidFill>
                <a:schemeClr val="tx2"/>
              </a:solidFill>
              <a:latin typeface="Segoe Script" panose="030B0504020000000003" pitchFamily="66" charset="0"/>
              <a:cs typeface="Segoe UI" panose="020B0502040204020203" pitchFamily="34" charset="0"/>
            </a:endParaRPr>
          </a:p>
          <a:p>
            <a:r>
              <a:rPr lang="fr-FR" sz="600" kern="12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Préparation :</a:t>
            </a:r>
          </a:p>
          <a:p>
            <a:pPr marL="182563" indent="-182563">
              <a:buFontTx/>
              <a:buChar char="-"/>
            </a:pPr>
            <a:r>
              <a:rPr lang="fr-FR" sz="600" kern="12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Mélanger tous les ingrédients</a:t>
            </a:r>
          </a:p>
          <a:p>
            <a:pPr marL="182563" indent="-182563">
              <a:buFontTx/>
              <a:buChar char="-"/>
            </a:pPr>
            <a:r>
              <a:rPr lang="fr-FR" sz="6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Tant qu’il y a de la pâte :</a:t>
            </a:r>
          </a:p>
          <a:p>
            <a:pPr marL="358775" lvl="1" indent="-176213">
              <a:buFontTx/>
              <a:buChar char="-"/>
            </a:pPr>
            <a:r>
              <a:rPr lang="fr-FR" sz="6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Verser une louche de pâte dans une poêle très chaude</a:t>
            </a:r>
          </a:p>
          <a:p>
            <a:pPr marL="358775" lvl="1" indent="-176213">
              <a:buFontTx/>
              <a:buChar char="-"/>
            </a:pPr>
            <a:r>
              <a:rPr lang="fr-FR" sz="600" kern="12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Laisser cuire une minute</a:t>
            </a:r>
          </a:p>
          <a:p>
            <a:pPr marL="358775" lvl="1" indent="-176213">
              <a:buFontTx/>
              <a:buChar char="-"/>
            </a:pPr>
            <a:r>
              <a:rPr lang="fr-FR" sz="6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Retourner la crêpe</a:t>
            </a:r>
          </a:p>
          <a:p>
            <a:pPr marL="358775" lvl="1" indent="-176213">
              <a:buFontTx/>
              <a:buChar char="-"/>
            </a:pPr>
            <a:r>
              <a:rPr lang="fr-FR" sz="600" kern="12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Laisser cuire une minute</a:t>
            </a:r>
            <a:endParaRPr lang="fr-FR" sz="600" dirty="0">
              <a:solidFill>
                <a:schemeClr val="tx2"/>
              </a:solidFill>
              <a:latin typeface="Segoe Script" panose="030B0504020000000003" pitchFamily="66" charset="0"/>
              <a:cs typeface="Segoe UI" panose="020B0502040204020203" pitchFamily="34" charset="0"/>
            </a:endParaRPr>
          </a:p>
          <a:p>
            <a:pPr marL="358775" lvl="1" indent="-176213">
              <a:buFontTx/>
              <a:buChar char="-"/>
            </a:pPr>
            <a:r>
              <a:rPr lang="fr-FR" sz="600" kern="12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Sortir </a:t>
            </a:r>
            <a:r>
              <a:rPr lang="fr-FR" sz="6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la crêpe de la poêle</a:t>
            </a:r>
          </a:p>
          <a:p>
            <a:pPr marL="358775" lvl="1" indent="-176213">
              <a:buFontTx/>
              <a:buChar char="-"/>
            </a:pPr>
            <a:r>
              <a:rPr lang="fr-FR" sz="600" kern="1200" dirty="0">
                <a:solidFill>
                  <a:schemeClr val="tx2"/>
                </a:solidFill>
                <a:latin typeface="Segoe Script" panose="030B0504020000000003" pitchFamily="66" charset="0"/>
                <a:cs typeface="Segoe UI" panose="020B0502040204020203" pitchFamily="34" charset="0"/>
              </a:rPr>
              <a:t>Réserver la crêpe au chaud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3F83330-A263-4BE7-8B0E-1D7F1D716F2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63279" y="2994124"/>
            <a:ext cx="12" cy="1356096"/>
          </a:xfrm>
          <a:prstGeom prst="line">
            <a:avLst/>
          </a:prstGeom>
          <a:ln cap="rnd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38669603-50D8-4841-874B-881E0D9CCA25}"/>
              </a:ext>
            </a:extLst>
          </p:cNvPr>
          <p:cNvSpPr/>
          <p:nvPr/>
        </p:nvSpPr>
        <p:spPr>
          <a:xfrm rot="10800000" flipH="1">
            <a:off x="7708685" y="3251878"/>
            <a:ext cx="164783" cy="194377"/>
          </a:xfrm>
          <a:prstGeom prst="arc">
            <a:avLst>
              <a:gd name="adj1" fmla="val 21565727"/>
              <a:gd name="adj2" fmla="val 10922646"/>
            </a:avLst>
          </a:prstGeom>
          <a:ln cap="rnd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410D70E-C607-44C7-894C-D64F52513A7D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>
            <a:off x="7856786" y="3349888"/>
            <a:ext cx="16679" cy="998051"/>
          </a:xfrm>
          <a:prstGeom prst="line">
            <a:avLst/>
          </a:prstGeom>
          <a:ln cap="rnd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CD92AFCC-0753-4A8C-BEBA-0B3188D43B12}"/>
              </a:ext>
            </a:extLst>
          </p:cNvPr>
          <p:cNvSpPr/>
          <p:nvPr/>
        </p:nvSpPr>
        <p:spPr>
          <a:xfrm flipH="1">
            <a:off x="7663286" y="4253996"/>
            <a:ext cx="193554" cy="194377"/>
          </a:xfrm>
          <a:prstGeom prst="arc">
            <a:avLst>
              <a:gd name="adj1" fmla="val 21565727"/>
              <a:gd name="adj2" fmla="val 10915296"/>
            </a:avLst>
          </a:prstGeom>
          <a:ln cap="rnd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CADC1D8-2B93-49A1-9031-1F4CF909D671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708723" y="3352006"/>
            <a:ext cx="27" cy="997802"/>
          </a:xfrm>
          <a:prstGeom prst="line">
            <a:avLst/>
          </a:prstGeom>
          <a:ln cap="rnd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5D4B2026-9207-45C1-8848-F37FE8FA96EA}"/>
              </a:ext>
            </a:extLst>
          </p:cNvPr>
          <p:cNvSpPr/>
          <p:nvPr/>
        </p:nvSpPr>
        <p:spPr>
          <a:xfrm rot="10800000" flipH="1">
            <a:off x="7756116" y="3250576"/>
            <a:ext cx="161674" cy="194947"/>
          </a:xfrm>
          <a:prstGeom prst="arc">
            <a:avLst>
              <a:gd name="adj1" fmla="val 21565727"/>
              <a:gd name="adj2" fmla="val 10922646"/>
            </a:avLst>
          </a:prstGeom>
          <a:ln cap="rnd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11F1D5B-726C-40FC-9CA6-76A26785C299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>
            <a:off x="7902296" y="3348855"/>
            <a:ext cx="15491" cy="1002648"/>
          </a:xfrm>
          <a:prstGeom prst="line">
            <a:avLst/>
          </a:prstGeom>
          <a:ln cap="rnd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9111B404-4416-4165-8E19-CEC545E427C5}"/>
              </a:ext>
            </a:extLst>
          </p:cNvPr>
          <p:cNvSpPr/>
          <p:nvPr/>
        </p:nvSpPr>
        <p:spPr>
          <a:xfrm flipH="1">
            <a:off x="7708745" y="4253996"/>
            <a:ext cx="193554" cy="193554"/>
          </a:xfrm>
          <a:prstGeom prst="arc">
            <a:avLst>
              <a:gd name="adj1" fmla="val 21565727"/>
              <a:gd name="adj2" fmla="val 10774070"/>
            </a:avLst>
          </a:prstGeom>
          <a:ln cap="rnd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9B450A-AEC3-4730-AC5E-613295D41CD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756151" y="3350933"/>
            <a:ext cx="0" cy="1301090"/>
          </a:xfrm>
          <a:prstGeom prst="line">
            <a:avLst/>
          </a:prstGeom>
          <a:ln cap="rnd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984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de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decel="10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decel="10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decel="10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decel="10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decel="10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mph" presetSubtype="2" decel="10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de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decel="10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decel="10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decel="10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decel="10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1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decel="10000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de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decel="10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decel="10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decel="10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decel="10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5D0E33A-1A0F-4AC5-9F1A-4DDAB82CA31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963518" y="1635646"/>
            <a:ext cx="0" cy="461667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6F1AB452-69CE-4BB2-86A4-AEEEB609136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rot="5400000" flipH="1">
            <a:off x="6059466" y="3001365"/>
            <a:ext cx="1810855" cy="2752"/>
          </a:xfrm>
          <a:prstGeom prst="bentConnector5">
            <a:avLst>
              <a:gd name="adj1" fmla="val -8584"/>
              <a:gd name="adj2" fmla="val 41508140"/>
              <a:gd name="adj3" fmla="val 112624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68738EE2-1B5F-428E-B0BE-0E422D873C92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flipH="1">
            <a:off x="6964894" y="2494079"/>
            <a:ext cx="909576" cy="1951525"/>
          </a:xfrm>
          <a:prstGeom prst="bentConnector4">
            <a:avLst>
              <a:gd name="adj1" fmla="val -25133"/>
              <a:gd name="adj2" fmla="val 89404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D83D587-A4AF-47D3-AC03-EEC58B63895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963518" y="2890845"/>
            <a:ext cx="2752" cy="288189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1DB1040-AA7D-4170-A181-A2E29FFBA98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966270" y="3456033"/>
            <a:ext cx="0" cy="175136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7078AE3-C086-4952-9773-6AF0AE43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endParaRPr lang="fr-FR" sz="1700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E8CDB-0892-46C9-919F-DFAC5EA5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65452-DFFE-4316-A79E-A43B2BDA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2129E-7FD9-4AF2-92BD-0EFD4C72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75AA4-4358-4D64-B231-464F6882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111C279-B6D2-4E43-AAAB-3C768F3B0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Boucle </a:t>
            </a:r>
            <a:r>
              <a:rPr lang="fr-FR" b="1" dirty="0" err="1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A7394B34-94D7-4CD3-AD97-9AD74736D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32" y="2204735"/>
            <a:ext cx="2678951" cy="1615202"/>
          </a:xfrm>
          <a:prstGeom prst="roundRect">
            <a:avLst>
              <a:gd name="adj" fmla="val 502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des choses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//Mettre à jour </a:t>
            </a:r>
            <a:r>
              <a:rPr lang="fr-FR" sz="1600" b="1" i="1" dirty="0" err="1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//Suite du programme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rganigramme : Préparation 8">
            <a:extLst>
              <a:ext uri="{FF2B5EF4-FFF2-40B4-BE49-F238E27FC236}">
                <a16:creationId xmlns:a16="http://schemas.microsoft.com/office/drawing/2014/main" id="{7A9A9FFF-4DD2-4D63-B7A0-46B5569280EE}"/>
              </a:ext>
            </a:extLst>
          </p:cNvPr>
          <p:cNvSpPr/>
          <p:nvPr/>
        </p:nvSpPr>
        <p:spPr>
          <a:xfrm>
            <a:off x="5452631" y="1173981"/>
            <a:ext cx="3021774" cy="461665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Soit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une condition qui s’évalue en booléen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96FCC8FD-76F9-468E-B661-37A44A067675}"/>
              </a:ext>
            </a:extLst>
          </p:cNvPr>
          <p:cNvSpPr/>
          <p:nvPr/>
        </p:nvSpPr>
        <p:spPr>
          <a:xfrm>
            <a:off x="6052566" y="2097313"/>
            <a:ext cx="1821904" cy="79353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2845E0-B3EA-4F04-A848-CB3E5FA401A2}"/>
              </a:ext>
            </a:extLst>
          </p:cNvPr>
          <p:cNvSpPr txBox="1"/>
          <p:nvPr/>
        </p:nvSpPr>
        <p:spPr bwMode="auto">
          <a:xfrm>
            <a:off x="6412005" y="2241772"/>
            <a:ext cx="110302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Est-ce que </a:t>
            </a:r>
            <a:r>
              <a:rPr lang="fr-FR" sz="1200" b="1" dirty="0" err="1">
                <a:solidFill>
                  <a:schemeClr val="dk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 vrai ?</a:t>
            </a: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71F5EE60-310C-42F0-A332-5211702B0EB8}"/>
              </a:ext>
            </a:extLst>
          </p:cNvPr>
          <p:cNvSpPr/>
          <p:nvPr/>
        </p:nvSpPr>
        <p:spPr>
          <a:xfrm>
            <a:off x="6326383" y="3179034"/>
            <a:ext cx="1279774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Faire des choses</a:t>
            </a:r>
          </a:p>
        </p:txBody>
      </p:sp>
      <p:sp>
        <p:nvSpPr>
          <p:cNvPr id="14" name="Organigramme : Procédé 13">
            <a:extLst>
              <a:ext uri="{FF2B5EF4-FFF2-40B4-BE49-F238E27FC236}">
                <a16:creationId xmlns:a16="http://schemas.microsoft.com/office/drawing/2014/main" id="{A056E2FD-0E2B-4904-A17E-7827D84375E5}"/>
              </a:ext>
            </a:extLst>
          </p:cNvPr>
          <p:cNvSpPr/>
          <p:nvPr/>
        </p:nvSpPr>
        <p:spPr>
          <a:xfrm>
            <a:off x="6241777" y="3631169"/>
            <a:ext cx="1448986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Mettre à jour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5" name="Organigramme : Procédé 14">
            <a:extLst>
              <a:ext uri="{FF2B5EF4-FFF2-40B4-BE49-F238E27FC236}">
                <a16:creationId xmlns:a16="http://schemas.microsoft.com/office/drawing/2014/main" id="{C09D642A-86C3-4AC9-B0F9-F190BD297D8C}"/>
              </a:ext>
            </a:extLst>
          </p:cNvPr>
          <p:cNvSpPr/>
          <p:nvPr/>
        </p:nvSpPr>
        <p:spPr>
          <a:xfrm>
            <a:off x="6173684" y="4445604"/>
            <a:ext cx="1582420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Suite du programme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C88E527-FF33-4A96-85B4-748D97B53639}"/>
              </a:ext>
            </a:extLst>
          </p:cNvPr>
          <p:cNvSpPr txBox="1"/>
          <p:nvPr/>
        </p:nvSpPr>
        <p:spPr bwMode="auto">
          <a:xfrm>
            <a:off x="6947057" y="2790066"/>
            <a:ext cx="39786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oui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6E1DE4-B0B1-4334-AF2A-FBEA57A1B760}"/>
              </a:ext>
            </a:extLst>
          </p:cNvPr>
          <p:cNvSpPr txBox="1"/>
          <p:nvPr/>
        </p:nvSpPr>
        <p:spPr bwMode="auto">
          <a:xfrm>
            <a:off x="7796547" y="2232175"/>
            <a:ext cx="44755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504866-A892-44CE-8776-593A87C729E4}"/>
              </a:ext>
            </a:extLst>
          </p:cNvPr>
          <p:cNvSpPr/>
          <p:nvPr/>
        </p:nvSpPr>
        <p:spPr>
          <a:xfrm>
            <a:off x="2700932" y="2797176"/>
            <a:ext cx="2678950" cy="456564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code">
            <a:extLst>
              <a:ext uri="{FF2B5EF4-FFF2-40B4-BE49-F238E27FC236}">
                <a16:creationId xmlns:a16="http://schemas.microsoft.com/office/drawing/2014/main" id="{DC59AEFE-CA2B-4267-AC87-CB1B3D24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32" y="2204735"/>
            <a:ext cx="2678951" cy="1615202"/>
          </a:xfrm>
          <a:prstGeom prst="roundRect">
            <a:avLst>
              <a:gd name="adj" fmla="val 5026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des choses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//Mettre à jour </a:t>
            </a:r>
            <a:r>
              <a:rPr lang="fr-FR" sz="1600" b="1" i="1" dirty="0" err="1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//Suite du programme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Bulle narrative : rectangle à coins arrondis 50">
            <a:extLst>
              <a:ext uri="{FF2B5EF4-FFF2-40B4-BE49-F238E27FC236}">
                <a16:creationId xmlns:a16="http://schemas.microsoft.com/office/drawing/2014/main" id="{13F87EB6-41CD-4FCF-A045-E8EF1FADC7F1}"/>
              </a:ext>
            </a:extLst>
          </p:cNvPr>
          <p:cNvSpPr/>
          <p:nvPr/>
        </p:nvSpPr>
        <p:spPr>
          <a:xfrm>
            <a:off x="3339741" y="1652097"/>
            <a:ext cx="2088366" cy="578882"/>
          </a:xfrm>
          <a:prstGeom prst="wedgeRoundRectCallout">
            <a:avLst>
              <a:gd name="adj1" fmla="val 330"/>
              <a:gd name="adj2" fmla="val 15069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Cette portion de code s’appelle une </a:t>
            </a:r>
            <a:r>
              <a:rPr lang="fr-FR" sz="1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itération</a:t>
            </a:r>
          </a:p>
        </p:txBody>
      </p:sp>
    </p:spTree>
    <p:extLst>
      <p:ext uri="{BB962C8B-B14F-4D97-AF65-F5344CB8AC3E}">
        <p14:creationId xmlns:p14="http://schemas.microsoft.com/office/powerpoint/2010/main" val="2658434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2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12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2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2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2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12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2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12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2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2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2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3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2" dur="13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3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" dur="13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3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13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3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1" dur="13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3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4" dur="13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3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7" dur="13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13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C2E4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3" grpId="0" animBg="1"/>
      <p:bldP spid="14" grpId="0" animBg="1"/>
      <p:bldP spid="50" grpId="0" animBg="1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F808E-391E-4F8D-8B63-3183834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2178C-038E-457A-A8CE-58C7DDA2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: </a:t>
            </a:r>
            <a:br>
              <a:rPr lang="fr-FR" dirty="0"/>
            </a:br>
            <a:r>
              <a:rPr lang="fr-FR" dirty="0"/>
              <a:t>Un menu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92452-D930-4905-BD0D-F072C07F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FE088-935F-450C-831B-0098663D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E0B31-815A-4887-AA1E-4EDF3EF4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DBEBB4E-5820-430C-A19A-918F6FBE62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 </a:t>
            </a:r>
            <a:r>
              <a:rPr lang="fr-FR" b="1" dirty="0" err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AF99A82B-9D38-45FC-88D1-A78DCD73E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169450"/>
            <a:ext cx="3216295" cy="3745450"/>
          </a:xfrm>
          <a:prstGeom prst="roundRect">
            <a:avLst>
              <a:gd name="adj" fmla="val 2548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choix = </a:t>
            </a:r>
            <a:r>
              <a:rPr lang="fr-FR" sz="11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(choix !=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'q'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choix !=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'Q'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: Afficher les données\n"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 : Modifier les données\n"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 : Quitter l'application\n"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"Votre choix : 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choix;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(choix)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"Non implémenté...\n"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"Non implémenté...\n"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0B639872-EC7D-4DC5-AC6F-62658981A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873407"/>
              </p:ext>
            </p:extLst>
          </p:nvPr>
        </p:nvGraphicFramePr>
        <p:xfrm>
          <a:off x="2627784" y="2970986"/>
          <a:ext cx="1811283" cy="37084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152683409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228273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latin typeface="Consolas" panose="020B0609020204030204" pitchFamily="49" charset="0"/>
                        </a:rPr>
                        <a:t>choix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23193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B60E3D7-A26E-4272-85BD-F8CEF33E5A40}"/>
              </a:ext>
            </a:extLst>
          </p:cNvPr>
          <p:cNvSpPr txBox="1"/>
          <p:nvPr/>
        </p:nvSpPr>
        <p:spPr bwMode="auto">
          <a:xfrm>
            <a:off x="3560955" y="2970986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kern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6E4EC4-D34B-4846-B1F3-563727D98039}"/>
              </a:ext>
            </a:extLst>
          </p:cNvPr>
          <p:cNvSpPr txBox="1"/>
          <p:nvPr/>
        </p:nvSpPr>
        <p:spPr bwMode="auto">
          <a:xfrm>
            <a:off x="3560955" y="2970986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'a'</a:t>
            </a:r>
            <a:endParaRPr lang="fr-FR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5CDCAC-04E6-4AB1-BB70-46511740AA09}"/>
              </a:ext>
            </a:extLst>
          </p:cNvPr>
          <p:cNvSpPr txBox="1"/>
          <p:nvPr/>
        </p:nvSpPr>
        <p:spPr bwMode="auto">
          <a:xfrm>
            <a:off x="3560955" y="2970986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kern="1200" dirty="0">
                <a:latin typeface="Segoe UI" panose="020B0502040204020203" pitchFamily="34" charset="0"/>
                <a:cs typeface="Segoe UI" panose="020B0502040204020203" pitchFamily="34" charset="0"/>
              </a:rPr>
              <a:t>'M'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FE6973-1476-4687-9200-BE1D4A8A737A}"/>
              </a:ext>
            </a:extLst>
          </p:cNvPr>
          <p:cNvSpPr txBox="1"/>
          <p:nvPr/>
        </p:nvSpPr>
        <p:spPr bwMode="auto">
          <a:xfrm>
            <a:off x="3560955" y="2970986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'q'</a:t>
            </a:r>
            <a:endParaRPr lang="fr-FR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B1EF0-1440-4C2B-939D-1C2C470C0B1F}"/>
              </a:ext>
            </a:extLst>
          </p:cNvPr>
          <p:cNvSpPr/>
          <p:nvPr/>
        </p:nvSpPr>
        <p:spPr>
          <a:xfrm>
            <a:off x="4932040" y="1233486"/>
            <a:ext cx="1259209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5444E7-E7EA-4DBC-8628-3BF440ADC767}"/>
              </a:ext>
            </a:extLst>
          </p:cNvPr>
          <p:cNvSpPr/>
          <p:nvPr/>
        </p:nvSpPr>
        <p:spPr>
          <a:xfrm>
            <a:off x="4932040" y="1383701"/>
            <a:ext cx="2880320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5A3A53-0023-40C2-A78E-5F3C0B4374D3}"/>
              </a:ext>
            </a:extLst>
          </p:cNvPr>
          <p:cNvSpPr/>
          <p:nvPr/>
        </p:nvSpPr>
        <p:spPr>
          <a:xfrm>
            <a:off x="4932040" y="1686315"/>
            <a:ext cx="2664296" cy="75203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7EACAD-4CB1-42AC-BEEC-912AF0B896EF}"/>
              </a:ext>
            </a:extLst>
          </p:cNvPr>
          <p:cNvSpPr/>
          <p:nvPr/>
        </p:nvSpPr>
        <p:spPr>
          <a:xfrm>
            <a:off x="4932040" y="2438351"/>
            <a:ext cx="1656184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9A960E-94E6-45F4-8C29-D832835123BE}"/>
              </a:ext>
            </a:extLst>
          </p:cNvPr>
          <p:cNvSpPr/>
          <p:nvPr/>
        </p:nvSpPr>
        <p:spPr>
          <a:xfrm>
            <a:off x="4932040" y="2588566"/>
            <a:ext cx="1368152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A8CDDB-C9DA-4E72-96A3-77D72E0E539C}"/>
              </a:ext>
            </a:extLst>
          </p:cNvPr>
          <p:cNvSpPr/>
          <p:nvPr/>
        </p:nvSpPr>
        <p:spPr>
          <a:xfrm>
            <a:off x="4932040" y="2888996"/>
            <a:ext cx="963935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EB1774-2D3A-4DC9-BA89-4A208F3EBFF5}"/>
              </a:ext>
            </a:extLst>
          </p:cNvPr>
          <p:cNvSpPr/>
          <p:nvPr/>
        </p:nvSpPr>
        <p:spPr>
          <a:xfrm>
            <a:off x="4932039" y="3191611"/>
            <a:ext cx="3096345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C61BD2-ABA1-4474-98CA-B4C6265E1AFD}"/>
              </a:ext>
            </a:extLst>
          </p:cNvPr>
          <p:cNvSpPr/>
          <p:nvPr/>
        </p:nvSpPr>
        <p:spPr>
          <a:xfrm>
            <a:off x="4932040" y="3341826"/>
            <a:ext cx="892498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9D2D9E-4476-4200-A6B6-EABFFAB2D670}"/>
              </a:ext>
            </a:extLst>
          </p:cNvPr>
          <p:cNvSpPr/>
          <p:nvPr/>
        </p:nvSpPr>
        <p:spPr>
          <a:xfrm>
            <a:off x="4931642" y="4558610"/>
            <a:ext cx="216422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0457F8-5371-4918-B030-B6750AE49E3A}"/>
              </a:ext>
            </a:extLst>
          </p:cNvPr>
          <p:cNvSpPr/>
          <p:nvPr/>
        </p:nvSpPr>
        <p:spPr>
          <a:xfrm>
            <a:off x="4932040" y="1382609"/>
            <a:ext cx="2880320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C09BB1-1544-4B0F-B316-95C887D29C64}"/>
              </a:ext>
            </a:extLst>
          </p:cNvPr>
          <p:cNvSpPr/>
          <p:nvPr/>
        </p:nvSpPr>
        <p:spPr>
          <a:xfrm>
            <a:off x="4932040" y="1685223"/>
            <a:ext cx="2664296" cy="75203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A64579-3FBB-44CC-8F54-21F0CA0B4701}"/>
              </a:ext>
            </a:extLst>
          </p:cNvPr>
          <p:cNvSpPr/>
          <p:nvPr/>
        </p:nvSpPr>
        <p:spPr>
          <a:xfrm>
            <a:off x="4932040" y="2437259"/>
            <a:ext cx="1656184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A443A1-8590-4D49-BD12-FBF2C24D1922}"/>
              </a:ext>
            </a:extLst>
          </p:cNvPr>
          <p:cNvSpPr/>
          <p:nvPr/>
        </p:nvSpPr>
        <p:spPr>
          <a:xfrm>
            <a:off x="4932040" y="2587474"/>
            <a:ext cx="1368152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960DCB-FF00-4373-A8AF-66EFA8261E23}"/>
              </a:ext>
            </a:extLst>
          </p:cNvPr>
          <p:cNvSpPr/>
          <p:nvPr/>
        </p:nvSpPr>
        <p:spPr>
          <a:xfrm>
            <a:off x="4931641" y="3650602"/>
            <a:ext cx="963935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767443-2F68-4BED-AF38-8CE3E7ACB23B}"/>
              </a:ext>
            </a:extLst>
          </p:cNvPr>
          <p:cNvSpPr/>
          <p:nvPr/>
        </p:nvSpPr>
        <p:spPr>
          <a:xfrm>
            <a:off x="4931642" y="3800817"/>
            <a:ext cx="3096345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FE57B-5DA2-4E97-9B44-FF536EF1AFA5}"/>
              </a:ext>
            </a:extLst>
          </p:cNvPr>
          <p:cNvSpPr/>
          <p:nvPr/>
        </p:nvSpPr>
        <p:spPr>
          <a:xfrm>
            <a:off x="4932041" y="3951032"/>
            <a:ext cx="892498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6C5F20-B2B9-4F2E-BD39-40A6B5D1A5A9}"/>
              </a:ext>
            </a:extLst>
          </p:cNvPr>
          <p:cNvSpPr/>
          <p:nvPr/>
        </p:nvSpPr>
        <p:spPr>
          <a:xfrm>
            <a:off x="4932041" y="4558609"/>
            <a:ext cx="216422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B56823-6A14-4407-921D-E8E758C7FDE5}"/>
              </a:ext>
            </a:extLst>
          </p:cNvPr>
          <p:cNvSpPr/>
          <p:nvPr/>
        </p:nvSpPr>
        <p:spPr>
          <a:xfrm>
            <a:off x="4932041" y="1382609"/>
            <a:ext cx="2880320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8B2812-C8A9-4FB9-97D6-10FF76811220}"/>
              </a:ext>
            </a:extLst>
          </p:cNvPr>
          <p:cNvSpPr/>
          <p:nvPr/>
        </p:nvSpPr>
        <p:spPr>
          <a:xfrm>
            <a:off x="4932040" y="1685223"/>
            <a:ext cx="2664296" cy="75203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E9934E-5D18-4C15-946D-7823774D8B4D}"/>
              </a:ext>
            </a:extLst>
          </p:cNvPr>
          <p:cNvSpPr/>
          <p:nvPr/>
        </p:nvSpPr>
        <p:spPr>
          <a:xfrm>
            <a:off x="4932040" y="2437259"/>
            <a:ext cx="1656184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B36F2B-1C86-4749-9F44-A9FE55A228C0}"/>
              </a:ext>
            </a:extLst>
          </p:cNvPr>
          <p:cNvSpPr/>
          <p:nvPr/>
        </p:nvSpPr>
        <p:spPr>
          <a:xfrm>
            <a:off x="4932040" y="2587474"/>
            <a:ext cx="1368152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EF0F62-D7DA-419C-BFCB-B9E2DE26FC71}"/>
              </a:ext>
            </a:extLst>
          </p:cNvPr>
          <p:cNvSpPr/>
          <p:nvPr/>
        </p:nvSpPr>
        <p:spPr>
          <a:xfrm>
            <a:off x="4931641" y="4101247"/>
            <a:ext cx="892498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27A005-FDA1-4C0D-9693-941D97E13B75}"/>
              </a:ext>
            </a:extLst>
          </p:cNvPr>
          <p:cNvSpPr/>
          <p:nvPr/>
        </p:nvSpPr>
        <p:spPr>
          <a:xfrm>
            <a:off x="4931241" y="4251462"/>
            <a:ext cx="892498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A01CC6-4238-41B5-9CFF-F0C15BC27456}"/>
              </a:ext>
            </a:extLst>
          </p:cNvPr>
          <p:cNvSpPr/>
          <p:nvPr/>
        </p:nvSpPr>
        <p:spPr>
          <a:xfrm>
            <a:off x="4932041" y="4558609"/>
            <a:ext cx="216422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5D1D43-9CDC-4919-8DFE-6D7394D5E285}"/>
              </a:ext>
            </a:extLst>
          </p:cNvPr>
          <p:cNvSpPr/>
          <p:nvPr/>
        </p:nvSpPr>
        <p:spPr>
          <a:xfrm>
            <a:off x="4932041" y="1382609"/>
            <a:ext cx="2880320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53022C-B10B-4CD4-BAF3-67555CDF8703}"/>
              </a:ext>
            </a:extLst>
          </p:cNvPr>
          <p:cNvSpPr/>
          <p:nvPr/>
        </p:nvSpPr>
        <p:spPr>
          <a:xfrm>
            <a:off x="4932041" y="4708824"/>
            <a:ext cx="216422" cy="150215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code">
            <a:extLst>
              <a:ext uri="{FF2B5EF4-FFF2-40B4-BE49-F238E27FC236}">
                <a16:creationId xmlns:a16="http://schemas.microsoft.com/office/drawing/2014/main" id="{C7606CAB-37A2-47C2-B50C-B06F3297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169450"/>
            <a:ext cx="3216295" cy="3745450"/>
          </a:xfrm>
          <a:prstGeom prst="roundRect">
            <a:avLst>
              <a:gd name="adj" fmla="val 2548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choix = </a:t>
            </a:r>
            <a:r>
              <a:rPr lang="fr-FR" sz="11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(choix !=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'q'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choix !=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'Q'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: Afficher les données\n"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 : Modifier les données\n"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 : Quitter l'application\n"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"Votre choix : 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choix;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(choix)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"Non implémenté...\n"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1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"Non implémenté...\n"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503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22874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86 0.0292 E" pathEditMode="relative" ptsTypes="">
                                      <p:cBhvr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925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" y="500639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18 0.1173 E" pathEditMode="relative" ptsTypes="">
                                      <p:cBhvr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62162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0" y="19974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1 0.0877 E" pathEditMode="relative" ptsTypes="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50" fill="hold"/>
                                        <p:tgtEl>
                                          <p:spTgt spid="28"/>
                                        </p:tgtEl>
                                      </p:cBhvr>
                                      <p:by x="82609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5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57 0.0292 E" pathEditMode="relative" ptsTypes="">
                                      <p:cBhvr>
                                        <p:cTn id="6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50" fill="hold"/>
                                        <p:tgtEl>
                                          <p:spTgt spid="29"/>
                                        </p:tgtEl>
                                      </p:cBhvr>
                                      <p:by x="70455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25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1 0.0584 E" pathEditMode="relative" ptsTypes="">
                                      <p:cBhvr>
                                        <p:cTn id="8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321219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 0.0588 E" pathEditMode="relative" ptsTypes="">
                                      <p:cBhvr>
                                        <p:cTn id="9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28824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05 0.0292 E" pathEditMode="relative" ptsTypes="">
                                      <p:cBhvr>
                                        <p:cTn id="11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24249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0 0.2366 E" pathEditMode="relative" ptsTypes="">
                                      <p:cBhvr>
                                        <p:cTn id="12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330881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7 -0.6175 E" pathEditMode="relative" ptsTypes="">
                                      <p:cBhvr>
                                        <p:cTn id="13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25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0" y="500639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42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18 0.1173 E" pathEditMode="relative" ptsTypes="">
                                      <p:cBhvr>
                                        <p:cTn id="1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9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62162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00000" y="19974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42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1 0.0877 E" pathEditMode="relative" ptsTypes="">
                                      <p:cBhvr>
                                        <p:cTn id="16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9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82609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42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57 0.0292 E" pathEditMode="relative" ptsTypes="">
                                      <p:cBhvr>
                                        <p:cTn id="18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9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70455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42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1 0.2067 E" pathEditMode="relative" ptsTypes="">
                                      <p:cBhvr>
                                        <p:cTn id="20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9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0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321219" y="10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2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 0.0292 E" pathEditMode="relative" ptsTypes="">
                                      <p:cBhvr>
                                        <p:cTn id="2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28824" y="10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05 0.0292 E" pathEditMode="relative" ptsTypes="">
                                      <p:cBhvr>
                                        <p:cTn id="22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24249" y="10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0 0.1181 E" pathEditMode="relative" ptsTypes="">
                                      <p:cBhvr>
                                        <p:cTn id="24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1330881" y="10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7 -0.6175 E" pathEditMode="relative" ptsTypes="">
                                      <p:cBhvr>
                                        <p:cTn id="25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6" dur="250" fill="hold"/>
                                        <p:tgtEl>
                                          <p:spTgt spid="42"/>
                                        </p:tgtEl>
                                      </p:cBhvr>
                                      <p:by x="925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8" dur="250" fill="hold"/>
                                        <p:tgtEl>
                                          <p:spTgt spid="42"/>
                                        </p:tgtEl>
                                      </p:cBhvr>
                                      <p:by x="100000" y="500639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18 0.1173 E" pathEditMode="relative" ptsTypes="">
                                      <p:cBhvr>
                                        <p:cTn id="27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62162" y="1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100000" y="19974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1 0.0877 E" pathEditMode="relative" ptsTypes="">
                                      <p:cBhvr>
                                        <p:cTn id="28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2609" y="10000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3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57 0.0292 E" pathEditMode="relative" ptsTypes="">
                                      <p:cBhvr>
                                        <p:cTn id="30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50" fill="hold"/>
                                        <p:tgtEl>
                                          <p:spTgt spid="46"/>
                                        </p:tgtEl>
                                      </p:cBhvr>
                                      <p:by x="65234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6" dur="250" fill="hold"/>
                                        <p:tgtEl>
                                          <p:spTgt spid="4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61 0.2943 E" pathEditMode="relative" ptsTypes="">
                                      <p:cBhvr>
                                        <p:cTn id="31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0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0 0.0292 E" pathEditMode="relative" ptsTypes="">
                                      <p:cBhvr>
                                        <p:cTn id="3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24249" y="100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69 0.0597 E" pathEditMode="relative" ptsTypes="">
                                      <p:cBhvr>
                                        <p:cTn id="34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6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1330881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9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7 -0.6175 E" pathEditMode="relative" ptsTypes="">
                                      <p:cBhvr>
                                        <p:cTn id="36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0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7514" y="100000"/>
                                    </p:animScale>
                                  </p:childTnLst>
                                </p:cTn>
                              </p:par>
                              <p:par>
                                <p:cTn id="37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2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57 0.6467 E" pathEditMode="relative" ptsTypes="">
                                      <p:cBhvr>
                                        <p:cTn id="37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 animBg="1"/>
      <p:bldP spid="14" grpId="1" animBg="1"/>
      <p:bldP spid="14" grpId="2" animBg="1"/>
      <p:bldP spid="14" grpId="3" animBg="1"/>
      <p:bldP spid="14" grpId="4" animBg="1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29" grpId="1" animBg="1"/>
      <p:bldP spid="29" grpId="2" animBg="1"/>
      <p:bldP spid="29" grpId="3" animBg="1"/>
      <p:bldP spid="29" grpId="4" animBg="1"/>
      <p:bldP spid="30" grpId="0" animBg="1"/>
      <p:bldP spid="30" grpId="1" animBg="1"/>
      <p:bldP spid="30" grpId="2" animBg="1"/>
      <p:bldP spid="30" grpId="3" animBg="1"/>
      <p:bldP spid="30" grpId="4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2" grpId="4" animBg="1"/>
      <p:bldP spid="33" grpId="0" animBg="1"/>
      <p:bldP spid="33" grpId="1" animBg="1"/>
      <p:bldP spid="33" grpId="2" animBg="1"/>
      <p:bldP spid="33" grpId="3" animBg="1"/>
      <p:bldP spid="33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5" grpId="5" animBg="1"/>
      <p:bldP spid="35" grpId="6" animBg="1"/>
      <p:bldP spid="35" grpId="7" animBg="1"/>
      <p:bldP spid="35" grpId="8" animBg="1"/>
      <p:bldP spid="35" grpId="9" animBg="1"/>
      <p:bldP spid="36" grpId="5" animBg="1"/>
      <p:bldP spid="36" grpId="6" animBg="1"/>
      <p:bldP spid="36" grpId="7" animBg="1"/>
      <p:bldP spid="36" grpId="8" animBg="1"/>
      <p:bldP spid="36" grpId="9" animBg="1"/>
      <p:bldP spid="37" grpId="5" animBg="1"/>
      <p:bldP spid="37" grpId="6" animBg="1"/>
      <p:bldP spid="37" grpId="7" animBg="1"/>
      <p:bldP spid="37" grpId="8" animBg="1"/>
      <p:bldP spid="37" grpId="9" animBg="1"/>
      <p:bldP spid="38" grpId="0" animBg="1"/>
      <p:bldP spid="38" grpId="1" animBg="1"/>
      <p:bldP spid="38" grpId="2" animBg="1"/>
      <p:bldP spid="38" grpId="3" animBg="1"/>
      <p:bldP spid="38" grpId="4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 animBg="1"/>
      <p:bldP spid="40" grpId="1" animBg="1"/>
      <p:bldP spid="40" grpId="2" animBg="1"/>
      <p:bldP spid="40" grpId="3" animBg="1"/>
      <p:bldP spid="40" grpId="4" animBg="1"/>
      <p:bldP spid="41" grpId="0" animBg="1"/>
      <p:bldP spid="41" grpId="1" animBg="1"/>
      <p:bldP spid="41" grpId="2" animBg="1"/>
      <p:bldP spid="41" grpId="3" animBg="1"/>
      <p:bldP spid="41" grpId="4" animBg="1"/>
      <p:bldP spid="42" grpId="0" animBg="1"/>
      <p:bldP spid="42" grpId="1" animBg="1"/>
      <p:bldP spid="42" grpId="2" animBg="1"/>
      <p:bldP spid="42" grpId="3" animBg="1"/>
      <p:bldP spid="42" grpId="4" animBg="1"/>
      <p:bldP spid="44" grpId="0" animBg="1"/>
      <p:bldP spid="44" grpId="1" animBg="1"/>
      <p:bldP spid="44" grpId="2" animBg="1"/>
      <p:bldP spid="44" grpId="3" animBg="1"/>
      <p:bldP spid="44" grpId="4" animBg="1"/>
      <p:bldP spid="45" grpId="0" animBg="1"/>
      <p:bldP spid="45" grpId="1" animBg="1"/>
      <p:bldP spid="45" grpId="2" animBg="1"/>
      <p:bldP spid="45" grpId="3" animBg="1"/>
      <p:bldP spid="45" grpId="4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49" grpId="4" animBg="1"/>
      <p:bldP spid="50" grpId="0" animBg="1"/>
      <p:bldP spid="50" grpId="1" animBg="1"/>
      <p:bldP spid="50" grpId="2" animBg="1"/>
      <p:bldP spid="50" grpId="3" animBg="1"/>
      <p:bldP spid="50" grpId="4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7BD56-0867-4D71-A72B-1D5275B6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4DFE86-5ECA-452F-B7AF-95B2BE8B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0D7C4-7550-401C-AE66-54988666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B1F13-CBF7-447C-96DD-38C8E7F0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711A7E0-F994-490A-B9A2-56D37A999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Boucle </a:t>
            </a:r>
            <a:r>
              <a:rPr lang="fr-FR" dirty="0" err="1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Boucle </a:t>
            </a:r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70FC907-A937-4824-9D35-42D8621F9DAD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963518" y="1635646"/>
            <a:ext cx="0" cy="457588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0AE923B0-2675-4DEE-9AA6-36F60996DEB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 flipH="1">
            <a:off x="6115711" y="2941041"/>
            <a:ext cx="1695614" cy="12700"/>
          </a:xfrm>
          <a:prstGeom prst="bentConnector5">
            <a:avLst>
              <a:gd name="adj1" fmla="val -10786"/>
              <a:gd name="adj2" fmla="val 9658480"/>
              <a:gd name="adj3" fmla="val 113482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B713D8C4-045C-42A3-981D-A5BE23B43A7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 flipH="1">
            <a:off x="6964894" y="3394824"/>
            <a:ext cx="909576" cy="1050780"/>
          </a:xfrm>
          <a:prstGeom prst="bentConnector4">
            <a:avLst>
              <a:gd name="adj1" fmla="val -25133"/>
              <a:gd name="adj2" fmla="val 76857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48CD0C6-CE04-41F6-92D6-A7741BE35961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963518" y="2822368"/>
            <a:ext cx="0" cy="175690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2A49EE-A35E-4AD0-80E4-24048D4FE776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963518" y="2370233"/>
            <a:ext cx="0" cy="175136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700F246-D5AE-4262-A973-471A1164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3829050"/>
          </a:xfrm>
        </p:spPr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14" name="code">
            <a:extLst>
              <a:ext uri="{FF2B5EF4-FFF2-40B4-BE49-F238E27FC236}">
                <a16:creationId xmlns:a16="http://schemas.microsoft.com/office/drawing/2014/main" id="{5FA28E0A-7CE9-4630-913E-A45F7466D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32" y="2204735"/>
            <a:ext cx="2678951" cy="1615202"/>
          </a:xfrm>
          <a:prstGeom prst="roundRect">
            <a:avLst>
              <a:gd name="adj" fmla="val 502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des choses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//Mettre à jour </a:t>
            </a:r>
            <a:r>
              <a:rPr lang="fr-FR" sz="1600" b="1" i="1" dirty="0" err="1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fr-FR" sz="16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600" b="1" dirty="0">
              <a:solidFill>
                <a:srgbClr val="DCDCDC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//Suite du programme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rganigramme : Préparation 14">
            <a:extLst>
              <a:ext uri="{FF2B5EF4-FFF2-40B4-BE49-F238E27FC236}">
                <a16:creationId xmlns:a16="http://schemas.microsoft.com/office/drawing/2014/main" id="{1D5C971A-0F27-4262-BD9E-5235FB962A2B}"/>
              </a:ext>
            </a:extLst>
          </p:cNvPr>
          <p:cNvSpPr/>
          <p:nvPr/>
        </p:nvSpPr>
        <p:spPr>
          <a:xfrm>
            <a:off x="5452631" y="1173981"/>
            <a:ext cx="3021774" cy="461665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Soit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une condition qui s’évalue en booléen</a:t>
            </a:r>
          </a:p>
        </p:txBody>
      </p:sp>
      <p:sp>
        <p:nvSpPr>
          <p:cNvPr id="16" name="Organigramme : Décision 15">
            <a:extLst>
              <a:ext uri="{FF2B5EF4-FFF2-40B4-BE49-F238E27FC236}">
                <a16:creationId xmlns:a16="http://schemas.microsoft.com/office/drawing/2014/main" id="{6CC086A9-EC05-4AD5-A100-9DD8C54ADD34}"/>
              </a:ext>
            </a:extLst>
          </p:cNvPr>
          <p:cNvSpPr/>
          <p:nvPr/>
        </p:nvSpPr>
        <p:spPr>
          <a:xfrm>
            <a:off x="6052566" y="2998058"/>
            <a:ext cx="1821904" cy="79353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23C558-355D-4C82-9E81-939EB5BE8073}"/>
              </a:ext>
            </a:extLst>
          </p:cNvPr>
          <p:cNvSpPr txBox="1"/>
          <p:nvPr/>
        </p:nvSpPr>
        <p:spPr bwMode="auto">
          <a:xfrm>
            <a:off x="6412005" y="3142517"/>
            <a:ext cx="110302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Est-ce que </a:t>
            </a:r>
            <a:r>
              <a:rPr lang="fr-FR" sz="1200" b="1" dirty="0" err="1">
                <a:solidFill>
                  <a:schemeClr val="dk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 vrai ?</a:t>
            </a:r>
          </a:p>
        </p:txBody>
      </p:sp>
      <p:sp>
        <p:nvSpPr>
          <p:cNvPr id="18" name="Organigramme : Procédé 17">
            <a:extLst>
              <a:ext uri="{FF2B5EF4-FFF2-40B4-BE49-F238E27FC236}">
                <a16:creationId xmlns:a16="http://schemas.microsoft.com/office/drawing/2014/main" id="{03B2B006-2F0E-4338-9818-8CCF4B13D08A}"/>
              </a:ext>
            </a:extLst>
          </p:cNvPr>
          <p:cNvSpPr/>
          <p:nvPr/>
        </p:nvSpPr>
        <p:spPr>
          <a:xfrm>
            <a:off x="6323631" y="2093234"/>
            <a:ext cx="1279774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Faire des choses</a:t>
            </a:r>
          </a:p>
        </p:txBody>
      </p:sp>
      <p:sp>
        <p:nvSpPr>
          <p:cNvPr id="19" name="Organigramme : Procédé 18">
            <a:extLst>
              <a:ext uri="{FF2B5EF4-FFF2-40B4-BE49-F238E27FC236}">
                <a16:creationId xmlns:a16="http://schemas.microsoft.com/office/drawing/2014/main" id="{00BFF0DA-C39C-41F5-AE40-8ADC08B567EA}"/>
              </a:ext>
            </a:extLst>
          </p:cNvPr>
          <p:cNvSpPr/>
          <p:nvPr/>
        </p:nvSpPr>
        <p:spPr>
          <a:xfrm>
            <a:off x="6239025" y="2545369"/>
            <a:ext cx="1448986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Mettre à jour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0" name="Organigramme : Procédé 19">
            <a:extLst>
              <a:ext uri="{FF2B5EF4-FFF2-40B4-BE49-F238E27FC236}">
                <a16:creationId xmlns:a16="http://schemas.microsoft.com/office/drawing/2014/main" id="{FEFADF84-52EF-4D6E-A173-D313109AC1CB}"/>
              </a:ext>
            </a:extLst>
          </p:cNvPr>
          <p:cNvSpPr/>
          <p:nvPr/>
        </p:nvSpPr>
        <p:spPr>
          <a:xfrm>
            <a:off x="6173684" y="4445604"/>
            <a:ext cx="1582420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Suite du programme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BDE5FD-3787-483B-B291-6D0EDA68EB28}"/>
              </a:ext>
            </a:extLst>
          </p:cNvPr>
          <p:cNvSpPr txBox="1"/>
          <p:nvPr/>
        </p:nvSpPr>
        <p:spPr bwMode="auto">
          <a:xfrm>
            <a:off x="6947057" y="3690811"/>
            <a:ext cx="39786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oui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983427E-5B43-40FD-BEB1-0DA522F332DC}"/>
              </a:ext>
            </a:extLst>
          </p:cNvPr>
          <p:cNvSpPr txBox="1"/>
          <p:nvPr/>
        </p:nvSpPr>
        <p:spPr bwMode="auto">
          <a:xfrm>
            <a:off x="7796547" y="3132920"/>
            <a:ext cx="44755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38300667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1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1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1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2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12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2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2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2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12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2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12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2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2" dur="1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3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" dur="13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3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13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3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1" dur="13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3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4" dur="13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3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7" dur="13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13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C2E4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Conditionnelles</a:t>
            </a:r>
          </a:p>
          <a:p>
            <a:r>
              <a:rPr lang="fr-FR" dirty="0"/>
              <a:t>Boucles</a:t>
            </a: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Structures de contrôle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147" grpId="0" uiExpand="1" build="p"/>
      <p:bldP spid="6147" grpId="1" uiExpand="1" build="p"/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2DD94-D3EE-4C9D-B967-FC9582CE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fr-FR" dirty="0"/>
              <a:t> vs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64FF4-E280-4AA2-85A4-FBDA5078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1AB87-7152-43FE-8199-E5CFE964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6CCC20-2F1A-4BF4-8A16-EAFD371D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2E0762E-8328-49E5-9957-15E64A27B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 </a:t>
            </a:r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9F70B5F-7FBE-4CF9-92EA-540796EB4E60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 flipH="1">
            <a:off x="6115711" y="2941041"/>
            <a:ext cx="1695614" cy="12700"/>
          </a:xfrm>
          <a:prstGeom prst="bentConnector5">
            <a:avLst>
              <a:gd name="adj1" fmla="val -10786"/>
              <a:gd name="adj2" fmla="val 9658480"/>
              <a:gd name="adj3" fmla="val 113482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22D7DA2-2F5F-435F-B52F-CCF6CB3D24C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963518" y="1635646"/>
            <a:ext cx="0" cy="457588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6F97FA01-50B7-4BE5-9EBE-E89457C6FA3A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6964894" y="3394824"/>
            <a:ext cx="909576" cy="1050780"/>
          </a:xfrm>
          <a:prstGeom prst="bentConnector4">
            <a:avLst>
              <a:gd name="adj1" fmla="val -25133"/>
              <a:gd name="adj2" fmla="val 76857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E793921-27F4-4A15-BD55-832B7745E6E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6963518" y="2822368"/>
            <a:ext cx="0" cy="175690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02271A9-810D-45C8-81F4-FBB7688D828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963518" y="2370233"/>
            <a:ext cx="0" cy="175136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rganigramme : Préparation 12">
            <a:extLst>
              <a:ext uri="{FF2B5EF4-FFF2-40B4-BE49-F238E27FC236}">
                <a16:creationId xmlns:a16="http://schemas.microsoft.com/office/drawing/2014/main" id="{E359C494-04C8-48C0-A0D2-FA1749344E82}"/>
              </a:ext>
            </a:extLst>
          </p:cNvPr>
          <p:cNvSpPr/>
          <p:nvPr/>
        </p:nvSpPr>
        <p:spPr>
          <a:xfrm>
            <a:off x="5452631" y="1173981"/>
            <a:ext cx="3021774" cy="461665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Soit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une condition qui s’évalue en booléen</a:t>
            </a:r>
          </a:p>
        </p:txBody>
      </p:sp>
      <p:sp>
        <p:nvSpPr>
          <p:cNvPr id="14" name="Organigramme : Décision 13">
            <a:extLst>
              <a:ext uri="{FF2B5EF4-FFF2-40B4-BE49-F238E27FC236}">
                <a16:creationId xmlns:a16="http://schemas.microsoft.com/office/drawing/2014/main" id="{7F361C53-2552-41ED-921A-D9CFD9B3F502}"/>
              </a:ext>
            </a:extLst>
          </p:cNvPr>
          <p:cNvSpPr/>
          <p:nvPr/>
        </p:nvSpPr>
        <p:spPr>
          <a:xfrm>
            <a:off x="6052566" y="2998058"/>
            <a:ext cx="1821904" cy="79353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5C940E-3D04-4187-8829-45A378CC3B4B}"/>
              </a:ext>
            </a:extLst>
          </p:cNvPr>
          <p:cNvSpPr txBox="1"/>
          <p:nvPr/>
        </p:nvSpPr>
        <p:spPr bwMode="auto">
          <a:xfrm>
            <a:off x="6412005" y="3142517"/>
            <a:ext cx="110302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Est-ce que </a:t>
            </a:r>
            <a:r>
              <a:rPr lang="fr-FR" sz="1200" b="1" dirty="0" err="1">
                <a:solidFill>
                  <a:schemeClr val="dk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 vrai ?</a:t>
            </a:r>
          </a:p>
        </p:txBody>
      </p:sp>
      <p:sp>
        <p:nvSpPr>
          <p:cNvPr id="16" name="Organigramme : Procédé 15">
            <a:extLst>
              <a:ext uri="{FF2B5EF4-FFF2-40B4-BE49-F238E27FC236}">
                <a16:creationId xmlns:a16="http://schemas.microsoft.com/office/drawing/2014/main" id="{FF000BB1-3183-41E4-9378-89660B499DEB}"/>
              </a:ext>
            </a:extLst>
          </p:cNvPr>
          <p:cNvSpPr/>
          <p:nvPr/>
        </p:nvSpPr>
        <p:spPr>
          <a:xfrm>
            <a:off x="6323631" y="2093234"/>
            <a:ext cx="1279774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Faire des choses</a:t>
            </a:r>
          </a:p>
        </p:txBody>
      </p:sp>
      <p:sp>
        <p:nvSpPr>
          <p:cNvPr id="17" name="Organigramme : Procédé 16">
            <a:extLst>
              <a:ext uri="{FF2B5EF4-FFF2-40B4-BE49-F238E27FC236}">
                <a16:creationId xmlns:a16="http://schemas.microsoft.com/office/drawing/2014/main" id="{96E67A33-3D31-424A-BB78-5C5F067FE50C}"/>
              </a:ext>
            </a:extLst>
          </p:cNvPr>
          <p:cNvSpPr/>
          <p:nvPr/>
        </p:nvSpPr>
        <p:spPr>
          <a:xfrm>
            <a:off x="6239025" y="2545369"/>
            <a:ext cx="1448986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Mettre à jour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8" name="Organigramme : Procédé 17">
            <a:extLst>
              <a:ext uri="{FF2B5EF4-FFF2-40B4-BE49-F238E27FC236}">
                <a16:creationId xmlns:a16="http://schemas.microsoft.com/office/drawing/2014/main" id="{1D5A7FB7-C5FB-49AB-9AD9-D0E83777FEC8}"/>
              </a:ext>
            </a:extLst>
          </p:cNvPr>
          <p:cNvSpPr/>
          <p:nvPr/>
        </p:nvSpPr>
        <p:spPr>
          <a:xfrm>
            <a:off x="6173684" y="4445604"/>
            <a:ext cx="1582420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Suite du programme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6CADC5D-E9E9-4018-B813-6DD5F036EEB9}"/>
              </a:ext>
            </a:extLst>
          </p:cNvPr>
          <p:cNvSpPr txBox="1"/>
          <p:nvPr/>
        </p:nvSpPr>
        <p:spPr bwMode="auto">
          <a:xfrm>
            <a:off x="6947057" y="3690811"/>
            <a:ext cx="39786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oui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F0DD090-1E07-4089-B5F7-55DDFA67706E}"/>
              </a:ext>
            </a:extLst>
          </p:cNvPr>
          <p:cNvSpPr txBox="1"/>
          <p:nvPr/>
        </p:nvSpPr>
        <p:spPr bwMode="auto">
          <a:xfrm>
            <a:off x="7796547" y="3132920"/>
            <a:ext cx="44755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6174AC9B-F037-4C9E-9A1C-88AF86F421EC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rot="5400000" flipH="1">
            <a:off x="2995526" y="3001365"/>
            <a:ext cx="1810855" cy="2752"/>
          </a:xfrm>
          <a:prstGeom prst="bentConnector5">
            <a:avLst>
              <a:gd name="adj1" fmla="val -8584"/>
              <a:gd name="adj2" fmla="val 41508140"/>
              <a:gd name="adj3" fmla="val 112624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4149744-8771-4185-A04F-8D07D744710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3899578" y="1635646"/>
            <a:ext cx="0" cy="461667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4E62B47D-10EE-483C-BE89-86D31C2BC4EE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 flipH="1">
            <a:off x="3900954" y="2494079"/>
            <a:ext cx="909576" cy="1951525"/>
          </a:xfrm>
          <a:prstGeom prst="bentConnector4">
            <a:avLst>
              <a:gd name="adj1" fmla="val -25133"/>
              <a:gd name="adj2" fmla="val 89404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29764B-CE96-4DF8-B568-11EF448DD408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3899578" y="2890845"/>
            <a:ext cx="2752" cy="288189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CC724D5-7474-4114-809A-8C260D11035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902330" y="3456033"/>
            <a:ext cx="0" cy="175136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rganigramme : Préparation 25">
            <a:extLst>
              <a:ext uri="{FF2B5EF4-FFF2-40B4-BE49-F238E27FC236}">
                <a16:creationId xmlns:a16="http://schemas.microsoft.com/office/drawing/2014/main" id="{D954C976-6480-48AF-A9E3-F905C7525834}"/>
              </a:ext>
            </a:extLst>
          </p:cNvPr>
          <p:cNvSpPr/>
          <p:nvPr/>
        </p:nvSpPr>
        <p:spPr>
          <a:xfrm>
            <a:off x="2388691" y="1173981"/>
            <a:ext cx="3021774" cy="461665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Soit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une condition qui s’évalue en booléen</a:t>
            </a:r>
          </a:p>
        </p:txBody>
      </p:sp>
      <p:sp>
        <p:nvSpPr>
          <p:cNvPr id="27" name="Organigramme : Décision 26">
            <a:extLst>
              <a:ext uri="{FF2B5EF4-FFF2-40B4-BE49-F238E27FC236}">
                <a16:creationId xmlns:a16="http://schemas.microsoft.com/office/drawing/2014/main" id="{A6ECB835-24A8-43D7-9816-C10CD06C5B90}"/>
              </a:ext>
            </a:extLst>
          </p:cNvPr>
          <p:cNvSpPr/>
          <p:nvPr/>
        </p:nvSpPr>
        <p:spPr>
          <a:xfrm>
            <a:off x="2988626" y="2097313"/>
            <a:ext cx="1821904" cy="79353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BE785F6-74E6-400A-8D9F-C7ACA184F7C4}"/>
              </a:ext>
            </a:extLst>
          </p:cNvPr>
          <p:cNvSpPr txBox="1"/>
          <p:nvPr/>
        </p:nvSpPr>
        <p:spPr bwMode="auto">
          <a:xfrm>
            <a:off x="3348065" y="2241772"/>
            <a:ext cx="110302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Est-ce que </a:t>
            </a:r>
            <a:r>
              <a:rPr lang="fr-FR" sz="1200" b="1" dirty="0" err="1">
                <a:solidFill>
                  <a:schemeClr val="dk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 vrai ?</a:t>
            </a:r>
          </a:p>
        </p:txBody>
      </p:sp>
      <p:sp>
        <p:nvSpPr>
          <p:cNvPr id="29" name="Organigramme : Procédé 28">
            <a:extLst>
              <a:ext uri="{FF2B5EF4-FFF2-40B4-BE49-F238E27FC236}">
                <a16:creationId xmlns:a16="http://schemas.microsoft.com/office/drawing/2014/main" id="{3B9BBC7F-1C74-4361-9C4B-E5DEAF779906}"/>
              </a:ext>
            </a:extLst>
          </p:cNvPr>
          <p:cNvSpPr/>
          <p:nvPr/>
        </p:nvSpPr>
        <p:spPr>
          <a:xfrm>
            <a:off x="3262443" y="3179034"/>
            <a:ext cx="1279774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Faire des choses</a:t>
            </a:r>
          </a:p>
        </p:txBody>
      </p:sp>
      <p:sp>
        <p:nvSpPr>
          <p:cNvPr id="30" name="Organigramme : Procédé 29">
            <a:extLst>
              <a:ext uri="{FF2B5EF4-FFF2-40B4-BE49-F238E27FC236}">
                <a16:creationId xmlns:a16="http://schemas.microsoft.com/office/drawing/2014/main" id="{E7402285-5FE4-42EE-9784-0C7D89842247}"/>
              </a:ext>
            </a:extLst>
          </p:cNvPr>
          <p:cNvSpPr/>
          <p:nvPr/>
        </p:nvSpPr>
        <p:spPr>
          <a:xfrm>
            <a:off x="3177837" y="3631169"/>
            <a:ext cx="1448986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Mettre à jour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1" name="Organigramme : Procédé 30">
            <a:extLst>
              <a:ext uri="{FF2B5EF4-FFF2-40B4-BE49-F238E27FC236}">
                <a16:creationId xmlns:a16="http://schemas.microsoft.com/office/drawing/2014/main" id="{036D8370-035A-487E-A563-DAEDB02E2733}"/>
              </a:ext>
            </a:extLst>
          </p:cNvPr>
          <p:cNvSpPr/>
          <p:nvPr/>
        </p:nvSpPr>
        <p:spPr>
          <a:xfrm>
            <a:off x="3109744" y="4445604"/>
            <a:ext cx="1582420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Suite du programme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DA1FE0D-F293-4F82-A14C-5FD93FA09DB2}"/>
              </a:ext>
            </a:extLst>
          </p:cNvPr>
          <p:cNvSpPr txBox="1"/>
          <p:nvPr/>
        </p:nvSpPr>
        <p:spPr bwMode="auto">
          <a:xfrm>
            <a:off x="3883117" y="2790066"/>
            <a:ext cx="39786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oui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56CE8F-2EA1-4B5B-9284-6C50C446CB19}"/>
              </a:ext>
            </a:extLst>
          </p:cNvPr>
          <p:cNvSpPr txBox="1"/>
          <p:nvPr/>
        </p:nvSpPr>
        <p:spPr bwMode="auto">
          <a:xfrm>
            <a:off x="4732607" y="2232175"/>
            <a:ext cx="44755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29892384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DF4CD36-A112-4907-A0DC-F1E861C2C1AD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flipH="1">
            <a:off x="6963518" y="1690096"/>
            <a:ext cx="1" cy="407217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5D0E33A-1A0F-4AC5-9F1A-4DDAB82CA318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6963518" y="1191399"/>
            <a:ext cx="1" cy="221698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6F1AB452-69CE-4BB2-86A4-AEEEB609136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rot="5400000" flipH="1">
            <a:off x="6059468" y="3001364"/>
            <a:ext cx="1810855" cy="2755"/>
          </a:xfrm>
          <a:prstGeom prst="bentConnector5">
            <a:avLst>
              <a:gd name="adj1" fmla="val -8033"/>
              <a:gd name="adj2" fmla="val 41463049"/>
              <a:gd name="adj3" fmla="val 112624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68738EE2-1B5F-428E-B0BE-0E422D873C92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flipH="1">
            <a:off x="6964894" y="2494079"/>
            <a:ext cx="909576" cy="1951525"/>
          </a:xfrm>
          <a:prstGeom prst="bentConnector4">
            <a:avLst>
              <a:gd name="adj1" fmla="val -25133"/>
              <a:gd name="adj2" fmla="val 90371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D83D587-A4AF-47D3-AC03-EEC58B63895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963518" y="2890845"/>
            <a:ext cx="2752" cy="288189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1DB1040-AA7D-4170-A181-A2E29FFBA98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966270" y="3456033"/>
            <a:ext cx="3" cy="175136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7078AE3-C086-4952-9773-6AF0AE43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endParaRPr lang="fr-FR" sz="1700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E8CDB-0892-46C9-919F-DFAC5EA5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65452-DFFE-4316-A79E-A43B2BDA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2129E-7FD9-4AF2-92BD-0EFD4C72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75AA4-4358-4D64-B231-464F6882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111C279-B6D2-4E43-AAAB-3C768F3B0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Boucle </a:t>
            </a:r>
            <a:r>
              <a:rPr lang="fr-FR" dirty="0">
                <a:solidFill>
                  <a:schemeClr val="bg2"/>
                </a:solidFill>
                <a:latin typeface="Consolas" panose="020B0609020204030204" pitchFamily="49" charset="0"/>
              </a:rPr>
              <a:t>do </a:t>
            </a:r>
            <a:r>
              <a:rPr lang="fr-FR" dirty="0" err="1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Boucle </a:t>
            </a:r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A7394B34-94D7-4CD3-AD97-9AD74736D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32" y="2204735"/>
            <a:ext cx="2678951" cy="1108472"/>
          </a:xfrm>
          <a:prstGeom prst="roundRect">
            <a:avLst>
              <a:gd name="adj" fmla="val 502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(init; 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des choses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rganigramme : Préparation 8">
            <a:extLst>
              <a:ext uri="{FF2B5EF4-FFF2-40B4-BE49-F238E27FC236}">
                <a16:creationId xmlns:a16="http://schemas.microsoft.com/office/drawing/2014/main" id="{7A9A9FFF-4DD2-4D63-B7A0-46B5569280EE}"/>
              </a:ext>
            </a:extLst>
          </p:cNvPr>
          <p:cNvSpPr/>
          <p:nvPr/>
        </p:nvSpPr>
        <p:spPr>
          <a:xfrm>
            <a:off x="6516218" y="914400"/>
            <a:ext cx="894600" cy="276999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96FCC8FD-76F9-468E-B661-37A44A067675}"/>
              </a:ext>
            </a:extLst>
          </p:cNvPr>
          <p:cNvSpPr/>
          <p:nvPr/>
        </p:nvSpPr>
        <p:spPr>
          <a:xfrm>
            <a:off x="6052566" y="2097313"/>
            <a:ext cx="1821904" cy="79353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2845E0-B3EA-4F04-A848-CB3E5FA401A2}"/>
              </a:ext>
            </a:extLst>
          </p:cNvPr>
          <p:cNvSpPr txBox="1"/>
          <p:nvPr/>
        </p:nvSpPr>
        <p:spPr bwMode="auto">
          <a:xfrm>
            <a:off x="6412005" y="2241772"/>
            <a:ext cx="110302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Est-ce que </a:t>
            </a:r>
            <a:r>
              <a:rPr lang="fr-FR" sz="1200" b="1" dirty="0" err="1">
                <a:solidFill>
                  <a:schemeClr val="dk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 vrai ?</a:t>
            </a: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71F5EE60-310C-42F0-A332-5211702B0EB8}"/>
              </a:ext>
            </a:extLst>
          </p:cNvPr>
          <p:cNvSpPr/>
          <p:nvPr/>
        </p:nvSpPr>
        <p:spPr>
          <a:xfrm>
            <a:off x="6326383" y="3179034"/>
            <a:ext cx="1279774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Faire des choses</a:t>
            </a:r>
          </a:p>
        </p:txBody>
      </p:sp>
      <p:sp>
        <p:nvSpPr>
          <p:cNvPr id="14" name="Organigramme : Procédé 13">
            <a:extLst>
              <a:ext uri="{FF2B5EF4-FFF2-40B4-BE49-F238E27FC236}">
                <a16:creationId xmlns:a16="http://schemas.microsoft.com/office/drawing/2014/main" id="{A056E2FD-0E2B-4904-A17E-7827D84375E5}"/>
              </a:ext>
            </a:extLst>
          </p:cNvPr>
          <p:cNvSpPr/>
          <p:nvPr/>
        </p:nvSpPr>
        <p:spPr>
          <a:xfrm>
            <a:off x="6360402" y="3631169"/>
            <a:ext cx="1211742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Incrémentation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5" name="Organigramme : Procédé 14">
            <a:extLst>
              <a:ext uri="{FF2B5EF4-FFF2-40B4-BE49-F238E27FC236}">
                <a16:creationId xmlns:a16="http://schemas.microsoft.com/office/drawing/2014/main" id="{C09D642A-86C3-4AC9-B0F9-F190BD297D8C}"/>
              </a:ext>
            </a:extLst>
          </p:cNvPr>
          <p:cNvSpPr/>
          <p:nvPr/>
        </p:nvSpPr>
        <p:spPr>
          <a:xfrm>
            <a:off x="6173684" y="4445604"/>
            <a:ext cx="1582420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Suite du programme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C88E527-FF33-4A96-85B4-748D97B53639}"/>
              </a:ext>
            </a:extLst>
          </p:cNvPr>
          <p:cNvSpPr txBox="1"/>
          <p:nvPr/>
        </p:nvSpPr>
        <p:spPr bwMode="auto">
          <a:xfrm>
            <a:off x="6947057" y="2790066"/>
            <a:ext cx="39786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oui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6E1DE4-B0B1-4334-AF2A-FBEA57A1B760}"/>
              </a:ext>
            </a:extLst>
          </p:cNvPr>
          <p:cNvSpPr txBox="1"/>
          <p:nvPr/>
        </p:nvSpPr>
        <p:spPr bwMode="auto">
          <a:xfrm>
            <a:off x="7796547" y="2232175"/>
            <a:ext cx="44755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</a:p>
        </p:txBody>
      </p:sp>
      <p:sp>
        <p:nvSpPr>
          <p:cNvPr id="26" name="Organigramme : Procédé 25">
            <a:extLst>
              <a:ext uri="{FF2B5EF4-FFF2-40B4-BE49-F238E27FC236}">
                <a16:creationId xmlns:a16="http://schemas.microsoft.com/office/drawing/2014/main" id="{33386EF8-1F3C-4603-A923-9237F86107A7}"/>
              </a:ext>
            </a:extLst>
          </p:cNvPr>
          <p:cNvSpPr/>
          <p:nvPr/>
        </p:nvSpPr>
        <p:spPr>
          <a:xfrm>
            <a:off x="6462420" y="1413097"/>
            <a:ext cx="1002197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Initialisation</a:t>
            </a:r>
          </a:p>
        </p:txBody>
      </p:sp>
    </p:spTree>
    <p:extLst>
      <p:ext uri="{BB962C8B-B14F-4D97-AF65-F5344CB8AC3E}">
        <p14:creationId xmlns:p14="http://schemas.microsoft.com/office/powerpoint/2010/main" val="27684483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2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12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2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2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2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12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2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12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2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2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2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3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2" dur="13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3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" dur="13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3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13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3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1" dur="13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3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4" dur="13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3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7" dur="13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12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13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C2E4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F808E-391E-4F8D-8B63-3183834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2178C-038E-457A-A8CE-58C7DDA2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: afficher 0 1 2 3 4 5 6 7 8 9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92452-D930-4905-BD0D-F072C07F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FE088-935F-450C-831B-0098663D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E0B31-815A-4887-AA1E-4EDF3EF4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DBEBB4E-5820-430C-A19A-918F6FBE62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do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 </a:t>
            </a:r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AF99A82B-9D38-45FC-88D1-A78DCD73E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998" y="2178647"/>
            <a:ext cx="3216295" cy="1389704"/>
          </a:xfrm>
          <a:prstGeom prst="roundRect">
            <a:avLst>
              <a:gd name="adj" fmla="val 2548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++i)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i &lt;&lt; </a:t>
            </a:r>
            <a:r>
              <a:rPr lang="fr-FR" sz="14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0B639872-EC7D-4DC5-AC6F-62658981A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45431"/>
              </p:ext>
            </p:extLst>
          </p:nvPr>
        </p:nvGraphicFramePr>
        <p:xfrm>
          <a:off x="2627784" y="2637993"/>
          <a:ext cx="1811283" cy="37084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152683409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228273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fr-FR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23193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B60E3D7-A26E-4272-85BD-F8CEF33E5A40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kern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6E4EC4-D34B-4846-B1F3-563727D98039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fr-FR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5CDCAC-04E6-4AB1-BB70-46511740AA09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kern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FE6973-1476-4687-9200-BE1D4A8A737A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kern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F42211D-3632-48B9-A62A-021F215FA1CA}"/>
              </a:ext>
            </a:extLst>
          </p:cNvPr>
          <p:cNvSpPr txBox="1"/>
          <p:nvPr/>
        </p:nvSpPr>
        <p:spPr bwMode="auto">
          <a:xfrm>
            <a:off x="2627784" y="2639501"/>
            <a:ext cx="93317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b="1" dirty="0"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D62650-C33B-4A95-B5FD-CA9D14AD1824}"/>
              </a:ext>
            </a:extLst>
          </p:cNvPr>
          <p:cNvSpPr/>
          <p:nvPr/>
        </p:nvSpPr>
        <p:spPr>
          <a:xfrm>
            <a:off x="4898997" y="2281238"/>
            <a:ext cx="188581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456EE6-7C18-4D67-B905-23DABA45CBD7}"/>
              </a:ext>
            </a:extLst>
          </p:cNvPr>
          <p:cNvSpPr/>
          <p:nvPr/>
        </p:nvSpPr>
        <p:spPr>
          <a:xfrm>
            <a:off x="4898996" y="2471738"/>
            <a:ext cx="2913364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5D58A6-AC16-4A04-92DD-4E0C196B31E7}"/>
              </a:ext>
            </a:extLst>
          </p:cNvPr>
          <p:cNvSpPr/>
          <p:nvPr/>
        </p:nvSpPr>
        <p:spPr>
          <a:xfrm>
            <a:off x="5481638" y="2471738"/>
            <a:ext cx="1004887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A35A17-8E52-4BC5-8978-D6281D6827E3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D8EC54-1433-482A-8C85-6141533F1EC5}"/>
              </a:ext>
            </a:extLst>
          </p:cNvPr>
          <p:cNvSpPr/>
          <p:nvPr/>
        </p:nvSpPr>
        <p:spPr>
          <a:xfrm>
            <a:off x="7332456" y="2471738"/>
            <a:ext cx="335888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014994-A7CA-4202-9BA3-EF73E3278F73}"/>
              </a:ext>
            </a:extLst>
          </p:cNvPr>
          <p:cNvSpPr/>
          <p:nvPr/>
        </p:nvSpPr>
        <p:spPr>
          <a:xfrm>
            <a:off x="4898996" y="2890838"/>
            <a:ext cx="2481316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1FBC9D-BBA7-4728-8D88-894DDACE303B}"/>
              </a:ext>
            </a:extLst>
          </p:cNvPr>
          <p:cNvSpPr/>
          <p:nvPr/>
        </p:nvSpPr>
        <p:spPr>
          <a:xfrm>
            <a:off x="4898998" y="3309938"/>
            <a:ext cx="188580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123D348-F96B-41A4-8E6E-83FBE3F43BDE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A5D819-7A79-45B5-BEBF-BBA2833C1718}"/>
              </a:ext>
            </a:extLst>
          </p:cNvPr>
          <p:cNvSpPr/>
          <p:nvPr/>
        </p:nvSpPr>
        <p:spPr>
          <a:xfrm>
            <a:off x="7332456" y="2471738"/>
            <a:ext cx="335888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FC8BE1-7952-4C9E-A91A-61B0F629C01B}"/>
              </a:ext>
            </a:extLst>
          </p:cNvPr>
          <p:cNvSpPr/>
          <p:nvPr/>
        </p:nvSpPr>
        <p:spPr>
          <a:xfrm>
            <a:off x="4898996" y="2890838"/>
            <a:ext cx="2481316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1D1E9D-274A-4AF3-81F1-641CFEFD0031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5ED0E8-7AFF-42F9-BD3B-1496B338104D}"/>
              </a:ext>
            </a:extLst>
          </p:cNvPr>
          <p:cNvSpPr/>
          <p:nvPr/>
        </p:nvSpPr>
        <p:spPr>
          <a:xfrm>
            <a:off x="7332456" y="2471738"/>
            <a:ext cx="335888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C46362-D8BB-4783-B58F-3A955CF92CA0}"/>
              </a:ext>
            </a:extLst>
          </p:cNvPr>
          <p:cNvSpPr/>
          <p:nvPr/>
        </p:nvSpPr>
        <p:spPr>
          <a:xfrm>
            <a:off x="4898996" y="2890838"/>
            <a:ext cx="2481316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E970EE-6E07-4AC1-9C33-8067FD5C7182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C36749-D073-44BD-A835-580D426529D9}"/>
              </a:ext>
            </a:extLst>
          </p:cNvPr>
          <p:cNvSpPr/>
          <p:nvPr/>
        </p:nvSpPr>
        <p:spPr>
          <a:xfrm>
            <a:off x="7332456" y="2471738"/>
            <a:ext cx="335888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2B714E-7CE9-41F1-9983-8D794F4F0636}"/>
              </a:ext>
            </a:extLst>
          </p:cNvPr>
          <p:cNvSpPr/>
          <p:nvPr/>
        </p:nvSpPr>
        <p:spPr>
          <a:xfrm>
            <a:off x="4898996" y="2890838"/>
            <a:ext cx="2481316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FBFC15-FACA-4210-9E7D-4FA1344BB84E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588D599-8EFE-4B44-B2F9-6A472FAEF2ED}"/>
              </a:ext>
            </a:extLst>
          </p:cNvPr>
          <p:cNvSpPr/>
          <p:nvPr/>
        </p:nvSpPr>
        <p:spPr>
          <a:xfrm>
            <a:off x="7332456" y="2471738"/>
            <a:ext cx="335888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19661F6-A9C8-486E-94D3-E38385BF45B7}"/>
              </a:ext>
            </a:extLst>
          </p:cNvPr>
          <p:cNvSpPr/>
          <p:nvPr/>
        </p:nvSpPr>
        <p:spPr>
          <a:xfrm>
            <a:off x="4898996" y="2890838"/>
            <a:ext cx="2481316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47B5C7F-9AC2-4C0F-A929-9B58142A86EB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F9438A0-8815-4CD0-8FFB-E1A8C7DE565F}"/>
              </a:ext>
            </a:extLst>
          </p:cNvPr>
          <p:cNvSpPr/>
          <p:nvPr/>
        </p:nvSpPr>
        <p:spPr>
          <a:xfrm>
            <a:off x="7332456" y="2471738"/>
            <a:ext cx="335888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7E30C8-08BC-4954-85DE-4670EB0C1EAE}"/>
              </a:ext>
            </a:extLst>
          </p:cNvPr>
          <p:cNvSpPr/>
          <p:nvPr/>
        </p:nvSpPr>
        <p:spPr>
          <a:xfrm>
            <a:off x="4898996" y="2890838"/>
            <a:ext cx="2481316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436181C-9A18-4ACF-B5BF-3E9AA02D739A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E7CA7ED-9067-4246-B997-6F1964100B6C}"/>
              </a:ext>
            </a:extLst>
          </p:cNvPr>
          <p:cNvSpPr/>
          <p:nvPr/>
        </p:nvSpPr>
        <p:spPr>
          <a:xfrm>
            <a:off x="7332456" y="2471738"/>
            <a:ext cx="335888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844A30-06E7-4AEB-9B6E-D6E6C5A0EC65}"/>
              </a:ext>
            </a:extLst>
          </p:cNvPr>
          <p:cNvSpPr/>
          <p:nvPr/>
        </p:nvSpPr>
        <p:spPr>
          <a:xfrm>
            <a:off x="4898996" y="2890838"/>
            <a:ext cx="2481316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E8B2A9-2953-4486-B5A7-5102FEA1CE8D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AB098C-8D0D-42C4-8EB5-206B01CD7C9E}"/>
              </a:ext>
            </a:extLst>
          </p:cNvPr>
          <p:cNvSpPr/>
          <p:nvPr/>
        </p:nvSpPr>
        <p:spPr>
          <a:xfrm>
            <a:off x="7332456" y="2471738"/>
            <a:ext cx="335888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2F7282-C140-4084-8F3C-31BDF4DF24AE}"/>
              </a:ext>
            </a:extLst>
          </p:cNvPr>
          <p:cNvSpPr/>
          <p:nvPr/>
        </p:nvSpPr>
        <p:spPr>
          <a:xfrm>
            <a:off x="4898996" y="2890838"/>
            <a:ext cx="2481316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2F0AE77-97A1-4786-BAB9-3E251D8FF151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6EFA59-BF43-44AB-9F8C-CFAB10BA9EF2}"/>
              </a:ext>
            </a:extLst>
          </p:cNvPr>
          <p:cNvSpPr/>
          <p:nvPr/>
        </p:nvSpPr>
        <p:spPr>
          <a:xfrm>
            <a:off x="7332456" y="2471738"/>
            <a:ext cx="335888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5E0800-8508-4749-9319-ED5880FA2A8D}"/>
              </a:ext>
            </a:extLst>
          </p:cNvPr>
          <p:cNvSpPr/>
          <p:nvPr/>
        </p:nvSpPr>
        <p:spPr>
          <a:xfrm>
            <a:off x="4898996" y="2890838"/>
            <a:ext cx="2481316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610C95A-08E3-4137-BC00-6D9A72143CC6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C18FC1-ECD1-4485-AAE5-1004BEC84734}"/>
              </a:ext>
            </a:extLst>
          </p:cNvPr>
          <p:cNvSpPr/>
          <p:nvPr/>
        </p:nvSpPr>
        <p:spPr>
          <a:xfrm>
            <a:off x="7332456" y="2471738"/>
            <a:ext cx="335888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4852550-EBE4-41C5-A100-25058E78159F}"/>
              </a:ext>
            </a:extLst>
          </p:cNvPr>
          <p:cNvSpPr/>
          <p:nvPr/>
        </p:nvSpPr>
        <p:spPr>
          <a:xfrm>
            <a:off x="4898996" y="2890838"/>
            <a:ext cx="2481316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A89B626-62C2-4A26-9E56-E42AFD6F4247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fr-FR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12DF697-9055-4921-B421-D80B6A9D0350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fr-FR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34D212E-573E-46C6-9E2C-A0645A814469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fr-FR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08248CB7-F352-4E17-ABF2-C671258799CC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fr-FR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BB205B4-0167-462B-BF1D-72EB1B81D7EE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fr-FR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A284E73E-98BF-48B0-BFE0-CF8A457276AA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fr-FR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3F2D7561-8E6C-4FD9-88E9-916244331357}"/>
              </a:ext>
            </a:extLst>
          </p:cNvPr>
          <p:cNvSpPr txBox="1"/>
          <p:nvPr/>
        </p:nvSpPr>
        <p:spPr bwMode="auto">
          <a:xfrm>
            <a:off x="3560955" y="2637993"/>
            <a:ext cx="8781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kern="12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7F4AC6-751A-4FE7-B20E-DBC46A0A58F4}"/>
              </a:ext>
            </a:extLst>
          </p:cNvPr>
          <p:cNvSpPr/>
          <p:nvPr/>
        </p:nvSpPr>
        <p:spPr>
          <a:xfrm>
            <a:off x="6549619" y="2471738"/>
            <a:ext cx="727482" cy="1905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CE6D5B-093E-44CB-8293-4B5AA6A558C9}"/>
              </a:ext>
            </a:extLst>
          </p:cNvPr>
          <p:cNvSpPr/>
          <p:nvPr/>
        </p:nvSpPr>
        <p:spPr>
          <a:xfrm>
            <a:off x="2413729" y="3876501"/>
            <a:ext cx="6406743" cy="591104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100" dirty="0">
              <a:solidFill>
                <a:schemeClr val="tx2">
                  <a:lumMod val="10000"/>
                  <a:lumOff val="90000"/>
                </a:schemeClr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4D98EC93-7EAC-4ECC-B7A1-8248A184FCDF}"/>
              </a:ext>
            </a:extLst>
          </p:cNvPr>
          <p:cNvSpPr txBox="1"/>
          <p:nvPr/>
        </p:nvSpPr>
        <p:spPr bwMode="auto">
          <a:xfrm>
            <a:off x="2413083" y="3876501"/>
            <a:ext cx="26962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"/>
                    <a:lumOff val="9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EC628C2B-7E01-4F35-B381-A8B28CB8EBA2}"/>
              </a:ext>
            </a:extLst>
          </p:cNvPr>
          <p:cNvSpPr txBox="1"/>
          <p:nvPr/>
        </p:nvSpPr>
        <p:spPr bwMode="auto">
          <a:xfrm>
            <a:off x="2581415" y="3876501"/>
            <a:ext cx="26962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"/>
                    <a:lumOff val="9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8A6C9DC-FDA5-4B0C-9EE2-BC251F47097A}"/>
              </a:ext>
            </a:extLst>
          </p:cNvPr>
          <p:cNvSpPr txBox="1"/>
          <p:nvPr/>
        </p:nvSpPr>
        <p:spPr bwMode="auto">
          <a:xfrm>
            <a:off x="2749747" y="3876501"/>
            <a:ext cx="26962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"/>
                    <a:lumOff val="9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D340EDB-2172-4688-BB03-3F36EDD59005}"/>
              </a:ext>
            </a:extLst>
          </p:cNvPr>
          <p:cNvSpPr txBox="1"/>
          <p:nvPr/>
        </p:nvSpPr>
        <p:spPr bwMode="auto">
          <a:xfrm>
            <a:off x="2918079" y="3876501"/>
            <a:ext cx="26962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"/>
                    <a:lumOff val="9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0FE07AA9-BEE9-4ABB-BEE8-36E4CC0BD7C6}"/>
              </a:ext>
            </a:extLst>
          </p:cNvPr>
          <p:cNvSpPr txBox="1"/>
          <p:nvPr/>
        </p:nvSpPr>
        <p:spPr bwMode="auto">
          <a:xfrm>
            <a:off x="3086411" y="3876501"/>
            <a:ext cx="26962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"/>
                    <a:lumOff val="9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89AFCD-D1B9-4A50-BC64-3E4D18749429}"/>
              </a:ext>
            </a:extLst>
          </p:cNvPr>
          <p:cNvSpPr txBox="1"/>
          <p:nvPr/>
        </p:nvSpPr>
        <p:spPr bwMode="auto">
          <a:xfrm>
            <a:off x="3254743" y="3876501"/>
            <a:ext cx="26962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"/>
                    <a:lumOff val="9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971B7E6E-755E-4AC6-BCFE-92E84316F7D1}"/>
              </a:ext>
            </a:extLst>
          </p:cNvPr>
          <p:cNvSpPr txBox="1"/>
          <p:nvPr/>
        </p:nvSpPr>
        <p:spPr bwMode="auto">
          <a:xfrm>
            <a:off x="3423075" y="3876501"/>
            <a:ext cx="26962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"/>
                    <a:lumOff val="9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DC6A0185-8963-477A-A679-ABEEBF21B8AC}"/>
              </a:ext>
            </a:extLst>
          </p:cNvPr>
          <p:cNvSpPr txBox="1"/>
          <p:nvPr/>
        </p:nvSpPr>
        <p:spPr bwMode="auto">
          <a:xfrm>
            <a:off x="3591407" y="3876501"/>
            <a:ext cx="26962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"/>
                    <a:lumOff val="9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B3AD11E6-AB6B-440B-B12A-FC75C1472CF4}"/>
              </a:ext>
            </a:extLst>
          </p:cNvPr>
          <p:cNvSpPr txBox="1"/>
          <p:nvPr/>
        </p:nvSpPr>
        <p:spPr bwMode="auto">
          <a:xfrm>
            <a:off x="3759739" y="3876501"/>
            <a:ext cx="26962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"/>
                    <a:lumOff val="9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51049CD0-9F8E-41D6-9EED-C0174C6E6FE6}"/>
              </a:ext>
            </a:extLst>
          </p:cNvPr>
          <p:cNvSpPr txBox="1"/>
          <p:nvPr/>
        </p:nvSpPr>
        <p:spPr bwMode="auto">
          <a:xfrm>
            <a:off x="3928075" y="3876501"/>
            <a:ext cx="26962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"/>
                    <a:lumOff val="90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52" name="code">
            <a:extLst>
              <a:ext uri="{FF2B5EF4-FFF2-40B4-BE49-F238E27FC236}">
                <a16:creationId xmlns:a16="http://schemas.microsoft.com/office/drawing/2014/main" id="{C7606CAB-37A2-47C2-B50C-B06F3297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998" y="2178647"/>
            <a:ext cx="3216295" cy="1389704"/>
          </a:xfrm>
          <a:prstGeom prst="roundRect">
            <a:avLst>
              <a:gd name="adj" fmla="val 2548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++i)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i &lt;&lt; </a:t>
            </a:r>
            <a:r>
              <a:rPr lang="fr-FR" sz="14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749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544887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90 0.0370 E" pathEditMode="relative" ptsTypes="">
                                      <p:cBhvr>
                                        <p:cTn id="1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34492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06 0.0000 E" pathEditMode="relative" ptsTypes="">
                                      <p:cBhvr>
                                        <p:cTn id="2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72394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16 0.0000 E" pathEditMode="relative" ptsTypes="">
                                      <p:cBhvr>
                                        <p:cTn id="5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341083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6 0.0815 E" pathEditMode="relative" ptsTypes="">
                                      <p:cBhvr>
                                        <p:cTn id="6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13537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88 -0.0815 E" pathEditMode="relative" ptsTypes="">
                                      <p:cBhvr>
                                        <p:cTn id="8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216585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2 0.0000 E" pathEditMode="relative" ptsTypes="">
                                      <p:cBhvr>
                                        <p:cTn id="10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50" fill="hold"/>
                                        <p:tgtEl>
                                          <p:spTgt spid="79"/>
                                        </p:tgtEl>
                                      </p:cBhvr>
                                      <p:by x="341083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50" fill="hold"/>
                                        <p:tgtEl>
                                          <p:spTgt spid="7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8455 0.08149 " pathEditMode="relative" rAng="0" ptsTypes="AA">
                                      <p:cBhvr>
                                        <p:cTn id="118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4074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250" fill="hold"/>
                                        <p:tgtEl>
                                          <p:spTgt spid="81"/>
                                        </p:tgtEl>
                                      </p:cBhvr>
                                      <p:by x="13537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250" fill="hold"/>
                                        <p:tgtEl>
                                          <p:spTgt spid="8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4879 -0.08149 " pathEditMode="relative" rAng="0" ptsTypes="AA">
                                      <p:cBhvr>
                                        <p:cTn id="136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407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3" dur="250" fill="hold"/>
                                        <p:tgtEl>
                                          <p:spTgt spid="80"/>
                                        </p:tgtEl>
                                      </p:cBhvr>
                                      <p:by x="216585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250" fill="hold"/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06424 -4.07407E-6 " pathEditMode="relative" rAng="0" ptsTypes="AA">
                                      <p:cBhvr>
                                        <p:cTn id="157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250" fill="hold"/>
                                        <p:tgtEl>
                                          <p:spTgt spid="82"/>
                                        </p:tgtEl>
                                      </p:cBhvr>
                                      <p:by x="341083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9" dur="250" fill="hold"/>
                                        <p:tgtEl>
                                          <p:spTgt spid="8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8455 0.08149 " pathEditMode="relative" rAng="0" ptsTypes="AA">
                                      <p:cBhvr>
                                        <p:cTn id="171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4074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5" dur="250" fill="hold"/>
                                        <p:tgtEl>
                                          <p:spTgt spid="84"/>
                                        </p:tgtEl>
                                      </p:cBhvr>
                                      <p:by x="13537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50" fill="hold"/>
                                        <p:tgtEl>
                                          <p:spTgt spid="8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4879 -0.08149 " pathEditMode="relative" rAng="0" ptsTypes="AA">
                                      <p:cBhvr>
                                        <p:cTn id="18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407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"/>
                            </p:stCondLst>
                            <p:childTnLst>
                              <p:par>
                                <p:cTn id="20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5" dur="50" fill="hold"/>
                                        <p:tgtEl>
                                          <p:spTgt spid="83"/>
                                        </p:tgtEl>
                                      </p:cBhvr>
                                      <p:by x="216585" y="10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7" dur="50" fill="hold"/>
                                        <p:tgtEl>
                                          <p:spTgt spid="8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06424 -4.07407E-6 " pathEditMode="relative" rAng="0" ptsTypes="AA">
                                      <p:cBhvr>
                                        <p:cTn id="209" dur="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50"/>
                            </p:stCondLst>
                            <p:childTnLst>
                              <p:par>
                                <p:cTn id="2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50" fill="hold"/>
                                        <p:tgtEl>
                                          <p:spTgt spid="85"/>
                                        </p:tgtEl>
                                      </p:cBhvr>
                                      <p:by x="341083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0" dur="50" fill="hold"/>
                                        <p:tgtEl>
                                          <p:spTgt spid="8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8455 0.08149 " pathEditMode="relative" rAng="0" ptsTypes="AA">
                                      <p:cBhvr>
                                        <p:cTn id="222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4074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10"/>
                            </p:stCondLst>
                            <p:childTnLst>
                              <p:par>
                                <p:cTn id="23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5" dur="50" fill="hold"/>
                                        <p:tgtEl>
                                          <p:spTgt spid="87"/>
                                        </p:tgtEl>
                                      </p:cBhvr>
                                      <p:by x="13537" y="1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7" dur="50" fill="hold"/>
                                        <p:tgtEl>
                                          <p:spTgt spid="8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4879 -0.08149 " pathEditMode="relative" rAng="0" ptsTypes="AA">
                                      <p:cBhvr>
                                        <p:cTn id="239" dur="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4074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1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60"/>
                            </p:stCondLst>
                            <p:childTnLst>
                              <p:par>
                                <p:cTn id="2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10"/>
                            </p:stCondLst>
                            <p:childTnLst>
                              <p:par>
                                <p:cTn id="25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5" dur="50" fill="hold"/>
                                        <p:tgtEl>
                                          <p:spTgt spid="86"/>
                                        </p:tgtEl>
                                      </p:cBhvr>
                                      <p:by x="216585" y="10000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7" dur="50" fill="hold"/>
                                        <p:tgtEl>
                                          <p:spTgt spid="8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06424 -4.07407E-6 " pathEditMode="relative" rAng="0" ptsTypes="AA">
                                      <p:cBhvr>
                                        <p:cTn id="259" dur="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0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60"/>
                            </p:stCondLst>
                            <p:childTnLst>
                              <p:par>
                                <p:cTn id="26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8" dur="50" fill="hold"/>
                                        <p:tgtEl>
                                          <p:spTgt spid="88"/>
                                        </p:tgtEl>
                                      </p:cBhvr>
                                      <p:by x="341083" y="10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0" dur="50" fill="hold"/>
                                        <p:tgtEl>
                                          <p:spTgt spid="8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8455 0.08149 " pathEditMode="relative" rAng="0" ptsTypes="AA">
                                      <p:cBhvr>
                                        <p:cTn id="272" dur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4074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1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1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1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20"/>
                            </p:stCondLst>
                            <p:childTnLst>
                              <p:par>
                                <p:cTn id="28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5" dur="50" fill="hold"/>
                                        <p:tgtEl>
                                          <p:spTgt spid="90"/>
                                        </p:tgtEl>
                                      </p:cBhvr>
                                      <p:by x="13537" y="100000"/>
                                    </p:animScale>
                                  </p:childTnLst>
                                </p:cTn>
                              </p:par>
                              <p:par>
                                <p:cTn id="28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7" dur="50" fill="hold"/>
                                        <p:tgtEl>
                                          <p:spTgt spid="9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4879 -0.08149 " pathEditMode="relative" rAng="0" ptsTypes="AA">
                                      <p:cBhvr>
                                        <p:cTn id="289" dur="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4074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1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670"/>
                            </p:stCondLst>
                            <p:childTnLst>
                              <p:par>
                                <p:cTn id="2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720"/>
                            </p:stCondLst>
                            <p:childTnLst>
                              <p:par>
                                <p:cTn id="30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5" dur="50" fill="hold"/>
                                        <p:tgtEl>
                                          <p:spTgt spid="89"/>
                                        </p:tgtEl>
                                      </p:cBhvr>
                                      <p:by x="216585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7" dur="50" fill="hold"/>
                                        <p:tgtEl>
                                          <p:spTgt spid="8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06424 -4.07407E-6 " pathEditMode="relative" rAng="0" ptsTypes="AA">
                                      <p:cBhvr>
                                        <p:cTn id="309" dur="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0"/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1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770"/>
                            </p:stCondLst>
                            <p:childTnLst>
                              <p:par>
                                <p:cTn id="3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50" fill="hold"/>
                                        <p:tgtEl>
                                          <p:spTgt spid="91"/>
                                        </p:tgtEl>
                                      </p:cBhvr>
                                      <p:by x="341083" y="100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0" dur="50" fill="hold"/>
                                        <p:tgtEl>
                                          <p:spTgt spid="9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8455 0.08149 " pathEditMode="relative" rAng="0" ptsTypes="AA">
                                      <p:cBhvr>
                                        <p:cTn id="322" dur="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4074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82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1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830"/>
                            </p:stCondLst>
                            <p:childTnLst>
                              <p:par>
                                <p:cTn id="33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5" dur="50" fill="hold"/>
                                        <p:tgtEl>
                                          <p:spTgt spid="93"/>
                                        </p:tgtEl>
                                      </p:cBhvr>
                                      <p:by x="13537" y="100000"/>
                                    </p:animScale>
                                  </p:childTnLst>
                                </p:cTn>
                              </p:par>
                              <p:par>
                                <p:cTn id="3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7" dur="50" fill="hold"/>
                                        <p:tgtEl>
                                          <p:spTgt spid="9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4879 -0.08149 " pathEditMode="relative" rAng="0" ptsTypes="AA">
                                      <p:cBhvr>
                                        <p:cTn id="339" dur="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4074"/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1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80"/>
                            </p:stCondLst>
                            <p:childTnLst>
                              <p:par>
                                <p:cTn id="3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930"/>
                            </p:stCondLst>
                            <p:childTnLst>
                              <p:par>
                                <p:cTn id="35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5" dur="50" fill="hold"/>
                                        <p:tgtEl>
                                          <p:spTgt spid="92"/>
                                        </p:tgtEl>
                                      </p:cBhvr>
                                      <p:by x="216585" y="100000"/>
                                    </p:animScale>
                                  </p:childTnLst>
                                </p:cTn>
                              </p:par>
                              <p:par>
                                <p:cTn id="35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" dur="50" fill="hold"/>
                                        <p:tgtEl>
                                          <p:spTgt spid="9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06424 -4.07407E-6 " pathEditMode="relative" rAng="0" ptsTypes="AA">
                                      <p:cBhvr>
                                        <p:cTn id="359" dur="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0"/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1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980"/>
                            </p:stCondLst>
                            <p:childTnLst>
                              <p:par>
                                <p:cTn id="36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8" dur="50" fill="hold"/>
                                        <p:tgtEl>
                                          <p:spTgt spid="94"/>
                                        </p:tgtEl>
                                      </p:cBhvr>
                                      <p:by x="341083" y="100000"/>
                                    </p:animScale>
                                  </p:childTnLst>
                                </p:cTn>
                              </p:par>
                              <p:par>
                                <p:cTn id="36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0" dur="50" fill="hold"/>
                                        <p:tgtEl>
                                          <p:spTgt spid="9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8455 0.08149 " pathEditMode="relative" rAng="0" ptsTypes="AA">
                                      <p:cBhvr>
                                        <p:cTn id="372" dur="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4074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1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03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1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040"/>
                            </p:stCondLst>
                            <p:childTnLst>
                              <p:par>
                                <p:cTn id="38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5" dur="50" fill="hold"/>
                                        <p:tgtEl>
                                          <p:spTgt spid="96"/>
                                        </p:tgtEl>
                                      </p:cBhvr>
                                      <p:by x="13537" y="100000"/>
                                    </p:animScale>
                                  </p:childTnLst>
                                </p:cTn>
                              </p:par>
                              <p:par>
                                <p:cTn id="38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7" dur="50" fill="hold"/>
                                        <p:tgtEl>
                                          <p:spTgt spid="9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4879 -0.08149 " pathEditMode="relative" rAng="0" ptsTypes="AA">
                                      <p:cBhvr>
                                        <p:cTn id="389" dur="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4074"/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1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090"/>
                            </p:stCondLst>
                            <p:childTnLst>
                              <p:par>
                                <p:cTn id="3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140"/>
                            </p:stCondLst>
                            <p:childTnLst>
                              <p:par>
                                <p:cTn id="40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5" dur="50" fill="hold"/>
                                        <p:tgtEl>
                                          <p:spTgt spid="95"/>
                                        </p:tgtEl>
                                      </p:cBhvr>
                                      <p:by x="216585" y="100000"/>
                                    </p:animScale>
                                  </p:childTnLst>
                                </p:cTn>
                              </p:par>
                              <p:par>
                                <p:cTn id="40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7" dur="50" fill="hold"/>
                                        <p:tgtEl>
                                          <p:spTgt spid="9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06424 -4.07407E-6 " pathEditMode="relative" rAng="0" ptsTypes="AA">
                                      <p:cBhvr>
                                        <p:cTn id="409" dur="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0"/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1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190"/>
                            </p:stCondLst>
                            <p:childTnLst>
                              <p:par>
                                <p:cTn id="4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8" dur="50" fill="hold"/>
                                        <p:tgtEl>
                                          <p:spTgt spid="97"/>
                                        </p:tgtEl>
                                      </p:cBhvr>
                                      <p:by x="341083" y="100000"/>
                                    </p:animScale>
                                  </p:childTnLst>
                                </p:cTn>
                              </p:par>
                              <p:par>
                                <p:cTn id="4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0" dur="50" fill="hold"/>
                                        <p:tgtEl>
                                          <p:spTgt spid="9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8455 0.08149 " pathEditMode="relative" rAng="0" ptsTypes="AA">
                                      <p:cBhvr>
                                        <p:cTn id="422" dur="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4074"/>
                                    </p:animMotion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1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240"/>
                            </p:stCondLst>
                            <p:childTnLst>
                              <p:par>
                                <p:cTn id="4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1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250"/>
                            </p:stCondLst>
                            <p:childTnLst>
                              <p:par>
                                <p:cTn id="43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5" dur="50" fill="hold"/>
                                        <p:tgtEl>
                                          <p:spTgt spid="99"/>
                                        </p:tgtEl>
                                      </p:cBhvr>
                                      <p:by x="13537" y="100000"/>
                                    </p:animScale>
                                  </p:childTnLst>
                                </p:cTn>
                              </p:par>
                              <p:par>
                                <p:cTn id="4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7" dur="50" fill="hold"/>
                                        <p:tgtEl>
                                          <p:spTgt spid="9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4879 -0.08149 " pathEditMode="relative" rAng="0" ptsTypes="AA">
                                      <p:cBhvr>
                                        <p:cTn id="439" dur="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4074"/>
                                    </p:animMotion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1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350"/>
                            </p:stCondLst>
                            <p:childTnLst>
                              <p:par>
                                <p:cTn id="45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5" dur="50" fill="hold"/>
                                        <p:tgtEl>
                                          <p:spTgt spid="98"/>
                                        </p:tgtEl>
                                      </p:cBhvr>
                                      <p:by x="216585" y="100000"/>
                                    </p:animScale>
                                  </p:childTnLst>
                                </p:cTn>
                              </p:par>
                              <p:par>
                                <p:cTn id="45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7" dur="50" fill="hold"/>
                                        <p:tgtEl>
                                          <p:spTgt spid="9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06424 -4.07407E-6 " pathEditMode="relative" rAng="0" ptsTypes="AA">
                                      <p:cBhvr>
                                        <p:cTn id="459" dur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0"/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1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400"/>
                            </p:stCondLst>
                            <p:childTnLst>
                              <p:par>
                                <p:cTn id="46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8" dur="50" fill="hold"/>
                                        <p:tgtEl>
                                          <p:spTgt spid="100"/>
                                        </p:tgtEl>
                                      </p:cBhvr>
                                      <p:by x="341083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0" dur="50" fill="hold"/>
                                        <p:tgtEl>
                                          <p:spTgt spid="10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8455 0.08149 " pathEditMode="relative" rAng="0" ptsTypes="AA">
                                      <p:cBhvr>
                                        <p:cTn id="472" dur="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4074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1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450"/>
                            </p:stCondLst>
                            <p:childTnLst>
                              <p:par>
                                <p:cTn id="4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1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460"/>
                            </p:stCondLst>
                            <p:childTnLst>
                              <p:par>
                                <p:cTn id="48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5" dur="50" fill="hold"/>
                                        <p:tgtEl>
                                          <p:spTgt spid="102"/>
                                        </p:tgtEl>
                                      </p:cBhvr>
                                      <p:by x="13537" y="100000"/>
                                    </p:animScale>
                                  </p:childTnLst>
                                </p:cTn>
                              </p:par>
                              <p:par>
                                <p:cTn id="48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7" dur="50" fill="hold"/>
                                        <p:tgtEl>
                                          <p:spTgt spid="10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4879 -0.08149 " pathEditMode="relative" rAng="0" ptsTypes="AA">
                                      <p:cBhvr>
                                        <p:cTn id="489" dur="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4074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510"/>
                            </p:stCondLst>
                            <p:childTnLst>
                              <p:par>
                                <p:cTn id="4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560"/>
                            </p:stCondLst>
                            <p:childTnLst>
                              <p:par>
                                <p:cTn id="50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5" dur="50" fill="hold"/>
                                        <p:tgtEl>
                                          <p:spTgt spid="101"/>
                                        </p:tgtEl>
                                      </p:cBhvr>
                                      <p:by x="216585" y="100000"/>
                                    </p:animScale>
                                  </p:childTnLst>
                                </p:cTn>
                              </p:par>
                              <p:par>
                                <p:cTn id="50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7" dur="50" fill="hold"/>
                                        <p:tgtEl>
                                          <p:spTgt spid="10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06424 -4.07407E-6 " pathEditMode="relative" rAng="0" ptsTypes="AA">
                                      <p:cBhvr>
                                        <p:cTn id="509" dur="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0"/>
                                    </p:animMotion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1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610"/>
                            </p:stCondLst>
                            <p:childTnLst>
                              <p:par>
                                <p:cTn id="5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8" dur="50" fill="hold"/>
                                        <p:tgtEl>
                                          <p:spTgt spid="103"/>
                                        </p:tgtEl>
                                      </p:cBhvr>
                                      <p:by x="341083" y="100000"/>
                                    </p:animScale>
                                  </p:childTnLst>
                                </p:cTn>
                              </p:par>
                              <p:par>
                                <p:cTn id="5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0" dur="50" fill="hold"/>
                                        <p:tgtEl>
                                          <p:spTgt spid="10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1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8455 0.08149 " pathEditMode="relative" rAng="0" ptsTypes="AA">
                                      <p:cBhvr>
                                        <p:cTn id="522" dur="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4074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1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660"/>
                            </p:stCondLst>
                            <p:childTnLst>
                              <p:par>
                                <p:cTn id="5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1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670"/>
                            </p:stCondLst>
                            <p:childTnLst>
                              <p:par>
                                <p:cTn id="53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5" dur="50" fill="hold"/>
                                        <p:tgtEl>
                                          <p:spTgt spid="105"/>
                                        </p:tgtEl>
                                      </p:cBhvr>
                                      <p:by x="13537" y="100000"/>
                                    </p:animScale>
                                  </p:childTnLst>
                                </p:cTn>
                              </p:par>
                              <p:par>
                                <p:cTn id="5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7" dur="50" fill="hold"/>
                                        <p:tgtEl>
                                          <p:spTgt spid="10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4879 -0.08149 " pathEditMode="relative" rAng="0" ptsTypes="AA">
                                      <p:cBhvr>
                                        <p:cTn id="539" dur="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4074"/>
                                    </p:animMotion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4" nodeType="withEffect">
                                  <p:stCondLst>
                                    <p:cond delay="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1720"/>
                            </p:stCondLst>
                            <p:childTnLst>
                              <p:par>
                                <p:cTn id="5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6" dur="250" fill="hold"/>
                                        <p:tgtEl>
                                          <p:spTgt spid="104"/>
                                        </p:tgtEl>
                                      </p:cBhvr>
                                      <p:by x="216585" y="100000"/>
                                    </p:animScale>
                                  </p:childTnLst>
                                </p:cTn>
                              </p:par>
                              <p:par>
                                <p:cTn id="5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8" dur="250" fill="hold"/>
                                        <p:tgtEl>
                                          <p:spTgt spid="10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9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06424 -4.07407E-6 " pathEditMode="relative" rAng="0" ptsTypes="AA">
                                      <p:cBhvr>
                                        <p:cTn id="560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0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0" dur="250" fill="hold"/>
                                        <p:tgtEl>
                                          <p:spTgt spid="113"/>
                                        </p:tgtEl>
                                      </p:cBhvr>
                                      <p:by x="25922" y="100000"/>
                                    </p:animScale>
                                  </p:childTnLst>
                                </p:cTn>
                              </p:par>
                              <p:par>
                                <p:cTn id="5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2" dur="250" fill="hold"/>
                                        <p:tgtEl>
                                          <p:spTgt spid="1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3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00 0.1630 E" pathEditMode="relative" ptsTypes="">
                                      <p:cBhvr>
                                        <p:cTn id="574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50"/>
                            </p:stCondLst>
                            <p:childTnLst>
                              <p:par>
                                <p:cTn id="5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43" grpId="0"/>
      <p:bldP spid="43" grpId="1"/>
      <p:bldP spid="53" grpId="0" animBg="1"/>
      <p:bldP spid="53" grpId="1" animBg="1"/>
      <p:bldP spid="53" grpId="2" animBg="1"/>
      <p:bldP spid="53" grpId="3" animBg="1"/>
      <p:bldP spid="53" grpId="4" animBg="1"/>
      <p:bldP spid="54" grpId="0" animBg="1"/>
      <p:bldP spid="54" grpId="1" animBg="1"/>
      <p:bldP spid="54" grpId="2" animBg="1"/>
      <p:bldP spid="54" grpId="3" animBg="1"/>
      <p:bldP spid="54" grpId="4" animBg="1"/>
      <p:bldP spid="55" grpId="0" animBg="1"/>
      <p:bldP spid="55" grpId="1" animBg="1"/>
      <p:bldP spid="55" grpId="2" animBg="1"/>
      <p:bldP spid="55" grpId="3" animBg="1"/>
      <p:bldP spid="55" grpId="4" animBg="1"/>
      <p:bldP spid="56" grpId="0" animBg="1"/>
      <p:bldP spid="56" grpId="1" animBg="1"/>
      <p:bldP spid="56" grpId="2" animBg="1"/>
      <p:bldP spid="56" grpId="3" animBg="1"/>
      <p:bldP spid="56" grpId="4" animBg="1"/>
      <p:bldP spid="57" grpId="0" animBg="1"/>
      <p:bldP spid="57" grpId="1" animBg="1"/>
      <p:bldP spid="57" grpId="2" animBg="1"/>
      <p:bldP spid="57" grpId="3" animBg="1"/>
      <p:bldP spid="57" grpId="4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79" grpId="0" animBg="1"/>
      <p:bldP spid="79" grpId="1" animBg="1"/>
      <p:bldP spid="79" grpId="2" animBg="1"/>
      <p:bldP spid="79" grpId="3" animBg="1"/>
      <p:bldP spid="79" grpId="4" animBg="1"/>
      <p:bldP spid="80" grpId="0" animBg="1"/>
      <p:bldP spid="80" grpId="1" animBg="1"/>
      <p:bldP spid="80" grpId="2" animBg="1"/>
      <p:bldP spid="80" grpId="3" animBg="1"/>
      <p:bldP spid="80" grpId="4" animBg="1"/>
      <p:bldP spid="81" grpId="0" animBg="1"/>
      <p:bldP spid="81" grpId="1" animBg="1"/>
      <p:bldP spid="81" grpId="2" animBg="1"/>
      <p:bldP spid="81" grpId="3" animBg="1"/>
      <p:bldP spid="81" grpId="4" animBg="1"/>
      <p:bldP spid="82" grpId="0" animBg="1"/>
      <p:bldP spid="82" grpId="1" animBg="1"/>
      <p:bldP spid="82" grpId="2" animBg="1"/>
      <p:bldP spid="82" grpId="3" animBg="1"/>
      <p:bldP spid="82" grpId="4" animBg="1"/>
      <p:bldP spid="83" grpId="0" animBg="1"/>
      <p:bldP spid="83" grpId="1" animBg="1"/>
      <p:bldP spid="83" grpId="2" animBg="1"/>
      <p:bldP spid="83" grpId="3" animBg="1"/>
      <p:bldP spid="83" grpId="4" animBg="1"/>
      <p:bldP spid="84" grpId="0" animBg="1"/>
      <p:bldP spid="84" grpId="1" animBg="1"/>
      <p:bldP spid="84" grpId="2" animBg="1"/>
      <p:bldP spid="84" grpId="3" animBg="1"/>
      <p:bldP spid="84" grpId="4" animBg="1"/>
      <p:bldP spid="85" grpId="0" animBg="1"/>
      <p:bldP spid="85" grpId="1" animBg="1"/>
      <p:bldP spid="85" grpId="2" animBg="1"/>
      <p:bldP spid="85" grpId="3" animBg="1"/>
      <p:bldP spid="85" grpId="4" animBg="1"/>
      <p:bldP spid="86" grpId="0" animBg="1"/>
      <p:bldP spid="86" grpId="1" animBg="1"/>
      <p:bldP spid="86" grpId="2" animBg="1"/>
      <p:bldP spid="86" grpId="3" animBg="1"/>
      <p:bldP spid="86" grpId="4" animBg="1"/>
      <p:bldP spid="87" grpId="0" animBg="1"/>
      <p:bldP spid="87" grpId="1" animBg="1"/>
      <p:bldP spid="87" grpId="2" animBg="1"/>
      <p:bldP spid="87" grpId="3" animBg="1"/>
      <p:bldP spid="87" grpId="4" animBg="1"/>
      <p:bldP spid="88" grpId="0" animBg="1"/>
      <p:bldP spid="88" grpId="1" animBg="1"/>
      <p:bldP spid="88" grpId="2" animBg="1"/>
      <p:bldP spid="88" grpId="3" animBg="1"/>
      <p:bldP spid="88" grpId="4" animBg="1"/>
      <p:bldP spid="89" grpId="0" animBg="1"/>
      <p:bldP spid="89" grpId="1" animBg="1"/>
      <p:bldP spid="89" grpId="2" animBg="1"/>
      <p:bldP spid="89" grpId="3" animBg="1"/>
      <p:bldP spid="89" grpId="4" animBg="1"/>
      <p:bldP spid="90" grpId="0" animBg="1"/>
      <p:bldP spid="90" grpId="1" animBg="1"/>
      <p:bldP spid="90" grpId="2" animBg="1"/>
      <p:bldP spid="90" grpId="3" animBg="1"/>
      <p:bldP spid="90" grpId="4" animBg="1"/>
      <p:bldP spid="91" grpId="0" animBg="1"/>
      <p:bldP spid="91" grpId="1" animBg="1"/>
      <p:bldP spid="91" grpId="2" animBg="1"/>
      <p:bldP spid="91" grpId="3" animBg="1"/>
      <p:bldP spid="91" grpId="4" animBg="1"/>
      <p:bldP spid="92" grpId="0" animBg="1"/>
      <p:bldP spid="92" grpId="1" animBg="1"/>
      <p:bldP spid="92" grpId="2" animBg="1"/>
      <p:bldP spid="92" grpId="3" animBg="1"/>
      <p:bldP spid="92" grpId="4" animBg="1"/>
      <p:bldP spid="93" grpId="0" animBg="1"/>
      <p:bldP spid="93" grpId="1" animBg="1"/>
      <p:bldP spid="93" grpId="2" animBg="1"/>
      <p:bldP spid="93" grpId="3" animBg="1"/>
      <p:bldP spid="93" grpId="4" animBg="1"/>
      <p:bldP spid="94" grpId="0" animBg="1"/>
      <p:bldP spid="94" grpId="1" animBg="1"/>
      <p:bldP spid="94" grpId="2" animBg="1"/>
      <p:bldP spid="94" grpId="3" animBg="1"/>
      <p:bldP spid="94" grpId="4" animBg="1"/>
      <p:bldP spid="95" grpId="0" animBg="1"/>
      <p:bldP spid="95" grpId="1" animBg="1"/>
      <p:bldP spid="95" grpId="2" animBg="1"/>
      <p:bldP spid="95" grpId="3" animBg="1"/>
      <p:bldP spid="95" grpId="4" animBg="1"/>
      <p:bldP spid="96" grpId="0" animBg="1"/>
      <p:bldP spid="96" grpId="1" animBg="1"/>
      <p:bldP spid="96" grpId="2" animBg="1"/>
      <p:bldP spid="96" grpId="3" animBg="1"/>
      <p:bldP spid="96" grpId="4" animBg="1"/>
      <p:bldP spid="97" grpId="0" animBg="1"/>
      <p:bldP spid="97" grpId="1" animBg="1"/>
      <p:bldP spid="97" grpId="2" animBg="1"/>
      <p:bldP spid="97" grpId="3" animBg="1"/>
      <p:bldP spid="97" grpId="4" animBg="1"/>
      <p:bldP spid="98" grpId="0" animBg="1"/>
      <p:bldP spid="98" grpId="1" animBg="1"/>
      <p:bldP spid="98" grpId="2" animBg="1"/>
      <p:bldP spid="98" grpId="3" animBg="1"/>
      <p:bldP spid="98" grpId="4" animBg="1"/>
      <p:bldP spid="99" grpId="0" animBg="1"/>
      <p:bldP spid="99" grpId="1" animBg="1"/>
      <p:bldP spid="99" grpId="2" animBg="1"/>
      <p:bldP spid="99" grpId="3" animBg="1"/>
      <p:bldP spid="99" grpId="4" animBg="1"/>
      <p:bldP spid="100" grpId="0" animBg="1"/>
      <p:bldP spid="100" grpId="1" animBg="1"/>
      <p:bldP spid="100" grpId="2" animBg="1"/>
      <p:bldP spid="100" grpId="3" animBg="1"/>
      <p:bldP spid="100" grpId="4" animBg="1"/>
      <p:bldP spid="101" grpId="0" animBg="1"/>
      <p:bldP spid="101" grpId="1" animBg="1"/>
      <p:bldP spid="101" grpId="2" animBg="1"/>
      <p:bldP spid="101" grpId="3" animBg="1"/>
      <p:bldP spid="101" grpId="4" animBg="1"/>
      <p:bldP spid="102" grpId="0" animBg="1"/>
      <p:bldP spid="102" grpId="1" animBg="1"/>
      <p:bldP spid="102" grpId="2" animBg="1"/>
      <p:bldP spid="102" grpId="3" animBg="1"/>
      <p:bldP spid="102" grpId="4" animBg="1"/>
      <p:bldP spid="103" grpId="0" animBg="1"/>
      <p:bldP spid="103" grpId="1" animBg="1"/>
      <p:bldP spid="103" grpId="2" animBg="1"/>
      <p:bldP spid="103" grpId="3" animBg="1"/>
      <p:bldP spid="103" grpId="4" animBg="1"/>
      <p:bldP spid="104" grpId="0" animBg="1"/>
      <p:bldP spid="104" grpId="1" animBg="1"/>
      <p:bldP spid="104" grpId="2" animBg="1"/>
      <p:bldP spid="104" grpId="3" animBg="1"/>
      <p:bldP spid="104" grpId="4" animBg="1"/>
      <p:bldP spid="105" grpId="0" animBg="1"/>
      <p:bldP spid="105" grpId="1" animBg="1"/>
      <p:bldP spid="105" grpId="2" animBg="1"/>
      <p:bldP spid="105" grpId="3" animBg="1"/>
      <p:bldP spid="105" grpId="4" animBg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 animBg="1"/>
      <p:bldP spid="113" grpId="1" animBg="1"/>
      <p:bldP spid="113" grpId="2" animBg="1"/>
      <p:bldP spid="113" grpId="3" animBg="1"/>
      <p:bldP spid="113" grpId="4" animBg="1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èche : double flèche horizontale 37">
            <a:extLst>
              <a:ext uri="{FF2B5EF4-FFF2-40B4-BE49-F238E27FC236}">
                <a16:creationId xmlns:a16="http://schemas.microsoft.com/office/drawing/2014/main" id="{8BA40D53-6985-4480-8828-4CC74A82C45A}"/>
              </a:ext>
            </a:extLst>
          </p:cNvPr>
          <p:cNvSpPr/>
          <p:nvPr/>
        </p:nvSpPr>
        <p:spPr>
          <a:xfrm>
            <a:off x="4403157" y="2494079"/>
            <a:ext cx="1959778" cy="793532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885519-8DEC-42A5-8038-0E51714D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fr-FR" dirty="0"/>
              <a:t> vs </a:t>
            </a:r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22037-AC30-4085-B777-25B498B5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E6EA34-506A-4DC7-ADEC-763EF0E2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3BBF0F-0B60-4BD7-9C37-F95F21EB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F207D67-86D0-4277-8924-0C537C3EDD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do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 </a:t>
            </a:r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ED19A7E-D186-461C-A190-1996C46DC1A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963518" y="1635646"/>
            <a:ext cx="0" cy="461667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43BF906-CDAB-4278-8D7A-CAEAE1CDDBB2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5400000" flipH="1">
            <a:off x="6059466" y="3001365"/>
            <a:ext cx="1810855" cy="2752"/>
          </a:xfrm>
          <a:prstGeom prst="bentConnector5">
            <a:avLst>
              <a:gd name="adj1" fmla="val -8584"/>
              <a:gd name="adj2" fmla="val 41508140"/>
              <a:gd name="adj3" fmla="val 112624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7F741CDD-ED86-4BCD-90B0-6F1AF97995F8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6964894" y="2494079"/>
            <a:ext cx="909576" cy="1951525"/>
          </a:xfrm>
          <a:prstGeom prst="bentConnector4">
            <a:avLst>
              <a:gd name="adj1" fmla="val -25133"/>
              <a:gd name="adj2" fmla="val 89404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B7AE63A-CF9F-4382-B3C7-87DC0834BEE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963518" y="2890845"/>
            <a:ext cx="2752" cy="288189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29AE82-7F44-4DE9-A5F1-ACF1965FF1AB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966270" y="3456033"/>
            <a:ext cx="0" cy="175136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rganigramme : Préparation 12">
            <a:extLst>
              <a:ext uri="{FF2B5EF4-FFF2-40B4-BE49-F238E27FC236}">
                <a16:creationId xmlns:a16="http://schemas.microsoft.com/office/drawing/2014/main" id="{1DB81C3B-73B4-45B9-9B93-4E425982805A}"/>
              </a:ext>
            </a:extLst>
          </p:cNvPr>
          <p:cNvSpPr/>
          <p:nvPr/>
        </p:nvSpPr>
        <p:spPr>
          <a:xfrm>
            <a:off x="5452631" y="1173981"/>
            <a:ext cx="3021774" cy="461665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Soit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une condition qui s’évalue en booléen</a:t>
            </a:r>
          </a:p>
        </p:txBody>
      </p:sp>
      <p:sp>
        <p:nvSpPr>
          <p:cNvPr id="14" name="Organigramme : Décision 13">
            <a:extLst>
              <a:ext uri="{FF2B5EF4-FFF2-40B4-BE49-F238E27FC236}">
                <a16:creationId xmlns:a16="http://schemas.microsoft.com/office/drawing/2014/main" id="{A769C36D-0CD7-4DD9-8E7D-C7232963D8F1}"/>
              </a:ext>
            </a:extLst>
          </p:cNvPr>
          <p:cNvSpPr/>
          <p:nvPr/>
        </p:nvSpPr>
        <p:spPr>
          <a:xfrm>
            <a:off x="6052566" y="2097313"/>
            <a:ext cx="1821904" cy="79353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A609E6D-EAF9-4DB0-B303-5A4A9E6BFF03}"/>
              </a:ext>
            </a:extLst>
          </p:cNvPr>
          <p:cNvSpPr txBox="1"/>
          <p:nvPr/>
        </p:nvSpPr>
        <p:spPr bwMode="auto">
          <a:xfrm>
            <a:off x="6412005" y="2241772"/>
            <a:ext cx="110302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Est-ce que </a:t>
            </a:r>
            <a:r>
              <a:rPr lang="fr-FR" sz="1200" b="1" dirty="0" err="1">
                <a:solidFill>
                  <a:schemeClr val="dk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 vrai ?</a:t>
            </a:r>
          </a:p>
        </p:txBody>
      </p:sp>
      <p:sp>
        <p:nvSpPr>
          <p:cNvPr id="16" name="Organigramme : Procédé 15">
            <a:extLst>
              <a:ext uri="{FF2B5EF4-FFF2-40B4-BE49-F238E27FC236}">
                <a16:creationId xmlns:a16="http://schemas.microsoft.com/office/drawing/2014/main" id="{E6776105-9370-4285-BCA5-170B6FC01944}"/>
              </a:ext>
            </a:extLst>
          </p:cNvPr>
          <p:cNvSpPr/>
          <p:nvPr/>
        </p:nvSpPr>
        <p:spPr>
          <a:xfrm>
            <a:off x="6326383" y="3179034"/>
            <a:ext cx="1279774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Faire des choses</a:t>
            </a:r>
          </a:p>
        </p:txBody>
      </p:sp>
      <p:sp>
        <p:nvSpPr>
          <p:cNvPr id="17" name="Organigramme : Procédé 16">
            <a:extLst>
              <a:ext uri="{FF2B5EF4-FFF2-40B4-BE49-F238E27FC236}">
                <a16:creationId xmlns:a16="http://schemas.microsoft.com/office/drawing/2014/main" id="{7671CFD7-754D-44C9-AE3A-F86452409F7F}"/>
              </a:ext>
            </a:extLst>
          </p:cNvPr>
          <p:cNvSpPr/>
          <p:nvPr/>
        </p:nvSpPr>
        <p:spPr>
          <a:xfrm>
            <a:off x="6241777" y="3631169"/>
            <a:ext cx="1448986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Mettre à jour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8" name="Organigramme : Procédé 17">
            <a:extLst>
              <a:ext uri="{FF2B5EF4-FFF2-40B4-BE49-F238E27FC236}">
                <a16:creationId xmlns:a16="http://schemas.microsoft.com/office/drawing/2014/main" id="{8A3A78AF-BC19-4B05-9442-225A9E6A8D20}"/>
              </a:ext>
            </a:extLst>
          </p:cNvPr>
          <p:cNvSpPr/>
          <p:nvPr/>
        </p:nvSpPr>
        <p:spPr>
          <a:xfrm>
            <a:off x="6173684" y="4445604"/>
            <a:ext cx="1582420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Suite du programme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D6528-1B56-4346-ADBC-47BFAAEBBA76}"/>
              </a:ext>
            </a:extLst>
          </p:cNvPr>
          <p:cNvSpPr txBox="1"/>
          <p:nvPr/>
        </p:nvSpPr>
        <p:spPr bwMode="auto">
          <a:xfrm>
            <a:off x="6947057" y="2790066"/>
            <a:ext cx="39786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oui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9E97AF-33B4-4D61-8FF2-7457ACE3D31F}"/>
              </a:ext>
            </a:extLst>
          </p:cNvPr>
          <p:cNvSpPr txBox="1"/>
          <p:nvPr/>
        </p:nvSpPr>
        <p:spPr bwMode="auto">
          <a:xfrm>
            <a:off x="7796547" y="2232175"/>
            <a:ext cx="44755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0003115-657F-416A-B378-64CAD7273D91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 flipH="1">
            <a:off x="3802574" y="1690096"/>
            <a:ext cx="1" cy="407217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82921FF-AE40-48AB-8755-2011AC629900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3802574" y="1191399"/>
            <a:ext cx="1" cy="221698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9D12EFF2-F37F-4996-874A-11BC688DC736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 rot="5400000" flipH="1">
            <a:off x="2898524" y="3001364"/>
            <a:ext cx="1810855" cy="2755"/>
          </a:xfrm>
          <a:prstGeom prst="bentConnector5">
            <a:avLst>
              <a:gd name="adj1" fmla="val -8868"/>
              <a:gd name="adj2" fmla="val 41463049"/>
              <a:gd name="adj3" fmla="val 112624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D119CEA8-D48B-4828-B211-A0172B400FE4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 flipH="1">
            <a:off x="3803950" y="2494079"/>
            <a:ext cx="909576" cy="1951525"/>
          </a:xfrm>
          <a:prstGeom prst="bentConnector4">
            <a:avLst>
              <a:gd name="adj1" fmla="val -25133"/>
              <a:gd name="adj2" fmla="val 89596"/>
            </a:avLst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FBB1057-61C1-40A0-840E-0BC890B00C0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3802574" y="2890845"/>
            <a:ext cx="2752" cy="288189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B3A54E7-1B76-4315-80EE-E4D9997CE69F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805326" y="3456033"/>
            <a:ext cx="3" cy="175136"/>
          </a:xfrm>
          <a:prstGeom prst="straightConnector1">
            <a:avLst/>
          </a:prstGeom>
          <a:ln cap="rnd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rganigramme : Préparation 26">
            <a:extLst>
              <a:ext uri="{FF2B5EF4-FFF2-40B4-BE49-F238E27FC236}">
                <a16:creationId xmlns:a16="http://schemas.microsoft.com/office/drawing/2014/main" id="{A86B5C82-33A9-4EE5-8E05-65E8C34B71F2}"/>
              </a:ext>
            </a:extLst>
          </p:cNvPr>
          <p:cNvSpPr/>
          <p:nvPr/>
        </p:nvSpPr>
        <p:spPr>
          <a:xfrm>
            <a:off x="3355274" y="914400"/>
            <a:ext cx="894600" cy="276999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rganigramme : Décision 27">
            <a:extLst>
              <a:ext uri="{FF2B5EF4-FFF2-40B4-BE49-F238E27FC236}">
                <a16:creationId xmlns:a16="http://schemas.microsoft.com/office/drawing/2014/main" id="{0B0AF7F2-1846-4F2D-BFF8-8FD148389587}"/>
              </a:ext>
            </a:extLst>
          </p:cNvPr>
          <p:cNvSpPr/>
          <p:nvPr/>
        </p:nvSpPr>
        <p:spPr>
          <a:xfrm>
            <a:off x="2891622" y="2097313"/>
            <a:ext cx="1821904" cy="79353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755CA62-5355-476F-8A9C-7264E77509D0}"/>
              </a:ext>
            </a:extLst>
          </p:cNvPr>
          <p:cNvSpPr txBox="1"/>
          <p:nvPr/>
        </p:nvSpPr>
        <p:spPr bwMode="auto">
          <a:xfrm>
            <a:off x="3251061" y="2241772"/>
            <a:ext cx="110302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Est-ce que </a:t>
            </a:r>
            <a:r>
              <a:rPr lang="fr-FR" sz="1200" b="1" dirty="0" err="1">
                <a:solidFill>
                  <a:schemeClr val="dk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cond</a:t>
            </a:r>
            <a:r>
              <a:rPr lang="fr-FR" sz="12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 vrai ?</a:t>
            </a:r>
          </a:p>
        </p:txBody>
      </p:sp>
      <p:sp>
        <p:nvSpPr>
          <p:cNvPr id="30" name="Organigramme : Procédé 29">
            <a:extLst>
              <a:ext uri="{FF2B5EF4-FFF2-40B4-BE49-F238E27FC236}">
                <a16:creationId xmlns:a16="http://schemas.microsoft.com/office/drawing/2014/main" id="{4D4448CC-4A9C-4C9A-A0DA-F4DD7B2F0BFB}"/>
              </a:ext>
            </a:extLst>
          </p:cNvPr>
          <p:cNvSpPr/>
          <p:nvPr/>
        </p:nvSpPr>
        <p:spPr>
          <a:xfrm>
            <a:off x="3165439" y="3179034"/>
            <a:ext cx="1279774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Faire des choses</a:t>
            </a:r>
          </a:p>
        </p:txBody>
      </p:sp>
      <p:sp>
        <p:nvSpPr>
          <p:cNvPr id="31" name="Organigramme : Procédé 30">
            <a:extLst>
              <a:ext uri="{FF2B5EF4-FFF2-40B4-BE49-F238E27FC236}">
                <a16:creationId xmlns:a16="http://schemas.microsoft.com/office/drawing/2014/main" id="{4701D169-C214-4222-80AF-AEF35B52F5BC}"/>
              </a:ext>
            </a:extLst>
          </p:cNvPr>
          <p:cNvSpPr/>
          <p:nvPr/>
        </p:nvSpPr>
        <p:spPr>
          <a:xfrm>
            <a:off x="3199458" y="3631169"/>
            <a:ext cx="1211742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Incrémentation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2" name="Organigramme : Procédé 31">
            <a:extLst>
              <a:ext uri="{FF2B5EF4-FFF2-40B4-BE49-F238E27FC236}">
                <a16:creationId xmlns:a16="http://schemas.microsoft.com/office/drawing/2014/main" id="{3D412C14-47C0-44A1-AA81-F2C175CF855E}"/>
              </a:ext>
            </a:extLst>
          </p:cNvPr>
          <p:cNvSpPr/>
          <p:nvPr/>
        </p:nvSpPr>
        <p:spPr>
          <a:xfrm>
            <a:off x="3012740" y="4445604"/>
            <a:ext cx="1582420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Suite du programme</a:t>
            </a:r>
            <a:endParaRPr lang="fr-FR" sz="12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577EDEF-8DF3-4F6F-AB07-4994E8C5CEF7}"/>
              </a:ext>
            </a:extLst>
          </p:cNvPr>
          <p:cNvSpPr txBox="1"/>
          <p:nvPr/>
        </p:nvSpPr>
        <p:spPr bwMode="auto">
          <a:xfrm>
            <a:off x="3786113" y="2790066"/>
            <a:ext cx="39786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oui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5618913-F45D-4D92-9E4C-A0447CBB1039}"/>
              </a:ext>
            </a:extLst>
          </p:cNvPr>
          <p:cNvSpPr txBox="1"/>
          <p:nvPr/>
        </p:nvSpPr>
        <p:spPr bwMode="auto">
          <a:xfrm>
            <a:off x="4635603" y="2232175"/>
            <a:ext cx="44755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kern="1200" dirty="0"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</a:p>
        </p:txBody>
      </p:sp>
      <p:sp>
        <p:nvSpPr>
          <p:cNvPr id="35" name="Organigramme : Procédé 34">
            <a:extLst>
              <a:ext uri="{FF2B5EF4-FFF2-40B4-BE49-F238E27FC236}">
                <a16:creationId xmlns:a16="http://schemas.microsoft.com/office/drawing/2014/main" id="{0D287063-123D-41A0-9FD7-9F8EBAB1FDF9}"/>
              </a:ext>
            </a:extLst>
          </p:cNvPr>
          <p:cNvSpPr/>
          <p:nvPr/>
        </p:nvSpPr>
        <p:spPr>
          <a:xfrm>
            <a:off x="3301476" y="1413097"/>
            <a:ext cx="1002197" cy="2769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Initialisation</a:t>
            </a:r>
          </a:p>
        </p:txBody>
      </p:sp>
    </p:spTree>
    <p:extLst>
      <p:ext uri="{BB962C8B-B14F-4D97-AF65-F5344CB8AC3E}">
        <p14:creationId xmlns:p14="http://schemas.microsoft.com/office/powerpoint/2010/main" val="41290497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43289-FA74-4A18-BA56-2A2CA49F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sur les types de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00EF0-607E-47C7-A737-66B7E37F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Règles d’usages</a:t>
            </a:r>
          </a:p>
          <a:p>
            <a:pPr lvl="1"/>
            <a:r>
              <a:rPr lang="fr-FR" dirty="0"/>
              <a:t>Préférer une boucle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</a:rPr>
              <a:t>for</a:t>
            </a:r>
            <a:r>
              <a:rPr lang="fr-FR" dirty="0"/>
              <a:t> dans les cas où :</a:t>
            </a:r>
          </a:p>
          <a:p>
            <a:pPr lvl="2"/>
            <a:r>
              <a:rPr lang="fr-FR" dirty="0"/>
              <a:t>on connait le nombre d’itérations</a:t>
            </a:r>
          </a:p>
          <a:p>
            <a:pPr lvl="2"/>
            <a:r>
              <a:rPr lang="fr-FR" dirty="0"/>
              <a:t>on parcourt un ensemble prédéterminé</a:t>
            </a:r>
          </a:p>
          <a:p>
            <a:pPr lvl="1"/>
            <a:r>
              <a:rPr lang="fr-FR" dirty="0"/>
              <a:t>Préférer une boucle </a:t>
            </a:r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</a:rPr>
              <a:t>while</a:t>
            </a:r>
            <a:r>
              <a:rPr lang="fr-FR" dirty="0"/>
              <a:t> dans le cas inverse</a:t>
            </a:r>
          </a:p>
          <a:p>
            <a:pPr lvl="1"/>
            <a:r>
              <a:rPr lang="fr-FR" dirty="0"/>
              <a:t>Dans la pratique, on rencontre rarement des boucles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</a:rPr>
              <a:t>do </a:t>
            </a:r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</a:rPr>
              <a:t>while</a:t>
            </a:r>
            <a:endParaRPr lang="fr-FR" b="1" dirty="0">
              <a:solidFill>
                <a:srgbClr val="569CD6"/>
              </a:solidFill>
              <a:latin typeface="consolas" panose="020B0609020204030204" pitchFamily="49" charset="0"/>
              <a:ea typeface="Microsoft Sans Serif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340D2-2B3D-4472-93AC-D43A6C85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ACE317-947C-4963-A74C-9B01376F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F01D00-1D71-46DF-AD16-E35B1B8A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750FD95-E14F-448A-A86C-243C3DAA6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do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Boucle </a:t>
            </a:r>
            <a:r>
              <a:rPr lang="fr-FR" dirty="0">
                <a:solidFill>
                  <a:schemeClr val="bg2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Bilan sur les boucles</a:t>
            </a:r>
            <a:endParaRPr lang="fr-FR" dirty="0">
              <a:solidFill>
                <a:srgbClr val="79D2FF"/>
              </a:solidFill>
            </a:endParaRP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38821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4176A-50D3-DE9D-CC05-80F931B1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Casser les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E1C30-D0D9-0375-1DE2-A9531219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 soit le type de boucle, il est possible de :</a:t>
            </a:r>
          </a:p>
          <a:p>
            <a:pPr lvl="1"/>
            <a:r>
              <a:rPr lang="fr-FR" dirty="0"/>
              <a:t>Casser une itération</a:t>
            </a:r>
          </a:p>
          <a:p>
            <a:pPr lvl="2"/>
            <a:r>
              <a:rPr lang="fr-FR" dirty="0"/>
              <a:t>Interrompre prématurément 1 itération et passer à la suivante, c’est-à-dire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continuer</a:t>
            </a:r>
            <a:r>
              <a:rPr lang="fr-FR" dirty="0"/>
              <a:t> la boucle</a:t>
            </a:r>
          </a:p>
          <a:p>
            <a:pPr lvl="1"/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Casser</a:t>
            </a:r>
            <a:r>
              <a:rPr lang="fr-FR" dirty="0"/>
              <a:t> la boucle</a:t>
            </a:r>
          </a:p>
          <a:p>
            <a:pPr lvl="2"/>
            <a:r>
              <a:rPr lang="fr-FR" dirty="0"/>
              <a:t>Interrompre prématurément toute la boucle et passer à la suite du programme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6D963-F6A0-8A84-CE65-A9403099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25622-7279-2B5B-3210-5E502705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2B284-4460-A769-266D-DB5ED83E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DA50C38-933F-F020-DAA2-2026CB5EDE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2F4E6C"/>
                </a:solidFill>
              </a:rPr>
              <a:t> /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L’instruction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do </a:t>
            </a:r>
            <a:r>
              <a:rPr lang="fr-FR" dirty="0" err="1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  <a:endParaRPr lang="fr-FR" dirty="0">
              <a:solidFill>
                <a:srgbClr val="2F4E6C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F4E6C"/>
                </a:solidFill>
              </a:rPr>
              <a:t>Boucle </a:t>
            </a:r>
            <a:r>
              <a:rPr lang="fr-FR" dirty="0">
                <a:solidFill>
                  <a:srgbClr val="2F4E6C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Bilan sur les boucles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Casser les boucles</a:t>
            </a:r>
            <a:endParaRPr lang="fr-FR" b="1" dirty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617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45362-EA30-47A1-4F76-0415486A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Casser les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AB2FF-85B7-347C-BE24-84587552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Casser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seule </a:t>
            </a:r>
            <a:r>
              <a:rPr lang="fr-FR" dirty="0"/>
              <a:t>itération, 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</a:rPr>
              <a:t>continue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4E5D1-64CE-4662-E100-C3160DDC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6A92A-04F3-53B9-51E5-2E2BDE8C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11128-8A6E-DEFA-501B-369A6290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5F205CE-1AF7-DD87-D1A2-B529689B3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L’instruction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L’instruction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>
                <a:solidFill>
                  <a:srgbClr val="2F4E6C"/>
                </a:solidFill>
              </a:rPr>
              <a:t> /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L’instruction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Boucle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Boucle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do while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Boucle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Bilan sur les boucles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Casser les boucles</a:t>
            </a:r>
            <a:endParaRPr lang="fr-FR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5E077230-3FE5-B2E3-D2C9-CCC252CCC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964" y="2203857"/>
            <a:ext cx="2933373" cy="2121932"/>
          </a:xfrm>
          <a:prstGeom prst="roundRect">
            <a:avLst>
              <a:gd name="adj" fmla="val 502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(init; 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des trucs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i="1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/*une condition*/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i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d’autres trucs</a:t>
            </a: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>
              <a:spcAft>
                <a:spcPts val="0"/>
              </a:spcAft>
            </a:pPr>
            <a:r>
              <a:rPr lang="fr-FR" sz="16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//Suite du programme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D562A-71A3-D376-9D89-D0B419E889E7}"/>
              </a:ext>
            </a:extLst>
          </p:cNvPr>
          <p:cNvSpPr/>
          <p:nvPr/>
        </p:nvSpPr>
        <p:spPr>
          <a:xfrm>
            <a:off x="4701042" y="3278284"/>
            <a:ext cx="1025996" cy="216024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6D9E0-7EBA-47C1-436D-D563525D6D21}"/>
              </a:ext>
            </a:extLst>
          </p:cNvPr>
          <p:cNvSpPr/>
          <p:nvPr/>
        </p:nvSpPr>
        <p:spPr>
          <a:xfrm>
            <a:off x="4188044" y="3772935"/>
            <a:ext cx="242849" cy="216024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8A2E1-8B26-7349-8BD4-2438ABA36EA6}"/>
              </a:ext>
            </a:extLst>
          </p:cNvPr>
          <p:cNvSpPr/>
          <p:nvPr/>
        </p:nvSpPr>
        <p:spPr>
          <a:xfrm>
            <a:off x="4188044" y="2297264"/>
            <a:ext cx="2547106" cy="216024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de">
            <a:extLst>
              <a:ext uri="{FF2B5EF4-FFF2-40B4-BE49-F238E27FC236}">
                <a16:creationId xmlns:a16="http://schemas.microsoft.com/office/drawing/2014/main" id="{23EBD71E-4419-4942-C9D2-F9C08D20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964" y="2203857"/>
            <a:ext cx="2933373" cy="2121932"/>
          </a:xfrm>
          <a:prstGeom prst="roundRect">
            <a:avLst>
              <a:gd name="adj" fmla="val 5026"/>
            </a:avLst>
          </a:prstGeom>
          <a:noFill/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(init; 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des trucs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i="1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/*une condition*/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i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d’autres trucs</a:t>
            </a: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fr-FR" sz="16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//Suite du programme</a:t>
            </a:r>
          </a:p>
        </p:txBody>
      </p:sp>
    </p:spTree>
    <p:extLst>
      <p:ext uri="{BB962C8B-B14F-4D97-AF65-F5344CB8AC3E}">
        <p14:creationId xmlns:p14="http://schemas.microsoft.com/office/powerpoint/2010/main" val="14823853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2367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-0.09896 0.0963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48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8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48844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12604 -0.28704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1435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4" animBg="1"/>
      <p:bldP spid="10" grpId="5" animBg="1"/>
      <p:bldP spid="10" grpId="6" animBg="1"/>
      <p:bldP spid="10" grpId="7" animBg="1"/>
      <p:bldP spid="10" grpId="8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421A4-A968-B508-84C0-68D203A9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Casser</a:t>
            </a:r>
            <a:r>
              <a:rPr lang="fr-FR" dirty="0"/>
              <a:t> la boucle, 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</a:rPr>
              <a:t>break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4E165C14-1EEA-F44A-3815-3FBC6254A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964" y="2203857"/>
            <a:ext cx="2933373" cy="2121932"/>
          </a:xfrm>
          <a:prstGeom prst="roundRect">
            <a:avLst>
              <a:gd name="adj" fmla="val 502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(init; 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des trucs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i="1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/*une condition*/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i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d’autres trucs</a:t>
            </a: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>
              <a:spcAft>
                <a:spcPts val="0"/>
              </a:spcAft>
            </a:pPr>
            <a:r>
              <a:rPr lang="fr-FR" sz="16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//Suite du programme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22B43B-7491-C2BF-F0BA-B32B471F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Casser les boucles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2BC2B-25CB-C3B5-A30D-48E58FC2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85E97-98FE-0647-59D2-E10952C4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8C52E-3E59-8294-C20A-87F41824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D3A84E6-8B25-7DCD-3DAD-81243CCB2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L’instruction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L’instruction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>
                <a:solidFill>
                  <a:srgbClr val="2F4E6C"/>
                </a:solidFill>
              </a:rPr>
              <a:t> /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L’instruction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Boucle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Boucle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do while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Boucle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Bilan sur les boucles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Casser les boucles</a:t>
            </a:r>
            <a:endParaRPr lang="fr-FR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F24-FAB9-C2AB-AD6C-59C5A738C39E}"/>
              </a:ext>
            </a:extLst>
          </p:cNvPr>
          <p:cNvSpPr/>
          <p:nvPr/>
        </p:nvSpPr>
        <p:spPr>
          <a:xfrm>
            <a:off x="4701042" y="3278284"/>
            <a:ext cx="663046" cy="216024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FA510F-8FFD-C990-37F2-0D660C90E7E3}"/>
              </a:ext>
            </a:extLst>
          </p:cNvPr>
          <p:cNvSpPr/>
          <p:nvPr/>
        </p:nvSpPr>
        <p:spPr>
          <a:xfrm>
            <a:off x="4188044" y="4016631"/>
            <a:ext cx="2328172" cy="216024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de">
            <a:extLst>
              <a:ext uri="{FF2B5EF4-FFF2-40B4-BE49-F238E27FC236}">
                <a16:creationId xmlns:a16="http://schemas.microsoft.com/office/drawing/2014/main" id="{C4A7EF2E-ACD9-350A-8ECC-FEC2205BF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964" y="2203857"/>
            <a:ext cx="2933373" cy="2121932"/>
          </a:xfrm>
          <a:prstGeom prst="roundRect">
            <a:avLst>
              <a:gd name="adj" fmla="val 5026"/>
            </a:avLst>
          </a:prstGeom>
          <a:noFill/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(init; 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6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des trucs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i="1" dirty="0">
                <a:solidFill>
                  <a:srgbClr val="57A64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/*une condition*/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i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//Faire d’autres trucs</a:t>
            </a: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fr-FR" sz="16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//Suite du programme</a:t>
            </a:r>
          </a:p>
        </p:txBody>
      </p:sp>
    </p:spTree>
    <p:extLst>
      <p:ext uri="{BB962C8B-B14F-4D97-AF65-F5344CB8AC3E}">
        <p14:creationId xmlns:p14="http://schemas.microsoft.com/office/powerpoint/2010/main" val="34823769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351133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49 0.1435 E" pathEditMode="relative" ptsTypes="">
                                      <p:cBhvr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5A077-5CA7-A927-6297-522A3984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 à 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endParaRPr lang="fr-FR" sz="2400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42310-D8E4-CD43-7D0A-520679B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L’instruction </a:t>
            </a:r>
            <a:r>
              <a:rPr lang="fr-FR" b="1" kern="12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break</a:t>
            </a:r>
            <a:r>
              <a:rPr lang="fr-FR" dirty="0"/>
              <a:t> s’utilise dans les contextes des </a:t>
            </a:r>
            <a:r>
              <a:rPr lang="fr-FR" b="1" kern="12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switch</a:t>
            </a:r>
            <a:r>
              <a:rPr lang="fr-FR" dirty="0"/>
              <a:t> et des boucles !</a:t>
            </a:r>
          </a:p>
          <a:p>
            <a:pPr lvl="1"/>
            <a:r>
              <a:rPr lang="fr-FR" dirty="0"/>
              <a:t>L’instruction </a:t>
            </a:r>
            <a:r>
              <a:rPr lang="fr-FR" b="1" kern="1200" dirty="0">
                <a:solidFill>
                  <a:srgbClr val="569CD6"/>
                </a:solidFill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break</a:t>
            </a:r>
            <a:r>
              <a:rPr lang="fr-FR" dirty="0"/>
              <a:t> ne s’applique que sur son contexte proche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85DAA2-E3A1-D916-8569-1FE21DBF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9853EC-E29A-07F7-B011-8629278B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4E657-A615-BA35-CF5B-5A58817B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22F198D-9672-CDD4-7C07-F74F517326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Structures conditionnelles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L’instruction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L’instruction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if</a:t>
            </a:r>
            <a:r>
              <a:rPr lang="fr-FR">
                <a:solidFill>
                  <a:srgbClr val="2F4E6C"/>
                </a:solidFill>
              </a:rPr>
              <a:t> /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L’instruction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Bilan sur les trois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Portée des variables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Boucles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Boucle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while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Boucle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do while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Boucle </a:t>
            </a:r>
            <a:r>
              <a:rPr lang="fr-FR">
                <a:solidFill>
                  <a:srgbClr val="2F4E6C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Bilan sur les boucles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Casser les boucles</a:t>
            </a:r>
            <a:endParaRPr lang="fr-FR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D95149BA-A3B2-6CFC-CA68-36833E1E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2626043"/>
            <a:ext cx="2113354" cy="2185273"/>
          </a:xfrm>
          <a:prstGeom prst="roundRect">
            <a:avLst>
              <a:gd name="adj" fmla="val 502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(init;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switch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case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break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case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break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//Faire des choses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F1CE2-6C70-BF5B-55F3-A2CCDD885ADF}"/>
              </a:ext>
            </a:extLst>
          </p:cNvPr>
          <p:cNvSpPr/>
          <p:nvPr/>
        </p:nvSpPr>
        <p:spPr>
          <a:xfrm>
            <a:off x="4807144" y="3637528"/>
            <a:ext cx="547972" cy="16230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0CD0B2-8402-D3DD-52E3-93EB428D20C2}"/>
              </a:ext>
            </a:extLst>
          </p:cNvPr>
          <p:cNvSpPr/>
          <p:nvPr/>
        </p:nvSpPr>
        <p:spPr>
          <a:xfrm>
            <a:off x="4610099" y="4371950"/>
            <a:ext cx="1581151" cy="16230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1FFCDB-6E7A-AB15-AF3C-16D617DF5AA1}"/>
              </a:ext>
            </a:extLst>
          </p:cNvPr>
          <p:cNvSpPr/>
          <p:nvPr/>
        </p:nvSpPr>
        <p:spPr>
          <a:xfrm>
            <a:off x="4427984" y="4559944"/>
            <a:ext cx="182115" cy="16230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D473EA-B7E4-8DCC-2E9F-5008762C6379}"/>
              </a:ext>
            </a:extLst>
          </p:cNvPr>
          <p:cNvSpPr/>
          <p:nvPr/>
        </p:nvSpPr>
        <p:spPr>
          <a:xfrm>
            <a:off x="4433316" y="2720529"/>
            <a:ext cx="1938884" cy="16230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587"/>
                      <a:gd name="connsiteY0" fmla="*/ 0 h 219012"/>
                      <a:gd name="connsiteX1" fmla="*/ 535507 w 1515587"/>
                      <a:gd name="connsiteY1" fmla="*/ 0 h 219012"/>
                      <a:gd name="connsiteX2" fmla="*/ 1055859 w 1515587"/>
                      <a:gd name="connsiteY2" fmla="*/ 0 h 219012"/>
                      <a:gd name="connsiteX3" fmla="*/ 1515587 w 1515587"/>
                      <a:gd name="connsiteY3" fmla="*/ 0 h 219012"/>
                      <a:gd name="connsiteX4" fmla="*/ 1515587 w 1515587"/>
                      <a:gd name="connsiteY4" fmla="*/ 219012 h 219012"/>
                      <a:gd name="connsiteX5" fmla="*/ 1040703 w 1515587"/>
                      <a:gd name="connsiteY5" fmla="*/ 219012 h 219012"/>
                      <a:gd name="connsiteX6" fmla="*/ 535507 w 1515587"/>
                      <a:gd name="connsiteY6" fmla="*/ 219012 h 219012"/>
                      <a:gd name="connsiteX7" fmla="*/ 0 w 1515587"/>
                      <a:gd name="connsiteY7" fmla="*/ 219012 h 219012"/>
                      <a:gd name="connsiteX8" fmla="*/ 0 w 1515587"/>
                      <a:gd name="connsiteY8" fmla="*/ 0 h 219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587" h="219012" fill="none" extrusionOk="0">
                        <a:moveTo>
                          <a:pt x="0" y="0"/>
                        </a:moveTo>
                        <a:cubicBezTo>
                          <a:pt x="113795" y="-27534"/>
                          <a:pt x="316143" y="44478"/>
                          <a:pt x="535507" y="0"/>
                        </a:cubicBezTo>
                        <a:cubicBezTo>
                          <a:pt x="754871" y="-44478"/>
                          <a:pt x="874834" y="47059"/>
                          <a:pt x="1055859" y="0"/>
                        </a:cubicBezTo>
                        <a:cubicBezTo>
                          <a:pt x="1236884" y="-47059"/>
                          <a:pt x="1296525" y="44854"/>
                          <a:pt x="1515587" y="0"/>
                        </a:cubicBezTo>
                        <a:cubicBezTo>
                          <a:pt x="1531378" y="65464"/>
                          <a:pt x="1500032" y="135104"/>
                          <a:pt x="1515587" y="219012"/>
                        </a:cubicBezTo>
                        <a:cubicBezTo>
                          <a:pt x="1347069" y="266764"/>
                          <a:pt x="1179987" y="168843"/>
                          <a:pt x="1040703" y="219012"/>
                        </a:cubicBezTo>
                        <a:cubicBezTo>
                          <a:pt x="901419" y="269181"/>
                          <a:pt x="755839" y="185155"/>
                          <a:pt x="535507" y="219012"/>
                        </a:cubicBezTo>
                        <a:cubicBezTo>
                          <a:pt x="315175" y="252869"/>
                          <a:pt x="108868" y="214612"/>
                          <a:pt x="0" y="219012"/>
                        </a:cubicBezTo>
                        <a:cubicBezTo>
                          <a:pt x="-5170" y="119697"/>
                          <a:pt x="23843" y="71495"/>
                          <a:pt x="0" y="0"/>
                        </a:cubicBezTo>
                        <a:close/>
                      </a:path>
                      <a:path w="1515587" h="219012" stroke="0" extrusionOk="0">
                        <a:moveTo>
                          <a:pt x="0" y="0"/>
                        </a:moveTo>
                        <a:cubicBezTo>
                          <a:pt x="147322" y="-12728"/>
                          <a:pt x="271928" y="17022"/>
                          <a:pt x="490040" y="0"/>
                        </a:cubicBezTo>
                        <a:cubicBezTo>
                          <a:pt x="708152" y="-17022"/>
                          <a:pt x="750012" y="14026"/>
                          <a:pt x="949768" y="0"/>
                        </a:cubicBezTo>
                        <a:cubicBezTo>
                          <a:pt x="1149524" y="-14026"/>
                          <a:pt x="1342084" y="46421"/>
                          <a:pt x="1515587" y="0"/>
                        </a:cubicBezTo>
                        <a:cubicBezTo>
                          <a:pt x="1522320" y="81293"/>
                          <a:pt x="1513670" y="128579"/>
                          <a:pt x="1515587" y="219012"/>
                        </a:cubicBezTo>
                        <a:cubicBezTo>
                          <a:pt x="1362485" y="270172"/>
                          <a:pt x="1260898" y="181643"/>
                          <a:pt x="1040703" y="219012"/>
                        </a:cubicBezTo>
                        <a:cubicBezTo>
                          <a:pt x="820508" y="256381"/>
                          <a:pt x="725675" y="210104"/>
                          <a:pt x="505196" y="219012"/>
                        </a:cubicBezTo>
                        <a:cubicBezTo>
                          <a:pt x="284717" y="227920"/>
                          <a:pt x="106518" y="169701"/>
                          <a:pt x="0" y="219012"/>
                        </a:cubicBezTo>
                        <a:cubicBezTo>
                          <a:pt x="-1364" y="135635"/>
                          <a:pt x="14760" y="716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de">
            <a:extLst>
              <a:ext uri="{FF2B5EF4-FFF2-40B4-BE49-F238E27FC236}">
                <a16:creationId xmlns:a16="http://schemas.microsoft.com/office/drawing/2014/main" id="{8933F2AA-BC0A-440B-3DF2-AEC55527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2626043"/>
            <a:ext cx="2113354" cy="2185273"/>
          </a:xfrm>
          <a:prstGeom prst="roundRect">
            <a:avLst>
              <a:gd name="adj" fmla="val 5026"/>
            </a:avLst>
          </a:prstGeom>
          <a:noFill/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(init;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switch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(valeur)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case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break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case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B8D7A3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break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1C2E4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//Faire des choses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377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288546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49 0.1428 E" pathEditMode="relative" ptsTypes="">
                                      <p:cBhvr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18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64 0.0365 E" pathEditMode="relative" ptsTypes="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64648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6 -0.3576 E" pathEditMode="relative" ptsTypes="">
                                      <p:cBhvr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39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50">
        <p14:prism dir="r"/>
      </p:transition>
    </mc:Choice>
    <mc:Fallback xmlns="">
      <p:transition spd="slow" advTm="9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418"/>
          </a:xfrm>
          <a:prstGeom prst="rect">
            <a:avLst/>
          </a:prstGeom>
        </p:spPr>
      </p:pic>
      <p:pic>
        <p:nvPicPr>
          <p:cNvPr id="2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vit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187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0">
        <p15:prstTrans prst="fractur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16226-0131-45C4-BE8B-4031EE03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Conditionnelles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714C0-0E2A-43BD-BB59-6E613E01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3829050"/>
          </a:xfrm>
        </p:spPr>
        <p:txBody>
          <a:bodyPr/>
          <a:lstStyle/>
          <a:p>
            <a:r>
              <a:rPr lang="fr-FR" dirty="0"/>
              <a:t>Une structure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conditionnelle</a:t>
            </a:r>
            <a:r>
              <a:rPr lang="fr-FR" dirty="0"/>
              <a:t> permet d’exécuter une partie de code uniquement lorsque la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r>
              <a:rPr lang="fr-FR" dirty="0"/>
              <a:t> requise est vraie</a:t>
            </a:r>
          </a:p>
          <a:p>
            <a:pPr lvl="1"/>
            <a:r>
              <a:rPr lang="fr-FR" dirty="0"/>
              <a:t>Il existe différentes structures conditionnelles :</a:t>
            </a:r>
          </a:p>
          <a:p>
            <a:pPr lvl="2"/>
            <a:r>
              <a:rPr lang="fr-FR" b="1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dirty="0"/>
              <a:t> …</a:t>
            </a:r>
          </a:p>
          <a:p>
            <a:pPr lvl="2"/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fr-FR" dirty="0"/>
              <a:t> … </a:t>
            </a:r>
            <a:r>
              <a:rPr lang="fr-F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fr-FR" dirty="0"/>
              <a:t> …</a:t>
            </a:r>
          </a:p>
          <a:p>
            <a:pPr lvl="2"/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fr-FR" dirty="0"/>
              <a:t> 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1E34F-EEA6-4036-8084-08FBCAA7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FD503-4792-4CDC-8F68-101F7E44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914920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BE648A-22CA-4EBA-A97A-999C475C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E11F3-4644-4F80-A1E5-D7FA530573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/>
              <a:t>L’instruction </a:t>
            </a:r>
            <a:r>
              <a:rPr lang="fr-FR" b="1" dirty="0"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/>
              <a:t>L’instruction </a:t>
            </a:r>
            <a:r>
              <a:rPr lang="fr-FR" b="1" dirty="0">
                <a:latin typeface="Consolas" panose="020B0609020204030204" pitchFamily="49" charset="0"/>
              </a:rPr>
              <a:t>if</a:t>
            </a:r>
            <a:r>
              <a:rPr lang="fr-FR" dirty="0"/>
              <a:t> / </a:t>
            </a:r>
            <a:r>
              <a:rPr lang="fr-FR" b="1" dirty="0" err="1">
                <a:latin typeface="Consolas" panose="020B0609020204030204" pitchFamily="49" charset="0"/>
              </a:rPr>
              <a:t>else</a:t>
            </a:r>
            <a:endParaRPr lang="fr-FR" b="1" dirty="0">
              <a:latin typeface="Consolas" panose="020B0609020204030204" pitchFamily="49" charset="0"/>
            </a:endParaRPr>
          </a:p>
          <a:p>
            <a:pPr lvl="1"/>
            <a:r>
              <a:rPr lang="fr-FR" dirty="0"/>
              <a:t>L’instruction </a:t>
            </a:r>
            <a:r>
              <a:rPr lang="fr-FR" b="1" dirty="0"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/>
              <a:t>Bilan sur les trois</a:t>
            </a:r>
          </a:p>
          <a:p>
            <a:pPr lvl="1"/>
            <a:r>
              <a:rPr lang="fr-FR" dirty="0"/>
              <a:t>Portée des variables</a:t>
            </a:r>
          </a:p>
          <a:p>
            <a:r>
              <a:rPr lang="fr-FR" dirty="0"/>
              <a:t>Boucles</a:t>
            </a:r>
          </a:p>
          <a:p>
            <a:pPr lvl="1"/>
            <a:r>
              <a:rPr lang="fr-FR" dirty="0"/>
              <a:t>Boucle </a:t>
            </a:r>
            <a:r>
              <a:rPr lang="fr-FR" b="1" dirty="0" err="1">
                <a:latin typeface="Consolas" panose="020B0609020204030204" pitchFamily="49" charset="0"/>
              </a:rPr>
              <a:t>while</a:t>
            </a:r>
            <a:endParaRPr lang="fr-FR" b="1" dirty="0">
              <a:latin typeface="Consolas" panose="020B0609020204030204" pitchFamily="49" charset="0"/>
            </a:endParaRPr>
          </a:p>
          <a:p>
            <a:pPr lvl="1"/>
            <a:r>
              <a:rPr lang="fr-FR" dirty="0"/>
              <a:t>Boucle </a:t>
            </a:r>
            <a:r>
              <a:rPr lang="fr-FR" b="1" dirty="0">
                <a:latin typeface="Consolas" panose="020B0609020204030204" pitchFamily="49" charset="0"/>
              </a:rPr>
              <a:t>do </a:t>
            </a:r>
            <a:r>
              <a:rPr lang="fr-FR" b="1" dirty="0" err="1">
                <a:latin typeface="Consolas" panose="020B0609020204030204" pitchFamily="49" charset="0"/>
              </a:rPr>
              <a:t>while</a:t>
            </a:r>
            <a:endParaRPr lang="fr-FR" b="1" dirty="0">
              <a:latin typeface="Consolas" panose="020B0609020204030204" pitchFamily="49" charset="0"/>
            </a:endParaRPr>
          </a:p>
          <a:p>
            <a:pPr lvl="1"/>
            <a:r>
              <a:rPr lang="fr-FR" dirty="0"/>
              <a:t>Boucle </a:t>
            </a:r>
            <a:r>
              <a:rPr lang="fr-FR" b="1" dirty="0"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/>
              <a:t>Bilan sur les boucles</a:t>
            </a:r>
          </a:p>
          <a:p>
            <a:pPr lvl="1"/>
            <a:r>
              <a:rPr lang="fr-FR" dirty="0"/>
              <a:t>Casser les boucles</a:t>
            </a:r>
          </a:p>
        </p:txBody>
      </p:sp>
    </p:spTree>
    <p:extLst>
      <p:ext uri="{BB962C8B-B14F-4D97-AF65-F5344CB8AC3E}">
        <p14:creationId xmlns:p14="http://schemas.microsoft.com/office/powerpoint/2010/main" val="244748914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de">
            <a:extLst>
              <a:ext uri="{FF2B5EF4-FFF2-40B4-BE49-F238E27FC236}">
                <a16:creationId xmlns:a16="http://schemas.microsoft.com/office/drawing/2014/main" id="{F55D01CE-C459-4326-B0F2-4775CD621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830" y="2946199"/>
            <a:ext cx="3961341" cy="1180862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nombre;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nombre;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(nombre %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 nombre est pair\n"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 revoir !\n"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868577-5B87-4B10-AC6A-3294167F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endParaRPr lang="fr-FR" sz="1800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9A922-710D-4859-BE98-AF68B868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L’instruction </a:t>
            </a:r>
            <a:r>
              <a:rPr lang="fr-FR" sz="2000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</a:rPr>
              <a:t>if</a:t>
            </a:r>
            <a:r>
              <a:rPr lang="fr-FR" sz="2000" dirty="0"/>
              <a:t> permet d’exécuter une section de code seulement </a:t>
            </a:r>
            <a:r>
              <a:rPr lang="fr-FR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fr-FR" sz="2000" dirty="0"/>
              <a:t> une condition est vraie.</a:t>
            </a:r>
          </a:p>
          <a:p>
            <a:pPr lvl="1"/>
            <a:r>
              <a:rPr lang="fr-FR" sz="1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fr-FR" sz="1800" dirty="0"/>
              <a:t> la condition est vraie </a:t>
            </a:r>
            <a:r>
              <a:rPr lang="fr-FR" sz="1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alors</a:t>
            </a:r>
            <a:r>
              <a:rPr lang="fr-FR" sz="1800" dirty="0"/>
              <a:t> la section s’exécute.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D4F7A-1800-483A-A8E6-CB4423D1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EC529-E43E-4A52-8B64-C27DB33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0B9DEC-049E-4143-84D7-148FFC8A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8D47626-E41D-440B-BF6A-FD6354F07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L’instruction </a:t>
            </a:r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L’instruction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79D2FF"/>
                </a:solidFill>
              </a:rPr>
              <a:t> /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else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L’instruction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93EB01-2E7A-4DEB-BA18-B49ED3A930F8}"/>
              </a:ext>
            </a:extLst>
          </p:cNvPr>
          <p:cNvSpPr/>
          <p:nvPr/>
        </p:nvSpPr>
        <p:spPr>
          <a:xfrm>
            <a:off x="2427783" y="3427124"/>
            <a:ext cx="2082989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F3E9A-0883-4FA5-BCFD-7D187D579751}"/>
              </a:ext>
            </a:extLst>
          </p:cNvPr>
          <p:cNvSpPr/>
          <p:nvPr/>
        </p:nvSpPr>
        <p:spPr>
          <a:xfrm>
            <a:off x="2902229" y="3427124"/>
            <a:ext cx="1032479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7231F-AD08-466C-92CB-58CC53892B5F}"/>
              </a:ext>
            </a:extLst>
          </p:cNvPr>
          <p:cNvSpPr/>
          <p:nvPr/>
        </p:nvSpPr>
        <p:spPr>
          <a:xfrm>
            <a:off x="3937909" y="3427124"/>
            <a:ext cx="471245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E59B32-927B-4B5F-BC24-48E419CA1029}"/>
              </a:ext>
            </a:extLst>
          </p:cNvPr>
          <p:cNvSpPr/>
          <p:nvPr/>
        </p:nvSpPr>
        <p:spPr>
          <a:xfrm>
            <a:off x="2432295" y="3646136"/>
            <a:ext cx="3878677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74579-0EED-4591-AEA3-19A4186DA560}"/>
              </a:ext>
            </a:extLst>
          </p:cNvPr>
          <p:cNvSpPr/>
          <p:nvPr/>
        </p:nvSpPr>
        <p:spPr>
          <a:xfrm>
            <a:off x="2432295" y="3865148"/>
            <a:ext cx="2942573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83B3A73-8796-49E8-8CF8-34852F753801}"/>
              </a:ext>
            </a:extLst>
          </p:cNvPr>
          <p:cNvGrpSpPr/>
          <p:nvPr/>
        </p:nvGrpSpPr>
        <p:grpSpPr>
          <a:xfrm>
            <a:off x="6885828" y="2377714"/>
            <a:ext cx="2213879" cy="2019175"/>
            <a:chOff x="6885828" y="2377714"/>
            <a:chExt cx="2213879" cy="2019175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B57E91FB-8E6D-47F1-B542-C66A66534C2F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631877" y="2377714"/>
              <a:ext cx="1" cy="22872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95449A2-BA1A-409F-8415-9B59121B8EF5}"/>
                </a:ext>
              </a:extLst>
            </p:cNvPr>
            <p:cNvCxnSpPr>
              <a:cxnSpLocks/>
              <a:stCxn id="24" idx="2"/>
              <a:endCxn id="39" idx="0"/>
            </p:cNvCxnSpPr>
            <p:nvPr/>
          </p:nvCxnSpPr>
          <p:spPr>
            <a:xfrm>
              <a:off x="7631878" y="3478121"/>
              <a:ext cx="0" cy="606039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1E0AE9EF-1241-436B-9E49-53055545E56B}"/>
                </a:ext>
              </a:extLst>
            </p:cNvPr>
            <p:cNvCxnSpPr>
              <a:cxnSpLocks/>
              <a:stCxn id="24" idx="3"/>
              <a:endCxn id="34" idx="0"/>
            </p:cNvCxnSpPr>
            <p:nvPr/>
          </p:nvCxnSpPr>
          <p:spPr>
            <a:xfrm>
              <a:off x="8360952" y="3042281"/>
              <a:ext cx="225120" cy="435840"/>
            </a:xfrm>
            <a:prstGeom prst="bentConnector2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Connecteur : en angle 41">
              <a:extLst>
                <a:ext uri="{FF2B5EF4-FFF2-40B4-BE49-F238E27FC236}">
                  <a16:creationId xmlns:a16="http://schemas.microsoft.com/office/drawing/2014/main" id="{18AEBE24-20A6-4A64-A272-E4476D70118A}"/>
                </a:ext>
              </a:extLst>
            </p:cNvPr>
            <p:cNvCxnSpPr>
              <a:stCxn id="34" idx="2"/>
              <a:endCxn id="39" idx="0"/>
            </p:cNvCxnSpPr>
            <p:nvPr/>
          </p:nvCxnSpPr>
          <p:spPr>
            <a:xfrm rot="5400000">
              <a:off x="7962320" y="3460408"/>
              <a:ext cx="293310" cy="954194"/>
            </a:xfrm>
            <a:prstGeom prst="bentConnector3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9971700D-88A0-4EB2-BD5B-21A921D27D38}"/>
                </a:ext>
              </a:extLst>
            </p:cNvPr>
            <p:cNvGrpSpPr/>
            <p:nvPr/>
          </p:nvGrpSpPr>
          <p:grpSpPr>
            <a:xfrm>
              <a:off x="6885828" y="2606441"/>
              <a:ext cx="1492098" cy="871680"/>
              <a:chOff x="7219369" y="2522175"/>
              <a:chExt cx="1492098" cy="871680"/>
            </a:xfrm>
          </p:grpSpPr>
          <p:sp>
            <p:nvSpPr>
              <p:cNvPr id="24" name="Organigramme : Décision 23">
                <a:extLst>
                  <a:ext uri="{FF2B5EF4-FFF2-40B4-BE49-F238E27FC236}">
                    <a16:creationId xmlns:a16="http://schemas.microsoft.com/office/drawing/2014/main" id="{C3112B52-79C1-4951-B4FD-9BBC99D43DED}"/>
                  </a:ext>
                </a:extLst>
              </p:cNvPr>
              <p:cNvSpPr/>
              <p:nvPr/>
            </p:nvSpPr>
            <p:spPr>
              <a:xfrm>
                <a:off x="7236344" y="2522175"/>
                <a:ext cx="1458149" cy="871680"/>
              </a:xfrm>
              <a:prstGeom prst="flowChartDecisio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pPr algn="ctr"/>
                <a:endParaRPr lang="fr-FR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47754D2-7C41-4462-9945-056149D7B77D}"/>
                  </a:ext>
                </a:extLst>
              </p:cNvPr>
              <p:cNvSpPr txBox="1"/>
              <p:nvPr/>
            </p:nvSpPr>
            <p:spPr bwMode="auto">
              <a:xfrm>
                <a:off x="7219369" y="2834904"/>
                <a:ext cx="1492098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dk1"/>
                    </a:solidFill>
                    <a:latin typeface="Lucida Console" panose="020B0609040504020204" pitchFamily="49" charset="0"/>
                    <a:cs typeface="Segoe UI" panose="020B0502040204020203" pitchFamily="34" charset="0"/>
                  </a:rPr>
                  <a:t>nombre % 2 == 0</a:t>
                </a:r>
              </a:p>
              <a:p>
                <a:pPr algn="ctr"/>
                <a:r>
                  <a:rPr lang="fr-FR" sz="1000" dirty="0">
                    <a:solidFill>
                      <a:schemeClr val="dk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?</a:t>
                </a:r>
              </a:p>
            </p:txBody>
          </p:sp>
        </p:grpSp>
        <p:sp>
          <p:nvSpPr>
            <p:cNvPr id="34" name="Organigramme : Procédé 33">
              <a:extLst>
                <a:ext uri="{FF2B5EF4-FFF2-40B4-BE49-F238E27FC236}">
                  <a16:creationId xmlns:a16="http://schemas.microsoft.com/office/drawing/2014/main" id="{25CD5D24-CEC4-4FEF-861F-3C3D3A1EF460}"/>
                </a:ext>
              </a:extLst>
            </p:cNvPr>
            <p:cNvSpPr/>
            <p:nvPr/>
          </p:nvSpPr>
          <p:spPr>
            <a:xfrm>
              <a:off x="8072437" y="3478121"/>
              <a:ext cx="1027270" cy="312729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« Le nombre est pair »</a:t>
              </a:r>
            </a:p>
          </p:txBody>
        </p:sp>
        <p:sp>
          <p:nvSpPr>
            <p:cNvPr id="39" name="Organigramme : Procédé 38">
              <a:extLst>
                <a:ext uri="{FF2B5EF4-FFF2-40B4-BE49-F238E27FC236}">
                  <a16:creationId xmlns:a16="http://schemas.microsoft.com/office/drawing/2014/main" id="{A0324857-7D1F-49DD-9272-6932536CAA17}"/>
                </a:ext>
              </a:extLst>
            </p:cNvPr>
            <p:cNvSpPr/>
            <p:nvPr/>
          </p:nvSpPr>
          <p:spPr>
            <a:xfrm>
              <a:off x="7118243" y="4084160"/>
              <a:ext cx="1027270" cy="312729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« Au revoir !»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7ED5D3B-A912-4545-80EB-DC3D235A6C20}"/>
                </a:ext>
              </a:extLst>
            </p:cNvPr>
            <p:cNvSpPr txBox="1"/>
            <p:nvPr/>
          </p:nvSpPr>
          <p:spPr bwMode="auto">
            <a:xfrm>
              <a:off x="8282122" y="2822380"/>
              <a:ext cx="362600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0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oui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BAFF701-A8E2-4557-A1E9-9E4F4FC2969E}"/>
                </a:ext>
              </a:extLst>
            </p:cNvPr>
            <p:cNvSpPr txBox="1"/>
            <p:nvPr/>
          </p:nvSpPr>
          <p:spPr bwMode="auto">
            <a:xfrm>
              <a:off x="7287300" y="3397974"/>
              <a:ext cx="404278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0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non</a:t>
              </a:r>
            </a:p>
          </p:txBody>
        </p:sp>
      </p:grpSp>
      <p:sp>
        <p:nvSpPr>
          <p:cNvPr id="11" name="code">
            <a:extLst>
              <a:ext uri="{FF2B5EF4-FFF2-40B4-BE49-F238E27FC236}">
                <a16:creationId xmlns:a16="http://schemas.microsoft.com/office/drawing/2014/main" id="{1A175C0F-AB3A-4357-AD11-5AA372AE1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782" y="2946199"/>
            <a:ext cx="3961341" cy="1180862"/>
          </a:xfrm>
          <a:prstGeom prst="roundRect">
            <a:avLst>
              <a:gd name="adj" fmla="val 1959"/>
            </a:avLst>
          </a:prstGeom>
          <a:noFill/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nombre;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nombre;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(nombre %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 nombre est pair\n"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 revoir !\n"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ulle narrative : rectangle à coins arrondis 11">
                <a:extLst>
                  <a:ext uri="{FF2B5EF4-FFF2-40B4-BE49-F238E27FC236}">
                    <a16:creationId xmlns:a16="http://schemas.microsoft.com/office/drawing/2014/main" id="{65EAEFFB-40C9-4B63-925A-5493DF402C7D}"/>
                  </a:ext>
                </a:extLst>
              </p:cNvPr>
              <p:cNvSpPr/>
              <p:nvPr/>
            </p:nvSpPr>
            <p:spPr>
              <a:xfrm>
                <a:off x="3286636" y="2377714"/>
                <a:ext cx="2714104" cy="306467"/>
              </a:xfrm>
              <a:prstGeom prst="wedgeRoundRectCallout">
                <a:avLst>
                  <a:gd name="adj1" fmla="val -36996"/>
                  <a:gd name="adj2" fmla="val 304325"/>
                  <a:gd name="adj3" fmla="val 166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fr-F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Calcule le reste entier de </a:t>
                </a:r>
                <a14:m>
                  <m:oMath xmlns:m="http://schemas.openxmlformats.org/officeDocument/2006/math">
                    <m:r>
                      <a:rPr lang="fr-FR" sz="1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𝑛𝑜𝑚𝑏𝑟𝑒</m:t>
                    </m:r>
                    <m:r>
                      <a:rPr lang="fr-FR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÷</m:t>
                    </m:r>
                    <m:r>
                      <a:rPr lang="fr-FR" sz="1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endParaRPr lang="fr-F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Bulle narrative : rectangle à coins arrondis 11">
                <a:extLst>
                  <a:ext uri="{FF2B5EF4-FFF2-40B4-BE49-F238E27FC236}">
                    <a16:creationId xmlns:a16="http://schemas.microsoft.com/office/drawing/2014/main" id="{65EAEFFB-40C9-4B63-925A-5493DF402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36" y="2377714"/>
                <a:ext cx="2714104" cy="306467"/>
              </a:xfrm>
              <a:prstGeom prst="wedgeRoundRectCallout">
                <a:avLst>
                  <a:gd name="adj1" fmla="val -36996"/>
                  <a:gd name="adj2" fmla="val 304325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A8F25DA1-8A1B-43FC-A2E6-CEE2522A243B}"/>
              </a:ext>
            </a:extLst>
          </p:cNvPr>
          <p:cNvSpPr/>
          <p:nvPr/>
        </p:nvSpPr>
        <p:spPr>
          <a:xfrm>
            <a:off x="4116772" y="2735814"/>
            <a:ext cx="1992057" cy="306467"/>
          </a:xfrm>
          <a:prstGeom prst="wedgeRoundRectCallout">
            <a:avLst>
              <a:gd name="adj1" fmla="val -46504"/>
              <a:gd name="adj2" fmla="val 19139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Compare le résultat avec 0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51972642-D5FB-4246-B036-E82F3581662A}"/>
              </a:ext>
            </a:extLst>
          </p:cNvPr>
          <p:cNvSpPr/>
          <p:nvPr/>
        </p:nvSpPr>
        <p:spPr>
          <a:xfrm>
            <a:off x="4527747" y="3076142"/>
            <a:ext cx="2245873" cy="510778"/>
          </a:xfrm>
          <a:prstGeom prst="wedgeRoundRectCallout">
            <a:avLst>
              <a:gd name="adj1" fmla="val -52390"/>
              <a:gd name="adj2" fmla="val 416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Si le résultat de</a:t>
            </a:r>
            <a:br>
              <a:rPr lang="fr-FR" sz="1200" b="1" dirty="0">
                <a:solidFill>
                  <a:srgbClr val="DCDC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200" dirty="0">
                <a:latin typeface="Lucida Console" panose="020B0609040504020204" pitchFamily="49" charset="0"/>
                <a:cs typeface="Segoe UI" panose="020B0502040204020203" pitchFamily="34" charset="0"/>
              </a:rPr>
              <a:t>nombre % 2 == 0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est vrai…</a:t>
            </a:r>
          </a:p>
        </p:txBody>
      </p:sp>
      <p:sp>
        <p:nvSpPr>
          <p:cNvPr id="22" name="Bulle narrative : rectangle à coins arrondis 21">
            <a:extLst>
              <a:ext uri="{FF2B5EF4-FFF2-40B4-BE49-F238E27FC236}">
                <a16:creationId xmlns:a16="http://schemas.microsoft.com/office/drawing/2014/main" id="{6FCFF4DF-80AE-41EB-BB2E-72961A832B6E}"/>
              </a:ext>
            </a:extLst>
          </p:cNvPr>
          <p:cNvSpPr/>
          <p:nvPr/>
        </p:nvSpPr>
        <p:spPr>
          <a:xfrm>
            <a:off x="5529179" y="3903560"/>
            <a:ext cx="1325044" cy="715089"/>
          </a:xfrm>
          <a:prstGeom prst="wedgeRoundRectCallout">
            <a:avLst>
              <a:gd name="adj1" fmla="val -41841"/>
              <a:gd name="adj2" fmla="val -6006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…alors affiche que le nombre est pair</a:t>
            </a:r>
          </a:p>
        </p:txBody>
      </p:sp>
      <p:sp>
        <p:nvSpPr>
          <p:cNvPr id="23" name="Bulle narrative : rectangle à coins arrondis 22">
            <a:extLst>
              <a:ext uri="{FF2B5EF4-FFF2-40B4-BE49-F238E27FC236}">
                <a16:creationId xmlns:a16="http://schemas.microsoft.com/office/drawing/2014/main" id="{3FDDF7B4-6A79-4B52-ACE1-2EAC26197DE4}"/>
              </a:ext>
            </a:extLst>
          </p:cNvPr>
          <p:cNvSpPr/>
          <p:nvPr/>
        </p:nvSpPr>
        <p:spPr>
          <a:xfrm>
            <a:off x="2554879" y="4192839"/>
            <a:ext cx="2868964" cy="306467"/>
          </a:xfrm>
          <a:prstGeom prst="wedgeRoundRectCallout">
            <a:avLst>
              <a:gd name="adj1" fmla="val -13042"/>
              <a:gd name="adj2" fmla="val -874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Dans tous les cas, affiche « Au revoir ! »</a:t>
            </a:r>
          </a:p>
        </p:txBody>
      </p:sp>
    </p:spTree>
    <p:extLst>
      <p:ext uri="{BB962C8B-B14F-4D97-AF65-F5344CB8AC3E}">
        <p14:creationId xmlns:p14="http://schemas.microsoft.com/office/powerpoint/2010/main" val="27858651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49567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56 0.0000 E" pathEditMode="relative" ptsTypes="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45642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6 0.0000 E" pathEditMode="relative" ptsTypes="">
                                      <p:cBhvr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2307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17 0.0426 E" pathEditMode="relative" ptsTypes="">
                                      <p:cBhvr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75865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12 0.0426 E" pathEditMode="relative" ptsTypes="">
                                      <p:cBhvr>
                                        <p:cTn id="7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7531E-6 L -0.35694 0.02408 " pathEditMode="relative" rAng="0" ptsTypes="AA">
                                      <p:cBhvr>
                                        <p:cTn id="89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7" y="120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10" fill="hold"/>
                                        <p:tgtEl>
                                          <p:spTgt spid="4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Scale>
                                      <p:cBhvr>
                                        <p:cTn id="93" dur="490" fill="hold"/>
                                        <p:tgtEl>
                                          <p:spTgt spid="4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2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87AA6-88D5-47C0-88CF-DF39CBBE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</a:p>
        </p:txBody>
      </p:sp>
      <p:sp>
        <p:nvSpPr>
          <p:cNvPr id="25" name="Espace réservé du contenu 24">
            <a:extLst>
              <a:ext uri="{FF2B5EF4-FFF2-40B4-BE49-F238E27FC236}">
                <a16:creationId xmlns:a16="http://schemas.microsoft.com/office/drawing/2014/main" id="{6CFF6BE9-0EEF-4C1C-AF8F-7D21ABB1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2022218"/>
            <a:ext cx="6706800" cy="2892682"/>
          </a:xfrm>
        </p:spPr>
        <p:txBody>
          <a:bodyPr/>
          <a:lstStyle/>
          <a:p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fr-FR" sz="1800" dirty="0"/>
              <a:t> :</a:t>
            </a:r>
          </a:p>
          <a:p>
            <a:pPr lvl="1"/>
            <a:r>
              <a:rPr lang="fr-FR" sz="1600" dirty="0"/>
              <a:t>Toute expression qui s’évalue en booléen</a:t>
            </a:r>
          </a:p>
          <a:p>
            <a:pPr lvl="1"/>
            <a:r>
              <a:rPr lang="fr-FR" sz="1600" dirty="0"/>
              <a:t>Par exemple</a:t>
            </a:r>
          </a:p>
          <a:p>
            <a:pPr lvl="2"/>
            <a:r>
              <a:rPr lang="fr-FR" sz="1400" dirty="0"/>
              <a:t>Comparaison de valeurs via les opérateurs :</a:t>
            </a:r>
          </a:p>
          <a:p>
            <a:pPr lvl="2"/>
            <a:endParaRPr lang="fr-FR" sz="1400" dirty="0"/>
          </a:p>
          <a:p>
            <a:pPr lvl="2"/>
            <a:endParaRPr lang="fr-FR" sz="1400" dirty="0"/>
          </a:p>
          <a:p>
            <a:pPr lvl="2"/>
            <a:endParaRPr lang="fr-FR" sz="1400" dirty="0"/>
          </a:p>
          <a:p>
            <a:pPr lvl="2"/>
            <a:r>
              <a:rPr lang="fr-FR" sz="1400" dirty="0"/>
              <a:t>Toute combinaison d’expressions booléennes par les opérateurs logiques :</a:t>
            </a:r>
          </a:p>
          <a:p>
            <a:pPr lvl="2"/>
            <a:endParaRPr lang="fr-FR" sz="1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31B9A-DA75-49EC-8C73-42546266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CA6F2-9700-455E-954E-2C07776A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914920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3266B-2FD2-4508-92C1-76D89E26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3ECA19B-021A-495A-8D4E-A6AFCF036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L’instruction </a:t>
            </a:r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L’instruction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79D2FF"/>
                </a:solidFill>
              </a:rPr>
              <a:t> /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else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L’instruction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de">
            <a:extLst>
              <a:ext uri="{FF2B5EF4-FFF2-40B4-BE49-F238E27FC236}">
                <a16:creationId xmlns:a16="http://schemas.microsoft.com/office/drawing/2014/main" id="{B9AC92CD-1399-4714-A79A-472EF7E5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864" y="1132303"/>
            <a:ext cx="2563522" cy="839033"/>
          </a:xfrm>
          <a:prstGeom prst="roundRect">
            <a:avLst>
              <a:gd name="adj" fmla="val 638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(condition)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instruction;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4BE790-50AE-4792-9C07-82E6D8FA09DB}"/>
              </a:ext>
            </a:extLst>
          </p:cNvPr>
          <p:cNvSpPr/>
          <p:nvPr/>
        </p:nvSpPr>
        <p:spPr>
          <a:xfrm>
            <a:off x="4992385" y="1234068"/>
            <a:ext cx="1538735" cy="3177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ode">
            <a:extLst>
              <a:ext uri="{FF2B5EF4-FFF2-40B4-BE49-F238E27FC236}">
                <a16:creationId xmlns:a16="http://schemas.microsoft.com/office/drawing/2014/main" id="{E4EDE876-13CE-4016-A42E-C5B694FB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864" y="1132303"/>
            <a:ext cx="2563522" cy="839033"/>
          </a:xfrm>
          <a:prstGeom prst="roundRect">
            <a:avLst>
              <a:gd name="adj" fmla="val 6389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(condition)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instruction;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Tableau 27">
            <a:extLst>
              <a:ext uri="{FF2B5EF4-FFF2-40B4-BE49-F238E27FC236}">
                <a16:creationId xmlns:a16="http://schemas.microsoft.com/office/drawing/2014/main" id="{8FC89556-B243-405D-8954-948A59EB1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1640"/>
              </p:ext>
            </p:extLst>
          </p:nvPr>
        </p:nvGraphicFramePr>
        <p:xfrm>
          <a:off x="2713752" y="3214461"/>
          <a:ext cx="6096000" cy="30480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41844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45168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93051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6429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103269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2503756"/>
                    </a:ext>
                  </a:extLst>
                </a:gridCol>
              </a:tblGrid>
              <a:tr h="123655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DCDCDC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 &lt; b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DCDCDC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 &lt;= b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DCDCDC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 &gt; b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DCDCDC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 &gt;= b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DCDCDC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 == b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DCDCDC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 != b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49778"/>
                  </a:ext>
                </a:extLst>
              </a:tr>
            </a:tbl>
          </a:graphicData>
        </a:graphic>
      </p:graphicFrame>
      <p:sp>
        <p:nvSpPr>
          <p:cNvPr id="31" name="ZoneTexte 30">
            <a:extLst>
              <a:ext uri="{FF2B5EF4-FFF2-40B4-BE49-F238E27FC236}">
                <a16:creationId xmlns:a16="http://schemas.microsoft.com/office/drawing/2014/main" id="{3BB139DC-0232-4495-8895-9C090C46B89E}"/>
              </a:ext>
            </a:extLst>
          </p:cNvPr>
          <p:cNvSpPr txBox="1"/>
          <p:nvPr/>
        </p:nvSpPr>
        <p:spPr bwMode="auto">
          <a:xfrm>
            <a:off x="7092280" y="3212973"/>
            <a:ext cx="38343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==</a:t>
            </a:r>
            <a:endParaRPr lang="fr-FR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2" name="Tableau 27">
            <a:extLst>
              <a:ext uri="{FF2B5EF4-FFF2-40B4-BE49-F238E27FC236}">
                <a16:creationId xmlns:a16="http://schemas.microsoft.com/office/drawing/2014/main" id="{DBDC008B-1109-4CA1-8D9E-96902E215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9258"/>
              </p:ext>
            </p:extLst>
          </p:nvPr>
        </p:nvGraphicFramePr>
        <p:xfrm>
          <a:off x="4643093" y="4304718"/>
          <a:ext cx="2447229" cy="30480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815743">
                  <a:extLst>
                    <a:ext uri="{9D8B030D-6E8A-4147-A177-3AD203B41FA5}">
                      <a16:colId xmlns:a16="http://schemas.microsoft.com/office/drawing/2014/main" val="1041844089"/>
                    </a:ext>
                  </a:extLst>
                </a:gridCol>
                <a:gridCol w="815743">
                  <a:extLst>
                    <a:ext uri="{9D8B030D-6E8A-4147-A177-3AD203B41FA5}">
                      <a16:colId xmlns:a16="http://schemas.microsoft.com/office/drawing/2014/main" val="4245168606"/>
                    </a:ext>
                  </a:extLst>
                </a:gridCol>
                <a:gridCol w="815743">
                  <a:extLst>
                    <a:ext uri="{9D8B030D-6E8A-4147-A177-3AD203B41FA5}">
                      <a16:colId xmlns:a16="http://schemas.microsoft.com/office/drawing/2014/main" val="1761394151"/>
                    </a:ext>
                  </a:extLst>
                </a:gridCol>
              </a:tblGrid>
              <a:tr h="14571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DCDCDC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 &amp;&amp; b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DCDCDC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 || b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>
                          <a:solidFill>
                            <a:srgbClr val="DCDCDC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!a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49778"/>
                  </a:ext>
                </a:extLst>
              </a:tr>
            </a:tbl>
          </a:graphicData>
        </a:graphic>
      </p:graphicFrame>
      <p:sp>
        <p:nvSpPr>
          <p:cNvPr id="33" name="Bulle narrative : rectangle à coins arrondis 32">
            <a:extLst>
              <a:ext uri="{FF2B5EF4-FFF2-40B4-BE49-F238E27FC236}">
                <a16:creationId xmlns:a16="http://schemas.microsoft.com/office/drawing/2014/main" id="{76B5D0E4-1497-42B9-BFF8-D6FBF5BF3A50}"/>
              </a:ext>
            </a:extLst>
          </p:cNvPr>
          <p:cNvSpPr/>
          <p:nvPr/>
        </p:nvSpPr>
        <p:spPr>
          <a:xfrm>
            <a:off x="5866708" y="3579862"/>
            <a:ext cx="2636999" cy="374571"/>
          </a:xfrm>
          <a:prstGeom prst="wedgeRoundRectCallout">
            <a:avLst>
              <a:gd name="adj1" fmla="val 4411"/>
              <a:gd name="adj2" fmla="val -8592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ATTENTION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b="1" dirty="0">
                <a:latin typeface="Consolas" panose="020B0609020204030204" pitchFamily="49" charset="0"/>
                <a:cs typeface="Segoe UI" panose="020B0502040204020203" pitchFamily="34" charset="0"/>
              </a:rPr>
              <a:t>==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n’est pas </a:t>
            </a:r>
            <a:r>
              <a:rPr lang="fr-FR" sz="1600" b="1" dirty="0"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</a:p>
        </p:txBody>
      </p:sp>
      <p:sp>
        <p:nvSpPr>
          <p:cNvPr id="34" name="Bulle narrative : rectangle à coins arrondis 33">
            <a:extLst>
              <a:ext uri="{FF2B5EF4-FFF2-40B4-BE49-F238E27FC236}">
                <a16:creationId xmlns:a16="http://schemas.microsoft.com/office/drawing/2014/main" id="{600D93E6-EA45-4AA2-B695-8BD09BDF2F87}"/>
              </a:ext>
            </a:extLst>
          </p:cNvPr>
          <p:cNvSpPr/>
          <p:nvPr/>
        </p:nvSpPr>
        <p:spPr>
          <a:xfrm>
            <a:off x="4479232" y="4585232"/>
            <a:ext cx="431171" cy="374571"/>
          </a:xfrm>
          <a:prstGeom prst="wedgeRoundRectCallout">
            <a:avLst>
              <a:gd name="adj1" fmla="val 87665"/>
              <a:gd name="adj2" fmla="val -5376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endParaRPr lang="fr-FR" sz="16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5" name="Bulle narrative : rectangle à coins arrondis 34">
            <a:extLst>
              <a:ext uri="{FF2B5EF4-FFF2-40B4-BE49-F238E27FC236}">
                <a16:creationId xmlns:a16="http://schemas.microsoft.com/office/drawing/2014/main" id="{3D0D0D60-3CF6-4F3D-9D79-38F60ABAA2FD}"/>
              </a:ext>
            </a:extLst>
          </p:cNvPr>
          <p:cNvSpPr/>
          <p:nvPr/>
        </p:nvSpPr>
        <p:spPr>
          <a:xfrm>
            <a:off x="5715848" y="4591211"/>
            <a:ext cx="513800" cy="374571"/>
          </a:xfrm>
          <a:prstGeom prst="wedgeRoundRectCallout">
            <a:avLst>
              <a:gd name="adj1" fmla="val -18721"/>
              <a:gd name="adj2" fmla="val -6123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endParaRPr lang="fr-FR" sz="16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58E515AF-4B33-45B2-8347-B32A0E05711D}"/>
              </a:ext>
            </a:extLst>
          </p:cNvPr>
          <p:cNvSpPr/>
          <p:nvPr/>
        </p:nvSpPr>
        <p:spPr>
          <a:xfrm>
            <a:off x="6723341" y="4579697"/>
            <a:ext cx="607515" cy="374571"/>
          </a:xfrm>
          <a:prstGeom prst="wedgeRoundRectCallout">
            <a:avLst>
              <a:gd name="adj1" fmla="val -64491"/>
              <a:gd name="adj2" fmla="val -5600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  <a:endParaRPr lang="fr-FR" sz="16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363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4" animBg="1"/>
      <p:bldP spid="31" grpId="0"/>
      <p:bldP spid="33" grpId="0" animBg="1"/>
      <p:bldP spid="34" grpId="0" animBg="1"/>
      <p:bldP spid="3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87AA6-88D5-47C0-88CF-DF39CBBE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</a:p>
        </p:txBody>
      </p:sp>
      <p:sp>
        <p:nvSpPr>
          <p:cNvPr id="25" name="Espace réservé du contenu 24">
            <a:extLst>
              <a:ext uri="{FF2B5EF4-FFF2-40B4-BE49-F238E27FC236}">
                <a16:creationId xmlns:a16="http://schemas.microsoft.com/office/drawing/2014/main" id="{6CFF6BE9-0EEF-4C1C-AF8F-7D21ABB1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2022218"/>
            <a:ext cx="6706800" cy="2892682"/>
          </a:xfrm>
        </p:spPr>
        <p:txBody>
          <a:bodyPr/>
          <a:lstStyle/>
          <a:p>
            <a:r>
              <a:rPr lang="fr-FR" sz="1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fr-FR" sz="1800" dirty="0"/>
              <a:t> :</a:t>
            </a:r>
          </a:p>
          <a:p>
            <a:pPr lvl="1"/>
            <a:r>
              <a:rPr lang="fr-FR" sz="1400" dirty="0"/>
              <a:t>Une seule et unique instruction !</a:t>
            </a:r>
          </a:p>
          <a:p>
            <a:pPr lvl="1"/>
            <a:r>
              <a:rPr lang="fr-FR" sz="1400" dirty="0"/>
              <a:t>Comment faire si on veut en mettre plusieurs ?</a:t>
            </a:r>
          </a:p>
          <a:p>
            <a:pPr lvl="2"/>
            <a:r>
              <a:rPr lang="fr-FR" sz="1200" dirty="0"/>
              <a:t>On utilise des </a:t>
            </a:r>
            <a:r>
              <a:rPr lang="fr-FR" sz="12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accolades</a:t>
            </a:r>
          </a:p>
          <a:p>
            <a:pPr lvl="2"/>
            <a:endParaRPr lang="fr-FR" sz="1200" dirty="0"/>
          </a:p>
          <a:p>
            <a:r>
              <a:rPr lang="fr-FR" sz="1800" dirty="0"/>
              <a:t>Les accolades définissent un </a:t>
            </a:r>
            <a:br>
              <a:rPr lang="fr-FR" sz="1800" dirty="0"/>
            </a:br>
            <a:r>
              <a:rPr lang="fr-FR" sz="1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 d’instructions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31B9A-DA75-49EC-8C73-42546266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CA6F2-9700-455E-954E-2C07776A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914920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3266B-2FD2-4508-92C1-76D89E26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3ECA19B-021A-495A-8D4E-A6AFCF036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L’instruction </a:t>
            </a:r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L’instruction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79D2FF"/>
                </a:solidFill>
              </a:rPr>
              <a:t> /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else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L’instruction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de">
            <a:extLst>
              <a:ext uri="{FF2B5EF4-FFF2-40B4-BE49-F238E27FC236}">
                <a16:creationId xmlns:a16="http://schemas.microsoft.com/office/drawing/2014/main" id="{B9AC92CD-1399-4714-A79A-472EF7E5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864" y="1132303"/>
            <a:ext cx="2563522" cy="839033"/>
          </a:xfrm>
          <a:prstGeom prst="roundRect">
            <a:avLst>
              <a:gd name="adj" fmla="val 638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(condition)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instruction;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4BE790-50AE-4792-9C07-82E6D8FA09DB}"/>
              </a:ext>
            </a:extLst>
          </p:cNvPr>
          <p:cNvSpPr/>
          <p:nvPr/>
        </p:nvSpPr>
        <p:spPr>
          <a:xfrm>
            <a:off x="4992385" y="1234068"/>
            <a:ext cx="1538735" cy="3177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7004E-89C0-4316-9EC1-A9224D019250}"/>
              </a:ext>
            </a:extLst>
          </p:cNvPr>
          <p:cNvSpPr/>
          <p:nvPr/>
        </p:nvSpPr>
        <p:spPr>
          <a:xfrm>
            <a:off x="4658912" y="1602702"/>
            <a:ext cx="2016224" cy="3177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ode">
            <a:extLst>
              <a:ext uri="{FF2B5EF4-FFF2-40B4-BE49-F238E27FC236}">
                <a16:creationId xmlns:a16="http://schemas.microsoft.com/office/drawing/2014/main" id="{E4EDE876-13CE-4016-A42E-C5B694FB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864" y="1132303"/>
            <a:ext cx="2563522" cy="839033"/>
          </a:xfrm>
          <a:prstGeom prst="roundRect">
            <a:avLst>
              <a:gd name="adj" fmla="val 6389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(condition)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instruction;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de">
            <a:extLst>
              <a:ext uri="{FF2B5EF4-FFF2-40B4-BE49-F238E27FC236}">
                <a16:creationId xmlns:a16="http://schemas.microsoft.com/office/drawing/2014/main" id="{6E3427B5-6A2C-4D4B-8AA3-E97BE0E7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180" y="2899853"/>
            <a:ext cx="2931438" cy="1957745"/>
          </a:xfrm>
          <a:prstGeom prst="roundRect">
            <a:avLst>
              <a:gd name="adj" fmla="val 2788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(condition)</a:t>
            </a: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instruction 1;</a:t>
            </a: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instruction 2;</a:t>
            </a: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527B4C-B36C-4262-933E-DB7A300E3C07}"/>
              </a:ext>
            </a:extLst>
          </p:cNvPr>
          <p:cNvSpPr/>
          <p:nvPr/>
        </p:nvSpPr>
        <p:spPr>
          <a:xfrm>
            <a:off x="5800180" y="2994533"/>
            <a:ext cx="2516236" cy="3177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67C674-A300-424E-B5A0-9F5B02F987E5}"/>
              </a:ext>
            </a:extLst>
          </p:cNvPr>
          <p:cNvSpPr/>
          <p:nvPr/>
        </p:nvSpPr>
        <p:spPr>
          <a:xfrm>
            <a:off x="6564350" y="2994533"/>
            <a:ext cx="1536041" cy="3177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2C2A-3BE6-4313-BE0C-99D48B263679}"/>
              </a:ext>
            </a:extLst>
          </p:cNvPr>
          <p:cNvSpPr/>
          <p:nvPr/>
        </p:nvSpPr>
        <p:spPr>
          <a:xfrm>
            <a:off x="5800180" y="3323807"/>
            <a:ext cx="2804268" cy="147679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4C6EB-C17C-49D5-BA5F-C85728E40319}"/>
              </a:ext>
            </a:extLst>
          </p:cNvPr>
          <p:cNvSpPr/>
          <p:nvPr/>
        </p:nvSpPr>
        <p:spPr>
          <a:xfrm>
            <a:off x="6228184" y="3744452"/>
            <a:ext cx="2376264" cy="3177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A1A92-0A9F-4400-B0E8-4E45FA4394C4}"/>
              </a:ext>
            </a:extLst>
          </p:cNvPr>
          <p:cNvSpPr/>
          <p:nvPr/>
        </p:nvSpPr>
        <p:spPr>
          <a:xfrm>
            <a:off x="6228184" y="4089776"/>
            <a:ext cx="2376264" cy="3177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ode">
            <a:extLst>
              <a:ext uri="{FF2B5EF4-FFF2-40B4-BE49-F238E27FC236}">
                <a16:creationId xmlns:a16="http://schemas.microsoft.com/office/drawing/2014/main" id="{14EE6AC0-35FD-49CE-BAFC-7DF14F39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180" y="2899833"/>
            <a:ext cx="2931438" cy="1957745"/>
          </a:xfrm>
          <a:prstGeom prst="roundRect">
            <a:avLst>
              <a:gd name="adj" fmla="val 2788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(condition)</a:t>
            </a: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instruction 1;</a:t>
            </a: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instruction 2;</a:t>
            </a:r>
          </a:p>
          <a:p>
            <a:pPr>
              <a:spcAft>
                <a:spcPts val="0"/>
              </a:spcAft>
            </a:pPr>
            <a:r>
              <a:rPr lang="fr-FR" sz="2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210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31031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9.87654E-7 L -0.01041 0.071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35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61045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4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300 0.0000 E" pathEditMode="relative" ptsTypes="">
                                      <p:cBhvr>
                                        <p:cTn id="5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5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82565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464764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0142 0.1767 E" pathEditMode="relative" ptsTypes="">
                                      <p:cBhvr>
                                        <p:cTn id="6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8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4737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0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21516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234 -0.0309 E" pathEditMode="relative" ptsTypes="">
                                      <p:cBhvr>
                                        <p:cTn id="8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0 0.0671 E" pathEditMode="relative" ptsTypes="">
                                      <p:cBhvr>
                                        <p:cTn id="9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750"/>
                            </p:stCondLst>
                            <p:childTnLst>
                              <p:par>
                                <p:cTn id="103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18" grpId="0" animBg="1"/>
      <p:bldP spid="18" grpId="1" animBg="1"/>
      <p:bldP spid="18" grpId="2" animBg="1"/>
      <p:bldP spid="18" grpId="3" animBg="1"/>
      <p:bldP spid="19" grpId="0" animBg="1"/>
      <p:bldP spid="12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5" grpId="3" animBg="1"/>
      <p:bldP spid="15" grpId="4" animBg="1"/>
      <p:bldP spid="17" grpId="0" animBg="1"/>
      <p:bldP spid="17" grpId="1" animBg="1"/>
      <p:bldP spid="17" grpId="2" animBg="1"/>
      <p:bldP spid="17" grpId="3" animBg="1"/>
      <p:bldP spid="17" grpId="4" animBg="1"/>
      <p:bldP spid="21" grpId="0" animBg="1"/>
      <p:bldP spid="21" grpId="1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de">
            <a:extLst>
              <a:ext uri="{FF2B5EF4-FFF2-40B4-BE49-F238E27FC236}">
                <a16:creationId xmlns:a16="http://schemas.microsoft.com/office/drawing/2014/main" id="{F55D01CE-C459-4326-B0F2-4775CD621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830" y="2946199"/>
            <a:ext cx="4160113" cy="1615916"/>
          </a:xfrm>
          <a:prstGeom prst="roundRect">
            <a:avLst>
              <a:gd name="adj" fmla="val 1959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nombre;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nombre;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(nombre %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 nombre est pair\n"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  <a:endParaRPr lang="fr-FR" sz="1400" b="1" dirty="0">
              <a:solidFill>
                <a:srgbClr val="569CD6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"Le nombre est impair\n"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 revoir !\n"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D06831-5671-41EB-8DAB-4A6FFA9D0A9B}"/>
              </a:ext>
            </a:extLst>
          </p:cNvPr>
          <p:cNvSpPr/>
          <p:nvPr/>
        </p:nvSpPr>
        <p:spPr>
          <a:xfrm>
            <a:off x="2432295" y="3646136"/>
            <a:ext cx="51473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868577-5B87-4B10-AC6A-3294167F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kumimoji="0" lang="fr-FR" sz="3600" b="0" i="0" u="none" strike="noStrike" kern="0" cap="none" spc="0" normalizeH="0" baseline="0" noProof="0" dirty="0">
                <a:ln>
                  <a:noFill/>
                </a:ln>
                <a:solidFill>
                  <a:srgbClr val="EFFAFF"/>
                </a:solidFill>
                <a:effectLst/>
                <a:uLnTx/>
                <a:uFillTx/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/ </a:t>
            </a:r>
            <a:r>
              <a:rPr kumimoji="0" lang="fr-FR" sz="36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Microsoft Sans Serif" panose="020B0604020202020204" pitchFamily="34" charset="0"/>
                <a:cs typeface="Segoe UI" panose="020B0502040204020203" pitchFamily="34" charset="0"/>
              </a:rPr>
              <a:t>else</a:t>
            </a:r>
            <a:endParaRPr lang="fr-FR" sz="1800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9A922-710D-4859-BE98-AF68B868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L’instruction </a:t>
            </a:r>
            <a:r>
              <a:rPr lang="fr-FR" sz="2000" b="1" dirty="0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</a:rPr>
              <a:t>if</a:t>
            </a:r>
            <a:r>
              <a:rPr lang="fr-FR" sz="2000" dirty="0"/>
              <a:t> / </a:t>
            </a:r>
            <a:r>
              <a:rPr lang="fr-FR" sz="2000" b="1" dirty="0" err="1">
                <a:solidFill>
                  <a:srgbClr val="569CD6"/>
                </a:solidFill>
                <a:latin typeface="consolas" panose="020B0609020204030204" pitchFamily="49" charset="0"/>
                <a:ea typeface="Microsoft Sans Serif" panose="020B0604020202020204" pitchFamily="34" charset="0"/>
              </a:rPr>
              <a:t>else</a:t>
            </a:r>
            <a:r>
              <a:rPr lang="fr-FR" sz="2000" dirty="0"/>
              <a:t> permet d’exécuter un premier bloc d’instruction seulement </a:t>
            </a:r>
            <a:r>
              <a:rPr lang="fr-FR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fr-FR" sz="2000" dirty="0"/>
              <a:t> une condition est vraie </a:t>
            </a:r>
            <a:r>
              <a:rPr lang="fr-FR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sinon</a:t>
            </a:r>
            <a:r>
              <a:rPr lang="fr-FR" sz="2000" dirty="0"/>
              <a:t> un second bloc s’exécute.</a:t>
            </a:r>
          </a:p>
          <a:p>
            <a:pPr lvl="1"/>
            <a:r>
              <a:rPr lang="fr-FR" sz="1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fr-FR" sz="1800" dirty="0"/>
              <a:t> la condition est vraie </a:t>
            </a:r>
            <a:r>
              <a:rPr lang="fr-FR" sz="1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alors</a:t>
            </a:r>
            <a:r>
              <a:rPr lang="fr-FR" sz="1800" dirty="0"/>
              <a:t> le premier bloc s’exécute </a:t>
            </a:r>
            <a:r>
              <a:rPr lang="fr-FR" sz="1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sinon</a:t>
            </a:r>
            <a:r>
              <a:rPr lang="fr-FR" sz="1800" dirty="0"/>
              <a:t> le second bloc s’exécute.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D4F7A-1800-483A-A8E6-CB4423D1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EC529-E43E-4A52-8B64-C27DB33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0B9DEC-049E-4143-84D7-148FFC8A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8D47626-E41D-440B-BF6A-FD6354F07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Structures conditionnelles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L’instruction </a:t>
            </a:r>
            <a:r>
              <a:rPr lang="fr-FR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L’instruction </a:t>
            </a:r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 / </a:t>
            </a:r>
            <a:r>
              <a:rPr lang="fr-FR" b="1" dirty="0" err="1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  <a:latin typeface="Consolas" panose="020B0609020204030204" pitchFamily="49" charset="0"/>
              </a:rPr>
              <a:t>else</a:t>
            </a:r>
            <a:endParaRPr lang="fr-FR" b="1" dirty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L’instruction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trois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Portée des variables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Boucles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do </a:t>
            </a:r>
            <a:r>
              <a:rPr lang="fr-FR" b="1" dirty="0" err="1">
                <a:solidFill>
                  <a:srgbClr val="79D2FF"/>
                </a:solidFill>
                <a:latin typeface="Consolas" panose="020B0609020204030204" pitchFamily="49" charset="0"/>
              </a:rPr>
              <a:t>while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79D2FF"/>
                </a:solidFill>
              </a:rPr>
              <a:t>Boucle </a:t>
            </a:r>
            <a:r>
              <a:rPr lang="fr-FR" b="1" dirty="0">
                <a:solidFill>
                  <a:srgbClr val="79D2FF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Bilan sur les boucles</a:t>
            </a:r>
          </a:p>
          <a:p>
            <a:pPr lvl="1"/>
            <a:r>
              <a:rPr lang="fr-FR" dirty="0"/>
              <a:t>Casser les boucles</a:t>
            </a:r>
            <a:endParaRPr lang="fr-FR" b="1" dirty="0">
              <a:solidFill>
                <a:srgbClr val="79D2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93EB01-2E7A-4DEB-BA18-B49ED3A930F8}"/>
              </a:ext>
            </a:extLst>
          </p:cNvPr>
          <p:cNvSpPr/>
          <p:nvPr/>
        </p:nvSpPr>
        <p:spPr>
          <a:xfrm>
            <a:off x="2427783" y="3427124"/>
            <a:ext cx="2082989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E59B32-927B-4B5F-BC24-48E419CA1029}"/>
              </a:ext>
            </a:extLst>
          </p:cNvPr>
          <p:cNvSpPr/>
          <p:nvPr/>
        </p:nvSpPr>
        <p:spPr>
          <a:xfrm>
            <a:off x="2432295" y="3646136"/>
            <a:ext cx="3878677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74579-0EED-4591-AEA3-19A4186DA560}"/>
              </a:ext>
            </a:extLst>
          </p:cNvPr>
          <p:cNvSpPr/>
          <p:nvPr/>
        </p:nvSpPr>
        <p:spPr>
          <a:xfrm>
            <a:off x="2432295" y="4287383"/>
            <a:ext cx="2942573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83B3A73-8796-49E8-8CF8-34852F753801}"/>
              </a:ext>
            </a:extLst>
          </p:cNvPr>
          <p:cNvGrpSpPr/>
          <p:nvPr/>
        </p:nvGrpSpPr>
        <p:grpSpPr>
          <a:xfrm>
            <a:off x="6923436" y="2471680"/>
            <a:ext cx="2138532" cy="2328920"/>
            <a:chOff x="7118242" y="2242953"/>
            <a:chExt cx="2138532" cy="232892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B57E91FB-8E6D-47F1-B542-C66A66534C2F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8197348" y="2242953"/>
              <a:ext cx="1" cy="22872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1E0AE9EF-1241-436B-9E49-53055545E56B}"/>
                </a:ext>
              </a:extLst>
            </p:cNvPr>
            <p:cNvCxnSpPr>
              <a:cxnSpLocks/>
              <a:stCxn id="24" idx="3"/>
              <a:endCxn id="34" idx="0"/>
            </p:cNvCxnSpPr>
            <p:nvPr/>
          </p:nvCxnSpPr>
          <p:spPr>
            <a:xfrm flipH="1">
              <a:off x="8743139" y="2907520"/>
              <a:ext cx="183284" cy="739151"/>
            </a:xfrm>
            <a:prstGeom prst="bentConnector4">
              <a:avLst>
                <a:gd name="adj1" fmla="val -124724"/>
                <a:gd name="adj2" fmla="val 62384"/>
              </a:avLst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Connecteur : en angle 41">
              <a:extLst>
                <a:ext uri="{FF2B5EF4-FFF2-40B4-BE49-F238E27FC236}">
                  <a16:creationId xmlns:a16="http://schemas.microsoft.com/office/drawing/2014/main" id="{18AEBE24-20A6-4A64-A272-E4476D70118A}"/>
                </a:ext>
              </a:extLst>
            </p:cNvPr>
            <p:cNvCxnSpPr>
              <a:cxnSpLocks/>
              <a:stCxn id="34" idx="2"/>
              <a:endCxn id="39" idx="0"/>
            </p:cNvCxnSpPr>
            <p:nvPr/>
          </p:nvCxnSpPr>
          <p:spPr>
            <a:xfrm rot="5400000">
              <a:off x="8317491" y="3833496"/>
              <a:ext cx="299744" cy="551552"/>
            </a:xfrm>
            <a:prstGeom prst="bentConnector3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9971700D-88A0-4EB2-BD5B-21A921D27D38}"/>
                </a:ext>
              </a:extLst>
            </p:cNvPr>
            <p:cNvGrpSpPr/>
            <p:nvPr/>
          </p:nvGrpSpPr>
          <p:grpSpPr>
            <a:xfrm>
              <a:off x="7451299" y="2471680"/>
              <a:ext cx="1492098" cy="871680"/>
              <a:chOff x="7784840" y="2387414"/>
              <a:chExt cx="1492098" cy="871680"/>
            </a:xfrm>
          </p:grpSpPr>
          <p:sp>
            <p:nvSpPr>
              <p:cNvPr id="24" name="Organigramme : Décision 23">
                <a:extLst>
                  <a:ext uri="{FF2B5EF4-FFF2-40B4-BE49-F238E27FC236}">
                    <a16:creationId xmlns:a16="http://schemas.microsoft.com/office/drawing/2014/main" id="{C3112B52-79C1-4951-B4FD-9BBC99D43DED}"/>
                  </a:ext>
                </a:extLst>
              </p:cNvPr>
              <p:cNvSpPr/>
              <p:nvPr/>
            </p:nvSpPr>
            <p:spPr>
              <a:xfrm>
                <a:off x="7801815" y="2387414"/>
                <a:ext cx="1458149" cy="871680"/>
              </a:xfrm>
              <a:prstGeom prst="flowChartDecisio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pPr algn="ctr"/>
                <a:endParaRPr lang="fr-FR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47754D2-7C41-4462-9945-056149D7B77D}"/>
                  </a:ext>
                </a:extLst>
              </p:cNvPr>
              <p:cNvSpPr txBox="1"/>
              <p:nvPr/>
            </p:nvSpPr>
            <p:spPr bwMode="auto">
              <a:xfrm>
                <a:off x="7784840" y="2700143"/>
                <a:ext cx="1492098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dk1"/>
                    </a:solidFill>
                    <a:latin typeface="Lucida Console" panose="020B0609040504020204" pitchFamily="49" charset="0"/>
                    <a:cs typeface="Segoe UI" panose="020B0502040204020203" pitchFamily="34" charset="0"/>
                  </a:rPr>
                  <a:t>nombre % 2 == 0</a:t>
                </a:r>
              </a:p>
              <a:p>
                <a:pPr algn="ctr"/>
                <a:r>
                  <a:rPr lang="fr-FR" sz="1000" dirty="0">
                    <a:solidFill>
                      <a:schemeClr val="dk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?</a:t>
                </a:r>
              </a:p>
            </p:txBody>
          </p:sp>
        </p:grpSp>
        <p:sp>
          <p:nvSpPr>
            <p:cNvPr id="34" name="Organigramme : Procédé 33">
              <a:extLst>
                <a:ext uri="{FF2B5EF4-FFF2-40B4-BE49-F238E27FC236}">
                  <a16:creationId xmlns:a16="http://schemas.microsoft.com/office/drawing/2014/main" id="{25CD5D24-CEC4-4FEF-861F-3C3D3A1EF460}"/>
                </a:ext>
              </a:extLst>
            </p:cNvPr>
            <p:cNvSpPr/>
            <p:nvPr/>
          </p:nvSpPr>
          <p:spPr>
            <a:xfrm>
              <a:off x="8229504" y="3646671"/>
              <a:ext cx="1027270" cy="312729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« Le nombre est pair »</a:t>
              </a:r>
            </a:p>
          </p:txBody>
        </p:sp>
        <p:sp>
          <p:nvSpPr>
            <p:cNvPr id="39" name="Organigramme : Procédé 38">
              <a:extLst>
                <a:ext uri="{FF2B5EF4-FFF2-40B4-BE49-F238E27FC236}">
                  <a16:creationId xmlns:a16="http://schemas.microsoft.com/office/drawing/2014/main" id="{A0324857-7D1F-49DD-9272-6932536CAA17}"/>
                </a:ext>
              </a:extLst>
            </p:cNvPr>
            <p:cNvSpPr/>
            <p:nvPr/>
          </p:nvSpPr>
          <p:spPr>
            <a:xfrm>
              <a:off x="7677952" y="4259144"/>
              <a:ext cx="1027270" cy="312729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« Au revoir !»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7ED5D3B-A912-4545-80EB-DC3D235A6C20}"/>
                </a:ext>
              </a:extLst>
            </p:cNvPr>
            <p:cNvSpPr txBox="1"/>
            <p:nvPr/>
          </p:nvSpPr>
          <p:spPr bwMode="auto">
            <a:xfrm>
              <a:off x="8858990" y="2673677"/>
              <a:ext cx="362600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0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oui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BAFF701-A8E2-4557-A1E9-9E4F4FC2969E}"/>
                </a:ext>
              </a:extLst>
            </p:cNvPr>
            <p:cNvSpPr txBox="1"/>
            <p:nvPr/>
          </p:nvSpPr>
          <p:spPr bwMode="auto">
            <a:xfrm>
              <a:off x="7137667" y="2666110"/>
              <a:ext cx="404278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0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non</a:t>
              </a:r>
            </a:p>
          </p:txBody>
        </p:sp>
        <p:sp>
          <p:nvSpPr>
            <p:cNvPr id="40" name="Organigramme : Procédé 39">
              <a:extLst>
                <a:ext uri="{FF2B5EF4-FFF2-40B4-BE49-F238E27FC236}">
                  <a16:creationId xmlns:a16="http://schemas.microsoft.com/office/drawing/2014/main" id="{3C5178FC-B99F-4F74-A9F2-BC8B76FDD23B}"/>
                </a:ext>
              </a:extLst>
            </p:cNvPr>
            <p:cNvSpPr/>
            <p:nvPr/>
          </p:nvSpPr>
          <p:spPr>
            <a:xfrm>
              <a:off x="7118242" y="3646671"/>
              <a:ext cx="1027270" cy="312729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« Le nombre est impair »</a:t>
              </a:r>
            </a:p>
          </p:txBody>
        </p:sp>
        <p:cxnSp>
          <p:nvCxnSpPr>
            <p:cNvPr id="50" name="Connecteur : en angle 49">
              <a:extLst>
                <a:ext uri="{FF2B5EF4-FFF2-40B4-BE49-F238E27FC236}">
                  <a16:creationId xmlns:a16="http://schemas.microsoft.com/office/drawing/2014/main" id="{7F392E9E-B8C8-450B-A88F-1A6514106ED7}"/>
                </a:ext>
              </a:extLst>
            </p:cNvPr>
            <p:cNvCxnSpPr>
              <a:cxnSpLocks/>
              <a:stCxn id="24" idx="1"/>
              <a:endCxn id="40" idx="0"/>
            </p:cNvCxnSpPr>
            <p:nvPr/>
          </p:nvCxnSpPr>
          <p:spPr>
            <a:xfrm rot="10800000" flipH="1" flipV="1">
              <a:off x="7468273" y="2907519"/>
              <a:ext cx="163603" cy="739151"/>
            </a:xfrm>
            <a:prstGeom prst="bentConnector4">
              <a:avLst>
                <a:gd name="adj1" fmla="val -139728"/>
                <a:gd name="adj2" fmla="val 62384"/>
              </a:avLst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Connecteur : en angle 58">
              <a:extLst>
                <a:ext uri="{FF2B5EF4-FFF2-40B4-BE49-F238E27FC236}">
                  <a16:creationId xmlns:a16="http://schemas.microsoft.com/office/drawing/2014/main" id="{1F179097-7C9E-4ED9-9EE8-1B7A21D2A940}"/>
                </a:ext>
              </a:extLst>
            </p:cNvPr>
            <p:cNvCxnSpPr>
              <a:cxnSpLocks/>
              <a:stCxn id="40" idx="2"/>
              <a:endCxn id="39" idx="0"/>
            </p:cNvCxnSpPr>
            <p:nvPr/>
          </p:nvCxnSpPr>
          <p:spPr>
            <a:xfrm rot="16200000" flipH="1">
              <a:off x="7761860" y="3829417"/>
              <a:ext cx="299744" cy="559710"/>
            </a:xfrm>
            <a:prstGeom prst="bentConnector3">
              <a:avLst/>
            </a:prstGeom>
            <a:ln cap="rnd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1483EE6-C54A-4577-ADEC-6ED102000FDA}"/>
              </a:ext>
            </a:extLst>
          </p:cNvPr>
          <p:cNvSpPr/>
          <p:nvPr/>
        </p:nvSpPr>
        <p:spPr>
          <a:xfrm>
            <a:off x="2432295" y="4068371"/>
            <a:ext cx="4011913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35B473-B901-4541-8F3C-91DB4406AD21}"/>
              </a:ext>
            </a:extLst>
          </p:cNvPr>
          <p:cNvSpPr/>
          <p:nvPr/>
        </p:nvSpPr>
        <p:spPr>
          <a:xfrm>
            <a:off x="2427783" y="3427124"/>
            <a:ext cx="2082989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de">
            <a:extLst>
              <a:ext uri="{FF2B5EF4-FFF2-40B4-BE49-F238E27FC236}">
                <a16:creationId xmlns:a16="http://schemas.microsoft.com/office/drawing/2014/main" id="{1A175C0F-AB3A-4357-AD11-5AA372AE1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782" y="2946199"/>
            <a:ext cx="4160113" cy="1615916"/>
          </a:xfrm>
          <a:prstGeom prst="roundRect">
            <a:avLst>
              <a:gd name="adj" fmla="val 1959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nombre;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nombre;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(nombre %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 nombre est pair\n"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  <a:endParaRPr lang="fr-FR" sz="1400" b="1" dirty="0">
              <a:solidFill>
                <a:srgbClr val="569CD6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"Le nombre est impair\n"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 revoir !\n"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Bulle narrative : rectangle à coins arrondis 32">
            <a:extLst>
              <a:ext uri="{FF2B5EF4-FFF2-40B4-BE49-F238E27FC236}">
                <a16:creationId xmlns:a16="http://schemas.microsoft.com/office/drawing/2014/main" id="{D3226CB4-83F9-4956-91A6-C016B46D4721}"/>
              </a:ext>
            </a:extLst>
          </p:cNvPr>
          <p:cNvSpPr/>
          <p:nvPr/>
        </p:nvSpPr>
        <p:spPr>
          <a:xfrm>
            <a:off x="4007769" y="2893462"/>
            <a:ext cx="2585661" cy="306467"/>
          </a:xfrm>
          <a:prstGeom prst="wedgeRoundRectCallout">
            <a:avLst>
              <a:gd name="adj1" fmla="val -17355"/>
              <a:gd name="adj2" fmla="val 19883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Passe ici si le nombre saisi est pair</a:t>
            </a:r>
          </a:p>
        </p:txBody>
      </p:sp>
      <p:sp>
        <p:nvSpPr>
          <p:cNvPr id="35" name="Bulle narrative : rectangle à coins arrondis 34">
            <a:extLst>
              <a:ext uri="{FF2B5EF4-FFF2-40B4-BE49-F238E27FC236}">
                <a16:creationId xmlns:a16="http://schemas.microsoft.com/office/drawing/2014/main" id="{76050DF8-DF7C-4F07-BBD1-C7532B860C48}"/>
              </a:ext>
            </a:extLst>
          </p:cNvPr>
          <p:cNvSpPr/>
          <p:nvPr/>
        </p:nvSpPr>
        <p:spPr>
          <a:xfrm>
            <a:off x="5363300" y="4344534"/>
            <a:ext cx="1689942" cy="510778"/>
          </a:xfrm>
          <a:prstGeom prst="wedgeRoundRectCallout">
            <a:avLst>
              <a:gd name="adj1" fmla="val -42430"/>
              <a:gd name="adj2" fmla="val -646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Passe ici si le nombre saisi est impair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7615B7-FE86-469A-A8C6-2F4D6DEB9B54}"/>
              </a:ext>
            </a:extLst>
          </p:cNvPr>
          <p:cNvSpPr/>
          <p:nvPr/>
        </p:nvSpPr>
        <p:spPr>
          <a:xfrm>
            <a:off x="2432295" y="4068371"/>
            <a:ext cx="51473" cy="2190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Bulle narrative : rectangle à coins arrondis 22">
            <a:extLst>
              <a:ext uri="{FF2B5EF4-FFF2-40B4-BE49-F238E27FC236}">
                <a16:creationId xmlns:a16="http://schemas.microsoft.com/office/drawing/2014/main" id="{3FDDF7B4-6A79-4B52-ACE1-2EAC26197DE4}"/>
              </a:ext>
            </a:extLst>
          </p:cNvPr>
          <p:cNvSpPr/>
          <p:nvPr/>
        </p:nvSpPr>
        <p:spPr>
          <a:xfrm>
            <a:off x="2348868" y="4599923"/>
            <a:ext cx="2868964" cy="306467"/>
          </a:xfrm>
          <a:prstGeom prst="wedgeRoundRectCallout">
            <a:avLst>
              <a:gd name="adj1" fmla="val -13042"/>
              <a:gd name="adj2" fmla="val -874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Dans tous les cas, affiche « Au revoir ! »</a:t>
            </a:r>
          </a:p>
        </p:txBody>
      </p:sp>
    </p:spTree>
    <p:extLst>
      <p:ext uri="{BB962C8B-B14F-4D97-AF65-F5344CB8AC3E}">
        <p14:creationId xmlns:p14="http://schemas.microsoft.com/office/powerpoint/2010/main" val="9109931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86207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87 0.0426 E" pathEditMode="relative" ptsTypes="">
                                      <p:cBhvr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327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93 0.0821 E" pathEditMode="relative" ptsTypes="">
                                      <p:cBhvr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</p:cBhvr>
                                      <p:by x="571673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50" fill="hold"/>
                                        <p:tgtEl>
                                          <p:spTgt spid="6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81 0.0426 E" pathEditMode="relative" ptsTypes="">
                                      <p:cBhvr>
                                        <p:cTn id="4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9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2471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06 0.0426 E" pathEditMode="relative" ptsTypes="">
                                      <p:cBhvr>
                                        <p:cTn id="7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8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63"/>
                                        </p:tgtEl>
                                      </p:cBhvr>
                                      <p:by x="7794208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6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66 0.0821 E" pathEditMode="relative" ptsTypes="">
                                      <p:cBhvr>
                                        <p:cTn id="8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73346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85 0.0426 E" pathEditMode="relative" ptsTypes="">
                                      <p:cBhvr>
                                        <p:cTn id="10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"/>
                            </p:stCondLst>
                            <p:childTnLst>
                              <p:par>
                                <p:cTn id="11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23457E-7 L -0.38976 0.04599 " pathEditMode="relative" rAng="0" ptsTypes="AA">
                                      <p:cBhvr>
                                        <p:cTn id="125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7" y="228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10" fill="hold"/>
                                        <p:tgtEl>
                                          <p:spTgt spid="4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Scale>
                                      <p:cBhvr>
                                        <p:cTn id="129" dur="490" fill="hold"/>
                                        <p:tgtEl>
                                          <p:spTgt spid="4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3" grpId="2" animBg="1"/>
      <p:bldP spid="63" grpId="3" animBg="1"/>
      <p:bldP spid="63" grpId="4" animBg="1"/>
      <p:bldP spid="9" grpId="0" animBg="1"/>
      <p:bldP spid="9" grpId="1" animBg="1"/>
      <p:bldP spid="9" grpId="2" animBg="1"/>
      <p:bldP spid="9" grpId="3" animBg="1"/>
      <p:bldP spid="9" grpId="8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1" animBg="1"/>
      <p:bldP spid="19" grpId="2" animBg="1"/>
      <p:bldP spid="19" grpId="3" animBg="1"/>
      <p:bldP spid="19" grpId="4" animBg="1"/>
      <p:bldP spid="32" grpId="1" animBg="1"/>
      <p:bldP spid="32" grpId="2" animBg="1"/>
      <p:bldP spid="32" grpId="3" animBg="1"/>
      <p:bldP spid="32" grpId="4" animBg="1"/>
      <p:bldP spid="32" grpId="5" animBg="1"/>
      <p:bldP spid="62" grpId="4" animBg="1"/>
      <p:bldP spid="62" grpId="5" animBg="1"/>
      <p:bldP spid="62" grpId="6" animBg="1"/>
      <p:bldP spid="62" grpId="7" animBg="1"/>
      <p:bldP spid="62" grpId="8" animBg="1"/>
      <p:bldP spid="33" grpId="0" animBg="1"/>
      <p:bldP spid="35" grpId="0" animBg="1"/>
      <p:bldP spid="64" grpId="5" animBg="1"/>
      <p:bldP spid="64" grpId="6" animBg="1"/>
      <p:bldP spid="64" grpId="7" animBg="1"/>
      <p:bldP spid="64" grpId="8" animBg="1"/>
      <p:bldP spid="64" grpId="9" animBg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ThèmeCours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 rtlCol="0" anchor="ctr">
        <a:spAutoFit/>
      </a:bodyPr>
      <a:lstStyle>
        <a:defPPr algn="ctr">
          <a:defRPr sz="1400" dirty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txDef>
      <a:spPr bwMode="auto">
        <a:noFill/>
        <a:ln>
          <a:noFill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l">
          <a:defRPr sz="2000" kern="1200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1 - Abstraction, Encapsulation 16.9.pptx" id="{5F12B00E-D9DA-4DC8-A92B-1EEA94D702B7}" vid="{4DEF81F1-6972-4116-B854-C5C56C696F6E}"/>
    </a:ext>
  </a:extLst>
</a:theme>
</file>

<file path=ppt/theme/theme2.xml><?xml version="1.0" encoding="utf-8"?>
<a:theme xmlns:a="http://schemas.openxmlformats.org/drawingml/2006/main" name="ThèmeCours - Sondag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1 - Abstraction, Encapsulation 16.9.pptx" id="{5F12B00E-D9DA-4DC8-A92B-1EEA94D702B7}" vid="{3B49D14C-F41E-4AD8-B091-DCD27A8C7641}"/>
    </a:ext>
  </a:extLst>
</a:theme>
</file>

<file path=ppt/theme/theme3.xml><?xml version="1.0" encoding="utf-8"?>
<a:theme xmlns:a="http://schemas.openxmlformats.org/drawingml/2006/main" name="ThèmeCours - Vid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kern="1200" dirty="0" smtClean="0">
            <a:solidFill>
              <a:schemeClr val="bg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1 - Abstraction, Encapsulation 16.9.pptx" id="{5F12B00E-D9DA-4DC8-A92B-1EEA94D702B7}" vid="{038C4A5E-3924-4A5B-8D7F-72CA6E68C146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</Template>
  <TotalTime>2838</TotalTime>
  <Words>4644</Words>
  <Application>Microsoft Office PowerPoint</Application>
  <PresentationFormat>Affichage à l'écran (16:9)</PresentationFormat>
  <Paragraphs>1229</Paragraphs>
  <Slides>41</Slides>
  <Notes>1</Notes>
  <HiddenSlides>0</HiddenSlides>
  <MMClips>9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Cambria Math</vt:lpstr>
      <vt:lpstr>Consolas</vt:lpstr>
      <vt:lpstr>Consolas</vt:lpstr>
      <vt:lpstr>Lucida Console</vt:lpstr>
      <vt:lpstr>Segoe Script</vt:lpstr>
      <vt:lpstr>Segoe UI</vt:lpstr>
      <vt:lpstr>ThèmeCours</vt:lpstr>
      <vt:lpstr>ThèmeCours - Sondage</vt:lpstr>
      <vt:lpstr>ThèmeCours - Vide</vt:lpstr>
      <vt:lpstr>Présentation PowerPoint</vt:lpstr>
      <vt:lpstr>Structures de contrôle</vt:lpstr>
      <vt:lpstr>Structures de contrôle</vt:lpstr>
      <vt:lpstr>Présentation PowerPoint</vt:lpstr>
      <vt:lpstr>Conditionnelles</vt:lpstr>
      <vt:lpstr>L’instruction if</vt:lpstr>
      <vt:lpstr>L’instruction if</vt:lpstr>
      <vt:lpstr>L’instruction if</vt:lpstr>
      <vt:lpstr>L’instruction if / else</vt:lpstr>
      <vt:lpstr>L’instruction switch</vt:lpstr>
      <vt:lpstr>L’instruction switch</vt:lpstr>
      <vt:lpstr>L’instruction switch</vt:lpstr>
      <vt:lpstr>L’instruction switch</vt:lpstr>
      <vt:lpstr>L’instruction switch</vt:lpstr>
      <vt:lpstr>Bilan sur les structures conditionnelles</vt:lpstr>
      <vt:lpstr>Structures conditionnelles dans les algorithmes</vt:lpstr>
      <vt:lpstr>Structures conditionnelles et variables</vt:lpstr>
      <vt:lpstr>Structures conditionnelles et variables</vt:lpstr>
      <vt:lpstr>Structures conditionnelles et variables</vt:lpstr>
      <vt:lpstr>Structures conditionnelles et variables</vt:lpstr>
      <vt:lpstr>Structures conditionnelles et variables</vt:lpstr>
      <vt:lpstr>Présentation PowerPoint</vt:lpstr>
      <vt:lpstr>Structures de contrôle</vt:lpstr>
      <vt:lpstr>Structures de contrôle</vt:lpstr>
      <vt:lpstr>Présentation PowerPoint</vt:lpstr>
      <vt:lpstr>Boucles</vt:lpstr>
      <vt:lpstr>Boucle while</vt:lpstr>
      <vt:lpstr>Boucle while</vt:lpstr>
      <vt:lpstr>Boucle do while</vt:lpstr>
      <vt:lpstr>Boucle while vs do while</vt:lpstr>
      <vt:lpstr>Boucle for</vt:lpstr>
      <vt:lpstr>Boucle for</vt:lpstr>
      <vt:lpstr>Boucle for vs while</vt:lpstr>
      <vt:lpstr>Bilan sur les types de boucles</vt:lpstr>
      <vt:lpstr>Casser les boucles</vt:lpstr>
      <vt:lpstr>Casser les boucles</vt:lpstr>
      <vt:lpstr>Casser les boucles</vt:lpstr>
      <vt:lpstr>Attention à l’instruction break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</dc:creator>
  <cp:lastModifiedBy>Benjamin</cp:lastModifiedBy>
  <cp:revision>27</cp:revision>
  <dcterms:created xsi:type="dcterms:W3CDTF">2021-08-25T14:08:22Z</dcterms:created>
  <dcterms:modified xsi:type="dcterms:W3CDTF">2022-09-12T08:19:25Z</dcterms:modified>
</cp:coreProperties>
</file>