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  <p:sldMasterId id="2147483697" r:id="rId2"/>
    <p:sldMasterId id="2147483713" r:id="rId3"/>
  </p:sldMasterIdLst>
  <p:notesMasterIdLst>
    <p:notesMasterId r:id="rId65"/>
  </p:notesMasterIdLst>
  <p:sldIdLst>
    <p:sldId id="347" r:id="rId4"/>
    <p:sldId id="302" r:id="rId5"/>
    <p:sldId id="325" r:id="rId6"/>
    <p:sldId id="326" r:id="rId7"/>
    <p:sldId id="349" r:id="rId8"/>
    <p:sldId id="417" r:id="rId9"/>
    <p:sldId id="418" r:id="rId10"/>
    <p:sldId id="419" r:id="rId11"/>
    <p:sldId id="420" r:id="rId12"/>
    <p:sldId id="423" r:id="rId13"/>
    <p:sldId id="425" r:id="rId14"/>
    <p:sldId id="424" r:id="rId15"/>
    <p:sldId id="426" r:id="rId16"/>
    <p:sldId id="427" r:id="rId17"/>
    <p:sldId id="421" r:id="rId18"/>
    <p:sldId id="422" r:id="rId19"/>
    <p:sldId id="430" r:id="rId20"/>
    <p:sldId id="429" r:id="rId21"/>
    <p:sldId id="431" r:id="rId22"/>
    <p:sldId id="428" r:id="rId23"/>
    <p:sldId id="432" r:id="rId24"/>
    <p:sldId id="433" r:id="rId25"/>
    <p:sldId id="434" r:id="rId26"/>
    <p:sldId id="435" r:id="rId27"/>
    <p:sldId id="436" r:id="rId28"/>
    <p:sldId id="438" r:id="rId29"/>
    <p:sldId id="437" r:id="rId30"/>
    <p:sldId id="439" r:id="rId31"/>
    <p:sldId id="327" r:id="rId32"/>
    <p:sldId id="328" r:id="rId33"/>
    <p:sldId id="333" r:id="rId34"/>
    <p:sldId id="331" r:id="rId35"/>
    <p:sldId id="407" r:id="rId36"/>
    <p:sldId id="440" r:id="rId37"/>
    <p:sldId id="441" r:id="rId38"/>
    <p:sldId id="442" r:id="rId39"/>
    <p:sldId id="443" r:id="rId40"/>
    <p:sldId id="444" r:id="rId41"/>
    <p:sldId id="446" r:id="rId42"/>
    <p:sldId id="447" r:id="rId43"/>
    <p:sldId id="448" r:id="rId44"/>
    <p:sldId id="449" r:id="rId45"/>
    <p:sldId id="450" r:id="rId46"/>
    <p:sldId id="451" r:id="rId47"/>
    <p:sldId id="466" r:id="rId48"/>
    <p:sldId id="452" r:id="rId49"/>
    <p:sldId id="453" r:id="rId50"/>
    <p:sldId id="454" r:id="rId51"/>
    <p:sldId id="455" r:id="rId52"/>
    <p:sldId id="456" r:id="rId53"/>
    <p:sldId id="457" r:id="rId54"/>
    <p:sldId id="458" r:id="rId55"/>
    <p:sldId id="459" r:id="rId56"/>
    <p:sldId id="460" r:id="rId57"/>
    <p:sldId id="461" r:id="rId58"/>
    <p:sldId id="462" r:id="rId59"/>
    <p:sldId id="463" r:id="rId60"/>
    <p:sldId id="464" r:id="rId61"/>
    <p:sldId id="336" r:id="rId62"/>
    <p:sldId id="337" r:id="rId63"/>
    <p:sldId id="348" r:id="rId64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émarrage" id="{34D630DE-C185-4E68-921F-D57B907B6DEC}">
          <p14:sldIdLst>
            <p14:sldId id="347"/>
            <p14:sldId id="302"/>
            <p14:sldId id="325"/>
            <p14:sldId id="326"/>
          </p14:sldIdLst>
        </p14:section>
        <p14:section name="Tableaux" id="{F70C22F3-7E0D-4415-9377-76E243D6FDD4}">
          <p14:sldIdLst>
            <p14:sldId id="349"/>
            <p14:sldId id="417"/>
            <p14:sldId id="418"/>
            <p14:sldId id="419"/>
            <p14:sldId id="420"/>
            <p14:sldId id="423"/>
            <p14:sldId id="425"/>
            <p14:sldId id="424"/>
            <p14:sldId id="426"/>
            <p14:sldId id="427"/>
            <p14:sldId id="421"/>
            <p14:sldId id="422"/>
            <p14:sldId id="430"/>
            <p14:sldId id="429"/>
            <p14:sldId id="431"/>
            <p14:sldId id="428"/>
            <p14:sldId id="432"/>
            <p14:sldId id="433"/>
            <p14:sldId id="434"/>
            <p14:sldId id="435"/>
            <p14:sldId id="436"/>
            <p14:sldId id="438"/>
            <p14:sldId id="437"/>
            <p14:sldId id="439"/>
          </p14:sldIdLst>
        </p14:section>
        <p14:section name="Transition" id="{D92FE5EC-57C3-4E90-A278-C2D678366A66}">
          <p14:sldIdLst>
            <p14:sldId id="327"/>
            <p14:sldId id="328"/>
            <p14:sldId id="333"/>
            <p14:sldId id="331"/>
          </p14:sldIdLst>
        </p14:section>
        <p14:section name="Chaines de caractères" id="{AA4FA056-4C8D-49E8-B382-E05821D857BC}">
          <p14:sldIdLst>
            <p14:sldId id="407"/>
            <p14:sldId id="440"/>
            <p14:sldId id="441"/>
            <p14:sldId id="442"/>
            <p14:sldId id="443"/>
            <p14:sldId id="444"/>
            <p14:sldId id="446"/>
            <p14:sldId id="447"/>
            <p14:sldId id="448"/>
            <p14:sldId id="449"/>
            <p14:sldId id="450"/>
            <p14:sldId id="451"/>
            <p14:sldId id="466"/>
            <p14:sldId id="452"/>
          </p14:sldIdLst>
        </p14:section>
        <p14:section name="Transition" id="{FD618389-1A28-4F79-A288-531A122522DA}">
          <p14:sldIdLst>
            <p14:sldId id="453"/>
            <p14:sldId id="454"/>
            <p14:sldId id="455"/>
            <p14:sldId id="456"/>
          </p14:sldIdLst>
        </p14:section>
        <p14:section name="Tableaux ND" id="{39EE9FBD-2B67-40E6-9F81-C6B9E8112ECF}">
          <p14:sldIdLst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</p14:sldIdLst>
        </p14:section>
        <p14:section name="Fin" id="{F0730219-83C8-4F28-90DE-ABE503A14E43}">
          <p14:sldIdLst>
            <p14:sldId id="336"/>
            <p14:sldId id="337"/>
            <p14:sldId id="3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0000FF"/>
    <a:srgbClr val="2B91AF"/>
    <a:srgbClr val="00FF00"/>
    <a:srgbClr val="FFFF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napToObjects="1">
      <p:cViewPr varScale="1">
        <p:scale>
          <a:sx n="141" d="100"/>
          <a:sy n="141" d="100"/>
        </p:scale>
        <p:origin x="642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207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63FA895-FDAD-4754-B94F-19C6A070BB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522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44FD94C-5FEA-41E7-8784-DCAA495F71ED}" type="slidenum">
              <a:rPr lang="fr-FR" smtClean="0"/>
              <a:pPr eaLnBrk="1" hangingPunct="1"/>
              <a:t>2</a:t>
            </a:fld>
            <a:endParaRPr lang="fr-FR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146" y="797290"/>
            <a:ext cx="9142854" cy="19054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4683917"/>
            <a:ext cx="9144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257300" y="3363838"/>
            <a:ext cx="6629400" cy="1320080"/>
          </a:xfrm>
        </p:spPr>
        <p:txBody>
          <a:bodyPr/>
          <a:lstStyle>
            <a:lvl1pPr marL="0" indent="0" algn="ctr">
              <a:buFontTx/>
              <a:buNone/>
              <a:defRPr i="0">
                <a:solidFill>
                  <a:schemeClr val="accent1"/>
                </a:solidFill>
                <a:latin typeface="Segoe UI" panose="020B0502040204020203" pitchFamily="34" charset="0"/>
                <a:ea typeface="Microsoft Sans Serif" panose="020B0604020202020204" pitchFamily="34" charset="0"/>
                <a:cs typeface="Segoe UI" panose="020B0502040204020203" pitchFamily="34" charset="0"/>
              </a:defRPr>
            </a:lvl1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 smtClean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5884B699-0645-4174-A209-0BFD8D932EE9}" type="datetime1">
              <a:rPr lang="fr-FR" smtClean="0"/>
              <a:t>23/09/2022</a:t>
            </a:fld>
            <a:endParaRPr lang="fr-FR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>
            <a:lvl1pPr>
              <a:defRPr smtClean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 lIns="91440" tIns="45720" rIns="91440" bIns="45720" anchor="ctr"/>
          <a:lstStyle>
            <a:lvl1pPr algn="r">
              <a:defRPr smtClean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E29B179D-BDEF-4DE9-AA51-2946C12E89D1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8468"/>
            <a:ext cx="804333" cy="30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362200" y="800100"/>
            <a:ext cx="6096000" cy="1902619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pic>
        <p:nvPicPr>
          <p:cNvPr id="3" name="Image 2" descr="Une image contenant texte, personne, intérieur, boîte&#10;&#10;Description générée automatiquement">
            <a:extLst>
              <a:ext uri="{FF2B5EF4-FFF2-40B4-BE49-F238E27FC236}">
                <a16:creationId xmlns:a16="http://schemas.microsoft.com/office/drawing/2014/main" id="{685035D8-5DD9-496F-B560-A58D991A107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18" y="1100446"/>
            <a:ext cx="946911" cy="1602273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B9E50882-8481-4955-A7F9-99A4431FC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54" b="9826"/>
          <a:stretch/>
        </p:blipFill>
        <p:spPr>
          <a:xfrm>
            <a:off x="55144" y="794481"/>
            <a:ext cx="2262296" cy="30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52794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659B8-7508-4E5B-A384-6019B9D870F7}" type="datetime1">
              <a:rPr lang="fr-FR" smtClean="0"/>
              <a:t>23/09/2022</a:t>
            </a:fld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1588" y="1085850"/>
            <a:ext cx="2284412" cy="382905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1pPr>
            <a:lvl2pPr marL="180975" indent="0">
              <a:buFontTx/>
              <a:buNone/>
              <a:defRPr sz="14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2pPr>
            <a:lvl3pPr marL="355600" indent="0">
              <a:buFontTx/>
              <a:buNone/>
              <a:defRPr sz="12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3pPr>
            <a:lvl4pPr marL="536575" indent="0">
              <a:buFontTx/>
              <a:buNone/>
              <a:defRPr sz="11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4pPr>
            <a:lvl5pPr marL="717550" indent="0">
              <a:buFontTx/>
              <a:buNone/>
              <a:defRPr sz="11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7586989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" y="342900"/>
            <a:ext cx="8839200" cy="6858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87200" y="1085850"/>
            <a:ext cx="3351600" cy="3829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40000" y="1085850"/>
            <a:ext cx="3351600" cy="3829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C0D0F-E464-4597-AAF9-48280FE7D97D}" type="datetime1">
              <a:rPr lang="fr-FR" smtClean="0"/>
              <a:t>23/09/2022</a:t>
            </a:fld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90EDA0EA-D1F2-473E-9E1B-BCDAC4F8C09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1588" y="1085850"/>
            <a:ext cx="2284412" cy="382905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1pPr>
            <a:lvl2pPr marL="180975" indent="0">
              <a:buFontTx/>
              <a:buNone/>
              <a:defRPr sz="14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2pPr>
            <a:lvl3pPr marL="355600" indent="0">
              <a:buFontTx/>
              <a:buNone/>
              <a:defRPr sz="12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3pPr>
            <a:lvl4pPr marL="536575" indent="0">
              <a:buFontTx/>
              <a:buNone/>
              <a:defRPr sz="11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4pPr>
            <a:lvl5pPr marL="717550" indent="0">
              <a:buFontTx/>
              <a:buNone/>
              <a:defRPr sz="11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9166408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7200" y="1087200"/>
            <a:ext cx="3351600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287200" y="1567022"/>
            <a:ext cx="3351600" cy="334789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640000" y="1087200"/>
            <a:ext cx="3351600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640000" y="1567022"/>
            <a:ext cx="3351600" cy="334789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07B0D-A740-4662-8CDF-4DB4C9BAF7D5}" type="datetime1">
              <a:rPr lang="fr-FR" smtClean="0"/>
              <a:t>23/09/2022</a:t>
            </a:fld>
            <a:endParaRPr lang="fr-F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52624493-78BC-4791-8F3F-CAD894FFE48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52400" y="342900"/>
            <a:ext cx="8839200" cy="6858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1588" y="1085850"/>
            <a:ext cx="2284412" cy="382905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1pPr>
            <a:lvl2pPr marL="180975" indent="0">
              <a:buFontTx/>
              <a:buNone/>
              <a:defRPr sz="14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2pPr>
            <a:lvl3pPr marL="355600" indent="0">
              <a:buFontTx/>
              <a:buNone/>
              <a:defRPr sz="12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3pPr>
            <a:lvl4pPr marL="536575" indent="0">
              <a:buFontTx/>
              <a:buNone/>
              <a:defRPr sz="11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4pPr>
            <a:lvl5pPr marL="717550" indent="0">
              <a:buFontTx/>
              <a:buNone/>
              <a:defRPr sz="11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9922932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41E52-3081-49E1-837A-6F2ED4C79D9E}" type="datetime1">
              <a:rPr lang="fr-FR" smtClean="0"/>
              <a:t>23/09/2022</a:t>
            </a:fld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69229569-A0DB-4F10-BDCE-6ACF3B489DC3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1588" y="1085850"/>
            <a:ext cx="2284412" cy="382905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1pPr>
            <a:lvl2pPr marL="180975" indent="0">
              <a:buFontTx/>
              <a:buNone/>
              <a:defRPr sz="14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2pPr>
            <a:lvl3pPr marL="355600" indent="0">
              <a:buFontTx/>
              <a:buNone/>
              <a:defRPr sz="12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3pPr>
            <a:lvl4pPr marL="536575" indent="0">
              <a:buFontTx/>
              <a:buNone/>
              <a:defRPr sz="11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4pPr>
            <a:lvl5pPr marL="717550" indent="0">
              <a:buFontTx/>
              <a:buNone/>
              <a:defRPr sz="11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0863207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Benjamin ALBOUY-KISSI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384BF702-BD59-4286-8FA4-41F9D4D5A3F0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4356188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1146" y="4914920"/>
            <a:ext cx="2284854" cy="2286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362200" y="4914900"/>
            <a:ext cx="6705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2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42900"/>
            <a:ext cx="8839200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152400" y="1657370"/>
            <a:ext cx="4392000" cy="325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buFontTx/>
              <a:buBlip>
                <a:blip r:embed="rId2"/>
              </a:buBlip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800100" indent="-342900">
              <a:buClr>
                <a:schemeClr val="tx1">
                  <a:lumMod val="50000"/>
                </a:schemeClr>
              </a:buClr>
              <a:buFont typeface="+mj-lt"/>
              <a:buAutoNum type="alphaUcPeriod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200150" indent="-285750">
              <a:buFontTx/>
              <a:buBlip>
                <a:blip r:embed="rId2"/>
              </a:buBlip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57350" indent="-285750">
              <a:buFontTx/>
              <a:buBlip>
                <a:blip r:embed="rId2"/>
              </a:buBlip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114550" indent="-285750">
              <a:buFontTx/>
              <a:buBlip>
                <a:blip r:embed="rId2"/>
              </a:buBlip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idx="12"/>
          </p:nvPr>
        </p:nvSpPr>
        <p:spPr bwMode="auto">
          <a:xfrm>
            <a:off x="4599600" y="1657350"/>
            <a:ext cx="4392000" cy="325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buFontTx/>
              <a:buBlip>
                <a:blip r:embed="rId2"/>
              </a:buBlip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800100" indent="-342900">
              <a:buClr>
                <a:schemeClr val="tx1">
                  <a:lumMod val="50000"/>
                </a:schemeClr>
              </a:buClr>
              <a:buFont typeface="+mj-lt"/>
              <a:buAutoNum type="alphaUcPeriod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200150" indent="-285750">
              <a:buFontTx/>
              <a:buBlip>
                <a:blip r:embed="rId2"/>
              </a:buBlip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57350" indent="-285750">
              <a:buFontTx/>
              <a:buBlip>
                <a:blip r:embed="rId2"/>
              </a:buBlip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114550" indent="-285750">
              <a:buFontTx/>
              <a:buBlip>
                <a:blip r:embed="rId2"/>
              </a:buBlip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/>
          <p:cNvSpPr>
            <a:spLocks noGrp="1" noChangeArrowheads="1"/>
          </p:cNvSpPr>
          <p:nvPr>
            <p:ph idx="13" hasCustomPrompt="1"/>
          </p:nvPr>
        </p:nvSpPr>
        <p:spPr bwMode="auto">
          <a:xfrm>
            <a:off x="152400" y="1085870"/>
            <a:ext cx="8839200" cy="57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buFontTx/>
              <a:buBlip>
                <a:blip r:embed="rId2"/>
              </a:buBlip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800100" indent="-342900">
              <a:buClr>
                <a:schemeClr val="tx1">
                  <a:lumMod val="50000"/>
                </a:schemeClr>
              </a:buClr>
              <a:buFont typeface="+mj-lt"/>
              <a:buAutoNum type="alphaUcPeriod"/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200150" indent="-285750">
              <a:buFontTx/>
              <a:buBlip>
                <a:blip r:embed="rId2"/>
              </a:buBlip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57350" indent="-285750">
              <a:buFontTx/>
              <a:buBlip>
                <a:blip r:embed="rId2"/>
              </a:buBlip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114550" indent="-285750">
              <a:buFontTx/>
              <a:buBlip>
                <a:blip r:embed="rId2"/>
              </a:buBlip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081631095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1146" y="4914920"/>
            <a:ext cx="2284854" cy="2286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362200" y="4914900"/>
            <a:ext cx="6705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21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152400" y="1085850"/>
            <a:ext cx="88392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42900"/>
            <a:ext cx="8839200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393628921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2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6" y="342901"/>
            <a:ext cx="9142854" cy="685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1618" y="4767626"/>
            <a:ext cx="371474" cy="36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1618" y="4811316"/>
            <a:ext cx="371475" cy="275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fr-FR" sz="120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fld id="{41DCBAB5-3472-4D0D-B319-6792A5D99B23}" type="slidenum">
              <a:rPr lang="fr-FR" smtClean="0"/>
              <a:pPr algn="ctr"/>
              <a:t>‹N°›</a:t>
            </a:fld>
            <a:endParaRPr lang="fr-F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42900"/>
            <a:ext cx="8839200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4800" y="1085850"/>
            <a:ext cx="67068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6" y="4914920"/>
            <a:ext cx="228365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lang="fr-FR" sz="1200" dirty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907BFCD-BAFC-4326-AD69-930A9FA2BEE1}" type="datetime1">
              <a:rPr lang="fr-FR" smtClean="0"/>
              <a:t>23/09/2022</a:t>
            </a:fld>
            <a:endParaRPr lang="fr-FR" dirty="0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4914920"/>
            <a:ext cx="6445617" cy="228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fr-FR" dirty="0"/>
              <a:t>Benjamin ALBOUY-KISSI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8468"/>
            <a:ext cx="804333" cy="30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0000" y="0"/>
            <a:ext cx="2844000" cy="33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68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</p:sldLayoutIdLst>
  <p:transition>
    <p:wipe/>
  </p:transition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Segoe UI" panose="020B0502040204020203" pitchFamily="34" charset="0"/>
          <a:ea typeface="Microsoft Sans Serif" panose="020B0604020202020204" pitchFamily="34" charset="0"/>
          <a:cs typeface="Segoe UI" panose="020B0502040204020203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0000"/>
        <a:buFontTx/>
        <a:buBlip>
          <a:blip r:embed="rId11"/>
        </a:buBlip>
        <a:defRPr sz="24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70000"/>
        <a:buFontTx/>
        <a:buBlip>
          <a:blip r:embed="rId11"/>
        </a:buBlip>
        <a:defRPr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60000"/>
        <a:buFontTx/>
        <a:buBlip>
          <a:blip r:embed="rId11"/>
        </a:buBlip>
        <a:defRPr sz="18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65000"/>
        <a:buFontTx/>
        <a:buBlip>
          <a:blip r:embed="rId11"/>
        </a:buBlip>
        <a:defRPr sz="16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70000"/>
        <a:buFontTx/>
        <a:buBlip>
          <a:blip r:embed="rId11"/>
        </a:buBlip>
        <a:defRPr sz="16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12"/>
        </a:buBlip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12"/>
        </a:buBlip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12"/>
        </a:buBlip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12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6" y="4914920"/>
            <a:ext cx="228365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lang="fr-FR" sz="1200" dirty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907BFCD-BAFC-4326-AD69-930A9FA2BEE1}" type="datetime1">
              <a:rPr lang="fr-FR" smtClean="0"/>
              <a:t>23/09/2022</a:t>
            </a:fld>
            <a:endParaRPr lang="fr-FR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146" y="342901"/>
            <a:ext cx="9142854" cy="685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42900"/>
            <a:ext cx="8839200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8468"/>
            <a:ext cx="804333" cy="30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4914920"/>
            <a:ext cx="6445617" cy="228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85850"/>
            <a:ext cx="88392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6D4BD1E-AF01-4376-8023-37FC22EC09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0000" y="0"/>
            <a:ext cx="2844000" cy="33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72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698" r:id="rId2"/>
  </p:sldLayoutIdLst>
  <p:transition>
    <p:wipe/>
  </p:transition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0000"/>
        <a:buFontTx/>
        <a:buBlip>
          <a:blip r:embed="rId7"/>
        </a:buBlip>
        <a:defRPr sz="24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23900" indent="-26670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SzPct val="100000"/>
        <a:buFont typeface="+mj-lt"/>
        <a:buAutoNum type="alphaUcPeriod"/>
        <a:defRPr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60000"/>
        <a:buFontTx/>
        <a:buBlip>
          <a:blip r:embed="rId7"/>
        </a:buBlip>
        <a:defRPr sz="18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65000"/>
        <a:buFontTx/>
        <a:buBlip>
          <a:blip r:embed="rId7"/>
        </a:buBlip>
        <a:defRPr sz="16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70000"/>
        <a:buFontTx/>
        <a:buBlip>
          <a:blip r:embed="rId7"/>
        </a:buBlip>
        <a:defRPr sz="16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8"/>
        </a:buBlip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8"/>
        </a:buBlip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8"/>
        </a:buBlip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8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1618" y="4767626"/>
            <a:ext cx="371474" cy="36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1618" y="4811316"/>
            <a:ext cx="371475" cy="275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fr-FR" sz="120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fld id="{41DCBAB5-3472-4D0D-B319-6792A5D99B23}" type="slidenum">
              <a:rPr lang="fr-FR" smtClean="0"/>
              <a:pPr algn="ctr"/>
              <a:t>‹N°›</a:t>
            </a:fld>
            <a:endParaRPr lang="fr-FR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6" y="4914920"/>
            <a:ext cx="228365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lang="fr-FR" sz="1200" dirty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907BFCD-BAFC-4326-AD69-930A9FA2BEE1}" type="datetime1">
              <a:rPr lang="fr-FR" smtClean="0"/>
              <a:t>23/09/2022</a:t>
            </a:fld>
            <a:endParaRPr lang="fr-FR" dirty="0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4914920"/>
            <a:ext cx="6445617" cy="228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fr-FR" dirty="0"/>
              <a:t>Benjamin ALBOUY-KISSI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8468"/>
            <a:ext cx="804333" cy="30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486" y="1"/>
            <a:ext cx="1860367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77577"/>
      </p:ext>
    </p:extLst>
  </p:cSld>
  <p:clrMap bg1="dk1" tx1="lt1" bg2="dk2" tx2="lt2" accent1="accent1" accent2="accent2" accent3="accent3" accent4="accent4" accent5="accent5" accent6="accent6" hlink="hlink" folHlink="folHlink"/>
  <p:transition>
    <p:wipe/>
  </p:transition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Segoe UI" panose="020B0502040204020203" pitchFamily="34" charset="0"/>
          <a:ea typeface="Microsoft Sans Serif" panose="020B0604020202020204" pitchFamily="34" charset="0"/>
          <a:cs typeface="Segoe UI" panose="020B0502040204020203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0000"/>
        <a:buFontTx/>
        <a:buBlip>
          <a:blip r:embed="rId5"/>
        </a:buBlip>
        <a:defRPr sz="24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70000"/>
        <a:buFontTx/>
        <a:buBlip>
          <a:blip r:embed="rId5"/>
        </a:buBlip>
        <a:defRPr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60000"/>
        <a:buFontTx/>
        <a:buBlip>
          <a:blip r:embed="rId5"/>
        </a:buBlip>
        <a:defRPr sz="18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65000"/>
        <a:buFontTx/>
        <a:buBlip>
          <a:blip r:embed="rId5"/>
        </a:buBlip>
        <a:defRPr sz="16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70000"/>
        <a:buFontTx/>
        <a:buBlip>
          <a:blip r:embed="rId5"/>
        </a:buBlip>
        <a:defRPr sz="16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6"/>
        </a:buBlip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6"/>
        </a:buBlip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6"/>
        </a:buBlip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6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1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goutt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28318" y="2328068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7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2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4046EA-1495-4085-B741-374639F2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Parcours d’un tableau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F8557C-B4F8-4BCF-8CD9-5D4CB4FC1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Parcourir un tableau = accéder séquentiellement à toutes ses cases</a:t>
            </a:r>
          </a:p>
          <a:p>
            <a:r>
              <a:rPr lang="fr-FR" dirty="0"/>
              <a:t>On peut utiliser une boucle sur l’indice des éléments :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228DD3-96A3-400C-A1AF-7222311C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3F0C85-A7FA-4EFF-9A80-05F271D5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FD2BA2-F280-4D05-AFDA-71614A93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182E4F1-3ACC-402C-9A76-1059394AB1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/>
          </a:bodyPr>
          <a:lstStyle/>
          <a:p>
            <a:pPr lvl="0"/>
            <a:r>
              <a:rPr lang="fr-FR" sz="900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Tableaux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Tableaux par l’exemple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Un tableau en mémoire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Syntaxe de création</a:t>
            </a:r>
          </a:p>
          <a:p>
            <a:pPr lvl="1"/>
            <a:r>
              <a:rPr lang="fr-FR" sz="800" dirty="0">
                <a:solidFill>
                  <a:schemeClr val="bg2"/>
                </a:solidFill>
              </a:rPr>
              <a:t>Accès aux éléments</a:t>
            </a:r>
          </a:p>
          <a:p>
            <a:pPr lvl="1"/>
            <a:r>
              <a:rPr lang="fr-FR" sz="800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Parcours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Taille d’un tableau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Copier un tableau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Bilan sur les tableaux de taille fixe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Tableau de taille dynamique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Changement de taille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Ajout / suppression en fin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Bilan</a:t>
            </a:r>
          </a:p>
          <a:p>
            <a:pPr lvl="0"/>
            <a:r>
              <a:rPr lang="fr-FR" sz="900" dirty="0">
                <a:solidFill>
                  <a:srgbClr val="79D2FF"/>
                </a:solidFill>
              </a:rPr>
              <a:t>Chaines de caractères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Codage des caractères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Manipulation de chaines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Chaines de longueur dynamique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Bilan</a:t>
            </a:r>
          </a:p>
          <a:p>
            <a:pPr lvl="0"/>
            <a:r>
              <a:rPr lang="fr-FR" sz="900" dirty="0">
                <a:solidFill>
                  <a:srgbClr val="79D2FF"/>
                </a:solidFill>
              </a:rPr>
              <a:t>Tableaux à plusieurs dimensions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Dimension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Création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Tableaux dynamiques à ND</a:t>
            </a:r>
          </a:p>
        </p:txBody>
      </p:sp>
      <p:sp>
        <p:nvSpPr>
          <p:cNvPr id="8" name="code">
            <a:extLst>
              <a:ext uri="{FF2B5EF4-FFF2-40B4-BE49-F238E27FC236}">
                <a16:creationId xmlns:a16="http://schemas.microsoft.com/office/drawing/2014/main" id="{0E12A880-0C0C-4C5C-AC42-FFB7FA209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908" y="2865164"/>
            <a:ext cx="3983783" cy="941189"/>
          </a:xfrm>
          <a:prstGeom prst="roundRect">
            <a:avLst>
              <a:gd name="adj" fmla="val 3914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8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tabNotes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fr-FR" b="1" dirty="0">
                <a:solidFill>
                  <a:srgbClr val="B8D7A3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4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8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1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= 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 &lt; </a:t>
            </a:r>
            <a:r>
              <a:rPr lang="fr-FR" b="1" dirty="0">
                <a:solidFill>
                  <a:srgbClr val="B8D7A3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4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i++)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8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tabNotes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[i] = i * 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89CD4E-19F9-4345-AF47-A815B580206E}"/>
              </a:ext>
            </a:extLst>
          </p:cNvPr>
          <p:cNvSpPr/>
          <p:nvPr/>
        </p:nvSpPr>
        <p:spPr>
          <a:xfrm>
            <a:off x="4371279" y="3232357"/>
            <a:ext cx="795454" cy="24497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27CBF8-78F7-4661-9B4C-A64DD6DA3972}"/>
              </a:ext>
            </a:extLst>
          </p:cNvPr>
          <p:cNvSpPr/>
          <p:nvPr/>
        </p:nvSpPr>
        <p:spPr>
          <a:xfrm>
            <a:off x="6110868" y="3232357"/>
            <a:ext cx="681290" cy="24497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A78A13-1C0C-46B3-9C7F-6D2F61455264}"/>
              </a:ext>
            </a:extLst>
          </p:cNvPr>
          <p:cNvSpPr/>
          <p:nvPr/>
        </p:nvSpPr>
        <p:spPr>
          <a:xfrm>
            <a:off x="4609170" y="2955279"/>
            <a:ext cx="1402989" cy="24497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code">
            <a:extLst>
              <a:ext uri="{FF2B5EF4-FFF2-40B4-BE49-F238E27FC236}">
                <a16:creationId xmlns:a16="http://schemas.microsoft.com/office/drawing/2014/main" id="{96C17286-C66B-4E23-861A-74E070BB8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908" y="2865164"/>
            <a:ext cx="3983783" cy="941189"/>
          </a:xfrm>
          <a:prstGeom prst="roundRect">
            <a:avLst>
              <a:gd name="adj" fmla="val 3914"/>
            </a:avLst>
          </a:prstGeom>
          <a:noFill/>
          <a:ln>
            <a:solidFill>
              <a:schemeClr val="bg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8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tabNotes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fr-FR" b="1" dirty="0">
                <a:solidFill>
                  <a:srgbClr val="B8D7A3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4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8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1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= 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 &lt; </a:t>
            </a:r>
            <a:r>
              <a:rPr lang="fr-FR" b="1" dirty="0">
                <a:solidFill>
                  <a:srgbClr val="B8D7A3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4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i++)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8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tabNotes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[i] = i * 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ulle narrative : rectangle à coins arrondis 13">
            <a:extLst>
              <a:ext uri="{FF2B5EF4-FFF2-40B4-BE49-F238E27FC236}">
                <a16:creationId xmlns:a16="http://schemas.microsoft.com/office/drawing/2014/main" id="{8E4FB9B6-3D1A-42EC-9DC1-532B1941407A}"/>
              </a:ext>
            </a:extLst>
          </p:cNvPr>
          <p:cNvSpPr/>
          <p:nvPr/>
        </p:nvSpPr>
        <p:spPr>
          <a:xfrm>
            <a:off x="4824715" y="2462963"/>
            <a:ext cx="4222631" cy="340519"/>
          </a:xfrm>
          <a:prstGeom prst="wedgeRoundRectCallout">
            <a:avLst>
              <a:gd name="adj1" fmla="val -35622"/>
              <a:gd name="adj2" fmla="val 9743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Le tableau </a:t>
            </a:r>
            <a:r>
              <a:rPr lang="fr-FR" sz="1400" b="1" dirty="0" err="1">
                <a:latin typeface="Consolas" panose="020B0609020204030204" pitchFamily="49" charset="0"/>
                <a:cs typeface="Segoe UI" panose="020B0502040204020203" pitchFamily="34" charset="0"/>
              </a:rPr>
              <a:t>tabNotes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 a 4 éléments indicés de 0 à 3.</a:t>
            </a:r>
          </a:p>
        </p:txBody>
      </p:sp>
      <p:sp>
        <p:nvSpPr>
          <p:cNvPr id="15" name="Bulle narrative : rectangle à coins arrondis 14">
            <a:extLst>
              <a:ext uri="{FF2B5EF4-FFF2-40B4-BE49-F238E27FC236}">
                <a16:creationId xmlns:a16="http://schemas.microsoft.com/office/drawing/2014/main" id="{84F580DA-4CA7-4731-9581-B3CDCE414A9B}"/>
              </a:ext>
            </a:extLst>
          </p:cNvPr>
          <p:cNvSpPr/>
          <p:nvPr/>
        </p:nvSpPr>
        <p:spPr>
          <a:xfrm>
            <a:off x="2308198" y="3755708"/>
            <a:ext cx="3983783" cy="1055608"/>
          </a:xfrm>
          <a:prstGeom prst="wedgeRoundRectCallout">
            <a:avLst>
              <a:gd name="adj1" fmla="val -60"/>
              <a:gd name="adj2" fmla="val -7870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Le type </a:t>
            </a:r>
            <a:r>
              <a:rPr lang="fr-FR" sz="1400" b="1" dirty="0" err="1">
                <a:latin typeface="Consolas" panose="020B0609020204030204" pitchFamily="49" charset="0"/>
                <a:cs typeface="Segoe UI" panose="020B0502040204020203" pitchFamily="34" charset="0"/>
              </a:rPr>
              <a:t>size_t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 est le type du C++ pour tout ce qui est en rapport à une taille en mémoire. C’est un entier non signé dont la taille est adapté à la machine.</a:t>
            </a:r>
          </a:p>
        </p:txBody>
      </p:sp>
      <p:sp>
        <p:nvSpPr>
          <p:cNvPr id="16" name="Bulle narrative : rectangle à coins arrondis 15">
            <a:extLst>
              <a:ext uri="{FF2B5EF4-FFF2-40B4-BE49-F238E27FC236}">
                <a16:creationId xmlns:a16="http://schemas.microsoft.com/office/drawing/2014/main" id="{97500109-5FB7-4556-879E-FC76DD8D2201}"/>
              </a:ext>
            </a:extLst>
          </p:cNvPr>
          <p:cNvSpPr/>
          <p:nvPr/>
        </p:nvSpPr>
        <p:spPr>
          <a:xfrm>
            <a:off x="6444208" y="3974460"/>
            <a:ext cx="2632020" cy="578882"/>
          </a:xfrm>
          <a:prstGeom prst="wedgeRoundRectCallout">
            <a:avLst>
              <a:gd name="adj1" fmla="val -37893"/>
              <a:gd name="adj2" fmla="val -13276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L’inférieur est strict, le dernier indice parcouru est donc ici 3.</a:t>
            </a:r>
          </a:p>
        </p:txBody>
      </p:sp>
    </p:spTree>
    <p:extLst>
      <p:ext uri="{BB962C8B-B14F-4D97-AF65-F5344CB8AC3E}">
        <p14:creationId xmlns:p14="http://schemas.microsoft.com/office/powerpoint/2010/main" val="290414858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56697" y="10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92 0.0539 E" pathEditMode="relative" ptsTypes="">
                                      <p:cBhvr>
                                        <p:cTn id="1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50" fill="hold"/>
                                        <p:tgtEl>
                                          <p:spTgt spid="9"/>
                                        </p:tgtEl>
                                      </p:cBhvr>
                                      <p:by x="85648" y="10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50" fill="hold"/>
                                        <p:tgtEl>
                                          <p:spTgt spid="9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42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840 0.0000 E" pathEditMode="relative" ptsTypes="">
                                      <p:cBhvr>
                                        <p:cTn id="3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5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  <p:bldP spid="9" grpId="2" animBg="1"/>
      <p:bldP spid="9" grpId="3" animBg="1"/>
      <p:bldP spid="9" grpId="4" animBg="1"/>
      <p:bldP spid="9" grpId="5" animBg="1"/>
      <p:bldP spid="11" grpId="1" animBg="1"/>
      <p:bldP spid="13" grpId="1" animBg="1"/>
      <p:bldP spid="13" grpId="2" animBg="1"/>
      <p:bldP spid="13" grpId="3" animBg="1"/>
      <p:bldP spid="13" grpId="4" animBg="1"/>
      <p:bldP spid="13" grpId="5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4593DC-58C8-4F36-AF20-6EDD7F4D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Parcours d’un tableau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D76AAF-5F47-4C53-B89A-C968D10A4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/>
              <a:t>Dans le cas où l’indice de l’élément n’est pas nécessaire dans les itérations, on peut utiliser une nouvelle syntaxe de </a:t>
            </a:r>
            <a:r>
              <a:rPr lang="fr-FR" sz="2000" b="1" kern="1200" dirty="0">
                <a:solidFill>
                  <a:srgbClr val="569CD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for</a:t>
            </a:r>
            <a:r>
              <a:rPr lang="fr-FR" sz="2000" dirty="0"/>
              <a:t> (nommée </a:t>
            </a:r>
            <a:r>
              <a:rPr lang="fr-FR" sz="2000" i="1" dirty="0"/>
              <a:t>range-for</a:t>
            </a:r>
            <a:r>
              <a:rPr lang="fr-FR" sz="2000" dirty="0"/>
              <a:t>) :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9383A6-6868-4EB3-AD74-8737CB067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F1C4B8-1F66-4972-85DC-94724CBE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8A64B7-09DA-4EA4-8303-B2A8C066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8AE5205-7321-4CB8-A8F8-C0AF9ACE29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 sz="9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Tableaux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Tableaux par l’exemple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Un tableau en mémoire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Syntaxe de création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Accès aux éléments</a:t>
            </a:r>
          </a:p>
          <a:p>
            <a:pPr lvl="1"/>
            <a:r>
              <a:rPr lang="fr-FR" sz="8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Parcours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Taille d’un tableau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Copier un tableau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Syntaxe moderne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Bilan sur les tableaux de taille fixe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Tableau de taille dynamique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Changement de taille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Ajout / suppression en fin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Bilan</a:t>
            </a:r>
          </a:p>
          <a:p>
            <a:pPr lvl="0"/>
            <a:r>
              <a:rPr lang="fr-FR" sz="900">
                <a:solidFill>
                  <a:srgbClr val="79D2FF"/>
                </a:solidFill>
              </a:rPr>
              <a:t>Chaines de caractères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Codage des caractères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Manipulation de chaines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Chaines de longueur dynamique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Bilan</a:t>
            </a:r>
          </a:p>
          <a:p>
            <a:pPr lvl="0"/>
            <a:r>
              <a:rPr lang="fr-FR" sz="900">
                <a:solidFill>
                  <a:srgbClr val="79D2FF"/>
                </a:solidFill>
              </a:rPr>
              <a:t>Tableaux à plusieurs dimensions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Dimension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Création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Parcours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Syntaxe moderne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Tableaux dynamiques à ND</a:t>
            </a:r>
            <a:endParaRPr lang="fr-FR" sz="800" dirty="0">
              <a:solidFill>
                <a:srgbClr val="79D2FF"/>
              </a:solidFill>
            </a:endParaRPr>
          </a:p>
        </p:txBody>
      </p:sp>
      <p:sp>
        <p:nvSpPr>
          <p:cNvPr id="8" name="code">
            <a:extLst>
              <a:ext uri="{FF2B5EF4-FFF2-40B4-BE49-F238E27FC236}">
                <a16:creationId xmlns:a16="http://schemas.microsoft.com/office/drawing/2014/main" id="{14A0437D-2678-4821-ABDB-DE9D03D0C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908" y="2865164"/>
            <a:ext cx="5250155" cy="941189"/>
          </a:xfrm>
          <a:prstGeom prst="roundRect">
            <a:avLst>
              <a:gd name="adj" fmla="val 3914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8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tabNotes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{ 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};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8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18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note : </a:t>
            </a:r>
            <a:r>
              <a:rPr lang="fr-FR" sz="18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tabNotes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8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8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note &lt;&lt; </a:t>
            </a:r>
            <a:r>
              <a:rPr lang="fr-FR" sz="18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89951E-C52A-495B-B757-F704D0FA7BB7}"/>
              </a:ext>
            </a:extLst>
          </p:cNvPr>
          <p:cNvSpPr/>
          <p:nvPr/>
        </p:nvSpPr>
        <p:spPr>
          <a:xfrm>
            <a:off x="3707904" y="3232357"/>
            <a:ext cx="3600400" cy="24497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code">
            <a:extLst>
              <a:ext uri="{FF2B5EF4-FFF2-40B4-BE49-F238E27FC236}">
                <a16:creationId xmlns:a16="http://schemas.microsoft.com/office/drawing/2014/main" id="{159B96EB-9263-402C-BA88-34BB8C66B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908" y="2865164"/>
            <a:ext cx="5250155" cy="941189"/>
          </a:xfrm>
          <a:prstGeom prst="roundRect">
            <a:avLst>
              <a:gd name="adj" fmla="val 3914"/>
            </a:avLst>
          </a:prstGeom>
          <a:noFill/>
          <a:ln>
            <a:solidFill>
              <a:schemeClr val="bg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8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tabNotes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{ 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};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8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18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note : </a:t>
            </a:r>
            <a:r>
              <a:rPr lang="fr-FR" sz="18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tabNotes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8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8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note &lt;&lt; </a:t>
            </a:r>
            <a:r>
              <a:rPr lang="fr-FR" sz="18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ulle narrative : rectangle à coins arrondis 12">
            <a:extLst>
              <a:ext uri="{FF2B5EF4-FFF2-40B4-BE49-F238E27FC236}">
                <a16:creationId xmlns:a16="http://schemas.microsoft.com/office/drawing/2014/main" id="{76FAD33F-9C81-4D9E-98F5-DF6C18BA5E87}"/>
              </a:ext>
            </a:extLst>
          </p:cNvPr>
          <p:cNvSpPr/>
          <p:nvPr/>
        </p:nvSpPr>
        <p:spPr>
          <a:xfrm>
            <a:off x="2411760" y="3816489"/>
            <a:ext cx="4016601" cy="1055608"/>
          </a:xfrm>
          <a:prstGeom prst="wedgeRoundRectCallout">
            <a:avLst>
              <a:gd name="adj1" fmla="val -15281"/>
              <a:gd name="adj2" fmla="val -8241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Cette syntaxe signifie « </a:t>
            </a:r>
            <a:r>
              <a:rPr lang="fr-FR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Pour chaque </a:t>
            </a:r>
            <a:r>
              <a:rPr lang="fr-FR" sz="1400" b="1" dirty="0">
                <a:latin typeface="Consolas" panose="020B0609020204030204" pitchFamily="49" charset="0"/>
                <a:cs typeface="Segoe UI" panose="020B0502040204020203" pitchFamily="34" charset="0"/>
              </a:rPr>
              <a:t>note</a:t>
            </a:r>
            <a:r>
              <a:rPr lang="fr-FR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 dans le tableau </a:t>
            </a:r>
            <a:r>
              <a:rPr lang="fr-FR" sz="1400" b="1" dirty="0" err="1">
                <a:latin typeface="Consolas" panose="020B0609020204030204" pitchFamily="49" charset="0"/>
                <a:cs typeface="Segoe UI" panose="020B0502040204020203" pitchFamily="34" charset="0"/>
              </a:rPr>
              <a:t>tabNotes</a:t>
            </a:r>
            <a:r>
              <a:rPr lang="fr-FR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 faire …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»</a:t>
            </a:r>
          </a:p>
          <a:p>
            <a:pPr algn="ctr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ATTENTION, les données ne sont ici accessibles qu’en lecture !</a:t>
            </a:r>
          </a:p>
        </p:txBody>
      </p:sp>
    </p:spTree>
    <p:extLst>
      <p:ext uri="{BB962C8B-B14F-4D97-AF65-F5344CB8AC3E}">
        <p14:creationId xmlns:p14="http://schemas.microsoft.com/office/powerpoint/2010/main" val="191911886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15920C-B4E4-4EE1-85D9-8A56C0629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Taille d’un tableau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98A99C-7FF3-412A-B0CE-17B23D884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/>
              <a:t>Il n’est pas conseillé d’utiliser des valeurs numériques dans le code pour la taille du tableau</a:t>
            </a:r>
          </a:p>
          <a:p>
            <a:pPr lvl="1"/>
            <a:r>
              <a:rPr lang="fr-FR" sz="1800" dirty="0"/>
              <a:t>En cas de modification du code, on risque d’en oublier et de générer des bugs !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EC95E4-97ED-4B25-A907-AB3D4E34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56312C-1DD9-4447-BB11-50DCF0CA5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29A1AA-5586-419F-A28A-0C6A77AD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12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9F7BEB9-5594-47DB-B0D1-C887BC363F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/>
          </a:bodyPr>
          <a:lstStyle/>
          <a:p>
            <a:pPr lvl="0"/>
            <a:r>
              <a:rPr lang="fr-FR" sz="900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Tableaux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Tableaux par l’exemple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Un tableau en mémoire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Syntaxe de création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Accès aux éléments</a:t>
            </a:r>
          </a:p>
          <a:p>
            <a:pPr lvl="1"/>
            <a:r>
              <a:rPr lang="fr-FR" sz="800" dirty="0">
                <a:solidFill>
                  <a:schemeClr val="bg2"/>
                </a:solidFill>
              </a:rPr>
              <a:t>Parcours</a:t>
            </a:r>
          </a:p>
          <a:p>
            <a:pPr lvl="1"/>
            <a:r>
              <a:rPr lang="fr-FR" sz="800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Taille d’un tableau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Copier un tableau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Bilan sur les tableaux de taille fixe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Tableau de taille dynamique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Changement de taille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Ajout / suppression en fin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Bilan</a:t>
            </a:r>
          </a:p>
          <a:p>
            <a:pPr lvl="0"/>
            <a:r>
              <a:rPr lang="fr-FR" sz="900" dirty="0">
                <a:solidFill>
                  <a:srgbClr val="79D2FF"/>
                </a:solidFill>
              </a:rPr>
              <a:t>Chaines de caractères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Codage des caractères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Manipulation de chaines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Chaines de longueur dynamique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Bilan</a:t>
            </a:r>
          </a:p>
          <a:p>
            <a:pPr lvl="0"/>
            <a:r>
              <a:rPr lang="fr-FR" sz="900" dirty="0">
                <a:solidFill>
                  <a:srgbClr val="79D2FF"/>
                </a:solidFill>
              </a:rPr>
              <a:t>Tableaux à plusieurs dimensions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Dimension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Création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Tableaux dynamiques à ND</a:t>
            </a:r>
          </a:p>
        </p:txBody>
      </p:sp>
      <p:sp>
        <p:nvSpPr>
          <p:cNvPr id="8" name="code">
            <a:extLst>
              <a:ext uri="{FF2B5EF4-FFF2-40B4-BE49-F238E27FC236}">
                <a16:creationId xmlns:a16="http://schemas.microsoft.com/office/drawing/2014/main" id="{11F8F673-5D5B-479F-A6BB-E31370B62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908" y="2865164"/>
            <a:ext cx="3983783" cy="941189"/>
          </a:xfrm>
          <a:prstGeom prst="roundRect">
            <a:avLst>
              <a:gd name="adj" fmla="val 3914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8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tabNotes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fr-FR" b="1" dirty="0">
                <a:solidFill>
                  <a:srgbClr val="B8D7A3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4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8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1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= 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 &lt; </a:t>
            </a:r>
            <a:r>
              <a:rPr lang="fr-FR" b="1" dirty="0">
                <a:solidFill>
                  <a:srgbClr val="B8D7A3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4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i++)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8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tabNotes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[i] = i * 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3D3562-529A-49B2-B7FD-2ED65E014F11}"/>
              </a:ext>
            </a:extLst>
          </p:cNvPr>
          <p:cNvSpPr/>
          <p:nvPr/>
        </p:nvSpPr>
        <p:spPr>
          <a:xfrm>
            <a:off x="6601522" y="3232357"/>
            <a:ext cx="190636" cy="24497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4033C3-B830-4819-ABBB-D20BF0874BD8}"/>
              </a:ext>
            </a:extLst>
          </p:cNvPr>
          <p:cNvSpPr/>
          <p:nvPr/>
        </p:nvSpPr>
        <p:spPr>
          <a:xfrm>
            <a:off x="5724129" y="2955279"/>
            <a:ext cx="193452" cy="24497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code">
            <a:extLst>
              <a:ext uri="{FF2B5EF4-FFF2-40B4-BE49-F238E27FC236}">
                <a16:creationId xmlns:a16="http://schemas.microsoft.com/office/drawing/2014/main" id="{6AAF9E80-7726-4D9F-A914-5803752B4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908" y="2865164"/>
            <a:ext cx="3983783" cy="941189"/>
          </a:xfrm>
          <a:prstGeom prst="roundRect">
            <a:avLst>
              <a:gd name="adj" fmla="val 3914"/>
            </a:avLst>
          </a:prstGeom>
          <a:noFill/>
          <a:ln>
            <a:solidFill>
              <a:schemeClr val="bg2"/>
            </a:solidFill>
            <a:headEnd/>
            <a:tailEnd/>
          </a:ln>
          <a:effectLst/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8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tabNotes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fr-FR" b="1" dirty="0">
                <a:solidFill>
                  <a:srgbClr val="B8D7A3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4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8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1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= 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 &lt; </a:t>
            </a:r>
            <a:r>
              <a:rPr lang="fr-FR" b="1" dirty="0">
                <a:solidFill>
                  <a:srgbClr val="B8D7A3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4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i++)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8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tabNotes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[i] = i * 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29209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" dur="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4" dur="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7" presetClass="emph" presetSubtype="0" fill="remove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5" dur="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" dur="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7" presetClass="emph" presetSubtype="0" fill="remove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1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2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7" presetClass="emph" presetSubtype="0" fill="remove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6" dur="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" dur="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2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7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0" grpId="1" animBg="1"/>
      <p:bldP spid="10" grpId="2" animBg="1"/>
      <p:bldP spid="10" grpId="3" animBg="1"/>
      <p:bldP spid="10" grpId="4" animBg="1"/>
      <p:bldP spid="11" grpId="0" animBg="1"/>
      <p:bldP spid="11" grpId="1" animBg="1"/>
      <p:bldP spid="11" grpId="2" animBg="1"/>
      <p:bldP spid="11" grpId="3" animBg="1"/>
      <p:bldP spid="11" grpId="4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DC2383-C58E-4DE2-A11B-2840A729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Taille d’un tableau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E4999E-C61A-46DF-BC8D-AEF3F7BB0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 de bug fâcheux :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348804-C375-4B25-96AC-EB16F5B0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947E80-4B86-4C6E-ABBC-D08A229C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7345E-739B-4BAB-A08B-B07376D7E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13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0AA0D01-0FF1-4729-B0D6-87839B7CA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 sz="900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Tableaux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Tableaux par l’exemple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Un tableau en mémoire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Syntaxe de création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Accès aux éléments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Parcours</a:t>
            </a:r>
          </a:p>
          <a:p>
            <a:pPr lvl="1"/>
            <a:r>
              <a:rPr lang="fr-FR" sz="800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Taille d’un tableau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Copier un tableau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Bilan sur les tableaux de taille fixe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Tableau de taille dynamique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Changement de taille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Ajout / suppression en fin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Bilan</a:t>
            </a:r>
          </a:p>
          <a:p>
            <a:pPr lvl="0"/>
            <a:r>
              <a:rPr lang="fr-FR" sz="900" dirty="0">
                <a:solidFill>
                  <a:srgbClr val="79D2FF"/>
                </a:solidFill>
              </a:rPr>
              <a:t>Chaines de caractères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Codage des caractères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Manipulation de chaines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Chaines de longueur dynamique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Bilan</a:t>
            </a:r>
          </a:p>
          <a:p>
            <a:pPr lvl="0"/>
            <a:r>
              <a:rPr lang="fr-FR" sz="900" dirty="0">
                <a:solidFill>
                  <a:srgbClr val="79D2FF"/>
                </a:solidFill>
              </a:rPr>
              <a:t>Tableaux à plusieurs dimensions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Dimension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Création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Tableaux dynamiques à ND</a:t>
            </a:r>
          </a:p>
        </p:txBody>
      </p:sp>
      <p:sp>
        <p:nvSpPr>
          <p:cNvPr id="8" name="code">
            <a:extLst>
              <a:ext uri="{FF2B5EF4-FFF2-40B4-BE49-F238E27FC236}">
                <a16:creationId xmlns:a16="http://schemas.microsoft.com/office/drawing/2014/main" id="{176B6B09-2B97-4417-A805-878083F0E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908" y="2865164"/>
            <a:ext cx="3983783" cy="941189"/>
          </a:xfrm>
          <a:prstGeom prst="roundRect">
            <a:avLst>
              <a:gd name="adj" fmla="val 3914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8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tabNotes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fr-FR" b="1" dirty="0">
                <a:solidFill>
                  <a:srgbClr val="B8D7A3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8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1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= 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 &lt; </a:t>
            </a:r>
            <a:r>
              <a:rPr lang="fr-FR" b="1" dirty="0">
                <a:solidFill>
                  <a:srgbClr val="B8D7A3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4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i++)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8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tabNotes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[i] = i * 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EB82F8-F986-4F3C-9E21-280CFDEB88A7}"/>
              </a:ext>
            </a:extLst>
          </p:cNvPr>
          <p:cNvSpPr/>
          <p:nvPr/>
        </p:nvSpPr>
        <p:spPr>
          <a:xfrm>
            <a:off x="6601522" y="3232357"/>
            <a:ext cx="190636" cy="24497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D25A5D-C2CF-4FED-B5E5-16AE425550C7}"/>
              </a:ext>
            </a:extLst>
          </p:cNvPr>
          <p:cNvSpPr/>
          <p:nvPr/>
        </p:nvSpPr>
        <p:spPr>
          <a:xfrm>
            <a:off x="5724129" y="2955279"/>
            <a:ext cx="193452" cy="24497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B3DF6D-D2BC-4432-ADB2-6DAA0772299E}"/>
              </a:ext>
            </a:extLst>
          </p:cNvPr>
          <p:cNvSpPr/>
          <p:nvPr/>
        </p:nvSpPr>
        <p:spPr>
          <a:xfrm>
            <a:off x="3707904" y="2955278"/>
            <a:ext cx="2448272" cy="24497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C498CD-8B67-48C8-B5E8-85271586F54E}"/>
              </a:ext>
            </a:extLst>
          </p:cNvPr>
          <p:cNvSpPr/>
          <p:nvPr/>
        </p:nvSpPr>
        <p:spPr>
          <a:xfrm>
            <a:off x="4231671" y="3502117"/>
            <a:ext cx="2518533" cy="24497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code">
            <a:extLst>
              <a:ext uri="{FF2B5EF4-FFF2-40B4-BE49-F238E27FC236}">
                <a16:creationId xmlns:a16="http://schemas.microsoft.com/office/drawing/2014/main" id="{6077996B-D012-402C-A91A-15DCEA1CE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908" y="2865164"/>
            <a:ext cx="3983783" cy="941189"/>
          </a:xfrm>
          <a:prstGeom prst="roundRect">
            <a:avLst>
              <a:gd name="adj" fmla="val 3914"/>
            </a:avLst>
          </a:prstGeom>
          <a:noFill/>
          <a:ln>
            <a:solidFill>
              <a:schemeClr val="bg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8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tabNotes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fr-FR" b="1" dirty="0">
                <a:solidFill>
                  <a:srgbClr val="B8D7A3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8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1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= 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 &lt; </a:t>
            </a:r>
            <a:r>
              <a:rPr lang="fr-FR" b="1" dirty="0">
                <a:solidFill>
                  <a:srgbClr val="B8D7A3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4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i++)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8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tabNotes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[i] = i * 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5E1ECD-F24E-4BD4-AD79-1C6EFEE2D791}"/>
              </a:ext>
            </a:extLst>
          </p:cNvPr>
          <p:cNvSpPr/>
          <p:nvPr/>
        </p:nvSpPr>
        <p:spPr>
          <a:xfrm>
            <a:off x="7904080" y="1082618"/>
            <a:ext cx="864096" cy="3312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DE45CB4-F819-489C-B1B7-5E1C7A9B0E35}"/>
              </a:ext>
            </a:extLst>
          </p:cNvPr>
          <p:cNvSpPr txBox="1"/>
          <p:nvPr/>
        </p:nvSpPr>
        <p:spPr bwMode="auto">
          <a:xfrm>
            <a:off x="7754794" y="4390991"/>
            <a:ext cx="1148904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kern="1200" dirty="0">
                <a:latin typeface="Segoe UI" panose="020B0502040204020203" pitchFamily="34" charset="0"/>
                <a:cs typeface="Segoe UI" panose="020B0502040204020203" pitchFamily="34" charset="0"/>
              </a:rPr>
              <a:t>Mémoire de</a:t>
            </a:r>
            <a:br>
              <a:rPr lang="fr-FR" sz="1400" kern="1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1400" kern="1200" dirty="0">
                <a:latin typeface="Segoe UI" panose="020B0502040204020203" pitchFamily="34" charset="0"/>
                <a:cs typeface="Segoe UI" panose="020B0502040204020203" pitchFamily="34" charset="0"/>
              </a:rPr>
              <a:t>l’ordinateur</a:t>
            </a:r>
          </a:p>
        </p:txBody>
      </p:sp>
      <p:grpSp>
        <p:nvGrpSpPr>
          <p:cNvPr id="27" name="tabNotes">
            <a:extLst>
              <a:ext uri="{FF2B5EF4-FFF2-40B4-BE49-F238E27FC236}">
                <a16:creationId xmlns:a16="http://schemas.microsoft.com/office/drawing/2014/main" id="{EC6061CC-3D62-4D51-A90C-2226F3988FC3}"/>
              </a:ext>
            </a:extLst>
          </p:cNvPr>
          <p:cNvGrpSpPr/>
          <p:nvPr/>
        </p:nvGrpSpPr>
        <p:grpSpPr>
          <a:xfrm>
            <a:off x="6894584" y="1360686"/>
            <a:ext cx="1873592" cy="1111915"/>
            <a:chOff x="6894584" y="1360686"/>
            <a:chExt cx="1873592" cy="111191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4BEA471-6587-4A8F-AC7E-8C305B6BBB68}"/>
                </a:ext>
              </a:extLst>
            </p:cNvPr>
            <p:cNvSpPr/>
            <p:nvPr/>
          </p:nvSpPr>
          <p:spPr>
            <a:xfrm>
              <a:off x="7904080" y="1360686"/>
              <a:ext cx="864096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BB2F354-DD77-455F-9BEC-B8E2E6BAEF77}"/>
                </a:ext>
              </a:extLst>
            </p:cNvPr>
            <p:cNvSpPr/>
            <p:nvPr/>
          </p:nvSpPr>
          <p:spPr>
            <a:xfrm>
              <a:off x="7904080" y="1577787"/>
              <a:ext cx="864096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FE612D-DDA5-45D6-9C7C-BE39A3778BAC}"/>
                </a:ext>
              </a:extLst>
            </p:cNvPr>
            <p:cNvSpPr/>
            <p:nvPr/>
          </p:nvSpPr>
          <p:spPr>
            <a:xfrm>
              <a:off x="7904080" y="1787972"/>
              <a:ext cx="864096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4D7EA12-4173-4F70-95E0-C958E091A74D}"/>
                </a:ext>
              </a:extLst>
            </p:cNvPr>
            <p:cNvSpPr/>
            <p:nvPr/>
          </p:nvSpPr>
          <p:spPr>
            <a:xfrm>
              <a:off x="7904080" y="2007031"/>
              <a:ext cx="864096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47BC11C-3EFC-47FF-9AFF-30CC2ABF2176}"/>
                </a:ext>
              </a:extLst>
            </p:cNvPr>
            <p:cNvSpPr/>
            <p:nvPr/>
          </p:nvSpPr>
          <p:spPr>
            <a:xfrm>
              <a:off x="7904080" y="2226090"/>
              <a:ext cx="864096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BA9839AF-5E29-442C-A090-D1D6C138D972}"/>
                </a:ext>
              </a:extLst>
            </p:cNvPr>
            <p:cNvSpPr txBox="1"/>
            <p:nvPr/>
          </p:nvSpPr>
          <p:spPr bwMode="auto">
            <a:xfrm>
              <a:off x="6894584" y="2195602"/>
              <a:ext cx="928460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 sz="1200" dirty="0" err="1">
                  <a:latin typeface="Lucida Console" panose="020B0609040504020204" pitchFamily="49" charset="0"/>
                  <a:cs typeface="Segoe UI" panose="020B0502040204020203" pitchFamily="34" charset="0"/>
                </a:rPr>
                <a:t>tabNotes</a:t>
              </a:r>
              <a:endParaRPr lang="fr-FR" sz="1200" kern="1200" dirty="0">
                <a:latin typeface="Lucida Console" panose="020B0609040504020204" pitchFamily="49" charset="0"/>
                <a:cs typeface="Segoe UI" panose="020B0502040204020203" pitchFamily="34" charset="0"/>
              </a:endParaRPr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F84BCE82-6E43-449E-97CD-9706A51A228F}"/>
                </a:ext>
              </a:extLst>
            </p:cNvPr>
            <p:cNvCxnSpPr>
              <a:cxnSpLocks/>
              <a:stCxn id="18" idx="1"/>
              <a:endCxn id="19" idx="3"/>
            </p:cNvCxnSpPr>
            <p:nvPr/>
          </p:nvCxnSpPr>
          <p:spPr>
            <a:xfrm flipH="1">
              <a:off x="7823044" y="2334102"/>
              <a:ext cx="810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abNotes[0]">
            <a:extLst>
              <a:ext uri="{FF2B5EF4-FFF2-40B4-BE49-F238E27FC236}">
                <a16:creationId xmlns:a16="http://schemas.microsoft.com/office/drawing/2014/main" id="{D04B434E-0C9F-4BFC-BF48-D1BDF23E57BC}"/>
              </a:ext>
            </a:extLst>
          </p:cNvPr>
          <p:cNvSpPr txBox="1"/>
          <p:nvPr/>
        </p:nvSpPr>
        <p:spPr bwMode="auto">
          <a:xfrm>
            <a:off x="7904080" y="2225275"/>
            <a:ext cx="864096" cy="2160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fr-FR" sz="20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1384.4</a:t>
            </a:r>
            <a:endParaRPr lang="fr-FR" sz="2000" kern="1200" dirty="0">
              <a:solidFill>
                <a:schemeClr val="bg1"/>
              </a:solidFill>
              <a:latin typeface="Lucida Console" panose="020B0609040504020204" pitchFamily="49" charset="0"/>
              <a:cs typeface="Segoe UI" panose="020B0502040204020203" pitchFamily="34" charset="0"/>
            </a:endParaRPr>
          </a:p>
        </p:txBody>
      </p:sp>
      <p:sp>
        <p:nvSpPr>
          <p:cNvPr id="22" name="tabNotes[1]">
            <a:extLst>
              <a:ext uri="{FF2B5EF4-FFF2-40B4-BE49-F238E27FC236}">
                <a16:creationId xmlns:a16="http://schemas.microsoft.com/office/drawing/2014/main" id="{DBA74169-D2ED-484E-98F9-A799424F4233}"/>
              </a:ext>
            </a:extLst>
          </p:cNvPr>
          <p:cNvSpPr txBox="1"/>
          <p:nvPr/>
        </p:nvSpPr>
        <p:spPr bwMode="auto">
          <a:xfrm>
            <a:off x="7904080" y="2000939"/>
            <a:ext cx="864096" cy="2160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fr-FR" sz="20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4256.7</a:t>
            </a:r>
            <a:endParaRPr lang="fr-FR" sz="2000" kern="1200" dirty="0">
              <a:solidFill>
                <a:schemeClr val="bg1"/>
              </a:solidFill>
              <a:latin typeface="Lucida Console" panose="020B0609040504020204" pitchFamily="49" charset="0"/>
              <a:cs typeface="Segoe UI" panose="020B0502040204020203" pitchFamily="34" charset="0"/>
            </a:endParaRPr>
          </a:p>
        </p:txBody>
      </p:sp>
      <p:sp>
        <p:nvSpPr>
          <p:cNvPr id="23" name="tabNotes[2]">
            <a:extLst>
              <a:ext uri="{FF2B5EF4-FFF2-40B4-BE49-F238E27FC236}">
                <a16:creationId xmlns:a16="http://schemas.microsoft.com/office/drawing/2014/main" id="{B368C9F0-6B86-454C-A2E0-DE80453B0640}"/>
              </a:ext>
            </a:extLst>
          </p:cNvPr>
          <p:cNvSpPr txBox="1"/>
          <p:nvPr/>
        </p:nvSpPr>
        <p:spPr bwMode="auto">
          <a:xfrm>
            <a:off x="7904080" y="1801805"/>
            <a:ext cx="864096" cy="2160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fr-FR" sz="20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8724.5</a:t>
            </a:r>
            <a:endParaRPr lang="fr-FR" sz="2000" kern="1200" dirty="0">
              <a:solidFill>
                <a:schemeClr val="bg1"/>
              </a:solidFill>
              <a:latin typeface="Lucida Console" panose="020B0609040504020204" pitchFamily="49" charset="0"/>
              <a:cs typeface="Segoe UI" panose="020B0502040204020203" pitchFamily="34" charset="0"/>
            </a:endParaRPr>
          </a:p>
        </p:txBody>
      </p:sp>
      <p:sp>
        <p:nvSpPr>
          <p:cNvPr id="24" name="tabNotes[3]">
            <a:extLst>
              <a:ext uri="{FF2B5EF4-FFF2-40B4-BE49-F238E27FC236}">
                <a16:creationId xmlns:a16="http://schemas.microsoft.com/office/drawing/2014/main" id="{72183338-6A98-4C41-B52D-0F628E29D5B7}"/>
              </a:ext>
            </a:extLst>
          </p:cNvPr>
          <p:cNvSpPr txBox="1"/>
          <p:nvPr/>
        </p:nvSpPr>
        <p:spPr bwMode="auto">
          <a:xfrm>
            <a:off x="7904080" y="1591620"/>
            <a:ext cx="864096" cy="2160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fr-FR" sz="20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9415.2</a:t>
            </a:r>
            <a:endParaRPr lang="fr-FR" sz="2000" kern="1200" dirty="0">
              <a:solidFill>
                <a:schemeClr val="bg1"/>
              </a:solidFill>
              <a:latin typeface="Lucida Console" panose="020B0609040504020204" pitchFamily="49" charset="0"/>
              <a:cs typeface="Segoe UI" panose="020B0502040204020203" pitchFamily="34" charset="0"/>
            </a:endParaRPr>
          </a:p>
        </p:txBody>
      </p:sp>
      <p:sp>
        <p:nvSpPr>
          <p:cNvPr id="28" name="tabNotes[4]">
            <a:extLst>
              <a:ext uri="{FF2B5EF4-FFF2-40B4-BE49-F238E27FC236}">
                <a16:creationId xmlns:a16="http://schemas.microsoft.com/office/drawing/2014/main" id="{272BAC31-DC52-45B0-9DFA-1B90824667E5}"/>
              </a:ext>
            </a:extLst>
          </p:cNvPr>
          <p:cNvSpPr txBox="1"/>
          <p:nvPr/>
        </p:nvSpPr>
        <p:spPr bwMode="auto">
          <a:xfrm>
            <a:off x="7904080" y="1360686"/>
            <a:ext cx="864096" cy="2160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fr-FR" sz="20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7298.1</a:t>
            </a:r>
            <a:endParaRPr lang="fr-FR" sz="2000" kern="1200" dirty="0">
              <a:solidFill>
                <a:schemeClr val="bg1"/>
              </a:solidFill>
              <a:latin typeface="Lucida Console" panose="020B0609040504020204" pitchFamily="49" charset="0"/>
              <a:cs typeface="Segoe UI" panose="020B0502040204020203" pitchFamily="34" charset="0"/>
            </a:endParaRPr>
          </a:p>
        </p:txBody>
      </p:sp>
      <p:sp>
        <p:nvSpPr>
          <p:cNvPr id="29" name="0.0">
            <a:extLst>
              <a:ext uri="{FF2B5EF4-FFF2-40B4-BE49-F238E27FC236}">
                <a16:creationId xmlns:a16="http://schemas.microsoft.com/office/drawing/2014/main" id="{615C1825-A4AD-45F3-BC0A-FDB2FCA16E7D}"/>
              </a:ext>
            </a:extLst>
          </p:cNvPr>
          <p:cNvSpPr txBox="1"/>
          <p:nvPr/>
        </p:nvSpPr>
        <p:spPr bwMode="auto">
          <a:xfrm>
            <a:off x="7904080" y="2225275"/>
            <a:ext cx="864096" cy="2160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fr-FR" sz="20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0.0</a:t>
            </a:r>
            <a:endParaRPr lang="fr-FR" sz="2000" kern="1200" dirty="0">
              <a:solidFill>
                <a:schemeClr val="bg1"/>
              </a:solidFill>
              <a:latin typeface="Lucida Console" panose="020B0609040504020204" pitchFamily="49" charset="0"/>
              <a:cs typeface="Segoe UI" panose="020B0502040204020203" pitchFamily="34" charset="0"/>
            </a:endParaRPr>
          </a:p>
        </p:txBody>
      </p:sp>
      <p:sp>
        <p:nvSpPr>
          <p:cNvPr id="30" name="2.0">
            <a:extLst>
              <a:ext uri="{FF2B5EF4-FFF2-40B4-BE49-F238E27FC236}">
                <a16:creationId xmlns:a16="http://schemas.microsoft.com/office/drawing/2014/main" id="{B739BAB4-7271-40B3-A7D4-8488D1C8EE2F}"/>
              </a:ext>
            </a:extLst>
          </p:cNvPr>
          <p:cNvSpPr txBox="1"/>
          <p:nvPr/>
        </p:nvSpPr>
        <p:spPr bwMode="auto">
          <a:xfrm>
            <a:off x="7904080" y="2000939"/>
            <a:ext cx="864096" cy="2160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fr-FR" sz="20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2.0</a:t>
            </a:r>
            <a:endParaRPr lang="fr-FR" sz="2000" kern="1200" dirty="0">
              <a:solidFill>
                <a:schemeClr val="bg1"/>
              </a:solidFill>
              <a:latin typeface="Lucida Console" panose="020B0609040504020204" pitchFamily="49" charset="0"/>
              <a:cs typeface="Segoe UI" panose="020B0502040204020203" pitchFamily="34" charset="0"/>
            </a:endParaRPr>
          </a:p>
        </p:txBody>
      </p:sp>
      <p:sp>
        <p:nvSpPr>
          <p:cNvPr id="31" name="4.0">
            <a:extLst>
              <a:ext uri="{FF2B5EF4-FFF2-40B4-BE49-F238E27FC236}">
                <a16:creationId xmlns:a16="http://schemas.microsoft.com/office/drawing/2014/main" id="{79E890D1-A773-4018-8328-C13F72FB48E0}"/>
              </a:ext>
            </a:extLst>
          </p:cNvPr>
          <p:cNvSpPr txBox="1"/>
          <p:nvPr/>
        </p:nvSpPr>
        <p:spPr bwMode="auto">
          <a:xfrm>
            <a:off x="7904080" y="1801805"/>
            <a:ext cx="864096" cy="2160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fr-FR" sz="20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4.0</a:t>
            </a:r>
            <a:endParaRPr lang="fr-FR" sz="2000" kern="1200" dirty="0">
              <a:solidFill>
                <a:schemeClr val="bg1"/>
              </a:solidFill>
              <a:latin typeface="Lucida Console" panose="020B0609040504020204" pitchFamily="49" charset="0"/>
              <a:cs typeface="Segoe UI" panose="020B0502040204020203" pitchFamily="34" charset="0"/>
            </a:endParaRPr>
          </a:p>
        </p:txBody>
      </p:sp>
      <p:sp>
        <p:nvSpPr>
          <p:cNvPr id="32" name="6.0">
            <a:extLst>
              <a:ext uri="{FF2B5EF4-FFF2-40B4-BE49-F238E27FC236}">
                <a16:creationId xmlns:a16="http://schemas.microsoft.com/office/drawing/2014/main" id="{94A3C7E9-80CE-49FE-B39A-D25DB3DAB0CB}"/>
              </a:ext>
            </a:extLst>
          </p:cNvPr>
          <p:cNvSpPr txBox="1"/>
          <p:nvPr/>
        </p:nvSpPr>
        <p:spPr bwMode="auto">
          <a:xfrm>
            <a:off x="7904080" y="1591620"/>
            <a:ext cx="864096" cy="2160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fr-FR" sz="20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6.0</a:t>
            </a:r>
            <a:endParaRPr lang="fr-FR" sz="2000" kern="1200" dirty="0">
              <a:solidFill>
                <a:schemeClr val="bg1"/>
              </a:solidFill>
              <a:latin typeface="Lucida Console" panose="020B0609040504020204" pitchFamily="49" charset="0"/>
              <a:cs typeface="Segoe UI" panose="020B0502040204020203" pitchFamily="34" charset="0"/>
            </a:endParaRPr>
          </a:p>
        </p:txBody>
      </p:sp>
      <p:grpSp>
        <p:nvGrpSpPr>
          <p:cNvPr id="44" name="i">
            <a:extLst>
              <a:ext uri="{FF2B5EF4-FFF2-40B4-BE49-F238E27FC236}">
                <a16:creationId xmlns:a16="http://schemas.microsoft.com/office/drawing/2014/main" id="{22D67855-20E1-419D-A996-14E083798C4C}"/>
              </a:ext>
            </a:extLst>
          </p:cNvPr>
          <p:cNvGrpSpPr/>
          <p:nvPr/>
        </p:nvGrpSpPr>
        <p:grpSpPr>
          <a:xfrm>
            <a:off x="7541429" y="4011841"/>
            <a:ext cx="1226747" cy="276999"/>
            <a:chOff x="7541429" y="4011841"/>
            <a:chExt cx="1226747" cy="27699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00CA743-EAD1-4DA7-89D5-F7D54676ED02}"/>
                </a:ext>
              </a:extLst>
            </p:cNvPr>
            <p:cNvSpPr/>
            <p:nvPr/>
          </p:nvSpPr>
          <p:spPr>
            <a:xfrm>
              <a:off x="7904080" y="4042329"/>
              <a:ext cx="864096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002D98CE-36E5-47FC-A6D9-B00052E3373B}"/>
                </a:ext>
              </a:extLst>
            </p:cNvPr>
            <p:cNvSpPr txBox="1"/>
            <p:nvPr/>
          </p:nvSpPr>
          <p:spPr bwMode="auto">
            <a:xfrm>
              <a:off x="7541429" y="4011841"/>
              <a:ext cx="277640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 sz="1200" dirty="0">
                  <a:latin typeface="Lucida Console" panose="020B0609040504020204" pitchFamily="49" charset="0"/>
                  <a:cs typeface="Segoe UI" panose="020B0502040204020203" pitchFamily="34" charset="0"/>
                </a:rPr>
                <a:t>i</a:t>
              </a:r>
              <a:endParaRPr lang="fr-FR" sz="1200" kern="1200" dirty="0">
                <a:latin typeface="Lucida Console" panose="020B0609040504020204" pitchFamily="49" charset="0"/>
                <a:cs typeface="Segoe UI" panose="020B0502040204020203" pitchFamily="34" charset="0"/>
              </a:endParaRPr>
            </a:p>
          </p:txBody>
        </p: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3F7DCB6E-8DF1-4FB0-AC2D-6796E8447F7B}"/>
                </a:ext>
              </a:extLst>
            </p:cNvPr>
            <p:cNvCxnSpPr>
              <a:cxnSpLocks/>
              <a:stCxn id="35" idx="1"/>
              <a:endCxn id="36" idx="3"/>
            </p:cNvCxnSpPr>
            <p:nvPr/>
          </p:nvCxnSpPr>
          <p:spPr>
            <a:xfrm flipH="1">
              <a:off x="7819069" y="4150341"/>
              <a:ext cx="85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0">
            <a:extLst>
              <a:ext uri="{FF2B5EF4-FFF2-40B4-BE49-F238E27FC236}">
                <a16:creationId xmlns:a16="http://schemas.microsoft.com/office/drawing/2014/main" id="{746AEDB0-5522-4CB6-9EFB-278359950D0F}"/>
              </a:ext>
            </a:extLst>
          </p:cNvPr>
          <p:cNvSpPr txBox="1"/>
          <p:nvPr/>
        </p:nvSpPr>
        <p:spPr bwMode="auto">
          <a:xfrm>
            <a:off x="7904080" y="4042329"/>
            <a:ext cx="864096" cy="2160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fr-FR" sz="20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0</a:t>
            </a:r>
            <a:endParaRPr lang="fr-FR" sz="2000" kern="1200" dirty="0">
              <a:solidFill>
                <a:schemeClr val="bg1"/>
              </a:solidFill>
              <a:latin typeface="Lucida Console" panose="020B0609040504020204" pitchFamily="49" charset="0"/>
              <a:cs typeface="Segoe UI" panose="020B0502040204020203" pitchFamily="34" charset="0"/>
            </a:endParaRPr>
          </a:p>
        </p:txBody>
      </p:sp>
      <p:sp>
        <p:nvSpPr>
          <p:cNvPr id="41" name="1">
            <a:extLst>
              <a:ext uri="{FF2B5EF4-FFF2-40B4-BE49-F238E27FC236}">
                <a16:creationId xmlns:a16="http://schemas.microsoft.com/office/drawing/2014/main" id="{5A9A7EB5-3668-4278-96F3-07CED8C59E0A}"/>
              </a:ext>
            </a:extLst>
          </p:cNvPr>
          <p:cNvSpPr txBox="1"/>
          <p:nvPr/>
        </p:nvSpPr>
        <p:spPr bwMode="auto">
          <a:xfrm>
            <a:off x="7904080" y="4042329"/>
            <a:ext cx="864096" cy="2160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fr-FR" sz="20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1</a:t>
            </a:r>
            <a:endParaRPr lang="fr-FR" sz="2000" kern="1200" dirty="0">
              <a:solidFill>
                <a:schemeClr val="bg1"/>
              </a:solidFill>
              <a:latin typeface="Lucida Console" panose="020B0609040504020204" pitchFamily="49" charset="0"/>
              <a:cs typeface="Segoe UI" panose="020B0502040204020203" pitchFamily="34" charset="0"/>
            </a:endParaRPr>
          </a:p>
        </p:txBody>
      </p:sp>
      <p:sp>
        <p:nvSpPr>
          <p:cNvPr id="42" name="2">
            <a:extLst>
              <a:ext uri="{FF2B5EF4-FFF2-40B4-BE49-F238E27FC236}">
                <a16:creationId xmlns:a16="http://schemas.microsoft.com/office/drawing/2014/main" id="{FA6DE3B3-5B51-4A36-9B62-937D2F924AC2}"/>
              </a:ext>
            </a:extLst>
          </p:cNvPr>
          <p:cNvSpPr txBox="1"/>
          <p:nvPr/>
        </p:nvSpPr>
        <p:spPr bwMode="auto">
          <a:xfrm>
            <a:off x="7904080" y="4042329"/>
            <a:ext cx="864096" cy="2160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fr-FR" sz="20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2</a:t>
            </a:r>
            <a:endParaRPr lang="fr-FR" sz="2000" kern="1200" dirty="0">
              <a:solidFill>
                <a:schemeClr val="bg1"/>
              </a:solidFill>
              <a:latin typeface="Lucida Console" panose="020B0609040504020204" pitchFamily="49" charset="0"/>
              <a:cs typeface="Segoe UI" panose="020B0502040204020203" pitchFamily="34" charset="0"/>
            </a:endParaRPr>
          </a:p>
        </p:txBody>
      </p:sp>
      <p:sp>
        <p:nvSpPr>
          <p:cNvPr id="43" name="3">
            <a:extLst>
              <a:ext uri="{FF2B5EF4-FFF2-40B4-BE49-F238E27FC236}">
                <a16:creationId xmlns:a16="http://schemas.microsoft.com/office/drawing/2014/main" id="{D0D5146B-E03E-4310-9D89-09D793442FA4}"/>
              </a:ext>
            </a:extLst>
          </p:cNvPr>
          <p:cNvSpPr txBox="1"/>
          <p:nvPr/>
        </p:nvSpPr>
        <p:spPr bwMode="auto">
          <a:xfrm>
            <a:off x="7904080" y="4042329"/>
            <a:ext cx="864096" cy="2160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fr-FR" sz="20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3</a:t>
            </a:r>
            <a:endParaRPr lang="fr-FR" sz="2000" kern="1200" dirty="0">
              <a:solidFill>
                <a:schemeClr val="bg1"/>
              </a:solidFill>
              <a:latin typeface="Lucida Console" panose="020B060904050402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04819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1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" dur="1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1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1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4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1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1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1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7" presetClass="emph" presetSubtype="0" fill="remove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5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7" presetClass="emph" presetSubtype="0" fill="remove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1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1" dur="1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2" dur="1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1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7" presetClass="emph" presetSubtype="0" fill="remove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6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250"/>
                            </p:stCondLst>
                            <p:childTnLst>
                              <p:par>
                                <p:cTn id="60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3" dur="250" fill="hold"/>
                                        <p:tgtEl>
                                          <p:spTgt spid="33"/>
                                        </p:tgtEl>
                                      </p:cBhvr>
                                      <p:by x="102870" y="10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5" dur="250" fill="hold"/>
                                        <p:tgtEl>
                                          <p:spTgt spid="33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11 0.1063 E" pathEditMode="relative" ptsTypes="">
                                      <p:cBhvr>
                                        <p:cTn id="97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50"/>
                            </p:stCondLst>
                            <p:childTnLst>
                              <p:par>
                                <p:cTn id="111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7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50"/>
                            </p:stCondLst>
                            <p:childTnLst>
                              <p:par>
                                <p:cTn id="124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5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50"/>
                            </p:stCondLst>
                            <p:childTnLst>
                              <p:par>
                                <p:cTn id="132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25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xit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50"/>
                            </p:stCondLst>
                            <p:childTnLst>
                              <p:par>
                                <p:cTn id="149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750"/>
                            </p:stCondLst>
                            <p:childTnLst>
                              <p:par>
                                <p:cTn id="157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25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xit" presetSubtype="8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50"/>
                            </p:stCondLst>
                            <p:childTnLst>
                              <p:par>
                                <p:cTn id="174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5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750"/>
                            </p:stCondLst>
                            <p:childTnLst>
                              <p:par>
                                <p:cTn id="1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250"/>
                            </p:stCondLst>
                            <p:childTnLst>
                              <p:par>
                                <p:cTn id="1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xit" presetSubtype="8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9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2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10" grpId="0" animBg="1"/>
      <p:bldP spid="10" grpId="1" animBg="1"/>
      <p:bldP spid="10" grpId="2" animBg="1"/>
      <p:bldP spid="10" grpId="3" animBg="1"/>
      <p:bldP spid="10" grpId="4" animBg="1"/>
      <p:bldP spid="10" grpId="5" animBg="1"/>
      <p:bldP spid="33" grpId="0" animBg="1"/>
      <p:bldP spid="33" grpId="1" animBg="1"/>
      <p:bldP spid="33" grpId="2" animBg="1"/>
      <p:bldP spid="33" grpId="3" animBg="1"/>
      <p:bldP spid="33" grpId="4" animBg="1"/>
      <p:bldP spid="34" grpId="0" animBg="1"/>
      <p:bldP spid="34" grpId="1" animBg="1"/>
      <p:bldP spid="34" grpId="2" animBg="1"/>
      <p:bldP spid="34" grpId="3" animBg="1"/>
      <p:bldP spid="34" grpId="4" animBg="1"/>
      <p:bldP spid="34" grpId="5" animBg="1"/>
      <p:bldP spid="34" grpId="6" animBg="1"/>
      <p:bldP spid="34" grpId="7" animBg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8" grpId="0"/>
      <p:bldP spid="29" grpId="0"/>
      <p:bldP spid="30" grpId="0"/>
      <p:bldP spid="31" grpId="0"/>
      <p:bldP spid="32" grpId="0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DC2383-C58E-4DE2-A11B-2840A729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Taille d’un tableau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E4999E-C61A-46DF-BC8D-AEF3F7BB0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 de bug très fâcheux :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348804-C375-4B25-96AC-EB16F5B0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947E80-4B86-4C6E-ABBC-D08A229C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7345E-739B-4BAB-A08B-B07376D7E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14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0AA0D01-0FF1-4729-B0D6-87839B7CA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 sz="9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Tableaux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Tableaux par l’exemple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Un tableau en mémoire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Syntaxe de création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Accès aux éléments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Parcours</a:t>
            </a:r>
          </a:p>
          <a:p>
            <a:pPr lvl="1"/>
            <a:r>
              <a:rPr lang="fr-FR" sz="8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Taille d’un tableau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Copier un tableau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Syntaxe moderne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Bilan sur les tableaux de taille fixe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Tableau de taille dynamique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Changement de taille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Ajout / suppression en fin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Bilan</a:t>
            </a:r>
          </a:p>
          <a:p>
            <a:pPr lvl="0"/>
            <a:r>
              <a:rPr lang="fr-FR" sz="900">
                <a:solidFill>
                  <a:srgbClr val="79D2FF"/>
                </a:solidFill>
              </a:rPr>
              <a:t>Chaines de caractères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Codage des caractères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Manipulation de chaines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Chaines de longueur dynamique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Bilan</a:t>
            </a:r>
          </a:p>
          <a:p>
            <a:pPr lvl="0"/>
            <a:r>
              <a:rPr lang="fr-FR" sz="900">
                <a:solidFill>
                  <a:srgbClr val="79D2FF"/>
                </a:solidFill>
              </a:rPr>
              <a:t>Tableaux à plusieurs dimensions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Dimension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Création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Parcours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Syntaxe moderne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Tableaux dynamiques à ND</a:t>
            </a:r>
            <a:endParaRPr lang="fr-FR" sz="800" dirty="0">
              <a:solidFill>
                <a:srgbClr val="79D2FF"/>
              </a:solidFill>
            </a:endParaRPr>
          </a:p>
        </p:txBody>
      </p:sp>
      <p:sp>
        <p:nvSpPr>
          <p:cNvPr id="8" name="code">
            <a:extLst>
              <a:ext uri="{FF2B5EF4-FFF2-40B4-BE49-F238E27FC236}">
                <a16:creationId xmlns:a16="http://schemas.microsoft.com/office/drawing/2014/main" id="{176B6B09-2B97-4417-A805-878083F0E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908" y="2865164"/>
            <a:ext cx="3983783" cy="941189"/>
          </a:xfrm>
          <a:prstGeom prst="roundRect">
            <a:avLst>
              <a:gd name="adj" fmla="val 3914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8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tabNotes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fr-FR" b="1" dirty="0">
                <a:solidFill>
                  <a:srgbClr val="B8D7A3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8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1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= 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 &lt; </a:t>
            </a:r>
            <a:r>
              <a:rPr lang="fr-FR" b="1" dirty="0">
                <a:solidFill>
                  <a:srgbClr val="B8D7A3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4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i++)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8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tabNotes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[i] = i * 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EB82F8-F986-4F3C-9E21-280CFDEB88A7}"/>
              </a:ext>
            </a:extLst>
          </p:cNvPr>
          <p:cNvSpPr/>
          <p:nvPr/>
        </p:nvSpPr>
        <p:spPr>
          <a:xfrm>
            <a:off x="6601522" y="3232357"/>
            <a:ext cx="190636" cy="24497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D25A5D-C2CF-4FED-B5E5-16AE425550C7}"/>
              </a:ext>
            </a:extLst>
          </p:cNvPr>
          <p:cNvSpPr/>
          <p:nvPr/>
        </p:nvSpPr>
        <p:spPr>
          <a:xfrm>
            <a:off x="5724129" y="2955279"/>
            <a:ext cx="193452" cy="24497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B3DF6D-D2BC-4432-ADB2-6DAA0772299E}"/>
              </a:ext>
            </a:extLst>
          </p:cNvPr>
          <p:cNvSpPr/>
          <p:nvPr/>
        </p:nvSpPr>
        <p:spPr>
          <a:xfrm>
            <a:off x="3707904" y="2955278"/>
            <a:ext cx="2448272" cy="24497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C498CD-8B67-48C8-B5E8-85271586F54E}"/>
              </a:ext>
            </a:extLst>
          </p:cNvPr>
          <p:cNvSpPr/>
          <p:nvPr/>
        </p:nvSpPr>
        <p:spPr>
          <a:xfrm>
            <a:off x="4231671" y="3502117"/>
            <a:ext cx="2518533" cy="24497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code">
            <a:extLst>
              <a:ext uri="{FF2B5EF4-FFF2-40B4-BE49-F238E27FC236}">
                <a16:creationId xmlns:a16="http://schemas.microsoft.com/office/drawing/2014/main" id="{6077996B-D012-402C-A91A-15DCEA1CE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908" y="2865164"/>
            <a:ext cx="3983783" cy="941189"/>
          </a:xfrm>
          <a:prstGeom prst="roundRect">
            <a:avLst>
              <a:gd name="adj" fmla="val 3914"/>
            </a:avLst>
          </a:prstGeom>
          <a:noFill/>
          <a:ln>
            <a:solidFill>
              <a:schemeClr val="bg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8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tabNotes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8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1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= 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 &lt; </a:t>
            </a:r>
            <a:r>
              <a:rPr lang="fr-FR" b="1" dirty="0">
                <a:solidFill>
                  <a:srgbClr val="B8D7A3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4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i++)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8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tabNotes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[i] = i * 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5E1ECD-F24E-4BD4-AD79-1C6EFEE2D791}"/>
              </a:ext>
            </a:extLst>
          </p:cNvPr>
          <p:cNvSpPr/>
          <p:nvPr/>
        </p:nvSpPr>
        <p:spPr>
          <a:xfrm>
            <a:off x="7904080" y="1082618"/>
            <a:ext cx="864096" cy="3312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DE45CB4-F819-489C-B1B7-5E1C7A9B0E35}"/>
              </a:ext>
            </a:extLst>
          </p:cNvPr>
          <p:cNvSpPr txBox="1"/>
          <p:nvPr/>
        </p:nvSpPr>
        <p:spPr bwMode="auto">
          <a:xfrm>
            <a:off x="7754794" y="4390991"/>
            <a:ext cx="1148904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kern="1200" dirty="0">
                <a:latin typeface="Segoe UI" panose="020B0502040204020203" pitchFamily="34" charset="0"/>
                <a:cs typeface="Segoe UI" panose="020B0502040204020203" pitchFamily="34" charset="0"/>
              </a:rPr>
              <a:t>Mémoire de</a:t>
            </a:r>
            <a:br>
              <a:rPr lang="fr-FR" sz="1400" kern="1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1400" kern="1200" dirty="0">
                <a:latin typeface="Segoe UI" panose="020B0502040204020203" pitchFamily="34" charset="0"/>
                <a:cs typeface="Segoe UI" panose="020B0502040204020203" pitchFamily="34" charset="0"/>
              </a:rPr>
              <a:t>l’ordinateur</a:t>
            </a:r>
          </a:p>
        </p:txBody>
      </p:sp>
      <p:grpSp>
        <p:nvGrpSpPr>
          <p:cNvPr id="27" name="tabNotes">
            <a:extLst>
              <a:ext uri="{FF2B5EF4-FFF2-40B4-BE49-F238E27FC236}">
                <a16:creationId xmlns:a16="http://schemas.microsoft.com/office/drawing/2014/main" id="{EC6061CC-3D62-4D51-A90C-2226F3988FC3}"/>
              </a:ext>
            </a:extLst>
          </p:cNvPr>
          <p:cNvGrpSpPr/>
          <p:nvPr/>
        </p:nvGrpSpPr>
        <p:grpSpPr>
          <a:xfrm>
            <a:off x="6894584" y="1787972"/>
            <a:ext cx="1873592" cy="684629"/>
            <a:chOff x="6894584" y="1787972"/>
            <a:chExt cx="1873592" cy="68462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FE612D-DDA5-45D6-9C7C-BE39A3778BAC}"/>
                </a:ext>
              </a:extLst>
            </p:cNvPr>
            <p:cNvSpPr/>
            <p:nvPr/>
          </p:nvSpPr>
          <p:spPr>
            <a:xfrm>
              <a:off x="7904080" y="1787972"/>
              <a:ext cx="864096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4D7EA12-4173-4F70-95E0-C958E091A74D}"/>
                </a:ext>
              </a:extLst>
            </p:cNvPr>
            <p:cNvSpPr/>
            <p:nvPr/>
          </p:nvSpPr>
          <p:spPr>
            <a:xfrm>
              <a:off x="7904080" y="2007031"/>
              <a:ext cx="864096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47BC11C-3EFC-47FF-9AFF-30CC2ABF2176}"/>
                </a:ext>
              </a:extLst>
            </p:cNvPr>
            <p:cNvSpPr/>
            <p:nvPr/>
          </p:nvSpPr>
          <p:spPr>
            <a:xfrm>
              <a:off x="7904080" y="2226090"/>
              <a:ext cx="864096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BA9839AF-5E29-442C-A090-D1D6C138D972}"/>
                </a:ext>
              </a:extLst>
            </p:cNvPr>
            <p:cNvSpPr txBox="1"/>
            <p:nvPr/>
          </p:nvSpPr>
          <p:spPr bwMode="auto">
            <a:xfrm>
              <a:off x="6894584" y="2195602"/>
              <a:ext cx="928460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 sz="1200" dirty="0" err="1">
                  <a:latin typeface="Lucida Console" panose="020B0609040504020204" pitchFamily="49" charset="0"/>
                  <a:cs typeface="Segoe UI" panose="020B0502040204020203" pitchFamily="34" charset="0"/>
                </a:rPr>
                <a:t>tabNotes</a:t>
              </a:r>
              <a:endParaRPr lang="fr-FR" sz="1200" kern="1200" dirty="0">
                <a:latin typeface="Lucida Console" panose="020B0609040504020204" pitchFamily="49" charset="0"/>
                <a:cs typeface="Segoe UI" panose="020B0502040204020203" pitchFamily="34" charset="0"/>
              </a:endParaRPr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F84BCE82-6E43-449E-97CD-9706A51A228F}"/>
                </a:ext>
              </a:extLst>
            </p:cNvPr>
            <p:cNvCxnSpPr>
              <a:cxnSpLocks/>
              <a:stCxn id="18" idx="1"/>
              <a:endCxn id="19" idx="3"/>
            </p:cNvCxnSpPr>
            <p:nvPr/>
          </p:nvCxnSpPr>
          <p:spPr>
            <a:xfrm flipH="1">
              <a:off x="7823044" y="2334102"/>
              <a:ext cx="810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abNotes[0]">
            <a:extLst>
              <a:ext uri="{FF2B5EF4-FFF2-40B4-BE49-F238E27FC236}">
                <a16:creationId xmlns:a16="http://schemas.microsoft.com/office/drawing/2014/main" id="{D04B434E-0C9F-4BFC-BF48-D1BDF23E57BC}"/>
              </a:ext>
            </a:extLst>
          </p:cNvPr>
          <p:cNvSpPr txBox="1"/>
          <p:nvPr/>
        </p:nvSpPr>
        <p:spPr bwMode="auto">
          <a:xfrm>
            <a:off x="7904080" y="2225275"/>
            <a:ext cx="864096" cy="2160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fr-FR" sz="20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1384.4</a:t>
            </a:r>
            <a:endParaRPr lang="fr-FR" sz="2000" kern="1200" dirty="0">
              <a:solidFill>
                <a:schemeClr val="bg1"/>
              </a:solidFill>
              <a:latin typeface="Lucida Console" panose="020B0609040504020204" pitchFamily="49" charset="0"/>
              <a:cs typeface="Segoe UI" panose="020B0502040204020203" pitchFamily="34" charset="0"/>
            </a:endParaRPr>
          </a:p>
        </p:txBody>
      </p:sp>
      <p:sp>
        <p:nvSpPr>
          <p:cNvPr id="22" name="tabNotes[1]">
            <a:extLst>
              <a:ext uri="{FF2B5EF4-FFF2-40B4-BE49-F238E27FC236}">
                <a16:creationId xmlns:a16="http://schemas.microsoft.com/office/drawing/2014/main" id="{DBA74169-D2ED-484E-98F9-A799424F4233}"/>
              </a:ext>
            </a:extLst>
          </p:cNvPr>
          <p:cNvSpPr txBox="1"/>
          <p:nvPr/>
        </p:nvSpPr>
        <p:spPr bwMode="auto">
          <a:xfrm>
            <a:off x="7904080" y="2000939"/>
            <a:ext cx="864096" cy="2160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fr-FR" sz="20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4256.7</a:t>
            </a:r>
            <a:endParaRPr lang="fr-FR" sz="2000" kern="1200" dirty="0">
              <a:solidFill>
                <a:schemeClr val="bg1"/>
              </a:solidFill>
              <a:latin typeface="Lucida Console" panose="020B0609040504020204" pitchFamily="49" charset="0"/>
              <a:cs typeface="Segoe UI" panose="020B0502040204020203" pitchFamily="34" charset="0"/>
            </a:endParaRPr>
          </a:p>
        </p:txBody>
      </p:sp>
      <p:sp>
        <p:nvSpPr>
          <p:cNvPr id="23" name="tabNotes[2]">
            <a:extLst>
              <a:ext uri="{FF2B5EF4-FFF2-40B4-BE49-F238E27FC236}">
                <a16:creationId xmlns:a16="http://schemas.microsoft.com/office/drawing/2014/main" id="{B368C9F0-6B86-454C-A2E0-DE80453B0640}"/>
              </a:ext>
            </a:extLst>
          </p:cNvPr>
          <p:cNvSpPr txBox="1"/>
          <p:nvPr/>
        </p:nvSpPr>
        <p:spPr bwMode="auto">
          <a:xfrm>
            <a:off x="7904080" y="1801805"/>
            <a:ext cx="864096" cy="2160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fr-FR" sz="20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8724.5</a:t>
            </a:r>
            <a:endParaRPr lang="fr-FR" sz="2000" kern="1200" dirty="0">
              <a:solidFill>
                <a:schemeClr val="bg1"/>
              </a:solidFill>
              <a:latin typeface="Lucida Console" panose="020B0609040504020204" pitchFamily="49" charset="0"/>
              <a:cs typeface="Segoe UI" panose="020B0502040204020203" pitchFamily="34" charset="0"/>
            </a:endParaRPr>
          </a:p>
        </p:txBody>
      </p:sp>
      <p:sp>
        <p:nvSpPr>
          <p:cNvPr id="29" name="0.0">
            <a:extLst>
              <a:ext uri="{FF2B5EF4-FFF2-40B4-BE49-F238E27FC236}">
                <a16:creationId xmlns:a16="http://schemas.microsoft.com/office/drawing/2014/main" id="{615C1825-A4AD-45F3-BC0A-FDB2FCA16E7D}"/>
              </a:ext>
            </a:extLst>
          </p:cNvPr>
          <p:cNvSpPr txBox="1"/>
          <p:nvPr/>
        </p:nvSpPr>
        <p:spPr bwMode="auto">
          <a:xfrm>
            <a:off x="7904080" y="2225275"/>
            <a:ext cx="864096" cy="2160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fr-FR" sz="20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0.0</a:t>
            </a:r>
            <a:endParaRPr lang="fr-FR" sz="2000" kern="1200" dirty="0">
              <a:solidFill>
                <a:schemeClr val="bg1"/>
              </a:solidFill>
              <a:latin typeface="Lucida Console" panose="020B0609040504020204" pitchFamily="49" charset="0"/>
              <a:cs typeface="Segoe UI" panose="020B0502040204020203" pitchFamily="34" charset="0"/>
            </a:endParaRPr>
          </a:p>
        </p:txBody>
      </p:sp>
      <p:sp>
        <p:nvSpPr>
          <p:cNvPr id="30" name="2.0">
            <a:extLst>
              <a:ext uri="{FF2B5EF4-FFF2-40B4-BE49-F238E27FC236}">
                <a16:creationId xmlns:a16="http://schemas.microsoft.com/office/drawing/2014/main" id="{B739BAB4-7271-40B3-A7D4-8488D1C8EE2F}"/>
              </a:ext>
            </a:extLst>
          </p:cNvPr>
          <p:cNvSpPr txBox="1"/>
          <p:nvPr/>
        </p:nvSpPr>
        <p:spPr bwMode="auto">
          <a:xfrm>
            <a:off x="7904080" y="2000939"/>
            <a:ext cx="864096" cy="2160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fr-FR" sz="20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2.0</a:t>
            </a:r>
            <a:endParaRPr lang="fr-FR" sz="2000" kern="1200" dirty="0">
              <a:solidFill>
                <a:schemeClr val="bg1"/>
              </a:solidFill>
              <a:latin typeface="Lucida Console" panose="020B0609040504020204" pitchFamily="49" charset="0"/>
              <a:cs typeface="Segoe UI" panose="020B0502040204020203" pitchFamily="34" charset="0"/>
            </a:endParaRPr>
          </a:p>
        </p:txBody>
      </p:sp>
      <p:sp>
        <p:nvSpPr>
          <p:cNvPr id="31" name="4.0">
            <a:extLst>
              <a:ext uri="{FF2B5EF4-FFF2-40B4-BE49-F238E27FC236}">
                <a16:creationId xmlns:a16="http://schemas.microsoft.com/office/drawing/2014/main" id="{79E890D1-A773-4018-8328-C13F72FB48E0}"/>
              </a:ext>
            </a:extLst>
          </p:cNvPr>
          <p:cNvSpPr txBox="1"/>
          <p:nvPr/>
        </p:nvSpPr>
        <p:spPr bwMode="auto">
          <a:xfrm>
            <a:off x="7904080" y="1801805"/>
            <a:ext cx="864096" cy="2160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fr-FR" sz="20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4.0</a:t>
            </a:r>
            <a:endParaRPr lang="fr-FR" sz="2000" kern="1200" dirty="0">
              <a:solidFill>
                <a:schemeClr val="bg1"/>
              </a:solidFill>
              <a:latin typeface="Lucida Console" panose="020B0609040504020204" pitchFamily="49" charset="0"/>
              <a:cs typeface="Segoe UI" panose="020B0502040204020203" pitchFamily="34" charset="0"/>
            </a:endParaRPr>
          </a:p>
        </p:txBody>
      </p:sp>
      <p:sp>
        <p:nvSpPr>
          <p:cNvPr id="32" name="6.0">
            <a:extLst>
              <a:ext uri="{FF2B5EF4-FFF2-40B4-BE49-F238E27FC236}">
                <a16:creationId xmlns:a16="http://schemas.microsoft.com/office/drawing/2014/main" id="{94A3C7E9-80CE-49FE-B39A-D25DB3DAB0CB}"/>
              </a:ext>
            </a:extLst>
          </p:cNvPr>
          <p:cNvSpPr txBox="1"/>
          <p:nvPr/>
        </p:nvSpPr>
        <p:spPr bwMode="auto">
          <a:xfrm>
            <a:off x="7904080" y="1591620"/>
            <a:ext cx="864096" cy="2160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fr-FR" sz="20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6.0</a:t>
            </a:r>
            <a:endParaRPr lang="fr-FR" sz="2000" kern="1200" dirty="0">
              <a:solidFill>
                <a:schemeClr val="bg1"/>
              </a:solidFill>
              <a:latin typeface="Lucida Console" panose="020B0609040504020204" pitchFamily="49" charset="0"/>
              <a:cs typeface="Segoe UI" panose="020B0502040204020203" pitchFamily="34" charset="0"/>
            </a:endParaRPr>
          </a:p>
        </p:txBody>
      </p:sp>
      <p:grpSp>
        <p:nvGrpSpPr>
          <p:cNvPr id="44" name="i">
            <a:extLst>
              <a:ext uri="{FF2B5EF4-FFF2-40B4-BE49-F238E27FC236}">
                <a16:creationId xmlns:a16="http://schemas.microsoft.com/office/drawing/2014/main" id="{22D67855-20E1-419D-A996-14E083798C4C}"/>
              </a:ext>
            </a:extLst>
          </p:cNvPr>
          <p:cNvGrpSpPr/>
          <p:nvPr/>
        </p:nvGrpSpPr>
        <p:grpSpPr>
          <a:xfrm>
            <a:off x="7541429" y="4011841"/>
            <a:ext cx="1226747" cy="276999"/>
            <a:chOff x="7541429" y="4011841"/>
            <a:chExt cx="1226747" cy="27699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00CA743-EAD1-4DA7-89D5-F7D54676ED02}"/>
                </a:ext>
              </a:extLst>
            </p:cNvPr>
            <p:cNvSpPr/>
            <p:nvPr/>
          </p:nvSpPr>
          <p:spPr>
            <a:xfrm>
              <a:off x="7904080" y="4042329"/>
              <a:ext cx="864096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002D98CE-36E5-47FC-A6D9-B00052E3373B}"/>
                </a:ext>
              </a:extLst>
            </p:cNvPr>
            <p:cNvSpPr txBox="1"/>
            <p:nvPr/>
          </p:nvSpPr>
          <p:spPr bwMode="auto">
            <a:xfrm>
              <a:off x="7541429" y="4011841"/>
              <a:ext cx="277640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 sz="1200" dirty="0">
                  <a:latin typeface="Lucida Console" panose="020B0609040504020204" pitchFamily="49" charset="0"/>
                  <a:cs typeface="Segoe UI" panose="020B0502040204020203" pitchFamily="34" charset="0"/>
                </a:rPr>
                <a:t>i</a:t>
              </a:r>
              <a:endParaRPr lang="fr-FR" sz="1200" kern="1200" dirty="0">
                <a:latin typeface="Lucida Console" panose="020B0609040504020204" pitchFamily="49" charset="0"/>
                <a:cs typeface="Segoe UI" panose="020B0502040204020203" pitchFamily="34" charset="0"/>
              </a:endParaRPr>
            </a:p>
          </p:txBody>
        </p: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3F7DCB6E-8DF1-4FB0-AC2D-6796E8447F7B}"/>
                </a:ext>
              </a:extLst>
            </p:cNvPr>
            <p:cNvCxnSpPr>
              <a:cxnSpLocks/>
              <a:stCxn id="35" idx="1"/>
              <a:endCxn id="36" idx="3"/>
            </p:cNvCxnSpPr>
            <p:nvPr/>
          </p:nvCxnSpPr>
          <p:spPr>
            <a:xfrm flipH="1">
              <a:off x="7819069" y="4150341"/>
              <a:ext cx="85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0">
            <a:extLst>
              <a:ext uri="{FF2B5EF4-FFF2-40B4-BE49-F238E27FC236}">
                <a16:creationId xmlns:a16="http://schemas.microsoft.com/office/drawing/2014/main" id="{746AEDB0-5522-4CB6-9EFB-278359950D0F}"/>
              </a:ext>
            </a:extLst>
          </p:cNvPr>
          <p:cNvSpPr txBox="1"/>
          <p:nvPr/>
        </p:nvSpPr>
        <p:spPr bwMode="auto">
          <a:xfrm>
            <a:off x="7904080" y="4042329"/>
            <a:ext cx="864096" cy="2160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fr-FR" sz="20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0</a:t>
            </a:r>
            <a:endParaRPr lang="fr-FR" sz="2000" kern="1200" dirty="0">
              <a:solidFill>
                <a:schemeClr val="bg1"/>
              </a:solidFill>
              <a:latin typeface="Lucida Console" panose="020B0609040504020204" pitchFamily="49" charset="0"/>
              <a:cs typeface="Segoe UI" panose="020B0502040204020203" pitchFamily="34" charset="0"/>
            </a:endParaRPr>
          </a:p>
        </p:txBody>
      </p:sp>
      <p:sp>
        <p:nvSpPr>
          <p:cNvPr id="41" name="1">
            <a:extLst>
              <a:ext uri="{FF2B5EF4-FFF2-40B4-BE49-F238E27FC236}">
                <a16:creationId xmlns:a16="http://schemas.microsoft.com/office/drawing/2014/main" id="{5A9A7EB5-3668-4278-96F3-07CED8C59E0A}"/>
              </a:ext>
            </a:extLst>
          </p:cNvPr>
          <p:cNvSpPr txBox="1"/>
          <p:nvPr/>
        </p:nvSpPr>
        <p:spPr bwMode="auto">
          <a:xfrm>
            <a:off x="7904080" y="4042329"/>
            <a:ext cx="864096" cy="2160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fr-FR" sz="20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1</a:t>
            </a:r>
            <a:endParaRPr lang="fr-FR" sz="2000" kern="1200" dirty="0">
              <a:solidFill>
                <a:schemeClr val="bg1"/>
              </a:solidFill>
              <a:latin typeface="Lucida Console" panose="020B0609040504020204" pitchFamily="49" charset="0"/>
              <a:cs typeface="Segoe UI" panose="020B0502040204020203" pitchFamily="34" charset="0"/>
            </a:endParaRPr>
          </a:p>
        </p:txBody>
      </p:sp>
      <p:sp>
        <p:nvSpPr>
          <p:cNvPr id="42" name="2">
            <a:extLst>
              <a:ext uri="{FF2B5EF4-FFF2-40B4-BE49-F238E27FC236}">
                <a16:creationId xmlns:a16="http://schemas.microsoft.com/office/drawing/2014/main" id="{FA6DE3B3-5B51-4A36-9B62-937D2F924AC2}"/>
              </a:ext>
            </a:extLst>
          </p:cNvPr>
          <p:cNvSpPr txBox="1"/>
          <p:nvPr/>
        </p:nvSpPr>
        <p:spPr bwMode="auto">
          <a:xfrm>
            <a:off x="7904080" y="4042329"/>
            <a:ext cx="864096" cy="2160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fr-FR" sz="20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2</a:t>
            </a:r>
            <a:endParaRPr lang="fr-FR" sz="2000" kern="1200" dirty="0">
              <a:solidFill>
                <a:schemeClr val="bg1"/>
              </a:solidFill>
              <a:latin typeface="Lucida Console" panose="020B0609040504020204" pitchFamily="49" charset="0"/>
              <a:cs typeface="Segoe UI" panose="020B0502040204020203" pitchFamily="34" charset="0"/>
            </a:endParaRPr>
          </a:p>
        </p:txBody>
      </p:sp>
      <p:sp>
        <p:nvSpPr>
          <p:cNvPr id="43" name="3">
            <a:extLst>
              <a:ext uri="{FF2B5EF4-FFF2-40B4-BE49-F238E27FC236}">
                <a16:creationId xmlns:a16="http://schemas.microsoft.com/office/drawing/2014/main" id="{D0D5146B-E03E-4310-9D89-09D793442FA4}"/>
              </a:ext>
            </a:extLst>
          </p:cNvPr>
          <p:cNvSpPr txBox="1"/>
          <p:nvPr/>
        </p:nvSpPr>
        <p:spPr bwMode="auto">
          <a:xfrm>
            <a:off x="7904080" y="4042329"/>
            <a:ext cx="864096" cy="2160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fr-FR" sz="20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3</a:t>
            </a:r>
            <a:endParaRPr lang="fr-FR" sz="2000" kern="1200" dirty="0">
              <a:solidFill>
                <a:schemeClr val="bg1"/>
              </a:solidFill>
              <a:latin typeface="Lucida Console" panose="020B0609040504020204" pitchFamily="49" charset="0"/>
              <a:cs typeface="Segoe UI" panose="020B0502040204020203" pitchFamily="34" charset="0"/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A1D02F0B-4457-4A12-A98B-E03C6AA9F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594" y="1510487"/>
            <a:ext cx="1928812" cy="1431206"/>
          </a:xfrm>
          <a:prstGeom prst="rect">
            <a:avLst/>
          </a:prstGeom>
          <a:effectLst>
            <a:outerShdw blurRad="127000" algn="ctr" rotWithShape="0">
              <a:schemeClr val="tx2"/>
            </a:outerShdw>
          </a:effectLst>
        </p:spPr>
      </p:pic>
      <p:pic>
        <p:nvPicPr>
          <p:cNvPr id="38" name="Windows Foreground">
            <a:hlinkClick r:id="" action="ppaction://media"/>
            <a:extLst>
              <a:ext uri="{FF2B5EF4-FFF2-40B4-BE49-F238E27FC236}">
                <a16:creationId xmlns:a16="http://schemas.microsoft.com/office/drawing/2014/main" id="{6E30A716-5508-4C28-A2A8-19BC8A98E14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4412" y="192218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1225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1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" dur="1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1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1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4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1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1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1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7" presetClass="emph" presetSubtype="0" fill="remove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5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7" presetClass="emph" presetSubtype="0" fill="remove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1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1" dur="1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2" dur="1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1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7" presetClass="emph" presetSubtype="0" fill="remove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6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250"/>
                            </p:stCondLst>
                            <p:childTnLst>
                              <p:par>
                                <p:cTn id="60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7" dur="250" fill="hold"/>
                                        <p:tgtEl>
                                          <p:spTgt spid="33"/>
                                        </p:tgtEl>
                                      </p:cBhvr>
                                      <p:by x="102870" y="100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9" dur="250" fill="hold"/>
                                        <p:tgtEl>
                                          <p:spTgt spid="33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11 0.1063 E" pathEditMode="relative" ptsTypes="">
                                      <p:cBhvr>
                                        <p:cTn id="91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50"/>
                            </p:stCondLst>
                            <p:childTnLst>
                              <p:par>
                                <p:cTn id="105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"/>
                            </p:stCondLst>
                            <p:childTnLst>
                              <p:par>
                                <p:cTn id="11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750"/>
                            </p:stCondLst>
                            <p:childTnLst>
                              <p:par>
                                <p:cTn id="126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25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xit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50"/>
                            </p:stCondLst>
                            <p:childTnLst>
                              <p:par>
                                <p:cTn id="143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4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750"/>
                            </p:stCondLst>
                            <p:childTnLst>
                              <p:par>
                                <p:cTn id="151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25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xit" presetSubtype="8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50"/>
                            </p:stCondLst>
                            <p:childTnLst>
                              <p:par>
                                <p:cTn id="16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9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750"/>
                            </p:stCondLst>
                            <p:childTnLst>
                              <p:par>
                                <p:cTn id="1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"/>
                            </p:stCondLst>
                            <p:childTnLst>
                              <p:par>
                                <p:cTn id="1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xit" presetSubtype="8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9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2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50"/>
                            </p:stCondLst>
                            <p:childTnLst>
                              <p:par>
                                <p:cTn id="1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1" dur="2157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0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8"/>
                </p:tgtEl>
              </p:cMediaNode>
            </p:audio>
          </p:childTnLst>
        </p:cTn>
      </p:par>
    </p:tnLst>
    <p:bldLst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10" grpId="0" animBg="1"/>
      <p:bldP spid="10" grpId="1" animBg="1"/>
      <p:bldP spid="10" grpId="2" animBg="1"/>
      <p:bldP spid="10" grpId="3" animBg="1"/>
      <p:bldP spid="10" grpId="4" animBg="1"/>
      <p:bldP spid="10" grpId="5" animBg="1"/>
      <p:bldP spid="33" grpId="0" animBg="1"/>
      <p:bldP spid="33" grpId="1" animBg="1"/>
      <p:bldP spid="33" grpId="2" animBg="1"/>
      <p:bldP spid="33" grpId="3" animBg="1"/>
      <p:bldP spid="33" grpId="4" animBg="1"/>
      <p:bldP spid="34" grpId="0" animBg="1"/>
      <p:bldP spid="34" grpId="1" animBg="1"/>
      <p:bldP spid="34" grpId="2" animBg="1"/>
      <p:bldP spid="34" grpId="3" animBg="1"/>
      <p:bldP spid="34" grpId="4" animBg="1"/>
      <p:bldP spid="34" grpId="5" animBg="1"/>
      <p:bldP spid="34" grpId="6" animBg="1"/>
      <p:bldP spid="34" grpId="7" animBg="1"/>
      <p:bldP spid="21" grpId="0"/>
      <p:bldP spid="21" grpId="1"/>
      <p:bldP spid="22" grpId="0"/>
      <p:bldP spid="22" grpId="1"/>
      <p:bldP spid="23" grpId="0"/>
      <p:bldP spid="23" grpId="1"/>
      <p:bldP spid="29" grpId="0"/>
      <p:bldP spid="30" grpId="0"/>
      <p:bldP spid="31" grpId="0"/>
      <p:bldP spid="32" grpId="0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A5E9BA-B4A6-4F88-9B42-4C358D155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Taille du tableau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B50ECC-13AC-4E04-92CD-C8995F6EA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/>
              <a:t>La taille du tableau est fixée à la création du tableau</a:t>
            </a:r>
          </a:p>
          <a:p>
            <a:pPr lvl="1"/>
            <a:r>
              <a:rPr lang="fr-FR" sz="1800" dirty="0"/>
              <a:t>Elle est immuable !</a:t>
            </a:r>
          </a:p>
          <a:p>
            <a:r>
              <a:rPr lang="fr-FR" sz="2000" dirty="0"/>
              <a:t>Pour la retrouver, on peut :</a:t>
            </a:r>
          </a:p>
          <a:p>
            <a:pPr lvl="1"/>
            <a:r>
              <a:rPr lang="fr-FR" sz="1800" dirty="0"/>
              <a:t>La stocker dans une constante</a:t>
            </a:r>
          </a:p>
          <a:p>
            <a:pPr lvl="1"/>
            <a:endParaRPr lang="fr-FR" sz="1800" dirty="0"/>
          </a:p>
          <a:p>
            <a:pPr lvl="1"/>
            <a:endParaRPr lang="fr-FR" sz="1800" dirty="0"/>
          </a:p>
          <a:p>
            <a:pPr lvl="1"/>
            <a:endParaRPr lang="fr-FR" sz="1800" dirty="0"/>
          </a:p>
          <a:p>
            <a:pPr lvl="1"/>
            <a:endParaRPr lang="fr-FR" sz="1800" dirty="0"/>
          </a:p>
          <a:p>
            <a:pPr lvl="1"/>
            <a:r>
              <a:rPr lang="fr-FR" sz="1800" dirty="0"/>
              <a:t>Utiliser </a:t>
            </a:r>
            <a:r>
              <a:rPr lang="fr-FR" sz="1800" b="1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fr-FR" sz="18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::size(</a:t>
            </a:r>
            <a:r>
              <a:rPr lang="fr-FR" sz="1800" b="1" i="1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tableau</a:t>
            </a:r>
            <a:r>
              <a:rPr lang="fr-FR" sz="18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r-FR" sz="1800" dirty="0"/>
              <a:t> depuis le C++17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9286C4-6CBC-4D44-82A5-B2ED72C2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ADBCA8-2725-49E6-9AA6-7ABF42AE4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70F8F9-1838-465D-9CE7-726AC6CC4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EE8C993-BB90-4837-A679-85676135D3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 sz="9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Tableaux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Tableaux par l’exemple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Un tableau en mémoire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Syntaxe de création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Accès aux éléments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Parcours</a:t>
            </a:r>
          </a:p>
          <a:p>
            <a:pPr lvl="1"/>
            <a:r>
              <a:rPr lang="fr-FR" sz="8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Taille d’un tableau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Copier un tableau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Syntaxe moderne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Bilan sur les tableaux de taille fixe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Tableau de taille dynamique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Changement de taille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Ajout / suppression en fin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Bilan</a:t>
            </a:r>
          </a:p>
          <a:p>
            <a:pPr lvl="0"/>
            <a:r>
              <a:rPr lang="fr-FR" sz="900">
                <a:solidFill>
                  <a:srgbClr val="79D2FF"/>
                </a:solidFill>
              </a:rPr>
              <a:t>Chaines de caractères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Codage des caractères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Manipulation de chaines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Chaines de longueur dynamique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Bilan</a:t>
            </a:r>
          </a:p>
          <a:p>
            <a:pPr lvl="0"/>
            <a:r>
              <a:rPr lang="fr-FR" sz="900">
                <a:solidFill>
                  <a:srgbClr val="79D2FF"/>
                </a:solidFill>
              </a:rPr>
              <a:t>Tableaux à plusieurs dimensions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Dimension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Création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Parcours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Syntaxe moderne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Tableaux dynamiques à ND</a:t>
            </a:r>
            <a:endParaRPr lang="fr-FR" sz="800" dirty="0">
              <a:solidFill>
                <a:srgbClr val="79D2FF"/>
              </a:solidFill>
            </a:endParaRPr>
          </a:p>
        </p:txBody>
      </p:sp>
      <p:sp>
        <p:nvSpPr>
          <p:cNvPr id="8" name="code">
            <a:extLst>
              <a:ext uri="{FF2B5EF4-FFF2-40B4-BE49-F238E27FC236}">
                <a16:creationId xmlns:a16="http://schemas.microsoft.com/office/drawing/2014/main" id="{CA23406A-0B96-4010-9AAC-8A4FBCE4A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0790" y="2547457"/>
            <a:ext cx="4743606" cy="1223546"/>
          </a:xfrm>
          <a:prstGeom prst="roundRect">
            <a:avLst>
              <a:gd name="adj" fmla="val 3914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fr-FR" sz="18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fr-FR" sz="18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solidFill>
                  <a:srgbClr val="DCDCD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NbNotes</a:t>
            </a:r>
            <a:r>
              <a:rPr lang="fr-FR" b="1" dirty="0">
                <a:solidFill>
                  <a:srgbClr val="DCDCD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</a:t>
            </a:r>
            <a:r>
              <a:rPr lang="fr-FR" b="1" dirty="0">
                <a:solidFill>
                  <a:srgbClr val="B8D7A3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4</a:t>
            </a:r>
            <a:r>
              <a:rPr lang="fr-FR" b="1" dirty="0">
                <a:solidFill>
                  <a:srgbClr val="DCDCD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fr-FR" sz="18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tabNotes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fr-FR" b="1" dirty="0" err="1">
                <a:solidFill>
                  <a:srgbClr val="DCDCD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NbNotes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8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1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= 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 &lt; </a:t>
            </a:r>
            <a:r>
              <a:rPr lang="fr-FR" b="1" dirty="0" err="1">
                <a:solidFill>
                  <a:srgbClr val="DCDCD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NbNotes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i++)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8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tabNotes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[i] = i * 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ode">
            <a:extLst>
              <a:ext uri="{FF2B5EF4-FFF2-40B4-BE49-F238E27FC236}">
                <a16:creationId xmlns:a16="http://schemas.microsoft.com/office/drawing/2014/main" id="{B528D089-1462-459F-BAD9-2C4460E74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6573" y="4146759"/>
            <a:ext cx="6263253" cy="677585"/>
          </a:xfrm>
          <a:prstGeom prst="roundRect">
            <a:avLst>
              <a:gd name="adj" fmla="val 8251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b="1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b="1" i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fr-FR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fr-FR" b="1" i="0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 i &lt; </a:t>
            </a:r>
            <a:r>
              <a:rPr lang="fr-FR" b="1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fr-FR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::size(</a:t>
            </a:r>
            <a:r>
              <a:rPr lang="fr-FR" b="1" i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tabNotes</a:t>
            </a:r>
            <a:r>
              <a:rPr lang="fr-FR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 i++)</a:t>
            </a:r>
          </a:p>
          <a:p>
            <a:pPr>
              <a:spcAft>
                <a:spcPts val="0"/>
              </a:spcAft>
            </a:pPr>
            <a:r>
              <a:rPr lang="fr-FR" b="1" dirty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  <a:r>
              <a:rPr lang="fr-FR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tabNotes</a:t>
            </a:r>
            <a:r>
              <a:rPr lang="fr-FR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[i] = i * </a:t>
            </a:r>
            <a:r>
              <a:rPr lang="fr-FR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DE2D27-C327-4C73-BC89-5B760D6D9365}"/>
              </a:ext>
            </a:extLst>
          </p:cNvPr>
          <p:cNvSpPr/>
          <p:nvPr/>
        </p:nvSpPr>
        <p:spPr>
          <a:xfrm>
            <a:off x="4238890" y="2628137"/>
            <a:ext cx="901054" cy="24497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BC81D0-066D-4C6D-8852-5E64FB89C219}"/>
              </a:ext>
            </a:extLst>
          </p:cNvPr>
          <p:cNvSpPr/>
          <p:nvPr/>
        </p:nvSpPr>
        <p:spPr>
          <a:xfrm>
            <a:off x="4609159" y="2914650"/>
            <a:ext cx="901054" cy="24497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4EB654-01C0-489A-96BF-70857F1BF3BC}"/>
              </a:ext>
            </a:extLst>
          </p:cNvPr>
          <p:cNvSpPr/>
          <p:nvPr/>
        </p:nvSpPr>
        <p:spPr>
          <a:xfrm>
            <a:off x="5493818" y="3190875"/>
            <a:ext cx="901054" cy="24497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8AD66A-A139-4FA3-9874-F48A7BFB14E5}"/>
              </a:ext>
            </a:extLst>
          </p:cNvPr>
          <p:cNvSpPr/>
          <p:nvPr/>
        </p:nvSpPr>
        <p:spPr>
          <a:xfrm>
            <a:off x="5446510" y="4209475"/>
            <a:ext cx="2437857" cy="2857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ode">
            <a:extLst>
              <a:ext uri="{FF2B5EF4-FFF2-40B4-BE49-F238E27FC236}">
                <a16:creationId xmlns:a16="http://schemas.microsoft.com/office/drawing/2014/main" id="{A0A2457E-CAE0-40A1-8E65-33F86B9DC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0790" y="2547457"/>
            <a:ext cx="4743606" cy="1223546"/>
          </a:xfrm>
          <a:prstGeom prst="roundRect">
            <a:avLst>
              <a:gd name="adj" fmla="val 3914"/>
            </a:avLst>
          </a:prstGeom>
          <a:noFill/>
          <a:ln>
            <a:solidFill>
              <a:schemeClr val="bg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fr-FR" sz="18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fr-FR" sz="18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solidFill>
                  <a:srgbClr val="DCDCD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NbNotes</a:t>
            </a:r>
            <a:r>
              <a:rPr lang="fr-FR" b="1" dirty="0">
                <a:solidFill>
                  <a:srgbClr val="DCDCD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</a:t>
            </a:r>
            <a:r>
              <a:rPr lang="fr-FR" b="1" dirty="0">
                <a:solidFill>
                  <a:srgbClr val="B8D7A3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4</a:t>
            </a:r>
            <a:r>
              <a:rPr lang="fr-FR" b="1" dirty="0">
                <a:solidFill>
                  <a:srgbClr val="DCDCD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fr-FR" sz="18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tabNotes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fr-FR" b="1" dirty="0" err="1">
                <a:solidFill>
                  <a:srgbClr val="DCDCD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NbNotes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8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1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= 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 &lt; </a:t>
            </a:r>
            <a:r>
              <a:rPr lang="fr-FR" b="1" dirty="0" err="1">
                <a:solidFill>
                  <a:srgbClr val="DCDCD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NbNotes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i++)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8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tabNotes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[i] = i * 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ode">
            <a:extLst>
              <a:ext uri="{FF2B5EF4-FFF2-40B4-BE49-F238E27FC236}">
                <a16:creationId xmlns:a16="http://schemas.microsoft.com/office/drawing/2014/main" id="{91F54851-E49F-4E51-98F9-A9D51F1A5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6573" y="4146759"/>
            <a:ext cx="6263253" cy="677585"/>
          </a:xfrm>
          <a:prstGeom prst="roundRect">
            <a:avLst>
              <a:gd name="adj" fmla="val 8251"/>
            </a:avLst>
          </a:prstGeom>
          <a:noFill/>
          <a:ln>
            <a:solidFill>
              <a:schemeClr val="bg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b="1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b="1" i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fr-FR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fr-FR" b="1" i="0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 i &lt; </a:t>
            </a:r>
            <a:r>
              <a:rPr lang="fr-FR" b="1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fr-FR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::size(</a:t>
            </a:r>
            <a:r>
              <a:rPr lang="fr-FR" b="1" i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tabNotes</a:t>
            </a:r>
            <a:r>
              <a:rPr lang="fr-FR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 i++)</a:t>
            </a:r>
          </a:p>
          <a:p>
            <a:pPr>
              <a:spcAft>
                <a:spcPts val="0"/>
              </a:spcAft>
            </a:pPr>
            <a:r>
              <a:rPr lang="fr-FR" b="1" dirty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  <a:r>
              <a:rPr lang="fr-FR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tabNotes</a:t>
            </a:r>
            <a:r>
              <a:rPr lang="fr-FR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[i] = i * </a:t>
            </a:r>
            <a:r>
              <a:rPr lang="fr-FR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ulle narrative : rectangle à coins arrondis 15">
            <a:extLst>
              <a:ext uri="{FF2B5EF4-FFF2-40B4-BE49-F238E27FC236}">
                <a16:creationId xmlns:a16="http://schemas.microsoft.com/office/drawing/2014/main" id="{B99FD321-F7B9-4710-BE18-0F322C1B4B62}"/>
              </a:ext>
            </a:extLst>
          </p:cNvPr>
          <p:cNvSpPr/>
          <p:nvPr/>
        </p:nvSpPr>
        <p:spPr>
          <a:xfrm>
            <a:off x="7254396" y="3247078"/>
            <a:ext cx="1848697" cy="578882"/>
          </a:xfrm>
          <a:prstGeom prst="wedgeRoundRectCallout">
            <a:avLst>
              <a:gd name="adj1" fmla="val 718"/>
              <a:gd name="adj2" fmla="val 11214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Nécessite l’inclusion de </a:t>
            </a:r>
            <a:r>
              <a:rPr lang="fr-FR" sz="1400" b="1" dirty="0">
                <a:latin typeface="Consolas" panose="020B0609020204030204" pitchFamily="49" charset="0"/>
                <a:cs typeface="Segoe UI" panose="020B0502040204020203" pitchFamily="34" charset="0"/>
              </a:rPr>
              <a:t>&lt;</a:t>
            </a:r>
            <a:r>
              <a:rPr lang="fr-FR" sz="1400" b="1" dirty="0" err="1">
                <a:latin typeface="Consolas" panose="020B0609020204030204" pitchFamily="49" charset="0"/>
                <a:cs typeface="Segoe UI" panose="020B0502040204020203" pitchFamily="34" charset="0"/>
              </a:rPr>
              <a:t>iterator</a:t>
            </a:r>
            <a:r>
              <a:rPr lang="fr-FR" sz="1400" b="1" dirty="0">
                <a:latin typeface="Consolas" panose="020B0609020204030204" pitchFamily="49" charset="0"/>
                <a:cs typeface="Segoe UI" panose="020B0502040204020203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764117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5" grpId="0" animBg="1"/>
      <p:bldP spid="11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61254-3405-4FB6-9B06-395E381D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42900"/>
            <a:ext cx="8839200" cy="685799"/>
          </a:xfrm>
        </p:spPr>
        <p:txBody>
          <a:bodyPr wrap="square" anchor="ctr">
            <a:normAutofit/>
          </a:bodyPr>
          <a:lstStyle/>
          <a:p>
            <a:r>
              <a:rPr lang="fr-FR" dirty="0"/>
              <a:t>Retour à l’exemple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6F0D26-0744-47EE-B2EC-B04CEB675A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6" y="4914920"/>
            <a:ext cx="2283653" cy="228600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13E659B8-7508-4E5B-A384-6019B9D870F7}" type="datetime1">
              <a:rPr lang="fr-FR" smtClean="0"/>
              <a:pPr>
                <a:spcAft>
                  <a:spcPts val="600"/>
                </a:spcAft>
              </a:pPr>
              <a:t>23/09/2022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ACD7F2-DFFB-4FC4-93FC-009687A4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0" y="4914920"/>
            <a:ext cx="6445617" cy="228580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Benjamin ALBOUY-KISSI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73B421-15FC-47D0-B224-26E5AFE4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1618" y="4811316"/>
            <a:ext cx="371475" cy="275034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FED38763-6C8A-413F-B744-2C0F40D941F6}" type="slidenum">
              <a:rPr lang="fr-FR" smtClean="0"/>
              <a:pPr>
                <a:spcAft>
                  <a:spcPts val="600"/>
                </a:spcAft>
              </a:pPr>
              <a:t>16</a:t>
            </a:fld>
            <a:endParaRPr lang="fr-FR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7D4199DF-9491-4717-88B4-3D41DF87ED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88" y="1085850"/>
            <a:ext cx="2284412" cy="3829050"/>
          </a:xfrm>
        </p:spPr>
        <p:txBody>
          <a:bodyPr>
            <a:normAutofit/>
          </a:bodyPr>
          <a:lstStyle/>
          <a:p>
            <a:pPr lvl="0"/>
            <a:r>
              <a:rPr lang="fr-FR" sz="9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Tableaux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Tableaux par l’exemple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Un tableau en mémoire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Syntaxe de création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Accès aux éléments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Parcours</a:t>
            </a:r>
          </a:p>
          <a:p>
            <a:pPr lvl="1"/>
            <a:r>
              <a:rPr lang="fr-FR" sz="8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Taille d’un tableau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Copier un tableau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Syntaxe moderne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Bilan sur les tableaux de taille fixe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Tableau de taille dynamique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Changement de taille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Ajout / suppression en fin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Bilan</a:t>
            </a:r>
          </a:p>
          <a:p>
            <a:pPr lvl="0"/>
            <a:r>
              <a:rPr lang="fr-FR" sz="900">
                <a:solidFill>
                  <a:srgbClr val="79D2FF"/>
                </a:solidFill>
              </a:rPr>
              <a:t>Chaines de caractères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Codage des caractères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Manipulation de chaines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Chaines de longueur dynamique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Bilan</a:t>
            </a:r>
          </a:p>
          <a:p>
            <a:pPr lvl="0"/>
            <a:r>
              <a:rPr lang="fr-FR" sz="900">
                <a:solidFill>
                  <a:srgbClr val="79D2FF"/>
                </a:solidFill>
              </a:rPr>
              <a:t>Tableaux à plusieurs dimensions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Dimension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Création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Parcours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Syntaxe moderne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Tableaux dynamiques à ND</a:t>
            </a:r>
            <a:endParaRPr lang="fr-FR" sz="800" dirty="0">
              <a:solidFill>
                <a:srgbClr val="79D2FF"/>
              </a:solidFill>
            </a:endParaRPr>
          </a:p>
        </p:txBody>
      </p:sp>
      <p:sp>
        <p:nvSpPr>
          <p:cNvPr id="32" name="code">
            <a:extLst>
              <a:ext uri="{FF2B5EF4-FFF2-40B4-BE49-F238E27FC236}">
                <a16:creationId xmlns:a16="http://schemas.microsoft.com/office/drawing/2014/main" id="{038813BD-AA1E-4CBA-B9B1-2D829F0D8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1084" y="1353294"/>
            <a:ext cx="6534232" cy="3294162"/>
          </a:xfrm>
          <a:prstGeom prst="roundRect">
            <a:avLst>
              <a:gd name="adj" fmla="val 3914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note1, note2, note3, note4;</a:t>
            </a:r>
          </a:p>
          <a:p>
            <a:pPr>
              <a:spcAft>
                <a:spcPts val="0"/>
              </a:spcAft>
            </a:pPr>
            <a:r>
              <a:rPr lang="fr-FR" sz="1200" b="1" i="1" dirty="0">
                <a:solidFill>
                  <a:srgbClr val="57A6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//Initialisation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2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note1 &gt;&gt; note2 &gt;&gt; note3 &gt;&gt; note4;</a:t>
            </a:r>
          </a:p>
          <a:p>
            <a:pPr>
              <a:spcAft>
                <a:spcPts val="0"/>
              </a:spcAft>
            </a:pPr>
            <a:r>
              <a:rPr lang="fr-FR" sz="1200" b="1" i="1" dirty="0">
                <a:solidFill>
                  <a:srgbClr val="57A6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//Calcul de la moyenne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dMoy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(note1 + note2 + note3 + note4) / </a:t>
            </a:r>
            <a:r>
              <a:rPr lang="fr-FR" sz="12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fr-FR" sz="1200" b="1" i="1" dirty="0">
                <a:solidFill>
                  <a:srgbClr val="57A6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//Calcul de l'écart-type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dStdDev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2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2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(note1 -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dMoy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* (note1 -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dMoy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(note2 -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dMoy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* (note2 -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dMoy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(note3 -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dMoy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* (note3 -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dMoy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(note4 -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dMoy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* (note4 -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dMoy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) / </a:t>
            </a:r>
            <a:r>
              <a:rPr lang="fr-FR" sz="12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);</a:t>
            </a:r>
          </a:p>
          <a:p>
            <a:pPr>
              <a:spcAft>
                <a:spcPts val="0"/>
              </a:spcAft>
            </a:pPr>
            <a:r>
              <a:rPr lang="fr-FR" sz="1200" b="1" i="1" dirty="0">
                <a:solidFill>
                  <a:srgbClr val="57A6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//Affichage des résultats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2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fr-FR" sz="12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"Moyenne = "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dMoy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fr-FR" sz="12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"\</a:t>
            </a:r>
            <a:r>
              <a:rPr lang="fr-FR" sz="1200" b="1" dirty="0" err="1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nEcart</a:t>
            </a:r>
            <a:r>
              <a:rPr lang="fr-FR" sz="12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-type = "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dStdDev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fr-FR" sz="12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'\n'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code">
            <a:extLst>
              <a:ext uri="{FF2B5EF4-FFF2-40B4-BE49-F238E27FC236}">
                <a16:creationId xmlns:a16="http://schemas.microsoft.com/office/drawing/2014/main" id="{F05A1FFD-8FE1-469E-B590-467A01078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1084" y="1353294"/>
            <a:ext cx="6534232" cy="3294162"/>
          </a:xfrm>
          <a:prstGeom prst="roundRect">
            <a:avLst>
              <a:gd name="adj" fmla="val 3914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2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NbNotes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sz="12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tabNotes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NbNotes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i="1" dirty="0">
                <a:solidFill>
                  <a:srgbClr val="57A6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//Initialisation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12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= </a:t>
            </a:r>
            <a:r>
              <a:rPr lang="fr-FR" sz="12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 &lt;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NbNotes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i++)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2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2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tabNotes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[i];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i="1" dirty="0">
                <a:solidFill>
                  <a:srgbClr val="57A6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//Calcul de la moyenne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dMoy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sz="12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note :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tabNotes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dMoy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note;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dMoy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/=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NbNotes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i="1" dirty="0">
                <a:solidFill>
                  <a:srgbClr val="57A6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//Calcul de l'écart-type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dStdDev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sz="12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note :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tabNotes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dStdDev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(note -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dMoy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* (note -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dMoy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dStdDev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sz="12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2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dStdDev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NbNotes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i="1" dirty="0">
                <a:solidFill>
                  <a:srgbClr val="57A6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//Affichage des résultats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2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fr-FR" sz="12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"Moyenne = "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dMoy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fr-FR" sz="12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"\</a:t>
            </a:r>
            <a:r>
              <a:rPr lang="fr-FR" sz="1200" b="1" dirty="0" err="1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nEcart</a:t>
            </a:r>
            <a:r>
              <a:rPr lang="fr-FR" sz="12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-type = "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dStdDev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fr-FR" sz="12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'\n'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84820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AF90AC-859B-4C03-9768-0737AB91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Copier un tableau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338870-8FF6-45DD-A5FB-B9AFD1393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4800" y="1085850"/>
            <a:ext cx="6706800" cy="3829050"/>
          </a:xfrm>
        </p:spPr>
        <p:txBody>
          <a:bodyPr/>
          <a:lstStyle/>
          <a:p>
            <a:r>
              <a:rPr lang="fr-FR" dirty="0"/>
              <a:t>On ne peut pas copier simplement un tableau dans un autre, même s’ils sont de mêmes types et tailles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On ne peut le faire que élément par élément :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E14FB3-2C02-4AA3-B643-DFF99708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069F3D-100E-4E49-962E-2F2AE5E5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B33344-6EB3-4156-81ED-45E3B010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17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EF04245-8C73-49A4-9820-FB442CD235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/>
          </a:bodyPr>
          <a:lstStyle/>
          <a:p>
            <a:pPr lvl="0"/>
            <a:r>
              <a:rPr lang="fr-FR" sz="900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Tableaux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Tableaux par l’exemple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Un tableau en mémoire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Syntaxe de création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Accès aux éléments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chemeClr val="bg2"/>
                </a:solidFill>
              </a:rPr>
              <a:t>Taille d’un tableau</a:t>
            </a:r>
          </a:p>
          <a:p>
            <a:pPr lvl="1"/>
            <a:r>
              <a:rPr lang="fr-FR" sz="800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Copier un tableau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Bilan sur les tableaux de taille fixe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Tableau de taille dynamique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Changement de taille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Ajout / suppression en fin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Bilan</a:t>
            </a:r>
          </a:p>
          <a:p>
            <a:pPr lvl="0"/>
            <a:r>
              <a:rPr lang="fr-FR" sz="900" dirty="0">
                <a:solidFill>
                  <a:srgbClr val="79D2FF"/>
                </a:solidFill>
              </a:rPr>
              <a:t>Chaines de caractères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Codage des caractères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Manipulation de chaines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Chaines de longueur dynamique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Bilan</a:t>
            </a:r>
          </a:p>
          <a:p>
            <a:pPr lvl="0"/>
            <a:r>
              <a:rPr lang="fr-FR" sz="900" dirty="0">
                <a:solidFill>
                  <a:srgbClr val="79D2FF"/>
                </a:solidFill>
              </a:rPr>
              <a:t>Tableaux à plusieurs dimensions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Dimension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Création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Tableaux dynamiques à ND</a:t>
            </a:r>
          </a:p>
        </p:txBody>
      </p:sp>
      <p:sp>
        <p:nvSpPr>
          <p:cNvPr id="8" name="code">
            <a:extLst>
              <a:ext uri="{FF2B5EF4-FFF2-40B4-BE49-F238E27FC236}">
                <a16:creationId xmlns:a16="http://schemas.microsoft.com/office/drawing/2014/main" id="{091BD4AA-AF29-4403-BA1D-6D6959EE6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1807" y="2292231"/>
            <a:ext cx="4092787" cy="847070"/>
          </a:xfrm>
          <a:prstGeom prst="roundRect">
            <a:avLst>
              <a:gd name="adj" fmla="val 6547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20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NbNotes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tabNotes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NbNotes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{ </a:t>
            </a:r>
            <a:r>
              <a:rPr lang="fr-FR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};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tabNotes2[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NbNotes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u="wavy" dirty="0">
                <a:solidFill>
                  <a:srgbClr val="DCDCDC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tabNotes2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tabNotes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fr-FR" sz="1200" b="1" i="1" dirty="0">
                <a:solidFill>
                  <a:srgbClr val="57A64A"/>
                </a:solidFill>
                <a:latin typeface="consolas" panose="020B0609020204030204" pitchFamily="49" charset="0"/>
              </a:rPr>
              <a:t>//Ne compile pas !</a:t>
            </a: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ode">
            <a:extLst>
              <a:ext uri="{FF2B5EF4-FFF2-40B4-BE49-F238E27FC236}">
                <a16:creationId xmlns:a16="http://schemas.microsoft.com/office/drawing/2014/main" id="{E2CA673B-C3C2-44C2-8A8F-5BA613B75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2016" y="3644305"/>
            <a:ext cx="4132369" cy="1054953"/>
          </a:xfrm>
          <a:prstGeom prst="roundRect">
            <a:avLst>
              <a:gd name="adj" fmla="val 6547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2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NbNotes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sz="12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tabNotes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NbNotes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{ </a:t>
            </a:r>
            <a:r>
              <a:rPr lang="fr-FR" sz="12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2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2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2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};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tabNotes2[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NbNotes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12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= </a:t>
            </a:r>
            <a:r>
              <a:rPr lang="fr-FR" sz="12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 &lt;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NbNotes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i++)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tabNotes2[i] =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tabNotes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[i];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43312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43783E-FDC2-44B3-AB13-9BD30910A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42900"/>
            <a:ext cx="8839200" cy="685799"/>
          </a:xfrm>
        </p:spPr>
        <p:txBody>
          <a:bodyPr/>
          <a:lstStyle/>
          <a:p>
            <a:r>
              <a:rPr lang="fr-FR" dirty="0"/>
              <a:t>Syntaxe moderne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CE0031-09B7-4B07-B46B-95DDADEEA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4800" y="1085850"/>
            <a:ext cx="6706800" cy="3829050"/>
          </a:xfrm>
        </p:spPr>
        <p:txBody>
          <a:bodyPr/>
          <a:lstStyle/>
          <a:p>
            <a:r>
              <a:rPr lang="fr-FR" dirty="0"/>
              <a:t>La syntaxe présenté est la syntaxe « historique »</a:t>
            </a:r>
          </a:p>
          <a:p>
            <a:pPr lvl="1"/>
            <a:r>
              <a:rPr lang="fr-FR" dirty="0"/>
              <a:t>Elle fonctionne encore et est encore très utilisée</a:t>
            </a:r>
          </a:p>
          <a:p>
            <a:r>
              <a:rPr lang="fr-FR" dirty="0"/>
              <a:t>Le C++11 puis le C++17 ont ajouté une nouvelle syntaxe accessible grâce à l’inclusion de </a:t>
            </a:r>
            <a:r>
              <a:rPr lang="fr-FR" b="1" dirty="0">
                <a:latin typeface="Consolas" panose="020B0609020204030204" pitchFamily="49" charset="0"/>
              </a:rPr>
              <a:t>&lt;</a:t>
            </a:r>
            <a:r>
              <a:rPr lang="fr-FR" b="1" dirty="0" err="1">
                <a:latin typeface="Consolas" panose="020B0609020204030204" pitchFamily="49" charset="0"/>
              </a:rPr>
              <a:t>array</a:t>
            </a:r>
            <a:r>
              <a:rPr lang="fr-FR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37B414-0216-4948-9E75-E194F571FC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6" y="4914920"/>
            <a:ext cx="2283653" cy="228600"/>
          </a:xfrm>
        </p:spPr>
        <p:txBody>
          <a:bodyPr/>
          <a:lstStyle/>
          <a:p>
            <a:fld id="{13E659B8-7508-4E5B-A384-6019B9D870F7}" type="datetime1">
              <a:rPr lang="fr-FR" smtClean="0"/>
              <a:pPr/>
              <a:t>23/09/2022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1D9031-53AB-43AE-9960-3ED794868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0" y="4914920"/>
            <a:ext cx="6445617" cy="228580"/>
          </a:xfrm>
        </p:spPr>
        <p:txBody>
          <a:bodyPr/>
          <a:lstStyle/>
          <a:p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37E272-1497-40C3-9A61-01885C096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1618" y="4811316"/>
            <a:ext cx="371475" cy="275034"/>
          </a:xfrm>
        </p:spPr>
        <p:txBody>
          <a:bodyPr/>
          <a:lstStyle/>
          <a:p>
            <a:fld id="{FED38763-6C8A-413F-B744-2C0F40D941F6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B2212851-D82E-4529-B601-48903D9882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/>
          </a:bodyPr>
          <a:lstStyle/>
          <a:p>
            <a:pPr lvl="0"/>
            <a:r>
              <a:rPr lang="fr-FR" sz="900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Tableaux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Tableaux par l’exemple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Un tableau en mémoire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Syntaxe de création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Accès aux éléments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Taille d’un tableau</a:t>
            </a:r>
          </a:p>
          <a:p>
            <a:pPr lvl="1"/>
            <a:r>
              <a:rPr lang="fr-FR" sz="800" dirty="0">
                <a:solidFill>
                  <a:schemeClr val="bg2"/>
                </a:solidFill>
              </a:rPr>
              <a:t>Copier un tableau</a:t>
            </a:r>
          </a:p>
          <a:p>
            <a:pPr lvl="1"/>
            <a:r>
              <a:rPr lang="fr-FR" sz="800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Bilan sur les tableaux de taille fixe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Tableau de taille dynamique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Changement de taille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Ajout / suppression en fin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Bilan</a:t>
            </a:r>
          </a:p>
          <a:p>
            <a:pPr lvl="0"/>
            <a:r>
              <a:rPr lang="fr-FR" sz="900" dirty="0">
                <a:solidFill>
                  <a:srgbClr val="79D2FF"/>
                </a:solidFill>
              </a:rPr>
              <a:t>Chaines de caractères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Codage des caractères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Manipulation de chaines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Chaines de longueur dynamique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Bilan</a:t>
            </a:r>
          </a:p>
          <a:p>
            <a:pPr lvl="0"/>
            <a:r>
              <a:rPr lang="fr-FR" sz="900" dirty="0">
                <a:solidFill>
                  <a:srgbClr val="79D2FF"/>
                </a:solidFill>
              </a:rPr>
              <a:t>Tableaux à plusieurs dimensions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Dimension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Création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Tableaux dynamiques à ND</a:t>
            </a:r>
          </a:p>
        </p:txBody>
      </p:sp>
      <p:sp>
        <p:nvSpPr>
          <p:cNvPr id="27" name="code">
            <a:extLst>
              <a:ext uri="{FF2B5EF4-FFF2-40B4-BE49-F238E27FC236}">
                <a16:creationId xmlns:a16="http://schemas.microsoft.com/office/drawing/2014/main" id="{2EF65C03-0273-44EA-AE28-1EA40B438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8247" y="3793331"/>
            <a:ext cx="2959517" cy="528638"/>
          </a:xfrm>
          <a:prstGeom prst="roundRect">
            <a:avLst>
              <a:gd name="adj" fmla="val 22050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r>
              <a:rPr lang="fr-FR" sz="2400" b="1" i="0" dirty="0">
                <a:solidFill>
                  <a:srgbClr val="9B9B9B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fr-FR" sz="2400" b="1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1" i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fr-FR" sz="2400" b="1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627106454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A8F6AE-CBB1-4F67-A6D2-128195498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Syntaxe moderne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B25936-032B-4F78-B91D-A974AD117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C8F533-8415-4A08-9602-12CF794E9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5295FE-913E-4AE6-9CB7-40282D70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19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85E1E22-5812-4198-AE97-0DF360A3E5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 sz="9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Tableaux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Tableaux par l’exemple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Un tableau en mémoire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Syntaxe de création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Accès aux éléments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Parcours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Taille d’un tableau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Copier un tableau</a:t>
            </a:r>
          </a:p>
          <a:p>
            <a:pPr lvl="1"/>
            <a:r>
              <a:rPr lang="fr-FR" sz="8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Syntaxe moderne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Bilan sur les tableaux de taille fixe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Tableau de taille dynamique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Changement de taille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Ajout / suppression en fin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Bilan</a:t>
            </a:r>
          </a:p>
          <a:p>
            <a:pPr lvl="0"/>
            <a:r>
              <a:rPr lang="fr-FR" sz="900">
                <a:solidFill>
                  <a:srgbClr val="79D2FF"/>
                </a:solidFill>
              </a:rPr>
              <a:t>Chaines de caractères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Codage des caractères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Manipulation de chaines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Chaines de longueur dynamique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Bilan</a:t>
            </a:r>
          </a:p>
          <a:p>
            <a:pPr lvl="0"/>
            <a:r>
              <a:rPr lang="fr-FR" sz="900">
                <a:solidFill>
                  <a:srgbClr val="79D2FF"/>
                </a:solidFill>
              </a:rPr>
              <a:t>Tableaux à plusieurs dimensions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Dimension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Création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Parcours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Syntaxe moderne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Tableaux dynamiques à ND</a:t>
            </a:r>
            <a:endParaRPr lang="fr-FR" sz="800" dirty="0">
              <a:solidFill>
                <a:srgbClr val="79D2FF"/>
              </a:solidFill>
            </a:endParaRPr>
          </a:p>
        </p:txBody>
      </p:sp>
      <p:sp>
        <p:nvSpPr>
          <p:cNvPr id="8" name="code">
            <a:extLst>
              <a:ext uri="{FF2B5EF4-FFF2-40B4-BE49-F238E27FC236}">
                <a16:creationId xmlns:a16="http://schemas.microsoft.com/office/drawing/2014/main" id="{BDAD8923-F701-4508-B5C1-DF01E8F8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792" y="1824534"/>
            <a:ext cx="4171951" cy="2205811"/>
          </a:xfrm>
          <a:prstGeom prst="roundRect">
            <a:avLst>
              <a:gd name="adj" fmla="val 3177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noAutofit/>
          </a:bodyPr>
          <a:lstStyle/>
          <a:p>
            <a:pPr>
              <a:spcAft>
                <a:spcPts val="0"/>
              </a:spcAft>
            </a:pP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7FB71D-1D9C-4FE9-8BD7-A6D4B1EF3940}"/>
              </a:ext>
            </a:extLst>
          </p:cNvPr>
          <p:cNvSpPr/>
          <p:nvPr/>
        </p:nvSpPr>
        <p:spPr>
          <a:xfrm>
            <a:off x="3271040" y="1914605"/>
            <a:ext cx="1828010" cy="1587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0B49F8-B16D-47AE-B4E8-A0EA1FF9E6AF}"/>
              </a:ext>
            </a:extLst>
          </p:cNvPr>
          <p:cNvSpPr/>
          <p:nvPr/>
        </p:nvSpPr>
        <p:spPr>
          <a:xfrm>
            <a:off x="4484509" y="2463880"/>
            <a:ext cx="933451" cy="1587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E8CED9-B3BD-4671-A32C-C3C57A1B9A02}"/>
              </a:ext>
            </a:extLst>
          </p:cNvPr>
          <p:cNvSpPr/>
          <p:nvPr/>
        </p:nvSpPr>
        <p:spPr>
          <a:xfrm>
            <a:off x="3271040" y="2823250"/>
            <a:ext cx="2400920" cy="1587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380F16-CFF9-4FED-96CB-A07ABA1CE3BD}"/>
              </a:ext>
            </a:extLst>
          </p:cNvPr>
          <p:cNvSpPr/>
          <p:nvPr/>
        </p:nvSpPr>
        <p:spPr>
          <a:xfrm>
            <a:off x="3284049" y="3372525"/>
            <a:ext cx="3899212" cy="1587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B082D4-FA77-49A8-A9EE-85DE2F1349BE}"/>
              </a:ext>
            </a:extLst>
          </p:cNvPr>
          <p:cNvSpPr/>
          <p:nvPr/>
        </p:nvSpPr>
        <p:spPr>
          <a:xfrm>
            <a:off x="3284049" y="3741420"/>
            <a:ext cx="1787191" cy="1587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AB9962-5CE8-401D-99F9-789C58B9398F}"/>
              </a:ext>
            </a:extLst>
          </p:cNvPr>
          <p:cNvSpPr/>
          <p:nvPr/>
        </p:nvSpPr>
        <p:spPr>
          <a:xfrm>
            <a:off x="5221571" y="2279378"/>
            <a:ext cx="1366653" cy="1587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code">
            <a:extLst>
              <a:ext uri="{FF2B5EF4-FFF2-40B4-BE49-F238E27FC236}">
                <a16:creationId xmlns:a16="http://schemas.microsoft.com/office/drawing/2014/main" id="{1CE483BC-B3C3-4800-AB3D-7268FD96A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792" y="1824534"/>
            <a:ext cx="4171951" cy="2205811"/>
          </a:xfrm>
          <a:prstGeom prst="roundRect">
            <a:avLst>
              <a:gd name="adj" fmla="val 3177"/>
            </a:avLst>
          </a:prstGeom>
          <a:noFill/>
          <a:ln>
            <a:solidFill>
              <a:schemeClr val="bg2"/>
            </a:solidFill>
            <a:headEnd/>
            <a:tailEnd/>
          </a:ln>
          <a:effectLst/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200" b="1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fr-FR" sz="12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4&gt; 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tabNotes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120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= </a:t>
            </a:r>
            <a:r>
              <a:rPr lang="fr-FR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 &lt; 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tabNotes.size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i++)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200" b="1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200" b="1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tabNotes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[i];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12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note : 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tabNotes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200" b="1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200" b="1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note &lt;&lt; </a:t>
            </a:r>
            <a:r>
              <a:rPr lang="fr-FR" sz="12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200" b="1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tabNotes2 = { </a:t>
            </a:r>
            <a:r>
              <a:rPr lang="fr-FR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3.0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4.0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};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tabNotes2 = 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tabNotes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Bulle narrative : rectangle à coins arrondis 14">
            <a:extLst>
              <a:ext uri="{FF2B5EF4-FFF2-40B4-BE49-F238E27FC236}">
                <a16:creationId xmlns:a16="http://schemas.microsoft.com/office/drawing/2014/main" id="{6D0B760D-D07F-4685-B40D-C9E2794A5F2B}"/>
              </a:ext>
            </a:extLst>
          </p:cNvPr>
          <p:cNvSpPr/>
          <p:nvPr/>
        </p:nvSpPr>
        <p:spPr>
          <a:xfrm>
            <a:off x="4231559" y="1422986"/>
            <a:ext cx="2951702" cy="340519"/>
          </a:xfrm>
          <a:prstGeom prst="wedgeRoundRectCallout">
            <a:avLst>
              <a:gd name="adj1" fmla="val -47279"/>
              <a:gd name="adj2" fmla="val 9306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Création d’un tableau de 4 </a:t>
            </a:r>
            <a:r>
              <a:rPr lang="fr-FR" sz="1400" b="1" dirty="0">
                <a:latin typeface="Consolas" panose="020B0609020204030204" pitchFamily="49" charset="0"/>
                <a:cs typeface="Segoe UI" panose="020B0502040204020203" pitchFamily="34" charset="0"/>
              </a:rPr>
              <a:t>double</a:t>
            </a:r>
          </a:p>
        </p:txBody>
      </p:sp>
      <p:sp>
        <p:nvSpPr>
          <p:cNvPr id="16" name="Bulle narrative : rectangle à coins arrondis 15">
            <a:extLst>
              <a:ext uri="{FF2B5EF4-FFF2-40B4-BE49-F238E27FC236}">
                <a16:creationId xmlns:a16="http://schemas.microsoft.com/office/drawing/2014/main" id="{ADB8F274-3B82-4B02-B3D9-BE86D5318F2B}"/>
              </a:ext>
            </a:extLst>
          </p:cNvPr>
          <p:cNvSpPr/>
          <p:nvPr/>
        </p:nvSpPr>
        <p:spPr>
          <a:xfrm>
            <a:off x="5731147" y="2452370"/>
            <a:ext cx="3095360" cy="340519"/>
          </a:xfrm>
          <a:prstGeom prst="wedgeRoundRectCallout">
            <a:avLst>
              <a:gd name="adj1" fmla="val -59741"/>
              <a:gd name="adj2" fmla="val -2264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Accès aux éléments par leurs indices</a:t>
            </a:r>
            <a:endParaRPr lang="fr-FR" sz="1400" b="1" dirty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7" name="Bulle narrative : rectangle à coins arrondis 16">
            <a:extLst>
              <a:ext uri="{FF2B5EF4-FFF2-40B4-BE49-F238E27FC236}">
                <a16:creationId xmlns:a16="http://schemas.microsoft.com/office/drawing/2014/main" id="{33758322-FBF0-454B-B3BD-6F6EC9C3DBD0}"/>
              </a:ext>
            </a:extLst>
          </p:cNvPr>
          <p:cNvSpPr/>
          <p:nvPr/>
        </p:nvSpPr>
        <p:spPr>
          <a:xfrm>
            <a:off x="5869479" y="2902123"/>
            <a:ext cx="3147023" cy="340519"/>
          </a:xfrm>
          <a:prstGeom prst="wedgeRoundRectCallout">
            <a:avLst>
              <a:gd name="adj1" fmla="val -56031"/>
              <a:gd name="adj2" fmla="val -4447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Parcours du tableau par un range-for</a:t>
            </a:r>
            <a:endParaRPr lang="fr-FR" sz="1400" b="1" dirty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8" name="Bulle narrative : rectangle à coins arrondis 17">
            <a:extLst>
              <a:ext uri="{FF2B5EF4-FFF2-40B4-BE49-F238E27FC236}">
                <a16:creationId xmlns:a16="http://schemas.microsoft.com/office/drawing/2014/main" id="{60E3E0D6-81DB-47F7-B764-86668B4CE51C}"/>
              </a:ext>
            </a:extLst>
          </p:cNvPr>
          <p:cNvSpPr/>
          <p:nvPr/>
        </p:nvSpPr>
        <p:spPr>
          <a:xfrm>
            <a:off x="5244038" y="3822342"/>
            <a:ext cx="3778297" cy="817245"/>
          </a:xfrm>
          <a:prstGeom prst="wedgeRoundRectCallout">
            <a:avLst>
              <a:gd name="adj1" fmla="val -47395"/>
              <a:gd name="adj2" fmla="val -8395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C++17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 - Création d’un tableau dont le type et la taille sont déterminés par le compilateur en fonction de son initialisation.</a:t>
            </a:r>
            <a:endParaRPr lang="fr-FR" sz="1400" b="1" dirty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9" name="Bulle narrative : rectangle à coins arrondis 18">
            <a:extLst>
              <a:ext uri="{FF2B5EF4-FFF2-40B4-BE49-F238E27FC236}">
                <a16:creationId xmlns:a16="http://schemas.microsoft.com/office/drawing/2014/main" id="{D6133458-E119-4094-B1D0-AAC005555ECF}"/>
              </a:ext>
            </a:extLst>
          </p:cNvPr>
          <p:cNvSpPr/>
          <p:nvPr/>
        </p:nvSpPr>
        <p:spPr>
          <a:xfrm>
            <a:off x="2376014" y="4090674"/>
            <a:ext cx="2737412" cy="340519"/>
          </a:xfrm>
          <a:prstGeom prst="wedgeRoundRectCallout">
            <a:avLst>
              <a:gd name="adj1" fmla="val 16101"/>
              <a:gd name="adj2" fmla="val -11215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Copie automatique de tableaux</a:t>
            </a:r>
            <a:endParaRPr lang="fr-FR" sz="1400" b="1" dirty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21" name="Bulle narrative : rectangle à coins arrondis 20">
            <a:extLst>
              <a:ext uri="{FF2B5EF4-FFF2-40B4-BE49-F238E27FC236}">
                <a16:creationId xmlns:a16="http://schemas.microsoft.com/office/drawing/2014/main" id="{892707F8-4B14-4E7D-90C3-6EEF9828B280}"/>
              </a:ext>
            </a:extLst>
          </p:cNvPr>
          <p:cNvSpPr/>
          <p:nvPr/>
        </p:nvSpPr>
        <p:spPr>
          <a:xfrm>
            <a:off x="6020943" y="1898973"/>
            <a:ext cx="3014630" cy="340519"/>
          </a:xfrm>
          <a:prstGeom prst="wedgeRoundRectCallout">
            <a:avLst>
              <a:gd name="adj1" fmla="val -59247"/>
              <a:gd name="adj2" fmla="val 5813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Récupération de la taille du tableau</a:t>
            </a:r>
            <a:endParaRPr lang="fr-FR" sz="1400" b="1" dirty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54301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74762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881 0.0709 E" pathEditMode="relative" ptsTypes="">
                                      <p:cBhvr>
                                        <p:cTn id="3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5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mph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50" fill="hold"/>
                                        <p:tgtEl>
                                          <p:spTgt spid="20"/>
                                        </p:tgtEl>
                                      </p:cBhvr>
                                      <p:by x="68302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50" fill="hold"/>
                                        <p:tgtEl>
                                          <p:spTgt spid="20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42" presetClass="path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043 0.0359 E" pathEditMode="relative" ptsTypes="">
                                      <p:cBhvr>
                                        <p:cTn id="4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9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5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"/>
                            </p:stCondLst>
                            <p:childTnLst>
                              <p:par>
                                <p:cTn id="6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257209" y="10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44444E-6 L -0.05243 0.06976 " pathEditMode="relative" rAng="0" ptsTypes="AA">
                                      <p:cBhvr>
                                        <p:cTn id="7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2" y="3488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5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"/>
                            </p:stCondLst>
                            <p:childTnLst>
                              <p:par>
                                <p:cTn id="90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1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162405" y="1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3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46914E-6 L 0.08333 0.10679 " pathEditMode="relative" rAng="0" ptsTypes="AA">
                                      <p:cBhvr>
                                        <p:cTn id="9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534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25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0"/>
                            </p:stCondLst>
                            <p:childTnLst>
                              <p:par>
                                <p:cTn id="112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3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45835" y="100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5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34568E-6 L -0.11546 0.0716 " pathEditMode="relative" rAng="0" ptsTypes="AA">
                                      <p:cBhvr>
                                        <p:cTn id="11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81" y="3580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0" grpId="3" animBg="1"/>
      <p:bldP spid="10" grpId="4" animBg="1"/>
      <p:bldP spid="11" grpId="1" animBg="1"/>
      <p:bldP spid="11" grpId="2" animBg="1"/>
      <p:bldP spid="11" grpId="3" animBg="1"/>
      <p:bldP spid="11" grpId="4" animBg="1"/>
      <p:bldP spid="11" grpId="5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  <p:bldP spid="13" grpId="2" animBg="1"/>
      <p:bldP spid="13" grpId="3" animBg="1"/>
      <p:bldP spid="13" grpId="4" animBg="1"/>
      <p:bldP spid="14" grpId="0" animBg="1"/>
      <p:bldP spid="20" grpId="5" animBg="1"/>
      <p:bldP spid="20" grpId="6" animBg="1"/>
      <p:bldP spid="20" grpId="7" animBg="1"/>
      <p:bldP spid="20" grpId="8" animBg="1"/>
      <p:bldP spid="20" grpId="9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fr-FR" dirty="0"/>
              <a:t>Tableaux</a:t>
            </a:r>
          </a:p>
          <a:p>
            <a:pPr eaLnBrk="1" hangingPunct="1"/>
            <a:r>
              <a:rPr lang="fr-FR" dirty="0"/>
              <a:t>Chaines de caractères</a:t>
            </a:r>
          </a:p>
          <a:p>
            <a:pPr eaLnBrk="1" hangingPunct="1"/>
            <a:r>
              <a:rPr lang="fr-FR" dirty="0"/>
              <a:t>Tableaux à plusieurs dimensions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dirty="0"/>
              <a:t>Tableaux et chaines de caractères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</p:spTree>
    <p:extLst>
      <p:ext uri="{BB962C8B-B14F-4D97-AF65-F5344CB8AC3E}">
        <p14:creationId xmlns:p14="http://schemas.microsoft.com/office/powerpoint/2010/main" val="337003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E24A9E-3E33-4507-BBD6-2116003B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sur les tableaux de taille fixe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40CCD0-3E69-4E79-8AE1-FDC120377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4800" y="1085850"/>
            <a:ext cx="6706800" cy="3829050"/>
          </a:xfrm>
        </p:spPr>
        <p:txBody>
          <a:bodyPr>
            <a:normAutofit/>
          </a:bodyPr>
          <a:lstStyle/>
          <a:p>
            <a:r>
              <a:rPr lang="fr-FR" sz="2000" dirty="0"/>
              <a:t>On crée un tableau par</a:t>
            </a:r>
          </a:p>
          <a:p>
            <a:pPr lvl="1"/>
            <a:endParaRPr lang="fr-FR" sz="1600" dirty="0"/>
          </a:p>
          <a:p>
            <a:pPr lvl="1"/>
            <a:endParaRPr lang="fr-FR" sz="1600" dirty="0"/>
          </a:p>
          <a:p>
            <a:pPr lvl="1"/>
            <a:endParaRPr lang="fr-FR" sz="1600" dirty="0"/>
          </a:p>
          <a:p>
            <a:r>
              <a:rPr lang="fr-FR" sz="2000" dirty="0"/>
              <a:t>On accède aux éléments par</a:t>
            </a:r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On copie un tableau par</a:t>
            </a:r>
          </a:p>
          <a:p>
            <a:endParaRPr lang="fr-FR" sz="2000" dirty="0"/>
          </a:p>
          <a:p>
            <a:endParaRPr lang="fr-FR" sz="20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B70FC4-F084-4D4C-86CF-97CD6419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749190-B470-4D8E-B7B4-80757E87C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F157AA-7023-4C0B-A8DE-E2E7CA57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20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DCC3538D-6BD1-4AB1-A365-11DAA799DC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/>
          </a:bodyPr>
          <a:lstStyle/>
          <a:p>
            <a:pPr lvl="0"/>
            <a:r>
              <a:rPr lang="fr-FR" sz="900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Tableaux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Tableaux par l’exemple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Un tableau en mémoire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Syntaxe de création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Accès aux éléments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Taille d’un tableau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Copier un tableau</a:t>
            </a:r>
          </a:p>
          <a:p>
            <a:pPr lvl="1"/>
            <a:r>
              <a:rPr lang="fr-FR" sz="800" dirty="0">
                <a:solidFill>
                  <a:schemeClr val="bg2"/>
                </a:solidFill>
              </a:rPr>
              <a:t>Syntaxe moderne</a:t>
            </a:r>
          </a:p>
          <a:p>
            <a:pPr lvl="1"/>
            <a:r>
              <a:rPr lang="fr-FR" sz="800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Bilan sur les tableaux de taille fixe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Tableau de taille dynamique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Changement de taille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Ajout / suppression en fin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Bilan</a:t>
            </a:r>
          </a:p>
          <a:p>
            <a:pPr lvl="0"/>
            <a:r>
              <a:rPr lang="fr-FR" sz="900" dirty="0">
                <a:solidFill>
                  <a:srgbClr val="79D2FF"/>
                </a:solidFill>
              </a:rPr>
              <a:t>Chaines de caractères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Codage des caractères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Manipulation de chaines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Chaines de longueur dynamique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Bilan</a:t>
            </a:r>
          </a:p>
          <a:p>
            <a:pPr lvl="0"/>
            <a:r>
              <a:rPr lang="fr-FR" sz="900" dirty="0">
                <a:solidFill>
                  <a:srgbClr val="79D2FF"/>
                </a:solidFill>
              </a:rPr>
              <a:t>Tableaux à plusieurs dimensions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Dimension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Création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Tableaux dynamiques à ND</a:t>
            </a:r>
          </a:p>
        </p:txBody>
      </p:sp>
      <p:sp>
        <p:nvSpPr>
          <p:cNvPr id="9" name="code">
            <a:extLst>
              <a:ext uri="{FF2B5EF4-FFF2-40B4-BE49-F238E27FC236}">
                <a16:creationId xmlns:a16="http://schemas.microsoft.com/office/drawing/2014/main" id="{D61B54B7-659A-4F57-96E2-F050CA912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760" y="1487269"/>
            <a:ext cx="3017219" cy="317183"/>
          </a:xfrm>
          <a:prstGeom prst="roundRect">
            <a:avLst>
              <a:gd name="adj" fmla="val 22050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r>
              <a:rPr lang="fr-FR" sz="1200" b="1" i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type_element</a:t>
            </a:r>
            <a:r>
              <a:rPr lang="fr-FR" sz="1200" b="1" i="1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1" i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nom_tableau</a:t>
            </a:r>
            <a:r>
              <a:rPr lang="fr-FR" sz="12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1" i="1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taille</a:t>
            </a:r>
            <a:r>
              <a:rPr lang="fr-FR" sz="12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];</a:t>
            </a:r>
            <a:endParaRPr lang="fr-FR" sz="1200" dirty="0"/>
          </a:p>
        </p:txBody>
      </p:sp>
      <p:sp>
        <p:nvSpPr>
          <p:cNvPr id="10" name="code">
            <a:extLst>
              <a:ext uri="{FF2B5EF4-FFF2-40B4-BE49-F238E27FC236}">
                <a16:creationId xmlns:a16="http://schemas.microsoft.com/office/drawing/2014/main" id="{A53BC07F-9694-4529-82B4-5320C44F6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0478" y="1949063"/>
            <a:ext cx="4046589" cy="317183"/>
          </a:xfrm>
          <a:prstGeom prst="roundRect">
            <a:avLst>
              <a:gd name="adj" fmla="val 22050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r>
              <a:rPr lang="fr-FR" sz="1200" b="1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fr-FR" sz="12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1200" b="1" i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fr-FR" sz="12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200" b="1" i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type_element</a:t>
            </a:r>
            <a:r>
              <a:rPr lang="fr-FR" sz="12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1" i="1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taille</a:t>
            </a:r>
            <a:r>
              <a:rPr lang="fr-FR" sz="12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fr-FR" sz="1200" b="1" i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nom_tableau</a:t>
            </a:r>
            <a:r>
              <a:rPr lang="fr-FR" sz="12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fr-FR" sz="1200" dirty="0"/>
          </a:p>
        </p:txBody>
      </p:sp>
      <p:sp>
        <p:nvSpPr>
          <p:cNvPr id="11" name="code">
            <a:extLst>
              <a:ext uri="{FF2B5EF4-FFF2-40B4-BE49-F238E27FC236}">
                <a16:creationId xmlns:a16="http://schemas.microsoft.com/office/drawing/2014/main" id="{77A7C6CF-05EA-44C6-887C-0367FD5DA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8565" y="1487269"/>
            <a:ext cx="3188781" cy="317183"/>
          </a:xfrm>
          <a:prstGeom prst="roundRect">
            <a:avLst>
              <a:gd name="adj" fmla="val 22050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r>
              <a:rPr lang="fr-FR" sz="1200" b="1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fr-FR" sz="12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1200" b="1" i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fr-FR" sz="12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1" i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nom_tableau</a:t>
            </a:r>
            <a:r>
              <a:rPr lang="fr-FR" sz="12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= { </a:t>
            </a:r>
            <a:r>
              <a:rPr lang="fr-FR" sz="1200" b="1" i="1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liste</a:t>
            </a:r>
            <a:r>
              <a:rPr lang="fr-FR" sz="12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};</a:t>
            </a:r>
            <a:endParaRPr lang="fr-FR" sz="1200" dirty="0"/>
          </a:p>
        </p:txBody>
      </p:sp>
      <p:sp>
        <p:nvSpPr>
          <p:cNvPr id="12" name="code">
            <a:extLst>
              <a:ext uri="{FF2B5EF4-FFF2-40B4-BE49-F238E27FC236}">
                <a16:creationId xmlns:a16="http://schemas.microsoft.com/office/drawing/2014/main" id="{F9DC6138-DC21-4D0D-89F6-8F590D243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760" y="2715766"/>
            <a:ext cx="1920287" cy="317183"/>
          </a:xfrm>
          <a:prstGeom prst="roundRect">
            <a:avLst>
              <a:gd name="adj" fmla="val 22050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r>
              <a:rPr lang="fr-FR" sz="1200" b="1" i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nom_tableau</a:t>
            </a:r>
            <a:r>
              <a:rPr lang="fr-FR" sz="12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1" i="1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indice</a:t>
            </a:r>
            <a:r>
              <a:rPr lang="fr-FR" sz="12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];</a:t>
            </a:r>
            <a:endParaRPr lang="fr-FR" sz="1200" dirty="0"/>
          </a:p>
        </p:txBody>
      </p:sp>
      <p:sp>
        <p:nvSpPr>
          <p:cNvPr id="13" name="code">
            <a:extLst>
              <a:ext uri="{FF2B5EF4-FFF2-40B4-BE49-F238E27FC236}">
                <a16:creationId xmlns:a16="http://schemas.microsoft.com/office/drawing/2014/main" id="{D54FEE4C-5A75-47D2-86A3-ADE26DE14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7004" y="2715766"/>
            <a:ext cx="3360342" cy="317183"/>
          </a:xfrm>
          <a:prstGeom prst="roundRect">
            <a:avLst>
              <a:gd name="adj" fmla="val 22050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r>
              <a:rPr lang="fr-FR" sz="1200" b="1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2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200" b="1" i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type_element</a:t>
            </a:r>
            <a:r>
              <a:rPr lang="fr-FR" sz="12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1" i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fr-FR" sz="12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fr-FR" sz="1200" b="1" i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nom_tableau</a:t>
            </a:r>
            <a:r>
              <a:rPr lang="fr-FR" sz="12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lang="fr-FR" sz="1200" dirty="0"/>
          </a:p>
        </p:txBody>
      </p:sp>
      <p:sp>
        <p:nvSpPr>
          <p:cNvPr id="14" name="code">
            <a:extLst>
              <a:ext uri="{FF2B5EF4-FFF2-40B4-BE49-F238E27FC236}">
                <a16:creationId xmlns:a16="http://schemas.microsoft.com/office/drawing/2014/main" id="{ADFC9D56-23E2-4334-BE57-EC5749766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9389" y="3837479"/>
            <a:ext cx="4561274" cy="528638"/>
          </a:xfrm>
          <a:prstGeom prst="roundRect">
            <a:avLst>
              <a:gd name="adj" fmla="val 6828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12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= </a:t>
            </a:r>
            <a:r>
              <a:rPr lang="fr-FR" sz="12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 &lt; </a:t>
            </a:r>
            <a:r>
              <a:rPr lang="fr-FR" sz="12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::size(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nom_tableau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i++)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nom_tableau2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[i] =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nom_tableau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[i];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693160D-E2BA-4500-B331-61E5B3C9ED38}"/>
              </a:ext>
            </a:extLst>
          </p:cNvPr>
          <p:cNvSpPr txBox="1"/>
          <p:nvPr/>
        </p:nvSpPr>
        <p:spPr bwMode="auto">
          <a:xfrm>
            <a:off x="5433618" y="1475761"/>
            <a:ext cx="420308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600" kern="1200" dirty="0">
                <a:latin typeface="Segoe UI" panose="020B0502040204020203" pitchFamily="34" charset="0"/>
                <a:cs typeface="Segoe UI" panose="020B0502040204020203" pitchFamily="34" charset="0"/>
              </a:rPr>
              <a:t>ou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22561C6-6244-4BF7-9109-E5B772497C8B}"/>
              </a:ext>
            </a:extLst>
          </p:cNvPr>
          <p:cNvSpPr txBox="1"/>
          <p:nvPr/>
        </p:nvSpPr>
        <p:spPr bwMode="auto">
          <a:xfrm>
            <a:off x="3200170" y="1937204"/>
            <a:ext cx="420308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600" kern="1200" dirty="0">
                <a:latin typeface="Segoe UI" panose="020B0502040204020203" pitchFamily="34" charset="0"/>
                <a:cs typeface="Segoe UI" panose="020B0502040204020203" pitchFamily="34" charset="0"/>
              </a:rPr>
              <a:t>ou</a:t>
            </a:r>
          </a:p>
        </p:txBody>
      </p:sp>
      <p:sp>
        <p:nvSpPr>
          <p:cNvPr id="18" name="Bulle narrative : rectangle à coins arrondis 17">
            <a:extLst>
              <a:ext uri="{FF2B5EF4-FFF2-40B4-BE49-F238E27FC236}">
                <a16:creationId xmlns:a16="http://schemas.microsoft.com/office/drawing/2014/main" id="{AE23F463-AF62-44AB-833D-C37E2A07335B}"/>
              </a:ext>
            </a:extLst>
          </p:cNvPr>
          <p:cNvSpPr/>
          <p:nvPr/>
        </p:nvSpPr>
        <p:spPr>
          <a:xfrm>
            <a:off x="2284799" y="3099144"/>
            <a:ext cx="3255658" cy="340519"/>
          </a:xfrm>
          <a:prstGeom prst="wedgeRoundRectCallout">
            <a:avLst>
              <a:gd name="adj1" fmla="val -6811"/>
              <a:gd name="adj2" fmla="val -8573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400" b="1" i="1" spc="-30" dirty="0">
                <a:latin typeface="Consolas" panose="020B0609020204030204" pitchFamily="49" charset="0"/>
                <a:cs typeface="Segoe UI" panose="020B0502040204020203" pitchFamily="34" charset="0"/>
              </a:rPr>
              <a:t>indice</a:t>
            </a:r>
            <a:r>
              <a:rPr lang="fr-FR" sz="1400" spc="-30" dirty="0">
                <a:latin typeface="Segoe UI" panose="020B0502040204020203" pitchFamily="34" charset="0"/>
                <a:cs typeface="Segoe UI" panose="020B0502040204020203" pitchFamily="34" charset="0"/>
              </a:rPr>
              <a:t> est compris entre 0 et </a:t>
            </a:r>
            <a:r>
              <a:rPr lang="fr-FR" sz="1400" b="1" i="1" spc="-30" dirty="0">
                <a:latin typeface="Consolas" panose="020B0609020204030204" pitchFamily="49" charset="0"/>
                <a:cs typeface="Segoe UI" panose="020B0502040204020203" pitchFamily="34" charset="0"/>
              </a:rPr>
              <a:t>taille</a:t>
            </a:r>
            <a:r>
              <a:rPr lang="fr-FR" sz="1400" spc="-30" dirty="0">
                <a:latin typeface="Segoe UI" panose="020B0502040204020203" pitchFamily="34" charset="0"/>
                <a:cs typeface="Segoe UI" panose="020B0502040204020203" pitchFamily="34" charset="0"/>
              </a:rPr>
              <a:t>-1</a:t>
            </a:r>
          </a:p>
        </p:txBody>
      </p:sp>
      <p:sp>
        <p:nvSpPr>
          <p:cNvPr id="19" name="Bulle narrative : rectangle à coins arrondis 18">
            <a:extLst>
              <a:ext uri="{FF2B5EF4-FFF2-40B4-BE49-F238E27FC236}">
                <a16:creationId xmlns:a16="http://schemas.microsoft.com/office/drawing/2014/main" id="{586F3B74-4983-4573-9AEB-6960113C9E5A}"/>
              </a:ext>
            </a:extLst>
          </p:cNvPr>
          <p:cNvSpPr/>
          <p:nvPr/>
        </p:nvSpPr>
        <p:spPr>
          <a:xfrm>
            <a:off x="5741067" y="3104934"/>
            <a:ext cx="3362026" cy="340519"/>
          </a:xfrm>
          <a:prstGeom prst="wedgeRoundRectCallout">
            <a:avLst>
              <a:gd name="adj1" fmla="val 1133"/>
              <a:gd name="adj2" fmla="val -7928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400" spc="-30" dirty="0">
                <a:latin typeface="Segoe UI" panose="020B0502040204020203" pitchFamily="34" charset="0"/>
                <a:cs typeface="Segoe UI" panose="020B0502040204020203" pitchFamily="34" charset="0"/>
              </a:rPr>
              <a:t>« Pour chaque </a:t>
            </a:r>
            <a:r>
              <a:rPr lang="fr-FR" sz="1400" b="1" spc="-30" dirty="0" err="1">
                <a:latin typeface="Consolas" panose="020B0609020204030204" pitchFamily="49" charset="0"/>
                <a:cs typeface="Segoe UI" panose="020B0502040204020203" pitchFamily="34" charset="0"/>
              </a:rPr>
              <a:t>elem</a:t>
            </a:r>
            <a:r>
              <a:rPr lang="fr-FR" sz="1400" spc="-30" dirty="0">
                <a:latin typeface="Segoe UI" panose="020B0502040204020203" pitchFamily="34" charset="0"/>
                <a:cs typeface="Segoe UI" panose="020B0502040204020203" pitchFamily="34" charset="0"/>
              </a:rPr>
              <a:t> dans </a:t>
            </a:r>
            <a:r>
              <a:rPr lang="fr-FR" sz="1400" b="1" spc="-30" dirty="0" err="1">
                <a:latin typeface="Consolas" panose="020B0609020204030204" pitchFamily="49" charset="0"/>
                <a:cs typeface="Segoe UI" panose="020B0502040204020203" pitchFamily="34" charset="0"/>
              </a:rPr>
              <a:t>nom_tableau</a:t>
            </a:r>
            <a:r>
              <a:rPr lang="fr-FR" sz="1400" spc="-30" dirty="0">
                <a:latin typeface="Segoe UI" panose="020B0502040204020203" pitchFamily="34" charset="0"/>
                <a:cs typeface="Segoe UI" panose="020B0502040204020203" pitchFamily="34" charset="0"/>
              </a:rPr>
              <a:t> »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90293280-F773-4C45-9DC6-330B0AFC8554}"/>
              </a:ext>
            </a:extLst>
          </p:cNvPr>
          <p:cNvGrpSpPr/>
          <p:nvPr/>
        </p:nvGrpSpPr>
        <p:grpSpPr>
          <a:xfrm>
            <a:off x="2506137" y="4500745"/>
            <a:ext cx="6484202" cy="338554"/>
            <a:chOff x="2506137" y="4500745"/>
            <a:chExt cx="6484202" cy="338554"/>
          </a:xfrm>
        </p:grpSpPr>
        <p:sp>
          <p:nvSpPr>
            <p:cNvPr id="15" name="code">
              <a:extLst>
                <a:ext uri="{FF2B5EF4-FFF2-40B4-BE49-F238E27FC236}">
                  <a16:creationId xmlns:a16="http://schemas.microsoft.com/office/drawing/2014/main" id="{C1759D82-2310-4FE2-A0DC-55C684104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45" y="4511431"/>
              <a:ext cx="2502534" cy="317183"/>
            </a:xfrm>
            <a:prstGeom prst="roundRect">
              <a:avLst>
                <a:gd name="adj" fmla="val 22050"/>
              </a:avLst>
            </a:prstGeom>
            <a:solidFill>
              <a:srgbClr val="1E1E1E"/>
            </a:solidFill>
            <a:ln>
              <a:solidFill>
                <a:schemeClr val="bg2"/>
              </a:solidFill>
              <a:headEnd/>
              <a:tailEnd/>
            </a:ln>
          </p:spPr>
          <p:style>
            <a:lnRef idx="1">
              <a:schemeClr val="accent1"/>
            </a:lnRef>
            <a:fillRef idx="1003">
              <a:schemeClr val="lt2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t" anchorCtr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fr-FR" sz="1200" b="1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nom_tableau2</a:t>
              </a:r>
              <a:r>
                <a:rPr lang="fr-FR" sz="1200" b="1" dirty="0">
                  <a:solidFill>
                    <a:srgbClr val="DCDCDC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fr-FR" sz="1200" b="1" dirty="0" err="1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nom_tableau</a:t>
              </a:r>
              <a:r>
                <a:rPr lang="fr-FR" sz="1200" b="1" dirty="0">
                  <a:solidFill>
                    <a:srgbClr val="DCDCDC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fr-F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2DA90F14-3DEE-4E9A-BF9F-A5841191B5C7}"/>
                </a:ext>
              </a:extLst>
            </p:cNvPr>
            <p:cNvSpPr txBox="1"/>
            <p:nvPr/>
          </p:nvSpPr>
          <p:spPr bwMode="auto">
            <a:xfrm>
              <a:off x="2506137" y="4500745"/>
              <a:ext cx="420308" cy="3385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FR" sz="1600" kern="1200" dirty="0">
                  <a:latin typeface="Segoe UI" panose="020B0502040204020203" pitchFamily="34" charset="0"/>
                  <a:cs typeface="Segoe UI" panose="020B0502040204020203" pitchFamily="34" charset="0"/>
                </a:rPr>
                <a:t>ou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77DE1F90-E5EE-4945-B93E-E9D10C12DF47}"/>
                </a:ext>
              </a:extLst>
            </p:cNvPr>
            <p:cNvSpPr txBox="1"/>
            <p:nvPr/>
          </p:nvSpPr>
          <p:spPr bwMode="auto">
            <a:xfrm>
              <a:off x="5428979" y="4500745"/>
              <a:ext cx="3561360" cy="3385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FR" sz="1600" kern="1200" dirty="0">
                  <a:latin typeface="Segoe UI" panose="020B0502040204020203" pitchFamily="34" charset="0"/>
                  <a:cs typeface="Segoe UI" panose="020B0502040204020203" pitchFamily="34" charset="0"/>
                </a:rPr>
                <a:t>seulement s’il s’agit d’un </a:t>
              </a:r>
              <a:r>
                <a:rPr lang="fr-FR" sz="1600" b="1" kern="1200" dirty="0">
                  <a:latin typeface="Consolas" panose="020B0609020204030204" pitchFamily="49" charset="0"/>
                  <a:cs typeface="Segoe UI" panose="020B0502040204020203" pitchFamily="34" charset="0"/>
                </a:rPr>
                <a:t>std::</a:t>
              </a:r>
              <a:r>
                <a:rPr lang="fr-FR" sz="1600" b="1" kern="1200" dirty="0" err="1">
                  <a:latin typeface="Consolas" panose="020B0609020204030204" pitchFamily="49" charset="0"/>
                  <a:cs typeface="Segoe UI" panose="020B0502040204020203" pitchFamily="34" charset="0"/>
                </a:rPr>
                <a:t>array</a:t>
              </a:r>
              <a:endParaRPr lang="fr-FR" sz="1600" b="1" kern="1200" dirty="0">
                <a:latin typeface="Consolas" panose="020B0609020204030204" pitchFamily="49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63262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5CE1ED-AECF-467A-8FEB-089F5DE07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42900"/>
            <a:ext cx="8839200" cy="685799"/>
          </a:xfrm>
        </p:spPr>
        <p:txBody>
          <a:bodyPr/>
          <a:lstStyle/>
          <a:p>
            <a:r>
              <a:rPr lang="fr-FR" dirty="0"/>
              <a:t>Bilan sur les tableaux de taille fixe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3DBA18-6553-41CC-97DA-1C54EA601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4800" y="1085850"/>
            <a:ext cx="6706800" cy="3829050"/>
          </a:xfrm>
        </p:spPr>
        <p:txBody>
          <a:bodyPr/>
          <a:lstStyle/>
          <a:p>
            <a:r>
              <a:rPr lang="fr-FR" dirty="0"/>
              <a:t>Les tableaux vus ont une taille fixe</a:t>
            </a:r>
          </a:p>
          <a:p>
            <a:pPr lvl="1"/>
            <a:r>
              <a:rPr lang="fr-FR" dirty="0"/>
              <a:t>Une fois le tableau créé, il n’est pas possible de :</a:t>
            </a:r>
          </a:p>
          <a:p>
            <a:pPr lvl="2"/>
            <a:r>
              <a:rPr lang="fr-FR" dirty="0"/>
              <a:t>Changer sa taille</a:t>
            </a:r>
          </a:p>
          <a:p>
            <a:pPr lvl="2"/>
            <a:r>
              <a:rPr lang="fr-FR" dirty="0"/>
              <a:t>Ajouter des éléments</a:t>
            </a:r>
          </a:p>
          <a:p>
            <a:pPr lvl="2"/>
            <a:r>
              <a:rPr lang="fr-FR" dirty="0"/>
              <a:t>Retirer des éléments</a:t>
            </a:r>
          </a:p>
          <a:p>
            <a:endParaRPr lang="fr-FR" dirty="0"/>
          </a:p>
          <a:p>
            <a:r>
              <a:rPr lang="fr-FR" dirty="0"/>
              <a:t>En C++, il est possible de manipuler des tableaux de taille dynamique à l’aide de la bibliothèque standard </a:t>
            </a:r>
            <a:r>
              <a:rPr lang="fr-FR" b="1" dirty="0">
                <a:latin typeface="Consolas" panose="020B0609020204030204" pitchFamily="49" charset="0"/>
              </a:rPr>
              <a:t>&lt;</a:t>
            </a:r>
            <a:r>
              <a:rPr lang="fr-FR" b="1" dirty="0" err="1">
                <a:latin typeface="Consolas" panose="020B0609020204030204" pitchFamily="49" charset="0"/>
              </a:rPr>
              <a:t>vector</a:t>
            </a:r>
            <a:r>
              <a:rPr lang="fr-FR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4F0D2-3C17-4758-8A4E-C82E50BCDC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6" y="4914920"/>
            <a:ext cx="2283653" cy="228600"/>
          </a:xfrm>
        </p:spPr>
        <p:txBody>
          <a:bodyPr/>
          <a:lstStyle/>
          <a:p>
            <a:fld id="{13E659B8-7508-4E5B-A384-6019B9D870F7}" type="datetime1">
              <a:rPr lang="fr-FR" smtClean="0"/>
              <a:pPr/>
              <a:t>23/09/2022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D52471-D4AA-4D19-ABC4-D43182696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0" y="4914920"/>
            <a:ext cx="6445617" cy="228580"/>
          </a:xfrm>
        </p:spPr>
        <p:txBody>
          <a:bodyPr/>
          <a:lstStyle/>
          <a:p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E3B30F-30BB-48DF-9840-E4CEC703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1618" y="4811316"/>
            <a:ext cx="371475" cy="275034"/>
          </a:xfrm>
        </p:spPr>
        <p:txBody>
          <a:bodyPr/>
          <a:lstStyle/>
          <a:p>
            <a:fld id="{FED38763-6C8A-413F-B744-2C0F40D941F6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D474FDC6-6206-4E05-A2AD-CF8EEADA47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 sz="9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Tableaux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Tableaux par l’exemple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Un tableau en mémoire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Syntaxe de création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Accès aux éléments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Parcours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Taille d’un tableau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Copier un tableau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Syntaxe moderne</a:t>
            </a:r>
          </a:p>
          <a:p>
            <a:pPr lvl="1"/>
            <a:r>
              <a:rPr lang="fr-FR" sz="8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Bilan sur les tableaux de taille fixe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Tableau de taille dynamique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Changement de taille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Ajout / suppression en fin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Bilan</a:t>
            </a:r>
          </a:p>
          <a:p>
            <a:pPr lvl="0"/>
            <a:r>
              <a:rPr lang="fr-FR" sz="900">
                <a:solidFill>
                  <a:srgbClr val="79D2FF"/>
                </a:solidFill>
              </a:rPr>
              <a:t>Chaines de caractères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Codage des caractères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Manipulation de chaines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Chaines de longueur dynamique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Bilan</a:t>
            </a:r>
          </a:p>
          <a:p>
            <a:pPr lvl="0"/>
            <a:r>
              <a:rPr lang="fr-FR" sz="900">
                <a:solidFill>
                  <a:srgbClr val="79D2FF"/>
                </a:solidFill>
              </a:rPr>
              <a:t>Tableaux à plusieurs dimensions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Dimension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Création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Parcours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Syntaxe moderne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Tableaux dynamiques à ND</a:t>
            </a:r>
            <a:endParaRPr lang="fr-FR" sz="800" dirty="0">
              <a:solidFill>
                <a:srgbClr val="79D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96357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B40001-5C1B-404D-AE75-B3787FB9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Tableau de taille dynamique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8CAD51-AD98-41BC-BDE5-512E4E807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4800" y="1599076"/>
            <a:ext cx="6706800" cy="3315823"/>
          </a:xfrm>
        </p:spPr>
        <p:txBody>
          <a:bodyPr/>
          <a:lstStyle/>
          <a:p>
            <a:r>
              <a:rPr lang="fr-FR" dirty="0"/>
              <a:t>Création de tableaux de taille dynamique :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55A72C-6F2D-4D38-94B1-D660C5CF6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2BF594-01EC-475B-90CE-7DBC83BF5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3661D8-3420-4DFD-AB77-8D59B86F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22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5EB4D19-4520-4F62-A2D9-AC87043122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/>
          </a:bodyPr>
          <a:lstStyle/>
          <a:p>
            <a:pPr lvl="0"/>
            <a:r>
              <a:rPr lang="fr-FR" sz="900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Tableaux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Tableaux par l’exemple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Un tableau en mémoire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Syntaxe de création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Accès aux éléments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Taille d’un tableau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Copier un tableau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chemeClr val="bg2"/>
                </a:solidFill>
              </a:rPr>
              <a:t>Bilan sur les tableaux de taille fixe</a:t>
            </a:r>
          </a:p>
          <a:p>
            <a:pPr lvl="1"/>
            <a:r>
              <a:rPr lang="fr-FR" sz="800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Tableau de taille dynamique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Changement de taille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Ajout / suppression en fin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Bilan</a:t>
            </a:r>
          </a:p>
          <a:p>
            <a:pPr lvl="0"/>
            <a:r>
              <a:rPr lang="fr-FR" sz="900" dirty="0">
                <a:solidFill>
                  <a:srgbClr val="79D2FF"/>
                </a:solidFill>
              </a:rPr>
              <a:t>Chaines de caractères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Codage des caractères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Manipulation de chaines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Chaines de longueur dynamique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Bilan</a:t>
            </a:r>
          </a:p>
          <a:p>
            <a:pPr lvl="0"/>
            <a:r>
              <a:rPr lang="fr-FR" sz="900" dirty="0">
                <a:solidFill>
                  <a:srgbClr val="79D2FF"/>
                </a:solidFill>
              </a:rPr>
              <a:t>Tableaux à plusieurs dimensions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Dimension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Création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Tableaux dynamiques à ND</a:t>
            </a:r>
          </a:p>
        </p:txBody>
      </p:sp>
      <p:sp>
        <p:nvSpPr>
          <p:cNvPr id="8" name="code">
            <a:extLst>
              <a:ext uri="{FF2B5EF4-FFF2-40B4-BE49-F238E27FC236}">
                <a16:creationId xmlns:a16="http://schemas.microsoft.com/office/drawing/2014/main" id="{F32FBA08-9D20-40E6-8859-D775A1436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846" y="1211409"/>
            <a:ext cx="2132708" cy="387668"/>
          </a:xfrm>
          <a:prstGeom prst="roundRect">
            <a:avLst>
              <a:gd name="adj" fmla="val 22050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r>
              <a:rPr lang="fr-FR" sz="1600" b="1" i="0" dirty="0">
                <a:solidFill>
                  <a:srgbClr val="9B9B9B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fr-FR" sz="1600" b="1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600" b="1" i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fr-FR" sz="1600" b="1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600" dirty="0"/>
          </a:p>
        </p:txBody>
      </p:sp>
      <p:sp>
        <p:nvSpPr>
          <p:cNvPr id="9" name="code">
            <a:extLst>
              <a:ext uri="{FF2B5EF4-FFF2-40B4-BE49-F238E27FC236}">
                <a16:creationId xmlns:a16="http://schemas.microsoft.com/office/drawing/2014/main" id="{7EDA8207-2F2B-43F8-B210-5EF55F27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769" y="2530418"/>
            <a:ext cx="4358886" cy="1631394"/>
          </a:xfrm>
          <a:prstGeom prst="roundRect">
            <a:avLst>
              <a:gd name="adj" fmla="val 4880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noAutofit/>
          </a:bodyPr>
          <a:lstStyle/>
          <a:p>
            <a:pPr>
              <a:spcAft>
                <a:spcPts val="0"/>
              </a:spcAft>
            </a:pP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6AEF45-4E54-4C93-BE3E-B05ADDEFFE79}"/>
              </a:ext>
            </a:extLst>
          </p:cNvPr>
          <p:cNvSpPr/>
          <p:nvPr/>
        </p:nvSpPr>
        <p:spPr>
          <a:xfrm>
            <a:off x="2494900" y="2624138"/>
            <a:ext cx="2455912" cy="1881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8A5EEA-7047-4C6E-9718-FF766E7831DB}"/>
              </a:ext>
            </a:extLst>
          </p:cNvPr>
          <p:cNvSpPr/>
          <p:nvPr/>
        </p:nvSpPr>
        <p:spPr>
          <a:xfrm>
            <a:off x="2494900" y="3048407"/>
            <a:ext cx="2848818" cy="1881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A1783F-3BB1-414D-A21A-879E8F57094E}"/>
              </a:ext>
            </a:extLst>
          </p:cNvPr>
          <p:cNvSpPr/>
          <p:nvPr/>
        </p:nvSpPr>
        <p:spPr>
          <a:xfrm>
            <a:off x="2494899" y="3477439"/>
            <a:ext cx="4141837" cy="1881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373ABD-E59B-4279-94C3-94215055CD30}"/>
              </a:ext>
            </a:extLst>
          </p:cNvPr>
          <p:cNvSpPr/>
          <p:nvPr/>
        </p:nvSpPr>
        <p:spPr>
          <a:xfrm>
            <a:off x="2498124" y="3907880"/>
            <a:ext cx="3352801" cy="1881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ode">
            <a:extLst>
              <a:ext uri="{FF2B5EF4-FFF2-40B4-BE49-F238E27FC236}">
                <a16:creationId xmlns:a16="http://schemas.microsoft.com/office/drawing/2014/main" id="{01D3E5ED-DADA-4DCA-ADF7-44AF18150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769" y="2530418"/>
            <a:ext cx="4358886" cy="1631394"/>
          </a:xfrm>
          <a:prstGeom prst="roundRect">
            <a:avLst>
              <a:gd name="adj" fmla="val 4880"/>
            </a:avLst>
          </a:prstGeom>
          <a:noFill/>
          <a:ln>
            <a:solidFill>
              <a:schemeClr val="bg2"/>
            </a:solidFill>
            <a:headEnd/>
            <a:tailEnd/>
          </a:ln>
          <a:effectLst/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fr-F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tab0;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fr-F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tab1(</a:t>
            </a:r>
            <a:r>
              <a:rPr lang="fr-FR" sz="14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fr-F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tab2 = { </a:t>
            </a:r>
            <a:r>
              <a:rPr lang="fr-FR" sz="14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4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4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4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};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tab3 = { </a:t>
            </a:r>
            <a:r>
              <a:rPr lang="fr-FR" sz="14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4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4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4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14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};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Bulle narrative : rectangle à coins arrondis 14">
            <a:extLst>
              <a:ext uri="{FF2B5EF4-FFF2-40B4-BE49-F238E27FC236}">
                <a16:creationId xmlns:a16="http://schemas.microsoft.com/office/drawing/2014/main" id="{1EDC9BC8-A1C7-4D47-AD07-02E81383E25F}"/>
              </a:ext>
            </a:extLst>
          </p:cNvPr>
          <p:cNvSpPr/>
          <p:nvPr/>
        </p:nvSpPr>
        <p:spPr>
          <a:xfrm>
            <a:off x="4274151" y="2169286"/>
            <a:ext cx="3234940" cy="340519"/>
          </a:xfrm>
          <a:prstGeom prst="wedgeRoundRectCallout">
            <a:avLst>
              <a:gd name="adj1" fmla="val -46762"/>
              <a:gd name="adj2" fmla="val 8827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Création d’un tableau de </a:t>
            </a:r>
            <a:r>
              <a:rPr lang="fr-FR" sz="1400" b="1" dirty="0">
                <a:latin typeface="Consolas" panose="020B0609020204030204" pitchFamily="49" charset="0"/>
                <a:cs typeface="Segoe UI" panose="020B0502040204020203" pitchFamily="34" charset="0"/>
              </a:rPr>
              <a:t>double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 vide</a:t>
            </a:r>
          </a:p>
        </p:txBody>
      </p:sp>
      <p:sp>
        <p:nvSpPr>
          <p:cNvPr id="16" name="Bulle narrative : rectangle à coins arrondis 15">
            <a:extLst>
              <a:ext uri="{FF2B5EF4-FFF2-40B4-BE49-F238E27FC236}">
                <a16:creationId xmlns:a16="http://schemas.microsoft.com/office/drawing/2014/main" id="{9316026F-7B8C-4E2E-B1AD-656BE9DDD0AA}"/>
              </a:ext>
            </a:extLst>
          </p:cNvPr>
          <p:cNvSpPr/>
          <p:nvPr/>
        </p:nvSpPr>
        <p:spPr>
          <a:xfrm>
            <a:off x="5220203" y="2619153"/>
            <a:ext cx="3056904" cy="340519"/>
          </a:xfrm>
          <a:prstGeom prst="wedgeRoundRectCallout">
            <a:avLst>
              <a:gd name="adj1" fmla="val -46762"/>
              <a:gd name="adj2" fmla="val 8827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Création d’un tableau de 42 </a:t>
            </a:r>
            <a:r>
              <a:rPr lang="fr-FR" sz="1400" b="1" dirty="0">
                <a:latin typeface="Consolas" panose="020B0609020204030204" pitchFamily="49" charset="0"/>
                <a:cs typeface="Segoe UI" panose="020B0502040204020203" pitchFamily="34" charset="0"/>
              </a:rPr>
              <a:t>double</a:t>
            </a:r>
            <a:endParaRPr lang="fr-F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Bulle narrative : rectangle à coins arrondis 16">
            <a:extLst>
              <a:ext uri="{FF2B5EF4-FFF2-40B4-BE49-F238E27FC236}">
                <a16:creationId xmlns:a16="http://schemas.microsoft.com/office/drawing/2014/main" id="{858CE354-12DF-4D19-B8E8-8E146EE2EF91}"/>
              </a:ext>
            </a:extLst>
          </p:cNvPr>
          <p:cNvSpPr/>
          <p:nvPr/>
        </p:nvSpPr>
        <p:spPr>
          <a:xfrm>
            <a:off x="6704554" y="3064275"/>
            <a:ext cx="2373626" cy="817245"/>
          </a:xfrm>
          <a:prstGeom prst="wedgeRoundRectCallout">
            <a:avLst>
              <a:gd name="adj1" fmla="val -55699"/>
              <a:gd name="adj2" fmla="val -123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Création d’un tableau de 4 </a:t>
            </a:r>
            <a:r>
              <a:rPr lang="fr-FR" sz="1400" b="1" dirty="0">
                <a:latin typeface="Consolas" panose="020B0609020204030204" pitchFamily="49" charset="0"/>
                <a:cs typeface="Segoe UI" panose="020B0502040204020203" pitchFamily="34" charset="0"/>
              </a:rPr>
              <a:t>double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 initialisé avec les 4 entiers 1, 2, 3, 4</a:t>
            </a:r>
          </a:p>
        </p:txBody>
      </p:sp>
      <p:sp>
        <p:nvSpPr>
          <p:cNvPr id="18" name="Bulle narrative : rectangle à coins arrondis 17">
            <a:extLst>
              <a:ext uri="{FF2B5EF4-FFF2-40B4-BE49-F238E27FC236}">
                <a16:creationId xmlns:a16="http://schemas.microsoft.com/office/drawing/2014/main" id="{53C0B170-BE35-427B-BF09-5B87C40452A2}"/>
              </a:ext>
            </a:extLst>
          </p:cNvPr>
          <p:cNvSpPr/>
          <p:nvPr/>
        </p:nvSpPr>
        <p:spPr>
          <a:xfrm>
            <a:off x="2587564" y="4278879"/>
            <a:ext cx="6144054" cy="340519"/>
          </a:xfrm>
          <a:prstGeom prst="wedgeRoundRectCallout">
            <a:avLst>
              <a:gd name="adj1" fmla="val -15092"/>
              <a:gd name="adj2" fmla="val -11150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C++17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 - Création d’un tableau de 4 </a:t>
            </a:r>
            <a:r>
              <a:rPr lang="fr-FR" sz="1400" b="1" dirty="0" err="1">
                <a:latin typeface="Consolas" panose="020B0609020204030204" pitchFamily="49" charset="0"/>
                <a:cs typeface="Segoe UI" panose="020B0502040204020203" pitchFamily="34" charset="0"/>
              </a:rPr>
              <a:t>int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 initialisé avec les 4 entiers 1, 2, 3, 4</a:t>
            </a:r>
          </a:p>
        </p:txBody>
      </p:sp>
    </p:spTree>
    <p:extLst>
      <p:ext uri="{BB962C8B-B14F-4D97-AF65-F5344CB8AC3E}">
        <p14:creationId xmlns:p14="http://schemas.microsoft.com/office/powerpoint/2010/main" val="296545639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115998" y="10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42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15 0.0825 E" pathEditMode="relative" ptsTypes="">
                                      <p:cBhvr>
                                        <p:cTn id="2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145388" y="10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07 0.0834 E" pathEditMode="relative" ptsTypes="">
                                      <p:cBhvr>
                                        <p:cTn id="4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7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80950" y="10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28 0.0837 E" pathEditMode="relative" ptsTypes="">
                                      <p:cBhvr>
                                        <p:cTn id="7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  <p:bldP spid="11" grpId="4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  <p:bldP spid="13" grpId="2" animBg="1"/>
      <p:bldP spid="13" grpId="3" animBg="1"/>
      <p:bldP spid="13" grpId="4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73C263-BFBC-4244-A549-00E54556E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Tableau de taille dynamique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876BDD-43CA-4ED8-BB6F-9A279B72E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L’accès aux éléments se fait exactement comme pour un tableau de taille fixe</a:t>
            </a:r>
          </a:p>
          <a:p>
            <a:pPr lvl="1"/>
            <a:r>
              <a:rPr lang="fr-FR" dirty="0"/>
              <a:t>Accès via </a:t>
            </a:r>
            <a:r>
              <a:rPr lang="fr-FR" b="1" dirty="0">
                <a:latin typeface="Consolas" panose="020B0609020204030204" pitchFamily="49" charset="0"/>
              </a:rPr>
              <a:t>[]</a:t>
            </a:r>
            <a:r>
              <a:rPr lang="fr-FR" dirty="0"/>
              <a:t> ou par un </a:t>
            </a:r>
            <a:r>
              <a:rPr lang="fr-FR" i="1" dirty="0"/>
              <a:t>range-for</a:t>
            </a:r>
          </a:p>
          <a:p>
            <a:pPr lvl="1"/>
            <a:endParaRPr lang="fr-FR" i="1" dirty="0"/>
          </a:p>
          <a:p>
            <a:r>
              <a:rPr lang="fr-FR" dirty="0"/>
              <a:t>La copie d’un tableau se fait aussi facilement que pour un </a:t>
            </a:r>
            <a:r>
              <a:rPr lang="fr-FR" b="1" dirty="0">
                <a:latin typeface="Consolas" panose="020B0609020204030204" pitchFamily="49" charset="0"/>
              </a:rPr>
              <a:t>std::</a:t>
            </a:r>
            <a:r>
              <a:rPr lang="fr-FR" b="1" dirty="0" err="1">
                <a:latin typeface="Consolas" panose="020B0609020204030204" pitchFamily="49" charset="0"/>
              </a:rPr>
              <a:t>array</a:t>
            </a:r>
            <a:endParaRPr lang="fr-FR" b="1" dirty="0">
              <a:latin typeface="Consolas" panose="020B0609020204030204" pitchFamily="49" charset="0"/>
            </a:endParaRPr>
          </a:p>
          <a:p>
            <a:pPr lvl="1"/>
            <a:r>
              <a:rPr lang="fr-FR" dirty="0"/>
              <a:t>La taille du tableau s’adapte automatiquement</a:t>
            </a:r>
          </a:p>
          <a:p>
            <a:pPr lvl="1"/>
            <a:endParaRPr lang="fr-FR" dirty="0"/>
          </a:p>
          <a:p>
            <a:r>
              <a:rPr lang="fr-FR" dirty="0"/>
              <a:t>En plus, il est possible de :</a:t>
            </a:r>
          </a:p>
          <a:p>
            <a:pPr lvl="1"/>
            <a:r>
              <a:rPr lang="fr-FR" dirty="0"/>
              <a:t>Changer la taille du tableau</a:t>
            </a:r>
          </a:p>
          <a:p>
            <a:pPr lvl="1"/>
            <a:r>
              <a:rPr lang="fr-FR" dirty="0"/>
              <a:t>Ajouter un élément</a:t>
            </a:r>
          </a:p>
          <a:p>
            <a:pPr lvl="1"/>
            <a:r>
              <a:rPr lang="fr-FR" dirty="0"/>
              <a:t>Retirer un élément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43D1BB-6A43-4FE7-AA49-1FCC55D1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5D8A3B-9317-4B87-AF6F-18D21B3DA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868326-08C6-4B23-9EEC-772B12FA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23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6D51543-316B-4288-A528-07825F252F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 sz="9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Tableaux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Tableaux par l’exemple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Un tableau en mémoire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Syntaxe de création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Accès aux éléments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Parcours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Taille d’un tableau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Copier un tableau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Syntaxe moderne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Bilan sur les tableaux de taille fixe</a:t>
            </a:r>
          </a:p>
          <a:p>
            <a:pPr lvl="1"/>
            <a:r>
              <a:rPr lang="fr-FR" sz="8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Tableau de taille dynamique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Changement de taille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Ajout / suppression en fin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Bilan</a:t>
            </a:r>
          </a:p>
          <a:p>
            <a:pPr lvl="0"/>
            <a:r>
              <a:rPr lang="fr-FR" sz="900">
                <a:solidFill>
                  <a:srgbClr val="79D2FF"/>
                </a:solidFill>
              </a:rPr>
              <a:t>Chaines de caractères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Codage des caractères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Manipulation de chaines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Chaines de longueur dynamique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Bilan</a:t>
            </a:r>
          </a:p>
          <a:p>
            <a:pPr lvl="0"/>
            <a:r>
              <a:rPr lang="fr-FR" sz="900">
                <a:solidFill>
                  <a:srgbClr val="79D2FF"/>
                </a:solidFill>
              </a:rPr>
              <a:t>Tableaux à plusieurs dimensions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Dimension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Création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Parcours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Syntaxe moderne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Tableaux dynamiques à ND</a:t>
            </a:r>
            <a:endParaRPr lang="fr-FR" sz="800" dirty="0">
              <a:solidFill>
                <a:srgbClr val="79D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285876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4A07C5-1DB7-4C0C-927A-12459E4B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Changement de la taille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8344A9-4246-4707-8D80-E70DD17CC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change la taille d’un tableau en appliquant la fonction </a:t>
            </a:r>
            <a:r>
              <a:rPr lang="fr-FR" b="1" dirty="0" err="1">
                <a:latin typeface="Consolas" panose="020B0609020204030204" pitchFamily="49" charset="0"/>
              </a:rPr>
              <a:t>resize</a:t>
            </a:r>
            <a:r>
              <a:rPr lang="fr-FR" b="1" dirty="0">
                <a:latin typeface="Consolas" panose="020B0609020204030204" pitchFamily="49" charset="0"/>
              </a:rPr>
              <a:t>()</a:t>
            </a:r>
            <a:r>
              <a:rPr lang="fr-FR" dirty="0"/>
              <a:t> :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D3F921-32DE-4B62-82EC-1B04011DC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D9F463-233E-4178-9B1A-0B9267A2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6936F-C69A-4332-9392-B4A0E28C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24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5891E10-974F-4E6C-8850-BC7B485A65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/>
          </a:bodyPr>
          <a:lstStyle/>
          <a:p>
            <a:pPr lvl="0"/>
            <a:r>
              <a:rPr lang="fr-FR" sz="900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Tableaux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Tableaux par l’exemple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Un tableau en mémoire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Syntaxe de création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Accès aux éléments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Taille d’un tableau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Copier un tableau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Bilan sur les tableaux de taille fixe</a:t>
            </a:r>
          </a:p>
          <a:p>
            <a:pPr lvl="1"/>
            <a:r>
              <a:rPr lang="fr-FR" sz="800" dirty="0">
                <a:solidFill>
                  <a:schemeClr val="bg2"/>
                </a:solidFill>
              </a:rPr>
              <a:t>Tableau de taille dynamique</a:t>
            </a:r>
          </a:p>
          <a:p>
            <a:pPr lvl="1"/>
            <a:r>
              <a:rPr lang="fr-FR" sz="800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Changement de taille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Ajout / suppression en fin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Bilan</a:t>
            </a:r>
          </a:p>
          <a:p>
            <a:pPr lvl="0"/>
            <a:r>
              <a:rPr lang="fr-FR" sz="900" dirty="0">
                <a:solidFill>
                  <a:srgbClr val="79D2FF"/>
                </a:solidFill>
              </a:rPr>
              <a:t>Chaines de caractères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Codage des caractères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Manipulation de chaines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Chaines de longueur dynamique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Bilan</a:t>
            </a:r>
          </a:p>
          <a:p>
            <a:pPr lvl="0"/>
            <a:r>
              <a:rPr lang="fr-FR" sz="900" dirty="0">
                <a:solidFill>
                  <a:srgbClr val="79D2FF"/>
                </a:solidFill>
              </a:rPr>
              <a:t>Tableaux à plusieurs dimensions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Dimension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Création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Tableaux dynamiques à ND</a:t>
            </a:r>
          </a:p>
        </p:txBody>
      </p:sp>
      <p:sp>
        <p:nvSpPr>
          <p:cNvPr id="8" name="code">
            <a:extLst>
              <a:ext uri="{FF2B5EF4-FFF2-40B4-BE49-F238E27FC236}">
                <a16:creationId xmlns:a16="http://schemas.microsoft.com/office/drawing/2014/main" id="{86B6BF7C-F466-45DE-9492-AC2B27937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660" y="2067694"/>
            <a:ext cx="3598262" cy="2090261"/>
          </a:xfrm>
          <a:prstGeom prst="roundRect">
            <a:avLst>
              <a:gd name="adj" fmla="val 4880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noAutofit/>
          </a:bodyPr>
          <a:lstStyle/>
          <a:p>
            <a:pPr>
              <a:spcAft>
                <a:spcPts val="0"/>
              </a:spcAft>
            </a:pP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2FE986-3E83-4E76-B6DC-25753F81BFE7}"/>
              </a:ext>
            </a:extLst>
          </p:cNvPr>
          <p:cNvSpPr/>
          <p:nvPr/>
        </p:nvSpPr>
        <p:spPr>
          <a:xfrm>
            <a:off x="3044791" y="2389627"/>
            <a:ext cx="1501036" cy="1881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9DC048-D3C9-447A-BFC1-17096BA57F70}"/>
              </a:ext>
            </a:extLst>
          </p:cNvPr>
          <p:cNvSpPr/>
          <p:nvPr/>
        </p:nvSpPr>
        <p:spPr>
          <a:xfrm>
            <a:off x="3044791" y="2585683"/>
            <a:ext cx="2683525" cy="41869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E14B66-1419-473D-BA8F-BF9AD9A7B412}"/>
              </a:ext>
            </a:extLst>
          </p:cNvPr>
          <p:cNvSpPr/>
          <p:nvPr/>
        </p:nvSpPr>
        <p:spPr>
          <a:xfrm>
            <a:off x="3044790" y="3237989"/>
            <a:ext cx="1501037" cy="1881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9B9307-4A26-400B-A3F7-DDE370742D75}"/>
              </a:ext>
            </a:extLst>
          </p:cNvPr>
          <p:cNvSpPr/>
          <p:nvPr/>
        </p:nvSpPr>
        <p:spPr>
          <a:xfrm>
            <a:off x="3048015" y="3445156"/>
            <a:ext cx="2680301" cy="41869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code">
            <a:extLst>
              <a:ext uri="{FF2B5EF4-FFF2-40B4-BE49-F238E27FC236}">
                <a16:creationId xmlns:a16="http://schemas.microsoft.com/office/drawing/2014/main" id="{16A809E2-6EE4-45C6-9BAD-14AA2898F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660" y="2067695"/>
            <a:ext cx="3598262" cy="2090261"/>
          </a:xfrm>
          <a:prstGeom prst="roundRect">
            <a:avLst>
              <a:gd name="adj" fmla="val 4880"/>
            </a:avLst>
          </a:prstGeom>
          <a:noFill/>
          <a:ln>
            <a:solidFill>
              <a:schemeClr val="bg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400" b="1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tab = { </a:t>
            </a:r>
            <a:r>
              <a:rPr lang="fr-FR" sz="14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4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4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4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};</a:t>
            </a: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tab.resize</a:t>
            </a: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4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140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tab)</a:t>
            </a: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400" b="1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400" b="1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fr-FR" sz="14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fr-FR" sz="14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400" b="1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fr-FR" sz="14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'\n'</a:t>
            </a: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tab.resize</a:t>
            </a: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4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140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tab)</a:t>
            </a: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400" b="1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400" b="1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fr-FR" sz="14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fr-FR" sz="14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400" b="1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fr-FR" sz="14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'\n'</a:t>
            </a: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012EEB-CEA7-4805-8ED8-89073F3F78D7}"/>
              </a:ext>
            </a:extLst>
          </p:cNvPr>
          <p:cNvSpPr/>
          <p:nvPr/>
        </p:nvSpPr>
        <p:spPr>
          <a:xfrm>
            <a:off x="4199220" y="4304629"/>
            <a:ext cx="1079142" cy="523220"/>
          </a:xfrm>
          <a:prstGeom prst="rect">
            <a:avLst/>
          </a:prstGeom>
          <a:solidFill>
            <a:schemeClr val="tx2"/>
          </a:solidFill>
          <a:ln w="6350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fr-FR" sz="1400" b="1" dirty="0">
                <a:solidFill>
                  <a:schemeClr val="tx2">
                    <a:lumMod val="10000"/>
                    <a:lumOff val="9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1 2 3 </a:t>
            </a:r>
          </a:p>
          <a:p>
            <a:r>
              <a:rPr lang="fr-FR" sz="1400" b="1" dirty="0">
                <a:solidFill>
                  <a:schemeClr val="tx2">
                    <a:lumMod val="10000"/>
                    <a:lumOff val="9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1 2 3 0 0</a:t>
            </a:r>
          </a:p>
        </p:txBody>
      </p:sp>
      <p:sp>
        <p:nvSpPr>
          <p:cNvPr id="15" name="Bulle narrative : rectangle à coins arrondis 14">
            <a:extLst>
              <a:ext uri="{FF2B5EF4-FFF2-40B4-BE49-F238E27FC236}">
                <a16:creationId xmlns:a16="http://schemas.microsoft.com/office/drawing/2014/main" id="{D32F56B6-088E-4F43-BE09-CD256DD77D4A}"/>
              </a:ext>
            </a:extLst>
          </p:cNvPr>
          <p:cNvSpPr/>
          <p:nvPr/>
        </p:nvSpPr>
        <p:spPr>
          <a:xfrm>
            <a:off x="5678937" y="2426949"/>
            <a:ext cx="2808431" cy="340519"/>
          </a:xfrm>
          <a:prstGeom prst="wedgeRoundRectCallout">
            <a:avLst>
              <a:gd name="adj1" fmla="val -91952"/>
              <a:gd name="adj2" fmla="val -3500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Le tableau devient </a:t>
            </a:r>
            <a:r>
              <a:rPr lang="fr-FR" sz="1400" b="1" dirty="0">
                <a:latin typeface="Consolas" panose="020B0609020204030204" pitchFamily="49" charset="0"/>
                <a:cs typeface="Segoe UI" panose="020B0502040204020203" pitchFamily="34" charset="0"/>
              </a:rPr>
              <a:t>{ 1, 2, 3 }</a:t>
            </a:r>
          </a:p>
        </p:txBody>
      </p:sp>
      <p:sp>
        <p:nvSpPr>
          <p:cNvPr id="16" name="Bulle narrative : rectangle à coins arrondis 15">
            <a:extLst>
              <a:ext uri="{FF2B5EF4-FFF2-40B4-BE49-F238E27FC236}">
                <a16:creationId xmlns:a16="http://schemas.microsoft.com/office/drawing/2014/main" id="{51699143-8763-40B0-B85A-3DD9756A35AF}"/>
              </a:ext>
            </a:extLst>
          </p:cNvPr>
          <p:cNvSpPr/>
          <p:nvPr/>
        </p:nvSpPr>
        <p:spPr>
          <a:xfrm>
            <a:off x="5558526" y="3067729"/>
            <a:ext cx="3410516" cy="340519"/>
          </a:xfrm>
          <a:prstGeom prst="wedgeRoundRectCallout">
            <a:avLst>
              <a:gd name="adj1" fmla="val -81420"/>
              <a:gd name="adj2" fmla="val 33947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Le tableau devient </a:t>
            </a:r>
            <a:r>
              <a:rPr lang="fr-FR" sz="1400" b="1" dirty="0">
                <a:latin typeface="Consolas" panose="020B0609020204030204" pitchFamily="49" charset="0"/>
                <a:cs typeface="Segoe UI" panose="020B0502040204020203" pitchFamily="34" charset="0"/>
              </a:rPr>
              <a:t>{ 1, 2, 3, 0, 0 }</a:t>
            </a:r>
          </a:p>
        </p:txBody>
      </p:sp>
    </p:spTree>
    <p:extLst>
      <p:ext uri="{BB962C8B-B14F-4D97-AF65-F5344CB8AC3E}">
        <p14:creationId xmlns:p14="http://schemas.microsoft.com/office/powerpoint/2010/main" val="393008487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9"/>
                                        </p:tgtEl>
                                      </p:cBhvr>
                                      <p:by x="178778" y="10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9"/>
                                        </p:tgtEl>
                                      </p:cBhvr>
                                      <p:by x="100000" y="222569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42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95062E-6 L 0.06476 0.06049 " pathEditMode="relative" rAng="0" ptsTypes="AA">
                                      <p:cBhvr>
                                        <p:cTn id="1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3025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55935" y="10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00000" y="4493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-0.06476 0.10432 " pathEditMode="relative" rAng="0" ptsTypes="AA">
                                      <p:cBhvr>
                                        <p:cTn id="3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47" y="521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178563" y="10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100000" y="222569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93827E-7 L 0.06476 0.06265 " pathEditMode="relative" rAng="0" ptsTypes="AA">
                                      <p:cBhvr>
                                        <p:cTn id="5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3117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9" grpId="3" animBg="1"/>
      <p:bldP spid="9" grpId="4" animBg="1"/>
      <p:bldP spid="10" grpId="0" animBg="1"/>
      <p:bldP spid="10" grpId="1" animBg="1"/>
      <p:bldP spid="10" grpId="2" animBg="1"/>
      <p:bldP spid="10" grpId="3" animBg="1"/>
      <p:bldP spid="10" grpId="4" animBg="1"/>
      <p:bldP spid="11" grpId="0" animBg="1"/>
      <p:bldP spid="11" grpId="1" animBg="1"/>
      <p:bldP spid="11" grpId="2" animBg="1"/>
      <p:bldP spid="11" grpId="3" animBg="1"/>
      <p:bldP spid="11" grpId="4" animBg="1"/>
      <p:bldP spid="12" grpId="0" animBg="1"/>
      <p:bldP spid="15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0E2391-795B-46D6-B423-B82000234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Changement de la taille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58DF86-6374-4EDC-BF40-3C1B7DFAE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 se passe-t-il en mémoire ?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C00039-275E-4B68-B529-3637ECBB8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E9E76F-8BCC-4514-A23A-1CCF9A2E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58" name="code">
            <a:extLst>
              <a:ext uri="{FF2B5EF4-FFF2-40B4-BE49-F238E27FC236}">
                <a16:creationId xmlns:a16="http://schemas.microsoft.com/office/drawing/2014/main" id="{F642DD7A-6542-4FCC-B4AF-00821A3D0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660" y="2595660"/>
            <a:ext cx="3464410" cy="760096"/>
          </a:xfrm>
          <a:prstGeom prst="roundRect">
            <a:avLst>
              <a:gd name="adj" fmla="val 4880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noAutofit/>
          </a:bodyPr>
          <a:lstStyle/>
          <a:p>
            <a:pPr>
              <a:spcAft>
                <a:spcPts val="0"/>
              </a:spcAft>
            </a:pP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6CE6FE-C12E-48E1-9AB9-FE2DAB37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25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77FCA81-38BD-4218-B410-BD3152CB1D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 sz="9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Tableaux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Tableaux par l’exemple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Un tableau en mémoire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Syntaxe de création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Accès aux éléments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Parcours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Taille d’un tableau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Copier un tableau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Syntaxe moderne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Bilan sur les tableaux de taille fixe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Tableau de taille dynamique</a:t>
            </a:r>
          </a:p>
          <a:p>
            <a:pPr lvl="1"/>
            <a:r>
              <a:rPr lang="fr-FR" sz="8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Changement de taille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Ajout / suppression en fin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Bilan</a:t>
            </a:r>
          </a:p>
          <a:p>
            <a:pPr lvl="0"/>
            <a:r>
              <a:rPr lang="fr-FR" sz="900">
                <a:solidFill>
                  <a:srgbClr val="79D2FF"/>
                </a:solidFill>
              </a:rPr>
              <a:t>Chaines de caractères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Codage des caractères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Manipulation de chaines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Chaines de longueur dynamique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Bilan</a:t>
            </a:r>
          </a:p>
          <a:p>
            <a:pPr lvl="0"/>
            <a:r>
              <a:rPr lang="fr-FR" sz="900">
                <a:solidFill>
                  <a:srgbClr val="79D2FF"/>
                </a:solidFill>
              </a:rPr>
              <a:t>Tableaux à plusieurs dimensions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Dimension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Création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Parcours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Syntaxe moderne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Tableaux dynamiques à ND</a:t>
            </a:r>
            <a:endParaRPr lang="fr-FR" sz="800" dirty="0">
              <a:solidFill>
                <a:srgbClr val="79D2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52182E-3BB8-454F-8E98-DB9AC8A3CB58}"/>
              </a:ext>
            </a:extLst>
          </p:cNvPr>
          <p:cNvSpPr/>
          <p:nvPr/>
        </p:nvSpPr>
        <p:spPr>
          <a:xfrm>
            <a:off x="7904080" y="1082618"/>
            <a:ext cx="864096" cy="3312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C79754E-55E9-4919-A31B-112A183280D1}"/>
              </a:ext>
            </a:extLst>
          </p:cNvPr>
          <p:cNvSpPr txBox="1"/>
          <p:nvPr/>
        </p:nvSpPr>
        <p:spPr bwMode="auto">
          <a:xfrm>
            <a:off x="7754794" y="4390991"/>
            <a:ext cx="1148904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kern="1200" dirty="0">
                <a:latin typeface="Segoe UI" panose="020B0502040204020203" pitchFamily="34" charset="0"/>
                <a:cs typeface="Segoe UI" panose="020B0502040204020203" pitchFamily="34" charset="0"/>
              </a:rPr>
              <a:t>Mémoire de</a:t>
            </a:r>
            <a:br>
              <a:rPr lang="fr-FR" sz="1400" kern="1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1400" kern="1200" dirty="0">
                <a:latin typeface="Segoe UI" panose="020B0502040204020203" pitchFamily="34" charset="0"/>
                <a:cs typeface="Segoe UI" panose="020B0502040204020203" pitchFamily="34" charset="0"/>
              </a:rPr>
              <a:t>l’ordinateur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DA72944-7F3E-449F-8ABA-614612364A0F}"/>
              </a:ext>
            </a:extLst>
          </p:cNvPr>
          <p:cNvSpPr txBox="1"/>
          <p:nvPr/>
        </p:nvSpPr>
        <p:spPr bwMode="auto">
          <a:xfrm>
            <a:off x="7359456" y="2195602"/>
            <a:ext cx="463588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FR" sz="1200" dirty="0">
                <a:latin typeface="Lucida Console" panose="020B0609040504020204" pitchFamily="49" charset="0"/>
                <a:cs typeface="Segoe UI" panose="020B0502040204020203" pitchFamily="34" charset="0"/>
              </a:rPr>
              <a:t>tab</a:t>
            </a:r>
            <a:endParaRPr lang="fr-FR" sz="1200" kern="1200" dirty="0">
              <a:latin typeface="Lucida Console" panose="020B0609040504020204" pitchFamily="49" charset="0"/>
              <a:cs typeface="Segoe UI" panose="020B0502040204020203" pitchFamily="34" charset="0"/>
            </a:endParaRP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77682D94-48B9-40F5-B4FE-C9A236A83DA9}"/>
              </a:ext>
            </a:extLst>
          </p:cNvPr>
          <p:cNvGrpSpPr/>
          <p:nvPr/>
        </p:nvGrpSpPr>
        <p:grpSpPr>
          <a:xfrm>
            <a:off x="7823044" y="1577787"/>
            <a:ext cx="945132" cy="864327"/>
            <a:chOff x="7823044" y="1577787"/>
            <a:chExt cx="945132" cy="86432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F58775B-8C7C-4157-8096-F94D04E9AA25}"/>
                </a:ext>
              </a:extLst>
            </p:cNvPr>
            <p:cNvSpPr/>
            <p:nvPr/>
          </p:nvSpPr>
          <p:spPr>
            <a:xfrm>
              <a:off x="7904080" y="1577787"/>
              <a:ext cx="864096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42BA5DB-1278-4091-84D2-970A4D8D1EE6}"/>
                </a:ext>
              </a:extLst>
            </p:cNvPr>
            <p:cNvSpPr/>
            <p:nvPr/>
          </p:nvSpPr>
          <p:spPr>
            <a:xfrm>
              <a:off x="7904080" y="1787972"/>
              <a:ext cx="864096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A81D76-8EE6-4709-B993-7A5FC9C50183}"/>
                </a:ext>
              </a:extLst>
            </p:cNvPr>
            <p:cNvSpPr/>
            <p:nvPr/>
          </p:nvSpPr>
          <p:spPr>
            <a:xfrm>
              <a:off x="7904080" y="2007031"/>
              <a:ext cx="864096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C2C2B0-274B-4985-B6D4-010CF239A872}"/>
                </a:ext>
              </a:extLst>
            </p:cNvPr>
            <p:cNvSpPr/>
            <p:nvPr/>
          </p:nvSpPr>
          <p:spPr>
            <a:xfrm>
              <a:off x="7904080" y="2226090"/>
              <a:ext cx="864096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FFD9BE59-BE06-4546-BF8C-88CAC45CC73D}"/>
                </a:ext>
              </a:extLst>
            </p:cNvPr>
            <p:cNvCxnSpPr>
              <a:cxnSpLocks/>
              <a:stCxn id="15" idx="1"/>
              <a:endCxn id="16" idx="3"/>
            </p:cNvCxnSpPr>
            <p:nvPr/>
          </p:nvCxnSpPr>
          <p:spPr>
            <a:xfrm flipH="1">
              <a:off x="7823044" y="2334102"/>
              <a:ext cx="810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abNotes[0]">
              <a:extLst>
                <a:ext uri="{FF2B5EF4-FFF2-40B4-BE49-F238E27FC236}">
                  <a16:creationId xmlns:a16="http://schemas.microsoft.com/office/drawing/2014/main" id="{8A8A308A-D75D-433F-94F2-992200D4B4B8}"/>
                </a:ext>
              </a:extLst>
            </p:cNvPr>
            <p:cNvSpPr txBox="1"/>
            <p:nvPr/>
          </p:nvSpPr>
          <p:spPr bwMode="auto">
            <a:xfrm>
              <a:off x="7904080" y="2225275"/>
              <a:ext cx="864096" cy="21602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0" rIns="91440" bIns="0" numCol="1" rtlCol="0" anchor="t" anchorCtr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fr-FR" sz="2000" dirty="0">
                  <a:solidFill>
                    <a:schemeClr val="bg1"/>
                  </a:solidFill>
                  <a:latin typeface="Lucida Console" panose="020B0609040504020204" pitchFamily="49" charset="0"/>
                  <a:cs typeface="Segoe UI" panose="020B0502040204020203" pitchFamily="34" charset="0"/>
                </a:rPr>
                <a:t>1</a:t>
              </a:r>
              <a:endParaRPr lang="fr-FR" sz="2000" kern="12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endParaRPr>
            </a:p>
          </p:txBody>
        </p:sp>
        <p:sp>
          <p:nvSpPr>
            <p:cNvPr id="19" name="tabNotes[1]">
              <a:extLst>
                <a:ext uri="{FF2B5EF4-FFF2-40B4-BE49-F238E27FC236}">
                  <a16:creationId xmlns:a16="http://schemas.microsoft.com/office/drawing/2014/main" id="{9F92AC04-A00C-4C0B-AAE2-434223D3305F}"/>
                </a:ext>
              </a:extLst>
            </p:cNvPr>
            <p:cNvSpPr txBox="1"/>
            <p:nvPr/>
          </p:nvSpPr>
          <p:spPr bwMode="auto">
            <a:xfrm>
              <a:off x="7904080" y="2000939"/>
              <a:ext cx="864096" cy="21602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0" rIns="91440" bIns="0" numCol="1" rtlCol="0" anchor="t" anchorCtr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fr-FR" sz="2000" dirty="0">
                  <a:solidFill>
                    <a:schemeClr val="bg1"/>
                  </a:solidFill>
                  <a:latin typeface="Lucida Console" panose="020B0609040504020204" pitchFamily="49" charset="0"/>
                  <a:cs typeface="Segoe UI" panose="020B0502040204020203" pitchFamily="34" charset="0"/>
                </a:rPr>
                <a:t>2</a:t>
              </a:r>
              <a:endParaRPr lang="fr-FR" sz="2000" kern="12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endParaRPr>
            </a:p>
          </p:txBody>
        </p:sp>
        <p:sp>
          <p:nvSpPr>
            <p:cNvPr id="20" name="tabNotes[2]">
              <a:extLst>
                <a:ext uri="{FF2B5EF4-FFF2-40B4-BE49-F238E27FC236}">
                  <a16:creationId xmlns:a16="http://schemas.microsoft.com/office/drawing/2014/main" id="{84EA6FC9-6D7A-4E8C-BAEF-A36FF6C30930}"/>
                </a:ext>
              </a:extLst>
            </p:cNvPr>
            <p:cNvSpPr txBox="1"/>
            <p:nvPr/>
          </p:nvSpPr>
          <p:spPr bwMode="auto">
            <a:xfrm>
              <a:off x="7904080" y="1801805"/>
              <a:ext cx="864096" cy="21602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0" rIns="91440" bIns="0" numCol="1" rtlCol="0" anchor="t" anchorCtr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fr-FR" sz="2000" dirty="0">
                  <a:solidFill>
                    <a:schemeClr val="bg1"/>
                  </a:solidFill>
                  <a:latin typeface="Lucida Console" panose="020B0609040504020204" pitchFamily="49" charset="0"/>
                  <a:cs typeface="Segoe UI" panose="020B0502040204020203" pitchFamily="34" charset="0"/>
                </a:rPr>
                <a:t>3</a:t>
              </a:r>
              <a:endParaRPr lang="fr-FR" sz="2000" kern="12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endParaRPr>
            </a:p>
          </p:txBody>
        </p:sp>
        <p:sp>
          <p:nvSpPr>
            <p:cNvPr id="21" name="tabNotes[3]">
              <a:extLst>
                <a:ext uri="{FF2B5EF4-FFF2-40B4-BE49-F238E27FC236}">
                  <a16:creationId xmlns:a16="http://schemas.microsoft.com/office/drawing/2014/main" id="{32ACFDB2-025E-45BE-8541-740479FC9FDF}"/>
                </a:ext>
              </a:extLst>
            </p:cNvPr>
            <p:cNvSpPr txBox="1"/>
            <p:nvPr/>
          </p:nvSpPr>
          <p:spPr bwMode="auto">
            <a:xfrm>
              <a:off x="7904080" y="1591620"/>
              <a:ext cx="864096" cy="21602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0" rIns="91440" bIns="0" numCol="1" rtlCol="0" anchor="t" anchorCtr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fr-FR" sz="2000" dirty="0">
                  <a:solidFill>
                    <a:schemeClr val="bg1"/>
                  </a:solidFill>
                  <a:latin typeface="Lucida Console" panose="020B0609040504020204" pitchFamily="49" charset="0"/>
                  <a:cs typeface="Segoe UI" panose="020B0502040204020203" pitchFamily="34" charset="0"/>
                </a:rPr>
                <a:t>4</a:t>
              </a:r>
              <a:endParaRPr lang="fr-FR" sz="2000" kern="12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endParaRPr>
            </a:p>
          </p:txBody>
        </p:sp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7DD37DC1-E5D0-4D9F-8217-B828FECF65DA}"/>
              </a:ext>
            </a:extLst>
          </p:cNvPr>
          <p:cNvSpPr txBox="1"/>
          <p:nvPr/>
        </p:nvSpPr>
        <p:spPr bwMode="auto">
          <a:xfrm>
            <a:off x="7359456" y="3595391"/>
            <a:ext cx="463588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FR" sz="1200" dirty="0">
                <a:latin typeface="Lucida Console" panose="020B0609040504020204" pitchFamily="49" charset="0"/>
                <a:cs typeface="Segoe UI" panose="020B0502040204020203" pitchFamily="34" charset="0"/>
              </a:rPr>
              <a:t>tab</a:t>
            </a:r>
            <a:endParaRPr lang="fr-FR" sz="1200" kern="1200" dirty="0">
              <a:latin typeface="Lucida Console" panose="020B0609040504020204" pitchFamily="49" charset="0"/>
              <a:cs typeface="Segoe UI" panose="020B0502040204020203" pitchFamily="34" charset="0"/>
            </a:endParaRPr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52AB5EC8-71F3-4611-8161-63964196A095}"/>
              </a:ext>
            </a:extLst>
          </p:cNvPr>
          <p:cNvGrpSpPr/>
          <p:nvPr/>
        </p:nvGrpSpPr>
        <p:grpSpPr>
          <a:xfrm>
            <a:off x="7823044" y="3187761"/>
            <a:ext cx="945132" cy="654142"/>
            <a:chOff x="7823044" y="3187761"/>
            <a:chExt cx="945132" cy="65414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901B923-02E9-4BE0-B31A-8A45DB27199D}"/>
                </a:ext>
              </a:extLst>
            </p:cNvPr>
            <p:cNvSpPr/>
            <p:nvPr/>
          </p:nvSpPr>
          <p:spPr>
            <a:xfrm>
              <a:off x="7904080" y="3187761"/>
              <a:ext cx="864096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4A4CB05-A3D2-4643-BE66-30021200FA8A}"/>
                </a:ext>
              </a:extLst>
            </p:cNvPr>
            <p:cNvSpPr/>
            <p:nvPr/>
          </p:nvSpPr>
          <p:spPr>
            <a:xfrm>
              <a:off x="7904080" y="3406820"/>
              <a:ext cx="864096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8196568-DF05-4363-9313-3E757AA96B2D}"/>
                </a:ext>
              </a:extLst>
            </p:cNvPr>
            <p:cNvSpPr/>
            <p:nvPr/>
          </p:nvSpPr>
          <p:spPr>
            <a:xfrm>
              <a:off x="7904080" y="3625879"/>
              <a:ext cx="864096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B5540C1E-76C7-42F7-BC9A-48105D00F7D3}"/>
                </a:ext>
              </a:extLst>
            </p:cNvPr>
            <p:cNvCxnSpPr>
              <a:cxnSpLocks/>
              <a:stCxn id="45" idx="1"/>
              <a:endCxn id="46" idx="3"/>
            </p:cNvCxnSpPr>
            <p:nvPr/>
          </p:nvCxnSpPr>
          <p:spPr>
            <a:xfrm flipH="1">
              <a:off x="7823044" y="3733891"/>
              <a:ext cx="810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abNotes[0]">
            <a:extLst>
              <a:ext uri="{FF2B5EF4-FFF2-40B4-BE49-F238E27FC236}">
                <a16:creationId xmlns:a16="http://schemas.microsoft.com/office/drawing/2014/main" id="{D4147009-05B1-414E-B51E-DA9870C66D0F}"/>
              </a:ext>
            </a:extLst>
          </p:cNvPr>
          <p:cNvSpPr txBox="1"/>
          <p:nvPr/>
        </p:nvSpPr>
        <p:spPr bwMode="auto">
          <a:xfrm>
            <a:off x="7904080" y="3625064"/>
            <a:ext cx="864096" cy="2160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fr-FR" sz="20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1</a:t>
            </a:r>
            <a:endParaRPr lang="fr-FR" sz="2000" kern="1200" dirty="0">
              <a:solidFill>
                <a:schemeClr val="bg1"/>
              </a:solidFill>
              <a:latin typeface="Lucida Console" panose="020B0609040504020204" pitchFamily="49" charset="0"/>
              <a:cs typeface="Segoe UI" panose="020B0502040204020203" pitchFamily="34" charset="0"/>
            </a:endParaRPr>
          </a:p>
        </p:txBody>
      </p:sp>
      <p:sp>
        <p:nvSpPr>
          <p:cNvPr id="39" name="tabNotes[1]">
            <a:extLst>
              <a:ext uri="{FF2B5EF4-FFF2-40B4-BE49-F238E27FC236}">
                <a16:creationId xmlns:a16="http://schemas.microsoft.com/office/drawing/2014/main" id="{0BFFC2A1-826A-466B-BAC2-52B4158DC8B4}"/>
              </a:ext>
            </a:extLst>
          </p:cNvPr>
          <p:cNvSpPr txBox="1"/>
          <p:nvPr/>
        </p:nvSpPr>
        <p:spPr bwMode="auto">
          <a:xfrm>
            <a:off x="7904080" y="3400728"/>
            <a:ext cx="864096" cy="2160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fr-FR" sz="20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2</a:t>
            </a:r>
            <a:endParaRPr lang="fr-FR" sz="2000" kern="1200" dirty="0">
              <a:solidFill>
                <a:schemeClr val="bg1"/>
              </a:solidFill>
              <a:latin typeface="Lucida Console" panose="020B0609040504020204" pitchFamily="49" charset="0"/>
              <a:cs typeface="Segoe UI" panose="020B0502040204020203" pitchFamily="34" charset="0"/>
            </a:endParaRPr>
          </a:p>
        </p:txBody>
      </p:sp>
      <p:sp>
        <p:nvSpPr>
          <p:cNvPr id="40" name="tabNotes[2]">
            <a:extLst>
              <a:ext uri="{FF2B5EF4-FFF2-40B4-BE49-F238E27FC236}">
                <a16:creationId xmlns:a16="http://schemas.microsoft.com/office/drawing/2014/main" id="{D869F93C-D278-4453-8ABE-23F91405BC35}"/>
              </a:ext>
            </a:extLst>
          </p:cNvPr>
          <p:cNvSpPr txBox="1"/>
          <p:nvPr/>
        </p:nvSpPr>
        <p:spPr bwMode="auto">
          <a:xfrm>
            <a:off x="7904080" y="3201594"/>
            <a:ext cx="864096" cy="2160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fr-FR" sz="20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3</a:t>
            </a:r>
            <a:endParaRPr lang="fr-FR" sz="2000" kern="1200" dirty="0">
              <a:solidFill>
                <a:schemeClr val="bg1"/>
              </a:solidFill>
              <a:latin typeface="Lucida Console" panose="020B0609040504020204" pitchFamily="49" charset="0"/>
              <a:cs typeface="Segoe UI" panose="020B0502040204020203" pitchFamily="34" charset="0"/>
            </a:endParaRPr>
          </a:p>
        </p:txBody>
      </p:sp>
      <p:cxnSp>
        <p:nvCxnSpPr>
          <p:cNvPr id="51" name="Connecteur : en arc 50">
            <a:extLst>
              <a:ext uri="{FF2B5EF4-FFF2-40B4-BE49-F238E27FC236}">
                <a16:creationId xmlns:a16="http://schemas.microsoft.com/office/drawing/2014/main" id="{1F13FC79-12AD-4013-BAAF-B13D75BF17CD}"/>
              </a:ext>
            </a:extLst>
          </p:cNvPr>
          <p:cNvCxnSpPr>
            <a:stCxn id="15" idx="3"/>
            <a:endCxn id="45" idx="3"/>
          </p:cNvCxnSpPr>
          <p:nvPr/>
        </p:nvCxnSpPr>
        <p:spPr>
          <a:xfrm>
            <a:off x="8768176" y="2334102"/>
            <a:ext cx="12700" cy="139978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Connecteur : en arc 54">
            <a:extLst>
              <a:ext uri="{FF2B5EF4-FFF2-40B4-BE49-F238E27FC236}">
                <a16:creationId xmlns:a16="http://schemas.microsoft.com/office/drawing/2014/main" id="{7CA498D1-BF7D-4003-AD83-78681AEEDD5D}"/>
              </a:ext>
            </a:extLst>
          </p:cNvPr>
          <p:cNvCxnSpPr>
            <a:stCxn id="19" idx="3"/>
            <a:endCxn id="39" idx="3"/>
          </p:cNvCxnSpPr>
          <p:nvPr/>
        </p:nvCxnSpPr>
        <p:spPr>
          <a:xfrm>
            <a:off x="8768176" y="2108951"/>
            <a:ext cx="12700" cy="139978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Connecteur : en arc 56">
            <a:extLst>
              <a:ext uri="{FF2B5EF4-FFF2-40B4-BE49-F238E27FC236}">
                <a16:creationId xmlns:a16="http://schemas.microsoft.com/office/drawing/2014/main" id="{0E5027D8-D71F-48EE-A722-499E7EDD7AA7}"/>
              </a:ext>
            </a:extLst>
          </p:cNvPr>
          <p:cNvCxnSpPr>
            <a:stCxn id="20" idx="3"/>
            <a:endCxn id="40" idx="3"/>
          </p:cNvCxnSpPr>
          <p:nvPr/>
        </p:nvCxnSpPr>
        <p:spPr>
          <a:xfrm>
            <a:off x="8768176" y="1909817"/>
            <a:ext cx="12700" cy="139978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63413C3-3FC2-4A28-8F63-6B3B13FF1E5C}"/>
              </a:ext>
            </a:extLst>
          </p:cNvPr>
          <p:cNvSpPr/>
          <p:nvPr/>
        </p:nvSpPr>
        <p:spPr>
          <a:xfrm>
            <a:off x="3044791" y="2889017"/>
            <a:ext cx="1383193" cy="1881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D1D61E1-346D-49CA-95DD-FD8DCFA9A730}"/>
              </a:ext>
            </a:extLst>
          </p:cNvPr>
          <p:cNvSpPr/>
          <p:nvPr/>
        </p:nvSpPr>
        <p:spPr>
          <a:xfrm>
            <a:off x="3044791" y="3105710"/>
            <a:ext cx="1383194" cy="1881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code">
            <a:extLst>
              <a:ext uri="{FF2B5EF4-FFF2-40B4-BE49-F238E27FC236}">
                <a16:creationId xmlns:a16="http://schemas.microsoft.com/office/drawing/2014/main" id="{6D64BEAB-562C-4492-93D4-FE779C608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660" y="2595660"/>
            <a:ext cx="3464410" cy="760095"/>
          </a:xfrm>
          <a:prstGeom prst="roundRect">
            <a:avLst>
              <a:gd name="adj" fmla="val 4880"/>
            </a:avLst>
          </a:prstGeom>
          <a:noFill/>
          <a:ln>
            <a:solidFill>
              <a:schemeClr val="bg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400" b="1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tab = { </a:t>
            </a:r>
            <a:r>
              <a:rPr lang="fr-FR" sz="14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4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4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4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};</a:t>
            </a: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tab.resize</a:t>
            </a: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4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tab.resize</a:t>
            </a: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4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54343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5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7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42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0 0.2721 E" pathEditMode="relative" ptsTypes="">
                                      <p:cBhvr>
                                        <p:cTn id="5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"/>
                            </p:stCondLst>
                            <p:childTnLst>
                              <p:par>
                                <p:cTn id="6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5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0" dur="250" fill="hold"/>
                                        <p:tgtEl>
                                          <p:spTgt spid="59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6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250" fill="hold"/>
                                        <p:tgtEl>
                                          <p:spTgt spid="59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42" presetClass="pat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7284E-6 L 3.05556E-6 0.04197 " pathEditMode="relative" rAng="0" ptsTypes="AA">
                                      <p:cBhvr>
                                        <p:cTn id="74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99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8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6" grpId="2"/>
      <p:bldP spid="16" grpId="3"/>
      <p:bldP spid="46" grpId="0"/>
      <p:bldP spid="38" grpId="0"/>
      <p:bldP spid="39" grpId="0"/>
      <p:bldP spid="40" grpId="0"/>
      <p:bldP spid="59" grpId="4" animBg="1"/>
      <p:bldP spid="59" grpId="5" animBg="1"/>
      <p:bldP spid="59" grpId="6" animBg="1"/>
      <p:bldP spid="59" grpId="7" animBg="1"/>
      <p:bldP spid="59" grpId="8" animBg="1"/>
      <p:bldP spid="6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0E2391-795B-46D6-B423-B82000234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Changement de la taille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58DF86-6374-4EDC-BF40-3C1B7DFAE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 se passe-t-il en mémoire ?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C00039-275E-4B68-B529-3637ECBB8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E9E76F-8BCC-4514-A23A-1CCF9A2E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58" name="code">
            <a:extLst>
              <a:ext uri="{FF2B5EF4-FFF2-40B4-BE49-F238E27FC236}">
                <a16:creationId xmlns:a16="http://schemas.microsoft.com/office/drawing/2014/main" id="{F642DD7A-6542-4FCC-B4AF-00821A3D0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660" y="2595660"/>
            <a:ext cx="3464410" cy="760096"/>
          </a:xfrm>
          <a:prstGeom prst="roundRect">
            <a:avLst>
              <a:gd name="adj" fmla="val 4880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noAutofit/>
          </a:bodyPr>
          <a:lstStyle/>
          <a:p>
            <a:pPr>
              <a:spcAft>
                <a:spcPts val="0"/>
              </a:spcAft>
            </a:pP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6CE6FE-C12E-48E1-9AB9-FE2DAB37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26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77FCA81-38BD-4218-B410-BD3152CB1D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 sz="9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Tableaux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Tableaux par l’exemple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Un tableau en mémoire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Syntaxe de création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Accès aux éléments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Parcours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Taille d’un tableau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Copier un tableau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Syntaxe moderne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Bilan sur les tableaux de taille fixe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Tableau de taille dynamique</a:t>
            </a:r>
          </a:p>
          <a:p>
            <a:pPr lvl="1"/>
            <a:r>
              <a:rPr lang="fr-FR" sz="8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Changement de taille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Ajout / suppression en fin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Bilan</a:t>
            </a:r>
          </a:p>
          <a:p>
            <a:pPr lvl="0"/>
            <a:r>
              <a:rPr lang="fr-FR" sz="900">
                <a:solidFill>
                  <a:srgbClr val="79D2FF"/>
                </a:solidFill>
              </a:rPr>
              <a:t>Chaines de caractères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Codage des caractères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Manipulation de chaines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Chaines de longueur dynamique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Bilan</a:t>
            </a:r>
          </a:p>
          <a:p>
            <a:pPr lvl="0"/>
            <a:r>
              <a:rPr lang="fr-FR" sz="900">
                <a:solidFill>
                  <a:srgbClr val="79D2FF"/>
                </a:solidFill>
              </a:rPr>
              <a:t>Tableaux à plusieurs dimensions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Dimension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Création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Parcours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Syntaxe moderne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Tableaux dynamiques à ND</a:t>
            </a:r>
            <a:endParaRPr lang="fr-FR" sz="800" dirty="0">
              <a:solidFill>
                <a:srgbClr val="79D2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52182E-3BB8-454F-8E98-DB9AC8A3CB58}"/>
              </a:ext>
            </a:extLst>
          </p:cNvPr>
          <p:cNvSpPr/>
          <p:nvPr/>
        </p:nvSpPr>
        <p:spPr>
          <a:xfrm>
            <a:off x="7904080" y="1082618"/>
            <a:ext cx="864096" cy="3312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C79754E-55E9-4919-A31B-112A183280D1}"/>
              </a:ext>
            </a:extLst>
          </p:cNvPr>
          <p:cNvSpPr txBox="1"/>
          <p:nvPr/>
        </p:nvSpPr>
        <p:spPr bwMode="auto">
          <a:xfrm>
            <a:off x="7754794" y="4390991"/>
            <a:ext cx="1148904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kern="1200" dirty="0">
                <a:latin typeface="Segoe UI" panose="020B0502040204020203" pitchFamily="34" charset="0"/>
                <a:cs typeface="Segoe UI" panose="020B0502040204020203" pitchFamily="34" charset="0"/>
              </a:rPr>
              <a:t>Mémoire de</a:t>
            </a:r>
            <a:br>
              <a:rPr lang="fr-FR" sz="1400" kern="1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1400" kern="1200" dirty="0">
                <a:latin typeface="Segoe UI" panose="020B0502040204020203" pitchFamily="34" charset="0"/>
                <a:cs typeface="Segoe UI" panose="020B0502040204020203" pitchFamily="34" charset="0"/>
              </a:rPr>
              <a:t>l’ordinateur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70A0560C-E9B8-45F1-8615-89DE10DA899C}"/>
              </a:ext>
            </a:extLst>
          </p:cNvPr>
          <p:cNvGrpSpPr/>
          <p:nvPr/>
        </p:nvGrpSpPr>
        <p:grpSpPr>
          <a:xfrm>
            <a:off x="7823044" y="1363000"/>
            <a:ext cx="945132" cy="1079114"/>
            <a:chOff x="7823044" y="1363000"/>
            <a:chExt cx="945132" cy="107911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6C771C3-19E1-4C49-8F8D-066952431459}"/>
                </a:ext>
              </a:extLst>
            </p:cNvPr>
            <p:cNvSpPr/>
            <p:nvPr/>
          </p:nvSpPr>
          <p:spPr>
            <a:xfrm>
              <a:off x="7904080" y="1363000"/>
              <a:ext cx="864096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F58775B-8C7C-4157-8096-F94D04E9AA25}"/>
                </a:ext>
              </a:extLst>
            </p:cNvPr>
            <p:cNvSpPr/>
            <p:nvPr/>
          </p:nvSpPr>
          <p:spPr>
            <a:xfrm>
              <a:off x="7904080" y="1577787"/>
              <a:ext cx="864096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42BA5DB-1278-4091-84D2-970A4D8D1EE6}"/>
                </a:ext>
              </a:extLst>
            </p:cNvPr>
            <p:cNvSpPr/>
            <p:nvPr/>
          </p:nvSpPr>
          <p:spPr>
            <a:xfrm>
              <a:off x="7904080" y="1787972"/>
              <a:ext cx="864096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A81D76-8EE6-4709-B993-7A5FC9C50183}"/>
                </a:ext>
              </a:extLst>
            </p:cNvPr>
            <p:cNvSpPr/>
            <p:nvPr/>
          </p:nvSpPr>
          <p:spPr>
            <a:xfrm>
              <a:off x="7904080" y="2007031"/>
              <a:ext cx="864096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C2C2B0-274B-4985-B6D4-010CF239A872}"/>
                </a:ext>
              </a:extLst>
            </p:cNvPr>
            <p:cNvSpPr/>
            <p:nvPr/>
          </p:nvSpPr>
          <p:spPr>
            <a:xfrm>
              <a:off x="7904080" y="2226090"/>
              <a:ext cx="864096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FFD9BE59-BE06-4546-BF8C-88CAC45CC73D}"/>
                </a:ext>
              </a:extLst>
            </p:cNvPr>
            <p:cNvCxnSpPr>
              <a:cxnSpLocks/>
              <a:stCxn id="15" idx="1"/>
              <a:endCxn id="16" idx="3"/>
            </p:cNvCxnSpPr>
            <p:nvPr/>
          </p:nvCxnSpPr>
          <p:spPr>
            <a:xfrm flipH="1">
              <a:off x="7823044" y="2334102"/>
              <a:ext cx="810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abNotes[3]">
            <a:extLst>
              <a:ext uri="{FF2B5EF4-FFF2-40B4-BE49-F238E27FC236}">
                <a16:creationId xmlns:a16="http://schemas.microsoft.com/office/drawing/2014/main" id="{96DD7A5B-ACA7-43FC-8246-817060D237B1}"/>
              </a:ext>
            </a:extLst>
          </p:cNvPr>
          <p:cNvSpPr txBox="1"/>
          <p:nvPr/>
        </p:nvSpPr>
        <p:spPr bwMode="auto">
          <a:xfrm>
            <a:off x="7904080" y="1363001"/>
            <a:ext cx="864096" cy="2160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fr-FR" sz="20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0</a:t>
            </a:r>
            <a:endParaRPr lang="fr-FR" sz="2000" kern="1200" dirty="0">
              <a:solidFill>
                <a:schemeClr val="bg1"/>
              </a:solidFill>
              <a:latin typeface="Lucida Console" panose="020B0609040504020204" pitchFamily="49" charset="0"/>
              <a:cs typeface="Segoe UI" panose="020B0502040204020203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DA72944-7F3E-449F-8ABA-614612364A0F}"/>
              </a:ext>
            </a:extLst>
          </p:cNvPr>
          <p:cNvSpPr txBox="1"/>
          <p:nvPr/>
        </p:nvSpPr>
        <p:spPr bwMode="auto">
          <a:xfrm>
            <a:off x="7359456" y="2195602"/>
            <a:ext cx="463588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FR" sz="1200" dirty="0">
                <a:latin typeface="Lucida Console" panose="020B0609040504020204" pitchFamily="49" charset="0"/>
                <a:cs typeface="Segoe UI" panose="020B0502040204020203" pitchFamily="34" charset="0"/>
              </a:rPr>
              <a:t>tab</a:t>
            </a:r>
            <a:endParaRPr lang="fr-FR" sz="1200" kern="1200" dirty="0">
              <a:latin typeface="Lucida Console" panose="020B0609040504020204" pitchFamily="49" charset="0"/>
              <a:cs typeface="Segoe UI" panose="020B0502040204020203" pitchFamily="34" charset="0"/>
            </a:endParaRPr>
          </a:p>
        </p:txBody>
      </p:sp>
      <p:sp>
        <p:nvSpPr>
          <p:cNvPr id="18" name="tabNotes[0]">
            <a:extLst>
              <a:ext uri="{FF2B5EF4-FFF2-40B4-BE49-F238E27FC236}">
                <a16:creationId xmlns:a16="http://schemas.microsoft.com/office/drawing/2014/main" id="{8A8A308A-D75D-433F-94F2-992200D4B4B8}"/>
              </a:ext>
            </a:extLst>
          </p:cNvPr>
          <p:cNvSpPr txBox="1"/>
          <p:nvPr/>
        </p:nvSpPr>
        <p:spPr bwMode="auto">
          <a:xfrm>
            <a:off x="7904080" y="2225275"/>
            <a:ext cx="864096" cy="2160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fr-FR" sz="20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1</a:t>
            </a:r>
            <a:endParaRPr lang="fr-FR" sz="2000" kern="1200" dirty="0">
              <a:solidFill>
                <a:schemeClr val="bg1"/>
              </a:solidFill>
              <a:latin typeface="Lucida Console" panose="020B0609040504020204" pitchFamily="49" charset="0"/>
              <a:cs typeface="Segoe UI" panose="020B0502040204020203" pitchFamily="34" charset="0"/>
            </a:endParaRPr>
          </a:p>
        </p:txBody>
      </p:sp>
      <p:sp>
        <p:nvSpPr>
          <p:cNvPr id="19" name="tabNotes[1]">
            <a:extLst>
              <a:ext uri="{FF2B5EF4-FFF2-40B4-BE49-F238E27FC236}">
                <a16:creationId xmlns:a16="http://schemas.microsoft.com/office/drawing/2014/main" id="{9F92AC04-A00C-4C0B-AAE2-434223D3305F}"/>
              </a:ext>
            </a:extLst>
          </p:cNvPr>
          <p:cNvSpPr txBox="1"/>
          <p:nvPr/>
        </p:nvSpPr>
        <p:spPr bwMode="auto">
          <a:xfrm>
            <a:off x="7904080" y="2009706"/>
            <a:ext cx="864096" cy="2160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fr-FR" sz="20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2</a:t>
            </a:r>
            <a:endParaRPr lang="fr-FR" sz="2000" kern="1200" dirty="0">
              <a:solidFill>
                <a:schemeClr val="bg1"/>
              </a:solidFill>
              <a:latin typeface="Lucida Console" panose="020B0609040504020204" pitchFamily="49" charset="0"/>
              <a:cs typeface="Segoe UI" panose="020B0502040204020203" pitchFamily="34" charset="0"/>
            </a:endParaRPr>
          </a:p>
        </p:txBody>
      </p:sp>
      <p:sp>
        <p:nvSpPr>
          <p:cNvPr id="20" name="tabNotes[2]">
            <a:extLst>
              <a:ext uri="{FF2B5EF4-FFF2-40B4-BE49-F238E27FC236}">
                <a16:creationId xmlns:a16="http://schemas.microsoft.com/office/drawing/2014/main" id="{84EA6FC9-6D7A-4E8C-BAEF-A36FF6C30930}"/>
              </a:ext>
            </a:extLst>
          </p:cNvPr>
          <p:cNvSpPr txBox="1"/>
          <p:nvPr/>
        </p:nvSpPr>
        <p:spPr bwMode="auto">
          <a:xfrm>
            <a:off x="7904080" y="1794137"/>
            <a:ext cx="864096" cy="2160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fr-FR" sz="20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3</a:t>
            </a:r>
            <a:endParaRPr lang="fr-FR" sz="2000" kern="1200" dirty="0">
              <a:solidFill>
                <a:schemeClr val="bg1"/>
              </a:solidFill>
              <a:latin typeface="Lucida Console" panose="020B0609040504020204" pitchFamily="49" charset="0"/>
              <a:cs typeface="Segoe UI" panose="020B0502040204020203" pitchFamily="34" charset="0"/>
            </a:endParaRPr>
          </a:p>
        </p:txBody>
      </p:sp>
      <p:sp>
        <p:nvSpPr>
          <p:cNvPr id="21" name="tabNotes[3]">
            <a:extLst>
              <a:ext uri="{FF2B5EF4-FFF2-40B4-BE49-F238E27FC236}">
                <a16:creationId xmlns:a16="http://schemas.microsoft.com/office/drawing/2014/main" id="{32ACFDB2-025E-45BE-8541-740479FC9FDF}"/>
              </a:ext>
            </a:extLst>
          </p:cNvPr>
          <p:cNvSpPr txBox="1"/>
          <p:nvPr/>
        </p:nvSpPr>
        <p:spPr bwMode="auto">
          <a:xfrm>
            <a:off x="7904080" y="1578569"/>
            <a:ext cx="864096" cy="2160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fr-FR" sz="20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0</a:t>
            </a:r>
            <a:endParaRPr lang="fr-FR" sz="2000" kern="1200" dirty="0">
              <a:solidFill>
                <a:schemeClr val="bg1"/>
              </a:solidFill>
              <a:latin typeface="Lucida Console" panose="020B0609040504020204" pitchFamily="49" charset="0"/>
              <a:cs typeface="Segoe UI" panose="020B0502040204020203" pitchFamily="34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7DD37DC1-E5D0-4D9F-8217-B828FECF65DA}"/>
              </a:ext>
            </a:extLst>
          </p:cNvPr>
          <p:cNvSpPr txBox="1"/>
          <p:nvPr/>
        </p:nvSpPr>
        <p:spPr bwMode="auto">
          <a:xfrm>
            <a:off x="7359456" y="3595391"/>
            <a:ext cx="463588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FR" sz="1200" dirty="0">
                <a:latin typeface="Lucida Console" panose="020B0609040504020204" pitchFamily="49" charset="0"/>
                <a:cs typeface="Segoe UI" panose="020B0502040204020203" pitchFamily="34" charset="0"/>
              </a:rPr>
              <a:t>tab</a:t>
            </a:r>
            <a:endParaRPr lang="fr-FR" sz="1200" kern="1200" dirty="0">
              <a:latin typeface="Lucida Console" panose="020B0609040504020204" pitchFamily="49" charset="0"/>
              <a:cs typeface="Segoe UI" panose="020B0502040204020203" pitchFamily="34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B03E7EE5-6A33-49FD-BA83-9309910A1C54}"/>
              </a:ext>
            </a:extLst>
          </p:cNvPr>
          <p:cNvGrpSpPr/>
          <p:nvPr/>
        </p:nvGrpSpPr>
        <p:grpSpPr>
          <a:xfrm>
            <a:off x="7823044" y="3187761"/>
            <a:ext cx="945132" cy="654142"/>
            <a:chOff x="7823044" y="3187761"/>
            <a:chExt cx="945132" cy="654142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52AB5EC8-71F3-4611-8161-63964196A095}"/>
                </a:ext>
              </a:extLst>
            </p:cNvPr>
            <p:cNvGrpSpPr/>
            <p:nvPr/>
          </p:nvGrpSpPr>
          <p:grpSpPr>
            <a:xfrm>
              <a:off x="7823044" y="3187761"/>
              <a:ext cx="945132" cy="654142"/>
              <a:chOff x="7823044" y="3187761"/>
              <a:chExt cx="945132" cy="654142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901B923-02E9-4BE0-B31A-8A45DB27199D}"/>
                  </a:ext>
                </a:extLst>
              </p:cNvPr>
              <p:cNvSpPr/>
              <p:nvPr/>
            </p:nvSpPr>
            <p:spPr>
              <a:xfrm>
                <a:off x="7904080" y="3187761"/>
                <a:ext cx="864096" cy="21602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4A4CB05-A3D2-4643-BE66-30021200FA8A}"/>
                  </a:ext>
                </a:extLst>
              </p:cNvPr>
              <p:cNvSpPr/>
              <p:nvPr/>
            </p:nvSpPr>
            <p:spPr>
              <a:xfrm>
                <a:off x="7904080" y="3406820"/>
                <a:ext cx="864096" cy="21602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8196568-DF05-4363-9313-3E757AA96B2D}"/>
                  </a:ext>
                </a:extLst>
              </p:cNvPr>
              <p:cNvSpPr/>
              <p:nvPr/>
            </p:nvSpPr>
            <p:spPr>
              <a:xfrm>
                <a:off x="7904080" y="3625879"/>
                <a:ext cx="864096" cy="21602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B5540C1E-76C7-42F7-BC9A-48105D00F7D3}"/>
                  </a:ext>
                </a:extLst>
              </p:cNvPr>
              <p:cNvCxnSpPr>
                <a:cxnSpLocks/>
                <a:stCxn id="45" idx="1"/>
                <a:endCxn id="46" idx="3"/>
              </p:cNvCxnSpPr>
              <p:nvPr/>
            </p:nvCxnSpPr>
            <p:spPr>
              <a:xfrm flipH="1">
                <a:off x="7823044" y="3733891"/>
                <a:ext cx="810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abNotes[0]">
              <a:extLst>
                <a:ext uri="{FF2B5EF4-FFF2-40B4-BE49-F238E27FC236}">
                  <a16:creationId xmlns:a16="http://schemas.microsoft.com/office/drawing/2014/main" id="{D4147009-05B1-414E-B51E-DA9870C66D0F}"/>
                </a:ext>
              </a:extLst>
            </p:cNvPr>
            <p:cNvSpPr txBox="1"/>
            <p:nvPr/>
          </p:nvSpPr>
          <p:spPr bwMode="auto">
            <a:xfrm>
              <a:off x="7904080" y="3625064"/>
              <a:ext cx="864096" cy="21602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0" rIns="91440" bIns="0" numCol="1" rtlCol="0" anchor="t" anchorCtr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fr-FR" sz="2000" dirty="0">
                  <a:solidFill>
                    <a:schemeClr val="bg1"/>
                  </a:solidFill>
                  <a:latin typeface="Lucida Console" panose="020B0609040504020204" pitchFamily="49" charset="0"/>
                  <a:cs typeface="Segoe UI" panose="020B0502040204020203" pitchFamily="34" charset="0"/>
                </a:rPr>
                <a:t>1</a:t>
              </a:r>
              <a:endParaRPr lang="fr-FR" sz="2000" kern="12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endParaRPr>
            </a:p>
          </p:txBody>
        </p:sp>
        <p:sp>
          <p:nvSpPr>
            <p:cNvPr id="39" name="tabNotes[1]">
              <a:extLst>
                <a:ext uri="{FF2B5EF4-FFF2-40B4-BE49-F238E27FC236}">
                  <a16:creationId xmlns:a16="http://schemas.microsoft.com/office/drawing/2014/main" id="{0BFFC2A1-826A-466B-BAC2-52B4158DC8B4}"/>
                </a:ext>
              </a:extLst>
            </p:cNvPr>
            <p:cNvSpPr txBox="1"/>
            <p:nvPr/>
          </p:nvSpPr>
          <p:spPr bwMode="auto">
            <a:xfrm>
              <a:off x="7904080" y="3400728"/>
              <a:ext cx="864096" cy="21602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0" rIns="91440" bIns="0" numCol="1" rtlCol="0" anchor="t" anchorCtr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fr-FR" sz="2000" dirty="0">
                  <a:solidFill>
                    <a:schemeClr val="bg1"/>
                  </a:solidFill>
                  <a:latin typeface="Lucida Console" panose="020B0609040504020204" pitchFamily="49" charset="0"/>
                  <a:cs typeface="Segoe UI" panose="020B0502040204020203" pitchFamily="34" charset="0"/>
                </a:rPr>
                <a:t>2</a:t>
              </a:r>
              <a:endParaRPr lang="fr-FR" sz="2000" kern="12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endParaRPr>
            </a:p>
          </p:txBody>
        </p:sp>
        <p:sp>
          <p:nvSpPr>
            <p:cNvPr id="40" name="tabNotes[2]">
              <a:extLst>
                <a:ext uri="{FF2B5EF4-FFF2-40B4-BE49-F238E27FC236}">
                  <a16:creationId xmlns:a16="http://schemas.microsoft.com/office/drawing/2014/main" id="{D869F93C-D278-4453-8ABE-23F91405BC35}"/>
                </a:ext>
              </a:extLst>
            </p:cNvPr>
            <p:cNvSpPr txBox="1"/>
            <p:nvPr/>
          </p:nvSpPr>
          <p:spPr bwMode="auto">
            <a:xfrm>
              <a:off x="7904080" y="3201594"/>
              <a:ext cx="864096" cy="21602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0" rIns="91440" bIns="0" numCol="1" rtlCol="0" anchor="t" anchorCtr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fr-FR" sz="2000" dirty="0">
                  <a:solidFill>
                    <a:schemeClr val="bg1"/>
                  </a:solidFill>
                  <a:latin typeface="Lucida Console" panose="020B0609040504020204" pitchFamily="49" charset="0"/>
                  <a:cs typeface="Segoe UI" panose="020B0502040204020203" pitchFamily="34" charset="0"/>
                </a:rPr>
                <a:t>3</a:t>
              </a:r>
              <a:endParaRPr lang="fr-FR" sz="2000" kern="12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57" name="Connecteur : en arc 56">
            <a:extLst>
              <a:ext uri="{FF2B5EF4-FFF2-40B4-BE49-F238E27FC236}">
                <a16:creationId xmlns:a16="http://schemas.microsoft.com/office/drawing/2014/main" id="{0E5027D8-D71F-48EE-A722-499E7EDD7AA7}"/>
              </a:ext>
            </a:extLst>
          </p:cNvPr>
          <p:cNvCxnSpPr>
            <a:cxnSpLocks/>
            <a:stCxn id="20" idx="3"/>
            <a:endCxn id="40" idx="3"/>
          </p:cNvCxnSpPr>
          <p:nvPr/>
        </p:nvCxnSpPr>
        <p:spPr>
          <a:xfrm>
            <a:off x="8768176" y="1902149"/>
            <a:ext cx="12700" cy="1407457"/>
          </a:xfrm>
          <a:prstGeom prst="curvedConnector3">
            <a:avLst>
              <a:gd name="adj1" fmla="val 1800000"/>
            </a:avLst>
          </a:prstGeom>
          <a:ln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Connecteur : en arc 54">
            <a:extLst>
              <a:ext uri="{FF2B5EF4-FFF2-40B4-BE49-F238E27FC236}">
                <a16:creationId xmlns:a16="http://schemas.microsoft.com/office/drawing/2014/main" id="{7CA498D1-BF7D-4003-AD83-78681AEEDD5D}"/>
              </a:ext>
            </a:extLst>
          </p:cNvPr>
          <p:cNvCxnSpPr>
            <a:cxnSpLocks/>
            <a:stCxn id="19" idx="3"/>
            <a:endCxn id="39" idx="3"/>
          </p:cNvCxnSpPr>
          <p:nvPr/>
        </p:nvCxnSpPr>
        <p:spPr>
          <a:xfrm>
            <a:off x="8768176" y="2117718"/>
            <a:ext cx="12700" cy="1391022"/>
          </a:xfrm>
          <a:prstGeom prst="curvedConnector3">
            <a:avLst>
              <a:gd name="adj1" fmla="val 1800000"/>
            </a:avLst>
          </a:prstGeom>
          <a:ln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Connecteur : en arc 50">
            <a:extLst>
              <a:ext uri="{FF2B5EF4-FFF2-40B4-BE49-F238E27FC236}">
                <a16:creationId xmlns:a16="http://schemas.microsoft.com/office/drawing/2014/main" id="{1F13FC79-12AD-4013-BAAF-B13D75BF17CD}"/>
              </a:ext>
            </a:extLst>
          </p:cNvPr>
          <p:cNvCxnSpPr>
            <a:stCxn id="15" idx="3"/>
            <a:endCxn id="45" idx="3"/>
          </p:cNvCxnSpPr>
          <p:nvPr/>
        </p:nvCxnSpPr>
        <p:spPr>
          <a:xfrm>
            <a:off x="8768176" y="2334102"/>
            <a:ext cx="12700" cy="1399789"/>
          </a:xfrm>
          <a:prstGeom prst="curvedConnector3">
            <a:avLst>
              <a:gd name="adj1" fmla="val 1800000"/>
            </a:avLst>
          </a:prstGeom>
          <a:ln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6D1D61E1-346D-49CA-95DD-FD8DCFA9A730}"/>
              </a:ext>
            </a:extLst>
          </p:cNvPr>
          <p:cNvSpPr/>
          <p:nvPr/>
        </p:nvSpPr>
        <p:spPr>
          <a:xfrm>
            <a:off x="3044791" y="3105710"/>
            <a:ext cx="1383194" cy="1881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code">
            <a:extLst>
              <a:ext uri="{FF2B5EF4-FFF2-40B4-BE49-F238E27FC236}">
                <a16:creationId xmlns:a16="http://schemas.microsoft.com/office/drawing/2014/main" id="{6D64BEAB-562C-4492-93D4-FE779C608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660" y="2595660"/>
            <a:ext cx="3464410" cy="760095"/>
          </a:xfrm>
          <a:prstGeom prst="roundRect">
            <a:avLst>
              <a:gd name="adj" fmla="val 4880"/>
            </a:avLst>
          </a:prstGeom>
          <a:noFill/>
          <a:ln>
            <a:solidFill>
              <a:schemeClr val="bg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400" b="1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tab = { </a:t>
            </a:r>
            <a:r>
              <a:rPr lang="fr-FR" sz="14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4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4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4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};</a:t>
            </a: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tab.resize</a:t>
            </a: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4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tab.resize</a:t>
            </a: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4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37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250" fill="hold"/>
                                        <p:tgtEl>
                                          <p:spTgt spid="46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9" dur="250" fill="hold"/>
                                        <p:tgtEl>
                                          <p:spTgt spid="46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42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0 -0.2721 E" pathEditMode="relative" ptsTypes="">
                                      <p:cBhvr>
                                        <p:cTn id="61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"/>
                            </p:stCondLst>
                            <p:childTnLst>
                              <p:par>
                                <p:cTn id="6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16" grpId="0"/>
      <p:bldP spid="18" grpId="0"/>
      <p:bldP spid="19" grpId="0"/>
      <p:bldP spid="20" grpId="0"/>
      <p:bldP spid="21" grpId="0"/>
      <p:bldP spid="46" grpId="0"/>
      <p:bldP spid="46" grpId="1"/>
      <p:bldP spid="46" grpId="2"/>
      <p:bldP spid="46" grpId="3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A43829-3BA3-45B6-9E78-A6A843BA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Ajouter / supprimer un élément à la fin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0EA6BA-88D6-4ABE-BE76-0F7149C63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>
                <a:latin typeface="Consolas" panose="020B0609020204030204" pitchFamily="49" charset="0"/>
              </a:rPr>
              <a:t>push_back</a:t>
            </a:r>
            <a:r>
              <a:rPr lang="fr-FR" b="1" dirty="0">
                <a:latin typeface="Consolas" panose="020B0609020204030204" pitchFamily="49" charset="0"/>
              </a:rPr>
              <a:t>()</a:t>
            </a:r>
            <a:r>
              <a:rPr lang="fr-FR" dirty="0"/>
              <a:t> ajoute un élément à la fin</a:t>
            </a:r>
          </a:p>
          <a:p>
            <a:r>
              <a:rPr lang="fr-FR" b="1" dirty="0" err="1">
                <a:latin typeface="Consolas" panose="020B0609020204030204" pitchFamily="49" charset="0"/>
              </a:rPr>
              <a:t>pop_back</a:t>
            </a:r>
            <a:r>
              <a:rPr lang="fr-FR" b="1" dirty="0">
                <a:latin typeface="Consolas" panose="020B0609020204030204" pitchFamily="49" charset="0"/>
              </a:rPr>
              <a:t>()</a:t>
            </a:r>
            <a:r>
              <a:rPr lang="fr-FR" dirty="0"/>
              <a:t> supprime le dernier élément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6F137F-12CF-4EE3-BBA6-65CCE6C45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725B7F-46D2-4670-A402-C58F3CD9F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CC5D3F-04A0-414E-BDD4-415E7543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27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34B2EF4-E884-43AC-A1C2-8EA77B68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/>
          </a:bodyPr>
          <a:lstStyle/>
          <a:p>
            <a:pPr lvl="0"/>
            <a:r>
              <a:rPr lang="fr-FR" sz="900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Tableaux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Tableaux par l’exemple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Un tableau en mémoire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Syntaxe de création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Accès aux éléments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Taille d’un tableau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Copier un tableau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Bilan sur les tableaux de taille fixe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Tableau de taille dynamique</a:t>
            </a:r>
          </a:p>
          <a:p>
            <a:pPr lvl="1"/>
            <a:r>
              <a:rPr lang="fr-FR" sz="800" dirty="0">
                <a:solidFill>
                  <a:schemeClr val="bg2"/>
                </a:solidFill>
              </a:rPr>
              <a:t>Changement de taille</a:t>
            </a:r>
          </a:p>
          <a:p>
            <a:pPr lvl="1"/>
            <a:r>
              <a:rPr lang="fr-FR" sz="800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Ajout / suppression en fin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Bilan</a:t>
            </a:r>
          </a:p>
          <a:p>
            <a:pPr lvl="0"/>
            <a:r>
              <a:rPr lang="fr-FR" sz="900" dirty="0">
                <a:solidFill>
                  <a:srgbClr val="79D2FF"/>
                </a:solidFill>
              </a:rPr>
              <a:t>Chaines de caractères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Codage des caractères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Manipulation de chaines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Chaines de longueur dynamique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Bilan</a:t>
            </a:r>
          </a:p>
          <a:p>
            <a:pPr lvl="0"/>
            <a:r>
              <a:rPr lang="fr-FR" sz="900" dirty="0">
                <a:solidFill>
                  <a:srgbClr val="79D2FF"/>
                </a:solidFill>
              </a:rPr>
              <a:t>Tableaux à plusieurs dimensions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Dimension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Création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Tableaux dynamiques à ND</a:t>
            </a:r>
          </a:p>
        </p:txBody>
      </p:sp>
      <p:sp>
        <p:nvSpPr>
          <p:cNvPr id="8" name="code">
            <a:extLst>
              <a:ext uri="{FF2B5EF4-FFF2-40B4-BE49-F238E27FC236}">
                <a16:creationId xmlns:a16="http://schemas.microsoft.com/office/drawing/2014/main" id="{2BFFC913-5BF8-43F3-BF21-46B8CA376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660" y="2595660"/>
            <a:ext cx="3464410" cy="760096"/>
          </a:xfrm>
          <a:prstGeom prst="roundRect">
            <a:avLst>
              <a:gd name="adj" fmla="val 4880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noAutofit/>
          </a:bodyPr>
          <a:lstStyle/>
          <a:p>
            <a:pPr>
              <a:spcAft>
                <a:spcPts val="0"/>
              </a:spcAft>
            </a:pP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8349FF-4B8D-4B6B-BA89-704E639A2D11}"/>
              </a:ext>
            </a:extLst>
          </p:cNvPr>
          <p:cNvSpPr/>
          <p:nvPr/>
        </p:nvSpPr>
        <p:spPr>
          <a:xfrm>
            <a:off x="3044791" y="2889017"/>
            <a:ext cx="1671225" cy="1881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7B7701-CDCC-4676-A88D-1EF462BBE1D3}"/>
              </a:ext>
            </a:extLst>
          </p:cNvPr>
          <p:cNvSpPr/>
          <p:nvPr/>
        </p:nvSpPr>
        <p:spPr>
          <a:xfrm>
            <a:off x="3044791" y="3105710"/>
            <a:ext cx="1475170" cy="1881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code">
            <a:extLst>
              <a:ext uri="{FF2B5EF4-FFF2-40B4-BE49-F238E27FC236}">
                <a16:creationId xmlns:a16="http://schemas.microsoft.com/office/drawing/2014/main" id="{5177D8AC-7122-473E-B724-8D375ADE6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660" y="2595660"/>
            <a:ext cx="3464410" cy="760095"/>
          </a:xfrm>
          <a:prstGeom prst="roundRect">
            <a:avLst>
              <a:gd name="adj" fmla="val 4880"/>
            </a:avLst>
          </a:prstGeom>
          <a:noFill/>
          <a:ln>
            <a:solidFill>
              <a:schemeClr val="bg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400" b="1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400" b="1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tab = { </a:t>
            </a:r>
            <a:r>
              <a:rPr lang="fr-FR" sz="14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4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4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4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};</a:t>
            </a: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tab.push_back</a:t>
            </a: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4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tab.pop_back</a:t>
            </a:r>
            <a:r>
              <a:rPr lang="fr-FR" sz="14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Bulle narrative : rectangle à coins arrondis 11">
            <a:extLst>
              <a:ext uri="{FF2B5EF4-FFF2-40B4-BE49-F238E27FC236}">
                <a16:creationId xmlns:a16="http://schemas.microsoft.com/office/drawing/2014/main" id="{32F9FA87-908A-4136-898D-DFE0C94B3803}"/>
              </a:ext>
            </a:extLst>
          </p:cNvPr>
          <p:cNvSpPr/>
          <p:nvPr/>
        </p:nvSpPr>
        <p:spPr>
          <a:xfrm>
            <a:off x="5321101" y="2906875"/>
            <a:ext cx="3410517" cy="340519"/>
          </a:xfrm>
          <a:prstGeom prst="wedgeRoundRectCallout">
            <a:avLst>
              <a:gd name="adj1" fmla="val -68628"/>
              <a:gd name="adj2" fmla="val -3064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Le tableau devient </a:t>
            </a:r>
            <a:r>
              <a:rPr lang="fr-FR" sz="1400" b="1" dirty="0">
                <a:latin typeface="Consolas" panose="020B0609020204030204" pitchFamily="49" charset="0"/>
                <a:cs typeface="Segoe UI" panose="020B0502040204020203" pitchFamily="34" charset="0"/>
              </a:rPr>
              <a:t>{ 1, 2, 3, 4, 5 }</a:t>
            </a:r>
          </a:p>
        </p:txBody>
      </p:sp>
      <p:sp>
        <p:nvSpPr>
          <p:cNvPr id="13" name="Bulle narrative : rectangle à coins arrondis 12">
            <a:extLst>
              <a:ext uri="{FF2B5EF4-FFF2-40B4-BE49-F238E27FC236}">
                <a16:creationId xmlns:a16="http://schemas.microsoft.com/office/drawing/2014/main" id="{990EB018-AA1D-4FBE-A88B-DE3F74B8FD12}"/>
              </a:ext>
            </a:extLst>
          </p:cNvPr>
          <p:cNvSpPr/>
          <p:nvPr/>
        </p:nvSpPr>
        <p:spPr>
          <a:xfrm>
            <a:off x="4932040" y="3341952"/>
            <a:ext cx="3209821" cy="340519"/>
          </a:xfrm>
          <a:prstGeom prst="wedgeRoundRectCallout">
            <a:avLst>
              <a:gd name="adj1" fmla="val -62891"/>
              <a:gd name="adj2" fmla="val -5993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Le tableau devient </a:t>
            </a:r>
            <a:r>
              <a:rPr lang="fr-FR" sz="1400" b="1" dirty="0">
                <a:latin typeface="Consolas" panose="020B0609020204030204" pitchFamily="49" charset="0"/>
                <a:cs typeface="Segoe UI" panose="020B0502040204020203" pitchFamily="34" charset="0"/>
              </a:rPr>
              <a:t>{ 1, 2, 3, 4 }</a:t>
            </a:r>
          </a:p>
        </p:txBody>
      </p:sp>
    </p:spTree>
    <p:extLst>
      <p:ext uri="{BB962C8B-B14F-4D97-AF65-F5344CB8AC3E}">
        <p14:creationId xmlns:p14="http://schemas.microsoft.com/office/powerpoint/2010/main" val="418856880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88269" y="10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42" presetClass="pat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107 0.0421 E" pathEditMode="relative" ptsTypes="">
                                      <p:cBhvr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8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5" animBg="1"/>
      <p:bldP spid="10" grpId="6" animBg="1"/>
      <p:bldP spid="10" grpId="7" animBg="1"/>
      <p:bldP spid="10" grpId="8" animBg="1"/>
      <p:bldP spid="11" grpId="1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18E98A-FB79-4EF6-ADC9-4028CE88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sur les tableaux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5F98C8-D825-4752-B6DE-496F11B98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4800" y="1085850"/>
            <a:ext cx="6706800" cy="3829050"/>
          </a:xfrm>
        </p:spPr>
        <p:txBody>
          <a:bodyPr/>
          <a:lstStyle/>
          <a:p>
            <a:r>
              <a:rPr lang="fr-FR" dirty="0"/>
              <a:t>3 types de tableaux à votre disposition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Tableaux de taille fixe à l’ancien style</a:t>
            </a:r>
          </a:p>
          <a:p>
            <a:pPr lvl="1"/>
            <a:endParaRPr lang="fr-FR" dirty="0"/>
          </a:p>
          <a:p>
            <a:pPr lvl="3"/>
            <a:endParaRPr lang="fr-FR" dirty="0"/>
          </a:p>
          <a:p>
            <a:pPr lvl="1"/>
            <a:r>
              <a:rPr lang="fr-FR" dirty="0"/>
              <a:t>Tableaux de taille fixe au style moderne</a:t>
            </a:r>
          </a:p>
          <a:p>
            <a:pPr lvl="1"/>
            <a:endParaRPr lang="fr-FR" dirty="0"/>
          </a:p>
          <a:p>
            <a:pPr lvl="4"/>
            <a:endParaRPr lang="fr-FR" dirty="0"/>
          </a:p>
          <a:p>
            <a:pPr lvl="1"/>
            <a:r>
              <a:rPr lang="fr-FR" dirty="0"/>
              <a:t>Tableaux de taille dynamique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4699D1-DD72-4701-83EB-E5FFC7E1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EF393F-A060-4F2D-BC1F-6AA8D0EF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5752C3-680C-4B46-8FBF-9C50C1BD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28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8E5DACFF-B460-4C21-8DFE-0D9ADE6AEA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/>
          </a:bodyPr>
          <a:lstStyle/>
          <a:p>
            <a:pPr lvl="0"/>
            <a:r>
              <a:rPr lang="fr-FR" sz="900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Tableaux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Tableaux par l’exemple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Un tableau en mémoire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Syntaxe de création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Accès aux éléments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Taille d’un tableau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Copier un tableau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Bilan sur les tableaux de taille fixe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Tableau de taille dynamique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Changement de taille</a:t>
            </a:r>
          </a:p>
          <a:p>
            <a:pPr lvl="1"/>
            <a:r>
              <a:rPr lang="fr-FR" sz="800" dirty="0">
                <a:solidFill>
                  <a:schemeClr val="bg2"/>
                </a:solidFill>
              </a:rPr>
              <a:t>Ajout / suppression en fin</a:t>
            </a:r>
          </a:p>
          <a:p>
            <a:pPr lvl="1"/>
            <a:r>
              <a:rPr lang="fr-FR" sz="800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Bilan</a:t>
            </a:r>
          </a:p>
          <a:p>
            <a:pPr lvl="0"/>
            <a:r>
              <a:rPr lang="fr-FR" sz="900" dirty="0">
                <a:solidFill>
                  <a:srgbClr val="79D2FF"/>
                </a:solidFill>
              </a:rPr>
              <a:t>Chaines de caractères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Codage des caractères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Manipulation de chaines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Chaines de longueur dynamique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Bilan</a:t>
            </a:r>
          </a:p>
          <a:p>
            <a:pPr lvl="0"/>
            <a:r>
              <a:rPr lang="fr-FR" sz="900" dirty="0">
                <a:solidFill>
                  <a:srgbClr val="79D2FF"/>
                </a:solidFill>
              </a:rPr>
              <a:t>Tableaux à plusieurs dimensions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Dimension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Création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Tableaux dynamiques à ND</a:t>
            </a:r>
          </a:p>
        </p:txBody>
      </p:sp>
      <p:sp>
        <p:nvSpPr>
          <p:cNvPr id="8" name="code">
            <a:extLst>
              <a:ext uri="{FF2B5EF4-FFF2-40B4-BE49-F238E27FC236}">
                <a16:creationId xmlns:a16="http://schemas.microsoft.com/office/drawing/2014/main" id="{AED092F8-07CA-4C74-82EF-1C18F4F28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591" y="2352800"/>
            <a:ext cx="3017219" cy="317183"/>
          </a:xfrm>
          <a:prstGeom prst="roundRect">
            <a:avLst>
              <a:gd name="adj" fmla="val 22050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r>
              <a:rPr lang="fr-FR" sz="1200" b="1" i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type_element</a:t>
            </a:r>
            <a:r>
              <a:rPr lang="fr-FR" sz="1200" b="1" i="1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1" i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nom_tableau</a:t>
            </a:r>
            <a:r>
              <a:rPr lang="fr-FR" sz="12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1" i="1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taille</a:t>
            </a:r>
            <a:r>
              <a:rPr lang="fr-FR" sz="12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];</a:t>
            </a:r>
            <a:endParaRPr lang="fr-FR" sz="1200" dirty="0"/>
          </a:p>
        </p:txBody>
      </p:sp>
      <p:sp>
        <p:nvSpPr>
          <p:cNvPr id="9" name="code">
            <a:extLst>
              <a:ext uri="{FF2B5EF4-FFF2-40B4-BE49-F238E27FC236}">
                <a16:creationId xmlns:a16="http://schemas.microsoft.com/office/drawing/2014/main" id="{5CB7FC65-7823-4B22-B7F8-22C9227D1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906" y="3374212"/>
            <a:ext cx="4046589" cy="317183"/>
          </a:xfrm>
          <a:prstGeom prst="roundRect">
            <a:avLst>
              <a:gd name="adj" fmla="val 22050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r>
              <a:rPr lang="fr-FR" sz="1200" b="1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fr-FR" sz="12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1200" b="1" i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fr-FR" sz="12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200" b="1" i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type_element</a:t>
            </a:r>
            <a:r>
              <a:rPr lang="fr-FR" sz="12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1" i="1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taille</a:t>
            </a:r>
            <a:r>
              <a:rPr lang="fr-FR" sz="12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fr-FR" sz="1200" b="1" i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nom_tableau</a:t>
            </a:r>
            <a:r>
              <a:rPr lang="fr-FR" sz="12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fr-FR" sz="1200" dirty="0"/>
          </a:p>
        </p:txBody>
      </p:sp>
      <p:sp>
        <p:nvSpPr>
          <p:cNvPr id="12" name="code">
            <a:extLst>
              <a:ext uri="{FF2B5EF4-FFF2-40B4-BE49-F238E27FC236}">
                <a16:creationId xmlns:a16="http://schemas.microsoft.com/office/drawing/2014/main" id="{7B04922A-9C60-4933-AEDA-7E3B71EFC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5139" y="4395623"/>
            <a:ext cx="3446123" cy="317183"/>
          </a:xfrm>
          <a:prstGeom prst="roundRect">
            <a:avLst>
              <a:gd name="adj" fmla="val 22050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2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fr-FR" sz="1200" b="1" i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type_element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fr-FR" sz="1200" b="1" i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nom_tableau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933379"/>
      </p:ext>
    </p:extLst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46" y="1"/>
            <a:ext cx="9144000" cy="51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B71F98-063C-4739-99A1-73513BDC38F4}" type="datetime1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29</a:t>
            </a:fld>
            <a:endParaRPr lang="fr-FR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1618" y="4767626"/>
            <a:ext cx="371474" cy="36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-685799"/>
            <a:ext cx="9142854" cy="685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0000" y="0"/>
            <a:ext cx="2844000" cy="33930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46" y="342901"/>
            <a:ext cx="9142854" cy="685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8468"/>
            <a:ext cx="804333" cy="30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swing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99290" y="2784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31574"/>
      </p:ext>
    </p:extLst>
  </p:cSld>
  <p:clrMapOvr>
    <a:masterClrMapping/>
  </p:clrMapOvr>
  <p:transition spd="slow" advTm="95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33333E-6 L 0.00017 0.2 " pathEditMode="relative" rAng="0" ptsTypes="AA">
                                      <p:cBhvr>
                                        <p:cTn id="31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12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3" dur="312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  <p:bldLst>
      <p:bldP spid="4" grpId="0"/>
      <p:bldP spid="5" grpId="0"/>
      <p:bldP spid="6" grpId="0"/>
      <p:bldP spid="9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Tableaux</a:t>
            </a:r>
          </a:p>
          <a:p>
            <a:r>
              <a:rPr lang="fr-FR" dirty="0"/>
              <a:t>Chaines de caractères</a:t>
            </a:r>
          </a:p>
          <a:p>
            <a:r>
              <a:rPr lang="fr-FR" dirty="0"/>
              <a:t>Tableaux à plusieurs dimensions</a:t>
            </a:r>
          </a:p>
        </p:txBody>
      </p:sp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Tableaux et chaines de caractères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4683918"/>
            <a:ext cx="9144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Benjamin ALBOUY-KISSI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06109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swing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13618" y="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3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"/>
    </mc:Choice>
    <mc:Fallback xmlns="">
      <p:transition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9913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56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9913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56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4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6147" grpId="0" uiExpand="1" build="p"/>
      <p:bldP spid="6147" grpId="1" uiExpand="1" build="p"/>
      <p:bldP spid="2" grpId="0" animBg="1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Tableaux et chaines de caractères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7300" y="3363838"/>
            <a:ext cx="6629400" cy="132008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Tableaux</a:t>
            </a:r>
          </a:p>
          <a:p>
            <a:pPr eaLnBrk="1" hangingPunct="1">
              <a:defRPr/>
            </a:pPr>
            <a:r>
              <a:rPr lang="fr-FR" dirty="0"/>
              <a:t>Chaines de caractères</a:t>
            </a:r>
          </a:p>
          <a:p>
            <a:pPr eaLnBrk="1" hangingPunct="1">
              <a:defRPr/>
            </a:pPr>
            <a:r>
              <a:rPr lang="fr-FR" dirty="0"/>
              <a:t>Tableaux à plusieurs dimensions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4683918"/>
            <a:ext cx="9144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Benjamin ALBOUY-KISSI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06109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swing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13618" y="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99136 " pathEditMode="relative" rAng="0" ptsTypes="AA">
                                      <p:cBhvr>
                                        <p:cTn id="8" dur="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56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99136 " pathEditMode="relative" rAng="0" ptsTypes="AA">
                                      <p:cBhvr>
                                        <p:cTn id="10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5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2" grpId="0" animBg="1"/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Tableaux</a:t>
            </a:r>
          </a:p>
          <a:p>
            <a:r>
              <a:rPr lang="fr-FR" dirty="0"/>
              <a:t>Chaines de caractères</a:t>
            </a:r>
          </a:p>
          <a:p>
            <a:r>
              <a:rPr lang="fr-FR" dirty="0"/>
              <a:t>Tableaux à plusieurs dimensions</a:t>
            </a:r>
          </a:p>
        </p:txBody>
      </p:sp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Tableaux et chaines de caractères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4683918"/>
            <a:ext cx="9144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Benjamin ALBOUY-KISSI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06109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swing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13618" y="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7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"/>
    </mc:Choice>
    <mc:Fallback xmlns="">
      <p:transition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9913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56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9913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56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4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6147" grpId="0" uiExpand="1" build="p"/>
      <p:bldP spid="6147" grpId="1" uiExpand="1" build="p"/>
      <p:bldP spid="2" grpId="0" animBg="1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B71F98-063C-4739-99A1-73513BDC38F4}" type="datetime1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32</a:t>
            </a:fld>
            <a:endParaRPr lang="fr-FR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1618" y="4767626"/>
            <a:ext cx="371474" cy="36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-685799"/>
            <a:ext cx="9142854" cy="685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8468"/>
            <a:ext cx="804333" cy="30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0000" y="0"/>
            <a:ext cx="2844000" cy="339306"/>
          </a:xfrm>
          <a:prstGeom prst="rect">
            <a:avLst/>
          </a:prstGeom>
        </p:spPr>
      </p:pic>
      <p:pic>
        <p:nvPicPr>
          <p:cNvPr id="11" name="swing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99290" y="2784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9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50"/>
    </mc:Choice>
    <mc:Fallback xmlns="">
      <p:transition advTm="95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-3.33333E-6 L 0.00017 0.2 " pathEditMode="relative" rAng="0" ptsTypes="AA">
                                          <p:cBhvr>
                                            <p:cTn id="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01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8" dur="312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0000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accel="40000" fill="hold" grpId="0" nodeType="withEffect" p14:presetBounceEnd="60000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accel="40000" fill="hold" grpId="0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accel="40000" fill="hold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4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5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accel="40000" fill="hold" nodeType="withEffect" p14:presetBounceEnd="60000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accel="40000" fill="hold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3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showWhenStopped="0">
                    <p:cTn id="34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11"/>
                    </p:tgtEl>
                  </p:cMediaNode>
                </p:audio>
              </p:childTnLst>
            </p:cTn>
          </p:par>
        </p:tnLst>
        <p:bldLst>
          <p:bldP spid="4" grpId="0"/>
          <p:bldP spid="5" grpId="0"/>
          <p:bldP spid="6" grpId="0"/>
          <p:bldP spid="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-3.33333E-6 L 0.00017 0.2 " pathEditMode="relative" rAng="0" ptsTypes="AA">
                                          <p:cBhvr>
                                            <p:cTn id="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01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8" dur="312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accel="40000" fill="hold" grpId="0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accel="4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ac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accel="40000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accel="4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showWhenStopped="0">
                    <p:cTn id="34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11"/>
                    </p:tgtEl>
                  </p:cMediaNode>
                </p:audio>
              </p:childTnLst>
            </p:cTn>
          </p:par>
        </p:tnLst>
        <p:bldLst>
          <p:bldP spid="4" grpId="0"/>
          <p:bldP spid="5" grpId="0"/>
          <p:bldP spid="6" grpId="0"/>
          <p:bldP spid="9" grpId="0" animBg="1"/>
        </p:bldLst>
      </p:timing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FED4F7-6CDB-4BD4-AF07-666FE3B57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Chaines de caractères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94EB4F-58B4-4365-ABEB-8C48CFD89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Depuis le premier programme en C++ :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Il s’agit d’une </a:t>
            </a:r>
            <a:r>
              <a:rPr lang="fr-FR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chaine de caractères</a:t>
            </a:r>
          </a:p>
          <a:p>
            <a:r>
              <a:rPr lang="fr-FR" dirty="0"/>
              <a:t>C’est concrètement un tableau de caractères</a:t>
            </a:r>
          </a:p>
          <a:p>
            <a:pPr lvl="1"/>
            <a:r>
              <a:rPr lang="fr-FR" dirty="0"/>
              <a:t>Il contient un caractère spécial à la fin de la chaine</a:t>
            </a:r>
          </a:p>
          <a:p>
            <a:pPr lvl="2"/>
            <a:r>
              <a:rPr lang="fr-FR" dirty="0"/>
              <a:t>C’est le </a:t>
            </a:r>
            <a:r>
              <a:rPr lang="fr-FR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caractère de terminaison</a:t>
            </a:r>
            <a:r>
              <a:rPr lang="fr-FR" dirty="0"/>
              <a:t>, qui vaut numériquement 0</a:t>
            </a:r>
          </a:p>
          <a:p>
            <a:pPr lvl="2"/>
            <a:r>
              <a:rPr lang="fr-FR" dirty="0"/>
              <a:t>On l’appelle aussi </a:t>
            </a:r>
            <a:r>
              <a:rPr lang="fr-FR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caractère de fin de chaine</a:t>
            </a:r>
            <a:r>
              <a:rPr lang="fr-FR" dirty="0"/>
              <a:t> ou </a:t>
            </a:r>
            <a:r>
              <a:rPr lang="fr-FR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caractère nul</a:t>
            </a:r>
          </a:p>
          <a:p>
            <a:pPr lvl="2"/>
            <a:r>
              <a:rPr lang="fr-FR" dirty="0"/>
              <a:t>Sans connaitre la taille du tableau, il permet de savoir où s’arrête la chaine de caractère.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719B70-9156-4C2D-8D1F-609F000B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CD3B71-5F84-4526-A7FE-07E8A405A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F63DD9-110D-402E-AC9E-6D226A28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33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78358E3-2780-4DF1-A999-9E3D638E9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/>
          </a:bodyPr>
          <a:lstStyle/>
          <a:p>
            <a:pPr lvl="0"/>
            <a:r>
              <a:rPr lang="fr-FR" sz="900" dirty="0">
                <a:solidFill>
                  <a:schemeClr val="bg2"/>
                </a:solidFill>
              </a:rPr>
              <a:t>Tableaux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Tableaux par l’exemple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Un tableau en mémoire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Syntaxe de création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Accès aux éléments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Taille d’un tableau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Copier un tableau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Bilan sur les tableaux de taille fixe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Tableau de taille dynamique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Changement de taille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Ajout / suppression en fin</a:t>
            </a:r>
          </a:p>
          <a:p>
            <a:pPr lvl="1"/>
            <a:r>
              <a:rPr lang="fr-FR" sz="800" dirty="0">
                <a:solidFill>
                  <a:schemeClr val="bg2"/>
                </a:solidFill>
              </a:rPr>
              <a:t>Bilan</a:t>
            </a:r>
          </a:p>
          <a:p>
            <a:pPr lvl="0"/>
            <a:r>
              <a:rPr lang="fr-FR" sz="900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Chaines de caractères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Codage des caractères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Manipulation de chaines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Chaines de longueur dynamique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Bilan</a:t>
            </a:r>
          </a:p>
          <a:p>
            <a:pPr lvl="0"/>
            <a:r>
              <a:rPr lang="fr-FR" sz="900" dirty="0">
                <a:solidFill>
                  <a:srgbClr val="79D2FF"/>
                </a:solidFill>
              </a:rPr>
              <a:t>Tableaux à plusieurs dimensions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Dimension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Création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Tableaux dynamiques à ND</a:t>
            </a:r>
          </a:p>
        </p:txBody>
      </p:sp>
      <p:sp>
        <p:nvSpPr>
          <p:cNvPr id="19" name="code">
            <a:extLst>
              <a:ext uri="{FF2B5EF4-FFF2-40B4-BE49-F238E27FC236}">
                <a16:creationId xmlns:a16="http://schemas.microsoft.com/office/drawing/2014/main" id="{0596745F-EA26-4822-A86C-0D5845E97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928" y="1749286"/>
            <a:ext cx="3245428" cy="371296"/>
          </a:xfrm>
          <a:prstGeom prst="roundRect">
            <a:avLst>
              <a:gd name="adj" fmla="val 15696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noAutofit/>
          </a:bodyPr>
          <a:lstStyle/>
          <a:p>
            <a:pPr>
              <a:spcAft>
                <a:spcPts val="0"/>
              </a:spcAft>
            </a:pP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B94CD0-03A4-4798-8307-4DC55BD47E5D}"/>
              </a:ext>
            </a:extLst>
          </p:cNvPr>
          <p:cNvSpPr/>
          <p:nvPr/>
        </p:nvSpPr>
        <p:spPr>
          <a:xfrm>
            <a:off x="5484346" y="1839693"/>
            <a:ext cx="1454814" cy="204768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code">
            <a:extLst>
              <a:ext uri="{FF2B5EF4-FFF2-40B4-BE49-F238E27FC236}">
                <a16:creationId xmlns:a16="http://schemas.microsoft.com/office/drawing/2014/main" id="{F1205F78-0D52-4970-9FEF-09F7A19BD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928" y="1749286"/>
            <a:ext cx="3245428" cy="371296"/>
          </a:xfrm>
          <a:prstGeom prst="roundRect">
            <a:avLst>
              <a:gd name="adj" fmla="val 15696"/>
            </a:avLst>
          </a:prstGeom>
          <a:noFill/>
          <a:ln>
            <a:solidFill>
              <a:schemeClr val="bg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600" b="1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1600" b="1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fr-FR" sz="1600" b="1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"Bonjour !\n"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49841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leau 40">
            <a:extLst>
              <a:ext uri="{FF2B5EF4-FFF2-40B4-BE49-F238E27FC236}">
                <a16:creationId xmlns:a16="http://schemas.microsoft.com/office/drawing/2014/main" id="{09ACE658-1EB4-4177-80FC-04C38BB0E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417184"/>
              </p:ext>
            </p:extLst>
          </p:nvPr>
        </p:nvGraphicFramePr>
        <p:xfrm>
          <a:off x="2304182" y="1807487"/>
          <a:ext cx="6687417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947">
                  <a:extLst>
                    <a:ext uri="{9D8B030D-6E8A-4147-A177-3AD203B41FA5}">
                      <a16:colId xmlns:a16="http://schemas.microsoft.com/office/drawing/2014/main" val="1273753279"/>
                    </a:ext>
                  </a:extLst>
                </a:gridCol>
                <a:gridCol w="607947">
                  <a:extLst>
                    <a:ext uri="{9D8B030D-6E8A-4147-A177-3AD203B41FA5}">
                      <a16:colId xmlns:a16="http://schemas.microsoft.com/office/drawing/2014/main" val="3873660795"/>
                    </a:ext>
                  </a:extLst>
                </a:gridCol>
                <a:gridCol w="607947">
                  <a:extLst>
                    <a:ext uri="{9D8B030D-6E8A-4147-A177-3AD203B41FA5}">
                      <a16:colId xmlns:a16="http://schemas.microsoft.com/office/drawing/2014/main" val="474208655"/>
                    </a:ext>
                  </a:extLst>
                </a:gridCol>
                <a:gridCol w="607947">
                  <a:extLst>
                    <a:ext uri="{9D8B030D-6E8A-4147-A177-3AD203B41FA5}">
                      <a16:colId xmlns:a16="http://schemas.microsoft.com/office/drawing/2014/main" val="2454533284"/>
                    </a:ext>
                  </a:extLst>
                </a:gridCol>
                <a:gridCol w="607947">
                  <a:extLst>
                    <a:ext uri="{9D8B030D-6E8A-4147-A177-3AD203B41FA5}">
                      <a16:colId xmlns:a16="http://schemas.microsoft.com/office/drawing/2014/main" val="1218119131"/>
                    </a:ext>
                  </a:extLst>
                </a:gridCol>
                <a:gridCol w="607947">
                  <a:extLst>
                    <a:ext uri="{9D8B030D-6E8A-4147-A177-3AD203B41FA5}">
                      <a16:colId xmlns:a16="http://schemas.microsoft.com/office/drawing/2014/main" val="1706298255"/>
                    </a:ext>
                  </a:extLst>
                </a:gridCol>
                <a:gridCol w="607947">
                  <a:extLst>
                    <a:ext uri="{9D8B030D-6E8A-4147-A177-3AD203B41FA5}">
                      <a16:colId xmlns:a16="http://schemas.microsoft.com/office/drawing/2014/main" val="145515095"/>
                    </a:ext>
                  </a:extLst>
                </a:gridCol>
                <a:gridCol w="607947">
                  <a:extLst>
                    <a:ext uri="{9D8B030D-6E8A-4147-A177-3AD203B41FA5}">
                      <a16:colId xmlns:a16="http://schemas.microsoft.com/office/drawing/2014/main" val="2173103767"/>
                    </a:ext>
                  </a:extLst>
                </a:gridCol>
                <a:gridCol w="607947">
                  <a:extLst>
                    <a:ext uri="{9D8B030D-6E8A-4147-A177-3AD203B41FA5}">
                      <a16:colId xmlns:a16="http://schemas.microsoft.com/office/drawing/2014/main" val="4196161090"/>
                    </a:ext>
                  </a:extLst>
                </a:gridCol>
                <a:gridCol w="607947">
                  <a:extLst>
                    <a:ext uri="{9D8B030D-6E8A-4147-A177-3AD203B41FA5}">
                      <a16:colId xmlns:a16="http://schemas.microsoft.com/office/drawing/2014/main" val="37972973"/>
                    </a:ext>
                  </a:extLst>
                </a:gridCol>
                <a:gridCol w="607947">
                  <a:extLst>
                    <a:ext uri="{9D8B030D-6E8A-4147-A177-3AD203B41FA5}">
                      <a16:colId xmlns:a16="http://schemas.microsoft.com/office/drawing/2014/main" val="4083486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126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598945"/>
                  </a:ext>
                </a:extLst>
              </a:tr>
            </a:tbl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6ABB9EB2-67CE-4E39-A052-D5149A5F1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42900"/>
            <a:ext cx="8839200" cy="685799"/>
          </a:xfrm>
        </p:spPr>
        <p:txBody>
          <a:bodyPr/>
          <a:lstStyle/>
          <a:p>
            <a:r>
              <a:rPr lang="fr-FR" dirty="0"/>
              <a:t>Codage des caractères</a:t>
            </a:r>
          </a:p>
        </p:txBody>
      </p:sp>
      <p:sp>
        <p:nvSpPr>
          <p:cNvPr id="57" name="Espace réservé du contenu 56">
            <a:extLst>
              <a:ext uri="{FF2B5EF4-FFF2-40B4-BE49-F238E27FC236}">
                <a16:creationId xmlns:a16="http://schemas.microsoft.com/office/drawing/2014/main" id="{B9D9C17C-AE84-49CE-A0EB-58DB89FE6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4800" y="2571750"/>
            <a:ext cx="6706800" cy="2343150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Un caractère est codé sur un </a:t>
            </a:r>
            <a:r>
              <a:rPr lang="fr-FR" b="1" dirty="0">
                <a:latin typeface="Consolas" panose="020B0609020204030204" pitchFamily="49" charset="0"/>
              </a:rPr>
              <a:t>char</a:t>
            </a:r>
            <a:r>
              <a:rPr lang="fr-FR" dirty="0"/>
              <a:t> (0-255).</a:t>
            </a:r>
          </a:p>
          <a:p>
            <a:r>
              <a:rPr lang="fr-FR" dirty="0"/>
              <a:t>Attention, la compatibilité n’est certaine que pour les 128 premiers codes de caractères</a:t>
            </a:r>
          </a:p>
          <a:p>
            <a:pPr lvl="1"/>
            <a:r>
              <a:rPr lang="fr-FR" dirty="0"/>
              <a:t>0 – 31 : caractères de contrôles (tabulation, saut de ligne, …</a:t>
            </a:r>
          </a:p>
          <a:p>
            <a:pPr lvl="1"/>
            <a:r>
              <a:rPr lang="fr-FR" dirty="0"/>
              <a:t>32 – 127 : 96 codes pour 10 chiffres, 52 lettres, 34 signes de ponctuation</a:t>
            </a:r>
          </a:p>
          <a:p>
            <a:pPr lvl="1"/>
            <a:r>
              <a:rPr lang="fr-FR" dirty="0"/>
              <a:t>Il n’y a plus de place pour les caractères régionaux et pas assez dans les 128 codes supplémentaires.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417839-5B3C-4A8C-B462-C3FB40B08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6" y="4914920"/>
            <a:ext cx="2283653" cy="228600"/>
          </a:xfrm>
        </p:spPr>
        <p:txBody>
          <a:bodyPr/>
          <a:lstStyle/>
          <a:p>
            <a:fld id="{13E659B8-7508-4E5B-A384-6019B9D870F7}" type="datetime1">
              <a:rPr lang="fr-FR" smtClean="0"/>
              <a:pPr/>
              <a:t>23/09/2022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0083AC-0FB6-4F47-BB1B-7A818C89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0" y="4914920"/>
            <a:ext cx="6445617" cy="228580"/>
          </a:xfrm>
        </p:spPr>
        <p:txBody>
          <a:bodyPr/>
          <a:lstStyle/>
          <a:p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CF414A-120C-4154-AEB6-BDE2880D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1618" y="4811316"/>
            <a:ext cx="371475" cy="275034"/>
          </a:xfrm>
        </p:spPr>
        <p:txBody>
          <a:bodyPr/>
          <a:lstStyle/>
          <a:p>
            <a:fld id="{FED38763-6C8A-413F-B744-2C0F40D941F6}" type="slidenum">
              <a:rPr lang="fr-FR" smtClean="0"/>
              <a:pPr/>
              <a:t>34</a:t>
            </a:fld>
            <a:endParaRPr lang="fr-FR" dirty="0"/>
          </a:p>
        </p:txBody>
      </p:sp>
      <p:sp>
        <p:nvSpPr>
          <p:cNvPr id="58" name="Espace réservé du texte 57">
            <a:extLst>
              <a:ext uri="{FF2B5EF4-FFF2-40B4-BE49-F238E27FC236}">
                <a16:creationId xmlns:a16="http://schemas.microsoft.com/office/drawing/2014/main" id="{AEB19592-AE78-4645-A684-8276837843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/>
          </a:bodyPr>
          <a:lstStyle/>
          <a:p>
            <a:pPr lvl="0"/>
            <a:r>
              <a:rPr lang="fr-FR" sz="900" dirty="0">
                <a:solidFill>
                  <a:schemeClr val="bg2"/>
                </a:solidFill>
              </a:rPr>
              <a:t>Tableaux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Tableaux par l’exemple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Un tableau en mémoire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Syntaxe de création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Accès aux éléments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Taille d’un tableau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Copier un tableau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Bilan sur les tableaux de taille fixe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Tableau de taille dynamique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Changement de taille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Ajout / suppression en fin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Bilan</a:t>
            </a:r>
          </a:p>
          <a:p>
            <a:pPr lvl="0"/>
            <a:r>
              <a:rPr lang="fr-FR" sz="900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Chaines de caractères</a:t>
            </a:r>
          </a:p>
          <a:p>
            <a:pPr lvl="1"/>
            <a:r>
              <a:rPr lang="fr-FR" sz="800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Codage des caractères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Manipulation de chaines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Chaines de longueur dynamique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Bilan</a:t>
            </a:r>
          </a:p>
          <a:p>
            <a:pPr lvl="0"/>
            <a:r>
              <a:rPr lang="fr-FR" sz="900" dirty="0">
                <a:solidFill>
                  <a:srgbClr val="79D2FF"/>
                </a:solidFill>
              </a:rPr>
              <a:t>Tableaux à plusieurs dimensions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Dimension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Création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Tableaux dynamiques à ND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53AF8D7-3955-464F-B4DF-24F56CEFDEF3}"/>
              </a:ext>
            </a:extLst>
          </p:cNvPr>
          <p:cNvSpPr txBox="1"/>
          <p:nvPr/>
        </p:nvSpPr>
        <p:spPr bwMode="auto">
          <a:xfrm>
            <a:off x="2304182" y="1811020"/>
            <a:ext cx="61163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fr-FR" sz="1800" b="1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B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5B1A491-8147-423D-80EB-CA96157FCD06}"/>
              </a:ext>
            </a:extLst>
          </p:cNvPr>
          <p:cNvSpPr txBox="1"/>
          <p:nvPr/>
        </p:nvSpPr>
        <p:spPr bwMode="auto">
          <a:xfrm>
            <a:off x="2915816" y="1811020"/>
            <a:ext cx="61163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fr-FR" sz="1800" b="1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o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010A389-8149-4B3D-A283-B8AA87156474}"/>
              </a:ext>
            </a:extLst>
          </p:cNvPr>
          <p:cNvSpPr txBox="1"/>
          <p:nvPr/>
        </p:nvSpPr>
        <p:spPr bwMode="auto">
          <a:xfrm>
            <a:off x="3527450" y="1811020"/>
            <a:ext cx="61163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fr-FR" sz="1800" b="1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n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705F4AE-A55D-477E-8805-A073555D63AA}"/>
              </a:ext>
            </a:extLst>
          </p:cNvPr>
          <p:cNvSpPr txBox="1"/>
          <p:nvPr/>
        </p:nvSpPr>
        <p:spPr bwMode="auto">
          <a:xfrm>
            <a:off x="4139084" y="1811020"/>
            <a:ext cx="61163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fr-FR" sz="1800" b="1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j</a:t>
            </a:r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90FA3AD-9CDB-41E2-A402-04650A1B48E8}"/>
              </a:ext>
            </a:extLst>
          </p:cNvPr>
          <p:cNvSpPr txBox="1"/>
          <p:nvPr/>
        </p:nvSpPr>
        <p:spPr bwMode="auto">
          <a:xfrm>
            <a:off x="4750717" y="1811020"/>
            <a:ext cx="60830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fr-FR" sz="1800" b="1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o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319EE0E-C46E-41F6-B39A-3A79893527E9}"/>
              </a:ext>
            </a:extLst>
          </p:cNvPr>
          <p:cNvSpPr txBox="1"/>
          <p:nvPr/>
        </p:nvSpPr>
        <p:spPr bwMode="auto">
          <a:xfrm>
            <a:off x="5359018" y="1811020"/>
            <a:ext cx="600036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fr-FR" sz="1800" b="1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u</a:t>
            </a:r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33C7242-F304-4F91-9E6B-7596D33F0995}"/>
              </a:ext>
            </a:extLst>
          </p:cNvPr>
          <p:cNvSpPr txBox="1"/>
          <p:nvPr/>
        </p:nvSpPr>
        <p:spPr bwMode="auto">
          <a:xfrm>
            <a:off x="5959053" y="1811020"/>
            <a:ext cx="600035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fr-FR" sz="1800" b="1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r</a:t>
            </a:r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E3EE6B3-B0CE-41ED-8671-E482A692C111}"/>
              </a:ext>
            </a:extLst>
          </p:cNvPr>
          <p:cNvSpPr txBox="1"/>
          <p:nvPr/>
        </p:nvSpPr>
        <p:spPr bwMode="auto">
          <a:xfrm>
            <a:off x="7175655" y="1811020"/>
            <a:ext cx="600035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fr-FR" sz="1800" b="1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!</a:t>
            </a:r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3100687-C875-46B1-9F8C-543382B2A867}"/>
              </a:ext>
            </a:extLst>
          </p:cNvPr>
          <p:cNvSpPr txBox="1"/>
          <p:nvPr/>
        </p:nvSpPr>
        <p:spPr bwMode="auto">
          <a:xfrm>
            <a:off x="6567354" y="1811020"/>
            <a:ext cx="600035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fr-FR" sz="1800" b="1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F60A939-7728-4556-A6E9-E72295C80898}"/>
              </a:ext>
            </a:extLst>
          </p:cNvPr>
          <p:cNvSpPr txBox="1"/>
          <p:nvPr/>
        </p:nvSpPr>
        <p:spPr bwMode="auto">
          <a:xfrm>
            <a:off x="7775690" y="1811020"/>
            <a:ext cx="60003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fr-FR" sz="1800" b="1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\n</a:t>
            </a:r>
            <a:endParaRPr lang="fr-FR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77E6FC4-8BD9-42FE-8569-6300A05D82C1}"/>
              </a:ext>
            </a:extLst>
          </p:cNvPr>
          <p:cNvSpPr txBox="1"/>
          <p:nvPr/>
        </p:nvSpPr>
        <p:spPr bwMode="auto">
          <a:xfrm>
            <a:off x="4864528" y="1132877"/>
            <a:ext cx="31130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fr-FR" sz="1800" b="1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B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3BCC2AB-ECDC-445C-B4E8-63229A704FFD}"/>
              </a:ext>
            </a:extLst>
          </p:cNvPr>
          <p:cNvSpPr txBox="1"/>
          <p:nvPr/>
        </p:nvSpPr>
        <p:spPr bwMode="auto">
          <a:xfrm>
            <a:off x="4990500" y="1131822"/>
            <a:ext cx="31130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fr-FR" sz="1800" b="1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o</a:t>
            </a:r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597A102-CF97-40EC-9CC9-93A4B393896C}"/>
              </a:ext>
            </a:extLst>
          </p:cNvPr>
          <p:cNvSpPr txBox="1"/>
          <p:nvPr/>
        </p:nvSpPr>
        <p:spPr bwMode="auto">
          <a:xfrm>
            <a:off x="5114897" y="1133971"/>
            <a:ext cx="31130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fr-FR" sz="1800" b="1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n</a:t>
            </a:r>
            <a:endParaRPr lang="fr-FR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03B976ED-571E-419F-86A0-7C20816DD345}"/>
              </a:ext>
            </a:extLst>
          </p:cNvPr>
          <p:cNvSpPr txBox="1"/>
          <p:nvPr/>
        </p:nvSpPr>
        <p:spPr bwMode="auto">
          <a:xfrm>
            <a:off x="5241701" y="1131822"/>
            <a:ext cx="31130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fr-FR" sz="1800" b="1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j</a:t>
            </a:r>
            <a:endParaRPr lang="fr-FR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63E92EF-344D-475F-AC87-AFE7CF55334D}"/>
              </a:ext>
            </a:extLst>
          </p:cNvPr>
          <p:cNvSpPr txBox="1"/>
          <p:nvPr/>
        </p:nvSpPr>
        <p:spPr bwMode="auto">
          <a:xfrm>
            <a:off x="5366686" y="1133971"/>
            <a:ext cx="31130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fr-FR" sz="1800" b="1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o</a:t>
            </a:r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BC17468-4321-4093-B56D-B48B59F6D8D0}"/>
              </a:ext>
            </a:extLst>
          </p:cNvPr>
          <p:cNvSpPr txBox="1"/>
          <p:nvPr/>
        </p:nvSpPr>
        <p:spPr bwMode="auto">
          <a:xfrm>
            <a:off x="5492327" y="1133971"/>
            <a:ext cx="31130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fr-FR" sz="1800" b="1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u</a:t>
            </a:r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C8CF8AA-98F7-47E3-A27B-F86F7BAD9943}"/>
              </a:ext>
            </a:extLst>
          </p:cNvPr>
          <p:cNvSpPr txBox="1"/>
          <p:nvPr/>
        </p:nvSpPr>
        <p:spPr bwMode="auto">
          <a:xfrm>
            <a:off x="5616448" y="1131822"/>
            <a:ext cx="31130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fr-FR" sz="1800" b="1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r</a:t>
            </a:r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3B678CA-D863-49DB-BE70-57624C44E0F1}"/>
              </a:ext>
            </a:extLst>
          </p:cNvPr>
          <p:cNvSpPr txBox="1"/>
          <p:nvPr/>
        </p:nvSpPr>
        <p:spPr bwMode="auto">
          <a:xfrm>
            <a:off x="5867659" y="1133971"/>
            <a:ext cx="31130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fr-FR" sz="1800" b="1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!</a:t>
            </a:r>
            <a:endParaRPr lang="fr-FR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E6BDF6B-78BB-45F0-B4C6-64547221BEC1}"/>
              </a:ext>
            </a:extLst>
          </p:cNvPr>
          <p:cNvSpPr txBox="1"/>
          <p:nvPr/>
        </p:nvSpPr>
        <p:spPr bwMode="auto">
          <a:xfrm>
            <a:off x="5993312" y="1133971"/>
            <a:ext cx="43794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fr-FR" sz="1800" b="1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\n</a:t>
            </a:r>
            <a:endParaRPr lang="fr-FR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0026D98F-AC65-46B0-890C-68D06A7409B7}"/>
              </a:ext>
            </a:extLst>
          </p:cNvPr>
          <p:cNvSpPr txBox="1"/>
          <p:nvPr/>
        </p:nvSpPr>
        <p:spPr bwMode="auto">
          <a:xfrm>
            <a:off x="2304182" y="2179577"/>
            <a:ext cx="61163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B8D7A3"/>
                </a:solidFill>
                <a:latin typeface="consolas" panose="020B0609020204030204" pitchFamily="49" charset="0"/>
              </a:rPr>
              <a:t>66</a:t>
            </a:r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A46E0C2C-5C0B-4368-857F-F44FFD949A98}"/>
              </a:ext>
            </a:extLst>
          </p:cNvPr>
          <p:cNvSpPr txBox="1"/>
          <p:nvPr/>
        </p:nvSpPr>
        <p:spPr bwMode="auto">
          <a:xfrm>
            <a:off x="2915816" y="2179577"/>
            <a:ext cx="61163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fr-FR"/>
            </a:defPPr>
            <a:lvl1pPr algn="ctr">
              <a:defRPr b="1">
                <a:solidFill>
                  <a:srgbClr val="B8D7A3"/>
                </a:solidFill>
                <a:latin typeface="consolas" panose="020B0609020204030204" pitchFamily="49" charset="0"/>
              </a:defRPr>
            </a:lvl1pPr>
          </a:lstStyle>
          <a:p>
            <a:r>
              <a:rPr lang="fr-FR" dirty="0"/>
              <a:t>111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B254FE30-CCDE-4FE4-9633-5D62C2F69E43}"/>
              </a:ext>
            </a:extLst>
          </p:cNvPr>
          <p:cNvSpPr txBox="1"/>
          <p:nvPr/>
        </p:nvSpPr>
        <p:spPr bwMode="auto">
          <a:xfrm>
            <a:off x="3527450" y="2179577"/>
            <a:ext cx="61163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fr-FR"/>
            </a:defPPr>
            <a:lvl1pPr algn="ctr">
              <a:defRPr b="1">
                <a:solidFill>
                  <a:srgbClr val="B8D7A3"/>
                </a:solidFill>
                <a:latin typeface="consolas" panose="020B0609020204030204" pitchFamily="49" charset="0"/>
              </a:defRPr>
            </a:lvl1pPr>
          </a:lstStyle>
          <a:p>
            <a:r>
              <a:rPr lang="fr-FR" dirty="0"/>
              <a:t>110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3FA2CCD9-7F18-486B-A01D-3EF174F1D61F}"/>
              </a:ext>
            </a:extLst>
          </p:cNvPr>
          <p:cNvSpPr txBox="1"/>
          <p:nvPr/>
        </p:nvSpPr>
        <p:spPr bwMode="auto">
          <a:xfrm>
            <a:off x="4139084" y="2179577"/>
            <a:ext cx="61163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fr-FR"/>
            </a:defPPr>
            <a:lvl1pPr algn="ctr">
              <a:defRPr b="1">
                <a:solidFill>
                  <a:srgbClr val="B8D7A3"/>
                </a:solidFill>
                <a:latin typeface="consolas" panose="020B0609020204030204" pitchFamily="49" charset="0"/>
              </a:defRPr>
            </a:lvl1pPr>
          </a:lstStyle>
          <a:p>
            <a:r>
              <a:rPr lang="fr-FR" dirty="0"/>
              <a:t>106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EF8F60B-C207-4900-9E7B-47BDAECD7AD2}"/>
              </a:ext>
            </a:extLst>
          </p:cNvPr>
          <p:cNvSpPr txBox="1"/>
          <p:nvPr/>
        </p:nvSpPr>
        <p:spPr bwMode="auto">
          <a:xfrm>
            <a:off x="4750717" y="2179577"/>
            <a:ext cx="60830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fr-FR"/>
            </a:defPPr>
            <a:lvl1pPr algn="ctr">
              <a:defRPr b="1">
                <a:solidFill>
                  <a:srgbClr val="B8D7A3"/>
                </a:solidFill>
                <a:latin typeface="consolas" panose="020B0609020204030204" pitchFamily="49" charset="0"/>
              </a:defRPr>
            </a:lvl1pPr>
          </a:lstStyle>
          <a:p>
            <a:r>
              <a:rPr lang="fr-FR" dirty="0"/>
              <a:t>111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F8C70E61-716F-4800-9990-01A129BFAF5A}"/>
              </a:ext>
            </a:extLst>
          </p:cNvPr>
          <p:cNvSpPr txBox="1"/>
          <p:nvPr/>
        </p:nvSpPr>
        <p:spPr bwMode="auto">
          <a:xfrm>
            <a:off x="5359018" y="2179577"/>
            <a:ext cx="600036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fr-FR"/>
            </a:defPPr>
            <a:lvl1pPr algn="ctr">
              <a:defRPr b="1">
                <a:solidFill>
                  <a:srgbClr val="B8D7A3"/>
                </a:solidFill>
                <a:latin typeface="consolas" panose="020B0609020204030204" pitchFamily="49" charset="0"/>
              </a:defRPr>
            </a:lvl1pPr>
          </a:lstStyle>
          <a:p>
            <a:r>
              <a:rPr lang="fr-FR" dirty="0"/>
              <a:t>117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99141554-356D-4921-8477-978078E7FA29}"/>
              </a:ext>
            </a:extLst>
          </p:cNvPr>
          <p:cNvSpPr txBox="1"/>
          <p:nvPr/>
        </p:nvSpPr>
        <p:spPr bwMode="auto">
          <a:xfrm>
            <a:off x="5959053" y="2179577"/>
            <a:ext cx="600035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fr-FR"/>
            </a:defPPr>
            <a:lvl1pPr algn="ctr">
              <a:defRPr b="1">
                <a:solidFill>
                  <a:srgbClr val="B8D7A3"/>
                </a:solidFill>
                <a:latin typeface="consolas" panose="020B0609020204030204" pitchFamily="49" charset="0"/>
              </a:defRPr>
            </a:lvl1pPr>
          </a:lstStyle>
          <a:p>
            <a:r>
              <a:rPr lang="fr-FR" dirty="0"/>
              <a:t>114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44243517-6359-44C8-9E43-165D249A9197}"/>
              </a:ext>
            </a:extLst>
          </p:cNvPr>
          <p:cNvSpPr txBox="1"/>
          <p:nvPr/>
        </p:nvSpPr>
        <p:spPr bwMode="auto">
          <a:xfrm>
            <a:off x="7175655" y="2179577"/>
            <a:ext cx="600035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fr-FR"/>
            </a:defPPr>
            <a:lvl1pPr algn="ctr">
              <a:defRPr b="1">
                <a:solidFill>
                  <a:srgbClr val="B8D7A3"/>
                </a:solidFill>
                <a:latin typeface="consolas" panose="020B0609020204030204" pitchFamily="49" charset="0"/>
              </a:defRPr>
            </a:lvl1pPr>
          </a:lstStyle>
          <a:p>
            <a:r>
              <a:rPr lang="fr-FR" dirty="0"/>
              <a:t>33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ACBE5CF9-3A73-4D9E-BB41-EC219D7F1F62}"/>
              </a:ext>
            </a:extLst>
          </p:cNvPr>
          <p:cNvSpPr txBox="1"/>
          <p:nvPr/>
        </p:nvSpPr>
        <p:spPr bwMode="auto">
          <a:xfrm>
            <a:off x="6567354" y="2179577"/>
            <a:ext cx="600035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fr-FR"/>
            </a:defPPr>
            <a:lvl1pPr algn="ctr">
              <a:defRPr b="1">
                <a:solidFill>
                  <a:srgbClr val="B8D7A3"/>
                </a:solidFill>
                <a:latin typeface="consolas" panose="020B0609020204030204" pitchFamily="49" charset="0"/>
              </a:defRPr>
            </a:lvl1pPr>
          </a:lstStyle>
          <a:p>
            <a:r>
              <a:rPr lang="fr-FR" dirty="0"/>
              <a:t>32 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2EA9984A-5ECF-4D55-AACD-FEBCB0F756C0}"/>
              </a:ext>
            </a:extLst>
          </p:cNvPr>
          <p:cNvSpPr txBox="1"/>
          <p:nvPr/>
        </p:nvSpPr>
        <p:spPr bwMode="auto">
          <a:xfrm>
            <a:off x="7775690" y="2179577"/>
            <a:ext cx="60003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fr-FR"/>
            </a:defPPr>
            <a:lvl1pPr algn="ctr">
              <a:defRPr b="1">
                <a:solidFill>
                  <a:srgbClr val="B8D7A3"/>
                </a:solidFill>
                <a:latin typeface="consolas" panose="020B0609020204030204" pitchFamily="49" charset="0"/>
              </a:defRPr>
            </a:lvl1pPr>
          </a:lstStyle>
          <a:p>
            <a:r>
              <a:rPr lang="fr-FR" dirty="0"/>
              <a:t>10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B5CBA71E-077C-401E-ADF9-27D6ECBD4E6E}"/>
              </a:ext>
            </a:extLst>
          </p:cNvPr>
          <p:cNvSpPr txBox="1"/>
          <p:nvPr/>
        </p:nvSpPr>
        <p:spPr bwMode="auto">
          <a:xfrm>
            <a:off x="8383644" y="2178327"/>
            <a:ext cx="60003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fr-FR"/>
            </a:defPPr>
            <a:lvl1pPr algn="ctr">
              <a:defRPr b="1">
                <a:solidFill>
                  <a:srgbClr val="B8D7A3"/>
                </a:solidFill>
                <a:latin typeface="consolas" panose="020B0609020204030204" pitchFamily="49" charset="0"/>
              </a:defRPr>
            </a:lvl1pPr>
          </a:lstStyle>
          <a:p>
            <a:r>
              <a:rPr lang="fr-FR" dirty="0"/>
              <a:t>0</a:t>
            </a:r>
          </a:p>
        </p:txBody>
      </p:sp>
      <p:sp>
        <p:nvSpPr>
          <p:cNvPr id="59" name="Bulle narrative : rectangle à coins arrondis 58">
            <a:extLst>
              <a:ext uri="{FF2B5EF4-FFF2-40B4-BE49-F238E27FC236}">
                <a16:creationId xmlns:a16="http://schemas.microsoft.com/office/drawing/2014/main" id="{D337506C-1049-4D36-AD21-813951C7CE15}"/>
              </a:ext>
            </a:extLst>
          </p:cNvPr>
          <p:cNvSpPr/>
          <p:nvPr/>
        </p:nvSpPr>
        <p:spPr>
          <a:xfrm>
            <a:off x="6556905" y="1118360"/>
            <a:ext cx="2284412" cy="578882"/>
          </a:xfrm>
          <a:prstGeom prst="wedgeRoundRectCallout">
            <a:avLst>
              <a:gd name="adj1" fmla="val 19177"/>
              <a:gd name="adj2" fmla="val 8114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Caractère d’échappement signifiant saut de ligne</a:t>
            </a:r>
          </a:p>
        </p:txBody>
      </p:sp>
    </p:spTree>
    <p:extLst>
      <p:ext uri="{BB962C8B-B14F-4D97-AF65-F5344CB8AC3E}">
        <p14:creationId xmlns:p14="http://schemas.microsoft.com/office/powerpoint/2010/main" val="346783881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50" fill="hold"/>
                                        <p:tgtEl>
                                          <p:spTgt spid="30"/>
                                        </p:tgtEl>
                                      </p:cBhvr>
                                      <p:by x="196475" y="1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636 0.1318 E" pathEditMode="relative" ptsTypes="">
                                      <p:cBhvr>
                                        <p:cTn id="10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31"/>
                                        </p:tgtEl>
                                      </p:cBhvr>
                                      <p:by x="196475" y="10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50" fill="hold"/>
                                        <p:tgtEl>
                                          <p:spTgt spid="31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2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105 0.1320 E" pathEditMode="relative" ptsTypes="">
                                      <p:cBhvr>
                                        <p:cTn id="2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0" dur="250" fill="hold"/>
                                        <p:tgtEl>
                                          <p:spTgt spid="32"/>
                                        </p:tgtEl>
                                      </p:cBhvr>
                                      <p:by x="196475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50" fill="hold"/>
                                        <p:tgtEl>
                                          <p:spTgt spid="32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42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572 0.1316 E" pathEditMode="relative" ptsTypes="">
                                      <p:cBhvr>
                                        <p:cTn id="34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2" dur="250" fill="hold"/>
                                        <p:tgtEl>
                                          <p:spTgt spid="33"/>
                                        </p:tgtEl>
                                      </p:cBhvr>
                                      <p:by x="196475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50" fill="hold"/>
                                        <p:tgtEl>
                                          <p:spTgt spid="33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42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042 0.1320 E" pathEditMode="relative" ptsTypes="">
                                      <p:cBhvr>
                                        <p:cTn id="46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mph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4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195404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42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11 0.1316 E" pathEditMode="relative" ptsTypes="">
                                      <p:cBhvr>
                                        <p:cTn id="58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mph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6" dur="250" fill="hold"/>
                                        <p:tgtEl>
                                          <p:spTgt spid="35"/>
                                        </p:tgtEl>
                                      </p:cBhvr>
                                      <p:by x="192749" y="10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250" fill="hold"/>
                                        <p:tgtEl>
                                          <p:spTgt spid="35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42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2 0.1316 E" pathEditMode="relative" ptsTypes="">
                                      <p:cBhvr>
                                        <p:cTn id="70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mph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8" dur="250" fill="hold"/>
                                        <p:tgtEl>
                                          <p:spTgt spid="36"/>
                                        </p:tgtEl>
                                      </p:cBhvr>
                                      <p:by x="192749" y="10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0" dur="250" fill="hold"/>
                                        <p:tgtEl>
                                          <p:spTgt spid="36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42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533 0.1320 E" pathEditMode="relative" ptsTypes="">
                                      <p:cBhvr>
                                        <p:cTn id="82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mph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0" dur="250" fill="hold"/>
                                        <p:tgtEl>
                                          <p:spTgt spid="37"/>
                                        </p:tgtEl>
                                      </p:cBhvr>
                                      <p:by x="192749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2" dur="250" fill="hold"/>
                                        <p:tgtEl>
                                          <p:spTgt spid="37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42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588 0.1316 E" pathEditMode="relative" ptsTypes="">
                                      <p:cBhvr>
                                        <p:cTn id="9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02" dur="250" fill="hold"/>
                                        <p:tgtEl>
                                          <p:spTgt spid="39"/>
                                        </p:tgtEl>
                                      </p:cBhvr>
                                      <p:by x="137013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4" dur="250" fill="hold"/>
                                        <p:tgtEl>
                                          <p:spTgt spid="39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42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038 0.1316 E" pathEditMode="relative" ptsTypes="">
                                      <p:cBhvr>
                                        <p:cTn id="106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45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5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2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2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50"/>
                            </p:stCondLst>
                            <p:childTnLst>
                              <p:par>
                                <p:cTn id="16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5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250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250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5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250" fill="hold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250" fill="hold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750"/>
                            </p:stCondLst>
                            <p:childTnLst>
                              <p:par>
                                <p:cTn id="17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25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250" fill="hold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250" fill="hold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000"/>
                            </p:stCondLst>
                            <p:childTnLst>
                              <p:par>
                                <p:cTn id="18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25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250" fill="hold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250" fill="hold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7" grpId="0"/>
      <p:bldP spid="19" grpId="0"/>
      <p:bldP spid="21" grpId="0"/>
      <p:bldP spid="23" grpId="0"/>
      <p:bldP spid="25" grpId="0"/>
      <p:bldP spid="29" grpId="0"/>
      <p:bldP spid="30" grpId="0"/>
      <p:bldP spid="30" grpId="1"/>
      <p:bldP spid="30" grpId="2"/>
      <p:bldP spid="30" grpId="3"/>
      <p:bldP spid="31" grpId="0"/>
      <p:bldP spid="31" grpId="1"/>
      <p:bldP spid="31" grpId="2"/>
      <p:bldP spid="31" grpId="3"/>
      <p:bldP spid="32" grpId="0"/>
      <p:bldP spid="32" grpId="1"/>
      <p:bldP spid="32" grpId="2"/>
      <p:bldP spid="32" grpId="3"/>
      <p:bldP spid="33" grpId="0"/>
      <p:bldP spid="33" grpId="1"/>
      <p:bldP spid="33" grpId="2"/>
      <p:bldP spid="33" grpId="3"/>
      <p:bldP spid="34" grpId="0"/>
      <p:bldP spid="34" grpId="1"/>
      <p:bldP spid="34" grpId="2"/>
      <p:bldP spid="34" grpId="3"/>
      <p:bldP spid="35" grpId="0"/>
      <p:bldP spid="35" grpId="1"/>
      <p:bldP spid="35" grpId="2"/>
      <p:bldP spid="35" grpId="3"/>
      <p:bldP spid="36" grpId="0"/>
      <p:bldP spid="36" grpId="1"/>
      <p:bldP spid="36" grpId="2"/>
      <p:bldP spid="36" grpId="3"/>
      <p:bldP spid="37" grpId="0"/>
      <p:bldP spid="37" grpId="1"/>
      <p:bldP spid="37" grpId="2"/>
      <p:bldP spid="37" grpId="3"/>
      <p:bldP spid="39" grpId="0"/>
      <p:bldP spid="39" grpId="1"/>
      <p:bldP spid="39" grpId="2"/>
      <p:bldP spid="39" grpId="3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8A7221-AEEB-4C12-AE66-87FC8CD64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caractères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D8D7D7-8064-4493-BF4A-0AFAD43A5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de très nombreuses normes de codage</a:t>
            </a:r>
          </a:p>
          <a:p>
            <a:pPr lvl="1"/>
            <a:r>
              <a:rPr lang="fr-FR" dirty="0"/>
              <a:t>Elles sont pour la majorité compatibles pour les 128 premiers caractères</a:t>
            </a:r>
          </a:p>
          <a:p>
            <a:pPr lvl="1"/>
            <a:r>
              <a:rPr lang="fr-FR" dirty="0"/>
              <a:t>Au-delà du caractère 127, elles codent parfois un caractère visible sur plusieurs octets !</a:t>
            </a:r>
          </a:p>
          <a:p>
            <a:pPr lvl="1"/>
            <a:r>
              <a:rPr lang="fr-FR" dirty="0"/>
              <a:t>Il est donc difficile de savoir à l’avance le nombre de </a:t>
            </a:r>
            <a:r>
              <a:rPr lang="fr-FR" b="1" dirty="0">
                <a:latin typeface="Consolas" panose="020B0609020204030204" pitchFamily="49" charset="0"/>
              </a:rPr>
              <a:t>char</a:t>
            </a:r>
            <a:r>
              <a:rPr lang="fr-FR" dirty="0"/>
              <a:t> nécessaires au stockage d’une chaine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BED86F-4C27-490E-A249-9364B7684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88408C-7730-4A74-B8A2-54DDFE61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F66DCD-7D30-49FA-B150-4850BA0EA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35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6D1CA32-AB53-445E-B082-DD2745AA6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 sz="900" dirty="0">
                <a:solidFill>
                  <a:schemeClr val="bg2"/>
                </a:solidFill>
              </a:rPr>
              <a:t>Tableaux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Tableaux par l’exemple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Un tableau en mémoire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Syntaxe de création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Accès aux éléments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Taille d’un tableau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Copier un tableau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Bilan sur les tableaux de taille fixe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Tableau de taille dynamique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Changement de taille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Ajout / suppression en fin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Bilan</a:t>
            </a:r>
          </a:p>
          <a:p>
            <a:pPr lvl="0"/>
            <a:r>
              <a:rPr lang="fr-FR" sz="900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Chaines de caractères</a:t>
            </a:r>
          </a:p>
          <a:p>
            <a:pPr lvl="1"/>
            <a:r>
              <a:rPr lang="fr-FR" sz="800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Codage des caractères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Manipulation de chaines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Chaines de longueur dynamique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Bilan</a:t>
            </a:r>
          </a:p>
          <a:p>
            <a:pPr lvl="0"/>
            <a:r>
              <a:rPr lang="fr-FR" sz="900" dirty="0">
                <a:solidFill>
                  <a:srgbClr val="79D2FF"/>
                </a:solidFill>
              </a:rPr>
              <a:t>Tableaux à plusieurs dimensions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Dimension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Création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Tableaux dynamiques à ND</a:t>
            </a:r>
          </a:p>
        </p:txBody>
      </p:sp>
    </p:spTree>
    <p:extLst>
      <p:ext uri="{BB962C8B-B14F-4D97-AF65-F5344CB8AC3E}">
        <p14:creationId xmlns:p14="http://schemas.microsoft.com/office/powerpoint/2010/main" val="382910276"/>
      </p:ext>
    </p:extLst>
  </p:cSld>
  <p:clrMapOvr>
    <a:masterClrMapping/>
  </p:clrMapOvr>
  <p:transition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1F73-E47E-4285-82F5-7D505D059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Normes de codage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2E1907-2BC0-42E0-B366-6A2F28A65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Exemple avec le caractère « é »</a:t>
            </a:r>
          </a:p>
          <a:p>
            <a:pPr lvl="1"/>
            <a:r>
              <a:rPr lang="fr-FR" dirty="0"/>
              <a:t>= 233 selon l’encodage « Windows 1252 - Europe Occidentale »</a:t>
            </a:r>
          </a:p>
          <a:p>
            <a:pPr lvl="1"/>
            <a:r>
              <a:rPr lang="fr-FR" dirty="0"/>
              <a:t>= 130 selon l’encodage « Page de code 850 – Europe de l’ouest (DOS) »</a:t>
            </a:r>
          </a:p>
          <a:p>
            <a:pPr lvl="1"/>
            <a:r>
              <a:rPr lang="fr-FR" dirty="0"/>
              <a:t>= 195, 169 selon l’encodage « UTF-8 »</a:t>
            </a:r>
          </a:p>
          <a:p>
            <a:pPr lvl="1"/>
            <a:endParaRPr lang="fr-FR" dirty="0"/>
          </a:p>
          <a:p>
            <a:r>
              <a:rPr lang="fr-FR" dirty="0"/>
              <a:t>Par défaut :</a:t>
            </a:r>
          </a:p>
          <a:p>
            <a:pPr lvl="1"/>
            <a:r>
              <a:rPr lang="fr-FR" dirty="0"/>
              <a:t>Visual Studio enregistre les sources avec l’encodage Windows 1252</a:t>
            </a:r>
          </a:p>
          <a:p>
            <a:pPr lvl="1"/>
            <a:r>
              <a:rPr lang="fr-FR" dirty="0"/>
              <a:t>La console affiche les caractères avec l’encodage Page de code 850</a:t>
            </a:r>
          </a:p>
          <a:p>
            <a:pPr lvl="1"/>
            <a:r>
              <a:rPr lang="fr-FR" dirty="0"/>
              <a:t>Donc un « é » dans votre code source s’affiche « Ú » dans la console.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544947-2A67-4AC7-9C0C-4322E484C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B1127B-50DA-425F-963D-B3A34BE13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6225B3-640C-4591-AED4-6EA12418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36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A25D880-BEC3-470E-B2A3-B272B103D6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 sz="900" dirty="0">
                <a:solidFill>
                  <a:schemeClr val="bg2"/>
                </a:solidFill>
              </a:rPr>
              <a:t>Tableaux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Tableaux par l’exemple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Un tableau en mémoire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Syntaxe de création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Accès aux éléments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Taille d’un tableau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Copier un tableau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Bilan sur les tableaux de taille fixe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Tableau de taille dynamique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Changement de taille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Ajout / suppression en fin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Bilan</a:t>
            </a:r>
          </a:p>
          <a:p>
            <a:pPr lvl="0"/>
            <a:r>
              <a:rPr lang="fr-FR" sz="900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Chaines de caractères</a:t>
            </a:r>
          </a:p>
          <a:p>
            <a:pPr lvl="1"/>
            <a:r>
              <a:rPr lang="fr-FR" sz="800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Codage des caractères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Manipulation de chaines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Chaines de longueur dynamique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Bilan</a:t>
            </a:r>
          </a:p>
          <a:p>
            <a:pPr lvl="0"/>
            <a:r>
              <a:rPr lang="fr-FR" sz="900" dirty="0">
                <a:solidFill>
                  <a:srgbClr val="79D2FF"/>
                </a:solidFill>
              </a:rPr>
              <a:t>Tableaux à plusieurs dimensions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Dimension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Création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Tableaux dynamiques à ND</a:t>
            </a:r>
          </a:p>
        </p:txBody>
      </p:sp>
    </p:spTree>
    <p:extLst>
      <p:ext uri="{BB962C8B-B14F-4D97-AF65-F5344CB8AC3E}">
        <p14:creationId xmlns:p14="http://schemas.microsoft.com/office/powerpoint/2010/main" val="2047390727"/>
      </p:ext>
    </p:extLst>
  </p:cSld>
  <p:clrMapOvr>
    <a:masterClrMapping/>
  </p:clrMapOvr>
  <p:transition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DC6B9-9C29-48A6-9718-6D79AC732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Normes de codage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62E707-A154-40A9-96FE-B89D8BE25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Il y a des moyens pour éviter ces problèmes</a:t>
            </a:r>
          </a:p>
          <a:p>
            <a:endParaRPr lang="fr-FR" dirty="0"/>
          </a:p>
          <a:p>
            <a:pPr marL="0" indent="0" algn="ctr">
              <a:buNone/>
            </a:pPr>
            <a:r>
              <a:rPr lang="fr-FR" sz="3200" b="1" dirty="0">
                <a:solidFill>
                  <a:srgbClr val="FF0000"/>
                </a:solidFill>
              </a:rPr>
              <a:t>MAIS</a:t>
            </a:r>
            <a:endParaRPr lang="fr-FR" b="1" dirty="0">
              <a:solidFill>
                <a:srgbClr val="FF0000"/>
              </a:solidFill>
            </a:endParaRPr>
          </a:p>
          <a:p>
            <a:endParaRPr lang="fr-FR" dirty="0"/>
          </a:p>
          <a:p>
            <a:r>
              <a:rPr lang="fr-FR" dirty="0"/>
              <a:t>Pour le moment, évitez d’utiliser des accents !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A65C8D-B749-4E7C-AA1C-E9AF74CA1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8C5B3D-66B4-4785-846F-44C33A687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80656D-55F6-430C-9FDB-3342DE2F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37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58E703C0-08EF-4B70-A67C-9DAC117325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 sz="900" dirty="0">
                <a:solidFill>
                  <a:schemeClr val="bg2"/>
                </a:solidFill>
              </a:rPr>
              <a:t>Tableaux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Tableaux par l’exemple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Un tableau en mémoire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Syntaxe de création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Accès aux éléments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Taille d’un tableau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Copier un tableau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Bilan sur les tableaux de taille fixe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Tableau de taille dynamique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Changement de taille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Ajout / suppression en fin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Bilan</a:t>
            </a:r>
          </a:p>
          <a:p>
            <a:pPr lvl="0"/>
            <a:r>
              <a:rPr lang="fr-FR" sz="900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Chaines de caractères</a:t>
            </a:r>
          </a:p>
          <a:p>
            <a:pPr lvl="1"/>
            <a:r>
              <a:rPr lang="fr-FR" sz="800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Codage des caractères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Manipulation de chaines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Chaines de longueur dynamique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Bilan</a:t>
            </a:r>
          </a:p>
          <a:p>
            <a:pPr lvl="0"/>
            <a:r>
              <a:rPr lang="fr-FR" sz="900" dirty="0">
                <a:solidFill>
                  <a:srgbClr val="79D2FF"/>
                </a:solidFill>
              </a:rPr>
              <a:t>Tableaux à plusieurs dimensions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Dimension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Création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Tableaux dynamiques à ND</a:t>
            </a:r>
          </a:p>
        </p:txBody>
      </p:sp>
    </p:spTree>
    <p:extLst>
      <p:ext uri="{BB962C8B-B14F-4D97-AF65-F5344CB8AC3E}">
        <p14:creationId xmlns:p14="http://schemas.microsoft.com/office/powerpoint/2010/main" val="2379876523"/>
      </p:ext>
    </p:extLst>
  </p:cSld>
  <p:clrMapOvr>
    <a:masterClrMapping/>
  </p:clrMapOvr>
  <p:transition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81F932-FC19-471E-AB06-CC10B0D6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Manipulation de chaines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999384-8822-4E7D-8A1E-9EFA3D15E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Une chaine de caractères étant un tableau, on peut la manipuler par une variable de type tableau</a:t>
            </a:r>
          </a:p>
          <a:p>
            <a:endParaRPr lang="fr-FR" dirty="0"/>
          </a:p>
          <a:p>
            <a:pPr lvl="1"/>
            <a:r>
              <a:rPr lang="fr-FR" dirty="0"/>
              <a:t>Elle se comporte alors exactement comme un tableau</a:t>
            </a:r>
          </a:p>
          <a:p>
            <a:pPr lvl="2"/>
            <a:r>
              <a:rPr lang="fr-FR" dirty="0"/>
              <a:t>Accès à chaque caractère par </a:t>
            </a:r>
            <a:r>
              <a:rPr lang="fr-FR" b="1" dirty="0">
                <a:latin typeface="Consolas" panose="020B0609020204030204" pitchFamily="49" charset="0"/>
              </a:rPr>
              <a:t>[]</a:t>
            </a:r>
          </a:p>
          <a:p>
            <a:pPr lvl="2"/>
            <a:r>
              <a:rPr lang="fr-FR" dirty="0"/>
              <a:t>Parcours avec un </a:t>
            </a:r>
            <a:r>
              <a:rPr lang="fr-FR" b="1" dirty="0">
                <a:latin typeface="Consolas" panose="020B0609020204030204" pitchFamily="49" charset="0"/>
              </a:rPr>
              <a:t>for</a:t>
            </a:r>
            <a:r>
              <a:rPr lang="fr-FR" dirty="0"/>
              <a:t> de </a:t>
            </a:r>
            <a:r>
              <a:rPr lang="fr-FR" b="1" dirty="0">
                <a:latin typeface="Consolas" panose="020B0609020204030204" pitchFamily="49" charset="0"/>
              </a:rPr>
              <a:t>0</a:t>
            </a:r>
            <a:r>
              <a:rPr lang="fr-FR" dirty="0"/>
              <a:t> à </a:t>
            </a:r>
            <a:r>
              <a:rPr lang="fr-FR" b="1" dirty="0">
                <a:latin typeface="Consolas" panose="020B0609020204030204" pitchFamily="49" charset="0"/>
              </a:rPr>
              <a:t>std::size(texte)</a:t>
            </a:r>
          </a:p>
          <a:p>
            <a:pPr lvl="2"/>
            <a:r>
              <a:rPr lang="fr-FR" dirty="0"/>
              <a:t>Parcours avec un </a:t>
            </a:r>
            <a:r>
              <a:rPr lang="fr-FR" i="1" dirty="0"/>
              <a:t>range-for</a:t>
            </a:r>
          </a:p>
          <a:p>
            <a:pPr lvl="1"/>
            <a:r>
              <a:rPr lang="fr-FR" dirty="0"/>
              <a:t>Particularité</a:t>
            </a:r>
          </a:p>
          <a:p>
            <a:pPr lvl="2"/>
            <a:r>
              <a:rPr lang="fr-FR" b="1" dirty="0">
                <a:latin typeface="Consolas" panose="020B0609020204030204" pitchFamily="49" charset="0"/>
              </a:rPr>
              <a:t>cout</a:t>
            </a:r>
            <a:r>
              <a:rPr lang="fr-FR" dirty="0"/>
              <a:t> les reconnait et affiche directement la chaine de caractères.</a:t>
            </a:r>
          </a:p>
          <a:p>
            <a:pPr lvl="2"/>
            <a:r>
              <a:rPr lang="fr-FR" b="1" dirty="0" err="1">
                <a:latin typeface="Consolas" panose="020B0609020204030204" pitchFamily="49" charset="0"/>
              </a:rPr>
              <a:t>cin</a:t>
            </a:r>
            <a:r>
              <a:rPr lang="fr-FR" dirty="0"/>
              <a:t> les reconnait et stocke directement les caractères saisis dans la chaine.</a:t>
            </a:r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5FA1B9-8D72-45CA-B763-27C433CE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02DB18-F8CD-48E6-967A-668CCFE4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034597-0335-4580-A912-EC8995AD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38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AEC1C1C2-9713-4A08-B9EB-B7E6CB42C8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/>
          </a:bodyPr>
          <a:lstStyle/>
          <a:p>
            <a:pPr lvl="0"/>
            <a:r>
              <a:rPr lang="fr-FR" sz="900" dirty="0">
                <a:solidFill>
                  <a:schemeClr val="bg2"/>
                </a:solidFill>
              </a:rPr>
              <a:t>Tableaux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Tableaux par l’exemple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Un tableau en mémoire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Syntaxe de création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Accès aux éléments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Taille d’un tableau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Copier un tableau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Bilan sur les tableaux de taille fixe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Tableau de taille dynamique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Changement de taille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Ajout / suppression en fin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Bilan</a:t>
            </a:r>
          </a:p>
          <a:p>
            <a:pPr lvl="0"/>
            <a:r>
              <a:rPr lang="fr-FR" sz="900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Chaines de caractères</a:t>
            </a:r>
          </a:p>
          <a:p>
            <a:pPr lvl="1"/>
            <a:r>
              <a:rPr lang="fr-FR" sz="800" dirty="0">
                <a:solidFill>
                  <a:schemeClr val="bg2"/>
                </a:solidFill>
              </a:rPr>
              <a:t>Codage des caractères</a:t>
            </a:r>
          </a:p>
          <a:p>
            <a:pPr lvl="1"/>
            <a:r>
              <a:rPr lang="fr-FR" sz="800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Manipulation de chaines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Chaines de longueur dynamique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Bilan</a:t>
            </a:r>
          </a:p>
          <a:p>
            <a:pPr lvl="0"/>
            <a:r>
              <a:rPr lang="fr-FR" sz="900" dirty="0">
                <a:solidFill>
                  <a:srgbClr val="79D2FF"/>
                </a:solidFill>
              </a:rPr>
              <a:t>Tableaux à plusieurs dimensions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Dimension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Création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Tableaux dynamiques à ND</a:t>
            </a:r>
          </a:p>
        </p:txBody>
      </p:sp>
      <p:sp>
        <p:nvSpPr>
          <p:cNvPr id="8" name="code">
            <a:extLst>
              <a:ext uri="{FF2B5EF4-FFF2-40B4-BE49-F238E27FC236}">
                <a16:creationId xmlns:a16="http://schemas.microsoft.com/office/drawing/2014/main" id="{C1B0AC07-9184-4B00-B2E7-52165928F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190" y="1824334"/>
            <a:ext cx="3472019" cy="371296"/>
          </a:xfrm>
          <a:prstGeom prst="roundRect">
            <a:avLst>
              <a:gd name="adj" fmla="val 15696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600" b="1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texte[] = </a:t>
            </a:r>
            <a:r>
              <a:rPr lang="fr-FR" sz="1600" b="1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"Bonjour !\n"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199529"/>
      </p:ext>
    </p:extLst>
  </p:cSld>
  <p:clrMapOvr>
    <a:masterClrMapping/>
  </p:clrMapOvr>
  <p:transition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81F932-FC19-471E-AB06-CC10B0D6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Manipulation de chaines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999384-8822-4E7D-8A1E-9EFA3D15E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4800" y="1085850"/>
            <a:ext cx="6706800" cy="38290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br>
              <a:rPr lang="fr-FR" dirty="0"/>
            </a:br>
            <a:br>
              <a:rPr lang="fr-FR" dirty="0"/>
            </a:br>
            <a:endParaRPr lang="fr-FR" dirty="0"/>
          </a:p>
          <a:p>
            <a:endParaRPr lang="fr-FR" dirty="0"/>
          </a:p>
          <a:p>
            <a:pPr marL="457200" lvl="1" indent="0">
              <a:buNone/>
            </a:pPr>
            <a:r>
              <a:rPr lang="fr-FR" dirty="0"/>
              <a:t> </a:t>
            </a:r>
          </a:p>
          <a:p>
            <a:pPr marL="914400" lvl="2" indent="0">
              <a:buNone/>
            </a:pPr>
            <a:r>
              <a:rPr lang="fr-FR" dirty="0"/>
              <a:t> </a:t>
            </a:r>
            <a:endParaRPr lang="fr-FR" b="1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fr-FR" dirty="0"/>
              <a:t> </a:t>
            </a:r>
            <a:endParaRPr lang="fr-FR" b="1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fr-FR" dirty="0"/>
              <a:t> </a:t>
            </a:r>
            <a:endParaRPr lang="fr-FR" i="1" dirty="0"/>
          </a:p>
          <a:p>
            <a:pPr marL="457200" lvl="1" indent="0">
              <a:buNone/>
            </a:pPr>
            <a:r>
              <a:rPr lang="fr-FR" dirty="0"/>
              <a:t> </a:t>
            </a:r>
          </a:p>
          <a:p>
            <a:pPr marL="914400" lvl="2" indent="0">
              <a:buNone/>
            </a:pPr>
            <a:r>
              <a:rPr lang="fr-FR" b="1" dirty="0">
                <a:latin typeface="Consolas" panose="020B0609020204030204" pitchFamily="49" charset="0"/>
              </a:rPr>
              <a:t> </a:t>
            </a:r>
            <a:br>
              <a:rPr lang="fr-FR" b="1" dirty="0">
                <a:latin typeface="Consolas" panose="020B0609020204030204" pitchFamily="49" charset="0"/>
              </a:rPr>
            </a:br>
            <a:endParaRPr lang="fr-FR" dirty="0"/>
          </a:p>
          <a:p>
            <a:pPr lvl="2"/>
            <a:r>
              <a:rPr lang="fr-FR" b="1" dirty="0" err="1">
                <a:latin typeface="Consolas" panose="020B0609020204030204" pitchFamily="49" charset="0"/>
              </a:rPr>
              <a:t>cin</a:t>
            </a:r>
            <a:r>
              <a:rPr lang="fr-FR" dirty="0"/>
              <a:t> les reconnait et stocke directement les caractères saisis dans la chaine.</a:t>
            </a:r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5FA1B9-8D72-45CA-B763-27C433CE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02DB18-F8CD-48E6-967A-668CCFE4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034597-0335-4580-A912-EC8995AD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39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AEC1C1C2-9713-4A08-B9EB-B7E6CB42C8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 sz="900" dirty="0">
                <a:solidFill>
                  <a:schemeClr val="bg2"/>
                </a:solidFill>
              </a:rPr>
              <a:t>Tableaux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Tableaux par l’exemple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Un tableau en mémoire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Syntaxe de création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Accès aux éléments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Taille d’un tableau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Copier un tableau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Bilan sur les tableaux de taille fixe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Tableau de taille dynamique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Changement de taille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Ajout / suppression en fin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Bilan</a:t>
            </a:r>
          </a:p>
          <a:p>
            <a:pPr lvl="0"/>
            <a:r>
              <a:rPr lang="fr-FR" sz="900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Chaines de caractères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Codage des caractères</a:t>
            </a:r>
          </a:p>
          <a:p>
            <a:pPr lvl="1"/>
            <a:r>
              <a:rPr lang="fr-FR" sz="800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Manipulation de chaines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Chaines de longueur dynamique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Bilan</a:t>
            </a:r>
          </a:p>
          <a:p>
            <a:pPr lvl="0"/>
            <a:r>
              <a:rPr lang="fr-FR" sz="900" dirty="0">
                <a:solidFill>
                  <a:srgbClr val="79D2FF"/>
                </a:solidFill>
              </a:rPr>
              <a:t>Tableaux à plusieurs dimensions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Dimension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Création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Tableaux dynamiques à ND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51D1BB29-17DF-4828-85A2-C25A6EDE2145}"/>
              </a:ext>
            </a:extLst>
          </p:cNvPr>
          <p:cNvSpPr txBox="1">
            <a:spLocks/>
          </p:cNvSpPr>
          <p:nvPr/>
        </p:nvSpPr>
        <p:spPr bwMode="auto">
          <a:xfrm>
            <a:off x="2284800" y="-1820738"/>
            <a:ext cx="67068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Blip>
                <a:blip r:embed="rId2"/>
              </a:buBlip>
              <a:defRPr sz="24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Blip>
                <a:blip r:embed="rId2"/>
              </a:buBlip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2"/>
              </a:buBlip>
              <a:defRPr sz="1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5000"/>
              <a:buFontTx/>
              <a:buBlip>
                <a:blip r:embed="rId2"/>
              </a:buBlip>
              <a:defRPr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Blip>
                <a:blip r:embed="rId2"/>
              </a:buBlip>
              <a:defRPr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br>
              <a:rPr lang="fr-FR" kern="0" dirty="0"/>
            </a:br>
            <a:br>
              <a:rPr lang="fr-FR" kern="0" dirty="0"/>
            </a:br>
            <a:endParaRPr lang="fr-FR" kern="0" dirty="0"/>
          </a:p>
          <a:p>
            <a:endParaRPr lang="fr-FR" kern="0" dirty="0"/>
          </a:p>
          <a:p>
            <a:pPr marL="457200" lvl="1" indent="0">
              <a:buFontTx/>
              <a:buNone/>
            </a:pPr>
            <a:r>
              <a:rPr lang="fr-FR" kern="0" dirty="0"/>
              <a:t> </a:t>
            </a:r>
          </a:p>
          <a:p>
            <a:pPr marL="914400" lvl="2" indent="0">
              <a:buFontTx/>
              <a:buNone/>
            </a:pPr>
            <a:r>
              <a:rPr lang="fr-FR" kern="0" dirty="0"/>
              <a:t> </a:t>
            </a:r>
            <a:endParaRPr lang="fr-FR" b="1" kern="0" dirty="0">
              <a:latin typeface="Consolas" panose="020B0609020204030204" pitchFamily="49" charset="0"/>
            </a:endParaRPr>
          </a:p>
          <a:p>
            <a:pPr marL="914400" lvl="2" indent="0">
              <a:buFontTx/>
              <a:buNone/>
            </a:pPr>
            <a:r>
              <a:rPr lang="fr-FR" kern="0" dirty="0"/>
              <a:t> </a:t>
            </a:r>
            <a:endParaRPr lang="fr-FR" b="1" kern="0" dirty="0">
              <a:latin typeface="Consolas" panose="020B0609020204030204" pitchFamily="49" charset="0"/>
            </a:endParaRPr>
          </a:p>
          <a:p>
            <a:pPr marL="914400" lvl="2" indent="0">
              <a:buFontTx/>
              <a:buNone/>
            </a:pPr>
            <a:r>
              <a:rPr lang="fr-FR" kern="0" dirty="0"/>
              <a:t> </a:t>
            </a:r>
            <a:endParaRPr lang="fr-FR" i="1" kern="0" dirty="0"/>
          </a:p>
          <a:p>
            <a:pPr marL="457200" lvl="1" indent="0">
              <a:buFontTx/>
              <a:buNone/>
            </a:pPr>
            <a:r>
              <a:rPr lang="fr-FR" kern="0" dirty="0"/>
              <a:t> </a:t>
            </a:r>
          </a:p>
          <a:p>
            <a:pPr marL="914400" lvl="2" indent="0">
              <a:buFontTx/>
              <a:buNone/>
            </a:pPr>
            <a:r>
              <a:rPr lang="fr-FR" b="1" kern="0" dirty="0">
                <a:latin typeface="Consolas" panose="020B0609020204030204" pitchFamily="49" charset="0"/>
              </a:rPr>
              <a:t> </a:t>
            </a:r>
            <a:br>
              <a:rPr lang="fr-FR" b="1" kern="0" dirty="0">
                <a:latin typeface="Consolas" panose="020B0609020204030204" pitchFamily="49" charset="0"/>
              </a:rPr>
            </a:br>
            <a:endParaRPr lang="fr-FR" kern="0" dirty="0"/>
          </a:p>
          <a:p>
            <a:pPr lvl="2"/>
            <a:r>
              <a:rPr lang="fr-FR" b="1" kern="0" dirty="0" err="1">
                <a:latin typeface="Consolas" panose="020B0609020204030204" pitchFamily="49" charset="0"/>
              </a:rPr>
              <a:t>cin</a:t>
            </a:r>
            <a:r>
              <a:rPr lang="fr-FR" kern="0" dirty="0"/>
              <a:t> les reconnait et stocke directement les caractères saisis dans la chaine.</a:t>
            </a:r>
          </a:p>
          <a:p>
            <a:pPr lvl="2"/>
            <a:endParaRPr lang="fr-FR" kern="0" dirty="0"/>
          </a:p>
          <a:p>
            <a:pPr lvl="2"/>
            <a:endParaRPr lang="fr-FR" kern="0" dirty="0"/>
          </a:p>
        </p:txBody>
      </p:sp>
    </p:spTree>
    <p:extLst>
      <p:ext uri="{BB962C8B-B14F-4D97-AF65-F5344CB8AC3E}">
        <p14:creationId xmlns:p14="http://schemas.microsoft.com/office/powerpoint/2010/main" val="416679408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accel="48000" decel="48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0 -0.5651 E" pathEditMode="relative" ptsTypes="">
                                      <p:cBhvr>
                                        <p:cTn id="1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  <p:bldP spid="3" grpId="3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B71F98-063C-4739-99A1-73513BDC38F4}" type="datetime1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1618" y="4767626"/>
            <a:ext cx="371474" cy="36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-685799"/>
            <a:ext cx="9142854" cy="685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8468"/>
            <a:ext cx="804333" cy="30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0000" y="0"/>
            <a:ext cx="2844000" cy="339418"/>
          </a:xfrm>
          <a:prstGeom prst="rect">
            <a:avLst/>
          </a:prstGeom>
        </p:spPr>
      </p:pic>
      <p:pic>
        <p:nvPicPr>
          <p:cNvPr id="2" name="swing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99290" y="2784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4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50"/>
    </mc:Choice>
    <mc:Fallback xmlns="">
      <p:transition advTm="95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-3.33333E-6 L 0.00017 0.2 " pathEditMode="relative" rAng="0" ptsTypes="AA">
                                          <p:cBhvr>
                                            <p:cTn id="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01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8" dur="312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0000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accel="40000" fill="hold" grpId="0" nodeType="withEffect" p14:presetBounceEnd="60000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accel="40000" fill="hold" grpId="0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accel="40000" fill="hold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4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5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accel="40000" fill="hold" nodeType="withEffect" p14:presetBounceEnd="60000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accel="40000" fill="hold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3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showWhenStopped="0">
                    <p:cTn id="34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2"/>
                    </p:tgtEl>
                  </p:cMediaNode>
                </p:audio>
              </p:childTnLst>
            </p:cTn>
          </p:par>
        </p:tnLst>
        <p:bldLst>
          <p:bldP spid="4" grpId="0"/>
          <p:bldP spid="5" grpId="0"/>
          <p:bldP spid="6" grpId="0"/>
          <p:bldP spid="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-3.33333E-6 L 0.00017 0.2 " pathEditMode="relative" rAng="0" ptsTypes="AA">
                                          <p:cBhvr>
                                            <p:cTn id="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01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8" dur="312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accel="40000" fill="hold" grpId="0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accel="4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ac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accel="40000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accel="4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showWhenStopped="0">
                    <p:cTn id="34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2"/>
                    </p:tgtEl>
                  </p:cMediaNode>
                </p:audio>
              </p:childTnLst>
            </p:cTn>
          </p:par>
        </p:tnLst>
        <p:bldLst>
          <p:bldP spid="4" grpId="0"/>
          <p:bldP spid="5" grpId="0"/>
          <p:bldP spid="6" grpId="0"/>
          <p:bldP spid="9" grpId="0" animBg="1"/>
        </p:bldLst>
      </p:timing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81F932-FC19-471E-AB06-CC10B0D6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Manipulation de chaines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5FA1B9-8D72-45CA-B763-27C433CE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02DB18-F8CD-48E6-967A-668CCFE4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034597-0335-4580-A912-EC8995AD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40</a:t>
            </a:fld>
            <a:endParaRPr lang="fr-FR" dirty="0"/>
          </a:p>
        </p:txBody>
      </p:sp>
      <p:sp>
        <p:nvSpPr>
          <p:cNvPr id="25" name="Espace réservé du contenu 24">
            <a:extLst>
              <a:ext uri="{FF2B5EF4-FFF2-40B4-BE49-F238E27FC236}">
                <a16:creationId xmlns:a16="http://schemas.microsoft.com/office/drawing/2014/main" id="{2CB6B867-1CD3-4E7A-9F2E-484C8ABC1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4800" y="1904560"/>
            <a:ext cx="5887600" cy="3010340"/>
          </a:xfrm>
        </p:spPr>
        <p:txBody>
          <a:bodyPr>
            <a:normAutofit fontScale="92500" lnSpcReduction="10000"/>
          </a:bodyPr>
          <a:lstStyle/>
          <a:p>
            <a:r>
              <a:rPr lang="fr-FR" b="1" dirty="0" err="1">
                <a:latin typeface="Consolas" panose="020B0609020204030204" pitchFamily="49" charset="0"/>
              </a:rPr>
              <a:t>cin</a:t>
            </a:r>
            <a:r>
              <a:rPr lang="fr-FR" dirty="0"/>
              <a:t> sépare les entrées par des espaces.</a:t>
            </a:r>
          </a:p>
          <a:p>
            <a:pPr lvl="1"/>
            <a:r>
              <a:rPr lang="fr-FR" dirty="0"/>
              <a:t>Si vous saisissez « </a:t>
            </a:r>
            <a:r>
              <a:rPr lang="fr-FR" b="1" dirty="0">
                <a:latin typeface="Consolas" panose="020B0609020204030204" pitchFamily="49" charset="0"/>
              </a:rPr>
              <a:t>Bonjour le monde !</a:t>
            </a:r>
            <a:r>
              <a:rPr lang="fr-FR" dirty="0"/>
              <a:t> » seul « </a:t>
            </a:r>
            <a:r>
              <a:rPr lang="fr-FR" b="1" dirty="0">
                <a:latin typeface="Consolas" panose="020B0609020204030204" pitchFamily="49" charset="0"/>
              </a:rPr>
              <a:t>Bonjour</a:t>
            </a:r>
            <a:r>
              <a:rPr lang="fr-FR" dirty="0"/>
              <a:t> » sera stocké dans la chaine de caractères.</a:t>
            </a:r>
          </a:p>
          <a:p>
            <a:r>
              <a:rPr lang="fr-FR" b="1" dirty="0" err="1">
                <a:latin typeface="Consolas" panose="020B0609020204030204" pitchFamily="49" charset="0"/>
              </a:rPr>
              <a:t>cin</a:t>
            </a:r>
            <a:r>
              <a:rPr lang="fr-FR" dirty="0"/>
              <a:t> ne vérifie pas la taille du tableau.</a:t>
            </a:r>
          </a:p>
          <a:p>
            <a:pPr lvl="1"/>
            <a:r>
              <a:rPr lang="fr-FR" dirty="0"/>
              <a:t>Si votre tableau ne compte que 10 caractères et que vous saisissez « </a:t>
            </a:r>
            <a:r>
              <a:rPr lang="fr-FR" b="1" dirty="0" err="1">
                <a:latin typeface="Consolas" panose="020B0609020204030204" pitchFamily="49" charset="0"/>
              </a:rPr>
              <a:t>Bonjour_le_monde</a:t>
            </a:r>
            <a:r>
              <a:rPr lang="fr-FR" dirty="0"/>
              <a:t> », vous occasionnez un </a:t>
            </a:r>
            <a:r>
              <a:rPr lang="fr-FR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dépassement de capacité </a:t>
            </a:r>
            <a:r>
              <a:rPr lang="fr-FR" dirty="0"/>
              <a:t>(ou </a:t>
            </a:r>
            <a:r>
              <a:rPr lang="fr-FR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buffer </a:t>
            </a:r>
            <a:r>
              <a:rPr lang="fr-FR" b="1" dirty="0" err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overflow</a:t>
            </a:r>
            <a:r>
              <a:rPr lang="fr-FR" dirty="0"/>
              <a:t>) et </a:t>
            </a:r>
            <a:r>
              <a:rPr lang="fr-FR" b="1" dirty="0">
                <a:solidFill>
                  <a:srgbClr val="FF0000"/>
                </a:solidFill>
              </a:rPr>
              <a:t>c’est TRES grave !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E9B8E647-C25C-41FD-B92B-FF45C1761C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 sz="900" dirty="0">
                <a:solidFill>
                  <a:schemeClr val="bg2"/>
                </a:solidFill>
              </a:rPr>
              <a:t>Tableaux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Tableaux par l’exemple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Un tableau en mémoire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Syntaxe de création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Accès aux éléments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Taille d’un tableau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Copier un tableau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Bilan sur les tableaux de taille fixe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Tableau de taille dynamique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Changement de taille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Ajout / suppression en fin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Bilan</a:t>
            </a:r>
          </a:p>
          <a:p>
            <a:pPr lvl="0"/>
            <a:r>
              <a:rPr lang="fr-FR" sz="900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Chaines de caractères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Codage des caractères</a:t>
            </a:r>
          </a:p>
          <a:p>
            <a:pPr lvl="1"/>
            <a:r>
              <a:rPr lang="fr-FR" sz="800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Manipulation de chaines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Chaines de longueur dynamique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Bilan</a:t>
            </a:r>
          </a:p>
          <a:p>
            <a:pPr lvl="0"/>
            <a:r>
              <a:rPr lang="fr-FR" sz="900" dirty="0">
                <a:solidFill>
                  <a:srgbClr val="79D2FF"/>
                </a:solidFill>
              </a:rPr>
              <a:t>Tableaux à plusieurs dimensions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Dimension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Création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Tableaux dynamiques à ND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51D1BB29-17DF-4828-85A2-C25A6EDE2145}"/>
              </a:ext>
            </a:extLst>
          </p:cNvPr>
          <p:cNvSpPr txBox="1">
            <a:spLocks/>
          </p:cNvSpPr>
          <p:nvPr/>
        </p:nvSpPr>
        <p:spPr bwMode="auto">
          <a:xfrm>
            <a:off x="2284800" y="-1820738"/>
            <a:ext cx="67068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Blip>
                <a:blip r:embed="rId2"/>
              </a:buBlip>
              <a:defRPr sz="24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Blip>
                <a:blip r:embed="rId2"/>
              </a:buBlip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2"/>
              </a:buBlip>
              <a:defRPr sz="1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5000"/>
              <a:buFontTx/>
              <a:buBlip>
                <a:blip r:embed="rId2"/>
              </a:buBlip>
              <a:defRPr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Blip>
                <a:blip r:embed="rId2"/>
              </a:buBlip>
              <a:defRPr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br>
              <a:rPr lang="fr-FR" kern="0" dirty="0"/>
            </a:br>
            <a:br>
              <a:rPr lang="fr-FR" kern="0" dirty="0"/>
            </a:br>
            <a:endParaRPr lang="fr-FR" kern="0" dirty="0"/>
          </a:p>
          <a:p>
            <a:endParaRPr lang="fr-FR" kern="0" dirty="0"/>
          </a:p>
          <a:p>
            <a:pPr marL="457200" lvl="1" indent="0">
              <a:buFontTx/>
              <a:buNone/>
            </a:pPr>
            <a:r>
              <a:rPr lang="fr-FR" kern="0" dirty="0"/>
              <a:t> </a:t>
            </a:r>
          </a:p>
          <a:p>
            <a:pPr marL="914400" lvl="2" indent="0">
              <a:buFontTx/>
              <a:buNone/>
            </a:pPr>
            <a:r>
              <a:rPr lang="fr-FR" kern="0" dirty="0"/>
              <a:t> </a:t>
            </a:r>
            <a:endParaRPr lang="fr-FR" b="1" kern="0" dirty="0">
              <a:latin typeface="Consolas" panose="020B0609020204030204" pitchFamily="49" charset="0"/>
            </a:endParaRPr>
          </a:p>
          <a:p>
            <a:pPr marL="914400" lvl="2" indent="0">
              <a:buFontTx/>
              <a:buNone/>
            </a:pPr>
            <a:r>
              <a:rPr lang="fr-FR" kern="0" dirty="0"/>
              <a:t> </a:t>
            </a:r>
            <a:endParaRPr lang="fr-FR" b="1" kern="0" dirty="0">
              <a:latin typeface="Consolas" panose="020B0609020204030204" pitchFamily="49" charset="0"/>
            </a:endParaRPr>
          </a:p>
          <a:p>
            <a:pPr marL="914400" lvl="2" indent="0">
              <a:buFontTx/>
              <a:buNone/>
            </a:pPr>
            <a:r>
              <a:rPr lang="fr-FR" kern="0" dirty="0"/>
              <a:t> </a:t>
            </a:r>
            <a:endParaRPr lang="fr-FR" i="1" kern="0" dirty="0"/>
          </a:p>
          <a:p>
            <a:pPr marL="457200" lvl="1" indent="0">
              <a:buFontTx/>
              <a:buNone/>
            </a:pPr>
            <a:r>
              <a:rPr lang="fr-FR" kern="0" dirty="0"/>
              <a:t> </a:t>
            </a:r>
          </a:p>
          <a:p>
            <a:pPr marL="914400" lvl="2" indent="0">
              <a:buFontTx/>
              <a:buNone/>
            </a:pPr>
            <a:r>
              <a:rPr lang="fr-FR" b="1" kern="0" dirty="0">
                <a:latin typeface="Consolas" panose="020B0609020204030204" pitchFamily="49" charset="0"/>
              </a:rPr>
              <a:t> </a:t>
            </a:r>
            <a:br>
              <a:rPr lang="fr-FR" b="1" kern="0" dirty="0">
                <a:latin typeface="Consolas" panose="020B0609020204030204" pitchFamily="49" charset="0"/>
              </a:rPr>
            </a:br>
            <a:endParaRPr lang="fr-FR" kern="0" dirty="0"/>
          </a:p>
          <a:p>
            <a:pPr lvl="2"/>
            <a:r>
              <a:rPr lang="fr-FR" b="1" kern="0" dirty="0" err="1">
                <a:latin typeface="Consolas" panose="020B0609020204030204" pitchFamily="49" charset="0"/>
              </a:rPr>
              <a:t>cin</a:t>
            </a:r>
            <a:r>
              <a:rPr lang="fr-FR" kern="0" dirty="0"/>
              <a:t> les reconnait et stocke directement les caractères saisis dans la chaine.</a:t>
            </a:r>
          </a:p>
          <a:p>
            <a:pPr lvl="2"/>
            <a:endParaRPr lang="fr-FR" kern="0" dirty="0"/>
          </a:p>
          <a:p>
            <a:pPr lvl="2"/>
            <a:endParaRPr lang="fr-FR" kern="0" dirty="0"/>
          </a:p>
        </p:txBody>
      </p:sp>
      <p:pic>
        <p:nvPicPr>
          <p:cNvPr id="13" name="Image 12" descr="Chat Taffy effrayé">
            <a:extLst>
              <a:ext uri="{FF2B5EF4-FFF2-40B4-BE49-F238E27FC236}">
                <a16:creationId xmlns:a16="http://schemas.microsoft.com/office/drawing/2014/main" id="{7E19C75F-5E83-4595-B202-BEADE54E63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379" y="2115178"/>
            <a:ext cx="1075123" cy="1075123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3EF0C8F7-8479-4BBC-86E4-E3D543E58D90}"/>
              </a:ext>
            </a:extLst>
          </p:cNvPr>
          <p:cNvGrpSpPr/>
          <p:nvPr/>
        </p:nvGrpSpPr>
        <p:grpSpPr>
          <a:xfrm>
            <a:off x="2426900" y="1080501"/>
            <a:ext cx="894204" cy="858607"/>
            <a:chOff x="2309644" y="1175606"/>
            <a:chExt cx="894204" cy="858607"/>
          </a:xfrm>
        </p:grpSpPr>
        <p:sp>
          <p:nvSpPr>
            <p:cNvPr id="14" name="Triangle isocèle 13">
              <a:extLst>
                <a:ext uri="{FF2B5EF4-FFF2-40B4-BE49-F238E27FC236}">
                  <a16:creationId xmlns:a16="http://schemas.microsoft.com/office/drawing/2014/main" id="{8981A4F5-2D57-4B35-BC4D-3CB74098878E}"/>
                </a:ext>
              </a:extLst>
            </p:cNvPr>
            <p:cNvSpPr/>
            <p:nvPr/>
          </p:nvSpPr>
          <p:spPr>
            <a:xfrm>
              <a:off x="2309644" y="1175606"/>
              <a:ext cx="894204" cy="772257"/>
            </a:xfrm>
            <a:prstGeom prst="triangle">
              <a:avLst/>
            </a:prstGeom>
            <a:solidFill>
              <a:schemeClr val="accent1"/>
            </a:solidFill>
            <a:ln w="76200"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 anchor="t">
              <a:noAutofit/>
            </a:bodyPr>
            <a:lstStyle/>
            <a:p>
              <a:pPr algn="ctr"/>
              <a:endParaRPr lang="fr-FR" sz="2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F2AAB4D3-7C1B-4654-8DCD-32F88361AF56}"/>
                </a:ext>
              </a:extLst>
            </p:cNvPr>
            <p:cNvSpPr txBox="1"/>
            <p:nvPr/>
          </p:nvSpPr>
          <p:spPr bwMode="auto">
            <a:xfrm>
              <a:off x="2628345" y="1264772"/>
              <a:ext cx="256802" cy="76944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FR" sz="4400" b="1" kern="1200" dirty="0">
                  <a:solidFill>
                    <a:schemeClr val="tx2"/>
                  </a:solidFill>
                  <a:latin typeface="Poor Richard" panose="02080502050505020702" pitchFamily="18" charset="0"/>
                  <a:cs typeface="Segoe UI" panose="020B0502040204020203" pitchFamily="34" charset="0"/>
                </a:rPr>
                <a:t>!</a:t>
              </a:r>
            </a:p>
          </p:txBody>
        </p:sp>
      </p:grpSp>
      <p:pic>
        <p:nvPicPr>
          <p:cNvPr id="26" name="Espace réservé du contenu 10" descr="Taffy Cat - Contrôle">
            <a:extLst>
              <a:ext uri="{FF2B5EF4-FFF2-40B4-BE49-F238E27FC236}">
                <a16:creationId xmlns:a16="http://schemas.microsoft.com/office/drawing/2014/main" id="{82D86339-99E4-44E6-8CFD-BDE8E656F6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8889" y="3471449"/>
            <a:ext cx="1075124" cy="1075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5892479"/>
      </p:ext>
    </p:extLst>
  </p:cSld>
  <p:clrMapOvr>
    <a:masterClrMapping/>
  </p:clrMapOvr>
  <p:transition>
    <p:wip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50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5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250"/>
                                            <p:tgtEl>
                                              <p:spTgt spid="25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25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25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6" presetID="2" presetClass="entr" presetSubtype="2" accel="100000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250"/>
                                            <p:tgtEl>
                                              <p:spTgt spid="25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250" fill="hold"/>
                                            <p:tgtEl>
                                              <p:spTgt spid="25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250" fill="hold"/>
                                            <p:tgtEl>
                                              <p:spTgt spid="25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250"/>
                                            <p:tgtEl>
                                              <p:spTgt spid="25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250" fill="hold"/>
                                            <p:tgtEl>
                                              <p:spTgt spid="25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250" fill="hold"/>
                                            <p:tgtEl>
                                              <p:spTgt spid="25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3" presetID="2" presetClass="entr" presetSubtype="2" accel="100000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50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5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250"/>
                                            <p:tgtEl>
                                              <p:spTgt spid="25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25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25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6" presetID="2" presetClass="entr" presetSubtype="2" ac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250"/>
                                            <p:tgtEl>
                                              <p:spTgt spid="25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250" fill="hold"/>
                                            <p:tgtEl>
                                              <p:spTgt spid="25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250" fill="hold"/>
                                            <p:tgtEl>
                                              <p:spTgt spid="25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250"/>
                                            <p:tgtEl>
                                              <p:spTgt spid="25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250" fill="hold"/>
                                            <p:tgtEl>
                                              <p:spTgt spid="25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250" fill="hold"/>
                                            <p:tgtEl>
                                              <p:spTgt spid="25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3" presetID="2" presetClass="entr" presetSubtype="2" ac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707AABC0-56FB-4348-BADD-92B38382E8C6}"/>
              </a:ext>
            </a:extLst>
          </p:cNvPr>
          <p:cNvGrpSpPr/>
          <p:nvPr/>
        </p:nvGrpSpPr>
        <p:grpSpPr>
          <a:xfrm>
            <a:off x="2284800" y="1904560"/>
            <a:ext cx="6919213" cy="3010340"/>
            <a:chOff x="2284800" y="1904560"/>
            <a:chExt cx="6919213" cy="3010340"/>
          </a:xfrm>
        </p:grpSpPr>
        <p:pic>
          <p:nvPicPr>
            <p:cNvPr id="26" name="Espace réservé du contenu 10" descr="Taffy Cat - Contrôle">
              <a:extLst>
                <a:ext uri="{FF2B5EF4-FFF2-40B4-BE49-F238E27FC236}">
                  <a16:creationId xmlns:a16="http://schemas.microsoft.com/office/drawing/2014/main" id="{82D86339-99E4-44E6-8CFD-BDE8E656F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128889" y="3471449"/>
              <a:ext cx="1075124" cy="1075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Espace réservé du contenu 24">
              <a:extLst>
                <a:ext uri="{FF2B5EF4-FFF2-40B4-BE49-F238E27FC236}">
                  <a16:creationId xmlns:a16="http://schemas.microsoft.com/office/drawing/2014/main" id="{E1C6AAF0-ED14-4B96-831B-4E5F9CBC318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84800" y="1904560"/>
              <a:ext cx="5887600" cy="3010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92500" lnSpcReduction="10000"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SzPct val="70000"/>
                <a:buFontTx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SzPct val="70000"/>
                <a:buFontTx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SzPct val="60000"/>
                <a:buFontTx/>
                <a:buBlip>
                  <a:blip r:embed="rId3"/>
                </a:buBlip>
                <a:defRPr sz="18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SzPct val="65000"/>
                <a:buFontTx/>
                <a:buBlip>
                  <a:blip r:embed="rId3"/>
                </a:buBlip>
                <a:defRPr sz="16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SzPct val="70000"/>
                <a:buFontTx/>
                <a:buBlip>
                  <a:blip r:embed="rId3"/>
                </a:buBlip>
                <a:defRPr sz="16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buFontTx/>
                <a:buNone/>
              </a:pPr>
              <a:endParaRPr lang="fr-FR" kern="0" dirty="0"/>
            </a:p>
            <a:p>
              <a:pPr marL="457200" lvl="1" indent="0">
                <a:buFontTx/>
                <a:buNone/>
              </a:pPr>
              <a:br>
                <a:rPr lang="fr-FR" kern="0" dirty="0"/>
              </a:br>
              <a:br>
                <a:rPr lang="fr-FR" kern="0" dirty="0"/>
              </a:br>
              <a:endParaRPr lang="fr-FR" kern="0" dirty="0"/>
            </a:p>
            <a:p>
              <a:r>
                <a:rPr lang="fr-FR" b="1" kern="0" dirty="0" err="1">
                  <a:latin typeface="Consolas" panose="020B0609020204030204" pitchFamily="49" charset="0"/>
                </a:rPr>
                <a:t>cin</a:t>
              </a:r>
              <a:r>
                <a:rPr lang="fr-FR" kern="0" dirty="0"/>
                <a:t> ne vérifie pas la taille du tableau.</a:t>
              </a:r>
            </a:p>
            <a:p>
              <a:pPr lvl="1"/>
              <a:r>
                <a:rPr lang="fr-FR" kern="0" dirty="0"/>
                <a:t>Si votre tableau ne compte que 10 caractères et que vous saisissez « </a:t>
              </a:r>
              <a:r>
                <a:rPr lang="fr-FR" b="1" kern="0" dirty="0" err="1">
                  <a:latin typeface="Consolas" panose="020B0609020204030204" pitchFamily="49" charset="0"/>
                </a:rPr>
                <a:t>Bonjour_le_monde</a:t>
              </a:r>
              <a:r>
                <a:rPr lang="fr-FR" kern="0" dirty="0"/>
                <a:t> », vous occasionnez un </a:t>
              </a:r>
              <a:r>
                <a:rPr lang="fr-FR" b="1" kern="0" dirty="0">
                  <a:solidFill>
                    <a:schemeClr val="accent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dépassement de capacité </a:t>
              </a:r>
              <a:r>
                <a:rPr lang="fr-FR" kern="0" dirty="0"/>
                <a:t>(ou </a:t>
              </a:r>
              <a:r>
                <a:rPr lang="fr-FR" b="1" kern="0" dirty="0">
                  <a:solidFill>
                    <a:schemeClr val="accent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buffer </a:t>
              </a:r>
              <a:r>
                <a:rPr lang="fr-FR" b="1" kern="0" dirty="0" err="1">
                  <a:solidFill>
                    <a:schemeClr val="accent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overflow</a:t>
              </a:r>
              <a:r>
                <a:rPr lang="fr-FR" kern="0" dirty="0"/>
                <a:t>) et </a:t>
              </a:r>
              <a:r>
                <a:rPr lang="fr-FR" b="1" kern="0" dirty="0">
                  <a:solidFill>
                    <a:srgbClr val="FF0000"/>
                  </a:solidFill>
                </a:rPr>
                <a:t>c’est TRES grave !</a:t>
              </a: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E81F932-FC19-471E-AB06-CC10B0D6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Manipulation de chaines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5FA1B9-8D72-45CA-B763-27C433CE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02DB18-F8CD-48E6-967A-668CCFE4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034597-0335-4580-A912-EC8995AD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41</a:t>
            </a:fld>
            <a:endParaRPr lang="fr-FR" dirty="0"/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E9B8E647-C25C-41FD-B92B-FF45C1761C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 sz="900" dirty="0">
                <a:solidFill>
                  <a:schemeClr val="bg2"/>
                </a:solidFill>
              </a:rPr>
              <a:t>Tableaux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Tableaux par l’exemple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Un tableau en mémoire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Syntaxe de création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Accès aux éléments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Taille d’un tableau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Copier un tableau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Bilan sur les tableaux de taille fixe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Tableau de taille dynamique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Changement de taille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Ajout / suppression en fin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Bilan</a:t>
            </a:r>
          </a:p>
          <a:p>
            <a:pPr lvl="0"/>
            <a:r>
              <a:rPr lang="fr-FR" sz="900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Chaines de caractères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Codage des caractères</a:t>
            </a:r>
          </a:p>
          <a:p>
            <a:pPr lvl="1"/>
            <a:r>
              <a:rPr lang="fr-FR" sz="800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Manipulation de chaines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Chaines de longueur dynamique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Bilan</a:t>
            </a:r>
          </a:p>
          <a:p>
            <a:pPr lvl="0"/>
            <a:r>
              <a:rPr lang="fr-FR" sz="900" dirty="0">
                <a:solidFill>
                  <a:srgbClr val="79D2FF"/>
                </a:solidFill>
              </a:rPr>
              <a:t>Tableaux à plusieurs dimensions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Dimension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Création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Tableaux dynamiques à ND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51D1BB29-17DF-4828-85A2-C25A6EDE2145}"/>
              </a:ext>
            </a:extLst>
          </p:cNvPr>
          <p:cNvSpPr txBox="1">
            <a:spLocks/>
          </p:cNvSpPr>
          <p:nvPr/>
        </p:nvSpPr>
        <p:spPr bwMode="auto">
          <a:xfrm>
            <a:off x="2284800" y="-1820738"/>
            <a:ext cx="67068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Blip>
                <a:blip r:embed="rId3"/>
              </a:buBlip>
              <a:defRPr sz="24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Blip>
                <a:blip r:embed="rId3"/>
              </a:buBlip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3"/>
              </a:buBlip>
              <a:defRPr sz="1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5000"/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br>
              <a:rPr lang="fr-FR" kern="0" dirty="0"/>
            </a:br>
            <a:br>
              <a:rPr lang="fr-FR" kern="0" dirty="0"/>
            </a:br>
            <a:endParaRPr lang="fr-FR" kern="0" dirty="0"/>
          </a:p>
          <a:p>
            <a:endParaRPr lang="fr-FR" kern="0" dirty="0"/>
          </a:p>
          <a:p>
            <a:pPr marL="457200" lvl="1" indent="0">
              <a:buFontTx/>
              <a:buNone/>
            </a:pPr>
            <a:r>
              <a:rPr lang="fr-FR" kern="0" dirty="0"/>
              <a:t> </a:t>
            </a:r>
          </a:p>
          <a:p>
            <a:pPr marL="914400" lvl="2" indent="0">
              <a:buFontTx/>
              <a:buNone/>
            </a:pPr>
            <a:r>
              <a:rPr lang="fr-FR" kern="0" dirty="0"/>
              <a:t> </a:t>
            </a:r>
            <a:endParaRPr lang="fr-FR" b="1" kern="0" dirty="0">
              <a:latin typeface="Consolas" panose="020B0609020204030204" pitchFamily="49" charset="0"/>
            </a:endParaRPr>
          </a:p>
          <a:p>
            <a:pPr marL="914400" lvl="2" indent="0">
              <a:buFontTx/>
              <a:buNone/>
            </a:pPr>
            <a:r>
              <a:rPr lang="fr-FR" kern="0" dirty="0"/>
              <a:t> </a:t>
            </a:r>
            <a:endParaRPr lang="fr-FR" b="1" kern="0" dirty="0">
              <a:latin typeface="Consolas" panose="020B0609020204030204" pitchFamily="49" charset="0"/>
            </a:endParaRPr>
          </a:p>
          <a:p>
            <a:pPr marL="914400" lvl="2" indent="0">
              <a:buFontTx/>
              <a:buNone/>
            </a:pPr>
            <a:r>
              <a:rPr lang="fr-FR" kern="0" dirty="0"/>
              <a:t> </a:t>
            </a:r>
            <a:endParaRPr lang="fr-FR" i="1" kern="0" dirty="0"/>
          </a:p>
          <a:p>
            <a:pPr marL="457200" lvl="1" indent="0">
              <a:buFontTx/>
              <a:buNone/>
            </a:pPr>
            <a:r>
              <a:rPr lang="fr-FR" kern="0" dirty="0"/>
              <a:t> </a:t>
            </a:r>
          </a:p>
          <a:p>
            <a:pPr marL="914400" lvl="2" indent="0">
              <a:buFontTx/>
              <a:buNone/>
            </a:pPr>
            <a:r>
              <a:rPr lang="fr-FR" b="1" kern="0" dirty="0">
                <a:latin typeface="Consolas" panose="020B0609020204030204" pitchFamily="49" charset="0"/>
              </a:rPr>
              <a:t> </a:t>
            </a:r>
            <a:br>
              <a:rPr lang="fr-FR" b="1" kern="0" dirty="0">
                <a:latin typeface="Consolas" panose="020B0609020204030204" pitchFamily="49" charset="0"/>
              </a:rPr>
            </a:br>
            <a:endParaRPr lang="fr-FR" kern="0" dirty="0"/>
          </a:p>
          <a:p>
            <a:pPr lvl="2"/>
            <a:r>
              <a:rPr lang="fr-FR" b="1" kern="0" dirty="0" err="1">
                <a:latin typeface="Consolas" panose="020B0609020204030204" pitchFamily="49" charset="0"/>
              </a:rPr>
              <a:t>cin</a:t>
            </a:r>
            <a:r>
              <a:rPr lang="fr-FR" kern="0" dirty="0"/>
              <a:t> les reconnait et stocke directement les caractères saisis dans la chaine.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3EF0C8F7-8479-4BBC-86E4-E3D543E58D90}"/>
              </a:ext>
            </a:extLst>
          </p:cNvPr>
          <p:cNvGrpSpPr/>
          <p:nvPr/>
        </p:nvGrpSpPr>
        <p:grpSpPr>
          <a:xfrm>
            <a:off x="2426900" y="1080501"/>
            <a:ext cx="894204" cy="858607"/>
            <a:chOff x="2309644" y="1175606"/>
            <a:chExt cx="894204" cy="858607"/>
          </a:xfrm>
        </p:grpSpPr>
        <p:sp>
          <p:nvSpPr>
            <p:cNvPr id="14" name="Triangle isocèle 13">
              <a:extLst>
                <a:ext uri="{FF2B5EF4-FFF2-40B4-BE49-F238E27FC236}">
                  <a16:creationId xmlns:a16="http://schemas.microsoft.com/office/drawing/2014/main" id="{8981A4F5-2D57-4B35-BC4D-3CB74098878E}"/>
                </a:ext>
              </a:extLst>
            </p:cNvPr>
            <p:cNvSpPr/>
            <p:nvPr/>
          </p:nvSpPr>
          <p:spPr>
            <a:xfrm>
              <a:off x="2309644" y="1175606"/>
              <a:ext cx="894204" cy="772257"/>
            </a:xfrm>
            <a:prstGeom prst="triangle">
              <a:avLst/>
            </a:prstGeom>
            <a:solidFill>
              <a:schemeClr val="accent1"/>
            </a:solidFill>
            <a:ln w="76200"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 anchor="t">
              <a:noAutofit/>
            </a:bodyPr>
            <a:lstStyle/>
            <a:p>
              <a:pPr algn="ctr"/>
              <a:endParaRPr lang="fr-FR" sz="2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F2AAB4D3-7C1B-4654-8DCD-32F88361AF56}"/>
                </a:ext>
              </a:extLst>
            </p:cNvPr>
            <p:cNvSpPr txBox="1"/>
            <p:nvPr/>
          </p:nvSpPr>
          <p:spPr bwMode="auto">
            <a:xfrm>
              <a:off x="2628345" y="1264772"/>
              <a:ext cx="256802" cy="76944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FR" sz="4400" b="1" kern="1200" dirty="0">
                  <a:solidFill>
                    <a:schemeClr val="tx2"/>
                  </a:solidFill>
                  <a:latin typeface="Poor Richard" panose="02080502050505020702" pitchFamily="18" charset="0"/>
                  <a:cs typeface="Segoe UI" panose="020B0502040204020203" pitchFamily="34" charset="0"/>
                </a:rPr>
                <a:t>!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E80D9EF8-3F24-4A03-B622-60A3A99300F3}"/>
              </a:ext>
            </a:extLst>
          </p:cNvPr>
          <p:cNvGrpSpPr/>
          <p:nvPr/>
        </p:nvGrpSpPr>
        <p:grpSpPr>
          <a:xfrm>
            <a:off x="2284800" y="716628"/>
            <a:ext cx="6919213" cy="3010340"/>
            <a:chOff x="2284800" y="1904560"/>
            <a:chExt cx="6919213" cy="3010340"/>
          </a:xfrm>
        </p:grpSpPr>
        <p:pic>
          <p:nvPicPr>
            <p:cNvPr id="19" name="Espace réservé du contenu 10" descr="Taffy Cat - Contrôle">
              <a:extLst>
                <a:ext uri="{FF2B5EF4-FFF2-40B4-BE49-F238E27FC236}">
                  <a16:creationId xmlns:a16="http://schemas.microsoft.com/office/drawing/2014/main" id="{62288EF7-DE6B-425E-BD52-61711C538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128889" y="3471449"/>
              <a:ext cx="1075124" cy="1075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Espace réservé du contenu 24">
              <a:extLst>
                <a:ext uri="{FF2B5EF4-FFF2-40B4-BE49-F238E27FC236}">
                  <a16:creationId xmlns:a16="http://schemas.microsoft.com/office/drawing/2014/main" id="{BB57CEB1-29EA-4BD9-827B-42185C16A03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84800" y="1904560"/>
              <a:ext cx="5887600" cy="3010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92500" lnSpcReduction="10000"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SzPct val="70000"/>
                <a:buFontTx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SzPct val="70000"/>
                <a:buFontTx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SzPct val="60000"/>
                <a:buFontTx/>
                <a:buBlip>
                  <a:blip r:embed="rId3"/>
                </a:buBlip>
                <a:defRPr sz="18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SzPct val="65000"/>
                <a:buFontTx/>
                <a:buBlip>
                  <a:blip r:embed="rId3"/>
                </a:buBlip>
                <a:defRPr sz="16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SzPct val="70000"/>
                <a:buFontTx/>
                <a:buBlip>
                  <a:blip r:embed="rId3"/>
                </a:buBlip>
                <a:defRPr sz="16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buFontTx/>
                <a:buNone/>
              </a:pPr>
              <a:endParaRPr lang="fr-FR" kern="0" dirty="0"/>
            </a:p>
            <a:p>
              <a:pPr marL="457200" lvl="1" indent="0">
                <a:buFontTx/>
                <a:buNone/>
              </a:pPr>
              <a:br>
                <a:rPr lang="fr-FR" kern="0" dirty="0"/>
              </a:br>
              <a:br>
                <a:rPr lang="fr-FR" kern="0" dirty="0"/>
              </a:br>
              <a:endParaRPr lang="fr-FR" kern="0" dirty="0"/>
            </a:p>
            <a:p>
              <a:r>
                <a:rPr lang="fr-FR" b="1" kern="0" dirty="0" err="1">
                  <a:latin typeface="Consolas" panose="020B0609020204030204" pitchFamily="49" charset="0"/>
                </a:rPr>
                <a:t>cin</a:t>
              </a:r>
              <a:r>
                <a:rPr lang="fr-FR" kern="0" dirty="0"/>
                <a:t> ne vérifie pas la taille du tableau.</a:t>
              </a:r>
            </a:p>
            <a:p>
              <a:pPr lvl="1"/>
              <a:r>
                <a:rPr lang="fr-FR" kern="0" dirty="0"/>
                <a:t>Si votre tableau ne compte que 10 caractères et que vous saisissez « </a:t>
              </a:r>
              <a:r>
                <a:rPr lang="fr-FR" b="1" kern="0" dirty="0" err="1">
                  <a:latin typeface="Consolas" panose="020B0609020204030204" pitchFamily="49" charset="0"/>
                </a:rPr>
                <a:t>Bonjour_le_monde</a:t>
              </a:r>
              <a:r>
                <a:rPr lang="fr-FR" kern="0" dirty="0"/>
                <a:t> », vous occasionnez un </a:t>
              </a:r>
              <a:r>
                <a:rPr lang="fr-FR" b="1" kern="0" dirty="0">
                  <a:solidFill>
                    <a:schemeClr val="accent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dépassement de capacité </a:t>
              </a:r>
              <a:r>
                <a:rPr lang="fr-FR" kern="0" dirty="0"/>
                <a:t>(ou </a:t>
              </a:r>
              <a:r>
                <a:rPr lang="fr-FR" b="1" kern="0" dirty="0">
                  <a:solidFill>
                    <a:schemeClr val="accent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buffer </a:t>
              </a:r>
              <a:r>
                <a:rPr lang="fr-FR" b="1" kern="0" dirty="0" err="1">
                  <a:solidFill>
                    <a:schemeClr val="accent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overflow</a:t>
              </a:r>
              <a:r>
                <a:rPr lang="fr-FR" kern="0" dirty="0"/>
                <a:t>) et </a:t>
              </a:r>
              <a:r>
                <a:rPr lang="fr-FR" b="1" kern="0" dirty="0">
                  <a:solidFill>
                    <a:srgbClr val="FF0000"/>
                  </a:solidFill>
                </a:rPr>
                <a:t>c’est TRES grave 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785406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0 -0.2310 E" pathEditMode="relative" ptsTypes="">
                                      <p:cBhvr>
                                        <p:cTn id="1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81F932-FC19-471E-AB06-CC10B0D61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42900"/>
            <a:ext cx="8839200" cy="685799"/>
          </a:xfrm>
        </p:spPr>
        <p:txBody>
          <a:bodyPr/>
          <a:lstStyle/>
          <a:p>
            <a:r>
              <a:rPr lang="fr-FR"/>
              <a:t>Manipulation de chaines</a:t>
            </a:r>
            <a:endParaRPr lang="fr-FR" dirty="0"/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DE9BC6CD-7FA4-434E-AE2D-17C0F86A1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4800" y="3633846"/>
            <a:ext cx="6706800" cy="1281054"/>
          </a:xfrm>
        </p:spPr>
        <p:txBody>
          <a:bodyPr anchor="ctr">
            <a:normAutofit fontScale="77500" lnSpcReduction="20000"/>
          </a:bodyPr>
          <a:lstStyle/>
          <a:p>
            <a:pPr marL="0" indent="0" algn="ctr">
              <a:buNone/>
            </a:pPr>
            <a:r>
              <a:rPr lang="fr-FR" sz="3600" b="1" cap="all" dirty="0">
                <a:solidFill>
                  <a:srgbClr val="FF0000"/>
                </a:solidFill>
              </a:rPr>
              <a:t>On ne fait pas de saisie de chaine de caractères en utilisant </a:t>
            </a:r>
            <a:r>
              <a:rPr lang="fr-FR" sz="3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cin</a:t>
            </a:r>
            <a:r>
              <a:rPr lang="fr-FR" sz="3600" b="1" cap="all" dirty="0">
                <a:solidFill>
                  <a:srgbClr val="FF0000"/>
                </a:solidFill>
              </a:rPr>
              <a:t> sur un tableau de caractères !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5FA1B9-8D72-45CA-B763-27C433CE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6" y="4914920"/>
            <a:ext cx="2283653" cy="228600"/>
          </a:xfrm>
        </p:spPr>
        <p:txBody>
          <a:bodyPr/>
          <a:lstStyle/>
          <a:p>
            <a:fld id="{13E659B8-7508-4E5B-A384-6019B9D870F7}" type="datetime1">
              <a:rPr lang="fr-FR" smtClean="0"/>
              <a:pPr/>
              <a:t>23/09/2022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02DB18-F8CD-48E6-967A-668CCFE4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0" y="4914920"/>
            <a:ext cx="6445617" cy="228580"/>
          </a:xfrm>
        </p:spPr>
        <p:txBody>
          <a:bodyPr/>
          <a:lstStyle/>
          <a:p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034597-0335-4580-A912-EC8995AD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1618" y="4811316"/>
            <a:ext cx="371475" cy="275034"/>
          </a:xfrm>
        </p:spPr>
        <p:txBody>
          <a:bodyPr/>
          <a:lstStyle/>
          <a:p>
            <a:fld id="{FED38763-6C8A-413F-B744-2C0F40D941F6}" type="slidenum">
              <a:rPr lang="fr-FR" smtClean="0"/>
              <a:pPr/>
              <a:t>42</a:t>
            </a:fld>
            <a:endParaRPr lang="fr-FR" dirty="0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64193B94-2DB1-47F9-9422-2C80C7CA62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 sz="900" dirty="0">
                <a:solidFill>
                  <a:schemeClr val="bg2"/>
                </a:solidFill>
              </a:rPr>
              <a:t>Tableaux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Tableaux par l’exemple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Un tableau en mémoire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Syntaxe de création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Accès aux éléments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Taille d’un tableau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Copier un tableau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Bilan sur les tableaux de taille fixe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Tableau de taille dynamique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Changement de taille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Ajout / suppression en fin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Bilan</a:t>
            </a:r>
          </a:p>
          <a:p>
            <a:pPr lvl="0"/>
            <a:r>
              <a:rPr lang="fr-FR" sz="900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Chaines de caractères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Codage des caractères</a:t>
            </a:r>
          </a:p>
          <a:p>
            <a:pPr lvl="1"/>
            <a:r>
              <a:rPr lang="fr-FR" sz="800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Manipulation de chaines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Chaines de longueur dynamique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Bilan</a:t>
            </a:r>
          </a:p>
          <a:p>
            <a:pPr lvl="0"/>
            <a:r>
              <a:rPr lang="fr-FR" sz="900" dirty="0">
                <a:solidFill>
                  <a:srgbClr val="79D2FF"/>
                </a:solidFill>
              </a:rPr>
              <a:t>Tableaux à plusieurs dimensions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Dimension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Création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Tableaux dynamiques à ND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51D1BB29-17DF-4828-85A2-C25A6EDE2145}"/>
              </a:ext>
            </a:extLst>
          </p:cNvPr>
          <p:cNvSpPr txBox="1">
            <a:spLocks/>
          </p:cNvSpPr>
          <p:nvPr/>
        </p:nvSpPr>
        <p:spPr bwMode="auto">
          <a:xfrm>
            <a:off x="2284800" y="-1820738"/>
            <a:ext cx="67068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Blip>
                <a:blip r:embed="rId2"/>
              </a:buBlip>
              <a:defRPr sz="24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Blip>
                <a:blip r:embed="rId2"/>
              </a:buBlip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2"/>
              </a:buBlip>
              <a:defRPr sz="1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5000"/>
              <a:buFontTx/>
              <a:buBlip>
                <a:blip r:embed="rId2"/>
              </a:buBlip>
              <a:defRPr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Tx/>
              <a:buBlip>
                <a:blip r:embed="rId2"/>
              </a:buBlip>
              <a:defRPr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br>
              <a:rPr lang="fr-FR" kern="0" dirty="0"/>
            </a:br>
            <a:br>
              <a:rPr lang="fr-FR" kern="0" dirty="0"/>
            </a:br>
            <a:endParaRPr lang="fr-FR" kern="0" dirty="0"/>
          </a:p>
          <a:p>
            <a:endParaRPr lang="fr-FR" kern="0" dirty="0"/>
          </a:p>
          <a:p>
            <a:pPr marL="457200" lvl="1" indent="0">
              <a:buFontTx/>
              <a:buNone/>
            </a:pPr>
            <a:r>
              <a:rPr lang="fr-FR" kern="0" dirty="0"/>
              <a:t> </a:t>
            </a:r>
          </a:p>
          <a:p>
            <a:pPr marL="914400" lvl="2" indent="0">
              <a:buFontTx/>
              <a:buNone/>
            </a:pPr>
            <a:r>
              <a:rPr lang="fr-FR" kern="0" dirty="0"/>
              <a:t> </a:t>
            </a:r>
            <a:endParaRPr lang="fr-FR" b="1" kern="0" dirty="0">
              <a:latin typeface="Consolas" panose="020B0609020204030204" pitchFamily="49" charset="0"/>
            </a:endParaRPr>
          </a:p>
          <a:p>
            <a:pPr marL="914400" lvl="2" indent="0">
              <a:buFontTx/>
              <a:buNone/>
            </a:pPr>
            <a:r>
              <a:rPr lang="fr-FR" kern="0" dirty="0"/>
              <a:t> </a:t>
            </a:r>
            <a:endParaRPr lang="fr-FR" b="1" kern="0" dirty="0">
              <a:latin typeface="Consolas" panose="020B0609020204030204" pitchFamily="49" charset="0"/>
            </a:endParaRPr>
          </a:p>
          <a:p>
            <a:pPr marL="914400" lvl="2" indent="0">
              <a:buFontTx/>
              <a:buNone/>
            </a:pPr>
            <a:r>
              <a:rPr lang="fr-FR" kern="0" dirty="0"/>
              <a:t> </a:t>
            </a:r>
            <a:endParaRPr lang="fr-FR" i="1" kern="0" dirty="0"/>
          </a:p>
          <a:p>
            <a:pPr marL="457200" lvl="1" indent="0">
              <a:buFontTx/>
              <a:buNone/>
            </a:pPr>
            <a:r>
              <a:rPr lang="fr-FR" kern="0" dirty="0"/>
              <a:t> </a:t>
            </a:r>
          </a:p>
          <a:p>
            <a:pPr marL="914400" lvl="2" indent="0">
              <a:buFontTx/>
              <a:buNone/>
            </a:pPr>
            <a:r>
              <a:rPr lang="fr-FR" b="1" kern="0" dirty="0">
                <a:latin typeface="Consolas" panose="020B0609020204030204" pitchFamily="49" charset="0"/>
              </a:rPr>
              <a:t> </a:t>
            </a:r>
            <a:br>
              <a:rPr lang="fr-FR" b="1" kern="0" dirty="0">
                <a:latin typeface="Consolas" panose="020B0609020204030204" pitchFamily="49" charset="0"/>
              </a:rPr>
            </a:br>
            <a:endParaRPr lang="fr-FR" kern="0" dirty="0"/>
          </a:p>
          <a:p>
            <a:pPr lvl="2"/>
            <a:r>
              <a:rPr lang="fr-FR" b="1" kern="0" dirty="0" err="1">
                <a:latin typeface="Consolas" panose="020B0609020204030204" pitchFamily="49" charset="0"/>
              </a:rPr>
              <a:t>cin</a:t>
            </a:r>
            <a:r>
              <a:rPr lang="fr-FR" kern="0" dirty="0"/>
              <a:t> les reconnait et stocke directement les caractères saisis dans la chaine.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3EF0C8F7-8479-4BBC-86E4-E3D543E58D90}"/>
              </a:ext>
            </a:extLst>
          </p:cNvPr>
          <p:cNvGrpSpPr/>
          <p:nvPr/>
        </p:nvGrpSpPr>
        <p:grpSpPr>
          <a:xfrm>
            <a:off x="2426900" y="1080501"/>
            <a:ext cx="894204" cy="858607"/>
            <a:chOff x="2309644" y="1175606"/>
            <a:chExt cx="894204" cy="858607"/>
          </a:xfrm>
        </p:grpSpPr>
        <p:sp>
          <p:nvSpPr>
            <p:cNvPr id="14" name="Triangle isocèle 13">
              <a:extLst>
                <a:ext uri="{FF2B5EF4-FFF2-40B4-BE49-F238E27FC236}">
                  <a16:creationId xmlns:a16="http://schemas.microsoft.com/office/drawing/2014/main" id="{8981A4F5-2D57-4B35-BC4D-3CB74098878E}"/>
                </a:ext>
              </a:extLst>
            </p:cNvPr>
            <p:cNvSpPr/>
            <p:nvPr/>
          </p:nvSpPr>
          <p:spPr>
            <a:xfrm>
              <a:off x="2309644" y="1175606"/>
              <a:ext cx="894204" cy="772257"/>
            </a:xfrm>
            <a:prstGeom prst="triangle">
              <a:avLst/>
            </a:prstGeom>
            <a:solidFill>
              <a:schemeClr val="accent1"/>
            </a:solidFill>
            <a:ln w="76200"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 anchor="t">
              <a:noAutofit/>
            </a:bodyPr>
            <a:lstStyle/>
            <a:p>
              <a:pPr algn="ctr"/>
              <a:endParaRPr lang="fr-FR" sz="2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F2AAB4D3-7C1B-4654-8DCD-32F88361AF56}"/>
                </a:ext>
              </a:extLst>
            </p:cNvPr>
            <p:cNvSpPr txBox="1"/>
            <p:nvPr/>
          </p:nvSpPr>
          <p:spPr bwMode="auto">
            <a:xfrm>
              <a:off x="2628345" y="1264772"/>
              <a:ext cx="256802" cy="76944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FR" sz="4400" b="1" kern="1200" dirty="0">
                  <a:solidFill>
                    <a:schemeClr val="tx2"/>
                  </a:solidFill>
                  <a:latin typeface="Poor Richard" panose="02080502050505020702" pitchFamily="18" charset="0"/>
                  <a:cs typeface="Segoe UI" panose="020B0502040204020203" pitchFamily="34" charset="0"/>
                </a:rPr>
                <a:t>!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E80D9EF8-3F24-4A03-B622-60A3A99300F3}"/>
              </a:ext>
            </a:extLst>
          </p:cNvPr>
          <p:cNvGrpSpPr/>
          <p:nvPr/>
        </p:nvGrpSpPr>
        <p:grpSpPr>
          <a:xfrm>
            <a:off x="2284800" y="716628"/>
            <a:ext cx="6919213" cy="3010340"/>
            <a:chOff x="2284800" y="1904560"/>
            <a:chExt cx="6919213" cy="3010340"/>
          </a:xfrm>
        </p:grpSpPr>
        <p:pic>
          <p:nvPicPr>
            <p:cNvPr id="19" name="Espace réservé du contenu 10" descr="Taffy Cat - Contrôle">
              <a:extLst>
                <a:ext uri="{FF2B5EF4-FFF2-40B4-BE49-F238E27FC236}">
                  <a16:creationId xmlns:a16="http://schemas.microsoft.com/office/drawing/2014/main" id="{62288EF7-DE6B-425E-BD52-61711C538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128889" y="3471449"/>
              <a:ext cx="1075124" cy="1075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Espace réservé du contenu 24">
              <a:extLst>
                <a:ext uri="{FF2B5EF4-FFF2-40B4-BE49-F238E27FC236}">
                  <a16:creationId xmlns:a16="http://schemas.microsoft.com/office/drawing/2014/main" id="{BB57CEB1-29EA-4BD9-827B-42185C16A03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84800" y="1904560"/>
              <a:ext cx="5887600" cy="3010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92500" lnSpcReduction="10000"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SzPct val="70000"/>
                <a:buFontTx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SzPct val="70000"/>
                <a:buFontTx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SzPct val="60000"/>
                <a:buFontTx/>
                <a:buBlip>
                  <a:blip r:embed="rId2"/>
                </a:buBlip>
                <a:defRPr sz="18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SzPct val="65000"/>
                <a:buFontTx/>
                <a:buBlip>
                  <a:blip r:embed="rId2"/>
                </a:buBlip>
                <a:defRPr sz="16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SzPct val="70000"/>
                <a:buFontTx/>
                <a:buBlip>
                  <a:blip r:embed="rId2"/>
                </a:buBlip>
                <a:defRPr sz="16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buFontTx/>
                <a:buNone/>
              </a:pPr>
              <a:endParaRPr lang="fr-FR" kern="0" dirty="0"/>
            </a:p>
            <a:p>
              <a:pPr marL="457200" lvl="1" indent="0">
                <a:buFontTx/>
                <a:buNone/>
              </a:pPr>
              <a:br>
                <a:rPr lang="fr-FR" kern="0" dirty="0"/>
              </a:br>
              <a:br>
                <a:rPr lang="fr-FR" kern="0" dirty="0"/>
              </a:br>
              <a:endParaRPr lang="fr-FR" kern="0" dirty="0"/>
            </a:p>
            <a:p>
              <a:r>
                <a:rPr lang="fr-FR" b="1" kern="0" dirty="0" err="1">
                  <a:latin typeface="Consolas" panose="020B0609020204030204" pitchFamily="49" charset="0"/>
                </a:rPr>
                <a:t>cin</a:t>
              </a:r>
              <a:r>
                <a:rPr lang="fr-FR" kern="0" dirty="0"/>
                <a:t> ne vérifie pas la taille du tableau.</a:t>
              </a:r>
            </a:p>
            <a:p>
              <a:pPr lvl="1"/>
              <a:r>
                <a:rPr lang="fr-FR" kern="0" dirty="0"/>
                <a:t>Si votre tableau ne compte que 10 caractères et que vous saisissez « </a:t>
              </a:r>
              <a:r>
                <a:rPr lang="fr-FR" b="1" kern="0" dirty="0" err="1">
                  <a:latin typeface="Consolas" panose="020B0609020204030204" pitchFamily="49" charset="0"/>
                </a:rPr>
                <a:t>Bonjour_le_monde</a:t>
              </a:r>
              <a:r>
                <a:rPr lang="fr-FR" kern="0" dirty="0"/>
                <a:t> », vous occasionnez un </a:t>
              </a:r>
              <a:r>
                <a:rPr lang="fr-FR" b="1" kern="0" dirty="0">
                  <a:solidFill>
                    <a:schemeClr val="accent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dépassement de capacité </a:t>
              </a:r>
              <a:r>
                <a:rPr lang="fr-FR" kern="0" dirty="0"/>
                <a:t>(ou </a:t>
              </a:r>
              <a:r>
                <a:rPr lang="fr-FR" b="1" kern="0" dirty="0">
                  <a:solidFill>
                    <a:schemeClr val="accent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buffer </a:t>
              </a:r>
              <a:r>
                <a:rPr lang="fr-FR" b="1" kern="0" dirty="0" err="1">
                  <a:solidFill>
                    <a:schemeClr val="accent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overflow</a:t>
              </a:r>
              <a:r>
                <a:rPr lang="fr-FR" kern="0" dirty="0"/>
                <a:t>) et </a:t>
              </a:r>
              <a:r>
                <a:rPr lang="fr-FR" b="1" kern="0" dirty="0">
                  <a:solidFill>
                    <a:srgbClr val="FF0000"/>
                  </a:solidFill>
                </a:rPr>
                <a:t>c’est TRES grave 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4967441"/>
      </p:ext>
    </p:extLst>
  </p:cSld>
  <p:clrMapOvr>
    <a:masterClrMapping/>
  </p:clrMapOvr>
  <p:transition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E37ECC-398A-49A8-833D-DF01534F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Chaines de longueur dynamique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D5EC6C-DFB8-4726-9DB4-AB21BD6E9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b="1" dirty="0">
                <a:latin typeface="Consolas" panose="020B0609020204030204" pitchFamily="49" charset="0"/>
              </a:rPr>
              <a:t>string</a:t>
            </a:r>
            <a:r>
              <a:rPr lang="fr-FR" dirty="0"/>
              <a:t> est à la chaine ce que le </a:t>
            </a:r>
            <a:r>
              <a:rPr lang="fr-FR" b="1" dirty="0" err="1">
                <a:latin typeface="Consolas" panose="020B0609020204030204" pitchFamily="49" charset="0"/>
              </a:rPr>
              <a:t>vector</a:t>
            </a:r>
            <a:r>
              <a:rPr lang="fr-FR" dirty="0"/>
              <a:t> est au tableau</a:t>
            </a:r>
          </a:p>
          <a:p>
            <a:pPr lvl="1"/>
            <a:r>
              <a:rPr lang="fr-FR" dirty="0"/>
              <a:t>Il faut inclure </a:t>
            </a:r>
            <a:r>
              <a:rPr lang="fr-FR" b="1" dirty="0">
                <a:latin typeface="Consolas" panose="020B0609020204030204" pitchFamily="49" charset="0"/>
              </a:rPr>
              <a:t>&lt;string&gt;</a:t>
            </a:r>
            <a:r>
              <a:rPr lang="fr-FR" dirty="0"/>
              <a:t> pour pouvoir l’utiliser</a:t>
            </a:r>
          </a:p>
          <a:p>
            <a:pPr lvl="1"/>
            <a:r>
              <a:rPr lang="fr-FR" dirty="0"/>
              <a:t>La longueur d’un </a:t>
            </a:r>
            <a:r>
              <a:rPr lang="fr-FR" b="1" dirty="0">
                <a:latin typeface="Consolas" panose="020B0609020204030204" pitchFamily="49" charset="0"/>
              </a:rPr>
              <a:t>string</a:t>
            </a:r>
            <a:r>
              <a:rPr lang="fr-FR" dirty="0"/>
              <a:t> s’adapte automatiquement au contenu de la chaine :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1F9CD1-7E3F-4FB1-AEAC-C239E117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9E260B-7542-4FB8-8C3C-EFFF179F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BC9912-CA2C-49FB-8C5D-6785CF08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43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B4F9141-9F85-48FE-BB1D-57C54B5320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/>
          </a:bodyPr>
          <a:lstStyle/>
          <a:p>
            <a:pPr lvl="0"/>
            <a:r>
              <a:rPr lang="fr-FR" sz="900" dirty="0">
                <a:solidFill>
                  <a:schemeClr val="bg2"/>
                </a:solidFill>
              </a:rPr>
              <a:t>Tableaux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Tableaux par l’exemple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Un tableau en mémoire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Syntaxe de création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Accès aux éléments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Taille d’un tableau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Copier un tableau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Bilan sur les tableaux de taille fixe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Tableau de taille dynamique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Changement de taille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Ajout / suppression en fin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Bilan</a:t>
            </a:r>
          </a:p>
          <a:p>
            <a:pPr lvl="0"/>
            <a:r>
              <a:rPr lang="fr-FR" sz="900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Chaines de caractères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Codage des caractères</a:t>
            </a:r>
          </a:p>
          <a:p>
            <a:pPr lvl="1"/>
            <a:r>
              <a:rPr lang="fr-FR" sz="800" dirty="0">
                <a:solidFill>
                  <a:schemeClr val="bg2"/>
                </a:solidFill>
              </a:rPr>
              <a:t>Manipulation de chaines</a:t>
            </a:r>
          </a:p>
          <a:p>
            <a:pPr lvl="1"/>
            <a:r>
              <a:rPr lang="fr-FR" sz="800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Chaines de longueur dynamique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Bilan</a:t>
            </a:r>
          </a:p>
          <a:p>
            <a:pPr lvl="0"/>
            <a:r>
              <a:rPr lang="fr-FR" sz="900" dirty="0">
                <a:solidFill>
                  <a:srgbClr val="79D2FF"/>
                </a:solidFill>
              </a:rPr>
              <a:t>Tableaux à plusieurs dimensions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Dimension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Création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Tableaux dynamiques à ND</a:t>
            </a:r>
          </a:p>
        </p:txBody>
      </p:sp>
      <p:sp>
        <p:nvSpPr>
          <p:cNvPr id="8" name="code">
            <a:extLst>
              <a:ext uri="{FF2B5EF4-FFF2-40B4-BE49-F238E27FC236}">
                <a16:creationId xmlns:a16="http://schemas.microsoft.com/office/drawing/2014/main" id="{0C1F545E-E871-47DA-8305-B089F8028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672" y="3291830"/>
            <a:ext cx="2730272" cy="911364"/>
          </a:xfrm>
          <a:prstGeom prst="roundRect">
            <a:avLst>
              <a:gd name="adj" fmla="val 9986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600" b="1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1600" b="1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texte;</a:t>
            </a:r>
          </a:p>
          <a:p>
            <a:pPr>
              <a:spcAft>
                <a:spcPts val="0"/>
              </a:spcAft>
            </a:pP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texte = </a:t>
            </a:r>
            <a:r>
              <a:rPr lang="fr-FR" sz="1600" b="1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"Bonjour !"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texte = </a:t>
            </a:r>
            <a:r>
              <a:rPr lang="fr-FR" sz="1600" b="1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"Aurevoir..."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856825"/>
      </p:ext>
    </p:extLst>
  </p:cSld>
  <p:clrMapOvr>
    <a:masterClrMapping/>
  </p:clrMapOvr>
  <p:transition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993410-5F17-4678-81E9-02F812859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Chaines de longueur dynamique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C14300-6B9E-48DF-82B0-1206D4A19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chaine de type string est</a:t>
            </a:r>
          </a:p>
          <a:p>
            <a:pPr lvl="1"/>
            <a:r>
              <a:rPr lang="fr-FR" dirty="0"/>
              <a:t>Compatible avec </a:t>
            </a:r>
            <a:r>
              <a:rPr lang="fr-FR" b="1" dirty="0">
                <a:latin typeface="Consolas" panose="020B0609020204030204" pitchFamily="49" charset="0"/>
              </a:rPr>
              <a:t>cout</a:t>
            </a:r>
          </a:p>
          <a:p>
            <a:pPr lvl="1"/>
            <a:r>
              <a:rPr lang="fr-FR" dirty="0"/>
              <a:t>Compatible avec </a:t>
            </a:r>
            <a:r>
              <a:rPr lang="fr-FR" b="1" dirty="0" err="1">
                <a:latin typeface="Consolas" panose="020B0609020204030204" pitchFamily="49" charset="0"/>
              </a:rPr>
              <a:t>cin</a:t>
            </a:r>
            <a:r>
              <a:rPr lang="fr-FR" dirty="0"/>
              <a:t> et 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sécurisée</a:t>
            </a:r>
          </a:p>
          <a:p>
            <a:pPr lvl="1"/>
            <a:endParaRPr lang="fr-F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fr-F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fr-F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fr-F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fr-FR" dirty="0"/>
              <a:t>Pour saisir une ligne complète :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A9F7AB-3220-4F15-B82A-E38A5923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5711BC-A9EF-4BE9-AF31-2B426BA2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C13398-66B7-4D64-8269-3598AF7E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44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47B97B2-0F8B-417E-969D-F630D53AD6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 sz="900" dirty="0">
                <a:solidFill>
                  <a:schemeClr val="bg2"/>
                </a:solidFill>
              </a:rPr>
              <a:t>Tableaux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Tableaux par l’exemple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Un tableau en mémoire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Syntaxe de création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Accès aux éléments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Taille d’un tableau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Copier un tableau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Bilan sur les tableaux de taille fixe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Tableau de taille dynamique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Changement de taille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Ajout / suppression en fin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Bilan</a:t>
            </a:r>
          </a:p>
          <a:p>
            <a:pPr lvl="0"/>
            <a:r>
              <a:rPr lang="fr-FR" sz="900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Chaines de caractères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Codage des caractères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Manipulation de chaines</a:t>
            </a:r>
          </a:p>
          <a:p>
            <a:pPr lvl="1"/>
            <a:r>
              <a:rPr lang="fr-FR" sz="800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Chaines de longueur dynamique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Bilan</a:t>
            </a:r>
          </a:p>
          <a:p>
            <a:pPr lvl="0"/>
            <a:r>
              <a:rPr lang="fr-FR" sz="900" dirty="0">
                <a:solidFill>
                  <a:srgbClr val="79D2FF"/>
                </a:solidFill>
              </a:rPr>
              <a:t>Tableaux à plusieurs dimensions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Dimension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Création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Tableaux dynamiques à ND</a:t>
            </a:r>
          </a:p>
        </p:txBody>
      </p:sp>
      <p:sp>
        <p:nvSpPr>
          <p:cNvPr id="8" name="code">
            <a:extLst>
              <a:ext uri="{FF2B5EF4-FFF2-40B4-BE49-F238E27FC236}">
                <a16:creationId xmlns:a16="http://schemas.microsoft.com/office/drawing/2014/main" id="{5C74E456-1D96-40D0-AD01-646FC885F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9275" y="2381667"/>
            <a:ext cx="2339065" cy="618708"/>
          </a:xfrm>
          <a:prstGeom prst="roundRect">
            <a:avLst>
              <a:gd name="adj" fmla="val 9986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600" b="1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1600" b="1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&lt;&lt; texte;</a:t>
            </a:r>
          </a:p>
          <a:p>
            <a:pPr>
              <a:spcAft>
                <a:spcPts val="0"/>
              </a:spcAft>
            </a:pPr>
            <a:r>
              <a:rPr lang="fr-FR" sz="1600" b="1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1600" b="1" i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&gt;&gt; texte;</a:t>
            </a:r>
          </a:p>
        </p:txBody>
      </p:sp>
      <p:sp>
        <p:nvSpPr>
          <p:cNvPr id="9" name="Bulle narrative : rectangle à coins arrondis 8">
            <a:extLst>
              <a:ext uri="{FF2B5EF4-FFF2-40B4-BE49-F238E27FC236}">
                <a16:creationId xmlns:a16="http://schemas.microsoft.com/office/drawing/2014/main" id="{AC14FBD7-ED4C-4D6C-B37F-EAFE89D761C1}"/>
              </a:ext>
            </a:extLst>
          </p:cNvPr>
          <p:cNvSpPr/>
          <p:nvPr/>
        </p:nvSpPr>
        <p:spPr>
          <a:xfrm>
            <a:off x="6726074" y="2255943"/>
            <a:ext cx="2078874" cy="340519"/>
          </a:xfrm>
          <a:prstGeom prst="wedgeRoundRectCallout">
            <a:avLst>
              <a:gd name="adj1" fmla="val -58024"/>
              <a:gd name="adj2" fmla="val 4940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Affiche le texte complet</a:t>
            </a:r>
          </a:p>
        </p:txBody>
      </p:sp>
      <p:sp>
        <p:nvSpPr>
          <p:cNvPr id="10" name="Bulle narrative : rectangle à coins arrondis 9">
            <a:extLst>
              <a:ext uri="{FF2B5EF4-FFF2-40B4-BE49-F238E27FC236}">
                <a16:creationId xmlns:a16="http://schemas.microsoft.com/office/drawing/2014/main" id="{192F58DE-7DF1-4BF9-A4F2-1E7D194AF013}"/>
              </a:ext>
            </a:extLst>
          </p:cNvPr>
          <p:cNvSpPr/>
          <p:nvPr/>
        </p:nvSpPr>
        <p:spPr>
          <a:xfrm>
            <a:off x="4492992" y="3039267"/>
            <a:ext cx="4603101" cy="578882"/>
          </a:xfrm>
          <a:prstGeom prst="wedgeRoundRectCallout">
            <a:avLst>
              <a:gd name="adj1" fmla="val -24882"/>
              <a:gd name="adj2" fmla="val -6523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Adapte la taille de </a:t>
            </a:r>
            <a:r>
              <a:rPr lang="fr-FR" sz="1400" b="1" dirty="0">
                <a:latin typeface="Consolas" panose="020B0609020204030204" pitchFamily="49" charset="0"/>
                <a:cs typeface="Segoe UI" panose="020B0502040204020203" pitchFamily="34" charset="0"/>
              </a:rPr>
              <a:t>texte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 en fonction de la saisie. Cependant, la saisie est toujours coupée aux espaces.</a:t>
            </a:r>
          </a:p>
        </p:txBody>
      </p:sp>
      <p:sp>
        <p:nvSpPr>
          <p:cNvPr id="11" name="code">
            <a:extLst>
              <a:ext uri="{FF2B5EF4-FFF2-40B4-BE49-F238E27FC236}">
                <a16:creationId xmlns:a16="http://schemas.microsoft.com/office/drawing/2014/main" id="{F04DDC92-E62F-4EE7-BBB3-BF76F5B12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322" y="4164816"/>
            <a:ext cx="3550972" cy="358200"/>
          </a:xfrm>
          <a:prstGeom prst="roundRect">
            <a:avLst>
              <a:gd name="adj" fmla="val 9986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de-DE" sz="1600" b="1" i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sz="1600" b="1" i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getline</a:t>
            </a:r>
            <a:r>
              <a:rPr lang="de-DE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1" i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sz="1600" b="1" i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de-DE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texte);</a:t>
            </a:r>
            <a:endParaRPr lang="fr-FR" sz="1600" b="1" i="0" dirty="0"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132351"/>
      </p:ext>
    </p:extLst>
  </p:cSld>
  <p:clrMapOvr>
    <a:masterClrMapping/>
  </p:clrMapOvr>
  <p:transition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993410-5F17-4678-81E9-02F812859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Chaines de longueur dynamique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C14300-6B9E-48DF-82B0-1206D4A19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b="1" dirty="0">
                <a:latin typeface="Consolas" panose="020B0609020204030204" pitchFamily="49" charset="0"/>
              </a:rPr>
              <a:t>std::string</a:t>
            </a:r>
            <a:r>
              <a:rPr lang="fr-FR" dirty="0"/>
              <a:t> </a:t>
            </a:r>
            <a:r>
              <a:rPr lang="fr-FR"/>
              <a:t>apporte notamment en plus</a:t>
            </a:r>
            <a:endParaRPr lang="fr-FR" dirty="0"/>
          </a:p>
          <a:p>
            <a:pPr lvl="1"/>
            <a:r>
              <a:rPr lang="fr-FR" dirty="0"/>
              <a:t>La concaténation facile avec l’opérateur </a:t>
            </a:r>
            <a:r>
              <a:rPr lang="fr-FR" b="1" dirty="0">
                <a:latin typeface="Consolas" panose="020B0609020204030204" pitchFamily="49" charset="0"/>
              </a:rPr>
              <a:t>+</a:t>
            </a:r>
            <a:endParaRPr lang="fr-F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/>
            <a:endParaRPr lang="fr-F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fr-F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fr-F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fr-F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fr-FR" dirty="0"/>
              <a:t>La comparaison lexicographique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A9F7AB-3220-4F15-B82A-E38A5923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5711BC-A9EF-4BE9-AF31-2B426BA2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C13398-66B7-4D64-8269-3598AF7E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45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47B97B2-0F8B-417E-969D-F630D53AD6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 sz="900" dirty="0">
                <a:solidFill>
                  <a:schemeClr val="bg2"/>
                </a:solidFill>
              </a:rPr>
              <a:t>Tableaux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Tableaux par l’exemple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Un tableau en mémoire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Syntaxe de création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Accès aux éléments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Taille d’un tableau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Copier un tableau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Bilan sur les tableaux de taille fixe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Tableau de taille dynamique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Changement de taille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Ajout / suppression en fin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Bilan</a:t>
            </a:r>
          </a:p>
          <a:p>
            <a:pPr lvl="0"/>
            <a:r>
              <a:rPr lang="fr-FR" sz="900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Chaines de caractères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Codage des caractères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Manipulation de chaines</a:t>
            </a:r>
          </a:p>
          <a:p>
            <a:pPr lvl="1"/>
            <a:r>
              <a:rPr lang="fr-FR" sz="800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Chaines de longueur dynamique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Bilan</a:t>
            </a:r>
          </a:p>
          <a:p>
            <a:pPr lvl="0"/>
            <a:r>
              <a:rPr lang="fr-FR" sz="900" dirty="0">
                <a:solidFill>
                  <a:srgbClr val="79D2FF"/>
                </a:solidFill>
              </a:rPr>
              <a:t>Tableaux à plusieurs dimensions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Dimension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Création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Tableaux dynamiques à ND</a:t>
            </a:r>
          </a:p>
        </p:txBody>
      </p:sp>
      <p:sp>
        <p:nvSpPr>
          <p:cNvPr id="8" name="code">
            <a:extLst>
              <a:ext uri="{FF2B5EF4-FFF2-40B4-BE49-F238E27FC236}">
                <a16:creationId xmlns:a16="http://schemas.microsoft.com/office/drawing/2014/main" id="{5C74E456-1D96-40D0-AD01-646FC885F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7949" y="2006625"/>
            <a:ext cx="4944859" cy="879217"/>
          </a:xfrm>
          <a:prstGeom prst="roundRect">
            <a:avLst>
              <a:gd name="adj" fmla="val 9986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600" b="1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1600" b="1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texte1 = </a:t>
            </a:r>
            <a:r>
              <a:rPr lang="fr-FR" sz="1600" b="1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"Bonjour"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fr-FR" sz="1600" b="1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1600" b="1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texte2 = </a:t>
            </a:r>
            <a:r>
              <a:rPr lang="fr-FR" sz="1600" b="1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"les gens !"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fr-FR" sz="1600" b="1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1600" b="1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texte = texte1 + </a:t>
            </a:r>
            <a:r>
              <a:rPr lang="fr-FR" sz="1600" b="1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+ texte2;</a:t>
            </a:r>
          </a:p>
        </p:txBody>
      </p:sp>
      <p:sp>
        <p:nvSpPr>
          <p:cNvPr id="9" name="Bulle narrative : rectangle à coins arrondis 8">
            <a:extLst>
              <a:ext uri="{FF2B5EF4-FFF2-40B4-BE49-F238E27FC236}">
                <a16:creationId xmlns:a16="http://schemas.microsoft.com/office/drawing/2014/main" id="{AC14FBD7-ED4C-4D6C-B37F-EAFE89D761C1}"/>
              </a:ext>
            </a:extLst>
          </p:cNvPr>
          <p:cNvSpPr/>
          <p:nvPr/>
        </p:nvSpPr>
        <p:spPr>
          <a:xfrm>
            <a:off x="4113399" y="2942993"/>
            <a:ext cx="2564037" cy="340519"/>
          </a:xfrm>
          <a:prstGeom prst="wedgeRoundRectCallout">
            <a:avLst>
              <a:gd name="adj1" fmla="val -34376"/>
              <a:gd name="adj2" fmla="val -9253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Devient « Bonjour les gens ! »</a:t>
            </a:r>
          </a:p>
        </p:txBody>
      </p:sp>
      <p:sp>
        <p:nvSpPr>
          <p:cNvPr id="11" name="code">
            <a:extLst>
              <a:ext uri="{FF2B5EF4-FFF2-40B4-BE49-F238E27FC236}">
                <a16:creationId xmlns:a16="http://schemas.microsoft.com/office/drawing/2014/main" id="{F04DDC92-E62F-4EE7-BBB3-BF76F5B12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436" y="3700033"/>
            <a:ext cx="1885883" cy="358200"/>
          </a:xfrm>
          <a:prstGeom prst="roundRect">
            <a:avLst>
              <a:gd name="adj" fmla="val 19103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texte1 &lt; texte2</a:t>
            </a:r>
          </a:p>
        </p:txBody>
      </p:sp>
      <p:sp>
        <p:nvSpPr>
          <p:cNvPr id="12" name="Bulle narrative : rectangle à coins arrondis 11">
            <a:extLst>
              <a:ext uri="{FF2B5EF4-FFF2-40B4-BE49-F238E27FC236}">
                <a16:creationId xmlns:a16="http://schemas.microsoft.com/office/drawing/2014/main" id="{E89F0793-1B23-4EF0-B554-9C6201B7CED8}"/>
              </a:ext>
            </a:extLst>
          </p:cNvPr>
          <p:cNvSpPr/>
          <p:nvPr/>
        </p:nvSpPr>
        <p:spPr>
          <a:xfrm>
            <a:off x="3142510" y="4099308"/>
            <a:ext cx="4747152" cy="817245"/>
          </a:xfrm>
          <a:prstGeom prst="wedgeRoundRectCallout">
            <a:avLst>
              <a:gd name="adj1" fmla="val -8216"/>
              <a:gd name="adj2" fmla="val -6264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Est vrai si </a:t>
            </a:r>
            <a:r>
              <a:rPr lang="fr-FR" sz="1400" b="1" dirty="0">
                <a:latin typeface="Consolas" panose="020B0609020204030204" pitchFamily="49" charset="0"/>
                <a:cs typeface="Segoe UI" panose="020B0502040204020203" pitchFamily="34" charset="0"/>
              </a:rPr>
              <a:t>texte1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 est avant </a:t>
            </a:r>
            <a:r>
              <a:rPr lang="fr-FR" sz="1400" b="1" dirty="0">
                <a:latin typeface="Consolas" panose="020B0609020204030204" pitchFamily="49" charset="0"/>
                <a:cs typeface="Segoe UI" panose="020B0502040204020203" pitchFamily="34" charset="0"/>
              </a:rPr>
              <a:t>texte2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 dans l’ordre lexicographique (ordre alphabétique sensible à la casse)</a:t>
            </a:r>
          </a:p>
          <a:p>
            <a:pPr algn="ctr"/>
            <a:r>
              <a:rPr lang="fr-FR" sz="1400" b="1" dirty="0">
                <a:latin typeface="Consolas" panose="020B0609020204030204" pitchFamily="49" charset="0"/>
                <a:cs typeface="Segoe UI" panose="020B0502040204020203" pitchFamily="34" charset="0"/>
              </a:rPr>
              <a:t>'A' != 'a'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FR" sz="1400" b="1" dirty="0">
                <a:latin typeface="Consolas" panose="020B0609020204030204" pitchFamily="49" charset="0"/>
                <a:cs typeface="Segoe UI" panose="020B0502040204020203" pitchFamily="34" charset="0"/>
              </a:rPr>
              <a:t>'A' &lt; 'a'</a:t>
            </a:r>
          </a:p>
        </p:txBody>
      </p:sp>
    </p:spTree>
    <p:extLst>
      <p:ext uri="{BB962C8B-B14F-4D97-AF65-F5344CB8AC3E}">
        <p14:creationId xmlns:p14="http://schemas.microsoft.com/office/powerpoint/2010/main" val="3675391570"/>
      </p:ext>
    </p:extLst>
  </p:cSld>
  <p:clrMapOvr>
    <a:masterClrMapping/>
  </p:clrMapOvr>
  <p:transition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A37F95-BCC8-485F-8E24-7518352E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sur les chaines de caractères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B0FB04-2E63-4377-808F-CA4289BCE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Deux possibilités :</a:t>
            </a:r>
          </a:p>
          <a:p>
            <a:pPr lvl="1"/>
            <a:r>
              <a:rPr lang="fr-FR" dirty="0"/>
              <a:t>La version tableau fixe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La version chaine de caractères dynamique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Toujours préférer utiliser </a:t>
            </a:r>
            <a:r>
              <a:rPr lang="fr-FR" b="1" dirty="0">
                <a:latin typeface="Consolas" panose="020B0609020204030204" pitchFamily="49" charset="0"/>
              </a:rPr>
              <a:t>std::string</a:t>
            </a:r>
            <a:r>
              <a:rPr lang="fr-FR" dirty="0"/>
              <a:t>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F326CD-8DF3-4919-96C4-CE081123D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7AB474-6173-416E-A639-B547ABFC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24A701-400B-48D0-BBFB-D5FEEFF8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46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8650316-490B-4D5A-9D72-AECC4903F0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/>
          </a:bodyPr>
          <a:lstStyle/>
          <a:p>
            <a:pPr lvl="0"/>
            <a:r>
              <a:rPr lang="fr-FR" sz="900" dirty="0">
                <a:solidFill>
                  <a:schemeClr val="bg2"/>
                </a:solidFill>
              </a:rPr>
              <a:t>Tableaux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Tableaux par l’exemple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Un tableau en mémoire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Syntaxe de création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Accès aux éléments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Taille d’un tableau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Copier un tableau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Bilan sur les tableaux de taille fixe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Tableau de taille dynamique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Changement de taille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Ajout / suppression en fin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Bilan</a:t>
            </a:r>
          </a:p>
          <a:p>
            <a:pPr lvl="0"/>
            <a:r>
              <a:rPr lang="fr-FR" sz="900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Chaines de caractères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Codage des caractères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Manipulation de chaines</a:t>
            </a:r>
          </a:p>
          <a:p>
            <a:pPr lvl="1"/>
            <a:r>
              <a:rPr lang="fr-FR" sz="800" dirty="0">
                <a:solidFill>
                  <a:schemeClr val="bg2"/>
                </a:solidFill>
              </a:rPr>
              <a:t>Chaines de longueur dynamique</a:t>
            </a:r>
          </a:p>
          <a:p>
            <a:pPr lvl="1"/>
            <a:r>
              <a:rPr lang="fr-FR" sz="800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Bilan</a:t>
            </a:r>
          </a:p>
          <a:p>
            <a:pPr lvl="0"/>
            <a:r>
              <a:rPr lang="fr-FR" sz="900" dirty="0">
                <a:solidFill>
                  <a:srgbClr val="79D2FF"/>
                </a:solidFill>
              </a:rPr>
              <a:t>Tableaux à plusieurs dimensions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Dimension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Création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Tableaux dynamiques à ND</a:t>
            </a:r>
          </a:p>
        </p:txBody>
      </p:sp>
      <p:sp>
        <p:nvSpPr>
          <p:cNvPr id="9" name="code">
            <a:extLst>
              <a:ext uri="{FF2B5EF4-FFF2-40B4-BE49-F238E27FC236}">
                <a16:creationId xmlns:a16="http://schemas.microsoft.com/office/drawing/2014/main" id="{E30F9883-1D29-417F-9BE6-B06763100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790" y="2067694"/>
            <a:ext cx="3472019" cy="371296"/>
          </a:xfrm>
          <a:prstGeom prst="roundRect">
            <a:avLst>
              <a:gd name="adj" fmla="val 15696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600" b="1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texte[] = </a:t>
            </a:r>
            <a:r>
              <a:rPr lang="fr-FR" sz="1600" b="1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"Bonjour !\n"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ode">
            <a:extLst>
              <a:ext uri="{FF2B5EF4-FFF2-40B4-BE49-F238E27FC236}">
                <a16:creationId xmlns:a16="http://schemas.microsoft.com/office/drawing/2014/main" id="{4BA9DB61-D297-4E8F-91EB-7C85B913E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893" y="3153729"/>
            <a:ext cx="3999813" cy="358200"/>
          </a:xfrm>
          <a:prstGeom prst="roundRect">
            <a:avLst>
              <a:gd name="adj" fmla="val 16212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600" b="1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1600" b="1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texte = </a:t>
            </a:r>
            <a:r>
              <a:rPr lang="fr-FR" sz="1600" b="1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"Bonjour !\n"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86726329"/>
      </p:ext>
    </p:extLst>
  </p:cSld>
  <p:clrMapOvr>
    <a:masterClrMapping/>
  </p:clrMapOvr>
  <p:transition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46" y="1"/>
            <a:ext cx="9144000" cy="51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B71F98-063C-4739-99A1-73513BDC38F4}" type="datetime1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47</a:t>
            </a:fld>
            <a:endParaRPr lang="fr-FR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1618" y="4767626"/>
            <a:ext cx="371474" cy="36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-685799"/>
            <a:ext cx="9142854" cy="685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0000" y="0"/>
            <a:ext cx="2844000" cy="33930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46" y="342901"/>
            <a:ext cx="9142854" cy="685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8468"/>
            <a:ext cx="804333" cy="30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swing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99290" y="2784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12031"/>
      </p:ext>
    </p:extLst>
  </p:cSld>
  <p:clrMapOvr>
    <a:masterClrMapping/>
  </p:clrMapOvr>
  <p:transition spd="slow" advTm="95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33333E-6 L 0.00017 0.2 " pathEditMode="relative" rAng="0" ptsTypes="AA">
                                      <p:cBhvr>
                                        <p:cTn id="31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12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3" dur="312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  <p:bldLst>
      <p:bldP spid="4" grpId="0"/>
      <p:bldP spid="5" grpId="0"/>
      <p:bldP spid="6" grpId="0"/>
      <p:bldP spid="9" grpId="0" animBg="1"/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Tableaux et chaines de caractères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7300" y="3363838"/>
            <a:ext cx="6629400" cy="132008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Tableaux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Chaines de caractères</a:t>
            </a:r>
          </a:p>
          <a:p>
            <a:pPr eaLnBrk="1" hangingPunct="1">
              <a:defRPr/>
            </a:pPr>
            <a:r>
              <a:rPr lang="fr-FR" dirty="0"/>
              <a:t>Tableaux à plusieurs dimensions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4683918"/>
            <a:ext cx="9144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Benjamin ALBOUY-KISSI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06109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swing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13618" y="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5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99136 " pathEditMode="relative" rAng="0" ptsTypes="AA">
                                      <p:cBhvr>
                                        <p:cTn id="8" dur="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56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99136 " pathEditMode="relative" rAng="0" ptsTypes="AA">
                                      <p:cBhvr>
                                        <p:cTn id="10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5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2" grpId="0" animBg="1"/>
      <p:bldP spid="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Tableaux</a:t>
            </a:r>
          </a:p>
          <a:p>
            <a:r>
              <a:rPr lang="fr-F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Chaines de caractères</a:t>
            </a:r>
          </a:p>
          <a:p>
            <a:r>
              <a:rPr lang="fr-FR" dirty="0"/>
              <a:t>Tableaux à plusieurs dimensions</a:t>
            </a:r>
          </a:p>
        </p:txBody>
      </p:sp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Tableaux et chaines de caractères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4683918"/>
            <a:ext cx="9144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Benjamin ALBOUY-KISSI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06109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swing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13618" y="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2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"/>
    </mc:Choice>
    <mc:Fallback xmlns="">
      <p:transition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9913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56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9913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56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4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6147" grpId="0" uiExpand="1" build="p"/>
      <p:bldP spid="6147" grpId="1" uiExpand="1" build="p"/>
      <p:bldP spid="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116226-0131-45C4-BE8B-4031EE03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42900"/>
            <a:ext cx="8839200" cy="685799"/>
          </a:xfrm>
        </p:spPr>
        <p:txBody>
          <a:bodyPr/>
          <a:lstStyle/>
          <a:p>
            <a:r>
              <a:rPr lang="fr-FR" dirty="0"/>
              <a:t>Tableaux par l’exemple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AD714C0-0E2A-43BD-BB59-6E613E014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4800" y="1085850"/>
                <a:ext cx="6706800" cy="3829050"/>
              </a:xfrm>
            </p:spPr>
            <p:txBody>
              <a:bodyPr/>
              <a:lstStyle/>
              <a:p>
                <a:r>
                  <a:rPr lang="fr-FR" dirty="0"/>
                  <a:t>Partons d’un exemple : un logiciel de calcul de notes</a:t>
                </a:r>
              </a:p>
              <a:p>
                <a:pPr lvl="1"/>
                <a:r>
                  <a:rPr lang="fr-FR" dirty="0"/>
                  <a:t>Saisie des notes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Affichage de la moyenne </a:t>
                </a:r>
                <a14:m>
                  <m:oMath xmlns:m="http://schemas.openxmlformats.org/officeDocument/2006/math">
                    <m:r>
                      <a:rPr lang="fr-FR" smtClean="0">
                        <a:latin typeface="Cambria Math" panose="02040503050406030204" pitchFamily="18" charset="0"/>
                      </a:rPr>
                      <m:t>µ=</m:t>
                    </m:r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smtClean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fr-FR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FR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Affichage de l’écart-type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FR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fr-FR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fr-FR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−µ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AD714C0-0E2A-43BD-BB59-6E613E014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4800" y="1085850"/>
                <a:ext cx="6706800" cy="3829050"/>
              </a:xfrm>
              <a:blipFill>
                <a:blip r:embed="rId2"/>
                <a:stretch>
                  <a:fillRect t="-1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21E34F-EEA6-4036-8084-08FBCAA7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6" y="4914920"/>
            <a:ext cx="2283653" cy="228600"/>
          </a:xfrm>
        </p:spPr>
        <p:txBody>
          <a:bodyPr/>
          <a:lstStyle/>
          <a:p>
            <a:fld id="{13E659B8-7508-4E5B-A384-6019B9D870F7}" type="datetime1">
              <a:rPr lang="fr-FR" smtClean="0"/>
              <a:pPr/>
              <a:t>23/09/2022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6FD503-4792-4CDC-8F68-101F7E446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0" y="4914920"/>
            <a:ext cx="6445617" cy="228580"/>
          </a:xfrm>
        </p:spPr>
        <p:txBody>
          <a:bodyPr/>
          <a:lstStyle/>
          <a:p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BE648A-22CA-4EBA-A97A-999C475C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1618" y="4811316"/>
            <a:ext cx="371475" cy="275034"/>
          </a:xfrm>
        </p:spPr>
        <p:txBody>
          <a:bodyPr/>
          <a:lstStyle/>
          <a:p>
            <a:fld id="{FED38763-6C8A-413F-B744-2C0F40D941F6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6FE11F3-4644-4F80-A1E5-D7FA530573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88" y="1085850"/>
            <a:ext cx="2284412" cy="3829050"/>
          </a:xfrm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 fontScale="62500" lnSpcReduction="20000"/>
          </a:bodyPr>
          <a:lstStyle/>
          <a:p>
            <a:r>
              <a:rPr lang="fr-FR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Tableaux</a:t>
            </a:r>
          </a:p>
          <a:p>
            <a:pPr lvl="1"/>
            <a:r>
              <a:rPr lang="fr-FR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Tableaux par l’exemple</a:t>
            </a:r>
          </a:p>
          <a:p>
            <a:pPr lvl="1"/>
            <a:r>
              <a:rPr lang="fr-FR" dirty="0"/>
              <a:t>Un tableau en mémoire</a:t>
            </a:r>
          </a:p>
          <a:p>
            <a:pPr lvl="1"/>
            <a:r>
              <a:rPr lang="fr-FR" dirty="0"/>
              <a:t>Syntaxe de création</a:t>
            </a:r>
          </a:p>
          <a:p>
            <a:pPr lvl="1"/>
            <a:r>
              <a:rPr lang="fr-FR" dirty="0"/>
              <a:t>Accès aux éléments</a:t>
            </a:r>
          </a:p>
          <a:p>
            <a:pPr lvl="1"/>
            <a:r>
              <a:rPr lang="fr-FR" dirty="0"/>
              <a:t>Parcours</a:t>
            </a:r>
          </a:p>
          <a:p>
            <a:pPr lvl="1"/>
            <a:r>
              <a:rPr lang="fr-FR" dirty="0"/>
              <a:t>Taille d’un tableau</a:t>
            </a:r>
          </a:p>
          <a:p>
            <a:pPr lvl="1"/>
            <a:r>
              <a:rPr lang="fr-FR" dirty="0"/>
              <a:t>Copier un tableau</a:t>
            </a:r>
          </a:p>
          <a:p>
            <a:pPr lvl="1"/>
            <a:r>
              <a:rPr lang="fr-FR" dirty="0"/>
              <a:t>Syntaxe moderne</a:t>
            </a:r>
          </a:p>
          <a:p>
            <a:pPr lvl="1"/>
            <a:r>
              <a:rPr lang="fr-FR" dirty="0"/>
              <a:t>Bilan sur les tableaux de taille fixe</a:t>
            </a:r>
          </a:p>
          <a:p>
            <a:pPr lvl="1"/>
            <a:r>
              <a:rPr lang="fr-FR" dirty="0"/>
              <a:t>Tableau de taille dynamique</a:t>
            </a:r>
          </a:p>
          <a:p>
            <a:pPr lvl="1"/>
            <a:r>
              <a:rPr lang="fr-FR" dirty="0"/>
              <a:t>Changement de taille</a:t>
            </a:r>
          </a:p>
          <a:p>
            <a:pPr lvl="1"/>
            <a:r>
              <a:rPr lang="fr-FR" dirty="0"/>
              <a:t>Ajout / suppression en fin</a:t>
            </a:r>
          </a:p>
          <a:p>
            <a:pPr lvl="1"/>
            <a:r>
              <a:rPr lang="fr-FR" dirty="0"/>
              <a:t>Bilan</a:t>
            </a:r>
          </a:p>
          <a:p>
            <a:r>
              <a:rPr lang="fr-FR" dirty="0"/>
              <a:t>Chaines de caractères</a:t>
            </a:r>
          </a:p>
          <a:p>
            <a:pPr lvl="1"/>
            <a:r>
              <a:rPr lang="fr-FR" dirty="0"/>
              <a:t>Codage des caractères</a:t>
            </a:r>
          </a:p>
          <a:p>
            <a:pPr lvl="1"/>
            <a:r>
              <a:rPr lang="fr-FR" dirty="0"/>
              <a:t>Manipulation de chaines</a:t>
            </a:r>
          </a:p>
          <a:p>
            <a:pPr lvl="1"/>
            <a:r>
              <a:rPr lang="fr-FR" dirty="0"/>
              <a:t>Chaines de longueur dynamique</a:t>
            </a:r>
          </a:p>
          <a:p>
            <a:pPr lvl="1"/>
            <a:r>
              <a:rPr lang="fr-FR" dirty="0"/>
              <a:t>Bilan</a:t>
            </a:r>
          </a:p>
          <a:p>
            <a:r>
              <a:rPr lang="fr-FR" dirty="0"/>
              <a:t>Tableaux à plusieurs dimensions</a:t>
            </a:r>
          </a:p>
          <a:p>
            <a:pPr lvl="1"/>
            <a:r>
              <a:rPr lang="fr-FR" dirty="0"/>
              <a:t>Dimension</a:t>
            </a:r>
          </a:p>
          <a:p>
            <a:pPr lvl="1"/>
            <a:r>
              <a:rPr lang="fr-FR" dirty="0"/>
              <a:t>Création</a:t>
            </a:r>
          </a:p>
          <a:p>
            <a:pPr lvl="1"/>
            <a:r>
              <a:rPr lang="fr-FR" dirty="0"/>
              <a:t>Parcours</a:t>
            </a:r>
          </a:p>
          <a:p>
            <a:pPr lvl="1"/>
            <a:r>
              <a:rPr lang="fr-FR" dirty="0"/>
              <a:t>Syntaxe moderne</a:t>
            </a:r>
          </a:p>
          <a:p>
            <a:pPr lvl="1"/>
            <a:r>
              <a:rPr lang="fr-FR" dirty="0"/>
              <a:t>Tableaux dynamiques à ND</a:t>
            </a:r>
          </a:p>
        </p:txBody>
      </p:sp>
    </p:spTree>
    <p:extLst>
      <p:ext uri="{BB962C8B-B14F-4D97-AF65-F5344CB8AC3E}">
        <p14:creationId xmlns:p14="http://schemas.microsoft.com/office/powerpoint/2010/main" val="2447489140"/>
      </p:ext>
    </p:extLst>
  </p:cSld>
  <p:clrMapOvr>
    <a:masterClrMapping/>
  </p:clrMapOvr>
  <p:transition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B71F98-063C-4739-99A1-73513BDC38F4}" type="datetime1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50</a:t>
            </a:fld>
            <a:endParaRPr lang="fr-FR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1618" y="4767626"/>
            <a:ext cx="371474" cy="36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-685799"/>
            <a:ext cx="9142854" cy="685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8468"/>
            <a:ext cx="804333" cy="30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0000" y="0"/>
            <a:ext cx="2844000" cy="339306"/>
          </a:xfrm>
          <a:prstGeom prst="rect">
            <a:avLst/>
          </a:prstGeom>
        </p:spPr>
      </p:pic>
      <p:pic>
        <p:nvPicPr>
          <p:cNvPr id="11" name="swing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99290" y="2784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6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50"/>
    </mc:Choice>
    <mc:Fallback xmlns="">
      <p:transition advTm="95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-3.33333E-6 L 0.00017 0.2 " pathEditMode="relative" rAng="0" ptsTypes="AA">
                                          <p:cBhvr>
                                            <p:cTn id="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01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8" dur="312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0000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accel="40000" fill="hold" grpId="0" nodeType="withEffect" p14:presetBounceEnd="60000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accel="40000" fill="hold" grpId="0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accel="40000" fill="hold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4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5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accel="40000" fill="hold" nodeType="withEffect" p14:presetBounceEnd="60000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accel="40000" fill="hold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3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showWhenStopped="0">
                    <p:cTn id="34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11"/>
                    </p:tgtEl>
                  </p:cMediaNode>
                </p:audio>
              </p:childTnLst>
            </p:cTn>
          </p:par>
        </p:tnLst>
        <p:bldLst>
          <p:bldP spid="4" grpId="0"/>
          <p:bldP spid="5" grpId="0"/>
          <p:bldP spid="6" grpId="0"/>
          <p:bldP spid="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-3.33333E-6 L 0.00017 0.2 " pathEditMode="relative" rAng="0" ptsTypes="AA">
                                          <p:cBhvr>
                                            <p:cTn id="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01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8" dur="312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accel="40000" fill="hold" grpId="0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accel="4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ac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accel="40000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accel="4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showWhenStopped="0">
                    <p:cTn id="34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11"/>
                    </p:tgtEl>
                  </p:cMediaNode>
                </p:audio>
              </p:childTnLst>
            </p:cTn>
          </p:par>
        </p:tnLst>
        <p:bldLst>
          <p:bldP spid="4" grpId="0"/>
          <p:bldP spid="5" grpId="0"/>
          <p:bldP spid="6" grpId="0"/>
          <p:bldP spid="9" grpId="0" animBg="1"/>
        </p:bldLst>
      </p:timing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734474-12B4-4F51-B4C8-02E0663B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Dimension des tableaux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C6A338-5DD9-419E-AB54-B45E9DD36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le moment, les tableaux ne sont 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64BD68-D3E9-46D4-BEAA-F42A46C46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247472-1818-42CB-850F-D3759E82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51E266-20C6-410A-96EE-0AA62692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51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C91F798-6877-4F3D-9D16-7E0207F2EE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/>
          </a:bodyPr>
          <a:lstStyle/>
          <a:p>
            <a:pPr lvl="0"/>
            <a:r>
              <a:rPr lang="fr-FR" sz="900" dirty="0">
                <a:solidFill>
                  <a:schemeClr val="bg2"/>
                </a:solidFill>
              </a:rPr>
              <a:t>Tableaux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Tableaux par l’exemple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Un tableau en mémoire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Syntaxe de création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Accès aux éléments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Taille d’un tableau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Copier un tableau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Bilan sur les tableaux de taille fixe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Tableau de taille dynamique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Changement de taille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Ajout / suppression en fin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Bilan</a:t>
            </a:r>
          </a:p>
          <a:p>
            <a:pPr lvl="0"/>
            <a:r>
              <a:rPr lang="fr-FR" sz="900" dirty="0">
                <a:solidFill>
                  <a:schemeClr val="bg2"/>
                </a:solidFill>
              </a:rPr>
              <a:t>Chaines de caractères</a:t>
            </a:r>
          </a:p>
          <a:p>
            <a:pPr lvl="1"/>
            <a:r>
              <a:rPr lang="fr-FR" sz="800" dirty="0">
                <a:solidFill>
                  <a:schemeClr val="bg2"/>
                </a:solidFill>
              </a:rPr>
              <a:t>Codage des caractères</a:t>
            </a:r>
          </a:p>
          <a:p>
            <a:pPr lvl="1"/>
            <a:r>
              <a:rPr lang="fr-FR" sz="800" dirty="0">
                <a:solidFill>
                  <a:schemeClr val="bg2"/>
                </a:solidFill>
              </a:rPr>
              <a:t>Manipulation de chaines</a:t>
            </a:r>
          </a:p>
          <a:p>
            <a:pPr lvl="1"/>
            <a:r>
              <a:rPr lang="fr-FR" sz="800" dirty="0">
                <a:solidFill>
                  <a:schemeClr val="bg2"/>
                </a:solidFill>
              </a:rPr>
              <a:t>Chaines de longueur dynamique</a:t>
            </a:r>
          </a:p>
          <a:p>
            <a:pPr lvl="1"/>
            <a:r>
              <a:rPr lang="fr-FR" sz="800" dirty="0">
                <a:solidFill>
                  <a:schemeClr val="bg2"/>
                </a:solidFill>
              </a:rPr>
              <a:t>Bilan</a:t>
            </a:r>
          </a:p>
          <a:p>
            <a:pPr lvl="0"/>
            <a:r>
              <a:rPr lang="fr-FR" sz="900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Tableaux à plusieurs dimensions</a:t>
            </a:r>
          </a:p>
          <a:p>
            <a:pPr lvl="1"/>
            <a:r>
              <a:rPr lang="fr-FR" sz="800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Dimension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Création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Tableaux dynamiques à ND</a:t>
            </a: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4D476975-B96F-44DF-8DE0-F3B655EA0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287267"/>
              </p:ext>
            </p:extLst>
          </p:nvPr>
        </p:nvGraphicFramePr>
        <p:xfrm>
          <a:off x="3347864" y="1830937"/>
          <a:ext cx="40196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1960">
                  <a:extLst>
                    <a:ext uri="{9D8B030D-6E8A-4147-A177-3AD203B41FA5}">
                      <a16:colId xmlns:a16="http://schemas.microsoft.com/office/drawing/2014/main" val="461725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97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56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680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425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661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250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1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351407"/>
                  </a:ext>
                </a:extLst>
              </a:tr>
            </a:tbl>
          </a:graphicData>
        </a:graphic>
      </p:graphicFrame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C46B00C7-D544-41C6-B120-AD6F3B568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977754"/>
              </p:ext>
            </p:extLst>
          </p:nvPr>
        </p:nvGraphicFramePr>
        <p:xfrm>
          <a:off x="5261158" y="3128877"/>
          <a:ext cx="32403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045">
                  <a:extLst>
                    <a:ext uri="{9D8B030D-6E8A-4147-A177-3AD203B41FA5}">
                      <a16:colId xmlns:a16="http://schemas.microsoft.com/office/drawing/2014/main" val="2094174785"/>
                    </a:ext>
                  </a:extLst>
                </a:gridCol>
                <a:gridCol w="405045">
                  <a:extLst>
                    <a:ext uri="{9D8B030D-6E8A-4147-A177-3AD203B41FA5}">
                      <a16:colId xmlns:a16="http://schemas.microsoft.com/office/drawing/2014/main" val="4028379681"/>
                    </a:ext>
                  </a:extLst>
                </a:gridCol>
                <a:gridCol w="405045">
                  <a:extLst>
                    <a:ext uri="{9D8B030D-6E8A-4147-A177-3AD203B41FA5}">
                      <a16:colId xmlns:a16="http://schemas.microsoft.com/office/drawing/2014/main" val="2934065106"/>
                    </a:ext>
                  </a:extLst>
                </a:gridCol>
                <a:gridCol w="405045">
                  <a:extLst>
                    <a:ext uri="{9D8B030D-6E8A-4147-A177-3AD203B41FA5}">
                      <a16:colId xmlns:a16="http://schemas.microsoft.com/office/drawing/2014/main" val="3521278611"/>
                    </a:ext>
                  </a:extLst>
                </a:gridCol>
                <a:gridCol w="405045">
                  <a:extLst>
                    <a:ext uri="{9D8B030D-6E8A-4147-A177-3AD203B41FA5}">
                      <a16:colId xmlns:a16="http://schemas.microsoft.com/office/drawing/2014/main" val="1320423460"/>
                    </a:ext>
                  </a:extLst>
                </a:gridCol>
                <a:gridCol w="405045">
                  <a:extLst>
                    <a:ext uri="{9D8B030D-6E8A-4147-A177-3AD203B41FA5}">
                      <a16:colId xmlns:a16="http://schemas.microsoft.com/office/drawing/2014/main" val="2540225532"/>
                    </a:ext>
                  </a:extLst>
                </a:gridCol>
                <a:gridCol w="405045">
                  <a:extLst>
                    <a:ext uri="{9D8B030D-6E8A-4147-A177-3AD203B41FA5}">
                      <a16:colId xmlns:a16="http://schemas.microsoft.com/office/drawing/2014/main" val="1079562858"/>
                    </a:ext>
                  </a:extLst>
                </a:gridCol>
                <a:gridCol w="405045">
                  <a:extLst>
                    <a:ext uri="{9D8B030D-6E8A-4147-A177-3AD203B41FA5}">
                      <a16:colId xmlns:a16="http://schemas.microsoft.com/office/drawing/2014/main" val="328075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361588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80F5DDB6-185D-4F9A-A25C-3C516CA7BA5D}"/>
              </a:ext>
            </a:extLst>
          </p:cNvPr>
          <p:cNvSpPr txBox="1"/>
          <p:nvPr/>
        </p:nvSpPr>
        <p:spPr bwMode="auto">
          <a:xfrm>
            <a:off x="4235225" y="3083465"/>
            <a:ext cx="540533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400" kern="1200" dirty="0">
                <a:latin typeface="Segoe UI" panose="020B0502040204020203" pitchFamily="34" charset="0"/>
                <a:cs typeface="Segoe UI" panose="020B0502040204020203" pitchFamily="34" charset="0"/>
              </a:rPr>
              <a:t>ou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A5BA99C-2432-4695-A567-D11FA4DFCF19}"/>
              </a:ext>
            </a:extLst>
          </p:cNvPr>
          <p:cNvSpPr txBox="1"/>
          <p:nvPr/>
        </p:nvSpPr>
        <p:spPr bwMode="auto">
          <a:xfrm rot="16200000">
            <a:off x="2337331" y="3114241"/>
            <a:ext cx="1620957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000" kern="1200" dirty="0">
                <a:latin typeface="Segoe UI" panose="020B0502040204020203" pitchFamily="34" charset="0"/>
                <a:cs typeface="Segoe UI" panose="020B0502040204020203" pitchFamily="34" charset="0"/>
              </a:rPr>
              <a:t>Une colonne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5A57EEF-C387-434A-870F-13D56A33EF31}"/>
              </a:ext>
            </a:extLst>
          </p:cNvPr>
          <p:cNvSpPr txBox="1"/>
          <p:nvPr/>
        </p:nvSpPr>
        <p:spPr bwMode="auto">
          <a:xfrm>
            <a:off x="6247190" y="2733776"/>
            <a:ext cx="126829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000" kern="1200" dirty="0">
                <a:latin typeface="Segoe UI" panose="020B0502040204020203" pitchFamily="34" charset="0"/>
                <a:cs typeface="Segoe UI" panose="020B0502040204020203" pitchFamily="34" charset="0"/>
              </a:rPr>
              <a:t>Une ligne</a:t>
            </a:r>
          </a:p>
        </p:txBody>
      </p:sp>
    </p:spTree>
    <p:extLst>
      <p:ext uri="{BB962C8B-B14F-4D97-AF65-F5344CB8AC3E}">
        <p14:creationId xmlns:p14="http://schemas.microsoft.com/office/powerpoint/2010/main" val="2650367577"/>
      </p:ext>
    </p:extLst>
  </p:cSld>
  <p:clrMapOvr>
    <a:masterClrMapping/>
  </p:clrMapOvr>
  <p:transition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37A07B-E387-4342-ABBD-19C80BE22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Dimension des tableaux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A79C54-2975-4AE1-B396-1055518D1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pratique on rencontre souvent des tableaux à 2 dimensions, voire plus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CA754E-03E8-4804-9764-D86BC2C0E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E33912-9C70-49E4-B34F-0F2A0764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DEAE59-9BB2-444F-9AD5-2F50A2FE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52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8D768A18-0111-4577-BA93-914808F477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 sz="900">
                <a:solidFill>
                  <a:srgbClr val="2F4E6C"/>
                </a:solidFill>
              </a:rPr>
              <a:t>Tableaux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Tableaux par l’exemple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Un tableau en mémoire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Syntaxe de création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Accès aux éléments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Parcours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Taille d’un tableau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Copier un tableau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Syntaxe moderne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Bilan sur les tableaux de taille fixe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Tableau de taille dynamique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Changement de taille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Ajout / suppression en fin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Bilan</a:t>
            </a:r>
          </a:p>
          <a:p>
            <a:pPr lvl="0"/>
            <a:r>
              <a:rPr lang="fr-FR" sz="900">
                <a:solidFill>
                  <a:srgbClr val="2F4E6C"/>
                </a:solidFill>
              </a:rPr>
              <a:t>Chaines de caractères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Codage des caractères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Manipulation de chaines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Chaines de longueur dynamique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Bilan</a:t>
            </a:r>
          </a:p>
          <a:p>
            <a:pPr lvl="0"/>
            <a:r>
              <a:rPr lang="fr-FR" sz="9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Tableaux à plusieurs dimensions</a:t>
            </a:r>
          </a:p>
          <a:p>
            <a:pPr lvl="1"/>
            <a:r>
              <a:rPr lang="fr-FR" sz="8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Dimension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Création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Parcours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Syntaxe moderne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Tableaux dynamiques à ND</a:t>
            </a:r>
            <a:endParaRPr lang="fr-FR" sz="800" dirty="0">
              <a:solidFill>
                <a:srgbClr val="79D2FF"/>
              </a:solidFill>
            </a:endParaRP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7D8A3B64-F7CC-48AD-952D-5502DD6B1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882227"/>
              </p:ext>
            </p:extLst>
          </p:nvPr>
        </p:nvGraphicFramePr>
        <p:xfrm>
          <a:off x="3198639" y="2408959"/>
          <a:ext cx="160713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1784">
                  <a:extLst>
                    <a:ext uri="{9D8B030D-6E8A-4147-A177-3AD203B41FA5}">
                      <a16:colId xmlns:a16="http://schemas.microsoft.com/office/drawing/2014/main" val="1108563278"/>
                    </a:ext>
                  </a:extLst>
                </a:gridCol>
                <a:gridCol w="401784">
                  <a:extLst>
                    <a:ext uri="{9D8B030D-6E8A-4147-A177-3AD203B41FA5}">
                      <a16:colId xmlns:a16="http://schemas.microsoft.com/office/drawing/2014/main" val="1132537825"/>
                    </a:ext>
                  </a:extLst>
                </a:gridCol>
                <a:gridCol w="401784">
                  <a:extLst>
                    <a:ext uri="{9D8B030D-6E8A-4147-A177-3AD203B41FA5}">
                      <a16:colId xmlns:a16="http://schemas.microsoft.com/office/drawing/2014/main" val="391170032"/>
                    </a:ext>
                  </a:extLst>
                </a:gridCol>
                <a:gridCol w="401784">
                  <a:extLst>
                    <a:ext uri="{9D8B030D-6E8A-4147-A177-3AD203B41FA5}">
                      <a16:colId xmlns:a16="http://schemas.microsoft.com/office/drawing/2014/main" val="3906335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023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04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801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279104"/>
                  </a:ext>
                </a:extLst>
              </a:tr>
            </a:tbl>
          </a:graphicData>
        </a:graphic>
      </p:graphicFrame>
      <p:grpSp>
        <p:nvGrpSpPr>
          <p:cNvPr id="344" name="Groupe 343">
            <a:extLst>
              <a:ext uri="{FF2B5EF4-FFF2-40B4-BE49-F238E27FC236}">
                <a16:creationId xmlns:a16="http://schemas.microsoft.com/office/drawing/2014/main" id="{7872CA27-E9AC-48C2-A461-A6161D928632}"/>
              </a:ext>
            </a:extLst>
          </p:cNvPr>
          <p:cNvGrpSpPr/>
          <p:nvPr/>
        </p:nvGrpSpPr>
        <p:grpSpPr>
          <a:xfrm>
            <a:off x="5828350" y="2376681"/>
            <a:ext cx="2630369" cy="1641669"/>
            <a:chOff x="6851226" y="2722206"/>
            <a:chExt cx="2630369" cy="1641669"/>
          </a:xfrm>
        </p:grpSpPr>
        <p:grpSp>
          <p:nvGrpSpPr>
            <p:cNvPr id="209" name="Graphique 15">
              <a:extLst>
                <a:ext uri="{FF2B5EF4-FFF2-40B4-BE49-F238E27FC236}">
                  <a16:creationId xmlns:a16="http://schemas.microsoft.com/office/drawing/2014/main" id="{AA47FE31-28F6-4D8D-A510-6C4D3B0A0B27}"/>
                </a:ext>
              </a:extLst>
            </p:cNvPr>
            <p:cNvGrpSpPr/>
            <p:nvPr/>
          </p:nvGrpSpPr>
          <p:grpSpPr>
            <a:xfrm>
              <a:off x="6851226" y="2864640"/>
              <a:ext cx="1623012" cy="1499235"/>
              <a:chOff x="3757536" y="1818455"/>
              <a:chExt cx="1623012" cy="1499235"/>
            </a:xfrm>
            <a:scene3d>
              <a:camera prst="perspectiveHeroicExtremeRightFacing">
                <a:rot lat="1200000" lon="1200000" rev="0"/>
              </a:camera>
              <a:lightRig rig="flat" dir="t"/>
            </a:scene3d>
          </p:grpSpPr>
          <p:sp>
            <p:nvSpPr>
              <p:cNvPr id="210" name="Forme libre : forme 209">
                <a:extLst>
                  <a:ext uri="{FF2B5EF4-FFF2-40B4-BE49-F238E27FC236}">
                    <a16:creationId xmlns:a16="http://schemas.microsoft.com/office/drawing/2014/main" id="{BFC02311-8E6C-4AB4-80C0-F45E1EBA3F8F}"/>
                  </a:ext>
                </a:extLst>
              </p:cNvPr>
              <p:cNvSpPr/>
              <p:nvPr/>
            </p:nvSpPr>
            <p:spPr>
              <a:xfrm>
                <a:off x="3763889" y="1824808"/>
                <a:ext cx="401783" cy="370836"/>
              </a:xfrm>
              <a:custGeom>
                <a:avLst/>
                <a:gdLst>
                  <a:gd name="connsiteX0" fmla="*/ -562 w 401783"/>
                  <a:gd name="connsiteY0" fmla="*/ -264 h 370836"/>
                  <a:gd name="connsiteX1" fmla="*/ 401222 w 401783"/>
                  <a:gd name="connsiteY1" fmla="*/ -264 h 370836"/>
                  <a:gd name="connsiteX2" fmla="*/ 401222 w 401783"/>
                  <a:gd name="connsiteY2" fmla="*/ 370573 h 370836"/>
                  <a:gd name="connsiteX3" fmla="*/ -562 w 401783"/>
                  <a:gd name="connsiteY3" fmla="*/ 370573 h 37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783" h="370836">
                    <a:moveTo>
                      <a:pt x="-562" y="-264"/>
                    </a:moveTo>
                    <a:lnTo>
                      <a:pt x="401222" y="-264"/>
                    </a:lnTo>
                    <a:lnTo>
                      <a:pt x="401222" y="370573"/>
                    </a:lnTo>
                    <a:lnTo>
                      <a:pt x="-562" y="370573"/>
                    </a:lnTo>
                    <a:close/>
                  </a:path>
                </a:pathLst>
              </a:custGeom>
              <a:solidFill>
                <a:srgbClr val="1C2E40"/>
              </a:solidFill>
              <a:ln w="9525" cap="flat">
                <a:noFill/>
                <a:prstDash val="solid"/>
                <a:miter/>
              </a:ln>
              <a:sp3d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11" name="Forme libre : forme 210">
                <a:extLst>
                  <a:ext uri="{FF2B5EF4-FFF2-40B4-BE49-F238E27FC236}">
                    <a16:creationId xmlns:a16="http://schemas.microsoft.com/office/drawing/2014/main" id="{A21031BF-628A-469D-B5DA-1E70026FC67E}"/>
                  </a:ext>
                </a:extLst>
              </p:cNvPr>
              <p:cNvSpPr/>
              <p:nvPr/>
            </p:nvSpPr>
            <p:spPr>
              <a:xfrm>
                <a:off x="4165673" y="1824808"/>
                <a:ext cx="401783" cy="370836"/>
              </a:xfrm>
              <a:custGeom>
                <a:avLst/>
                <a:gdLst>
                  <a:gd name="connsiteX0" fmla="*/ -562 w 401783"/>
                  <a:gd name="connsiteY0" fmla="*/ -264 h 370836"/>
                  <a:gd name="connsiteX1" fmla="*/ 401222 w 401783"/>
                  <a:gd name="connsiteY1" fmla="*/ -264 h 370836"/>
                  <a:gd name="connsiteX2" fmla="*/ 401222 w 401783"/>
                  <a:gd name="connsiteY2" fmla="*/ 370573 h 370836"/>
                  <a:gd name="connsiteX3" fmla="*/ -562 w 401783"/>
                  <a:gd name="connsiteY3" fmla="*/ 370573 h 37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783" h="370836">
                    <a:moveTo>
                      <a:pt x="-562" y="-264"/>
                    </a:moveTo>
                    <a:lnTo>
                      <a:pt x="401222" y="-264"/>
                    </a:lnTo>
                    <a:lnTo>
                      <a:pt x="401222" y="370573"/>
                    </a:lnTo>
                    <a:lnTo>
                      <a:pt x="-562" y="370573"/>
                    </a:lnTo>
                    <a:close/>
                  </a:path>
                </a:pathLst>
              </a:custGeom>
              <a:solidFill>
                <a:srgbClr val="1C2E40"/>
              </a:solidFill>
              <a:ln w="9525" cap="flat">
                <a:noFill/>
                <a:prstDash val="solid"/>
                <a:miter/>
              </a:ln>
              <a:sp3d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12" name="Forme libre : forme 211">
                <a:extLst>
                  <a:ext uri="{FF2B5EF4-FFF2-40B4-BE49-F238E27FC236}">
                    <a16:creationId xmlns:a16="http://schemas.microsoft.com/office/drawing/2014/main" id="{EA3F35E6-D585-4579-BA8A-EC8076261F2C}"/>
                  </a:ext>
                </a:extLst>
              </p:cNvPr>
              <p:cNvSpPr/>
              <p:nvPr/>
            </p:nvSpPr>
            <p:spPr>
              <a:xfrm>
                <a:off x="4567456" y="1824808"/>
                <a:ext cx="401783" cy="370836"/>
              </a:xfrm>
              <a:custGeom>
                <a:avLst/>
                <a:gdLst>
                  <a:gd name="connsiteX0" fmla="*/ -562 w 401783"/>
                  <a:gd name="connsiteY0" fmla="*/ -264 h 370836"/>
                  <a:gd name="connsiteX1" fmla="*/ 401222 w 401783"/>
                  <a:gd name="connsiteY1" fmla="*/ -264 h 370836"/>
                  <a:gd name="connsiteX2" fmla="*/ 401222 w 401783"/>
                  <a:gd name="connsiteY2" fmla="*/ 370573 h 370836"/>
                  <a:gd name="connsiteX3" fmla="*/ -562 w 401783"/>
                  <a:gd name="connsiteY3" fmla="*/ 370573 h 37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783" h="370836">
                    <a:moveTo>
                      <a:pt x="-562" y="-264"/>
                    </a:moveTo>
                    <a:lnTo>
                      <a:pt x="401222" y="-264"/>
                    </a:lnTo>
                    <a:lnTo>
                      <a:pt x="401222" y="370573"/>
                    </a:lnTo>
                    <a:lnTo>
                      <a:pt x="-562" y="370573"/>
                    </a:lnTo>
                    <a:close/>
                  </a:path>
                </a:pathLst>
              </a:custGeom>
              <a:solidFill>
                <a:srgbClr val="1C2E40"/>
              </a:solidFill>
              <a:ln w="9525" cap="flat">
                <a:noFill/>
                <a:prstDash val="solid"/>
                <a:miter/>
              </a:ln>
              <a:sp3d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13" name="Forme libre : forme 212">
                <a:extLst>
                  <a:ext uri="{FF2B5EF4-FFF2-40B4-BE49-F238E27FC236}">
                    <a16:creationId xmlns:a16="http://schemas.microsoft.com/office/drawing/2014/main" id="{145EF5BF-A65A-44AA-9F36-F94374054607}"/>
                  </a:ext>
                </a:extLst>
              </p:cNvPr>
              <p:cNvSpPr/>
              <p:nvPr/>
            </p:nvSpPr>
            <p:spPr>
              <a:xfrm>
                <a:off x="4969240" y="1824808"/>
                <a:ext cx="401783" cy="370836"/>
              </a:xfrm>
              <a:custGeom>
                <a:avLst/>
                <a:gdLst>
                  <a:gd name="connsiteX0" fmla="*/ -562 w 401783"/>
                  <a:gd name="connsiteY0" fmla="*/ -264 h 370836"/>
                  <a:gd name="connsiteX1" fmla="*/ 401222 w 401783"/>
                  <a:gd name="connsiteY1" fmla="*/ -264 h 370836"/>
                  <a:gd name="connsiteX2" fmla="*/ 401222 w 401783"/>
                  <a:gd name="connsiteY2" fmla="*/ 370573 h 370836"/>
                  <a:gd name="connsiteX3" fmla="*/ -562 w 401783"/>
                  <a:gd name="connsiteY3" fmla="*/ 370573 h 37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783" h="370836">
                    <a:moveTo>
                      <a:pt x="-562" y="-264"/>
                    </a:moveTo>
                    <a:lnTo>
                      <a:pt x="401222" y="-264"/>
                    </a:lnTo>
                    <a:lnTo>
                      <a:pt x="401222" y="370573"/>
                    </a:lnTo>
                    <a:lnTo>
                      <a:pt x="-562" y="370573"/>
                    </a:lnTo>
                    <a:close/>
                  </a:path>
                </a:pathLst>
              </a:custGeom>
              <a:solidFill>
                <a:srgbClr val="1C2E40"/>
              </a:solidFill>
              <a:ln w="9525" cap="flat">
                <a:noFill/>
                <a:prstDash val="solid"/>
                <a:miter/>
              </a:ln>
              <a:sp3d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14" name="Forme libre : forme 213">
                <a:extLst>
                  <a:ext uri="{FF2B5EF4-FFF2-40B4-BE49-F238E27FC236}">
                    <a16:creationId xmlns:a16="http://schemas.microsoft.com/office/drawing/2014/main" id="{B17BEB07-1E0F-4518-9B72-50BCAD785378}"/>
                  </a:ext>
                </a:extLst>
              </p:cNvPr>
              <p:cNvSpPr/>
              <p:nvPr/>
            </p:nvSpPr>
            <p:spPr>
              <a:xfrm>
                <a:off x="3763889" y="2195645"/>
                <a:ext cx="401783" cy="370836"/>
              </a:xfrm>
              <a:custGeom>
                <a:avLst/>
                <a:gdLst>
                  <a:gd name="connsiteX0" fmla="*/ -562 w 401783"/>
                  <a:gd name="connsiteY0" fmla="*/ -264 h 370836"/>
                  <a:gd name="connsiteX1" fmla="*/ 401222 w 401783"/>
                  <a:gd name="connsiteY1" fmla="*/ -264 h 370836"/>
                  <a:gd name="connsiteX2" fmla="*/ 401222 w 401783"/>
                  <a:gd name="connsiteY2" fmla="*/ 370573 h 370836"/>
                  <a:gd name="connsiteX3" fmla="*/ -562 w 401783"/>
                  <a:gd name="connsiteY3" fmla="*/ 370573 h 37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783" h="370836">
                    <a:moveTo>
                      <a:pt x="-562" y="-264"/>
                    </a:moveTo>
                    <a:lnTo>
                      <a:pt x="401222" y="-264"/>
                    </a:lnTo>
                    <a:lnTo>
                      <a:pt x="401222" y="370573"/>
                    </a:lnTo>
                    <a:lnTo>
                      <a:pt x="-562" y="370573"/>
                    </a:lnTo>
                    <a:close/>
                  </a:path>
                </a:pathLst>
              </a:custGeom>
              <a:solidFill>
                <a:srgbClr val="1C2E40"/>
              </a:solidFill>
              <a:ln w="9525" cap="flat">
                <a:noFill/>
                <a:prstDash val="solid"/>
                <a:miter/>
              </a:ln>
              <a:sp3d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15" name="Forme libre : forme 214">
                <a:extLst>
                  <a:ext uri="{FF2B5EF4-FFF2-40B4-BE49-F238E27FC236}">
                    <a16:creationId xmlns:a16="http://schemas.microsoft.com/office/drawing/2014/main" id="{C3E25863-A330-406F-A75B-A254F9F56ABD}"/>
                  </a:ext>
                </a:extLst>
              </p:cNvPr>
              <p:cNvSpPr/>
              <p:nvPr/>
            </p:nvSpPr>
            <p:spPr>
              <a:xfrm>
                <a:off x="4165673" y="2195645"/>
                <a:ext cx="401783" cy="370836"/>
              </a:xfrm>
              <a:custGeom>
                <a:avLst/>
                <a:gdLst>
                  <a:gd name="connsiteX0" fmla="*/ -562 w 401783"/>
                  <a:gd name="connsiteY0" fmla="*/ -264 h 370836"/>
                  <a:gd name="connsiteX1" fmla="*/ 401222 w 401783"/>
                  <a:gd name="connsiteY1" fmla="*/ -264 h 370836"/>
                  <a:gd name="connsiteX2" fmla="*/ 401222 w 401783"/>
                  <a:gd name="connsiteY2" fmla="*/ 370573 h 370836"/>
                  <a:gd name="connsiteX3" fmla="*/ -562 w 401783"/>
                  <a:gd name="connsiteY3" fmla="*/ 370573 h 37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783" h="370836">
                    <a:moveTo>
                      <a:pt x="-562" y="-264"/>
                    </a:moveTo>
                    <a:lnTo>
                      <a:pt x="401222" y="-264"/>
                    </a:lnTo>
                    <a:lnTo>
                      <a:pt x="401222" y="370573"/>
                    </a:lnTo>
                    <a:lnTo>
                      <a:pt x="-562" y="370573"/>
                    </a:lnTo>
                    <a:close/>
                  </a:path>
                </a:pathLst>
              </a:custGeom>
              <a:solidFill>
                <a:srgbClr val="1C2E40"/>
              </a:solidFill>
              <a:ln w="9525" cap="flat">
                <a:noFill/>
                <a:prstDash val="solid"/>
                <a:miter/>
              </a:ln>
              <a:sp3d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16" name="Forme libre : forme 215">
                <a:extLst>
                  <a:ext uri="{FF2B5EF4-FFF2-40B4-BE49-F238E27FC236}">
                    <a16:creationId xmlns:a16="http://schemas.microsoft.com/office/drawing/2014/main" id="{0071D549-FFBB-44E6-9802-3317E2B2BBEF}"/>
                  </a:ext>
                </a:extLst>
              </p:cNvPr>
              <p:cNvSpPr/>
              <p:nvPr/>
            </p:nvSpPr>
            <p:spPr>
              <a:xfrm>
                <a:off x="4567456" y="2195645"/>
                <a:ext cx="401783" cy="370836"/>
              </a:xfrm>
              <a:custGeom>
                <a:avLst/>
                <a:gdLst>
                  <a:gd name="connsiteX0" fmla="*/ -562 w 401783"/>
                  <a:gd name="connsiteY0" fmla="*/ -264 h 370836"/>
                  <a:gd name="connsiteX1" fmla="*/ 401222 w 401783"/>
                  <a:gd name="connsiteY1" fmla="*/ -264 h 370836"/>
                  <a:gd name="connsiteX2" fmla="*/ 401222 w 401783"/>
                  <a:gd name="connsiteY2" fmla="*/ 370573 h 370836"/>
                  <a:gd name="connsiteX3" fmla="*/ -562 w 401783"/>
                  <a:gd name="connsiteY3" fmla="*/ 370573 h 37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783" h="370836">
                    <a:moveTo>
                      <a:pt x="-562" y="-264"/>
                    </a:moveTo>
                    <a:lnTo>
                      <a:pt x="401222" y="-264"/>
                    </a:lnTo>
                    <a:lnTo>
                      <a:pt x="401222" y="370573"/>
                    </a:lnTo>
                    <a:lnTo>
                      <a:pt x="-562" y="370573"/>
                    </a:lnTo>
                    <a:close/>
                  </a:path>
                </a:pathLst>
              </a:custGeom>
              <a:solidFill>
                <a:srgbClr val="1C2E40"/>
              </a:solidFill>
              <a:ln w="9525" cap="flat">
                <a:noFill/>
                <a:prstDash val="solid"/>
                <a:miter/>
              </a:ln>
              <a:sp3d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17" name="Forme libre : forme 216">
                <a:extLst>
                  <a:ext uri="{FF2B5EF4-FFF2-40B4-BE49-F238E27FC236}">
                    <a16:creationId xmlns:a16="http://schemas.microsoft.com/office/drawing/2014/main" id="{F91B4242-62A0-49D4-9DCF-F14051E62A9E}"/>
                  </a:ext>
                </a:extLst>
              </p:cNvPr>
              <p:cNvSpPr/>
              <p:nvPr/>
            </p:nvSpPr>
            <p:spPr>
              <a:xfrm>
                <a:off x="4969240" y="2195645"/>
                <a:ext cx="401783" cy="370836"/>
              </a:xfrm>
              <a:custGeom>
                <a:avLst/>
                <a:gdLst>
                  <a:gd name="connsiteX0" fmla="*/ -562 w 401783"/>
                  <a:gd name="connsiteY0" fmla="*/ -264 h 370836"/>
                  <a:gd name="connsiteX1" fmla="*/ 401222 w 401783"/>
                  <a:gd name="connsiteY1" fmla="*/ -264 h 370836"/>
                  <a:gd name="connsiteX2" fmla="*/ 401222 w 401783"/>
                  <a:gd name="connsiteY2" fmla="*/ 370573 h 370836"/>
                  <a:gd name="connsiteX3" fmla="*/ -562 w 401783"/>
                  <a:gd name="connsiteY3" fmla="*/ 370573 h 37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783" h="370836">
                    <a:moveTo>
                      <a:pt x="-562" y="-264"/>
                    </a:moveTo>
                    <a:lnTo>
                      <a:pt x="401222" y="-264"/>
                    </a:lnTo>
                    <a:lnTo>
                      <a:pt x="401222" y="370573"/>
                    </a:lnTo>
                    <a:lnTo>
                      <a:pt x="-562" y="370573"/>
                    </a:lnTo>
                    <a:close/>
                  </a:path>
                </a:pathLst>
              </a:custGeom>
              <a:solidFill>
                <a:srgbClr val="1C2E40"/>
              </a:solidFill>
              <a:ln w="9525" cap="flat">
                <a:noFill/>
                <a:prstDash val="solid"/>
                <a:miter/>
              </a:ln>
              <a:sp3d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18" name="Forme libre : forme 217">
                <a:extLst>
                  <a:ext uri="{FF2B5EF4-FFF2-40B4-BE49-F238E27FC236}">
                    <a16:creationId xmlns:a16="http://schemas.microsoft.com/office/drawing/2014/main" id="{9BEC2D7B-5E57-4EC0-BE75-AF457E0FAA25}"/>
                  </a:ext>
                </a:extLst>
              </p:cNvPr>
              <p:cNvSpPr/>
              <p:nvPr/>
            </p:nvSpPr>
            <p:spPr>
              <a:xfrm>
                <a:off x="3763889" y="2566482"/>
                <a:ext cx="401783" cy="370846"/>
              </a:xfrm>
              <a:custGeom>
                <a:avLst/>
                <a:gdLst>
                  <a:gd name="connsiteX0" fmla="*/ -562 w 401783"/>
                  <a:gd name="connsiteY0" fmla="*/ -264 h 370846"/>
                  <a:gd name="connsiteX1" fmla="*/ 401222 w 401783"/>
                  <a:gd name="connsiteY1" fmla="*/ -264 h 370846"/>
                  <a:gd name="connsiteX2" fmla="*/ 401222 w 401783"/>
                  <a:gd name="connsiteY2" fmla="*/ 370583 h 370846"/>
                  <a:gd name="connsiteX3" fmla="*/ -562 w 401783"/>
                  <a:gd name="connsiteY3" fmla="*/ 370583 h 370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783" h="370846">
                    <a:moveTo>
                      <a:pt x="-562" y="-264"/>
                    </a:moveTo>
                    <a:lnTo>
                      <a:pt x="401222" y="-264"/>
                    </a:lnTo>
                    <a:lnTo>
                      <a:pt x="401222" y="370583"/>
                    </a:lnTo>
                    <a:lnTo>
                      <a:pt x="-562" y="370583"/>
                    </a:lnTo>
                    <a:close/>
                  </a:path>
                </a:pathLst>
              </a:custGeom>
              <a:solidFill>
                <a:srgbClr val="1C2E40"/>
              </a:solidFill>
              <a:ln w="9525" cap="flat">
                <a:noFill/>
                <a:prstDash val="solid"/>
                <a:miter/>
              </a:ln>
              <a:sp3d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19" name="Forme libre : forme 218">
                <a:extLst>
                  <a:ext uri="{FF2B5EF4-FFF2-40B4-BE49-F238E27FC236}">
                    <a16:creationId xmlns:a16="http://schemas.microsoft.com/office/drawing/2014/main" id="{CC4FEF4D-620E-4039-BD4C-D85EBD372EBC}"/>
                  </a:ext>
                </a:extLst>
              </p:cNvPr>
              <p:cNvSpPr/>
              <p:nvPr/>
            </p:nvSpPr>
            <p:spPr>
              <a:xfrm>
                <a:off x="4165673" y="2566482"/>
                <a:ext cx="401783" cy="370846"/>
              </a:xfrm>
              <a:custGeom>
                <a:avLst/>
                <a:gdLst>
                  <a:gd name="connsiteX0" fmla="*/ -562 w 401783"/>
                  <a:gd name="connsiteY0" fmla="*/ -264 h 370846"/>
                  <a:gd name="connsiteX1" fmla="*/ 401222 w 401783"/>
                  <a:gd name="connsiteY1" fmla="*/ -264 h 370846"/>
                  <a:gd name="connsiteX2" fmla="*/ 401222 w 401783"/>
                  <a:gd name="connsiteY2" fmla="*/ 370583 h 370846"/>
                  <a:gd name="connsiteX3" fmla="*/ -562 w 401783"/>
                  <a:gd name="connsiteY3" fmla="*/ 370583 h 370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783" h="370846">
                    <a:moveTo>
                      <a:pt x="-562" y="-264"/>
                    </a:moveTo>
                    <a:lnTo>
                      <a:pt x="401222" y="-264"/>
                    </a:lnTo>
                    <a:lnTo>
                      <a:pt x="401222" y="370583"/>
                    </a:lnTo>
                    <a:lnTo>
                      <a:pt x="-562" y="370583"/>
                    </a:lnTo>
                    <a:close/>
                  </a:path>
                </a:pathLst>
              </a:custGeom>
              <a:solidFill>
                <a:srgbClr val="1C2E40"/>
              </a:solidFill>
              <a:ln w="9525" cap="flat">
                <a:noFill/>
                <a:prstDash val="solid"/>
                <a:miter/>
              </a:ln>
              <a:sp3d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20" name="Forme libre : forme 219">
                <a:extLst>
                  <a:ext uri="{FF2B5EF4-FFF2-40B4-BE49-F238E27FC236}">
                    <a16:creationId xmlns:a16="http://schemas.microsoft.com/office/drawing/2014/main" id="{E08019CE-9D68-49C2-A177-B64A8631A086}"/>
                  </a:ext>
                </a:extLst>
              </p:cNvPr>
              <p:cNvSpPr/>
              <p:nvPr/>
            </p:nvSpPr>
            <p:spPr>
              <a:xfrm>
                <a:off x="4567456" y="2566482"/>
                <a:ext cx="401783" cy="370846"/>
              </a:xfrm>
              <a:custGeom>
                <a:avLst/>
                <a:gdLst>
                  <a:gd name="connsiteX0" fmla="*/ -562 w 401783"/>
                  <a:gd name="connsiteY0" fmla="*/ -264 h 370846"/>
                  <a:gd name="connsiteX1" fmla="*/ 401222 w 401783"/>
                  <a:gd name="connsiteY1" fmla="*/ -264 h 370846"/>
                  <a:gd name="connsiteX2" fmla="*/ 401222 w 401783"/>
                  <a:gd name="connsiteY2" fmla="*/ 370583 h 370846"/>
                  <a:gd name="connsiteX3" fmla="*/ -562 w 401783"/>
                  <a:gd name="connsiteY3" fmla="*/ 370583 h 370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783" h="370846">
                    <a:moveTo>
                      <a:pt x="-562" y="-264"/>
                    </a:moveTo>
                    <a:lnTo>
                      <a:pt x="401222" y="-264"/>
                    </a:lnTo>
                    <a:lnTo>
                      <a:pt x="401222" y="370583"/>
                    </a:lnTo>
                    <a:lnTo>
                      <a:pt x="-562" y="370583"/>
                    </a:lnTo>
                    <a:close/>
                  </a:path>
                </a:pathLst>
              </a:custGeom>
              <a:solidFill>
                <a:srgbClr val="1C2E40"/>
              </a:solidFill>
              <a:ln w="9525" cap="flat">
                <a:noFill/>
                <a:prstDash val="solid"/>
                <a:miter/>
              </a:ln>
              <a:sp3d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21" name="Forme libre : forme 220">
                <a:extLst>
                  <a:ext uri="{FF2B5EF4-FFF2-40B4-BE49-F238E27FC236}">
                    <a16:creationId xmlns:a16="http://schemas.microsoft.com/office/drawing/2014/main" id="{590E878B-0EC5-47D0-B3BC-9EC65DAE8687}"/>
                  </a:ext>
                </a:extLst>
              </p:cNvPr>
              <p:cNvSpPr/>
              <p:nvPr/>
            </p:nvSpPr>
            <p:spPr>
              <a:xfrm>
                <a:off x="4969240" y="2566482"/>
                <a:ext cx="401783" cy="370846"/>
              </a:xfrm>
              <a:custGeom>
                <a:avLst/>
                <a:gdLst>
                  <a:gd name="connsiteX0" fmla="*/ -562 w 401783"/>
                  <a:gd name="connsiteY0" fmla="*/ -264 h 370846"/>
                  <a:gd name="connsiteX1" fmla="*/ 401222 w 401783"/>
                  <a:gd name="connsiteY1" fmla="*/ -264 h 370846"/>
                  <a:gd name="connsiteX2" fmla="*/ 401222 w 401783"/>
                  <a:gd name="connsiteY2" fmla="*/ 370583 h 370846"/>
                  <a:gd name="connsiteX3" fmla="*/ -562 w 401783"/>
                  <a:gd name="connsiteY3" fmla="*/ 370583 h 370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783" h="370846">
                    <a:moveTo>
                      <a:pt x="-562" y="-264"/>
                    </a:moveTo>
                    <a:lnTo>
                      <a:pt x="401222" y="-264"/>
                    </a:lnTo>
                    <a:lnTo>
                      <a:pt x="401222" y="370583"/>
                    </a:lnTo>
                    <a:lnTo>
                      <a:pt x="-562" y="370583"/>
                    </a:lnTo>
                    <a:close/>
                  </a:path>
                </a:pathLst>
              </a:custGeom>
              <a:solidFill>
                <a:srgbClr val="1C2E40"/>
              </a:solidFill>
              <a:ln w="9525" cap="flat">
                <a:noFill/>
                <a:prstDash val="solid"/>
                <a:miter/>
              </a:ln>
              <a:sp3d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22" name="Forme libre : forme 221">
                <a:extLst>
                  <a:ext uri="{FF2B5EF4-FFF2-40B4-BE49-F238E27FC236}">
                    <a16:creationId xmlns:a16="http://schemas.microsoft.com/office/drawing/2014/main" id="{C438E3D3-FF6F-4D87-B881-112E0300C670}"/>
                  </a:ext>
                </a:extLst>
              </p:cNvPr>
              <p:cNvSpPr/>
              <p:nvPr/>
            </p:nvSpPr>
            <p:spPr>
              <a:xfrm>
                <a:off x="3763889" y="2937328"/>
                <a:ext cx="401783" cy="370836"/>
              </a:xfrm>
              <a:custGeom>
                <a:avLst/>
                <a:gdLst>
                  <a:gd name="connsiteX0" fmla="*/ -562 w 401783"/>
                  <a:gd name="connsiteY0" fmla="*/ -264 h 370836"/>
                  <a:gd name="connsiteX1" fmla="*/ 401222 w 401783"/>
                  <a:gd name="connsiteY1" fmla="*/ -264 h 370836"/>
                  <a:gd name="connsiteX2" fmla="*/ 401222 w 401783"/>
                  <a:gd name="connsiteY2" fmla="*/ 370573 h 370836"/>
                  <a:gd name="connsiteX3" fmla="*/ -562 w 401783"/>
                  <a:gd name="connsiteY3" fmla="*/ 370573 h 37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783" h="370836">
                    <a:moveTo>
                      <a:pt x="-562" y="-264"/>
                    </a:moveTo>
                    <a:lnTo>
                      <a:pt x="401222" y="-264"/>
                    </a:lnTo>
                    <a:lnTo>
                      <a:pt x="401222" y="370573"/>
                    </a:lnTo>
                    <a:lnTo>
                      <a:pt x="-562" y="370573"/>
                    </a:lnTo>
                    <a:close/>
                  </a:path>
                </a:pathLst>
              </a:custGeom>
              <a:solidFill>
                <a:srgbClr val="1C2E40"/>
              </a:solidFill>
              <a:ln w="9525" cap="flat">
                <a:noFill/>
                <a:prstDash val="solid"/>
                <a:miter/>
              </a:ln>
              <a:sp3d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23" name="Forme libre : forme 222">
                <a:extLst>
                  <a:ext uri="{FF2B5EF4-FFF2-40B4-BE49-F238E27FC236}">
                    <a16:creationId xmlns:a16="http://schemas.microsoft.com/office/drawing/2014/main" id="{81E80A68-1CCE-469A-87A8-902CA7366F53}"/>
                  </a:ext>
                </a:extLst>
              </p:cNvPr>
              <p:cNvSpPr/>
              <p:nvPr/>
            </p:nvSpPr>
            <p:spPr>
              <a:xfrm>
                <a:off x="4165673" y="2937328"/>
                <a:ext cx="401783" cy="370836"/>
              </a:xfrm>
              <a:custGeom>
                <a:avLst/>
                <a:gdLst>
                  <a:gd name="connsiteX0" fmla="*/ -562 w 401783"/>
                  <a:gd name="connsiteY0" fmla="*/ -264 h 370836"/>
                  <a:gd name="connsiteX1" fmla="*/ 401222 w 401783"/>
                  <a:gd name="connsiteY1" fmla="*/ -264 h 370836"/>
                  <a:gd name="connsiteX2" fmla="*/ 401222 w 401783"/>
                  <a:gd name="connsiteY2" fmla="*/ 370573 h 370836"/>
                  <a:gd name="connsiteX3" fmla="*/ -562 w 401783"/>
                  <a:gd name="connsiteY3" fmla="*/ 370573 h 37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783" h="370836">
                    <a:moveTo>
                      <a:pt x="-562" y="-264"/>
                    </a:moveTo>
                    <a:lnTo>
                      <a:pt x="401222" y="-264"/>
                    </a:lnTo>
                    <a:lnTo>
                      <a:pt x="401222" y="370573"/>
                    </a:lnTo>
                    <a:lnTo>
                      <a:pt x="-562" y="370573"/>
                    </a:lnTo>
                    <a:close/>
                  </a:path>
                </a:pathLst>
              </a:custGeom>
              <a:solidFill>
                <a:srgbClr val="1C2E40"/>
              </a:solidFill>
              <a:ln w="9525" cap="flat">
                <a:noFill/>
                <a:prstDash val="solid"/>
                <a:miter/>
              </a:ln>
              <a:sp3d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24" name="Forme libre : forme 223">
                <a:extLst>
                  <a:ext uri="{FF2B5EF4-FFF2-40B4-BE49-F238E27FC236}">
                    <a16:creationId xmlns:a16="http://schemas.microsoft.com/office/drawing/2014/main" id="{D8DBD9E1-9B2A-4C5A-A9D3-4E8D54ECB833}"/>
                  </a:ext>
                </a:extLst>
              </p:cNvPr>
              <p:cNvSpPr/>
              <p:nvPr/>
            </p:nvSpPr>
            <p:spPr>
              <a:xfrm>
                <a:off x="4567456" y="2937328"/>
                <a:ext cx="401783" cy="370836"/>
              </a:xfrm>
              <a:custGeom>
                <a:avLst/>
                <a:gdLst>
                  <a:gd name="connsiteX0" fmla="*/ -562 w 401783"/>
                  <a:gd name="connsiteY0" fmla="*/ -264 h 370836"/>
                  <a:gd name="connsiteX1" fmla="*/ 401222 w 401783"/>
                  <a:gd name="connsiteY1" fmla="*/ -264 h 370836"/>
                  <a:gd name="connsiteX2" fmla="*/ 401222 w 401783"/>
                  <a:gd name="connsiteY2" fmla="*/ 370573 h 370836"/>
                  <a:gd name="connsiteX3" fmla="*/ -562 w 401783"/>
                  <a:gd name="connsiteY3" fmla="*/ 370573 h 37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783" h="370836">
                    <a:moveTo>
                      <a:pt x="-562" y="-264"/>
                    </a:moveTo>
                    <a:lnTo>
                      <a:pt x="401222" y="-264"/>
                    </a:lnTo>
                    <a:lnTo>
                      <a:pt x="401222" y="370573"/>
                    </a:lnTo>
                    <a:lnTo>
                      <a:pt x="-562" y="370573"/>
                    </a:lnTo>
                    <a:close/>
                  </a:path>
                </a:pathLst>
              </a:custGeom>
              <a:solidFill>
                <a:srgbClr val="1C2E40"/>
              </a:solidFill>
              <a:ln w="9525" cap="flat">
                <a:noFill/>
                <a:prstDash val="solid"/>
                <a:miter/>
              </a:ln>
              <a:sp3d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25" name="Forme libre : forme 224">
                <a:extLst>
                  <a:ext uri="{FF2B5EF4-FFF2-40B4-BE49-F238E27FC236}">
                    <a16:creationId xmlns:a16="http://schemas.microsoft.com/office/drawing/2014/main" id="{402D9D1D-1E38-41FC-95E7-D9CCFD014B37}"/>
                  </a:ext>
                </a:extLst>
              </p:cNvPr>
              <p:cNvSpPr/>
              <p:nvPr/>
            </p:nvSpPr>
            <p:spPr>
              <a:xfrm>
                <a:off x="4969240" y="2937328"/>
                <a:ext cx="401783" cy="370836"/>
              </a:xfrm>
              <a:custGeom>
                <a:avLst/>
                <a:gdLst>
                  <a:gd name="connsiteX0" fmla="*/ -562 w 401783"/>
                  <a:gd name="connsiteY0" fmla="*/ -264 h 370836"/>
                  <a:gd name="connsiteX1" fmla="*/ 401222 w 401783"/>
                  <a:gd name="connsiteY1" fmla="*/ -264 h 370836"/>
                  <a:gd name="connsiteX2" fmla="*/ 401222 w 401783"/>
                  <a:gd name="connsiteY2" fmla="*/ 370573 h 370836"/>
                  <a:gd name="connsiteX3" fmla="*/ -562 w 401783"/>
                  <a:gd name="connsiteY3" fmla="*/ 370573 h 37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783" h="370836">
                    <a:moveTo>
                      <a:pt x="-562" y="-264"/>
                    </a:moveTo>
                    <a:lnTo>
                      <a:pt x="401222" y="-264"/>
                    </a:lnTo>
                    <a:lnTo>
                      <a:pt x="401222" y="370573"/>
                    </a:lnTo>
                    <a:lnTo>
                      <a:pt x="-562" y="370573"/>
                    </a:lnTo>
                    <a:close/>
                  </a:path>
                </a:pathLst>
              </a:custGeom>
              <a:solidFill>
                <a:srgbClr val="1C2E40"/>
              </a:solidFill>
              <a:ln w="9525" cap="flat">
                <a:noFill/>
                <a:prstDash val="solid"/>
                <a:miter/>
              </a:ln>
              <a:sp3d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26" name="Forme libre : forme 225">
                <a:extLst>
                  <a:ext uri="{FF2B5EF4-FFF2-40B4-BE49-F238E27FC236}">
                    <a16:creationId xmlns:a16="http://schemas.microsoft.com/office/drawing/2014/main" id="{4D0D069B-8302-4087-9B52-4A37CD226144}"/>
                  </a:ext>
                </a:extLst>
              </p:cNvPr>
              <p:cNvSpPr/>
              <p:nvPr/>
            </p:nvSpPr>
            <p:spPr>
              <a:xfrm>
                <a:off x="4165673" y="1818455"/>
                <a:ext cx="9525" cy="1496063"/>
              </a:xfrm>
              <a:custGeom>
                <a:avLst/>
                <a:gdLst>
                  <a:gd name="connsiteX0" fmla="*/ -562 w 9525"/>
                  <a:gd name="connsiteY0" fmla="*/ -264 h 1496063"/>
                  <a:gd name="connsiteX1" fmla="*/ -562 w 9525"/>
                  <a:gd name="connsiteY1" fmla="*/ 1495799 h 1496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496063">
                    <a:moveTo>
                      <a:pt x="-562" y="-264"/>
                    </a:moveTo>
                    <a:lnTo>
                      <a:pt x="-562" y="1495799"/>
                    </a:lnTo>
                  </a:path>
                </a:pathLst>
              </a:custGeom>
              <a:noFill/>
              <a:ln w="12700" cap="flat">
                <a:solidFill>
                  <a:srgbClr val="EFFAFF"/>
                </a:solidFill>
                <a:prstDash val="solid"/>
                <a:round/>
              </a:ln>
              <a:sp3d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27" name="Forme libre : forme 226">
                <a:extLst>
                  <a:ext uri="{FF2B5EF4-FFF2-40B4-BE49-F238E27FC236}">
                    <a16:creationId xmlns:a16="http://schemas.microsoft.com/office/drawing/2014/main" id="{41122526-77BE-4A51-97D8-23625C10B07E}"/>
                  </a:ext>
                </a:extLst>
              </p:cNvPr>
              <p:cNvSpPr/>
              <p:nvPr/>
            </p:nvSpPr>
            <p:spPr>
              <a:xfrm>
                <a:off x="4567456" y="1818455"/>
                <a:ext cx="9525" cy="1496063"/>
              </a:xfrm>
              <a:custGeom>
                <a:avLst/>
                <a:gdLst>
                  <a:gd name="connsiteX0" fmla="*/ -562 w 9525"/>
                  <a:gd name="connsiteY0" fmla="*/ -264 h 1496063"/>
                  <a:gd name="connsiteX1" fmla="*/ -562 w 9525"/>
                  <a:gd name="connsiteY1" fmla="*/ 1495799 h 1496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496063">
                    <a:moveTo>
                      <a:pt x="-562" y="-264"/>
                    </a:moveTo>
                    <a:lnTo>
                      <a:pt x="-562" y="1495799"/>
                    </a:lnTo>
                  </a:path>
                </a:pathLst>
              </a:custGeom>
              <a:noFill/>
              <a:ln w="12700" cap="flat">
                <a:solidFill>
                  <a:srgbClr val="EFFAFF"/>
                </a:solidFill>
                <a:prstDash val="solid"/>
                <a:round/>
              </a:ln>
              <a:sp3d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28" name="Forme libre : forme 227">
                <a:extLst>
                  <a:ext uri="{FF2B5EF4-FFF2-40B4-BE49-F238E27FC236}">
                    <a16:creationId xmlns:a16="http://schemas.microsoft.com/office/drawing/2014/main" id="{D26DA130-7DA6-4879-8E72-750C6FE89FA7}"/>
                  </a:ext>
                </a:extLst>
              </p:cNvPr>
              <p:cNvSpPr/>
              <p:nvPr/>
            </p:nvSpPr>
            <p:spPr>
              <a:xfrm>
                <a:off x="4969240" y="1818455"/>
                <a:ext cx="9525" cy="1496063"/>
              </a:xfrm>
              <a:custGeom>
                <a:avLst/>
                <a:gdLst>
                  <a:gd name="connsiteX0" fmla="*/ -562 w 9525"/>
                  <a:gd name="connsiteY0" fmla="*/ -264 h 1496063"/>
                  <a:gd name="connsiteX1" fmla="*/ -562 w 9525"/>
                  <a:gd name="connsiteY1" fmla="*/ 1495799 h 1496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496063">
                    <a:moveTo>
                      <a:pt x="-562" y="-264"/>
                    </a:moveTo>
                    <a:lnTo>
                      <a:pt x="-562" y="1495799"/>
                    </a:lnTo>
                  </a:path>
                </a:pathLst>
              </a:custGeom>
              <a:noFill/>
              <a:ln w="12700" cap="flat">
                <a:solidFill>
                  <a:srgbClr val="EFFAFF"/>
                </a:solidFill>
                <a:prstDash val="solid"/>
                <a:round/>
              </a:ln>
              <a:sp3d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29" name="Forme libre : forme 228">
                <a:extLst>
                  <a:ext uri="{FF2B5EF4-FFF2-40B4-BE49-F238E27FC236}">
                    <a16:creationId xmlns:a16="http://schemas.microsoft.com/office/drawing/2014/main" id="{5F0C7F38-E9C6-46F8-ABB9-9163A8E9C14E}"/>
                  </a:ext>
                </a:extLst>
              </p:cNvPr>
              <p:cNvSpPr/>
              <p:nvPr/>
            </p:nvSpPr>
            <p:spPr>
              <a:xfrm>
                <a:off x="3757536" y="2195645"/>
                <a:ext cx="1619840" cy="9525"/>
              </a:xfrm>
              <a:custGeom>
                <a:avLst/>
                <a:gdLst>
                  <a:gd name="connsiteX0" fmla="*/ -562 w 1619840"/>
                  <a:gd name="connsiteY0" fmla="*/ -264 h 9525"/>
                  <a:gd name="connsiteX1" fmla="*/ 1619279 w 1619840"/>
                  <a:gd name="connsiteY1" fmla="*/ -26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19840" h="9525">
                    <a:moveTo>
                      <a:pt x="-562" y="-264"/>
                    </a:moveTo>
                    <a:lnTo>
                      <a:pt x="1619279" y="-264"/>
                    </a:lnTo>
                  </a:path>
                </a:pathLst>
              </a:custGeom>
              <a:noFill/>
              <a:ln w="12700" cap="flat">
                <a:solidFill>
                  <a:srgbClr val="EFFAFF"/>
                </a:solidFill>
                <a:prstDash val="solid"/>
                <a:round/>
              </a:ln>
              <a:sp3d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30" name="Forme libre : forme 229">
                <a:extLst>
                  <a:ext uri="{FF2B5EF4-FFF2-40B4-BE49-F238E27FC236}">
                    <a16:creationId xmlns:a16="http://schemas.microsoft.com/office/drawing/2014/main" id="{CE33AD08-4308-4E9C-B724-95E6CB9651E3}"/>
                  </a:ext>
                </a:extLst>
              </p:cNvPr>
              <p:cNvSpPr/>
              <p:nvPr/>
            </p:nvSpPr>
            <p:spPr>
              <a:xfrm>
                <a:off x="3757536" y="2566482"/>
                <a:ext cx="1619840" cy="9525"/>
              </a:xfrm>
              <a:custGeom>
                <a:avLst/>
                <a:gdLst>
                  <a:gd name="connsiteX0" fmla="*/ -562 w 1619840"/>
                  <a:gd name="connsiteY0" fmla="*/ -264 h 9525"/>
                  <a:gd name="connsiteX1" fmla="*/ 1619279 w 1619840"/>
                  <a:gd name="connsiteY1" fmla="*/ -26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19840" h="9525">
                    <a:moveTo>
                      <a:pt x="-562" y="-264"/>
                    </a:moveTo>
                    <a:lnTo>
                      <a:pt x="1619279" y="-264"/>
                    </a:lnTo>
                  </a:path>
                </a:pathLst>
              </a:custGeom>
              <a:noFill/>
              <a:ln w="12700" cap="flat">
                <a:solidFill>
                  <a:srgbClr val="EFFAFF"/>
                </a:solidFill>
                <a:prstDash val="solid"/>
                <a:round/>
              </a:ln>
              <a:sp3d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31" name="Forme libre : forme 230">
                <a:extLst>
                  <a:ext uri="{FF2B5EF4-FFF2-40B4-BE49-F238E27FC236}">
                    <a16:creationId xmlns:a16="http://schemas.microsoft.com/office/drawing/2014/main" id="{05D05716-B313-47E6-99C2-412BCF095DAF}"/>
                  </a:ext>
                </a:extLst>
              </p:cNvPr>
              <p:cNvSpPr/>
              <p:nvPr/>
            </p:nvSpPr>
            <p:spPr>
              <a:xfrm>
                <a:off x="3757536" y="2937328"/>
                <a:ext cx="1619840" cy="9525"/>
              </a:xfrm>
              <a:custGeom>
                <a:avLst/>
                <a:gdLst>
                  <a:gd name="connsiteX0" fmla="*/ -562 w 1619840"/>
                  <a:gd name="connsiteY0" fmla="*/ -264 h 9525"/>
                  <a:gd name="connsiteX1" fmla="*/ 1619279 w 1619840"/>
                  <a:gd name="connsiteY1" fmla="*/ -26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19840" h="9525">
                    <a:moveTo>
                      <a:pt x="-562" y="-264"/>
                    </a:moveTo>
                    <a:lnTo>
                      <a:pt x="1619279" y="-264"/>
                    </a:lnTo>
                  </a:path>
                </a:pathLst>
              </a:custGeom>
              <a:noFill/>
              <a:ln w="12700" cap="flat">
                <a:solidFill>
                  <a:srgbClr val="EFFAFF"/>
                </a:solidFill>
                <a:prstDash val="solid"/>
                <a:round/>
              </a:ln>
              <a:sp3d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32" name="Forme libre : forme 231">
                <a:extLst>
                  <a:ext uri="{FF2B5EF4-FFF2-40B4-BE49-F238E27FC236}">
                    <a16:creationId xmlns:a16="http://schemas.microsoft.com/office/drawing/2014/main" id="{303711BD-4CD5-4898-8053-FAE16E57088E}"/>
                  </a:ext>
                </a:extLst>
              </p:cNvPr>
              <p:cNvSpPr/>
              <p:nvPr/>
            </p:nvSpPr>
            <p:spPr>
              <a:xfrm>
                <a:off x="3763889" y="1818455"/>
                <a:ext cx="9525" cy="1496063"/>
              </a:xfrm>
              <a:custGeom>
                <a:avLst/>
                <a:gdLst>
                  <a:gd name="connsiteX0" fmla="*/ -562 w 9525"/>
                  <a:gd name="connsiteY0" fmla="*/ -264 h 1496063"/>
                  <a:gd name="connsiteX1" fmla="*/ -562 w 9525"/>
                  <a:gd name="connsiteY1" fmla="*/ 1495799 h 1496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496063">
                    <a:moveTo>
                      <a:pt x="-562" y="-264"/>
                    </a:moveTo>
                    <a:lnTo>
                      <a:pt x="-562" y="1495799"/>
                    </a:lnTo>
                  </a:path>
                </a:pathLst>
              </a:custGeom>
              <a:noFill/>
              <a:ln w="12700" cap="flat">
                <a:solidFill>
                  <a:srgbClr val="EFFAFF"/>
                </a:solidFill>
                <a:prstDash val="solid"/>
                <a:round/>
              </a:ln>
              <a:sp3d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33" name="Forme libre : forme 232">
                <a:extLst>
                  <a:ext uri="{FF2B5EF4-FFF2-40B4-BE49-F238E27FC236}">
                    <a16:creationId xmlns:a16="http://schemas.microsoft.com/office/drawing/2014/main" id="{7644D7A7-9607-43E0-B81C-834E9CD5314D}"/>
                  </a:ext>
                </a:extLst>
              </p:cNvPr>
              <p:cNvSpPr/>
              <p:nvPr/>
            </p:nvSpPr>
            <p:spPr>
              <a:xfrm>
                <a:off x="5371023" y="1818455"/>
                <a:ext cx="9525" cy="1496063"/>
              </a:xfrm>
              <a:custGeom>
                <a:avLst/>
                <a:gdLst>
                  <a:gd name="connsiteX0" fmla="*/ -562 w 9525"/>
                  <a:gd name="connsiteY0" fmla="*/ -264 h 1496063"/>
                  <a:gd name="connsiteX1" fmla="*/ -562 w 9525"/>
                  <a:gd name="connsiteY1" fmla="*/ 1495799 h 1496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496063">
                    <a:moveTo>
                      <a:pt x="-562" y="-264"/>
                    </a:moveTo>
                    <a:lnTo>
                      <a:pt x="-562" y="1495799"/>
                    </a:lnTo>
                  </a:path>
                </a:pathLst>
              </a:custGeom>
              <a:noFill/>
              <a:ln w="12700" cap="flat">
                <a:solidFill>
                  <a:srgbClr val="EFFAFF"/>
                </a:solidFill>
                <a:prstDash val="solid"/>
                <a:round/>
              </a:ln>
              <a:sp3d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34" name="Forme libre : forme 233">
                <a:extLst>
                  <a:ext uri="{FF2B5EF4-FFF2-40B4-BE49-F238E27FC236}">
                    <a16:creationId xmlns:a16="http://schemas.microsoft.com/office/drawing/2014/main" id="{556493AD-BA01-4DE4-95C1-181539B5B5E9}"/>
                  </a:ext>
                </a:extLst>
              </p:cNvPr>
              <p:cNvSpPr/>
              <p:nvPr/>
            </p:nvSpPr>
            <p:spPr>
              <a:xfrm>
                <a:off x="3757536" y="1824808"/>
                <a:ext cx="1619840" cy="9525"/>
              </a:xfrm>
              <a:custGeom>
                <a:avLst/>
                <a:gdLst>
                  <a:gd name="connsiteX0" fmla="*/ -562 w 1619840"/>
                  <a:gd name="connsiteY0" fmla="*/ -264 h 9525"/>
                  <a:gd name="connsiteX1" fmla="*/ 1619279 w 1619840"/>
                  <a:gd name="connsiteY1" fmla="*/ -26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19840" h="9525">
                    <a:moveTo>
                      <a:pt x="-562" y="-264"/>
                    </a:moveTo>
                    <a:lnTo>
                      <a:pt x="1619279" y="-264"/>
                    </a:lnTo>
                  </a:path>
                </a:pathLst>
              </a:custGeom>
              <a:noFill/>
              <a:ln w="12700" cap="flat">
                <a:solidFill>
                  <a:srgbClr val="EFFAFF"/>
                </a:solidFill>
                <a:prstDash val="solid"/>
                <a:round/>
              </a:ln>
              <a:sp3d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35" name="Forme libre : forme 234">
                <a:extLst>
                  <a:ext uri="{FF2B5EF4-FFF2-40B4-BE49-F238E27FC236}">
                    <a16:creationId xmlns:a16="http://schemas.microsoft.com/office/drawing/2014/main" id="{48A600F8-AD52-4312-962A-D0A7572FFFA1}"/>
                  </a:ext>
                </a:extLst>
              </p:cNvPr>
              <p:cNvSpPr/>
              <p:nvPr/>
            </p:nvSpPr>
            <p:spPr>
              <a:xfrm>
                <a:off x="3757536" y="3308165"/>
                <a:ext cx="1619840" cy="9525"/>
              </a:xfrm>
              <a:custGeom>
                <a:avLst/>
                <a:gdLst>
                  <a:gd name="connsiteX0" fmla="*/ -562 w 1619840"/>
                  <a:gd name="connsiteY0" fmla="*/ -264 h 9525"/>
                  <a:gd name="connsiteX1" fmla="*/ 1619279 w 1619840"/>
                  <a:gd name="connsiteY1" fmla="*/ -26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19840" h="9525">
                    <a:moveTo>
                      <a:pt x="-562" y="-264"/>
                    </a:moveTo>
                    <a:lnTo>
                      <a:pt x="1619279" y="-264"/>
                    </a:lnTo>
                  </a:path>
                </a:pathLst>
              </a:custGeom>
              <a:noFill/>
              <a:ln w="12700" cap="flat">
                <a:solidFill>
                  <a:srgbClr val="EFFAFF"/>
                </a:solidFill>
                <a:prstDash val="solid"/>
                <a:round/>
              </a:ln>
              <a:sp3d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236" name="Graphique 15">
              <a:extLst>
                <a:ext uri="{FF2B5EF4-FFF2-40B4-BE49-F238E27FC236}">
                  <a16:creationId xmlns:a16="http://schemas.microsoft.com/office/drawing/2014/main" id="{51523669-E053-4B74-8B60-C60A58A6B07D}"/>
                </a:ext>
              </a:extLst>
            </p:cNvPr>
            <p:cNvGrpSpPr/>
            <p:nvPr/>
          </p:nvGrpSpPr>
          <p:grpSpPr>
            <a:xfrm>
              <a:off x="7219203" y="2986843"/>
              <a:ext cx="1469292" cy="1357239"/>
              <a:chOff x="3757536" y="1818455"/>
              <a:chExt cx="1623012" cy="1499235"/>
            </a:xfrm>
            <a:scene3d>
              <a:camera prst="perspectiveHeroicExtremeRightFacing">
                <a:rot lat="18024442" lon="2457873" rev="18964771"/>
              </a:camera>
              <a:lightRig rig="flat" dir="t"/>
            </a:scene3d>
          </p:grpSpPr>
          <p:sp>
            <p:nvSpPr>
              <p:cNvPr id="237" name="Forme libre : forme 236">
                <a:extLst>
                  <a:ext uri="{FF2B5EF4-FFF2-40B4-BE49-F238E27FC236}">
                    <a16:creationId xmlns:a16="http://schemas.microsoft.com/office/drawing/2014/main" id="{0D5145EF-A7AB-4A62-B2A0-952D46100494}"/>
                  </a:ext>
                </a:extLst>
              </p:cNvPr>
              <p:cNvSpPr/>
              <p:nvPr/>
            </p:nvSpPr>
            <p:spPr>
              <a:xfrm>
                <a:off x="3763889" y="1824808"/>
                <a:ext cx="401783" cy="370836"/>
              </a:xfrm>
              <a:custGeom>
                <a:avLst/>
                <a:gdLst>
                  <a:gd name="connsiteX0" fmla="*/ -562 w 401783"/>
                  <a:gd name="connsiteY0" fmla="*/ -264 h 370836"/>
                  <a:gd name="connsiteX1" fmla="*/ 401222 w 401783"/>
                  <a:gd name="connsiteY1" fmla="*/ -264 h 370836"/>
                  <a:gd name="connsiteX2" fmla="*/ 401222 w 401783"/>
                  <a:gd name="connsiteY2" fmla="*/ 370573 h 370836"/>
                  <a:gd name="connsiteX3" fmla="*/ -562 w 401783"/>
                  <a:gd name="connsiteY3" fmla="*/ 370573 h 37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783" h="370836">
                    <a:moveTo>
                      <a:pt x="-562" y="-264"/>
                    </a:moveTo>
                    <a:lnTo>
                      <a:pt x="401222" y="-264"/>
                    </a:lnTo>
                    <a:lnTo>
                      <a:pt x="401222" y="370573"/>
                    </a:lnTo>
                    <a:lnTo>
                      <a:pt x="-562" y="370573"/>
                    </a:lnTo>
                    <a:close/>
                  </a:path>
                </a:pathLst>
              </a:custGeom>
              <a:solidFill>
                <a:srgbClr val="1C2E40"/>
              </a:solidFill>
              <a:ln w="9525" cap="flat">
                <a:noFill/>
                <a:prstDash val="solid"/>
                <a:miter/>
              </a:ln>
              <a:sp3d z="1003300"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38" name="Forme libre : forme 237">
                <a:extLst>
                  <a:ext uri="{FF2B5EF4-FFF2-40B4-BE49-F238E27FC236}">
                    <a16:creationId xmlns:a16="http://schemas.microsoft.com/office/drawing/2014/main" id="{3B9BCDCC-2238-44BB-B09F-D52381F2E450}"/>
                  </a:ext>
                </a:extLst>
              </p:cNvPr>
              <p:cNvSpPr/>
              <p:nvPr/>
            </p:nvSpPr>
            <p:spPr>
              <a:xfrm>
                <a:off x="4165673" y="1824808"/>
                <a:ext cx="401783" cy="370836"/>
              </a:xfrm>
              <a:custGeom>
                <a:avLst/>
                <a:gdLst>
                  <a:gd name="connsiteX0" fmla="*/ -562 w 401783"/>
                  <a:gd name="connsiteY0" fmla="*/ -264 h 370836"/>
                  <a:gd name="connsiteX1" fmla="*/ 401222 w 401783"/>
                  <a:gd name="connsiteY1" fmla="*/ -264 h 370836"/>
                  <a:gd name="connsiteX2" fmla="*/ 401222 w 401783"/>
                  <a:gd name="connsiteY2" fmla="*/ 370573 h 370836"/>
                  <a:gd name="connsiteX3" fmla="*/ -562 w 401783"/>
                  <a:gd name="connsiteY3" fmla="*/ 370573 h 37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783" h="370836">
                    <a:moveTo>
                      <a:pt x="-562" y="-264"/>
                    </a:moveTo>
                    <a:lnTo>
                      <a:pt x="401222" y="-264"/>
                    </a:lnTo>
                    <a:lnTo>
                      <a:pt x="401222" y="370573"/>
                    </a:lnTo>
                    <a:lnTo>
                      <a:pt x="-562" y="370573"/>
                    </a:lnTo>
                    <a:close/>
                  </a:path>
                </a:pathLst>
              </a:custGeom>
              <a:solidFill>
                <a:srgbClr val="1C2E40"/>
              </a:solidFill>
              <a:ln w="9525" cap="flat">
                <a:noFill/>
                <a:prstDash val="solid"/>
                <a:miter/>
              </a:ln>
              <a:sp3d z="1003300"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39" name="Forme libre : forme 238">
                <a:extLst>
                  <a:ext uri="{FF2B5EF4-FFF2-40B4-BE49-F238E27FC236}">
                    <a16:creationId xmlns:a16="http://schemas.microsoft.com/office/drawing/2014/main" id="{00C9C7BA-FD04-4506-81B3-B6545A235546}"/>
                  </a:ext>
                </a:extLst>
              </p:cNvPr>
              <p:cNvSpPr/>
              <p:nvPr/>
            </p:nvSpPr>
            <p:spPr>
              <a:xfrm>
                <a:off x="4567456" y="1824808"/>
                <a:ext cx="401783" cy="370836"/>
              </a:xfrm>
              <a:custGeom>
                <a:avLst/>
                <a:gdLst>
                  <a:gd name="connsiteX0" fmla="*/ -562 w 401783"/>
                  <a:gd name="connsiteY0" fmla="*/ -264 h 370836"/>
                  <a:gd name="connsiteX1" fmla="*/ 401222 w 401783"/>
                  <a:gd name="connsiteY1" fmla="*/ -264 h 370836"/>
                  <a:gd name="connsiteX2" fmla="*/ 401222 w 401783"/>
                  <a:gd name="connsiteY2" fmla="*/ 370573 h 370836"/>
                  <a:gd name="connsiteX3" fmla="*/ -562 w 401783"/>
                  <a:gd name="connsiteY3" fmla="*/ 370573 h 37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783" h="370836">
                    <a:moveTo>
                      <a:pt x="-562" y="-264"/>
                    </a:moveTo>
                    <a:lnTo>
                      <a:pt x="401222" y="-264"/>
                    </a:lnTo>
                    <a:lnTo>
                      <a:pt x="401222" y="370573"/>
                    </a:lnTo>
                    <a:lnTo>
                      <a:pt x="-562" y="370573"/>
                    </a:lnTo>
                    <a:close/>
                  </a:path>
                </a:pathLst>
              </a:custGeom>
              <a:solidFill>
                <a:srgbClr val="1C2E40"/>
              </a:solidFill>
              <a:ln w="9525" cap="flat">
                <a:noFill/>
                <a:prstDash val="solid"/>
                <a:miter/>
              </a:ln>
              <a:sp3d z="1003300"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40" name="Forme libre : forme 239">
                <a:extLst>
                  <a:ext uri="{FF2B5EF4-FFF2-40B4-BE49-F238E27FC236}">
                    <a16:creationId xmlns:a16="http://schemas.microsoft.com/office/drawing/2014/main" id="{D1D2E3E7-731A-4EAE-B4F8-AEB0A96BF12E}"/>
                  </a:ext>
                </a:extLst>
              </p:cNvPr>
              <p:cNvSpPr/>
              <p:nvPr/>
            </p:nvSpPr>
            <p:spPr>
              <a:xfrm>
                <a:off x="4969240" y="1824808"/>
                <a:ext cx="401783" cy="370836"/>
              </a:xfrm>
              <a:custGeom>
                <a:avLst/>
                <a:gdLst>
                  <a:gd name="connsiteX0" fmla="*/ -562 w 401783"/>
                  <a:gd name="connsiteY0" fmla="*/ -264 h 370836"/>
                  <a:gd name="connsiteX1" fmla="*/ 401222 w 401783"/>
                  <a:gd name="connsiteY1" fmla="*/ -264 h 370836"/>
                  <a:gd name="connsiteX2" fmla="*/ 401222 w 401783"/>
                  <a:gd name="connsiteY2" fmla="*/ 370573 h 370836"/>
                  <a:gd name="connsiteX3" fmla="*/ -562 w 401783"/>
                  <a:gd name="connsiteY3" fmla="*/ 370573 h 37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783" h="370836">
                    <a:moveTo>
                      <a:pt x="-562" y="-264"/>
                    </a:moveTo>
                    <a:lnTo>
                      <a:pt x="401222" y="-264"/>
                    </a:lnTo>
                    <a:lnTo>
                      <a:pt x="401222" y="370573"/>
                    </a:lnTo>
                    <a:lnTo>
                      <a:pt x="-562" y="370573"/>
                    </a:lnTo>
                    <a:close/>
                  </a:path>
                </a:pathLst>
              </a:custGeom>
              <a:solidFill>
                <a:srgbClr val="1C2E40"/>
              </a:solidFill>
              <a:ln w="9525" cap="flat">
                <a:noFill/>
                <a:prstDash val="solid"/>
                <a:miter/>
              </a:ln>
              <a:sp3d z="1003300"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41" name="Forme libre : forme 240">
                <a:extLst>
                  <a:ext uri="{FF2B5EF4-FFF2-40B4-BE49-F238E27FC236}">
                    <a16:creationId xmlns:a16="http://schemas.microsoft.com/office/drawing/2014/main" id="{09C97EB9-192E-4554-9C04-C5F2852ED866}"/>
                  </a:ext>
                </a:extLst>
              </p:cNvPr>
              <p:cNvSpPr/>
              <p:nvPr/>
            </p:nvSpPr>
            <p:spPr>
              <a:xfrm>
                <a:off x="3763889" y="2195645"/>
                <a:ext cx="401783" cy="370836"/>
              </a:xfrm>
              <a:custGeom>
                <a:avLst/>
                <a:gdLst>
                  <a:gd name="connsiteX0" fmla="*/ -562 w 401783"/>
                  <a:gd name="connsiteY0" fmla="*/ -264 h 370836"/>
                  <a:gd name="connsiteX1" fmla="*/ 401222 w 401783"/>
                  <a:gd name="connsiteY1" fmla="*/ -264 h 370836"/>
                  <a:gd name="connsiteX2" fmla="*/ 401222 w 401783"/>
                  <a:gd name="connsiteY2" fmla="*/ 370573 h 370836"/>
                  <a:gd name="connsiteX3" fmla="*/ -562 w 401783"/>
                  <a:gd name="connsiteY3" fmla="*/ 370573 h 37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783" h="370836">
                    <a:moveTo>
                      <a:pt x="-562" y="-264"/>
                    </a:moveTo>
                    <a:lnTo>
                      <a:pt x="401222" y="-264"/>
                    </a:lnTo>
                    <a:lnTo>
                      <a:pt x="401222" y="370573"/>
                    </a:lnTo>
                    <a:lnTo>
                      <a:pt x="-562" y="370573"/>
                    </a:lnTo>
                    <a:close/>
                  </a:path>
                </a:pathLst>
              </a:custGeom>
              <a:solidFill>
                <a:srgbClr val="1C2E40"/>
              </a:solidFill>
              <a:ln w="9525" cap="flat">
                <a:noFill/>
                <a:prstDash val="solid"/>
                <a:miter/>
              </a:ln>
              <a:sp3d z="1003300"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42" name="Forme libre : forme 241">
                <a:extLst>
                  <a:ext uri="{FF2B5EF4-FFF2-40B4-BE49-F238E27FC236}">
                    <a16:creationId xmlns:a16="http://schemas.microsoft.com/office/drawing/2014/main" id="{DDC36922-5D1B-487B-B7A6-73C4B1C161E5}"/>
                  </a:ext>
                </a:extLst>
              </p:cNvPr>
              <p:cNvSpPr/>
              <p:nvPr/>
            </p:nvSpPr>
            <p:spPr>
              <a:xfrm>
                <a:off x="4165673" y="2195645"/>
                <a:ext cx="401783" cy="370836"/>
              </a:xfrm>
              <a:custGeom>
                <a:avLst/>
                <a:gdLst>
                  <a:gd name="connsiteX0" fmla="*/ -562 w 401783"/>
                  <a:gd name="connsiteY0" fmla="*/ -264 h 370836"/>
                  <a:gd name="connsiteX1" fmla="*/ 401222 w 401783"/>
                  <a:gd name="connsiteY1" fmla="*/ -264 h 370836"/>
                  <a:gd name="connsiteX2" fmla="*/ 401222 w 401783"/>
                  <a:gd name="connsiteY2" fmla="*/ 370573 h 370836"/>
                  <a:gd name="connsiteX3" fmla="*/ -562 w 401783"/>
                  <a:gd name="connsiteY3" fmla="*/ 370573 h 37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783" h="370836">
                    <a:moveTo>
                      <a:pt x="-562" y="-264"/>
                    </a:moveTo>
                    <a:lnTo>
                      <a:pt x="401222" y="-264"/>
                    </a:lnTo>
                    <a:lnTo>
                      <a:pt x="401222" y="370573"/>
                    </a:lnTo>
                    <a:lnTo>
                      <a:pt x="-562" y="370573"/>
                    </a:lnTo>
                    <a:close/>
                  </a:path>
                </a:pathLst>
              </a:custGeom>
              <a:solidFill>
                <a:srgbClr val="1C2E40"/>
              </a:solidFill>
              <a:ln w="9525" cap="flat">
                <a:noFill/>
                <a:prstDash val="solid"/>
                <a:miter/>
              </a:ln>
              <a:sp3d z="1003300"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43" name="Forme libre : forme 242">
                <a:extLst>
                  <a:ext uri="{FF2B5EF4-FFF2-40B4-BE49-F238E27FC236}">
                    <a16:creationId xmlns:a16="http://schemas.microsoft.com/office/drawing/2014/main" id="{5E9C83E7-B952-45F9-A4D8-8B0896B0027C}"/>
                  </a:ext>
                </a:extLst>
              </p:cNvPr>
              <p:cNvSpPr/>
              <p:nvPr/>
            </p:nvSpPr>
            <p:spPr>
              <a:xfrm>
                <a:off x="4567456" y="2195645"/>
                <a:ext cx="401783" cy="370836"/>
              </a:xfrm>
              <a:custGeom>
                <a:avLst/>
                <a:gdLst>
                  <a:gd name="connsiteX0" fmla="*/ -562 w 401783"/>
                  <a:gd name="connsiteY0" fmla="*/ -264 h 370836"/>
                  <a:gd name="connsiteX1" fmla="*/ 401222 w 401783"/>
                  <a:gd name="connsiteY1" fmla="*/ -264 h 370836"/>
                  <a:gd name="connsiteX2" fmla="*/ 401222 w 401783"/>
                  <a:gd name="connsiteY2" fmla="*/ 370573 h 370836"/>
                  <a:gd name="connsiteX3" fmla="*/ -562 w 401783"/>
                  <a:gd name="connsiteY3" fmla="*/ 370573 h 37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783" h="370836">
                    <a:moveTo>
                      <a:pt x="-562" y="-264"/>
                    </a:moveTo>
                    <a:lnTo>
                      <a:pt x="401222" y="-264"/>
                    </a:lnTo>
                    <a:lnTo>
                      <a:pt x="401222" y="370573"/>
                    </a:lnTo>
                    <a:lnTo>
                      <a:pt x="-562" y="370573"/>
                    </a:lnTo>
                    <a:close/>
                  </a:path>
                </a:pathLst>
              </a:custGeom>
              <a:solidFill>
                <a:srgbClr val="1C2E40"/>
              </a:solidFill>
              <a:ln w="9525" cap="flat">
                <a:noFill/>
                <a:prstDash val="solid"/>
                <a:miter/>
              </a:ln>
              <a:sp3d z="1003300"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44" name="Forme libre : forme 243">
                <a:extLst>
                  <a:ext uri="{FF2B5EF4-FFF2-40B4-BE49-F238E27FC236}">
                    <a16:creationId xmlns:a16="http://schemas.microsoft.com/office/drawing/2014/main" id="{6153A228-882E-424D-ABCD-CE4D6D6D55D7}"/>
                  </a:ext>
                </a:extLst>
              </p:cNvPr>
              <p:cNvSpPr/>
              <p:nvPr/>
            </p:nvSpPr>
            <p:spPr>
              <a:xfrm>
                <a:off x="4969240" y="2195645"/>
                <a:ext cx="401783" cy="370836"/>
              </a:xfrm>
              <a:custGeom>
                <a:avLst/>
                <a:gdLst>
                  <a:gd name="connsiteX0" fmla="*/ -562 w 401783"/>
                  <a:gd name="connsiteY0" fmla="*/ -264 h 370836"/>
                  <a:gd name="connsiteX1" fmla="*/ 401222 w 401783"/>
                  <a:gd name="connsiteY1" fmla="*/ -264 h 370836"/>
                  <a:gd name="connsiteX2" fmla="*/ 401222 w 401783"/>
                  <a:gd name="connsiteY2" fmla="*/ 370573 h 370836"/>
                  <a:gd name="connsiteX3" fmla="*/ -562 w 401783"/>
                  <a:gd name="connsiteY3" fmla="*/ 370573 h 37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783" h="370836">
                    <a:moveTo>
                      <a:pt x="-562" y="-264"/>
                    </a:moveTo>
                    <a:lnTo>
                      <a:pt x="401222" y="-264"/>
                    </a:lnTo>
                    <a:lnTo>
                      <a:pt x="401222" y="370573"/>
                    </a:lnTo>
                    <a:lnTo>
                      <a:pt x="-562" y="370573"/>
                    </a:lnTo>
                    <a:close/>
                  </a:path>
                </a:pathLst>
              </a:custGeom>
              <a:solidFill>
                <a:srgbClr val="1C2E40"/>
              </a:solidFill>
              <a:ln w="9525" cap="flat">
                <a:noFill/>
                <a:prstDash val="solid"/>
                <a:miter/>
              </a:ln>
              <a:sp3d z="1003300"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45" name="Forme libre : forme 244">
                <a:extLst>
                  <a:ext uri="{FF2B5EF4-FFF2-40B4-BE49-F238E27FC236}">
                    <a16:creationId xmlns:a16="http://schemas.microsoft.com/office/drawing/2014/main" id="{20A11BEF-C378-43AB-B5D8-301418E0DE01}"/>
                  </a:ext>
                </a:extLst>
              </p:cNvPr>
              <p:cNvSpPr/>
              <p:nvPr/>
            </p:nvSpPr>
            <p:spPr>
              <a:xfrm>
                <a:off x="3763889" y="2566482"/>
                <a:ext cx="401783" cy="370846"/>
              </a:xfrm>
              <a:custGeom>
                <a:avLst/>
                <a:gdLst>
                  <a:gd name="connsiteX0" fmla="*/ -562 w 401783"/>
                  <a:gd name="connsiteY0" fmla="*/ -264 h 370846"/>
                  <a:gd name="connsiteX1" fmla="*/ 401222 w 401783"/>
                  <a:gd name="connsiteY1" fmla="*/ -264 h 370846"/>
                  <a:gd name="connsiteX2" fmla="*/ 401222 w 401783"/>
                  <a:gd name="connsiteY2" fmla="*/ 370583 h 370846"/>
                  <a:gd name="connsiteX3" fmla="*/ -562 w 401783"/>
                  <a:gd name="connsiteY3" fmla="*/ 370583 h 370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783" h="370846">
                    <a:moveTo>
                      <a:pt x="-562" y="-264"/>
                    </a:moveTo>
                    <a:lnTo>
                      <a:pt x="401222" y="-264"/>
                    </a:lnTo>
                    <a:lnTo>
                      <a:pt x="401222" y="370583"/>
                    </a:lnTo>
                    <a:lnTo>
                      <a:pt x="-562" y="370583"/>
                    </a:lnTo>
                    <a:close/>
                  </a:path>
                </a:pathLst>
              </a:custGeom>
              <a:solidFill>
                <a:srgbClr val="1C2E40"/>
              </a:solidFill>
              <a:ln w="9525" cap="flat">
                <a:noFill/>
                <a:prstDash val="solid"/>
                <a:miter/>
              </a:ln>
              <a:sp3d z="1003300"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46" name="Forme libre : forme 245">
                <a:extLst>
                  <a:ext uri="{FF2B5EF4-FFF2-40B4-BE49-F238E27FC236}">
                    <a16:creationId xmlns:a16="http://schemas.microsoft.com/office/drawing/2014/main" id="{37233C37-3140-4F98-9F3B-7EA62E53F942}"/>
                  </a:ext>
                </a:extLst>
              </p:cNvPr>
              <p:cNvSpPr/>
              <p:nvPr/>
            </p:nvSpPr>
            <p:spPr>
              <a:xfrm>
                <a:off x="4165673" y="2566482"/>
                <a:ext cx="401783" cy="370846"/>
              </a:xfrm>
              <a:custGeom>
                <a:avLst/>
                <a:gdLst>
                  <a:gd name="connsiteX0" fmla="*/ -562 w 401783"/>
                  <a:gd name="connsiteY0" fmla="*/ -264 h 370846"/>
                  <a:gd name="connsiteX1" fmla="*/ 401222 w 401783"/>
                  <a:gd name="connsiteY1" fmla="*/ -264 h 370846"/>
                  <a:gd name="connsiteX2" fmla="*/ 401222 w 401783"/>
                  <a:gd name="connsiteY2" fmla="*/ 370583 h 370846"/>
                  <a:gd name="connsiteX3" fmla="*/ -562 w 401783"/>
                  <a:gd name="connsiteY3" fmla="*/ 370583 h 370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783" h="370846">
                    <a:moveTo>
                      <a:pt x="-562" y="-264"/>
                    </a:moveTo>
                    <a:lnTo>
                      <a:pt x="401222" y="-264"/>
                    </a:lnTo>
                    <a:lnTo>
                      <a:pt x="401222" y="370583"/>
                    </a:lnTo>
                    <a:lnTo>
                      <a:pt x="-562" y="370583"/>
                    </a:lnTo>
                    <a:close/>
                  </a:path>
                </a:pathLst>
              </a:custGeom>
              <a:solidFill>
                <a:srgbClr val="1C2E40"/>
              </a:solidFill>
              <a:ln w="9525" cap="flat">
                <a:noFill/>
                <a:prstDash val="solid"/>
                <a:miter/>
              </a:ln>
              <a:sp3d z="1003300"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47" name="Forme libre : forme 246">
                <a:extLst>
                  <a:ext uri="{FF2B5EF4-FFF2-40B4-BE49-F238E27FC236}">
                    <a16:creationId xmlns:a16="http://schemas.microsoft.com/office/drawing/2014/main" id="{C2A3E3E2-BF0C-4268-A6A3-B8FD4AE4A7D3}"/>
                  </a:ext>
                </a:extLst>
              </p:cNvPr>
              <p:cNvSpPr/>
              <p:nvPr/>
            </p:nvSpPr>
            <p:spPr>
              <a:xfrm>
                <a:off x="4567456" y="2566482"/>
                <a:ext cx="401783" cy="370846"/>
              </a:xfrm>
              <a:custGeom>
                <a:avLst/>
                <a:gdLst>
                  <a:gd name="connsiteX0" fmla="*/ -562 w 401783"/>
                  <a:gd name="connsiteY0" fmla="*/ -264 h 370846"/>
                  <a:gd name="connsiteX1" fmla="*/ 401222 w 401783"/>
                  <a:gd name="connsiteY1" fmla="*/ -264 h 370846"/>
                  <a:gd name="connsiteX2" fmla="*/ 401222 w 401783"/>
                  <a:gd name="connsiteY2" fmla="*/ 370583 h 370846"/>
                  <a:gd name="connsiteX3" fmla="*/ -562 w 401783"/>
                  <a:gd name="connsiteY3" fmla="*/ 370583 h 370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783" h="370846">
                    <a:moveTo>
                      <a:pt x="-562" y="-264"/>
                    </a:moveTo>
                    <a:lnTo>
                      <a:pt x="401222" y="-264"/>
                    </a:lnTo>
                    <a:lnTo>
                      <a:pt x="401222" y="370583"/>
                    </a:lnTo>
                    <a:lnTo>
                      <a:pt x="-562" y="370583"/>
                    </a:lnTo>
                    <a:close/>
                  </a:path>
                </a:pathLst>
              </a:custGeom>
              <a:solidFill>
                <a:srgbClr val="1C2E40"/>
              </a:solidFill>
              <a:ln w="9525" cap="flat">
                <a:noFill/>
                <a:prstDash val="solid"/>
                <a:miter/>
              </a:ln>
              <a:sp3d z="1003300"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48" name="Forme libre : forme 247">
                <a:extLst>
                  <a:ext uri="{FF2B5EF4-FFF2-40B4-BE49-F238E27FC236}">
                    <a16:creationId xmlns:a16="http://schemas.microsoft.com/office/drawing/2014/main" id="{DDD6D284-5A84-4BBC-85DB-DED4F9D560C6}"/>
                  </a:ext>
                </a:extLst>
              </p:cNvPr>
              <p:cNvSpPr/>
              <p:nvPr/>
            </p:nvSpPr>
            <p:spPr>
              <a:xfrm>
                <a:off x="4969240" y="2566482"/>
                <a:ext cx="401783" cy="370846"/>
              </a:xfrm>
              <a:custGeom>
                <a:avLst/>
                <a:gdLst>
                  <a:gd name="connsiteX0" fmla="*/ -562 w 401783"/>
                  <a:gd name="connsiteY0" fmla="*/ -264 h 370846"/>
                  <a:gd name="connsiteX1" fmla="*/ 401222 w 401783"/>
                  <a:gd name="connsiteY1" fmla="*/ -264 h 370846"/>
                  <a:gd name="connsiteX2" fmla="*/ 401222 w 401783"/>
                  <a:gd name="connsiteY2" fmla="*/ 370583 h 370846"/>
                  <a:gd name="connsiteX3" fmla="*/ -562 w 401783"/>
                  <a:gd name="connsiteY3" fmla="*/ 370583 h 370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783" h="370846">
                    <a:moveTo>
                      <a:pt x="-562" y="-264"/>
                    </a:moveTo>
                    <a:lnTo>
                      <a:pt x="401222" y="-264"/>
                    </a:lnTo>
                    <a:lnTo>
                      <a:pt x="401222" y="370583"/>
                    </a:lnTo>
                    <a:lnTo>
                      <a:pt x="-562" y="370583"/>
                    </a:lnTo>
                    <a:close/>
                  </a:path>
                </a:pathLst>
              </a:custGeom>
              <a:solidFill>
                <a:srgbClr val="1C2E40"/>
              </a:solidFill>
              <a:ln w="9525" cap="flat">
                <a:noFill/>
                <a:prstDash val="solid"/>
                <a:miter/>
              </a:ln>
              <a:sp3d z="1003300"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49" name="Forme libre : forme 248">
                <a:extLst>
                  <a:ext uri="{FF2B5EF4-FFF2-40B4-BE49-F238E27FC236}">
                    <a16:creationId xmlns:a16="http://schemas.microsoft.com/office/drawing/2014/main" id="{D0C823D0-960D-4EB2-8610-D3FE4AB56AFF}"/>
                  </a:ext>
                </a:extLst>
              </p:cNvPr>
              <p:cNvSpPr/>
              <p:nvPr/>
            </p:nvSpPr>
            <p:spPr>
              <a:xfrm>
                <a:off x="3763889" y="2937328"/>
                <a:ext cx="401783" cy="370836"/>
              </a:xfrm>
              <a:custGeom>
                <a:avLst/>
                <a:gdLst>
                  <a:gd name="connsiteX0" fmla="*/ -562 w 401783"/>
                  <a:gd name="connsiteY0" fmla="*/ -264 h 370836"/>
                  <a:gd name="connsiteX1" fmla="*/ 401222 w 401783"/>
                  <a:gd name="connsiteY1" fmla="*/ -264 h 370836"/>
                  <a:gd name="connsiteX2" fmla="*/ 401222 w 401783"/>
                  <a:gd name="connsiteY2" fmla="*/ 370573 h 370836"/>
                  <a:gd name="connsiteX3" fmla="*/ -562 w 401783"/>
                  <a:gd name="connsiteY3" fmla="*/ 370573 h 37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783" h="370836">
                    <a:moveTo>
                      <a:pt x="-562" y="-264"/>
                    </a:moveTo>
                    <a:lnTo>
                      <a:pt x="401222" y="-264"/>
                    </a:lnTo>
                    <a:lnTo>
                      <a:pt x="401222" y="370573"/>
                    </a:lnTo>
                    <a:lnTo>
                      <a:pt x="-562" y="370573"/>
                    </a:lnTo>
                    <a:close/>
                  </a:path>
                </a:pathLst>
              </a:custGeom>
              <a:solidFill>
                <a:srgbClr val="1C2E40"/>
              </a:solidFill>
              <a:ln w="9525" cap="flat">
                <a:noFill/>
                <a:prstDash val="solid"/>
                <a:miter/>
              </a:ln>
              <a:sp3d z="1003300"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50" name="Forme libre : forme 249">
                <a:extLst>
                  <a:ext uri="{FF2B5EF4-FFF2-40B4-BE49-F238E27FC236}">
                    <a16:creationId xmlns:a16="http://schemas.microsoft.com/office/drawing/2014/main" id="{98F9FAC3-C27D-4888-A946-C4F7D43E9511}"/>
                  </a:ext>
                </a:extLst>
              </p:cNvPr>
              <p:cNvSpPr/>
              <p:nvPr/>
            </p:nvSpPr>
            <p:spPr>
              <a:xfrm>
                <a:off x="4165673" y="2937328"/>
                <a:ext cx="401783" cy="370836"/>
              </a:xfrm>
              <a:custGeom>
                <a:avLst/>
                <a:gdLst>
                  <a:gd name="connsiteX0" fmla="*/ -562 w 401783"/>
                  <a:gd name="connsiteY0" fmla="*/ -264 h 370836"/>
                  <a:gd name="connsiteX1" fmla="*/ 401222 w 401783"/>
                  <a:gd name="connsiteY1" fmla="*/ -264 h 370836"/>
                  <a:gd name="connsiteX2" fmla="*/ 401222 w 401783"/>
                  <a:gd name="connsiteY2" fmla="*/ 370573 h 370836"/>
                  <a:gd name="connsiteX3" fmla="*/ -562 w 401783"/>
                  <a:gd name="connsiteY3" fmla="*/ 370573 h 37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783" h="370836">
                    <a:moveTo>
                      <a:pt x="-562" y="-264"/>
                    </a:moveTo>
                    <a:lnTo>
                      <a:pt x="401222" y="-264"/>
                    </a:lnTo>
                    <a:lnTo>
                      <a:pt x="401222" y="370573"/>
                    </a:lnTo>
                    <a:lnTo>
                      <a:pt x="-562" y="370573"/>
                    </a:lnTo>
                    <a:close/>
                  </a:path>
                </a:pathLst>
              </a:custGeom>
              <a:solidFill>
                <a:srgbClr val="1C2E40"/>
              </a:solidFill>
              <a:ln w="9525" cap="flat">
                <a:noFill/>
                <a:prstDash val="solid"/>
                <a:miter/>
              </a:ln>
              <a:sp3d z="1003300"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51" name="Forme libre : forme 250">
                <a:extLst>
                  <a:ext uri="{FF2B5EF4-FFF2-40B4-BE49-F238E27FC236}">
                    <a16:creationId xmlns:a16="http://schemas.microsoft.com/office/drawing/2014/main" id="{399E96A0-03C8-4AC4-832D-42536A8235C6}"/>
                  </a:ext>
                </a:extLst>
              </p:cNvPr>
              <p:cNvSpPr/>
              <p:nvPr/>
            </p:nvSpPr>
            <p:spPr>
              <a:xfrm>
                <a:off x="4567456" y="2937328"/>
                <a:ext cx="401783" cy="370836"/>
              </a:xfrm>
              <a:custGeom>
                <a:avLst/>
                <a:gdLst>
                  <a:gd name="connsiteX0" fmla="*/ -562 w 401783"/>
                  <a:gd name="connsiteY0" fmla="*/ -264 h 370836"/>
                  <a:gd name="connsiteX1" fmla="*/ 401222 w 401783"/>
                  <a:gd name="connsiteY1" fmla="*/ -264 h 370836"/>
                  <a:gd name="connsiteX2" fmla="*/ 401222 w 401783"/>
                  <a:gd name="connsiteY2" fmla="*/ 370573 h 370836"/>
                  <a:gd name="connsiteX3" fmla="*/ -562 w 401783"/>
                  <a:gd name="connsiteY3" fmla="*/ 370573 h 37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783" h="370836">
                    <a:moveTo>
                      <a:pt x="-562" y="-264"/>
                    </a:moveTo>
                    <a:lnTo>
                      <a:pt x="401222" y="-264"/>
                    </a:lnTo>
                    <a:lnTo>
                      <a:pt x="401222" y="370573"/>
                    </a:lnTo>
                    <a:lnTo>
                      <a:pt x="-562" y="370573"/>
                    </a:lnTo>
                    <a:close/>
                  </a:path>
                </a:pathLst>
              </a:custGeom>
              <a:solidFill>
                <a:srgbClr val="1C2E40"/>
              </a:solidFill>
              <a:ln w="9525" cap="flat">
                <a:noFill/>
                <a:prstDash val="solid"/>
                <a:miter/>
              </a:ln>
              <a:sp3d z="1003300"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52" name="Forme libre : forme 251">
                <a:extLst>
                  <a:ext uri="{FF2B5EF4-FFF2-40B4-BE49-F238E27FC236}">
                    <a16:creationId xmlns:a16="http://schemas.microsoft.com/office/drawing/2014/main" id="{61EC2480-AB8A-47BF-8846-0D6C6C304C86}"/>
                  </a:ext>
                </a:extLst>
              </p:cNvPr>
              <p:cNvSpPr/>
              <p:nvPr/>
            </p:nvSpPr>
            <p:spPr>
              <a:xfrm>
                <a:off x="4969240" y="2937328"/>
                <a:ext cx="401783" cy="370836"/>
              </a:xfrm>
              <a:custGeom>
                <a:avLst/>
                <a:gdLst>
                  <a:gd name="connsiteX0" fmla="*/ -562 w 401783"/>
                  <a:gd name="connsiteY0" fmla="*/ -264 h 370836"/>
                  <a:gd name="connsiteX1" fmla="*/ 401222 w 401783"/>
                  <a:gd name="connsiteY1" fmla="*/ -264 h 370836"/>
                  <a:gd name="connsiteX2" fmla="*/ 401222 w 401783"/>
                  <a:gd name="connsiteY2" fmla="*/ 370573 h 370836"/>
                  <a:gd name="connsiteX3" fmla="*/ -562 w 401783"/>
                  <a:gd name="connsiteY3" fmla="*/ 370573 h 37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783" h="370836">
                    <a:moveTo>
                      <a:pt x="-562" y="-264"/>
                    </a:moveTo>
                    <a:lnTo>
                      <a:pt x="401222" y="-264"/>
                    </a:lnTo>
                    <a:lnTo>
                      <a:pt x="401222" y="370573"/>
                    </a:lnTo>
                    <a:lnTo>
                      <a:pt x="-562" y="370573"/>
                    </a:lnTo>
                    <a:close/>
                  </a:path>
                </a:pathLst>
              </a:custGeom>
              <a:solidFill>
                <a:srgbClr val="1C2E40"/>
              </a:solidFill>
              <a:ln w="9525" cap="flat">
                <a:noFill/>
                <a:prstDash val="solid"/>
                <a:miter/>
              </a:ln>
              <a:sp3d z="1003300"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53" name="Forme libre : forme 252">
                <a:extLst>
                  <a:ext uri="{FF2B5EF4-FFF2-40B4-BE49-F238E27FC236}">
                    <a16:creationId xmlns:a16="http://schemas.microsoft.com/office/drawing/2014/main" id="{843FCCC9-CA59-4C8D-8DEE-537D60564DE3}"/>
                  </a:ext>
                </a:extLst>
              </p:cNvPr>
              <p:cNvSpPr/>
              <p:nvPr/>
            </p:nvSpPr>
            <p:spPr>
              <a:xfrm>
                <a:off x="4165673" y="1818455"/>
                <a:ext cx="9525" cy="1496063"/>
              </a:xfrm>
              <a:custGeom>
                <a:avLst/>
                <a:gdLst>
                  <a:gd name="connsiteX0" fmla="*/ -562 w 9525"/>
                  <a:gd name="connsiteY0" fmla="*/ -264 h 1496063"/>
                  <a:gd name="connsiteX1" fmla="*/ -562 w 9525"/>
                  <a:gd name="connsiteY1" fmla="*/ 1495799 h 1496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496063">
                    <a:moveTo>
                      <a:pt x="-562" y="-264"/>
                    </a:moveTo>
                    <a:lnTo>
                      <a:pt x="-562" y="1495799"/>
                    </a:lnTo>
                  </a:path>
                </a:pathLst>
              </a:custGeom>
              <a:noFill/>
              <a:ln w="12700" cap="flat">
                <a:solidFill>
                  <a:srgbClr val="EFFAFF"/>
                </a:solidFill>
                <a:prstDash val="solid"/>
                <a:round/>
              </a:ln>
              <a:sp3d z="1003300"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54" name="Forme libre : forme 253">
                <a:extLst>
                  <a:ext uri="{FF2B5EF4-FFF2-40B4-BE49-F238E27FC236}">
                    <a16:creationId xmlns:a16="http://schemas.microsoft.com/office/drawing/2014/main" id="{DE4AB9BB-0D4B-4691-BE1E-F2DF52AA13DC}"/>
                  </a:ext>
                </a:extLst>
              </p:cNvPr>
              <p:cNvSpPr/>
              <p:nvPr/>
            </p:nvSpPr>
            <p:spPr>
              <a:xfrm>
                <a:off x="4567456" y="1818455"/>
                <a:ext cx="9525" cy="1496063"/>
              </a:xfrm>
              <a:custGeom>
                <a:avLst/>
                <a:gdLst>
                  <a:gd name="connsiteX0" fmla="*/ -562 w 9525"/>
                  <a:gd name="connsiteY0" fmla="*/ -264 h 1496063"/>
                  <a:gd name="connsiteX1" fmla="*/ -562 w 9525"/>
                  <a:gd name="connsiteY1" fmla="*/ 1495799 h 1496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496063">
                    <a:moveTo>
                      <a:pt x="-562" y="-264"/>
                    </a:moveTo>
                    <a:lnTo>
                      <a:pt x="-562" y="1495799"/>
                    </a:lnTo>
                  </a:path>
                </a:pathLst>
              </a:custGeom>
              <a:noFill/>
              <a:ln w="12700" cap="flat">
                <a:solidFill>
                  <a:srgbClr val="EFFAFF"/>
                </a:solidFill>
                <a:prstDash val="solid"/>
                <a:round/>
              </a:ln>
              <a:sp3d z="1003300"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55" name="Forme libre : forme 254">
                <a:extLst>
                  <a:ext uri="{FF2B5EF4-FFF2-40B4-BE49-F238E27FC236}">
                    <a16:creationId xmlns:a16="http://schemas.microsoft.com/office/drawing/2014/main" id="{A94BD54F-91D0-4B2F-BA51-A94794D034D7}"/>
                  </a:ext>
                </a:extLst>
              </p:cNvPr>
              <p:cNvSpPr/>
              <p:nvPr/>
            </p:nvSpPr>
            <p:spPr>
              <a:xfrm>
                <a:off x="4969240" y="1818455"/>
                <a:ext cx="9525" cy="1496063"/>
              </a:xfrm>
              <a:custGeom>
                <a:avLst/>
                <a:gdLst>
                  <a:gd name="connsiteX0" fmla="*/ -562 w 9525"/>
                  <a:gd name="connsiteY0" fmla="*/ -264 h 1496063"/>
                  <a:gd name="connsiteX1" fmla="*/ -562 w 9525"/>
                  <a:gd name="connsiteY1" fmla="*/ 1495799 h 1496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496063">
                    <a:moveTo>
                      <a:pt x="-562" y="-264"/>
                    </a:moveTo>
                    <a:lnTo>
                      <a:pt x="-562" y="1495799"/>
                    </a:lnTo>
                  </a:path>
                </a:pathLst>
              </a:custGeom>
              <a:noFill/>
              <a:ln w="12700" cap="flat">
                <a:solidFill>
                  <a:srgbClr val="EFFAFF"/>
                </a:solidFill>
                <a:prstDash val="solid"/>
                <a:round/>
              </a:ln>
              <a:sp3d z="1003300"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56" name="Forme libre : forme 255">
                <a:extLst>
                  <a:ext uri="{FF2B5EF4-FFF2-40B4-BE49-F238E27FC236}">
                    <a16:creationId xmlns:a16="http://schemas.microsoft.com/office/drawing/2014/main" id="{12FF79CD-9F1F-47E4-BF36-7A23D779B320}"/>
                  </a:ext>
                </a:extLst>
              </p:cNvPr>
              <p:cNvSpPr/>
              <p:nvPr/>
            </p:nvSpPr>
            <p:spPr>
              <a:xfrm>
                <a:off x="3757536" y="2195645"/>
                <a:ext cx="1619840" cy="9525"/>
              </a:xfrm>
              <a:custGeom>
                <a:avLst/>
                <a:gdLst>
                  <a:gd name="connsiteX0" fmla="*/ -562 w 1619840"/>
                  <a:gd name="connsiteY0" fmla="*/ -264 h 9525"/>
                  <a:gd name="connsiteX1" fmla="*/ 1619279 w 1619840"/>
                  <a:gd name="connsiteY1" fmla="*/ -26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19840" h="9525">
                    <a:moveTo>
                      <a:pt x="-562" y="-264"/>
                    </a:moveTo>
                    <a:lnTo>
                      <a:pt x="1619279" y="-264"/>
                    </a:lnTo>
                  </a:path>
                </a:pathLst>
              </a:custGeom>
              <a:noFill/>
              <a:ln w="12700" cap="flat">
                <a:solidFill>
                  <a:srgbClr val="EFFAFF"/>
                </a:solidFill>
                <a:prstDash val="solid"/>
                <a:round/>
              </a:ln>
              <a:sp3d z="1003300"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57" name="Forme libre : forme 256">
                <a:extLst>
                  <a:ext uri="{FF2B5EF4-FFF2-40B4-BE49-F238E27FC236}">
                    <a16:creationId xmlns:a16="http://schemas.microsoft.com/office/drawing/2014/main" id="{7641C64A-F81C-4F5B-9C1C-BCF9D02882B3}"/>
                  </a:ext>
                </a:extLst>
              </p:cNvPr>
              <p:cNvSpPr/>
              <p:nvPr/>
            </p:nvSpPr>
            <p:spPr>
              <a:xfrm>
                <a:off x="3757536" y="2566482"/>
                <a:ext cx="1619840" cy="9525"/>
              </a:xfrm>
              <a:custGeom>
                <a:avLst/>
                <a:gdLst>
                  <a:gd name="connsiteX0" fmla="*/ -562 w 1619840"/>
                  <a:gd name="connsiteY0" fmla="*/ -264 h 9525"/>
                  <a:gd name="connsiteX1" fmla="*/ 1619279 w 1619840"/>
                  <a:gd name="connsiteY1" fmla="*/ -26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19840" h="9525">
                    <a:moveTo>
                      <a:pt x="-562" y="-264"/>
                    </a:moveTo>
                    <a:lnTo>
                      <a:pt x="1619279" y="-264"/>
                    </a:lnTo>
                  </a:path>
                </a:pathLst>
              </a:custGeom>
              <a:noFill/>
              <a:ln w="12700" cap="flat">
                <a:solidFill>
                  <a:srgbClr val="EFFAFF"/>
                </a:solidFill>
                <a:prstDash val="solid"/>
                <a:round/>
              </a:ln>
              <a:sp3d z="1003300"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58" name="Forme libre : forme 257">
                <a:extLst>
                  <a:ext uri="{FF2B5EF4-FFF2-40B4-BE49-F238E27FC236}">
                    <a16:creationId xmlns:a16="http://schemas.microsoft.com/office/drawing/2014/main" id="{3B56F1E4-59ED-4AE1-98C2-628D68658A19}"/>
                  </a:ext>
                </a:extLst>
              </p:cNvPr>
              <p:cNvSpPr/>
              <p:nvPr/>
            </p:nvSpPr>
            <p:spPr>
              <a:xfrm>
                <a:off x="3757536" y="2937328"/>
                <a:ext cx="1619840" cy="9525"/>
              </a:xfrm>
              <a:custGeom>
                <a:avLst/>
                <a:gdLst>
                  <a:gd name="connsiteX0" fmla="*/ -562 w 1619840"/>
                  <a:gd name="connsiteY0" fmla="*/ -264 h 9525"/>
                  <a:gd name="connsiteX1" fmla="*/ 1619279 w 1619840"/>
                  <a:gd name="connsiteY1" fmla="*/ -26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19840" h="9525">
                    <a:moveTo>
                      <a:pt x="-562" y="-264"/>
                    </a:moveTo>
                    <a:lnTo>
                      <a:pt x="1619279" y="-264"/>
                    </a:lnTo>
                  </a:path>
                </a:pathLst>
              </a:custGeom>
              <a:noFill/>
              <a:ln w="12700" cap="flat">
                <a:solidFill>
                  <a:srgbClr val="EFFAFF"/>
                </a:solidFill>
                <a:prstDash val="solid"/>
                <a:round/>
              </a:ln>
              <a:sp3d z="1003300"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59" name="Forme libre : forme 258">
                <a:extLst>
                  <a:ext uri="{FF2B5EF4-FFF2-40B4-BE49-F238E27FC236}">
                    <a16:creationId xmlns:a16="http://schemas.microsoft.com/office/drawing/2014/main" id="{826CB232-5AA2-421B-BDB8-FD9CC9AF03B0}"/>
                  </a:ext>
                </a:extLst>
              </p:cNvPr>
              <p:cNvSpPr/>
              <p:nvPr/>
            </p:nvSpPr>
            <p:spPr>
              <a:xfrm>
                <a:off x="3763889" y="1818455"/>
                <a:ext cx="9525" cy="1496063"/>
              </a:xfrm>
              <a:custGeom>
                <a:avLst/>
                <a:gdLst>
                  <a:gd name="connsiteX0" fmla="*/ -562 w 9525"/>
                  <a:gd name="connsiteY0" fmla="*/ -264 h 1496063"/>
                  <a:gd name="connsiteX1" fmla="*/ -562 w 9525"/>
                  <a:gd name="connsiteY1" fmla="*/ 1495799 h 1496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496063">
                    <a:moveTo>
                      <a:pt x="-562" y="-264"/>
                    </a:moveTo>
                    <a:lnTo>
                      <a:pt x="-562" y="1495799"/>
                    </a:lnTo>
                  </a:path>
                </a:pathLst>
              </a:custGeom>
              <a:noFill/>
              <a:ln w="12700" cap="flat">
                <a:solidFill>
                  <a:srgbClr val="EFFAFF"/>
                </a:solidFill>
                <a:prstDash val="solid"/>
                <a:round/>
              </a:ln>
              <a:sp3d z="1003300"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60" name="Forme libre : forme 259">
                <a:extLst>
                  <a:ext uri="{FF2B5EF4-FFF2-40B4-BE49-F238E27FC236}">
                    <a16:creationId xmlns:a16="http://schemas.microsoft.com/office/drawing/2014/main" id="{D8335DAA-7AFA-4888-8DCA-6740B0F9E0AD}"/>
                  </a:ext>
                </a:extLst>
              </p:cNvPr>
              <p:cNvSpPr/>
              <p:nvPr/>
            </p:nvSpPr>
            <p:spPr>
              <a:xfrm>
                <a:off x="5371023" y="1818455"/>
                <a:ext cx="9525" cy="1496063"/>
              </a:xfrm>
              <a:custGeom>
                <a:avLst/>
                <a:gdLst>
                  <a:gd name="connsiteX0" fmla="*/ -562 w 9525"/>
                  <a:gd name="connsiteY0" fmla="*/ -264 h 1496063"/>
                  <a:gd name="connsiteX1" fmla="*/ -562 w 9525"/>
                  <a:gd name="connsiteY1" fmla="*/ 1495799 h 1496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496063">
                    <a:moveTo>
                      <a:pt x="-562" y="-264"/>
                    </a:moveTo>
                    <a:lnTo>
                      <a:pt x="-562" y="1495799"/>
                    </a:lnTo>
                  </a:path>
                </a:pathLst>
              </a:custGeom>
              <a:noFill/>
              <a:ln w="12700" cap="flat">
                <a:solidFill>
                  <a:srgbClr val="EFFAFF"/>
                </a:solidFill>
                <a:prstDash val="solid"/>
                <a:round/>
              </a:ln>
              <a:sp3d z="1003300"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61" name="Forme libre : forme 260">
                <a:extLst>
                  <a:ext uri="{FF2B5EF4-FFF2-40B4-BE49-F238E27FC236}">
                    <a16:creationId xmlns:a16="http://schemas.microsoft.com/office/drawing/2014/main" id="{D87DB7EF-9E33-45BF-8898-26454C3886AB}"/>
                  </a:ext>
                </a:extLst>
              </p:cNvPr>
              <p:cNvSpPr/>
              <p:nvPr/>
            </p:nvSpPr>
            <p:spPr>
              <a:xfrm>
                <a:off x="3757536" y="1824808"/>
                <a:ext cx="1619840" cy="9525"/>
              </a:xfrm>
              <a:custGeom>
                <a:avLst/>
                <a:gdLst>
                  <a:gd name="connsiteX0" fmla="*/ -562 w 1619840"/>
                  <a:gd name="connsiteY0" fmla="*/ -264 h 9525"/>
                  <a:gd name="connsiteX1" fmla="*/ 1619279 w 1619840"/>
                  <a:gd name="connsiteY1" fmla="*/ -26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19840" h="9525">
                    <a:moveTo>
                      <a:pt x="-562" y="-264"/>
                    </a:moveTo>
                    <a:lnTo>
                      <a:pt x="1619279" y="-264"/>
                    </a:lnTo>
                  </a:path>
                </a:pathLst>
              </a:custGeom>
              <a:noFill/>
              <a:ln w="12700" cap="flat">
                <a:solidFill>
                  <a:srgbClr val="EFFAFF"/>
                </a:solidFill>
                <a:prstDash val="solid"/>
                <a:round/>
              </a:ln>
              <a:sp3d z="1003300"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62" name="Forme libre : forme 261">
                <a:extLst>
                  <a:ext uri="{FF2B5EF4-FFF2-40B4-BE49-F238E27FC236}">
                    <a16:creationId xmlns:a16="http://schemas.microsoft.com/office/drawing/2014/main" id="{848D36DD-7513-4F2F-884A-160E2112C2CD}"/>
                  </a:ext>
                </a:extLst>
              </p:cNvPr>
              <p:cNvSpPr/>
              <p:nvPr/>
            </p:nvSpPr>
            <p:spPr>
              <a:xfrm>
                <a:off x="3757536" y="3308165"/>
                <a:ext cx="1619840" cy="9525"/>
              </a:xfrm>
              <a:custGeom>
                <a:avLst/>
                <a:gdLst>
                  <a:gd name="connsiteX0" fmla="*/ -562 w 1619840"/>
                  <a:gd name="connsiteY0" fmla="*/ -264 h 9525"/>
                  <a:gd name="connsiteX1" fmla="*/ 1619279 w 1619840"/>
                  <a:gd name="connsiteY1" fmla="*/ -26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19840" h="9525">
                    <a:moveTo>
                      <a:pt x="-562" y="-264"/>
                    </a:moveTo>
                    <a:lnTo>
                      <a:pt x="1619279" y="-264"/>
                    </a:lnTo>
                  </a:path>
                </a:pathLst>
              </a:custGeom>
              <a:noFill/>
              <a:ln w="12700" cap="flat">
                <a:solidFill>
                  <a:srgbClr val="EFFAFF"/>
                </a:solidFill>
                <a:prstDash val="solid"/>
                <a:round/>
              </a:ln>
              <a:sp3d z="1003300"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317" name="Graphique 15">
              <a:extLst>
                <a:ext uri="{FF2B5EF4-FFF2-40B4-BE49-F238E27FC236}">
                  <a16:creationId xmlns:a16="http://schemas.microsoft.com/office/drawing/2014/main" id="{CE4ED6BE-F1D8-482D-BDCD-2058FB378D9B}"/>
                </a:ext>
              </a:extLst>
            </p:cNvPr>
            <p:cNvGrpSpPr/>
            <p:nvPr/>
          </p:nvGrpSpPr>
          <p:grpSpPr>
            <a:xfrm>
              <a:off x="7858583" y="2722206"/>
              <a:ext cx="1623012" cy="1412348"/>
              <a:chOff x="3757536" y="1818455"/>
              <a:chExt cx="1623012" cy="1499235"/>
            </a:xfrm>
            <a:scene3d>
              <a:camera prst="perspectiveHeroicExtremeRightFacing">
                <a:rot lat="1140000" lon="16950000" rev="21420000"/>
              </a:camera>
              <a:lightRig rig="flat" dir="t"/>
            </a:scene3d>
          </p:grpSpPr>
          <p:sp>
            <p:nvSpPr>
              <p:cNvPr id="318" name="Forme libre : forme 317">
                <a:extLst>
                  <a:ext uri="{FF2B5EF4-FFF2-40B4-BE49-F238E27FC236}">
                    <a16:creationId xmlns:a16="http://schemas.microsoft.com/office/drawing/2014/main" id="{802C4ED0-A95B-459C-A366-4327DE8C40E8}"/>
                  </a:ext>
                </a:extLst>
              </p:cNvPr>
              <p:cNvSpPr/>
              <p:nvPr/>
            </p:nvSpPr>
            <p:spPr>
              <a:xfrm>
                <a:off x="3763889" y="1824808"/>
                <a:ext cx="401783" cy="370836"/>
              </a:xfrm>
              <a:custGeom>
                <a:avLst/>
                <a:gdLst>
                  <a:gd name="connsiteX0" fmla="*/ -562 w 401783"/>
                  <a:gd name="connsiteY0" fmla="*/ -264 h 370836"/>
                  <a:gd name="connsiteX1" fmla="*/ 401222 w 401783"/>
                  <a:gd name="connsiteY1" fmla="*/ -264 h 370836"/>
                  <a:gd name="connsiteX2" fmla="*/ 401222 w 401783"/>
                  <a:gd name="connsiteY2" fmla="*/ 370573 h 370836"/>
                  <a:gd name="connsiteX3" fmla="*/ -562 w 401783"/>
                  <a:gd name="connsiteY3" fmla="*/ 370573 h 37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783" h="370836">
                    <a:moveTo>
                      <a:pt x="-562" y="-264"/>
                    </a:moveTo>
                    <a:lnTo>
                      <a:pt x="401222" y="-264"/>
                    </a:lnTo>
                    <a:lnTo>
                      <a:pt x="401222" y="370573"/>
                    </a:lnTo>
                    <a:lnTo>
                      <a:pt x="-562" y="370573"/>
                    </a:lnTo>
                    <a:close/>
                  </a:path>
                </a:pathLst>
              </a:custGeom>
              <a:solidFill>
                <a:srgbClr val="1C2E40"/>
              </a:solidFill>
              <a:ln w="9525" cap="flat">
                <a:noFill/>
                <a:prstDash val="solid"/>
                <a:miter/>
              </a:ln>
              <a:sp3d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19" name="Forme libre : forme 318">
                <a:extLst>
                  <a:ext uri="{FF2B5EF4-FFF2-40B4-BE49-F238E27FC236}">
                    <a16:creationId xmlns:a16="http://schemas.microsoft.com/office/drawing/2014/main" id="{CBF16277-5FC6-404E-91FF-1D29882C1962}"/>
                  </a:ext>
                </a:extLst>
              </p:cNvPr>
              <p:cNvSpPr/>
              <p:nvPr/>
            </p:nvSpPr>
            <p:spPr>
              <a:xfrm>
                <a:off x="4165673" y="1824808"/>
                <a:ext cx="401783" cy="370836"/>
              </a:xfrm>
              <a:custGeom>
                <a:avLst/>
                <a:gdLst>
                  <a:gd name="connsiteX0" fmla="*/ -562 w 401783"/>
                  <a:gd name="connsiteY0" fmla="*/ -264 h 370836"/>
                  <a:gd name="connsiteX1" fmla="*/ 401222 w 401783"/>
                  <a:gd name="connsiteY1" fmla="*/ -264 h 370836"/>
                  <a:gd name="connsiteX2" fmla="*/ 401222 w 401783"/>
                  <a:gd name="connsiteY2" fmla="*/ 370573 h 370836"/>
                  <a:gd name="connsiteX3" fmla="*/ -562 w 401783"/>
                  <a:gd name="connsiteY3" fmla="*/ 370573 h 37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783" h="370836">
                    <a:moveTo>
                      <a:pt x="-562" y="-264"/>
                    </a:moveTo>
                    <a:lnTo>
                      <a:pt x="401222" y="-264"/>
                    </a:lnTo>
                    <a:lnTo>
                      <a:pt x="401222" y="370573"/>
                    </a:lnTo>
                    <a:lnTo>
                      <a:pt x="-562" y="370573"/>
                    </a:lnTo>
                    <a:close/>
                  </a:path>
                </a:pathLst>
              </a:custGeom>
              <a:solidFill>
                <a:srgbClr val="1C2E40"/>
              </a:solidFill>
              <a:ln w="9525" cap="flat">
                <a:noFill/>
                <a:prstDash val="solid"/>
                <a:miter/>
              </a:ln>
              <a:sp3d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20" name="Forme libre : forme 319">
                <a:extLst>
                  <a:ext uri="{FF2B5EF4-FFF2-40B4-BE49-F238E27FC236}">
                    <a16:creationId xmlns:a16="http://schemas.microsoft.com/office/drawing/2014/main" id="{A330E59D-AEFD-4B16-9D4D-FF147F047147}"/>
                  </a:ext>
                </a:extLst>
              </p:cNvPr>
              <p:cNvSpPr/>
              <p:nvPr/>
            </p:nvSpPr>
            <p:spPr>
              <a:xfrm>
                <a:off x="4567456" y="1824808"/>
                <a:ext cx="401783" cy="370836"/>
              </a:xfrm>
              <a:custGeom>
                <a:avLst/>
                <a:gdLst>
                  <a:gd name="connsiteX0" fmla="*/ -562 w 401783"/>
                  <a:gd name="connsiteY0" fmla="*/ -264 h 370836"/>
                  <a:gd name="connsiteX1" fmla="*/ 401222 w 401783"/>
                  <a:gd name="connsiteY1" fmla="*/ -264 h 370836"/>
                  <a:gd name="connsiteX2" fmla="*/ 401222 w 401783"/>
                  <a:gd name="connsiteY2" fmla="*/ 370573 h 370836"/>
                  <a:gd name="connsiteX3" fmla="*/ -562 w 401783"/>
                  <a:gd name="connsiteY3" fmla="*/ 370573 h 37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783" h="370836">
                    <a:moveTo>
                      <a:pt x="-562" y="-264"/>
                    </a:moveTo>
                    <a:lnTo>
                      <a:pt x="401222" y="-264"/>
                    </a:lnTo>
                    <a:lnTo>
                      <a:pt x="401222" y="370573"/>
                    </a:lnTo>
                    <a:lnTo>
                      <a:pt x="-562" y="370573"/>
                    </a:lnTo>
                    <a:close/>
                  </a:path>
                </a:pathLst>
              </a:custGeom>
              <a:solidFill>
                <a:srgbClr val="1C2E40"/>
              </a:solidFill>
              <a:ln w="9525" cap="flat">
                <a:noFill/>
                <a:prstDash val="solid"/>
                <a:miter/>
              </a:ln>
              <a:sp3d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21" name="Forme libre : forme 320">
                <a:extLst>
                  <a:ext uri="{FF2B5EF4-FFF2-40B4-BE49-F238E27FC236}">
                    <a16:creationId xmlns:a16="http://schemas.microsoft.com/office/drawing/2014/main" id="{EE06D6F9-B318-4D49-879C-6A67880503A0}"/>
                  </a:ext>
                </a:extLst>
              </p:cNvPr>
              <p:cNvSpPr/>
              <p:nvPr/>
            </p:nvSpPr>
            <p:spPr>
              <a:xfrm>
                <a:off x="4969240" y="1824808"/>
                <a:ext cx="401783" cy="370836"/>
              </a:xfrm>
              <a:custGeom>
                <a:avLst/>
                <a:gdLst>
                  <a:gd name="connsiteX0" fmla="*/ -562 w 401783"/>
                  <a:gd name="connsiteY0" fmla="*/ -264 h 370836"/>
                  <a:gd name="connsiteX1" fmla="*/ 401222 w 401783"/>
                  <a:gd name="connsiteY1" fmla="*/ -264 h 370836"/>
                  <a:gd name="connsiteX2" fmla="*/ 401222 w 401783"/>
                  <a:gd name="connsiteY2" fmla="*/ 370573 h 370836"/>
                  <a:gd name="connsiteX3" fmla="*/ -562 w 401783"/>
                  <a:gd name="connsiteY3" fmla="*/ 370573 h 37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783" h="370836">
                    <a:moveTo>
                      <a:pt x="-562" y="-264"/>
                    </a:moveTo>
                    <a:lnTo>
                      <a:pt x="401222" y="-264"/>
                    </a:lnTo>
                    <a:lnTo>
                      <a:pt x="401222" y="370573"/>
                    </a:lnTo>
                    <a:lnTo>
                      <a:pt x="-562" y="370573"/>
                    </a:lnTo>
                    <a:close/>
                  </a:path>
                </a:pathLst>
              </a:custGeom>
              <a:solidFill>
                <a:srgbClr val="1C2E40"/>
              </a:solidFill>
              <a:ln w="9525" cap="flat">
                <a:noFill/>
                <a:prstDash val="solid"/>
                <a:miter/>
              </a:ln>
              <a:sp3d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22" name="Forme libre : forme 321">
                <a:extLst>
                  <a:ext uri="{FF2B5EF4-FFF2-40B4-BE49-F238E27FC236}">
                    <a16:creationId xmlns:a16="http://schemas.microsoft.com/office/drawing/2014/main" id="{3AEF1C18-DC72-4911-A725-C7788A91B453}"/>
                  </a:ext>
                </a:extLst>
              </p:cNvPr>
              <p:cNvSpPr/>
              <p:nvPr/>
            </p:nvSpPr>
            <p:spPr>
              <a:xfrm>
                <a:off x="3763889" y="2195645"/>
                <a:ext cx="401783" cy="370836"/>
              </a:xfrm>
              <a:custGeom>
                <a:avLst/>
                <a:gdLst>
                  <a:gd name="connsiteX0" fmla="*/ -562 w 401783"/>
                  <a:gd name="connsiteY0" fmla="*/ -264 h 370836"/>
                  <a:gd name="connsiteX1" fmla="*/ 401222 w 401783"/>
                  <a:gd name="connsiteY1" fmla="*/ -264 h 370836"/>
                  <a:gd name="connsiteX2" fmla="*/ 401222 w 401783"/>
                  <a:gd name="connsiteY2" fmla="*/ 370573 h 370836"/>
                  <a:gd name="connsiteX3" fmla="*/ -562 w 401783"/>
                  <a:gd name="connsiteY3" fmla="*/ 370573 h 37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783" h="370836">
                    <a:moveTo>
                      <a:pt x="-562" y="-264"/>
                    </a:moveTo>
                    <a:lnTo>
                      <a:pt x="401222" y="-264"/>
                    </a:lnTo>
                    <a:lnTo>
                      <a:pt x="401222" y="370573"/>
                    </a:lnTo>
                    <a:lnTo>
                      <a:pt x="-562" y="370573"/>
                    </a:lnTo>
                    <a:close/>
                  </a:path>
                </a:pathLst>
              </a:custGeom>
              <a:solidFill>
                <a:srgbClr val="1C2E40"/>
              </a:solidFill>
              <a:ln w="9525" cap="flat">
                <a:noFill/>
                <a:prstDash val="solid"/>
                <a:miter/>
              </a:ln>
              <a:sp3d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23" name="Forme libre : forme 322">
                <a:extLst>
                  <a:ext uri="{FF2B5EF4-FFF2-40B4-BE49-F238E27FC236}">
                    <a16:creationId xmlns:a16="http://schemas.microsoft.com/office/drawing/2014/main" id="{CD4107B1-0DFD-41CC-8393-876C41E4981D}"/>
                  </a:ext>
                </a:extLst>
              </p:cNvPr>
              <p:cNvSpPr/>
              <p:nvPr/>
            </p:nvSpPr>
            <p:spPr>
              <a:xfrm>
                <a:off x="4165673" y="2195645"/>
                <a:ext cx="401783" cy="370836"/>
              </a:xfrm>
              <a:custGeom>
                <a:avLst/>
                <a:gdLst>
                  <a:gd name="connsiteX0" fmla="*/ -562 w 401783"/>
                  <a:gd name="connsiteY0" fmla="*/ -264 h 370836"/>
                  <a:gd name="connsiteX1" fmla="*/ 401222 w 401783"/>
                  <a:gd name="connsiteY1" fmla="*/ -264 h 370836"/>
                  <a:gd name="connsiteX2" fmla="*/ 401222 w 401783"/>
                  <a:gd name="connsiteY2" fmla="*/ 370573 h 370836"/>
                  <a:gd name="connsiteX3" fmla="*/ -562 w 401783"/>
                  <a:gd name="connsiteY3" fmla="*/ 370573 h 37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783" h="370836">
                    <a:moveTo>
                      <a:pt x="-562" y="-264"/>
                    </a:moveTo>
                    <a:lnTo>
                      <a:pt x="401222" y="-264"/>
                    </a:lnTo>
                    <a:lnTo>
                      <a:pt x="401222" y="370573"/>
                    </a:lnTo>
                    <a:lnTo>
                      <a:pt x="-562" y="370573"/>
                    </a:lnTo>
                    <a:close/>
                  </a:path>
                </a:pathLst>
              </a:custGeom>
              <a:solidFill>
                <a:srgbClr val="1C2E40"/>
              </a:solidFill>
              <a:ln w="9525" cap="flat">
                <a:noFill/>
                <a:prstDash val="solid"/>
                <a:miter/>
              </a:ln>
              <a:sp3d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24" name="Forme libre : forme 323">
                <a:extLst>
                  <a:ext uri="{FF2B5EF4-FFF2-40B4-BE49-F238E27FC236}">
                    <a16:creationId xmlns:a16="http://schemas.microsoft.com/office/drawing/2014/main" id="{26EDA739-7134-4855-9054-F5CBEA6DDB09}"/>
                  </a:ext>
                </a:extLst>
              </p:cNvPr>
              <p:cNvSpPr/>
              <p:nvPr/>
            </p:nvSpPr>
            <p:spPr>
              <a:xfrm>
                <a:off x="4567456" y="2195645"/>
                <a:ext cx="401783" cy="370836"/>
              </a:xfrm>
              <a:custGeom>
                <a:avLst/>
                <a:gdLst>
                  <a:gd name="connsiteX0" fmla="*/ -562 w 401783"/>
                  <a:gd name="connsiteY0" fmla="*/ -264 h 370836"/>
                  <a:gd name="connsiteX1" fmla="*/ 401222 w 401783"/>
                  <a:gd name="connsiteY1" fmla="*/ -264 h 370836"/>
                  <a:gd name="connsiteX2" fmla="*/ 401222 w 401783"/>
                  <a:gd name="connsiteY2" fmla="*/ 370573 h 370836"/>
                  <a:gd name="connsiteX3" fmla="*/ -562 w 401783"/>
                  <a:gd name="connsiteY3" fmla="*/ 370573 h 37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783" h="370836">
                    <a:moveTo>
                      <a:pt x="-562" y="-264"/>
                    </a:moveTo>
                    <a:lnTo>
                      <a:pt x="401222" y="-264"/>
                    </a:lnTo>
                    <a:lnTo>
                      <a:pt x="401222" y="370573"/>
                    </a:lnTo>
                    <a:lnTo>
                      <a:pt x="-562" y="370573"/>
                    </a:lnTo>
                    <a:close/>
                  </a:path>
                </a:pathLst>
              </a:custGeom>
              <a:solidFill>
                <a:srgbClr val="1C2E40"/>
              </a:solidFill>
              <a:ln w="9525" cap="flat">
                <a:noFill/>
                <a:prstDash val="solid"/>
                <a:miter/>
              </a:ln>
              <a:sp3d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25" name="Forme libre : forme 324">
                <a:extLst>
                  <a:ext uri="{FF2B5EF4-FFF2-40B4-BE49-F238E27FC236}">
                    <a16:creationId xmlns:a16="http://schemas.microsoft.com/office/drawing/2014/main" id="{3133F60E-3219-471F-A5D1-5C7E14F999DF}"/>
                  </a:ext>
                </a:extLst>
              </p:cNvPr>
              <p:cNvSpPr/>
              <p:nvPr/>
            </p:nvSpPr>
            <p:spPr>
              <a:xfrm>
                <a:off x="4969240" y="2195645"/>
                <a:ext cx="401783" cy="370836"/>
              </a:xfrm>
              <a:custGeom>
                <a:avLst/>
                <a:gdLst>
                  <a:gd name="connsiteX0" fmla="*/ -562 w 401783"/>
                  <a:gd name="connsiteY0" fmla="*/ -264 h 370836"/>
                  <a:gd name="connsiteX1" fmla="*/ 401222 w 401783"/>
                  <a:gd name="connsiteY1" fmla="*/ -264 h 370836"/>
                  <a:gd name="connsiteX2" fmla="*/ 401222 w 401783"/>
                  <a:gd name="connsiteY2" fmla="*/ 370573 h 370836"/>
                  <a:gd name="connsiteX3" fmla="*/ -562 w 401783"/>
                  <a:gd name="connsiteY3" fmla="*/ 370573 h 37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783" h="370836">
                    <a:moveTo>
                      <a:pt x="-562" y="-264"/>
                    </a:moveTo>
                    <a:lnTo>
                      <a:pt x="401222" y="-264"/>
                    </a:lnTo>
                    <a:lnTo>
                      <a:pt x="401222" y="370573"/>
                    </a:lnTo>
                    <a:lnTo>
                      <a:pt x="-562" y="370573"/>
                    </a:lnTo>
                    <a:close/>
                  </a:path>
                </a:pathLst>
              </a:custGeom>
              <a:solidFill>
                <a:srgbClr val="1C2E40"/>
              </a:solidFill>
              <a:ln w="9525" cap="flat">
                <a:noFill/>
                <a:prstDash val="solid"/>
                <a:miter/>
              </a:ln>
              <a:sp3d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26" name="Forme libre : forme 325">
                <a:extLst>
                  <a:ext uri="{FF2B5EF4-FFF2-40B4-BE49-F238E27FC236}">
                    <a16:creationId xmlns:a16="http://schemas.microsoft.com/office/drawing/2014/main" id="{B653AFEF-68DF-4D03-9871-FDAD6C70161A}"/>
                  </a:ext>
                </a:extLst>
              </p:cNvPr>
              <p:cNvSpPr/>
              <p:nvPr/>
            </p:nvSpPr>
            <p:spPr>
              <a:xfrm>
                <a:off x="3763889" y="2566482"/>
                <a:ext cx="401783" cy="370846"/>
              </a:xfrm>
              <a:custGeom>
                <a:avLst/>
                <a:gdLst>
                  <a:gd name="connsiteX0" fmla="*/ -562 w 401783"/>
                  <a:gd name="connsiteY0" fmla="*/ -264 h 370846"/>
                  <a:gd name="connsiteX1" fmla="*/ 401222 w 401783"/>
                  <a:gd name="connsiteY1" fmla="*/ -264 h 370846"/>
                  <a:gd name="connsiteX2" fmla="*/ 401222 w 401783"/>
                  <a:gd name="connsiteY2" fmla="*/ 370583 h 370846"/>
                  <a:gd name="connsiteX3" fmla="*/ -562 w 401783"/>
                  <a:gd name="connsiteY3" fmla="*/ 370583 h 370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783" h="370846">
                    <a:moveTo>
                      <a:pt x="-562" y="-264"/>
                    </a:moveTo>
                    <a:lnTo>
                      <a:pt x="401222" y="-264"/>
                    </a:lnTo>
                    <a:lnTo>
                      <a:pt x="401222" y="370583"/>
                    </a:lnTo>
                    <a:lnTo>
                      <a:pt x="-562" y="370583"/>
                    </a:lnTo>
                    <a:close/>
                  </a:path>
                </a:pathLst>
              </a:custGeom>
              <a:solidFill>
                <a:srgbClr val="1C2E40"/>
              </a:solidFill>
              <a:ln w="9525" cap="flat">
                <a:noFill/>
                <a:prstDash val="solid"/>
                <a:miter/>
              </a:ln>
              <a:sp3d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27" name="Forme libre : forme 326">
                <a:extLst>
                  <a:ext uri="{FF2B5EF4-FFF2-40B4-BE49-F238E27FC236}">
                    <a16:creationId xmlns:a16="http://schemas.microsoft.com/office/drawing/2014/main" id="{268A82DC-9A14-45CC-8706-1EBB0960D9EC}"/>
                  </a:ext>
                </a:extLst>
              </p:cNvPr>
              <p:cNvSpPr/>
              <p:nvPr/>
            </p:nvSpPr>
            <p:spPr>
              <a:xfrm>
                <a:off x="4165673" y="2566482"/>
                <a:ext cx="401783" cy="370846"/>
              </a:xfrm>
              <a:custGeom>
                <a:avLst/>
                <a:gdLst>
                  <a:gd name="connsiteX0" fmla="*/ -562 w 401783"/>
                  <a:gd name="connsiteY0" fmla="*/ -264 h 370846"/>
                  <a:gd name="connsiteX1" fmla="*/ 401222 w 401783"/>
                  <a:gd name="connsiteY1" fmla="*/ -264 h 370846"/>
                  <a:gd name="connsiteX2" fmla="*/ 401222 w 401783"/>
                  <a:gd name="connsiteY2" fmla="*/ 370583 h 370846"/>
                  <a:gd name="connsiteX3" fmla="*/ -562 w 401783"/>
                  <a:gd name="connsiteY3" fmla="*/ 370583 h 370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783" h="370846">
                    <a:moveTo>
                      <a:pt x="-562" y="-264"/>
                    </a:moveTo>
                    <a:lnTo>
                      <a:pt x="401222" y="-264"/>
                    </a:lnTo>
                    <a:lnTo>
                      <a:pt x="401222" y="370583"/>
                    </a:lnTo>
                    <a:lnTo>
                      <a:pt x="-562" y="370583"/>
                    </a:lnTo>
                    <a:close/>
                  </a:path>
                </a:pathLst>
              </a:custGeom>
              <a:solidFill>
                <a:srgbClr val="1C2E40"/>
              </a:solidFill>
              <a:ln w="9525" cap="flat">
                <a:noFill/>
                <a:prstDash val="solid"/>
                <a:miter/>
              </a:ln>
              <a:sp3d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28" name="Forme libre : forme 327">
                <a:extLst>
                  <a:ext uri="{FF2B5EF4-FFF2-40B4-BE49-F238E27FC236}">
                    <a16:creationId xmlns:a16="http://schemas.microsoft.com/office/drawing/2014/main" id="{88D4B2BA-984A-487D-93D3-AEC2D849C2CE}"/>
                  </a:ext>
                </a:extLst>
              </p:cNvPr>
              <p:cNvSpPr/>
              <p:nvPr/>
            </p:nvSpPr>
            <p:spPr>
              <a:xfrm>
                <a:off x="4567456" y="2566482"/>
                <a:ext cx="401783" cy="370846"/>
              </a:xfrm>
              <a:custGeom>
                <a:avLst/>
                <a:gdLst>
                  <a:gd name="connsiteX0" fmla="*/ -562 w 401783"/>
                  <a:gd name="connsiteY0" fmla="*/ -264 h 370846"/>
                  <a:gd name="connsiteX1" fmla="*/ 401222 w 401783"/>
                  <a:gd name="connsiteY1" fmla="*/ -264 h 370846"/>
                  <a:gd name="connsiteX2" fmla="*/ 401222 w 401783"/>
                  <a:gd name="connsiteY2" fmla="*/ 370583 h 370846"/>
                  <a:gd name="connsiteX3" fmla="*/ -562 w 401783"/>
                  <a:gd name="connsiteY3" fmla="*/ 370583 h 370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783" h="370846">
                    <a:moveTo>
                      <a:pt x="-562" y="-264"/>
                    </a:moveTo>
                    <a:lnTo>
                      <a:pt x="401222" y="-264"/>
                    </a:lnTo>
                    <a:lnTo>
                      <a:pt x="401222" y="370583"/>
                    </a:lnTo>
                    <a:lnTo>
                      <a:pt x="-562" y="370583"/>
                    </a:lnTo>
                    <a:close/>
                  </a:path>
                </a:pathLst>
              </a:custGeom>
              <a:solidFill>
                <a:srgbClr val="1C2E40"/>
              </a:solidFill>
              <a:ln w="9525" cap="flat">
                <a:noFill/>
                <a:prstDash val="solid"/>
                <a:miter/>
              </a:ln>
              <a:sp3d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29" name="Forme libre : forme 328">
                <a:extLst>
                  <a:ext uri="{FF2B5EF4-FFF2-40B4-BE49-F238E27FC236}">
                    <a16:creationId xmlns:a16="http://schemas.microsoft.com/office/drawing/2014/main" id="{22D5B7C6-E8F4-4A30-B6BA-E75C2809ABF0}"/>
                  </a:ext>
                </a:extLst>
              </p:cNvPr>
              <p:cNvSpPr/>
              <p:nvPr/>
            </p:nvSpPr>
            <p:spPr>
              <a:xfrm>
                <a:off x="4969240" y="2566482"/>
                <a:ext cx="401783" cy="370846"/>
              </a:xfrm>
              <a:custGeom>
                <a:avLst/>
                <a:gdLst>
                  <a:gd name="connsiteX0" fmla="*/ -562 w 401783"/>
                  <a:gd name="connsiteY0" fmla="*/ -264 h 370846"/>
                  <a:gd name="connsiteX1" fmla="*/ 401222 w 401783"/>
                  <a:gd name="connsiteY1" fmla="*/ -264 h 370846"/>
                  <a:gd name="connsiteX2" fmla="*/ 401222 w 401783"/>
                  <a:gd name="connsiteY2" fmla="*/ 370583 h 370846"/>
                  <a:gd name="connsiteX3" fmla="*/ -562 w 401783"/>
                  <a:gd name="connsiteY3" fmla="*/ 370583 h 370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783" h="370846">
                    <a:moveTo>
                      <a:pt x="-562" y="-264"/>
                    </a:moveTo>
                    <a:lnTo>
                      <a:pt x="401222" y="-264"/>
                    </a:lnTo>
                    <a:lnTo>
                      <a:pt x="401222" y="370583"/>
                    </a:lnTo>
                    <a:lnTo>
                      <a:pt x="-562" y="370583"/>
                    </a:lnTo>
                    <a:close/>
                  </a:path>
                </a:pathLst>
              </a:custGeom>
              <a:solidFill>
                <a:srgbClr val="1C2E40"/>
              </a:solidFill>
              <a:ln w="9525" cap="flat">
                <a:noFill/>
                <a:prstDash val="solid"/>
                <a:miter/>
              </a:ln>
              <a:sp3d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30" name="Forme libre : forme 329">
                <a:extLst>
                  <a:ext uri="{FF2B5EF4-FFF2-40B4-BE49-F238E27FC236}">
                    <a16:creationId xmlns:a16="http://schemas.microsoft.com/office/drawing/2014/main" id="{56046908-5EC3-4DEB-AF03-1C411CC3CB9C}"/>
                  </a:ext>
                </a:extLst>
              </p:cNvPr>
              <p:cNvSpPr/>
              <p:nvPr/>
            </p:nvSpPr>
            <p:spPr>
              <a:xfrm>
                <a:off x="3763889" y="2937328"/>
                <a:ext cx="401783" cy="370836"/>
              </a:xfrm>
              <a:custGeom>
                <a:avLst/>
                <a:gdLst>
                  <a:gd name="connsiteX0" fmla="*/ -562 w 401783"/>
                  <a:gd name="connsiteY0" fmla="*/ -264 h 370836"/>
                  <a:gd name="connsiteX1" fmla="*/ 401222 w 401783"/>
                  <a:gd name="connsiteY1" fmla="*/ -264 h 370836"/>
                  <a:gd name="connsiteX2" fmla="*/ 401222 w 401783"/>
                  <a:gd name="connsiteY2" fmla="*/ 370573 h 370836"/>
                  <a:gd name="connsiteX3" fmla="*/ -562 w 401783"/>
                  <a:gd name="connsiteY3" fmla="*/ 370573 h 37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783" h="370836">
                    <a:moveTo>
                      <a:pt x="-562" y="-264"/>
                    </a:moveTo>
                    <a:lnTo>
                      <a:pt x="401222" y="-264"/>
                    </a:lnTo>
                    <a:lnTo>
                      <a:pt x="401222" y="370573"/>
                    </a:lnTo>
                    <a:lnTo>
                      <a:pt x="-562" y="370573"/>
                    </a:lnTo>
                    <a:close/>
                  </a:path>
                </a:pathLst>
              </a:custGeom>
              <a:solidFill>
                <a:srgbClr val="1C2E40"/>
              </a:solidFill>
              <a:ln w="9525" cap="flat">
                <a:noFill/>
                <a:prstDash val="solid"/>
                <a:miter/>
              </a:ln>
              <a:sp3d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31" name="Forme libre : forme 330">
                <a:extLst>
                  <a:ext uri="{FF2B5EF4-FFF2-40B4-BE49-F238E27FC236}">
                    <a16:creationId xmlns:a16="http://schemas.microsoft.com/office/drawing/2014/main" id="{8551CA3A-7DC8-4BBD-8D98-9F04D2DACE3D}"/>
                  </a:ext>
                </a:extLst>
              </p:cNvPr>
              <p:cNvSpPr/>
              <p:nvPr/>
            </p:nvSpPr>
            <p:spPr>
              <a:xfrm>
                <a:off x="4165673" y="2937328"/>
                <a:ext cx="401783" cy="370836"/>
              </a:xfrm>
              <a:custGeom>
                <a:avLst/>
                <a:gdLst>
                  <a:gd name="connsiteX0" fmla="*/ -562 w 401783"/>
                  <a:gd name="connsiteY0" fmla="*/ -264 h 370836"/>
                  <a:gd name="connsiteX1" fmla="*/ 401222 w 401783"/>
                  <a:gd name="connsiteY1" fmla="*/ -264 h 370836"/>
                  <a:gd name="connsiteX2" fmla="*/ 401222 w 401783"/>
                  <a:gd name="connsiteY2" fmla="*/ 370573 h 370836"/>
                  <a:gd name="connsiteX3" fmla="*/ -562 w 401783"/>
                  <a:gd name="connsiteY3" fmla="*/ 370573 h 37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783" h="370836">
                    <a:moveTo>
                      <a:pt x="-562" y="-264"/>
                    </a:moveTo>
                    <a:lnTo>
                      <a:pt x="401222" y="-264"/>
                    </a:lnTo>
                    <a:lnTo>
                      <a:pt x="401222" y="370573"/>
                    </a:lnTo>
                    <a:lnTo>
                      <a:pt x="-562" y="370573"/>
                    </a:lnTo>
                    <a:close/>
                  </a:path>
                </a:pathLst>
              </a:custGeom>
              <a:solidFill>
                <a:srgbClr val="1C2E40"/>
              </a:solidFill>
              <a:ln w="9525" cap="flat">
                <a:noFill/>
                <a:prstDash val="solid"/>
                <a:miter/>
              </a:ln>
              <a:sp3d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32" name="Forme libre : forme 331">
                <a:extLst>
                  <a:ext uri="{FF2B5EF4-FFF2-40B4-BE49-F238E27FC236}">
                    <a16:creationId xmlns:a16="http://schemas.microsoft.com/office/drawing/2014/main" id="{AC847789-227F-4353-9CCD-B33F9134C300}"/>
                  </a:ext>
                </a:extLst>
              </p:cNvPr>
              <p:cNvSpPr/>
              <p:nvPr/>
            </p:nvSpPr>
            <p:spPr>
              <a:xfrm>
                <a:off x="4567456" y="2937328"/>
                <a:ext cx="401783" cy="370836"/>
              </a:xfrm>
              <a:custGeom>
                <a:avLst/>
                <a:gdLst>
                  <a:gd name="connsiteX0" fmla="*/ -562 w 401783"/>
                  <a:gd name="connsiteY0" fmla="*/ -264 h 370836"/>
                  <a:gd name="connsiteX1" fmla="*/ 401222 w 401783"/>
                  <a:gd name="connsiteY1" fmla="*/ -264 h 370836"/>
                  <a:gd name="connsiteX2" fmla="*/ 401222 w 401783"/>
                  <a:gd name="connsiteY2" fmla="*/ 370573 h 370836"/>
                  <a:gd name="connsiteX3" fmla="*/ -562 w 401783"/>
                  <a:gd name="connsiteY3" fmla="*/ 370573 h 37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783" h="370836">
                    <a:moveTo>
                      <a:pt x="-562" y="-264"/>
                    </a:moveTo>
                    <a:lnTo>
                      <a:pt x="401222" y="-264"/>
                    </a:lnTo>
                    <a:lnTo>
                      <a:pt x="401222" y="370573"/>
                    </a:lnTo>
                    <a:lnTo>
                      <a:pt x="-562" y="370573"/>
                    </a:lnTo>
                    <a:close/>
                  </a:path>
                </a:pathLst>
              </a:custGeom>
              <a:solidFill>
                <a:srgbClr val="1C2E40"/>
              </a:solidFill>
              <a:ln w="9525" cap="flat">
                <a:noFill/>
                <a:prstDash val="solid"/>
                <a:miter/>
              </a:ln>
              <a:sp3d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33" name="Forme libre : forme 332">
                <a:extLst>
                  <a:ext uri="{FF2B5EF4-FFF2-40B4-BE49-F238E27FC236}">
                    <a16:creationId xmlns:a16="http://schemas.microsoft.com/office/drawing/2014/main" id="{19AB39CD-392A-4747-8C5E-173A3EBB807A}"/>
                  </a:ext>
                </a:extLst>
              </p:cNvPr>
              <p:cNvSpPr/>
              <p:nvPr/>
            </p:nvSpPr>
            <p:spPr>
              <a:xfrm>
                <a:off x="4969240" y="2937328"/>
                <a:ext cx="401783" cy="370836"/>
              </a:xfrm>
              <a:custGeom>
                <a:avLst/>
                <a:gdLst>
                  <a:gd name="connsiteX0" fmla="*/ -562 w 401783"/>
                  <a:gd name="connsiteY0" fmla="*/ -264 h 370836"/>
                  <a:gd name="connsiteX1" fmla="*/ 401222 w 401783"/>
                  <a:gd name="connsiteY1" fmla="*/ -264 h 370836"/>
                  <a:gd name="connsiteX2" fmla="*/ 401222 w 401783"/>
                  <a:gd name="connsiteY2" fmla="*/ 370573 h 370836"/>
                  <a:gd name="connsiteX3" fmla="*/ -562 w 401783"/>
                  <a:gd name="connsiteY3" fmla="*/ 370573 h 37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783" h="370836">
                    <a:moveTo>
                      <a:pt x="-562" y="-264"/>
                    </a:moveTo>
                    <a:lnTo>
                      <a:pt x="401222" y="-264"/>
                    </a:lnTo>
                    <a:lnTo>
                      <a:pt x="401222" y="370573"/>
                    </a:lnTo>
                    <a:lnTo>
                      <a:pt x="-562" y="370573"/>
                    </a:lnTo>
                    <a:close/>
                  </a:path>
                </a:pathLst>
              </a:custGeom>
              <a:solidFill>
                <a:srgbClr val="1C2E40"/>
              </a:solidFill>
              <a:ln w="9525" cap="flat">
                <a:noFill/>
                <a:prstDash val="solid"/>
                <a:miter/>
              </a:ln>
              <a:sp3d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34" name="Forme libre : forme 333">
                <a:extLst>
                  <a:ext uri="{FF2B5EF4-FFF2-40B4-BE49-F238E27FC236}">
                    <a16:creationId xmlns:a16="http://schemas.microsoft.com/office/drawing/2014/main" id="{DE9202AC-E71C-459E-861B-D2FC3F4A035F}"/>
                  </a:ext>
                </a:extLst>
              </p:cNvPr>
              <p:cNvSpPr/>
              <p:nvPr/>
            </p:nvSpPr>
            <p:spPr>
              <a:xfrm>
                <a:off x="4165673" y="1818455"/>
                <a:ext cx="9525" cy="1496063"/>
              </a:xfrm>
              <a:custGeom>
                <a:avLst/>
                <a:gdLst>
                  <a:gd name="connsiteX0" fmla="*/ -562 w 9525"/>
                  <a:gd name="connsiteY0" fmla="*/ -264 h 1496063"/>
                  <a:gd name="connsiteX1" fmla="*/ -562 w 9525"/>
                  <a:gd name="connsiteY1" fmla="*/ 1495799 h 1496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496063">
                    <a:moveTo>
                      <a:pt x="-562" y="-264"/>
                    </a:moveTo>
                    <a:lnTo>
                      <a:pt x="-562" y="1495799"/>
                    </a:lnTo>
                  </a:path>
                </a:pathLst>
              </a:custGeom>
              <a:noFill/>
              <a:ln w="12700" cap="flat">
                <a:solidFill>
                  <a:srgbClr val="EFFAFF"/>
                </a:solidFill>
                <a:prstDash val="solid"/>
                <a:round/>
              </a:ln>
              <a:sp3d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35" name="Forme libre : forme 334">
                <a:extLst>
                  <a:ext uri="{FF2B5EF4-FFF2-40B4-BE49-F238E27FC236}">
                    <a16:creationId xmlns:a16="http://schemas.microsoft.com/office/drawing/2014/main" id="{15CE36C3-C61F-4AE6-A366-CC082FDD753D}"/>
                  </a:ext>
                </a:extLst>
              </p:cNvPr>
              <p:cNvSpPr/>
              <p:nvPr/>
            </p:nvSpPr>
            <p:spPr>
              <a:xfrm>
                <a:off x="4567456" y="1818455"/>
                <a:ext cx="9525" cy="1496063"/>
              </a:xfrm>
              <a:custGeom>
                <a:avLst/>
                <a:gdLst>
                  <a:gd name="connsiteX0" fmla="*/ -562 w 9525"/>
                  <a:gd name="connsiteY0" fmla="*/ -264 h 1496063"/>
                  <a:gd name="connsiteX1" fmla="*/ -562 w 9525"/>
                  <a:gd name="connsiteY1" fmla="*/ 1495799 h 1496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496063">
                    <a:moveTo>
                      <a:pt x="-562" y="-264"/>
                    </a:moveTo>
                    <a:lnTo>
                      <a:pt x="-562" y="1495799"/>
                    </a:lnTo>
                  </a:path>
                </a:pathLst>
              </a:custGeom>
              <a:noFill/>
              <a:ln w="12700" cap="flat">
                <a:solidFill>
                  <a:srgbClr val="EFFAFF"/>
                </a:solidFill>
                <a:prstDash val="solid"/>
                <a:round/>
              </a:ln>
              <a:sp3d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36" name="Forme libre : forme 335">
                <a:extLst>
                  <a:ext uri="{FF2B5EF4-FFF2-40B4-BE49-F238E27FC236}">
                    <a16:creationId xmlns:a16="http://schemas.microsoft.com/office/drawing/2014/main" id="{34B00175-BF97-48AD-8AF5-608AAD5FE258}"/>
                  </a:ext>
                </a:extLst>
              </p:cNvPr>
              <p:cNvSpPr/>
              <p:nvPr/>
            </p:nvSpPr>
            <p:spPr>
              <a:xfrm>
                <a:off x="4969240" y="1818455"/>
                <a:ext cx="9525" cy="1496063"/>
              </a:xfrm>
              <a:custGeom>
                <a:avLst/>
                <a:gdLst>
                  <a:gd name="connsiteX0" fmla="*/ -562 w 9525"/>
                  <a:gd name="connsiteY0" fmla="*/ -264 h 1496063"/>
                  <a:gd name="connsiteX1" fmla="*/ -562 w 9525"/>
                  <a:gd name="connsiteY1" fmla="*/ 1495799 h 1496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496063">
                    <a:moveTo>
                      <a:pt x="-562" y="-264"/>
                    </a:moveTo>
                    <a:lnTo>
                      <a:pt x="-562" y="1495799"/>
                    </a:lnTo>
                  </a:path>
                </a:pathLst>
              </a:custGeom>
              <a:noFill/>
              <a:ln w="12700" cap="flat">
                <a:solidFill>
                  <a:srgbClr val="EFFAFF"/>
                </a:solidFill>
                <a:prstDash val="solid"/>
                <a:round/>
              </a:ln>
              <a:sp3d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37" name="Forme libre : forme 336">
                <a:extLst>
                  <a:ext uri="{FF2B5EF4-FFF2-40B4-BE49-F238E27FC236}">
                    <a16:creationId xmlns:a16="http://schemas.microsoft.com/office/drawing/2014/main" id="{5A5B26FA-5749-4588-AE84-17101DBEECA7}"/>
                  </a:ext>
                </a:extLst>
              </p:cNvPr>
              <p:cNvSpPr/>
              <p:nvPr/>
            </p:nvSpPr>
            <p:spPr>
              <a:xfrm>
                <a:off x="3757536" y="2195645"/>
                <a:ext cx="1619840" cy="9525"/>
              </a:xfrm>
              <a:custGeom>
                <a:avLst/>
                <a:gdLst>
                  <a:gd name="connsiteX0" fmla="*/ -562 w 1619840"/>
                  <a:gd name="connsiteY0" fmla="*/ -264 h 9525"/>
                  <a:gd name="connsiteX1" fmla="*/ 1619279 w 1619840"/>
                  <a:gd name="connsiteY1" fmla="*/ -26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19840" h="9525">
                    <a:moveTo>
                      <a:pt x="-562" y="-264"/>
                    </a:moveTo>
                    <a:lnTo>
                      <a:pt x="1619279" y="-264"/>
                    </a:lnTo>
                  </a:path>
                </a:pathLst>
              </a:custGeom>
              <a:noFill/>
              <a:ln w="12700" cap="flat">
                <a:solidFill>
                  <a:srgbClr val="EFFAFF"/>
                </a:solidFill>
                <a:prstDash val="solid"/>
                <a:round/>
              </a:ln>
              <a:sp3d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38" name="Forme libre : forme 337">
                <a:extLst>
                  <a:ext uri="{FF2B5EF4-FFF2-40B4-BE49-F238E27FC236}">
                    <a16:creationId xmlns:a16="http://schemas.microsoft.com/office/drawing/2014/main" id="{1B594232-C9ED-4DE4-90E2-2129E4388ACC}"/>
                  </a:ext>
                </a:extLst>
              </p:cNvPr>
              <p:cNvSpPr/>
              <p:nvPr/>
            </p:nvSpPr>
            <p:spPr>
              <a:xfrm>
                <a:off x="3757536" y="2566482"/>
                <a:ext cx="1619840" cy="9525"/>
              </a:xfrm>
              <a:custGeom>
                <a:avLst/>
                <a:gdLst>
                  <a:gd name="connsiteX0" fmla="*/ -562 w 1619840"/>
                  <a:gd name="connsiteY0" fmla="*/ -264 h 9525"/>
                  <a:gd name="connsiteX1" fmla="*/ 1619279 w 1619840"/>
                  <a:gd name="connsiteY1" fmla="*/ -26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19840" h="9525">
                    <a:moveTo>
                      <a:pt x="-562" y="-264"/>
                    </a:moveTo>
                    <a:lnTo>
                      <a:pt x="1619279" y="-264"/>
                    </a:lnTo>
                  </a:path>
                </a:pathLst>
              </a:custGeom>
              <a:noFill/>
              <a:ln w="12700" cap="flat">
                <a:solidFill>
                  <a:srgbClr val="EFFAFF"/>
                </a:solidFill>
                <a:prstDash val="solid"/>
                <a:round/>
              </a:ln>
              <a:sp3d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39" name="Forme libre : forme 338">
                <a:extLst>
                  <a:ext uri="{FF2B5EF4-FFF2-40B4-BE49-F238E27FC236}">
                    <a16:creationId xmlns:a16="http://schemas.microsoft.com/office/drawing/2014/main" id="{E407A793-8565-4C5C-BCFD-C771E94E8267}"/>
                  </a:ext>
                </a:extLst>
              </p:cNvPr>
              <p:cNvSpPr/>
              <p:nvPr/>
            </p:nvSpPr>
            <p:spPr>
              <a:xfrm>
                <a:off x="3757536" y="2937328"/>
                <a:ext cx="1619840" cy="9525"/>
              </a:xfrm>
              <a:custGeom>
                <a:avLst/>
                <a:gdLst>
                  <a:gd name="connsiteX0" fmla="*/ -562 w 1619840"/>
                  <a:gd name="connsiteY0" fmla="*/ -264 h 9525"/>
                  <a:gd name="connsiteX1" fmla="*/ 1619279 w 1619840"/>
                  <a:gd name="connsiteY1" fmla="*/ -26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19840" h="9525">
                    <a:moveTo>
                      <a:pt x="-562" y="-264"/>
                    </a:moveTo>
                    <a:lnTo>
                      <a:pt x="1619279" y="-264"/>
                    </a:lnTo>
                  </a:path>
                </a:pathLst>
              </a:custGeom>
              <a:noFill/>
              <a:ln w="12700" cap="flat">
                <a:solidFill>
                  <a:srgbClr val="EFFAFF"/>
                </a:solidFill>
                <a:prstDash val="solid"/>
                <a:round/>
              </a:ln>
              <a:sp3d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40" name="Forme libre : forme 339">
                <a:extLst>
                  <a:ext uri="{FF2B5EF4-FFF2-40B4-BE49-F238E27FC236}">
                    <a16:creationId xmlns:a16="http://schemas.microsoft.com/office/drawing/2014/main" id="{A01E7056-C0A1-4C54-B400-CD6E18AEF4C5}"/>
                  </a:ext>
                </a:extLst>
              </p:cNvPr>
              <p:cNvSpPr/>
              <p:nvPr/>
            </p:nvSpPr>
            <p:spPr>
              <a:xfrm>
                <a:off x="3763889" y="1818455"/>
                <a:ext cx="9525" cy="1496063"/>
              </a:xfrm>
              <a:custGeom>
                <a:avLst/>
                <a:gdLst>
                  <a:gd name="connsiteX0" fmla="*/ -562 w 9525"/>
                  <a:gd name="connsiteY0" fmla="*/ -264 h 1496063"/>
                  <a:gd name="connsiteX1" fmla="*/ -562 w 9525"/>
                  <a:gd name="connsiteY1" fmla="*/ 1495799 h 1496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496063">
                    <a:moveTo>
                      <a:pt x="-562" y="-264"/>
                    </a:moveTo>
                    <a:lnTo>
                      <a:pt x="-562" y="1495799"/>
                    </a:lnTo>
                  </a:path>
                </a:pathLst>
              </a:custGeom>
              <a:noFill/>
              <a:ln w="12700" cap="flat">
                <a:solidFill>
                  <a:srgbClr val="EFFAFF"/>
                </a:solidFill>
                <a:prstDash val="solid"/>
                <a:round/>
              </a:ln>
              <a:sp3d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41" name="Forme libre : forme 340">
                <a:extLst>
                  <a:ext uri="{FF2B5EF4-FFF2-40B4-BE49-F238E27FC236}">
                    <a16:creationId xmlns:a16="http://schemas.microsoft.com/office/drawing/2014/main" id="{6627D6E4-5A80-4A24-8EB7-EF7FC4040026}"/>
                  </a:ext>
                </a:extLst>
              </p:cNvPr>
              <p:cNvSpPr/>
              <p:nvPr/>
            </p:nvSpPr>
            <p:spPr>
              <a:xfrm>
                <a:off x="5371023" y="1818455"/>
                <a:ext cx="9525" cy="1496063"/>
              </a:xfrm>
              <a:custGeom>
                <a:avLst/>
                <a:gdLst>
                  <a:gd name="connsiteX0" fmla="*/ -562 w 9525"/>
                  <a:gd name="connsiteY0" fmla="*/ -264 h 1496063"/>
                  <a:gd name="connsiteX1" fmla="*/ -562 w 9525"/>
                  <a:gd name="connsiteY1" fmla="*/ 1495799 h 1496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496063">
                    <a:moveTo>
                      <a:pt x="-562" y="-264"/>
                    </a:moveTo>
                    <a:lnTo>
                      <a:pt x="-562" y="1495799"/>
                    </a:lnTo>
                  </a:path>
                </a:pathLst>
              </a:custGeom>
              <a:noFill/>
              <a:ln w="12700" cap="flat">
                <a:solidFill>
                  <a:srgbClr val="EFFAFF"/>
                </a:solidFill>
                <a:prstDash val="solid"/>
                <a:round/>
              </a:ln>
              <a:sp3d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42" name="Forme libre : forme 341">
                <a:extLst>
                  <a:ext uri="{FF2B5EF4-FFF2-40B4-BE49-F238E27FC236}">
                    <a16:creationId xmlns:a16="http://schemas.microsoft.com/office/drawing/2014/main" id="{D6227C32-5E37-48FD-9798-F8628CBEE449}"/>
                  </a:ext>
                </a:extLst>
              </p:cNvPr>
              <p:cNvSpPr/>
              <p:nvPr/>
            </p:nvSpPr>
            <p:spPr>
              <a:xfrm>
                <a:off x="3757536" y="1824808"/>
                <a:ext cx="1619840" cy="9525"/>
              </a:xfrm>
              <a:custGeom>
                <a:avLst/>
                <a:gdLst>
                  <a:gd name="connsiteX0" fmla="*/ -562 w 1619840"/>
                  <a:gd name="connsiteY0" fmla="*/ -264 h 9525"/>
                  <a:gd name="connsiteX1" fmla="*/ 1619279 w 1619840"/>
                  <a:gd name="connsiteY1" fmla="*/ -26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19840" h="9525">
                    <a:moveTo>
                      <a:pt x="-562" y="-264"/>
                    </a:moveTo>
                    <a:lnTo>
                      <a:pt x="1619279" y="-264"/>
                    </a:lnTo>
                  </a:path>
                </a:pathLst>
              </a:custGeom>
              <a:noFill/>
              <a:ln w="12700" cap="flat">
                <a:solidFill>
                  <a:srgbClr val="EFFAFF"/>
                </a:solidFill>
                <a:prstDash val="solid"/>
                <a:round/>
              </a:ln>
              <a:sp3d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43" name="Forme libre : forme 342">
                <a:extLst>
                  <a:ext uri="{FF2B5EF4-FFF2-40B4-BE49-F238E27FC236}">
                    <a16:creationId xmlns:a16="http://schemas.microsoft.com/office/drawing/2014/main" id="{CF9DC4F9-2F86-4F71-BB74-6D055FFD5B33}"/>
                  </a:ext>
                </a:extLst>
              </p:cNvPr>
              <p:cNvSpPr/>
              <p:nvPr/>
            </p:nvSpPr>
            <p:spPr>
              <a:xfrm>
                <a:off x="3757536" y="3308165"/>
                <a:ext cx="1619840" cy="9525"/>
              </a:xfrm>
              <a:custGeom>
                <a:avLst/>
                <a:gdLst>
                  <a:gd name="connsiteX0" fmla="*/ -562 w 1619840"/>
                  <a:gd name="connsiteY0" fmla="*/ -264 h 9525"/>
                  <a:gd name="connsiteX1" fmla="*/ 1619279 w 1619840"/>
                  <a:gd name="connsiteY1" fmla="*/ -26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19840" h="9525">
                    <a:moveTo>
                      <a:pt x="-562" y="-264"/>
                    </a:moveTo>
                    <a:lnTo>
                      <a:pt x="1619279" y="-264"/>
                    </a:lnTo>
                  </a:path>
                </a:pathLst>
              </a:custGeom>
              <a:noFill/>
              <a:ln w="12700" cap="flat">
                <a:solidFill>
                  <a:srgbClr val="EFFAFF"/>
                </a:solidFill>
                <a:prstDash val="solid"/>
                <a:round/>
              </a:ln>
              <a:sp3d contourW="1270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7013995"/>
      </p:ext>
    </p:extLst>
  </p:cSld>
  <p:clrMapOvr>
    <a:masterClrMapping/>
  </p:clrMapOvr>
  <p:transition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F95DE4-D6D3-470D-A2BF-6F80B16A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un tableau de plus d’une dimension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841A56-D7FC-4B51-A6D0-72BD9DBE2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4800" y="1085850"/>
            <a:ext cx="4674148" cy="3829050"/>
          </a:xfrm>
        </p:spPr>
        <p:txBody>
          <a:bodyPr/>
          <a:lstStyle/>
          <a:p>
            <a:r>
              <a:rPr lang="fr-FR" sz="2000" dirty="0"/>
              <a:t>Exemple d’un tableau d’entiers de 2 « lignes » et 3 « colonnes » :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98188C-0756-4BAD-B60D-49E8C2A20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6261CA-EBB0-4093-8B02-0A33F66C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FACA90-AEB5-4872-8BE3-822D6A84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53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8457655-05B4-4AB9-9DB8-BB57686BC3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/>
          </a:bodyPr>
          <a:lstStyle/>
          <a:p>
            <a:pPr lvl="0"/>
            <a:r>
              <a:rPr lang="fr-FR" sz="900" dirty="0">
                <a:solidFill>
                  <a:srgbClr val="2F4E6C"/>
                </a:solidFill>
              </a:rPr>
              <a:t>Tableaux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Tableaux par l’exemple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Un tableau en mémoire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Syntaxe de création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Accès aux éléments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Taille d’un tableau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Copier un tableau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Bilan sur les tableaux de taille fixe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Tableau de taille dynamique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Changement de taille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Ajout / suppression en fin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Bilan</a:t>
            </a:r>
          </a:p>
          <a:p>
            <a:pPr lvl="0"/>
            <a:r>
              <a:rPr lang="fr-FR" sz="900" dirty="0">
                <a:solidFill>
                  <a:srgbClr val="2F4E6C"/>
                </a:solidFill>
              </a:rPr>
              <a:t>Chaines de caractères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Codage des caractères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Manipulation de chaines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Chaines de longueur dynamique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Bilan</a:t>
            </a:r>
          </a:p>
          <a:p>
            <a:pPr lvl="0"/>
            <a:r>
              <a:rPr lang="fr-FR" sz="900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Tableaux à plusieurs dimensions</a:t>
            </a:r>
          </a:p>
          <a:p>
            <a:pPr lvl="1"/>
            <a:r>
              <a:rPr lang="fr-FR" sz="800" dirty="0">
                <a:solidFill>
                  <a:schemeClr val="bg2"/>
                </a:solidFill>
              </a:rPr>
              <a:t>Dimension</a:t>
            </a:r>
          </a:p>
          <a:p>
            <a:pPr lvl="1"/>
            <a:r>
              <a:rPr lang="fr-FR" sz="800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Création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Tableaux dynamiques à ND</a:t>
            </a:r>
          </a:p>
        </p:txBody>
      </p:sp>
      <p:sp>
        <p:nvSpPr>
          <p:cNvPr id="8" name="code">
            <a:extLst>
              <a:ext uri="{FF2B5EF4-FFF2-40B4-BE49-F238E27FC236}">
                <a16:creationId xmlns:a16="http://schemas.microsoft.com/office/drawing/2014/main" id="{192358F8-FA7A-41DD-B14C-2989745AE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259" y="1930420"/>
            <a:ext cx="3811905" cy="641330"/>
          </a:xfrm>
          <a:prstGeom prst="roundRect">
            <a:avLst>
              <a:gd name="adj" fmla="val 15696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600" b="1" i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tab[</a:t>
            </a:r>
            <a:r>
              <a:rPr lang="fr-FR" sz="1600" b="1" i="0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fr-FR" sz="1600" b="1" i="0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 = { { </a:t>
            </a:r>
            <a:r>
              <a:rPr lang="fr-FR" sz="1600" b="1" dirty="0">
                <a:solidFill>
                  <a:srgbClr val="B8D7A3"/>
                </a:solidFill>
                <a:latin typeface="consolas" panose="020B0609020204030204" pitchFamily="49" charset="0"/>
              </a:rPr>
              <a:t>1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1" dirty="0">
                <a:solidFill>
                  <a:srgbClr val="B8D7A3"/>
                </a:solidFill>
                <a:latin typeface="consolas" panose="020B0609020204030204" pitchFamily="49" charset="0"/>
              </a:rPr>
              <a:t>2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1" dirty="0">
                <a:solidFill>
                  <a:srgbClr val="B8D7A3"/>
                </a:solidFill>
                <a:latin typeface="consolas" panose="020B0609020204030204" pitchFamily="49" charset="0"/>
              </a:rPr>
              <a:t>3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>
              <a:spcAft>
                <a:spcPts val="0"/>
              </a:spcAft>
            </a:pPr>
            <a:r>
              <a:rPr lang="fr-FR" sz="1600" b="1" dirty="0">
                <a:solidFill>
                  <a:srgbClr val="DCDCDC"/>
                </a:solidFill>
                <a:latin typeface="consolas" panose="020B0609020204030204" pitchFamily="49" charset="0"/>
              </a:rPr>
              <a:t>                 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600" b="1" dirty="0">
                <a:solidFill>
                  <a:srgbClr val="B8D7A3"/>
                </a:solidFill>
                <a:latin typeface="consolas" panose="020B0609020204030204" pitchFamily="49" charset="0"/>
              </a:rPr>
              <a:t>4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1" dirty="0">
                <a:solidFill>
                  <a:srgbClr val="B8D7A3"/>
                </a:solidFill>
                <a:latin typeface="consolas" panose="020B0609020204030204" pitchFamily="49" charset="0"/>
              </a:rPr>
              <a:t>5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1" dirty="0">
                <a:solidFill>
                  <a:srgbClr val="B8D7A3"/>
                </a:solidFill>
                <a:latin typeface="consolas" panose="020B0609020204030204" pitchFamily="49" charset="0"/>
              </a:rPr>
              <a:t>6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} };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04C653-BB40-4829-A8A5-1A630A020A6F}"/>
              </a:ext>
            </a:extLst>
          </p:cNvPr>
          <p:cNvSpPr/>
          <p:nvPr/>
        </p:nvSpPr>
        <p:spPr>
          <a:xfrm>
            <a:off x="7904080" y="1082618"/>
            <a:ext cx="864096" cy="3312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4CF4748-E22A-4C36-BF2B-D25F17595189}"/>
              </a:ext>
            </a:extLst>
          </p:cNvPr>
          <p:cNvSpPr txBox="1"/>
          <p:nvPr/>
        </p:nvSpPr>
        <p:spPr bwMode="auto">
          <a:xfrm>
            <a:off x="7754794" y="4390991"/>
            <a:ext cx="1148904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kern="1200" dirty="0">
                <a:latin typeface="Segoe UI" panose="020B0502040204020203" pitchFamily="34" charset="0"/>
                <a:cs typeface="Segoe UI" panose="020B0502040204020203" pitchFamily="34" charset="0"/>
              </a:rPr>
              <a:t>Mémoire de</a:t>
            </a:r>
            <a:br>
              <a:rPr lang="fr-FR" sz="1400" kern="1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1400" kern="1200" dirty="0">
                <a:latin typeface="Segoe UI" panose="020B0502040204020203" pitchFamily="34" charset="0"/>
                <a:cs typeface="Segoe UI" panose="020B0502040204020203" pitchFamily="34" charset="0"/>
              </a:rPr>
              <a:t>l’ordinateur</a:t>
            </a:r>
          </a:p>
        </p:txBody>
      </p: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91E984B6-4011-4CBC-A765-8CBA32A7DE64}"/>
              </a:ext>
            </a:extLst>
          </p:cNvPr>
          <p:cNvGrpSpPr/>
          <p:nvPr/>
        </p:nvGrpSpPr>
        <p:grpSpPr>
          <a:xfrm>
            <a:off x="7904080" y="2736000"/>
            <a:ext cx="864096" cy="646894"/>
            <a:chOff x="7904080" y="2736000"/>
            <a:chExt cx="864096" cy="64689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BA7B13-6836-41FF-8335-6019185405F3}"/>
                </a:ext>
              </a:extLst>
            </p:cNvPr>
            <p:cNvSpPr/>
            <p:nvPr/>
          </p:nvSpPr>
          <p:spPr>
            <a:xfrm>
              <a:off x="7904080" y="2736000"/>
              <a:ext cx="864096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360B59D-AB61-47ED-8B92-BCA48DA0B094}"/>
                </a:ext>
              </a:extLst>
            </p:cNvPr>
            <p:cNvSpPr/>
            <p:nvPr/>
          </p:nvSpPr>
          <p:spPr>
            <a:xfrm>
              <a:off x="7904080" y="2951988"/>
              <a:ext cx="864096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EEFFD96-5350-4F8D-83C1-52628F9AB3B8}"/>
                </a:ext>
              </a:extLst>
            </p:cNvPr>
            <p:cNvSpPr/>
            <p:nvPr/>
          </p:nvSpPr>
          <p:spPr>
            <a:xfrm>
              <a:off x="7904080" y="3166870"/>
              <a:ext cx="864096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1075B273-D843-424D-81B9-1F551E8BE022}"/>
              </a:ext>
            </a:extLst>
          </p:cNvPr>
          <p:cNvGrpSpPr/>
          <p:nvPr/>
        </p:nvGrpSpPr>
        <p:grpSpPr>
          <a:xfrm>
            <a:off x="7904080" y="3384000"/>
            <a:ext cx="864096" cy="647197"/>
            <a:chOff x="7904080" y="3384000"/>
            <a:chExt cx="864096" cy="64719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DC3DFEC-C512-49E3-9470-CE8E93151DBE}"/>
                </a:ext>
              </a:extLst>
            </p:cNvPr>
            <p:cNvSpPr/>
            <p:nvPr/>
          </p:nvSpPr>
          <p:spPr>
            <a:xfrm>
              <a:off x="7904080" y="3384000"/>
              <a:ext cx="864096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BD52B2A-DD24-4A76-8D4D-2064CB16643F}"/>
                </a:ext>
              </a:extLst>
            </p:cNvPr>
            <p:cNvSpPr/>
            <p:nvPr/>
          </p:nvSpPr>
          <p:spPr>
            <a:xfrm>
              <a:off x="7904080" y="3600000"/>
              <a:ext cx="864096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74B4883-9D38-4566-B716-7329B5883EE5}"/>
                </a:ext>
              </a:extLst>
            </p:cNvPr>
            <p:cNvSpPr/>
            <p:nvPr/>
          </p:nvSpPr>
          <p:spPr>
            <a:xfrm>
              <a:off x="7904080" y="3815173"/>
              <a:ext cx="864096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FBB0A18-6339-4E2E-9CC1-52A39651DE6B}"/>
              </a:ext>
            </a:extLst>
          </p:cNvPr>
          <p:cNvGrpSpPr/>
          <p:nvPr/>
        </p:nvGrpSpPr>
        <p:grpSpPr>
          <a:xfrm>
            <a:off x="7904080" y="3384001"/>
            <a:ext cx="864096" cy="647196"/>
            <a:chOff x="7904080" y="3384001"/>
            <a:chExt cx="864096" cy="647196"/>
          </a:xfrm>
        </p:grpSpPr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99BEF90C-116F-4F7A-A329-1DC6305E6802}"/>
                </a:ext>
              </a:extLst>
            </p:cNvPr>
            <p:cNvSpPr txBox="1"/>
            <p:nvPr/>
          </p:nvSpPr>
          <p:spPr bwMode="auto">
            <a:xfrm>
              <a:off x="7904080" y="3384001"/>
              <a:ext cx="864096" cy="21602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0" rIns="91440" bIns="0" numCol="1" rtlCol="0" anchor="t" anchorCtr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fr-FR" sz="2000" dirty="0">
                  <a:solidFill>
                    <a:schemeClr val="bg1"/>
                  </a:solidFill>
                  <a:latin typeface="Lucida Console" panose="020B0609040504020204" pitchFamily="49" charset="0"/>
                  <a:cs typeface="Segoe UI" panose="020B0502040204020203" pitchFamily="34" charset="0"/>
                </a:rPr>
                <a:t>3</a:t>
              </a:r>
              <a:endParaRPr lang="fr-FR" sz="2000" kern="12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endParaRP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C11937F6-AEFD-4893-B2E3-29C36F7989EC}"/>
                </a:ext>
              </a:extLst>
            </p:cNvPr>
            <p:cNvSpPr txBox="1"/>
            <p:nvPr/>
          </p:nvSpPr>
          <p:spPr bwMode="auto">
            <a:xfrm>
              <a:off x="7904080" y="3815174"/>
              <a:ext cx="864096" cy="21602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0" rIns="91440" bIns="0" numCol="1" rtlCol="0" anchor="t" anchorCtr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fr-FR" sz="2000" dirty="0">
                  <a:solidFill>
                    <a:schemeClr val="bg1"/>
                  </a:solidFill>
                  <a:latin typeface="Lucida Console" panose="020B0609040504020204" pitchFamily="49" charset="0"/>
                  <a:cs typeface="Segoe UI" panose="020B0502040204020203" pitchFamily="34" charset="0"/>
                </a:rPr>
                <a:t>1</a:t>
              </a:r>
              <a:endParaRPr lang="fr-FR" sz="2000" kern="12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53B8B93A-3B84-4AF3-AF71-3A52C685803A}"/>
                </a:ext>
              </a:extLst>
            </p:cNvPr>
            <p:cNvSpPr txBox="1"/>
            <p:nvPr/>
          </p:nvSpPr>
          <p:spPr bwMode="auto">
            <a:xfrm>
              <a:off x="7904080" y="3600001"/>
              <a:ext cx="864096" cy="21602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0" rIns="91440" bIns="0" numCol="1" rtlCol="0" anchor="t" anchorCtr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fr-FR" sz="2000" dirty="0">
                  <a:solidFill>
                    <a:schemeClr val="bg1"/>
                  </a:solidFill>
                  <a:latin typeface="Lucida Console" panose="020B0609040504020204" pitchFamily="49" charset="0"/>
                  <a:cs typeface="Segoe UI" panose="020B0502040204020203" pitchFamily="34" charset="0"/>
                </a:rPr>
                <a:t>2</a:t>
              </a:r>
              <a:endParaRPr lang="fr-FR" sz="2000" kern="12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8E5D4057-E7A2-4693-AF65-A46058931993}"/>
              </a:ext>
            </a:extLst>
          </p:cNvPr>
          <p:cNvGrpSpPr/>
          <p:nvPr/>
        </p:nvGrpSpPr>
        <p:grpSpPr>
          <a:xfrm>
            <a:off x="7904080" y="2736000"/>
            <a:ext cx="864096" cy="1296000"/>
            <a:chOff x="7904080" y="2736000"/>
            <a:chExt cx="864096" cy="1296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2072F51-BB8B-4BDF-B6CC-03DF8CCD8DA4}"/>
                </a:ext>
              </a:extLst>
            </p:cNvPr>
            <p:cNvSpPr/>
            <p:nvPr/>
          </p:nvSpPr>
          <p:spPr>
            <a:xfrm>
              <a:off x="7904080" y="2736000"/>
              <a:ext cx="864096" cy="648000"/>
            </a:xfrm>
            <a:prstGeom prst="rect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93EEC5E-A48C-4B65-AE7D-1E9B89FB7C90}"/>
                </a:ext>
              </a:extLst>
            </p:cNvPr>
            <p:cNvSpPr/>
            <p:nvPr/>
          </p:nvSpPr>
          <p:spPr>
            <a:xfrm>
              <a:off x="7904080" y="3384000"/>
              <a:ext cx="864096" cy="648000"/>
            </a:xfrm>
            <a:prstGeom prst="rect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DFE33CBA-11A9-4278-BCEE-70EBD15305AF}"/>
              </a:ext>
            </a:extLst>
          </p:cNvPr>
          <p:cNvGrpSpPr/>
          <p:nvPr/>
        </p:nvGrpSpPr>
        <p:grpSpPr>
          <a:xfrm>
            <a:off x="5591343" y="2705512"/>
            <a:ext cx="2312737" cy="1356173"/>
            <a:chOff x="5591343" y="2705512"/>
            <a:chExt cx="2312737" cy="1356173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F4A8D18F-E34E-4AD3-A9F7-038A9F4D8B33}"/>
                </a:ext>
              </a:extLst>
            </p:cNvPr>
            <p:cNvSpPr txBox="1"/>
            <p:nvPr/>
          </p:nvSpPr>
          <p:spPr bwMode="auto">
            <a:xfrm>
              <a:off x="5591343" y="3784686"/>
              <a:ext cx="2231701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 sz="1200" dirty="0">
                  <a:latin typeface="Consolas" panose="020B0609020204030204" pitchFamily="49" charset="0"/>
                  <a:cs typeface="Segoe UI" panose="020B0502040204020203" pitchFamily="34" charset="0"/>
                </a:rPr>
                <a:t>tab</a:t>
              </a:r>
              <a:r>
                <a:rPr lang="fr-F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 et </a:t>
              </a:r>
              <a:r>
                <a:rPr lang="fr-FR" sz="1200" dirty="0">
                  <a:latin typeface="Consolas" panose="020B0609020204030204" pitchFamily="49" charset="0"/>
                  <a:cs typeface="Segoe UI" panose="020B0502040204020203" pitchFamily="34" charset="0"/>
                </a:rPr>
                <a:t>tab[</a:t>
              </a:r>
              <a:r>
                <a:rPr lang="fr-FR" sz="1200" b="1" dirty="0">
                  <a:solidFill>
                    <a:srgbClr val="B8D7A3"/>
                  </a:solidFill>
                  <a:latin typeface="Consolas" panose="020B0609020204030204" pitchFamily="49" charset="0"/>
                  <a:cs typeface="+mn-cs"/>
                </a:rPr>
                <a:t>0</a:t>
              </a:r>
              <a:r>
                <a:rPr lang="fr-FR" sz="1200" dirty="0">
                  <a:latin typeface="Consolas" panose="020B0609020204030204" pitchFamily="49" charset="0"/>
                  <a:cs typeface="Segoe UI" panose="020B0502040204020203" pitchFamily="34" charset="0"/>
                </a:rPr>
                <a:t>]</a:t>
              </a:r>
              <a:r>
                <a:rPr lang="fr-F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 et </a:t>
              </a:r>
              <a:r>
                <a:rPr lang="fr-FR" sz="1200" dirty="0">
                  <a:latin typeface="Consolas" panose="020B0609020204030204" pitchFamily="49" charset="0"/>
                  <a:cs typeface="Segoe UI" panose="020B0502040204020203" pitchFamily="34" charset="0"/>
                </a:rPr>
                <a:t>tab[</a:t>
              </a:r>
              <a:r>
                <a:rPr lang="fr-FR" sz="1200" b="1" dirty="0">
                  <a:solidFill>
                    <a:srgbClr val="B8D7A3"/>
                  </a:solidFill>
                  <a:latin typeface="Consolas" panose="020B0609020204030204" pitchFamily="49" charset="0"/>
                  <a:cs typeface="+mn-cs"/>
                </a:rPr>
                <a:t>0</a:t>
              </a:r>
              <a:r>
                <a:rPr lang="fr-FR" sz="1200" dirty="0">
                  <a:latin typeface="Consolas" panose="020B0609020204030204" pitchFamily="49" charset="0"/>
                  <a:cs typeface="Segoe UI" panose="020B0502040204020203" pitchFamily="34" charset="0"/>
                </a:rPr>
                <a:t>][</a:t>
              </a:r>
              <a:r>
                <a:rPr lang="fr-FR" sz="1200" b="1" dirty="0">
                  <a:solidFill>
                    <a:srgbClr val="B8D7A3"/>
                  </a:solidFill>
                  <a:latin typeface="Consolas" panose="020B0609020204030204" pitchFamily="49" charset="0"/>
                  <a:cs typeface="+mn-cs"/>
                </a:rPr>
                <a:t>0</a:t>
              </a:r>
              <a:r>
                <a:rPr lang="fr-FR" sz="1200" dirty="0">
                  <a:latin typeface="Consolas" panose="020B0609020204030204" pitchFamily="49" charset="0"/>
                  <a:cs typeface="Segoe UI" panose="020B0502040204020203" pitchFamily="34" charset="0"/>
                </a:rPr>
                <a:t>]</a:t>
              </a:r>
              <a:endParaRPr lang="fr-FR" sz="1200" kern="1200" dirty="0">
                <a:latin typeface="Consolas" panose="020B0609020204030204" pitchFamily="49" charset="0"/>
                <a:cs typeface="Segoe UI" panose="020B0502040204020203" pitchFamily="34" charset="0"/>
              </a:endParaRPr>
            </a:p>
          </p:txBody>
        </p: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FD3DF9AB-1DA8-4D25-9953-793C257756C8}"/>
                </a:ext>
              </a:extLst>
            </p:cNvPr>
            <p:cNvCxnSpPr>
              <a:cxnSpLocks/>
              <a:stCxn id="15" idx="1"/>
              <a:endCxn id="16" idx="3"/>
            </p:cNvCxnSpPr>
            <p:nvPr/>
          </p:nvCxnSpPr>
          <p:spPr>
            <a:xfrm flipH="1">
              <a:off x="7823044" y="3923185"/>
              <a:ext cx="8103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4B677061-3FD3-444D-AEC4-ED976F9FA81B}"/>
                </a:ext>
              </a:extLst>
            </p:cNvPr>
            <p:cNvSpPr txBox="1"/>
            <p:nvPr/>
          </p:nvSpPr>
          <p:spPr bwMode="auto">
            <a:xfrm>
              <a:off x="6147585" y="3137182"/>
              <a:ext cx="1675459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 sz="1200" dirty="0">
                  <a:latin typeface="Consolas" panose="020B0609020204030204" pitchFamily="49" charset="0"/>
                  <a:cs typeface="Segoe UI" panose="020B0502040204020203" pitchFamily="34" charset="0"/>
                </a:rPr>
                <a:t>tab[</a:t>
              </a:r>
              <a:r>
                <a:rPr lang="fr-FR" sz="1200" b="1" dirty="0">
                  <a:solidFill>
                    <a:srgbClr val="B8D7A3"/>
                  </a:solidFill>
                  <a:latin typeface="Consolas" panose="020B0609020204030204" pitchFamily="49" charset="0"/>
                  <a:cs typeface="+mn-cs"/>
                </a:rPr>
                <a:t>1</a:t>
              </a:r>
              <a:r>
                <a:rPr lang="fr-FR" sz="1200" dirty="0">
                  <a:latin typeface="Consolas" panose="020B0609020204030204" pitchFamily="49" charset="0"/>
                  <a:cs typeface="Segoe UI" panose="020B0502040204020203" pitchFamily="34" charset="0"/>
                </a:rPr>
                <a:t>]</a:t>
              </a:r>
              <a:r>
                <a:rPr lang="fr-F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 et </a:t>
              </a:r>
              <a:r>
                <a:rPr lang="fr-FR" sz="1200" dirty="0">
                  <a:latin typeface="Consolas" panose="020B0609020204030204" pitchFamily="49" charset="0"/>
                  <a:cs typeface="Segoe UI" panose="020B0502040204020203" pitchFamily="34" charset="0"/>
                </a:rPr>
                <a:t>tab[</a:t>
              </a:r>
              <a:r>
                <a:rPr lang="fr-FR" sz="1200" b="1" dirty="0">
                  <a:solidFill>
                    <a:srgbClr val="B8D7A3"/>
                  </a:solidFill>
                  <a:latin typeface="Consolas" panose="020B0609020204030204" pitchFamily="49" charset="0"/>
                  <a:cs typeface="+mn-cs"/>
                </a:rPr>
                <a:t>1</a:t>
              </a:r>
              <a:r>
                <a:rPr lang="fr-FR" sz="1200" dirty="0">
                  <a:latin typeface="Consolas" panose="020B0609020204030204" pitchFamily="49" charset="0"/>
                  <a:cs typeface="Segoe UI" panose="020B0502040204020203" pitchFamily="34" charset="0"/>
                </a:rPr>
                <a:t>][</a:t>
              </a:r>
              <a:r>
                <a:rPr lang="fr-FR" sz="1200" b="1" dirty="0">
                  <a:solidFill>
                    <a:srgbClr val="B8D7A3"/>
                  </a:solidFill>
                  <a:latin typeface="Consolas" panose="020B0609020204030204" pitchFamily="49" charset="0"/>
                  <a:cs typeface="+mn-cs"/>
                </a:rPr>
                <a:t>0</a:t>
              </a:r>
              <a:r>
                <a:rPr lang="fr-FR" sz="1200" dirty="0">
                  <a:latin typeface="Consolas" panose="020B0609020204030204" pitchFamily="49" charset="0"/>
                  <a:cs typeface="Segoe UI" panose="020B0502040204020203" pitchFamily="34" charset="0"/>
                </a:rPr>
                <a:t>]</a:t>
              </a:r>
              <a:endParaRPr lang="fr-FR" sz="1200" kern="1200" dirty="0">
                <a:latin typeface="Consolas" panose="020B0609020204030204" pitchFamily="49" charset="0"/>
                <a:cs typeface="Segoe UI" panose="020B0502040204020203" pitchFamily="34" charset="0"/>
              </a:endParaRPr>
            </a:p>
          </p:txBody>
        </p: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4A2B04A4-EF19-4F71-92D6-9D38482EF1DD}"/>
                </a:ext>
              </a:extLst>
            </p:cNvPr>
            <p:cNvCxnSpPr>
              <a:cxnSpLocks/>
              <a:stCxn id="12" idx="1"/>
              <a:endCxn id="27" idx="3"/>
            </p:cNvCxnSpPr>
            <p:nvPr/>
          </p:nvCxnSpPr>
          <p:spPr>
            <a:xfrm flipH="1">
              <a:off x="7823044" y="3274882"/>
              <a:ext cx="81036" cy="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A5B15BBB-71EA-4E7C-808A-4284C4490407}"/>
                </a:ext>
              </a:extLst>
            </p:cNvPr>
            <p:cNvSpPr txBox="1"/>
            <p:nvPr/>
          </p:nvSpPr>
          <p:spPr bwMode="auto">
            <a:xfrm>
              <a:off x="6873746" y="2705512"/>
              <a:ext cx="949298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 sz="1200" dirty="0">
                  <a:latin typeface="Consolas" panose="020B0609020204030204" pitchFamily="49" charset="0"/>
                  <a:cs typeface="Segoe UI" panose="020B0502040204020203" pitchFamily="34" charset="0"/>
                </a:rPr>
                <a:t>tab[</a:t>
              </a:r>
              <a:r>
                <a:rPr lang="fr-FR" sz="1200" b="1" dirty="0">
                  <a:solidFill>
                    <a:srgbClr val="B8D7A3"/>
                  </a:solidFill>
                  <a:latin typeface="Consolas" panose="020B0609020204030204" pitchFamily="49" charset="0"/>
                  <a:cs typeface="+mn-cs"/>
                </a:rPr>
                <a:t>1</a:t>
              </a:r>
              <a:r>
                <a:rPr lang="fr-FR" sz="1200" dirty="0">
                  <a:latin typeface="Consolas" panose="020B0609020204030204" pitchFamily="49" charset="0"/>
                  <a:cs typeface="Segoe UI" panose="020B0502040204020203" pitchFamily="34" charset="0"/>
                </a:rPr>
                <a:t>][</a:t>
              </a:r>
              <a:r>
                <a:rPr lang="fr-FR" sz="1200" b="1" dirty="0">
                  <a:solidFill>
                    <a:srgbClr val="B8D7A3"/>
                  </a:solidFill>
                  <a:latin typeface="Consolas" panose="020B0609020204030204" pitchFamily="49" charset="0"/>
                  <a:cs typeface="+mn-cs"/>
                </a:rPr>
                <a:t>2</a:t>
              </a:r>
              <a:r>
                <a:rPr lang="fr-FR" sz="1200" dirty="0">
                  <a:latin typeface="Consolas" panose="020B0609020204030204" pitchFamily="49" charset="0"/>
                  <a:cs typeface="Segoe UI" panose="020B0502040204020203" pitchFamily="34" charset="0"/>
                </a:rPr>
                <a:t>]</a:t>
              </a:r>
              <a:endParaRPr lang="fr-FR" sz="1200" kern="1200" dirty="0">
                <a:latin typeface="Consolas" panose="020B0609020204030204" pitchFamily="49" charset="0"/>
                <a:cs typeface="Segoe UI" panose="020B0502040204020203" pitchFamily="34" charset="0"/>
              </a:endParaRPr>
            </a:p>
          </p:txBody>
        </p: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9966BE71-C354-473C-9BB3-417B78401ABD}"/>
                </a:ext>
              </a:extLst>
            </p:cNvPr>
            <p:cNvCxnSpPr>
              <a:cxnSpLocks/>
              <a:stCxn id="24" idx="1"/>
              <a:endCxn id="30" idx="3"/>
            </p:cNvCxnSpPr>
            <p:nvPr/>
          </p:nvCxnSpPr>
          <p:spPr>
            <a:xfrm flipH="1">
              <a:off x="7823044" y="2844012"/>
              <a:ext cx="810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971E39AC-93E3-4D0D-B63D-8C89B4ED5072}"/>
                </a:ext>
              </a:extLst>
            </p:cNvPr>
            <p:cNvSpPr txBox="1"/>
            <p:nvPr/>
          </p:nvSpPr>
          <p:spPr bwMode="auto">
            <a:xfrm>
              <a:off x="6873746" y="2921347"/>
              <a:ext cx="949298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 sz="1200" dirty="0">
                  <a:latin typeface="Consolas" panose="020B0609020204030204" pitchFamily="49" charset="0"/>
                  <a:cs typeface="Segoe UI" panose="020B0502040204020203" pitchFamily="34" charset="0"/>
                </a:rPr>
                <a:t>tab[</a:t>
              </a:r>
              <a:r>
                <a:rPr lang="fr-FR" sz="1200" b="1" dirty="0">
                  <a:solidFill>
                    <a:srgbClr val="B8D7A3"/>
                  </a:solidFill>
                  <a:latin typeface="Consolas" panose="020B0609020204030204" pitchFamily="49" charset="0"/>
                  <a:cs typeface="+mn-cs"/>
                </a:rPr>
                <a:t>1</a:t>
              </a:r>
              <a:r>
                <a:rPr lang="fr-FR" sz="1200" dirty="0">
                  <a:latin typeface="Consolas" panose="020B0609020204030204" pitchFamily="49" charset="0"/>
                  <a:cs typeface="Segoe UI" panose="020B0502040204020203" pitchFamily="34" charset="0"/>
                </a:rPr>
                <a:t>][</a:t>
              </a:r>
              <a:r>
                <a:rPr lang="fr-FR" sz="1200" b="1" dirty="0">
                  <a:solidFill>
                    <a:srgbClr val="B8D7A3"/>
                  </a:solidFill>
                  <a:latin typeface="Consolas" panose="020B0609020204030204" pitchFamily="49" charset="0"/>
                  <a:cs typeface="+mn-cs"/>
                </a:rPr>
                <a:t>1</a:t>
              </a:r>
              <a:r>
                <a:rPr lang="fr-FR" sz="1200" dirty="0">
                  <a:latin typeface="Consolas" panose="020B0609020204030204" pitchFamily="49" charset="0"/>
                  <a:cs typeface="Segoe UI" panose="020B0502040204020203" pitchFamily="34" charset="0"/>
                </a:rPr>
                <a:t>]</a:t>
              </a:r>
              <a:endParaRPr lang="fr-FR" sz="1200" kern="1200" dirty="0">
                <a:latin typeface="Consolas" panose="020B0609020204030204" pitchFamily="49" charset="0"/>
                <a:cs typeface="Segoe UI" panose="020B0502040204020203" pitchFamily="34" charset="0"/>
              </a:endParaRPr>
            </a:p>
          </p:txBody>
        </p: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F00D12A9-F2A0-4739-AEA4-C0B73C74CB64}"/>
                </a:ext>
              </a:extLst>
            </p:cNvPr>
            <p:cNvCxnSpPr>
              <a:cxnSpLocks/>
              <a:stCxn id="23" idx="1"/>
              <a:endCxn id="37" idx="3"/>
            </p:cNvCxnSpPr>
            <p:nvPr/>
          </p:nvCxnSpPr>
          <p:spPr>
            <a:xfrm flipH="1" flipV="1">
              <a:off x="7823044" y="3059847"/>
              <a:ext cx="81036" cy="1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C11F9FB3-D9AF-4991-B089-9259A8628FA5}"/>
                </a:ext>
              </a:extLst>
            </p:cNvPr>
            <p:cNvSpPr txBox="1"/>
            <p:nvPr/>
          </p:nvSpPr>
          <p:spPr bwMode="auto">
            <a:xfrm>
              <a:off x="6873746" y="3353017"/>
              <a:ext cx="949298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 sz="1200" dirty="0">
                  <a:latin typeface="Consolas" panose="020B0609020204030204" pitchFamily="49" charset="0"/>
                  <a:cs typeface="Segoe UI" panose="020B0502040204020203" pitchFamily="34" charset="0"/>
                </a:rPr>
                <a:t>tab[</a:t>
              </a:r>
              <a:r>
                <a:rPr lang="fr-FR" sz="1200" b="1" dirty="0">
                  <a:solidFill>
                    <a:srgbClr val="B8D7A3"/>
                  </a:solidFill>
                  <a:latin typeface="Consolas" panose="020B0609020204030204" pitchFamily="49" charset="0"/>
                  <a:cs typeface="+mn-cs"/>
                </a:rPr>
                <a:t>0</a:t>
              </a:r>
              <a:r>
                <a:rPr lang="fr-FR" sz="1200" dirty="0">
                  <a:latin typeface="Consolas" panose="020B0609020204030204" pitchFamily="49" charset="0"/>
                  <a:cs typeface="Segoe UI" panose="020B0502040204020203" pitchFamily="34" charset="0"/>
                </a:rPr>
                <a:t>][</a:t>
              </a:r>
              <a:r>
                <a:rPr lang="fr-FR" sz="1200" b="1" dirty="0">
                  <a:solidFill>
                    <a:srgbClr val="B8D7A3"/>
                  </a:solidFill>
                  <a:latin typeface="Consolas" panose="020B0609020204030204" pitchFamily="49" charset="0"/>
                  <a:cs typeface="+mn-cs"/>
                </a:rPr>
                <a:t>2</a:t>
              </a:r>
              <a:r>
                <a:rPr lang="fr-FR" sz="1200" dirty="0">
                  <a:latin typeface="Consolas" panose="020B0609020204030204" pitchFamily="49" charset="0"/>
                  <a:cs typeface="Segoe UI" panose="020B0502040204020203" pitchFamily="34" charset="0"/>
                </a:rPr>
                <a:t>]</a:t>
              </a:r>
              <a:endParaRPr lang="fr-FR" sz="1200" kern="1200" dirty="0">
                <a:latin typeface="Consolas" panose="020B0609020204030204" pitchFamily="49" charset="0"/>
                <a:cs typeface="Segoe UI" panose="020B0502040204020203" pitchFamily="34" charset="0"/>
              </a:endParaRPr>
            </a:p>
          </p:txBody>
        </p: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A971266D-A9E6-4115-AEA6-944108BD7A07}"/>
                </a:ext>
              </a:extLst>
            </p:cNvPr>
            <p:cNvCxnSpPr>
              <a:cxnSpLocks/>
              <a:stCxn id="13" idx="1"/>
              <a:endCxn id="39" idx="3"/>
            </p:cNvCxnSpPr>
            <p:nvPr/>
          </p:nvCxnSpPr>
          <p:spPr>
            <a:xfrm flipH="1" flipV="1">
              <a:off x="7823044" y="3491517"/>
              <a:ext cx="81036" cy="4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F1A76167-4839-49FE-97B5-DC602735EBCA}"/>
                </a:ext>
              </a:extLst>
            </p:cNvPr>
            <p:cNvSpPr txBox="1"/>
            <p:nvPr/>
          </p:nvSpPr>
          <p:spPr bwMode="auto">
            <a:xfrm>
              <a:off x="6873746" y="3568852"/>
              <a:ext cx="949298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 sz="1200" dirty="0">
                  <a:latin typeface="Consolas" panose="020B0609020204030204" pitchFamily="49" charset="0"/>
                  <a:cs typeface="Segoe UI" panose="020B0502040204020203" pitchFamily="34" charset="0"/>
                </a:rPr>
                <a:t>tab[</a:t>
              </a:r>
              <a:r>
                <a:rPr lang="fr-FR" sz="1200" b="1" dirty="0">
                  <a:solidFill>
                    <a:srgbClr val="B8D7A3"/>
                  </a:solidFill>
                  <a:latin typeface="Consolas" panose="020B0609020204030204" pitchFamily="49" charset="0"/>
                  <a:cs typeface="+mn-cs"/>
                </a:rPr>
                <a:t>0</a:t>
              </a:r>
              <a:r>
                <a:rPr lang="fr-FR" sz="1200" dirty="0">
                  <a:latin typeface="Consolas" panose="020B0609020204030204" pitchFamily="49" charset="0"/>
                  <a:cs typeface="Segoe UI" panose="020B0502040204020203" pitchFamily="34" charset="0"/>
                </a:rPr>
                <a:t>][</a:t>
              </a:r>
              <a:r>
                <a:rPr lang="fr-FR" sz="1200" b="1" dirty="0">
                  <a:solidFill>
                    <a:srgbClr val="B8D7A3"/>
                  </a:solidFill>
                  <a:latin typeface="Consolas" panose="020B0609020204030204" pitchFamily="49" charset="0"/>
                  <a:cs typeface="+mn-cs"/>
                </a:rPr>
                <a:t>1</a:t>
              </a:r>
              <a:r>
                <a:rPr lang="fr-FR" sz="1200" dirty="0">
                  <a:latin typeface="Consolas" panose="020B0609020204030204" pitchFamily="49" charset="0"/>
                  <a:cs typeface="Segoe UI" panose="020B0502040204020203" pitchFamily="34" charset="0"/>
                </a:rPr>
                <a:t>]</a:t>
              </a:r>
              <a:endParaRPr lang="fr-FR" sz="1200" kern="1200" dirty="0">
                <a:latin typeface="Consolas" panose="020B0609020204030204" pitchFamily="49" charset="0"/>
                <a:cs typeface="Segoe UI" panose="020B0502040204020203" pitchFamily="34" charset="0"/>
              </a:endParaRPr>
            </a:p>
          </p:txBody>
        </p: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8F00FF62-CBA8-493E-97A6-2B9E605137A0}"/>
                </a:ext>
              </a:extLst>
            </p:cNvPr>
            <p:cNvCxnSpPr>
              <a:cxnSpLocks/>
              <a:stCxn id="14" idx="1"/>
              <a:endCxn id="41" idx="3"/>
            </p:cNvCxnSpPr>
            <p:nvPr/>
          </p:nvCxnSpPr>
          <p:spPr>
            <a:xfrm flipH="1" flipV="1">
              <a:off x="7823044" y="3707352"/>
              <a:ext cx="81036" cy="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4849FDA9-FC58-4C90-8DF1-380353A51822}"/>
              </a:ext>
            </a:extLst>
          </p:cNvPr>
          <p:cNvGrpSpPr/>
          <p:nvPr/>
        </p:nvGrpSpPr>
        <p:grpSpPr>
          <a:xfrm>
            <a:off x="7904080" y="2736000"/>
            <a:ext cx="864096" cy="646894"/>
            <a:chOff x="7904080" y="2736000"/>
            <a:chExt cx="864096" cy="646894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B9437FC1-C4E0-449D-ACD1-9B01FEA1204B}"/>
                </a:ext>
              </a:extLst>
            </p:cNvPr>
            <p:cNvSpPr txBox="1"/>
            <p:nvPr/>
          </p:nvSpPr>
          <p:spPr bwMode="auto">
            <a:xfrm>
              <a:off x="7904080" y="3166871"/>
              <a:ext cx="864096" cy="21602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0" rIns="91440" bIns="0" numCol="1" rtlCol="0" anchor="t" anchorCtr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fr-FR" sz="2000" dirty="0">
                  <a:solidFill>
                    <a:schemeClr val="bg1"/>
                  </a:solidFill>
                  <a:latin typeface="Lucida Console" panose="020B0609040504020204" pitchFamily="49" charset="0"/>
                  <a:cs typeface="Segoe UI" panose="020B0502040204020203" pitchFamily="34" charset="0"/>
                </a:rPr>
                <a:t>4</a:t>
              </a:r>
              <a:endParaRPr lang="fr-FR" sz="2000" kern="12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endParaRP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FE4AFA84-B23F-40A5-A584-BD004C51ED64}"/>
                </a:ext>
              </a:extLst>
            </p:cNvPr>
            <p:cNvSpPr txBox="1"/>
            <p:nvPr/>
          </p:nvSpPr>
          <p:spPr bwMode="auto">
            <a:xfrm>
              <a:off x="7904080" y="2736000"/>
              <a:ext cx="864096" cy="21602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0" rIns="91440" bIns="0" numCol="1" rtlCol="0" anchor="t" anchorCtr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fr-FR" sz="2000" dirty="0">
                  <a:solidFill>
                    <a:schemeClr val="bg1"/>
                  </a:solidFill>
                  <a:latin typeface="Lucida Console" panose="020B0609040504020204" pitchFamily="49" charset="0"/>
                  <a:cs typeface="Segoe UI" panose="020B0502040204020203" pitchFamily="34" charset="0"/>
                </a:rPr>
                <a:t>6</a:t>
              </a:r>
              <a:endParaRPr lang="fr-FR" sz="2000" kern="12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endParaRPr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1FEA1E39-E8B4-4E12-8E6C-314B16405946}"/>
                </a:ext>
              </a:extLst>
            </p:cNvPr>
            <p:cNvSpPr txBox="1"/>
            <p:nvPr/>
          </p:nvSpPr>
          <p:spPr bwMode="auto">
            <a:xfrm>
              <a:off x="7904080" y="2951988"/>
              <a:ext cx="864096" cy="21602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0" rIns="91440" bIns="0" numCol="1" rtlCol="0" anchor="t" anchorCtr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fr-FR" sz="2000" dirty="0">
                  <a:solidFill>
                    <a:schemeClr val="bg1"/>
                  </a:solidFill>
                  <a:latin typeface="Lucida Console" panose="020B0609040504020204" pitchFamily="49" charset="0"/>
                  <a:cs typeface="Segoe UI" panose="020B0502040204020203" pitchFamily="34" charset="0"/>
                </a:rPr>
                <a:t>5</a:t>
              </a:r>
              <a:endParaRPr lang="fr-FR" sz="2000" kern="12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endParaRP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91F72ADE-446E-416C-B2C7-812E120120A3}"/>
              </a:ext>
            </a:extLst>
          </p:cNvPr>
          <p:cNvSpPr/>
          <p:nvPr/>
        </p:nvSpPr>
        <p:spPr>
          <a:xfrm>
            <a:off x="2761978" y="2043515"/>
            <a:ext cx="1454814" cy="204768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5320FC8-F754-47EC-AC8D-CD474862F8F8}"/>
              </a:ext>
            </a:extLst>
          </p:cNvPr>
          <p:cNvSpPr/>
          <p:nvPr/>
        </p:nvSpPr>
        <p:spPr>
          <a:xfrm>
            <a:off x="4766640" y="2043515"/>
            <a:ext cx="1348410" cy="453268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code">
            <a:extLst>
              <a:ext uri="{FF2B5EF4-FFF2-40B4-BE49-F238E27FC236}">
                <a16:creationId xmlns:a16="http://schemas.microsoft.com/office/drawing/2014/main" id="{1ACF794D-9A54-4C92-AF36-9FDDAA661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259" y="2781547"/>
            <a:ext cx="2452360" cy="371296"/>
          </a:xfrm>
          <a:prstGeom prst="roundRect">
            <a:avLst>
              <a:gd name="adj" fmla="val 15696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::size(tab) == </a:t>
            </a:r>
            <a:r>
              <a:rPr lang="en-US" sz="1600" b="1" i="0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0" name="Bulle narrative : rectangle à coins arrondis 59">
            <a:extLst>
              <a:ext uri="{FF2B5EF4-FFF2-40B4-BE49-F238E27FC236}">
                <a16:creationId xmlns:a16="http://schemas.microsoft.com/office/drawing/2014/main" id="{9243C3BA-1E1E-4F47-A25A-300FA4AD8C46}"/>
              </a:ext>
            </a:extLst>
          </p:cNvPr>
          <p:cNvSpPr/>
          <p:nvPr/>
        </p:nvSpPr>
        <p:spPr>
          <a:xfrm>
            <a:off x="2435286" y="3268781"/>
            <a:ext cx="3509058" cy="340519"/>
          </a:xfrm>
          <a:prstGeom prst="wedgeRoundRectCallout">
            <a:avLst>
              <a:gd name="adj1" fmla="val 17712"/>
              <a:gd name="adj2" fmla="val -103467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Il y a 2 cases dans la première dimension</a:t>
            </a:r>
          </a:p>
        </p:txBody>
      </p:sp>
      <p:sp>
        <p:nvSpPr>
          <p:cNvPr id="61" name="code">
            <a:extLst>
              <a:ext uri="{FF2B5EF4-FFF2-40B4-BE49-F238E27FC236}">
                <a16:creationId xmlns:a16="http://schemas.microsoft.com/office/drawing/2014/main" id="{F0841BCE-F132-470E-BA97-CB13AB693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259" y="3725238"/>
            <a:ext cx="2792246" cy="371296"/>
          </a:xfrm>
          <a:prstGeom prst="roundRect">
            <a:avLst>
              <a:gd name="adj" fmla="val 15696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::size(tab[</a:t>
            </a:r>
            <a:r>
              <a:rPr lang="en-US" sz="1600" b="1" i="0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]) == </a:t>
            </a:r>
            <a:r>
              <a:rPr lang="en-US" sz="1600" b="1" i="0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" name="Bulle narrative : rectangle à coins arrondis 61">
            <a:extLst>
              <a:ext uri="{FF2B5EF4-FFF2-40B4-BE49-F238E27FC236}">
                <a16:creationId xmlns:a16="http://schemas.microsoft.com/office/drawing/2014/main" id="{D928356E-1D44-4CB0-A228-DED73D57EF52}"/>
              </a:ext>
            </a:extLst>
          </p:cNvPr>
          <p:cNvSpPr/>
          <p:nvPr/>
        </p:nvSpPr>
        <p:spPr>
          <a:xfrm>
            <a:off x="2530032" y="4198851"/>
            <a:ext cx="3509058" cy="578882"/>
          </a:xfrm>
          <a:prstGeom prst="wedgeRoundRectCallout">
            <a:avLst>
              <a:gd name="adj1" fmla="val 24769"/>
              <a:gd name="adj2" fmla="val -7889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Chacune des cases de la première dimension contient 3 valeurs.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EDE079C-ACEF-4756-81F6-BF4F9DD974C1}"/>
              </a:ext>
            </a:extLst>
          </p:cNvPr>
          <p:cNvSpPr/>
          <p:nvPr/>
        </p:nvSpPr>
        <p:spPr>
          <a:xfrm>
            <a:off x="3203848" y="2043515"/>
            <a:ext cx="698696" cy="204768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code">
            <a:extLst>
              <a:ext uri="{FF2B5EF4-FFF2-40B4-BE49-F238E27FC236}">
                <a16:creationId xmlns:a16="http://schemas.microsoft.com/office/drawing/2014/main" id="{7BDB2461-C289-4339-8FC9-8E413A68D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259" y="1930420"/>
            <a:ext cx="3811905" cy="641330"/>
          </a:xfrm>
          <a:prstGeom prst="roundRect">
            <a:avLst>
              <a:gd name="adj" fmla="val 15696"/>
            </a:avLst>
          </a:prstGeom>
          <a:noFill/>
          <a:ln>
            <a:solidFill>
              <a:schemeClr val="bg2"/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600" b="1" i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tab[</a:t>
            </a:r>
            <a:r>
              <a:rPr lang="fr-FR" sz="1600" b="1" i="0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fr-FR" sz="1600" b="1" i="0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 = { { </a:t>
            </a:r>
            <a:r>
              <a:rPr lang="fr-FR" sz="1600" b="1" dirty="0">
                <a:solidFill>
                  <a:srgbClr val="B8D7A3"/>
                </a:solidFill>
                <a:latin typeface="consolas" panose="020B0609020204030204" pitchFamily="49" charset="0"/>
              </a:rPr>
              <a:t>1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1" dirty="0">
                <a:solidFill>
                  <a:srgbClr val="B8D7A3"/>
                </a:solidFill>
                <a:latin typeface="consolas" panose="020B0609020204030204" pitchFamily="49" charset="0"/>
              </a:rPr>
              <a:t>2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1" dirty="0">
                <a:solidFill>
                  <a:srgbClr val="B8D7A3"/>
                </a:solidFill>
                <a:latin typeface="consolas" panose="020B0609020204030204" pitchFamily="49" charset="0"/>
              </a:rPr>
              <a:t>3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>
              <a:spcAft>
                <a:spcPts val="0"/>
              </a:spcAft>
            </a:pPr>
            <a:r>
              <a:rPr lang="fr-FR" sz="1600" b="1" dirty="0">
                <a:solidFill>
                  <a:srgbClr val="DCDCDC"/>
                </a:solidFill>
                <a:latin typeface="consolas" panose="020B0609020204030204" pitchFamily="49" charset="0"/>
              </a:rPr>
              <a:t>                 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600" b="1" dirty="0">
                <a:solidFill>
                  <a:srgbClr val="B8D7A3"/>
                </a:solidFill>
                <a:latin typeface="consolas" panose="020B0609020204030204" pitchFamily="49" charset="0"/>
              </a:rPr>
              <a:t>4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1" dirty="0">
                <a:solidFill>
                  <a:srgbClr val="B8D7A3"/>
                </a:solidFill>
                <a:latin typeface="consolas" panose="020B0609020204030204" pitchFamily="49" charset="0"/>
              </a:rPr>
              <a:t>5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1" dirty="0">
                <a:solidFill>
                  <a:srgbClr val="B8D7A3"/>
                </a:solidFill>
                <a:latin typeface="consolas" panose="020B0609020204030204" pitchFamily="49" charset="0"/>
              </a:rPr>
              <a:t>6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} };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26014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63"/>
                                        </p:tgtEl>
                                      </p:cBhvr>
                                      <p:by x="208218" y="10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63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70 0.0000 E" pathEditMode="relative" ptsTypes="">
                                      <p:cBhvr>
                                        <p:cTn id="19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5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50" fill="hold"/>
                                        <p:tgtEl>
                                          <p:spTgt spid="51"/>
                                        </p:tgtEl>
                                      </p:cBhvr>
                                      <p:by x="92686" y="1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50" fill="hold"/>
                                        <p:tgtEl>
                                          <p:spTgt spid="51"/>
                                        </p:tgtEl>
                                      </p:cBhvr>
                                      <p:by x="100000" y="221357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69136E-6 L 0.21337 0.02407 " pathEditMode="relative" rAng="0" ptsTypes="AA">
                                      <p:cBhvr>
                                        <p:cTn id="44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60" y="120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1" animBg="1"/>
      <p:bldP spid="51" grpId="2" animBg="1"/>
      <p:bldP spid="51" grpId="3" animBg="1"/>
      <p:bldP spid="51" grpId="4" animBg="1"/>
      <p:bldP spid="51" grpId="5" animBg="1"/>
      <p:bldP spid="52" grpId="1" animBg="1"/>
      <p:bldP spid="52" grpId="2" animBg="1"/>
      <p:bldP spid="59" grpId="0" animBg="1"/>
      <p:bldP spid="60" grpId="0" animBg="1"/>
      <p:bldP spid="61" grpId="0" animBg="1"/>
      <p:bldP spid="62" grpId="0" animBg="1"/>
      <p:bldP spid="63" grpId="0" animBg="1"/>
      <p:bldP spid="63" grpId="1" animBg="1"/>
      <p:bldP spid="63" grpId="2" animBg="1"/>
      <p:bldP spid="63" grpId="3" animBg="1"/>
      <p:bldP spid="63" grpId="4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9DD35A-4D31-4725-9900-718F87F4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Parcours des éléments d’un tableau 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12840D-2F84-4A16-A3B3-ED8E5C941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Parcours avec des boucles </a:t>
            </a:r>
            <a:r>
              <a:rPr lang="fr-FR" b="1" dirty="0">
                <a:latin typeface="Consolas" panose="020B0609020204030204" pitchFamily="49" charset="0"/>
              </a:rPr>
              <a:t>for</a:t>
            </a:r>
            <a:r>
              <a:rPr lang="fr-FR" dirty="0"/>
              <a:t> :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969691-D977-4CD6-A211-4358AA78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E6F1AE-322C-4357-BC0B-B6F28823D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FBF7D2-06A3-4F4A-9838-354E3B62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54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DA2A6959-8029-4351-AA66-14AF31DA7F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/>
          </a:bodyPr>
          <a:lstStyle/>
          <a:p>
            <a:pPr lvl="0"/>
            <a:r>
              <a:rPr lang="fr-FR" sz="900" dirty="0">
                <a:solidFill>
                  <a:srgbClr val="2F4E6C"/>
                </a:solidFill>
              </a:rPr>
              <a:t>Tableaux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Tableaux par l’exemple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Un tableau en mémoire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Syntaxe de création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Accès aux éléments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Taille d’un tableau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Copier un tableau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Bilan sur les tableaux de taille fixe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Tableau de taille dynamique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Changement de taille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Ajout / suppression en fin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Bilan</a:t>
            </a:r>
          </a:p>
          <a:p>
            <a:pPr lvl="0"/>
            <a:r>
              <a:rPr lang="fr-FR" sz="900" dirty="0">
                <a:solidFill>
                  <a:srgbClr val="2F4E6C"/>
                </a:solidFill>
              </a:rPr>
              <a:t>Chaines de caractères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Codage des caractères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Manipulation de chaines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Chaines de longueur dynamique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Bilan</a:t>
            </a:r>
          </a:p>
          <a:p>
            <a:pPr lvl="0"/>
            <a:r>
              <a:rPr lang="fr-FR" sz="900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Tableaux à plusieurs dimensions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Dimension</a:t>
            </a:r>
          </a:p>
          <a:p>
            <a:pPr lvl="1"/>
            <a:r>
              <a:rPr lang="fr-FR" sz="800" dirty="0">
                <a:solidFill>
                  <a:schemeClr val="bg2"/>
                </a:solidFill>
              </a:rPr>
              <a:t>Création</a:t>
            </a:r>
          </a:p>
          <a:p>
            <a:pPr lvl="1"/>
            <a:r>
              <a:rPr lang="fr-FR" sz="800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Parcours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Tableaux dynamiques à ND</a:t>
            </a:r>
          </a:p>
        </p:txBody>
      </p:sp>
      <p:sp>
        <p:nvSpPr>
          <p:cNvPr id="8" name="code">
            <a:extLst>
              <a:ext uri="{FF2B5EF4-FFF2-40B4-BE49-F238E27FC236}">
                <a16:creationId xmlns:a16="http://schemas.microsoft.com/office/drawing/2014/main" id="{4C751F6E-66FC-4505-BDFA-B5AFD5B1D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259" y="1930420"/>
            <a:ext cx="5570756" cy="2101989"/>
          </a:xfrm>
          <a:prstGeom prst="roundRect">
            <a:avLst>
              <a:gd name="adj" fmla="val 4118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tab[</a:t>
            </a:r>
            <a:r>
              <a:rPr lang="fr-FR" sz="16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fr-FR" sz="16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{ { </a:t>
            </a:r>
            <a:r>
              <a:rPr lang="fr-FR" sz="16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6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6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1600" b="1" dirty="0">
                <a:solidFill>
                  <a:srgbClr val="DCDCD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},</a:t>
            </a:r>
          </a:p>
          <a:p>
            <a:pPr>
              <a:spcAft>
                <a:spcPts val="0"/>
              </a:spcAft>
            </a:pPr>
            <a:r>
              <a:rPr lang="fr-FR" sz="1600" b="1" dirty="0">
                <a:solidFill>
                  <a:srgbClr val="DCDCD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          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fr-FR" sz="16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6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6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fr-FR" sz="1600" b="1" dirty="0">
                <a:solidFill>
                  <a:srgbClr val="DCDCD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} 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= </a:t>
            </a:r>
            <a:r>
              <a:rPr lang="fr-FR" sz="16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 &lt; </a:t>
            </a:r>
            <a:r>
              <a:rPr lang="fr-F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::size(tab); i++)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= </a:t>
            </a:r>
            <a:r>
              <a:rPr lang="fr-FR" sz="16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j &lt; </a:t>
            </a:r>
            <a:r>
              <a:rPr lang="fr-F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::size(tab[i]); j++)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tab[i][j] &lt;&lt; </a:t>
            </a:r>
            <a:r>
              <a:rPr lang="fr-FR" sz="16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'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fr-FR" sz="16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'\n'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5BB2C6-DD06-42EC-AE15-C59E0A601500}"/>
              </a:ext>
            </a:extLst>
          </p:cNvPr>
          <p:cNvSpPr/>
          <p:nvPr/>
        </p:nvSpPr>
        <p:spPr>
          <a:xfrm>
            <a:off x="2764604" y="2524097"/>
            <a:ext cx="4831731" cy="204768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21991D-6B5E-492A-B3FD-AD1489436410}"/>
              </a:ext>
            </a:extLst>
          </p:cNvPr>
          <p:cNvSpPr/>
          <p:nvPr/>
        </p:nvSpPr>
        <p:spPr>
          <a:xfrm>
            <a:off x="2987824" y="3007363"/>
            <a:ext cx="5112568" cy="204768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A7149D-5DB0-4BFD-87D9-4F8F0260865D}"/>
              </a:ext>
            </a:extLst>
          </p:cNvPr>
          <p:cNvSpPr/>
          <p:nvPr/>
        </p:nvSpPr>
        <p:spPr>
          <a:xfrm>
            <a:off x="3003185" y="3494047"/>
            <a:ext cx="2000863" cy="204768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F16C96-833A-4CD6-80F7-39C13DA504C6}"/>
              </a:ext>
            </a:extLst>
          </p:cNvPr>
          <p:cNvSpPr/>
          <p:nvPr/>
        </p:nvSpPr>
        <p:spPr>
          <a:xfrm>
            <a:off x="3216424" y="3251203"/>
            <a:ext cx="3371800" cy="204768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code">
            <a:extLst>
              <a:ext uri="{FF2B5EF4-FFF2-40B4-BE49-F238E27FC236}">
                <a16:creationId xmlns:a16="http://schemas.microsoft.com/office/drawing/2014/main" id="{47F48A17-5562-4004-BD18-033D010DD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259" y="1930420"/>
            <a:ext cx="5570756" cy="2101989"/>
          </a:xfrm>
          <a:prstGeom prst="roundRect">
            <a:avLst>
              <a:gd name="adj" fmla="val 4118"/>
            </a:avLst>
          </a:prstGeom>
          <a:noFill/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tab[</a:t>
            </a:r>
            <a:r>
              <a:rPr lang="fr-FR" sz="16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fr-FR" sz="16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{ { </a:t>
            </a:r>
            <a:r>
              <a:rPr lang="fr-FR" sz="16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6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6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1600" b="1" dirty="0">
                <a:solidFill>
                  <a:srgbClr val="DCDCD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},</a:t>
            </a:r>
          </a:p>
          <a:p>
            <a:pPr>
              <a:spcAft>
                <a:spcPts val="0"/>
              </a:spcAft>
            </a:pPr>
            <a:r>
              <a:rPr lang="fr-FR" sz="1600" b="1" dirty="0">
                <a:solidFill>
                  <a:srgbClr val="DCDCD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          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fr-FR" sz="16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6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6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fr-FR" sz="1600" b="1" dirty="0">
                <a:solidFill>
                  <a:srgbClr val="DCDCD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} 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= </a:t>
            </a:r>
            <a:r>
              <a:rPr lang="fr-FR" sz="16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 &lt; </a:t>
            </a:r>
            <a:r>
              <a:rPr lang="fr-F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::size(tab); i++)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= </a:t>
            </a:r>
            <a:r>
              <a:rPr lang="fr-FR" sz="16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j &lt; </a:t>
            </a:r>
            <a:r>
              <a:rPr lang="fr-F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::size(tab[i]); j++)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tab[i][j] &lt;&lt; </a:t>
            </a:r>
            <a:r>
              <a:rPr lang="fr-FR" sz="16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'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fr-FR" sz="16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'\n'</a:t>
            </a: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6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Bulle narrative : rectangle à coins arrondis 8">
                <a:extLst>
                  <a:ext uri="{FF2B5EF4-FFF2-40B4-BE49-F238E27FC236}">
                    <a16:creationId xmlns:a16="http://schemas.microsoft.com/office/drawing/2014/main" id="{6B8713AE-B548-4253-B3C6-30CB54D5E237}"/>
                  </a:ext>
                </a:extLst>
              </p:cNvPr>
              <p:cNvSpPr/>
              <p:nvPr/>
            </p:nvSpPr>
            <p:spPr>
              <a:xfrm>
                <a:off x="6938894" y="1771711"/>
                <a:ext cx="1923757" cy="340519"/>
              </a:xfrm>
              <a:prstGeom prst="wedgeRoundRectCallout">
                <a:avLst>
                  <a:gd name="adj1" fmla="val -50024"/>
                  <a:gd name="adj2" fmla="val 176626"/>
                  <a:gd name="adj3" fmla="val 16667"/>
                </a:avLst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fr-FR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Pour chaque ligne </a:t>
                </a:r>
                <a14:m>
                  <m:oMath xmlns:m="http://schemas.openxmlformats.org/officeDocument/2006/math">
                    <m:r>
                      <a:rPr lang="fr-FR" sz="14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r>
                  <a:rPr lang="fr-FR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…</a:t>
                </a:r>
              </a:p>
            </p:txBody>
          </p:sp>
        </mc:Choice>
        <mc:Fallback xmlns="">
          <p:sp>
            <p:nvSpPr>
              <p:cNvPr id="9" name="Bulle narrative : rectangle à coins arrondis 8">
                <a:extLst>
                  <a:ext uri="{FF2B5EF4-FFF2-40B4-BE49-F238E27FC236}">
                    <a16:creationId xmlns:a16="http://schemas.microsoft.com/office/drawing/2014/main" id="{6B8713AE-B548-4253-B3C6-30CB54D5E2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894" y="1771711"/>
                <a:ext cx="1923757" cy="340519"/>
              </a:xfrm>
              <a:prstGeom prst="wedgeRoundRectCallout">
                <a:avLst>
                  <a:gd name="adj1" fmla="val -50024"/>
                  <a:gd name="adj2" fmla="val 176626"/>
                  <a:gd name="adj3" fmla="val 16667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Bulle narrative : rectangle à coins arrondis 9">
                <a:extLst>
                  <a:ext uri="{FF2B5EF4-FFF2-40B4-BE49-F238E27FC236}">
                    <a16:creationId xmlns:a16="http://schemas.microsoft.com/office/drawing/2014/main" id="{F8FEA0CE-55BB-4751-834A-6EEF9CA40409}"/>
                  </a:ext>
                </a:extLst>
              </p:cNvPr>
              <p:cNvSpPr/>
              <p:nvPr/>
            </p:nvSpPr>
            <p:spPr>
              <a:xfrm>
                <a:off x="6391863" y="3558861"/>
                <a:ext cx="2714494" cy="340519"/>
              </a:xfrm>
              <a:prstGeom prst="wedgeRoundRectCallout">
                <a:avLst>
                  <a:gd name="adj1" fmla="val 169"/>
                  <a:gd name="adj2" fmla="val -147849"/>
                  <a:gd name="adj3" fmla="val 16667"/>
                </a:avLst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fr-FR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… parcourir chaque colonne </a:t>
                </a:r>
                <a14:m>
                  <m:oMath xmlns:m="http://schemas.openxmlformats.org/officeDocument/2006/math">
                    <m:r>
                      <a:rPr lang="fr-FR" sz="14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r>
                  <a:rPr lang="fr-FR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…</a:t>
                </a:r>
              </a:p>
            </p:txBody>
          </p:sp>
        </mc:Choice>
        <mc:Fallback xmlns="">
          <p:sp>
            <p:nvSpPr>
              <p:cNvPr id="10" name="Bulle narrative : rectangle à coins arrondis 9">
                <a:extLst>
                  <a:ext uri="{FF2B5EF4-FFF2-40B4-BE49-F238E27FC236}">
                    <a16:creationId xmlns:a16="http://schemas.microsoft.com/office/drawing/2014/main" id="{F8FEA0CE-55BB-4751-834A-6EEF9CA404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863" y="3558861"/>
                <a:ext cx="2714494" cy="340519"/>
              </a:xfrm>
              <a:prstGeom prst="wedgeRoundRectCallout">
                <a:avLst>
                  <a:gd name="adj1" fmla="val 169"/>
                  <a:gd name="adj2" fmla="val -147849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Bulle narrative : rectangle à coins arrondis 10">
                <a:extLst>
                  <a:ext uri="{FF2B5EF4-FFF2-40B4-BE49-F238E27FC236}">
                    <a16:creationId xmlns:a16="http://schemas.microsoft.com/office/drawing/2014/main" id="{F3FBB531-08EA-4198-BCC9-B0D0A3C30A0F}"/>
                  </a:ext>
                </a:extLst>
              </p:cNvPr>
              <p:cNvSpPr/>
              <p:nvPr/>
            </p:nvSpPr>
            <p:spPr>
              <a:xfrm>
                <a:off x="5018824" y="4003800"/>
                <a:ext cx="3138801" cy="340519"/>
              </a:xfrm>
              <a:prstGeom prst="wedgeRoundRectCallout">
                <a:avLst>
                  <a:gd name="adj1" fmla="val -39795"/>
                  <a:gd name="adj2" fmla="val -208270"/>
                  <a:gd name="adj3" fmla="val 16667"/>
                </a:avLst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fr-FR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… afficher la valeur à la position </a:t>
                </a:r>
                <a14:m>
                  <m:oMath xmlns:m="http://schemas.openxmlformats.org/officeDocument/2006/math">
                    <m:r>
                      <a:rPr lang="fr-FR" sz="14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fr-FR" sz="14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fr-FR" sz="14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r>
                  <a:rPr lang="fr-FR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…</a:t>
                </a:r>
              </a:p>
            </p:txBody>
          </p:sp>
        </mc:Choice>
        <mc:Fallback xmlns="">
          <p:sp>
            <p:nvSpPr>
              <p:cNvPr id="11" name="Bulle narrative : rectangle à coins arrondis 10">
                <a:extLst>
                  <a:ext uri="{FF2B5EF4-FFF2-40B4-BE49-F238E27FC236}">
                    <a16:creationId xmlns:a16="http://schemas.microsoft.com/office/drawing/2014/main" id="{F3FBB531-08EA-4198-BCC9-B0D0A3C30A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824" y="4003800"/>
                <a:ext cx="3138801" cy="340519"/>
              </a:xfrm>
              <a:prstGeom prst="wedgeRoundRectCallout">
                <a:avLst>
                  <a:gd name="adj1" fmla="val -39795"/>
                  <a:gd name="adj2" fmla="val -208270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Bulle narrative : rectangle à coins arrondis 11">
            <a:extLst>
              <a:ext uri="{FF2B5EF4-FFF2-40B4-BE49-F238E27FC236}">
                <a16:creationId xmlns:a16="http://schemas.microsoft.com/office/drawing/2014/main" id="{74B0C92B-B54F-477B-A10A-C86B81216E2A}"/>
              </a:ext>
            </a:extLst>
          </p:cNvPr>
          <p:cNvSpPr/>
          <p:nvPr/>
        </p:nvSpPr>
        <p:spPr>
          <a:xfrm>
            <a:off x="2477098" y="4439559"/>
            <a:ext cx="4111126" cy="340519"/>
          </a:xfrm>
          <a:prstGeom prst="wedgeRoundRectCallout">
            <a:avLst>
              <a:gd name="adj1" fmla="val -1702"/>
              <a:gd name="adj2" fmla="val -26421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… à la fin de la ligne, sauter une ligne à l’affichage</a:t>
            </a:r>
          </a:p>
        </p:txBody>
      </p:sp>
    </p:spTree>
    <p:extLst>
      <p:ext uri="{BB962C8B-B14F-4D97-AF65-F5344CB8AC3E}">
        <p14:creationId xmlns:p14="http://schemas.microsoft.com/office/powerpoint/2010/main" val="58918105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105812" y="10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98 0.0940 E" pathEditMode="relative" ptsTypes="">
                                      <p:cBhvr>
                                        <p:cTn id="1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50" fill="hold"/>
                                        <p:tgtEl>
                                          <p:spTgt spid="14"/>
                                        </p:tgtEl>
                                      </p:cBhvr>
                                      <p:by x="65951" y="10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702 0.0474 E" pathEditMode="relative" ptsTypes="">
                                      <p:cBhvr>
                                        <p:cTn id="3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59341" y="10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83 0.0472 E" pathEditMode="relative" ptsTypes="">
                                      <p:cBhvr>
                                        <p:cTn id="55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3" grpId="3" animBg="1"/>
      <p:bldP spid="13" grpId="4" animBg="1"/>
      <p:bldP spid="14" grpId="0" animBg="1"/>
      <p:bldP spid="14" grpId="1" animBg="1"/>
      <p:bldP spid="14" grpId="2" animBg="1"/>
      <p:bldP spid="14" grpId="3" animBg="1"/>
      <p:bldP spid="14" grpId="4" animBg="1"/>
      <p:bldP spid="15" grpId="0" animBg="1"/>
      <p:bldP spid="16" grpId="0" animBg="1"/>
      <p:bldP spid="16" grpId="1" animBg="1"/>
      <p:bldP spid="16" grpId="2" animBg="1"/>
      <p:bldP spid="16" grpId="3" animBg="1"/>
      <p:bldP spid="16" grpId="4" animBg="1"/>
      <p:bldP spid="9" grpId="0" animBg="1"/>
      <p:bldP spid="10" grpId="0" animBg="1"/>
      <p:bldP spid="11" grpId="0" animBg="1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120B0E-B119-45CC-8AF1-C14C92B43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Parcours des éléments d’un tableau 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B1D42B-9412-42CC-815E-486B5F671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Parcours avec des boucles </a:t>
            </a:r>
            <a:r>
              <a:rPr lang="fr-FR" i="1" dirty="0"/>
              <a:t>range-for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Avec le niveau de connaissances actuel :</a:t>
            </a:r>
          </a:p>
          <a:p>
            <a:endParaRPr lang="fr-FR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fr-FR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fr-FR" b="1" dirty="0">
                <a:solidFill>
                  <a:srgbClr val="FF0000"/>
                </a:solidFill>
              </a:rPr>
              <a:t>IMPOSSIBLE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DE01DF-B1A7-4913-BFE6-C4CF5CC73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67005-CD55-48B2-8E9C-6D9FD7D5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353252-B073-4251-9EDF-6E9C40907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55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930A571-CEAF-4114-B37E-EEFFEBB80D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/>
          </a:bodyPr>
          <a:lstStyle/>
          <a:p>
            <a:pPr lvl="0"/>
            <a:r>
              <a:rPr lang="fr-FR" sz="900" dirty="0">
                <a:solidFill>
                  <a:srgbClr val="2F4E6C"/>
                </a:solidFill>
              </a:rPr>
              <a:t>Tableaux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Tableaux par l’exemple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Un tableau en mémoire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Syntaxe de création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Accès aux éléments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Taille d’un tableau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Copier un tableau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Bilan sur les tableaux de taille fixe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Tableau de taille dynamique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Changement de taille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Ajout / suppression en fin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Bilan</a:t>
            </a:r>
          </a:p>
          <a:p>
            <a:pPr lvl="0"/>
            <a:r>
              <a:rPr lang="fr-FR" sz="900" dirty="0">
                <a:solidFill>
                  <a:srgbClr val="2F4E6C"/>
                </a:solidFill>
              </a:rPr>
              <a:t>Chaines de caractères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Codage des caractères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Manipulation de chaines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Chaines de longueur dynamique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Bilan</a:t>
            </a:r>
          </a:p>
          <a:p>
            <a:pPr lvl="0"/>
            <a:r>
              <a:rPr lang="fr-FR" sz="900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Tableaux à plusieurs dimensions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Dimension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Création</a:t>
            </a:r>
          </a:p>
          <a:p>
            <a:pPr lvl="1"/>
            <a:r>
              <a:rPr lang="fr-FR" sz="800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Parcours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Tableaux dynamiques à ND</a:t>
            </a:r>
          </a:p>
        </p:txBody>
      </p:sp>
    </p:spTree>
    <p:extLst>
      <p:ext uri="{BB962C8B-B14F-4D97-AF65-F5344CB8AC3E}">
        <p14:creationId xmlns:p14="http://schemas.microsoft.com/office/powerpoint/2010/main" val="690134291"/>
      </p:ext>
    </p:extLst>
  </p:cSld>
  <p:clrMapOvr>
    <a:masterClrMapping/>
  </p:clrMapOvr>
  <p:transition>
    <p:wip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5BFFD-E760-48AE-A100-A722496F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Tableau ND à base de </a:t>
            </a:r>
            <a:r>
              <a:rPr lang="fr-FR" b="1" dirty="0">
                <a:latin typeface="Consolas" panose="020B0609020204030204" pitchFamily="49" charset="0"/>
              </a:rPr>
              <a:t>std::</a:t>
            </a:r>
            <a:r>
              <a:rPr lang="fr-FR" b="1" dirty="0" err="1">
                <a:latin typeface="Consolas" panose="020B0609020204030204" pitchFamily="49" charset="0"/>
              </a:rPr>
              <a:t>array</a:t>
            </a:r>
            <a:endParaRPr lang="fr-FR" b="1" dirty="0">
              <a:latin typeface="Consolas" panose="020B0609020204030204" pitchFamily="49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3EDE24-4DC9-431C-9F8F-1DD6231DE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tableau multidimensionnel étant un tableau de tableau, on peut reproduire cette structure à l’aide de </a:t>
            </a:r>
            <a:r>
              <a:rPr lang="fr-FR" b="1" dirty="0">
                <a:latin typeface="Consolas" panose="020B0609020204030204" pitchFamily="49" charset="0"/>
              </a:rPr>
              <a:t>std::</a:t>
            </a:r>
            <a:r>
              <a:rPr lang="fr-FR" b="1" dirty="0" err="1">
                <a:latin typeface="Consolas" panose="020B0609020204030204" pitchFamily="49" charset="0"/>
              </a:rPr>
              <a:t>array</a:t>
            </a:r>
            <a:r>
              <a:rPr lang="fr-FR" dirty="0"/>
              <a:t> :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9D1DA5-DB96-4D0A-A828-76839D6B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A636F1-207A-4C6E-86AA-0C9302EB8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B879ED-F623-4EDE-93EE-F9B24540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56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F8C1D8A-A51A-4052-8560-90A5CD688A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/>
          </a:bodyPr>
          <a:lstStyle/>
          <a:p>
            <a:pPr lvl="0"/>
            <a:r>
              <a:rPr lang="fr-FR" sz="900" dirty="0">
                <a:solidFill>
                  <a:srgbClr val="2F4E6C"/>
                </a:solidFill>
              </a:rPr>
              <a:t>Tableaux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Tableaux par l’exemple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Un tableau en mémoire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Syntaxe de création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Accès aux éléments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Taille d’un tableau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Copier un tableau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Bilan sur les tableaux de taille fixe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Tableau de taille dynamique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Changement de taille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Ajout / suppression en fin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Bilan</a:t>
            </a:r>
          </a:p>
          <a:p>
            <a:pPr lvl="0"/>
            <a:r>
              <a:rPr lang="fr-FR" sz="900" dirty="0">
                <a:solidFill>
                  <a:srgbClr val="2F4E6C"/>
                </a:solidFill>
              </a:rPr>
              <a:t>Chaines de caractères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Codage des caractères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Manipulation de chaines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Chaines de longueur dynamique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Bilan</a:t>
            </a:r>
          </a:p>
          <a:p>
            <a:pPr lvl="0"/>
            <a:r>
              <a:rPr lang="fr-FR" sz="900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Tableaux à plusieurs dimensions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Dimension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Création</a:t>
            </a:r>
          </a:p>
          <a:p>
            <a:pPr lvl="1"/>
            <a:r>
              <a:rPr lang="fr-FR" sz="800" dirty="0">
                <a:solidFill>
                  <a:schemeClr val="bg2"/>
                </a:solidFill>
              </a:rPr>
              <a:t>Parcours</a:t>
            </a:r>
          </a:p>
          <a:p>
            <a:pPr lvl="1"/>
            <a:r>
              <a:rPr lang="fr-FR" sz="800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Tableaux dynamiques à ND</a:t>
            </a:r>
          </a:p>
        </p:txBody>
      </p:sp>
      <p:sp>
        <p:nvSpPr>
          <p:cNvPr id="9" name="code">
            <a:extLst>
              <a:ext uri="{FF2B5EF4-FFF2-40B4-BE49-F238E27FC236}">
                <a16:creationId xmlns:a16="http://schemas.microsoft.com/office/drawing/2014/main" id="{39DBA9D3-6BDF-4A28-968B-D969403D6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709" y="2946051"/>
            <a:ext cx="4448654" cy="596086"/>
          </a:xfrm>
          <a:prstGeom prst="roundRect">
            <a:avLst>
              <a:gd name="adj" fmla="val 14345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600" b="1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1600" b="1" i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600" b="1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1600" b="1" i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600" b="1" i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3&gt;, 2&gt; tab</a:t>
            </a:r>
          </a:p>
          <a:p>
            <a:pPr>
              <a:spcAft>
                <a:spcPts val="0"/>
              </a:spcAft>
            </a:pPr>
            <a:r>
              <a:rPr lang="fr-FR" sz="1600" b="1" dirty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 { { {</a:t>
            </a:r>
            <a:r>
              <a:rPr lang="fr-FR" sz="1600" b="1" i="0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600" b="1" i="0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600" b="1" i="0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fr-FR" sz="1600" b="1" i="0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600" b="1" i="0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600" b="1" i="0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 } };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E5A9F-21EB-49C7-AC76-156A9A2427C4}"/>
              </a:ext>
            </a:extLst>
          </p:cNvPr>
          <p:cNvSpPr/>
          <p:nvPr/>
        </p:nvSpPr>
        <p:spPr>
          <a:xfrm>
            <a:off x="3347864" y="3039326"/>
            <a:ext cx="1221348" cy="204768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909E5-4CCA-460A-B5A8-A1E1A226568D}"/>
              </a:ext>
            </a:extLst>
          </p:cNvPr>
          <p:cNvSpPr/>
          <p:nvPr/>
        </p:nvSpPr>
        <p:spPr>
          <a:xfrm>
            <a:off x="6588224" y="3039326"/>
            <a:ext cx="504056" cy="204768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848264-7B1D-4DEE-A3FF-8608C73657A7}"/>
              </a:ext>
            </a:extLst>
          </p:cNvPr>
          <p:cNvSpPr/>
          <p:nvPr/>
        </p:nvSpPr>
        <p:spPr>
          <a:xfrm>
            <a:off x="4572908" y="3039326"/>
            <a:ext cx="2015316" cy="204768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59BA60-587D-4521-BAB5-212CD3DC312C}"/>
              </a:ext>
            </a:extLst>
          </p:cNvPr>
          <p:cNvSpPr/>
          <p:nvPr/>
        </p:nvSpPr>
        <p:spPr>
          <a:xfrm>
            <a:off x="3779912" y="3301245"/>
            <a:ext cx="432048" cy="204768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27E73E-3E14-43BE-9969-A79969CB53E8}"/>
              </a:ext>
            </a:extLst>
          </p:cNvPr>
          <p:cNvSpPr/>
          <p:nvPr/>
        </p:nvSpPr>
        <p:spPr>
          <a:xfrm>
            <a:off x="6068928" y="3301245"/>
            <a:ext cx="432048" cy="204768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9340F9-C403-44FB-9964-2831E33AA3A8}"/>
              </a:ext>
            </a:extLst>
          </p:cNvPr>
          <p:cNvSpPr/>
          <p:nvPr/>
        </p:nvSpPr>
        <p:spPr>
          <a:xfrm>
            <a:off x="3779912" y="3301245"/>
            <a:ext cx="2715259" cy="204768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code">
            <a:extLst>
              <a:ext uri="{FF2B5EF4-FFF2-40B4-BE49-F238E27FC236}">
                <a16:creationId xmlns:a16="http://schemas.microsoft.com/office/drawing/2014/main" id="{DEDA742C-6ED3-48D8-A6D6-C1F46D55B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709" y="2946051"/>
            <a:ext cx="4448654" cy="596086"/>
          </a:xfrm>
          <a:prstGeom prst="roundRect">
            <a:avLst>
              <a:gd name="adj" fmla="val 14345"/>
            </a:avLst>
          </a:prstGeom>
          <a:noFill/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600" b="1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1600" b="1" i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600" b="1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1600" b="1" i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600" b="1" i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3&gt;, 2&gt; tab</a:t>
            </a:r>
          </a:p>
          <a:p>
            <a:pPr>
              <a:spcAft>
                <a:spcPts val="0"/>
              </a:spcAft>
            </a:pPr>
            <a:r>
              <a:rPr lang="fr-FR" sz="1600" b="1" dirty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 { { {</a:t>
            </a:r>
            <a:r>
              <a:rPr lang="fr-FR" sz="1600" b="1" i="0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600" b="1" i="0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600" b="1" i="0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fr-FR" sz="1600" b="1" i="0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600" b="1" i="0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600" b="1" i="0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fr-FR" sz="1600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 } };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Bulle narrative : rectangle à coins arrondis 17">
            <a:extLst>
              <a:ext uri="{FF2B5EF4-FFF2-40B4-BE49-F238E27FC236}">
                <a16:creationId xmlns:a16="http://schemas.microsoft.com/office/drawing/2014/main" id="{C733B4E0-6648-4F97-8A91-6A59E6E3B229}"/>
              </a:ext>
            </a:extLst>
          </p:cNvPr>
          <p:cNvSpPr/>
          <p:nvPr/>
        </p:nvSpPr>
        <p:spPr>
          <a:xfrm>
            <a:off x="2848317" y="2494385"/>
            <a:ext cx="1604924" cy="340519"/>
          </a:xfrm>
          <a:prstGeom prst="wedgeRoundRectCallout">
            <a:avLst>
              <a:gd name="adj1" fmla="val 23322"/>
              <a:gd name="adj2" fmla="val 11620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Un tableau de 2…</a:t>
            </a:r>
          </a:p>
        </p:txBody>
      </p:sp>
      <p:sp>
        <p:nvSpPr>
          <p:cNvPr id="19" name="Bulle narrative : rectangle à coins arrondis 18">
            <a:extLst>
              <a:ext uri="{FF2B5EF4-FFF2-40B4-BE49-F238E27FC236}">
                <a16:creationId xmlns:a16="http://schemas.microsoft.com/office/drawing/2014/main" id="{DB57F343-0980-4196-836A-EC6DA17BB02C}"/>
              </a:ext>
            </a:extLst>
          </p:cNvPr>
          <p:cNvSpPr/>
          <p:nvPr/>
        </p:nvSpPr>
        <p:spPr>
          <a:xfrm>
            <a:off x="4720945" y="2494385"/>
            <a:ext cx="1835710" cy="340519"/>
          </a:xfrm>
          <a:prstGeom prst="wedgeRoundRectCallout">
            <a:avLst>
              <a:gd name="adj1" fmla="val -493"/>
              <a:gd name="adj2" fmla="val 11844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… tableaux de 3 </a:t>
            </a:r>
            <a:r>
              <a:rPr lang="fr-FR" sz="1400" b="1" dirty="0" err="1">
                <a:latin typeface="Consolas" panose="020B0609020204030204" pitchFamily="49" charset="0"/>
                <a:cs typeface="Segoe UI" panose="020B0502040204020203" pitchFamily="34" charset="0"/>
              </a:rPr>
              <a:t>int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3" name="Bulle narrative : rectangle à coins arrondis 22">
            <a:extLst>
              <a:ext uri="{FF2B5EF4-FFF2-40B4-BE49-F238E27FC236}">
                <a16:creationId xmlns:a16="http://schemas.microsoft.com/office/drawing/2014/main" id="{73123835-B045-45AA-BF8B-586285417C64}"/>
              </a:ext>
            </a:extLst>
          </p:cNvPr>
          <p:cNvSpPr/>
          <p:nvPr/>
        </p:nvSpPr>
        <p:spPr>
          <a:xfrm>
            <a:off x="3347864" y="3727071"/>
            <a:ext cx="3969613" cy="340519"/>
          </a:xfrm>
          <a:prstGeom prst="wedgeRoundRectCallout">
            <a:avLst>
              <a:gd name="adj1" fmla="val -34086"/>
              <a:gd name="adj2" fmla="val -12099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Attention, il faut mettre des doubles accolades !</a:t>
            </a:r>
          </a:p>
        </p:txBody>
      </p:sp>
      <p:sp>
        <p:nvSpPr>
          <p:cNvPr id="24" name="Bulle narrative : rectangle à coins arrondis 23">
            <a:extLst>
              <a:ext uri="{FF2B5EF4-FFF2-40B4-BE49-F238E27FC236}">
                <a16:creationId xmlns:a16="http://schemas.microsoft.com/office/drawing/2014/main" id="{EC607956-4BA5-4399-828C-571269AB9D3E}"/>
              </a:ext>
            </a:extLst>
          </p:cNvPr>
          <p:cNvSpPr/>
          <p:nvPr/>
        </p:nvSpPr>
        <p:spPr>
          <a:xfrm>
            <a:off x="3347864" y="3727071"/>
            <a:ext cx="3969613" cy="340519"/>
          </a:xfrm>
          <a:prstGeom prst="wedgeRoundRectCallout">
            <a:avLst>
              <a:gd name="adj1" fmla="val 23693"/>
              <a:gd name="adj2" fmla="val -11875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Attention, il faut mettre des doubles accolades !</a:t>
            </a:r>
          </a:p>
        </p:txBody>
      </p:sp>
    </p:spTree>
    <p:extLst>
      <p:ext uri="{BB962C8B-B14F-4D97-AF65-F5344CB8AC3E}">
        <p14:creationId xmlns:p14="http://schemas.microsoft.com/office/powerpoint/2010/main" val="319489552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165008" y="10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46914E-6 L 0.17743 -2.46914E-6 " pathEditMode="relative" rAng="0" ptsTypes="AA">
                                      <p:cBhvr>
                                        <p:cTn id="2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72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1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39982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46914E-6 L -0.13785 -2.46914E-6 " pathEditMode="relative" rAng="0" ptsTypes="AA">
                                      <p:cBhvr>
                                        <p:cTn id="35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92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34731" y="10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42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84 0.0509 E" pathEditMode="relative" ptsTypes="">
                                      <p:cBhvr>
                                        <p:cTn id="5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5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"/>
                            </p:stCondLst>
                            <p:childTnLst>
                              <p:par>
                                <p:cTn id="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15" grpId="3" animBg="1"/>
      <p:bldP spid="15" grpId="4" animBg="1"/>
      <p:bldP spid="16" grpId="0" animBg="1"/>
      <p:bldP spid="16" grpId="1" animBg="1"/>
      <p:bldP spid="16" grpId="2" animBg="1"/>
      <p:bldP spid="16" grpId="3" animBg="1"/>
      <p:bldP spid="16" grpId="4" animBg="1"/>
      <p:bldP spid="17" grpId="0" animBg="1"/>
      <p:bldP spid="17" grpId="1" animBg="1"/>
      <p:bldP spid="17" grpId="2" animBg="1"/>
      <p:bldP spid="17" grpId="3" animBg="1"/>
      <p:bldP spid="17" grpId="4" animBg="1"/>
      <p:bldP spid="17" grpId="5" animBg="1"/>
      <p:bldP spid="20" grpId="0" animBg="1"/>
      <p:bldP spid="21" grpId="0" animBg="1"/>
      <p:bldP spid="22" grpId="0" animBg="1"/>
      <p:bldP spid="22" grpId="1" animBg="1"/>
      <p:bldP spid="18" grpId="0" animBg="1"/>
      <p:bldP spid="19" grpId="0" animBg="1"/>
      <p:bldP spid="23" grpId="0" animBg="1"/>
      <p:bldP spid="2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A38F2D-076C-4E85-BD94-E7F3CEDF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Parcours des tableaux ND </a:t>
            </a:r>
            <a:r>
              <a:rPr lang="fr-FR" b="1" dirty="0">
                <a:latin typeface="Consolas" panose="020B0609020204030204" pitchFamily="49" charset="0"/>
              </a:rPr>
              <a:t>std::</a:t>
            </a:r>
            <a:r>
              <a:rPr lang="fr-FR" b="1" dirty="0" err="1">
                <a:latin typeface="Consolas" panose="020B0609020204030204" pitchFamily="49" charset="0"/>
              </a:rPr>
              <a:t>array</a:t>
            </a:r>
            <a:endParaRPr lang="fr-FR" b="1" dirty="0">
              <a:latin typeface="Consolas" panose="020B0609020204030204" pitchFamily="49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80538E-B9DE-40DF-A3E5-7F302FCD8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Parcours identique aux tableaux classiques</a:t>
            </a:r>
          </a:p>
          <a:p>
            <a:r>
              <a:rPr lang="fr-FR" dirty="0"/>
              <a:t>Parcours possible avec des </a:t>
            </a:r>
            <a:r>
              <a:rPr lang="fr-FR" i="1" dirty="0"/>
              <a:t>range-for</a:t>
            </a:r>
            <a:r>
              <a:rPr lang="fr-FR" dirty="0"/>
              <a:t> :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83D746-4289-4DEA-973B-0A211D791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19DE41-C071-45CB-B97B-1487EDF6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34AF77-F744-4564-A0C7-4DAFDBFE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57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8F86D905-DD79-4794-9577-A21C8D522D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 sz="900">
                <a:solidFill>
                  <a:srgbClr val="2F4E6C"/>
                </a:solidFill>
              </a:rPr>
              <a:t>Tableaux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Tableaux par l’exemple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Un tableau en mémoire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Syntaxe de création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Accès aux éléments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Parcours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Taille d’un tableau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Copier un tableau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Syntaxe moderne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Bilan sur les tableaux de taille fixe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Tableau de taille dynamique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Changement de taille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Ajout / suppression en fin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Bilan</a:t>
            </a:r>
          </a:p>
          <a:p>
            <a:pPr lvl="0"/>
            <a:r>
              <a:rPr lang="fr-FR" sz="900">
                <a:solidFill>
                  <a:srgbClr val="2F4E6C"/>
                </a:solidFill>
              </a:rPr>
              <a:t>Chaines de caractères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Codage des caractères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Manipulation de chaines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Chaines de longueur dynamique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Bilan</a:t>
            </a:r>
          </a:p>
          <a:p>
            <a:pPr lvl="0"/>
            <a:r>
              <a:rPr lang="fr-FR" sz="9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Tableaux à plusieurs dimensions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Dimension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Création</a:t>
            </a:r>
          </a:p>
          <a:p>
            <a:pPr lvl="1"/>
            <a:r>
              <a:rPr lang="fr-FR" sz="800">
                <a:solidFill>
                  <a:srgbClr val="2F4E6C"/>
                </a:solidFill>
              </a:rPr>
              <a:t>Parcours</a:t>
            </a:r>
          </a:p>
          <a:p>
            <a:pPr lvl="1"/>
            <a:r>
              <a:rPr lang="fr-FR" sz="8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Syntaxe moderne</a:t>
            </a:r>
          </a:p>
          <a:p>
            <a:pPr lvl="1"/>
            <a:r>
              <a:rPr lang="fr-FR" sz="800">
                <a:solidFill>
                  <a:srgbClr val="79D2FF"/>
                </a:solidFill>
              </a:rPr>
              <a:t>Tableaux dynamiques à ND</a:t>
            </a:r>
            <a:endParaRPr lang="fr-FR" sz="800" dirty="0">
              <a:solidFill>
                <a:srgbClr val="79D2FF"/>
              </a:solidFill>
            </a:endParaRPr>
          </a:p>
        </p:txBody>
      </p:sp>
      <p:sp>
        <p:nvSpPr>
          <p:cNvPr id="8" name="code">
            <a:extLst>
              <a:ext uri="{FF2B5EF4-FFF2-40B4-BE49-F238E27FC236}">
                <a16:creationId xmlns:a16="http://schemas.microsoft.com/office/drawing/2014/main" id="{81BFFA25-6988-4C73-909F-DCB85DEC7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484" y="2139702"/>
            <a:ext cx="5058648" cy="2509242"/>
          </a:xfrm>
          <a:prstGeom prst="roundRect">
            <a:avLst>
              <a:gd name="adj" fmla="val 2805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8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fr-FR" sz="18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fr-FR" sz="1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3&gt;, 2&gt; tab</a:t>
            </a:r>
          </a:p>
          <a:p>
            <a:pPr>
              <a:spcAft>
                <a:spcPts val="0"/>
              </a:spcAft>
            </a:pPr>
            <a:r>
              <a:rPr lang="fr-FR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 { {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 {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} };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8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18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fr-FR" sz="1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ligne : tab)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8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1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 : ligne)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8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8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val &lt;&lt; </a:t>
            </a:r>
            <a:r>
              <a:rPr lang="fr-FR" sz="18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'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8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8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fr-FR" sz="1800" b="1" dirty="0">
                <a:solidFill>
                  <a:srgbClr val="D69D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'\n'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46988"/>
      </p:ext>
    </p:extLst>
  </p:cSld>
  <p:clrMapOvr>
    <a:masterClrMapping/>
  </p:clrMapOvr>
  <p:transition>
    <p:wip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410624-427F-40E7-B55A-17FC8B2D2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Tableaux dynamiques en 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27C544-B7CA-4367-9072-1EA70E960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 pour </a:t>
            </a:r>
            <a:r>
              <a:rPr lang="fr-FR" b="1" dirty="0">
                <a:latin typeface="Consolas" panose="020B0609020204030204" pitchFamily="49" charset="0"/>
              </a:rPr>
              <a:t>std::</a:t>
            </a:r>
            <a:r>
              <a:rPr lang="fr-FR" b="1" dirty="0" err="1">
                <a:latin typeface="Consolas" panose="020B0609020204030204" pitchFamily="49" charset="0"/>
              </a:rPr>
              <a:t>array</a:t>
            </a:r>
            <a:r>
              <a:rPr lang="fr-FR" dirty="0"/>
              <a:t>, on peut faire des </a:t>
            </a:r>
            <a:r>
              <a:rPr lang="fr-FR" b="1" dirty="0">
                <a:latin typeface="Consolas" panose="020B0609020204030204" pitchFamily="49" charset="0"/>
              </a:rPr>
              <a:t>std::</a:t>
            </a:r>
            <a:r>
              <a:rPr lang="fr-FR" b="1" dirty="0" err="1">
                <a:latin typeface="Consolas" panose="020B0609020204030204" pitchFamily="49" charset="0"/>
              </a:rPr>
              <a:t>vector</a:t>
            </a:r>
            <a:r>
              <a:rPr lang="fr-FR" dirty="0"/>
              <a:t> de </a:t>
            </a:r>
            <a:r>
              <a:rPr lang="fr-FR" b="1" dirty="0">
                <a:latin typeface="Consolas" panose="020B0609020204030204" pitchFamily="49" charset="0"/>
              </a:rPr>
              <a:t>std::</a:t>
            </a:r>
            <a:r>
              <a:rPr lang="fr-FR" b="1" dirty="0" err="1">
                <a:latin typeface="Consolas" panose="020B0609020204030204" pitchFamily="49" charset="0"/>
              </a:rPr>
              <a:t>vector</a:t>
            </a:r>
            <a:endParaRPr lang="fr-FR" b="1" dirty="0">
              <a:latin typeface="Consolas" panose="020B0609020204030204" pitchFamily="49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DE3179-4327-4D88-B094-004DEC261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ED37BF-35F4-410F-875F-0D1E8DEB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171BC6-2429-4297-A002-FB929153E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58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96ECF6D-A160-4507-AE44-5FACAB7913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/>
          </a:bodyPr>
          <a:lstStyle/>
          <a:p>
            <a:pPr lvl="0"/>
            <a:r>
              <a:rPr lang="fr-FR" sz="900" dirty="0">
                <a:solidFill>
                  <a:srgbClr val="2F4E6C"/>
                </a:solidFill>
              </a:rPr>
              <a:t>Tableaux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Tableaux par l’exemple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Un tableau en mémoire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Syntaxe de création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Accès aux éléments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Taille d’un tableau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Copier un tableau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Bilan sur les tableaux de taille fixe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Tableau de taille dynamique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Changement de taille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Ajout / suppression en fin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Bilan</a:t>
            </a:r>
          </a:p>
          <a:p>
            <a:pPr lvl="0"/>
            <a:r>
              <a:rPr lang="fr-FR" sz="900" dirty="0">
                <a:solidFill>
                  <a:srgbClr val="2F4E6C"/>
                </a:solidFill>
              </a:rPr>
              <a:t>Chaines de caractères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Codage des caractères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Manipulation de chaines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Chaines de longueur dynamique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Bilan</a:t>
            </a:r>
          </a:p>
          <a:p>
            <a:pPr lvl="0"/>
            <a:r>
              <a:rPr lang="fr-FR" sz="900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Tableaux à plusieurs dimensions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Dimension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Création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chemeClr val="bg2"/>
                </a:solidFill>
              </a:rPr>
              <a:t>Syntaxe moderne</a:t>
            </a:r>
          </a:p>
          <a:p>
            <a:pPr lvl="1"/>
            <a:r>
              <a:rPr lang="fr-FR" sz="800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Tableaux dynamiques à ND</a:t>
            </a:r>
          </a:p>
        </p:txBody>
      </p:sp>
      <p:sp>
        <p:nvSpPr>
          <p:cNvPr id="8" name="code">
            <a:extLst>
              <a:ext uri="{FF2B5EF4-FFF2-40B4-BE49-F238E27FC236}">
                <a16:creationId xmlns:a16="http://schemas.microsoft.com/office/drawing/2014/main" id="{F41034FE-4D89-4CAF-A8B0-63AF7321A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6208" y="2067694"/>
            <a:ext cx="4448099" cy="1304806"/>
          </a:xfrm>
          <a:prstGeom prst="roundRect">
            <a:avLst>
              <a:gd name="adj" fmla="val 6753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8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fr-FR" sz="18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fr-FR" sz="1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tab</a:t>
            </a:r>
          </a:p>
          <a:p>
            <a:pPr>
              <a:spcAft>
                <a:spcPts val="0"/>
              </a:spcAft>
            </a:pPr>
            <a:r>
              <a:rPr lang="fr-FR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 { {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 {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} };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8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tab.resize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8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tab.back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 { 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};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1C76460F-3E1D-4BC2-B9F7-90328096C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759934"/>
              </p:ext>
            </p:extLst>
          </p:nvPr>
        </p:nvGraphicFramePr>
        <p:xfrm>
          <a:off x="5175922" y="3616657"/>
          <a:ext cx="949422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474">
                  <a:extLst>
                    <a:ext uri="{9D8B030D-6E8A-4147-A177-3AD203B41FA5}">
                      <a16:colId xmlns:a16="http://schemas.microsoft.com/office/drawing/2014/main" val="3311703725"/>
                    </a:ext>
                  </a:extLst>
                </a:gridCol>
                <a:gridCol w="316474">
                  <a:extLst>
                    <a:ext uri="{9D8B030D-6E8A-4147-A177-3AD203B41FA5}">
                      <a16:colId xmlns:a16="http://schemas.microsoft.com/office/drawing/2014/main" val="2625001396"/>
                    </a:ext>
                  </a:extLst>
                </a:gridCol>
                <a:gridCol w="316474">
                  <a:extLst>
                    <a:ext uri="{9D8B030D-6E8A-4147-A177-3AD203B41FA5}">
                      <a16:colId xmlns:a16="http://schemas.microsoft.com/office/drawing/2014/main" val="15092965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100" b="1" i="0" dirty="0">
                          <a:solidFill>
                            <a:srgbClr val="B8D7A3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fr-FR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i="0" kern="1200" dirty="0">
                          <a:solidFill>
                            <a:srgbClr val="B8D7A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i="0" kern="1200" dirty="0">
                          <a:solidFill>
                            <a:srgbClr val="B8D7A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626160"/>
                  </a:ext>
                </a:extLst>
              </a:tr>
            </a:tbl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95DCB0AA-6B55-46EF-94D5-5A543CB74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929717"/>
              </p:ext>
            </p:extLst>
          </p:nvPr>
        </p:nvGraphicFramePr>
        <p:xfrm>
          <a:off x="5175922" y="3979242"/>
          <a:ext cx="949422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474">
                  <a:extLst>
                    <a:ext uri="{9D8B030D-6E8A-4147-A177-3AD203B41FA5}">
                      <a16:colId xmlns:a16="http://schemas.microsoft.com/office/drawing/2014/main" val="3311703725"/>
                    </a:ext>
                  </a:extLst>
                </a:gridCol>
                <a:gridCol w="316474">
                  <a:extLst>
                    <a:ext uri="{9D8B030D-6E8A-4147-A177-3AD203B41FA5}">
                      <a16:colId xmlns:a16="http://schemas.microsoft.com/office/drawing/2014/main" val="2625001396"/>
                    </a:ext>
                  </a:extLst>
                </a:gridCol>
                <a:gridCol w="316474">
                  <a:extLst>
                    <a:ext uri="{9D8B030D-6E8A-4147-A177-3AD203B41FA5}">
                      <a16:colId xmlns:a16="http://schemas.microsoft.com/office/drawing/2014/main" val="15092965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i="0" kern="1200" dirty="0">
                          <a:solidFill>
                            <a:srgbClr val="B8D7A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i="0" kern="1200" dirty="0">
                          <a:solidFill>
                            <a:srgbClr val="B8D7A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i="0" kern="1200" dirty="0">
                          <a:solidFill>
                            <a:srgbClr val="B8D7A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626160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0ED803D2-0EA9-45F6-8E01-88C906CE79B2}"/>
              </a:ext>
            </a:extLst>
          </p:cNvPr>
          <p:cNvSpPr/>
          <p:nvPr/>
        </p:nvSpPr>
        <p:spPr>
          <a:xfrm>
            <a:off x="3598500" y="2188850"/>
            <a:ext cx="1561790" cy="204768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34CDF6-533E-41F1-8A69-DF07E126C3AB}"/>
              </a:ext>
            </a:extLst>
          </p:cNvPr>
          <p:cNvSpPr/>
          <p:nvPr/>
        </p:nvSpPr>
        <p:spPr>
          <a:xfrm>
            <a:off x="7170420" y="2188850"/>
            <a:ext cx="172496" cy="204768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BF2EFC-64C8-4448-9902-F33D4F61D12D}"/>
              </a:ext>
            </a:extLst>
          </p:cNvPr>
          <p:cNvSpPr/>
          <p:nvPr/>
        </p:nvSpPr>
        <p:spPr>
          <a:xfrm>
            <a:off x="5160290" y="2188850"/>
            <a:ext cx="2015316" cy="204768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C5781D-5ABF-4943-A399-30187E4F0B52}"/>
              </a:ext>
            </a:extLst>
          </p:cNvPr>
          <p:cNvSpPr/>
          <p:nvPr/>
        </p:nvSpPr>
        <p:spPr>
          <a:xfrm>
            <a:off x="3600792" y="2734190"/>
            <a:ext cx="1797204" cy="204768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au 16">
            <a:extLst>
              <a:ext uri="{FF2B5EF4-FFF2-40B4-BE49-F238E27FC236}">
                <a16:creationId xmlns:a16="http://schemas.microsoft.com/office/drawing/2014/main" id="{0D238495-6888-450D-9923-4CA31A78F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485290"/>
              </p:ext>
            </p:extLst>
          </p:nvPr>
        </p:nvGraphicFramePr>
        <p:xfrm>
          <a:off x="5175922" y="4359438"/>
          <a:ext cx="1268288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072">
                  <a:extLst>
                    <a:ext uri="{9D8B030D-6E8A-4147-A177-3AD203B41FA5}">
                      <a16:colId xmlns:a16="http://schemas.microsoft.com/office/drawing/2014/main" val="3311703725"/>
                    </a:ext>
                  </a:extLst>
                </a:gridCol>
                <a:gridCol w="317072">
                  <a:extLst>
                    <a:ext uri="{9D8B030D-6E8A-4147-A177-3AD203B41FA5}">
                      <a16:colId xmlns:a16="http://schemas.microsoft.com/office/drawing/2014/main" val="2625001396"/>
                    </a:ext>
                  </a:extLst>
                </a:gridCol>
                <a:gridCol w="317072">
                  <a:extLst>
                    <a:ext uri="{9D8B030D-6E8A-4147-A177-3AD203B41FA5}">
                      <a16:colId xmlns:a16="http://schemas.microsoft.com/office/drawing/2014/main" val="1509296547"/>
                    </a:ext>
                  </a:extLst>
                </a:gridCol>
                <a:gridCol w="317072">
                  <a:extLst>
                    <a:ext uri="{9D8B030D-6E8A-4147-A177-3AD203B41FA5}">
                      <a16:colId xmlns:a16="http://schemas.microsoft.com/office/drawing/2014/main" val="19294546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i="0" kern="1200" dirty="0">
                          <a:solidFill>
                            <a:srgbClr val="B8D7A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i="0" kern="1200" dirty="0">
                          <a:solidFill>
                            <a:srgbClr val="B8D7A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i="0" kern="1200" dirty="0">
                          <a:solidFill>
                            <a:srgbClr val="B8D7A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i="0" kern="1200" dirty="0">
                          <a:solidFill>
                            <a:srgbClr val="B8D7A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626160"/>
                  </a:ext>
                </a:extLst>
              </a:tr>
            </a:tbl>
          </a:graphicData>
        </a:graphic>
      </p:graphicFrame>
      <p:grpSp>
        <p:nvGrpSpPr>
          <p:cNvPr id="27" name="Groupe 26">
            <a:extLst>
              <a:ext uri="{FF2B5EF4-FFF2-40B4-BE49-F238E27FC236}">
                <a16:creationId xmlns:a16="http://schemas.microsoft.com/office/drawing/2014/main" id="{C0CA7600-5E8B-4867-A40D-AF46F0C20018}"/>
              </a:ext>
            </a:extLst>
          </p:cNvPr>
          <p:cNvGrpSpPr/>
          <p:nvPr/>
        </p:nvGrpSpPr>
        <p:grpSpPr>
          <a:xfrm>
            <a:off x="5080248" y="3559899"/>
            <a:ext cx="1147936" cy="741680"/>
            <a:chOff x="5080248" y="3559899"/>
            <a:chExt cx="1147936" cy="74168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5D7C357-3F91-47D6-A0C3-158092D8951B}"/>
                </a:ext>
              </a:extLst>
            </p:cNvPr>
            <p:cNvSpPr/>
            <p:nvPr/>
          </p:nvSpPr>
          <p:spPr>
            <a:xfrm>
              <a:off x="5080248" y="3559899"/>
              <a:ext cx="1147936" cy="3708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endParaRPr lang="fr-F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CDDC136-2574-4367-851D-7E0652BD6E07}"/>
                </a:ext>
              </a:extLst>
            </p:cNvPr>
            <p:cNvSpPr/>
            <p:nvPr/>
          </p:nvSpPr>
          <p:spPr>
            <a:xfrm>
              <a:off x="5080248" y="3930739"/>
              <a:ext cx="1147936" cy="3708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endParaRPr lang="fr-F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87C4947A-4067-41E0-954B-773D8B9E957C}"/>
              </a:ext>
            </a:extLst>
          </p:cNvPr>
          <p:cNvGrpSpPr/>
          <p:nvPr/>
        </p:nvGrpSpPr>
        <p:grpSpPr>
          <a:xfrm>
            <a:off x="5081886" y="3561878"/>
            <a:ext cx="1445120" cy="1114499"/>
            <a:chOff x="5081886" y="3561878"/>
            <a:chExt cx="1445120" cy="1114499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08F5449F-4F12-4BFB-BDEF-7FC434961C09}"/>
                </a:ext>
              </a:extLst>
            </p:cNvPr>
            <p:cNvGrpSpPr/>
            <p:nvPr/>
          </p:nvGrpSpPr>
          <p:grpSpPr>
            <a:xfrm>
              <a:off x="5081886" y="3561878"/>
              <a:ext cx="1445120" cy="741680"/>
              <a:chOff x="5080248" y="3559899"/>
              <a:chExt cx="1147936" cy="74168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D7F5690-3873-404F-948E-DA94BF59D753}"/>
                  </a:ext>
                </a:extLst>
              </p:cNvPr>
              <p:cNvSpPr/>
              <p:nvPr/>
            </p:nvSpPr>
            <p:spPr>
              <a:xfrm>
                <a:off x="5080248" y="3559899"/>
                <a:ext cx="1147936" cy="3708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endParaRPr lang="fr-FR" sz="1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B56F901-A213-4BEA-AB8C-4291D52386F2}"/>
                  </a:ext>
                </a:extLst>
              </p:cNvPr>
              <p:cNvSpPr/>
              <p:nvPr/>
            </p:nvSpPr>
            <p:spPr>
              <a:xfrm>
                <a:off x="5080248" y="3930739"/>
                <a:ext cx="1147936" cy="3708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endParaRPr lang="fr-FR" sz="1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2CBAADA-36E7-4A4E-ADBE-CA32996B5541}"/>
                </a:ext>
              </a:extLst>
            </p:cNvPr>
            <p:cNvSpPr/>
            <p:nvPr/>
          </p:nvSpPr>
          <p:spPr>
            <a:xfrm>
              <a:off x="5081886" y="4305537"/>
              <a:ext cx="1445120" cy="3708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fr-F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CFC3AE9B-1BBD-48F8-89A8-592DC8E6D88B}"/>
              </a:ext>
            </a:extLst>
          </p:cNvPr>
          <p:cNvGrpSpPr/>
          <p:nvPr/>
        </p:nvGrpSpPr>
        <p:grpSpPr>
          <a:xfrm>
            <a:off x="5080248" y="3561878"/>
            <a:ext cx="1149574" cy="1112520"/>
            <a:chOff x="5080248" y="3561878"/>
            <a:chExt cx="1149574" cy="111252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F4B513F-4169-4623-8B42-EAAD84232490}"/>
                </a:ext>
              </a:extLst>
            </p:cNvPr>
            <p:cNvSpPr/>
            <p:nvPr/>
          </p:nvSpPr>
          <p:spPr>
            <a:xfrm>
              <a:off x="5080248" y="4303558"/>
              <a:ext cx="1147936" cy="3708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endParaRPr lang="fr-F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7873D05C-45BF-4200-B4F4-A7B49415D542}"/>
                </a:ext>
              </a:extLst>
            </p:cNvPr>
            <p:cNvGrpSpPr/>
            <p:nvPr/>
          </p:nvGrpSpPr>
          <p:grpSpPr>
            <a:xfrm>
              <a:off x="5081886" y="3561878"/>
              <a:ext cx="1147936" cy="741680"/>
              <a:chOff x="5080248" y="3559899"/>
              <a:chExt cx="1147936" cy="74168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08EE36E-2DC7-4062-B9E5-895A3235950B}"/>
                  </a:ext>
                </a:extLst>
              </p:cNvPr>
              <p:cNvSpPr/>
              <p:nvPr/>
            </p:nvSpPr>
            <p:spPr>
              <a:xfrm>
                <a:off x="5080248" y="3559899"/>
                <a:ext cx="1147936" cy="3708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endParaRPr lang="fr-FR" sz="1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02843E3-3AFC-429A-89BB-88E585131CF8}"/>
                  </a:ext>
                </a:extLst>
              </p:cNvPr>
              <p:cNvSpPr/>
              <p:nvPr/>
            </p:nvSpPr>
            <p:spPr>
              <a:xfrm>
                <a:off x="5080248" y="3930739"/>
                <a:ext cx="1147936" cy="3708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endParaRPr lang="fr-FR" sz="1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1F8E6B4A-1807-46F6-81F4-90B5A72D73ED}"/>
              </a:ext>
            </a:extLst>
          </p:cNvPr>
          <p:cNvSpPr/>
          <p:nvPr/>
        </p:nvSpPr>
        <p:spPr>
          <a:xfrm>
            <a:off x="3598500" y="3012941"/>
            <a:ext cx="3671704" cy="204768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code">
            <a:extLst>
              <a:ext uri="{FF2B5EF4-FFF2-40B4-BE49-F238E27FC236}">
                <a16:creationId xmlns:a16="http://schemas.microsoft.com/office/drawing/2014/main" id="{91AD2D07-ED96-4F56-BF72-469FD345A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6208" y="2067694"/>
            <a:ext cx="4448099" cy="1304806"/>
          </a:xfrm>
          <a:prstGeom prst="roundRect">
            <a:avLst>
              <a:gd name="adj" fmla="val 6753"/>
            </a:avLst>
          </a:prstGeom>
          <a:noFill/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8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fr-FR" sz="18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fr-FR" sz="1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tab</a:t>
            </a:r>
          </a:p>
          <a:p>
            <a:pPr>
              <a:spcAft>
                <a:spcPts val="0"/>
              </a:spcAft>
            </a:pPr>
            <a:r>
              <a:rPr lang="fr-FR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 { {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 {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} };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8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tab.resize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8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tab.back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 { 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fr-FR" sz="18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};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53351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129039" y="10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7037E-7 L 0.19566 -3.7037E-7 " pathEditMode="relative" rAng="0" ptsTypes="AA">
                                      <p:cBhvr>
                                        <p:cTn id="2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4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1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1168326" y="10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7037E-7 L -0.1191 -3.7037E-7 " pathEditMode="relative" rAng="0" ptsTypes="AA">
                                      <p:cBhvr>
                                        <p:cTn id="3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55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250" fill="hold"/>
                                        <p:tgtEl>
                                          <p:spTgt spid="14"/>
                                        </p:tgtEl>
                                      </p:cBhvr>
                                      <p:by x="89177" y="10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250" fill="hold"/>
                                        <p:tgtEl>
                                          <p:spTgt spid="14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42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7 L -0.18247 0.10586 " pathEditMode="relative" rAng="0" ptsTypes="AA">
                                      <p:cBhvr>
                                        <p:cTn id="5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32" y="5278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5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204301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5679E-6 L 0.10226 0.05556 " pathEditMode="relative" rAng="0" ptsTypes="AA">
                                      <p:cBhvr>
                                        <p:cTn id="7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2778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"/>
                            </p:stCondLst>
                            <p:childTnLst>
                              <p:par>
                                <p:cTn id="8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7" dur="250" fill="hold"/>
                                        <p:tgtEl>
                                          <p:spTgt spid="35"/>
                                        </p:tgtEl>
                                      </p:cBhvr>
                                      <p:by x="125709" y="100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9" dur="250" fill="hold"/>
                                        <p:tgtEl>
                                          <p:spTgt spid="35"/>
                                        </p:tgtEl>
                                      </p:cBhvr>
                                      <p:by x="100000" y="100178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63 0.0002 E" pathEditMode="relative" ptsTypes="">
                                      <p:cBhvr>
                                        <p:cTn id="91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  <p:bldP spid="13" grpId="2" animBg="1"/>
      <p:bldP spid="13" grpId="3" animBg="1"/>
      <p:bldP spid="13" grpId="4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5" grpId="0" animBg="1"/>
      <p:bldP spid="15" grpId="1" animBg="1"/>
      <p:bldP spid="15" grpId="2" animBg="1"/>
      <p:bldP spid="15" grpId="3" animBg="1"/>
      <p:bldP spid="15" grpId="4" animBg="1"/>
      <p:bldP spid="3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46" y="1"/>
            <a:ext cx="9144000" cy="51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B71F98-063C-4739-99A1-73513BDC38F4}" type="datetime1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59</a:t>
            </a:fld>
            <a:endParaRPr lang="fr-FR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1618" y="4767626"/>
            <a:ext cx="371474" cy="36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-685799"/>
            <a:ext cx="9142854" cy="685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0000" y="0"/>
            <a:ext cx="2844000" cy="33930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46" y="342901"/>
            <a:ext cx="9142854" cy="685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8468"/>
            <a:ext cx="804333" cy="30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swing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99290" y="2784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6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950">
        <p14:prism dir="r"/>
      </p:transition>
    </mc:Choice>
    <mc:Fallback xmlns="">
      <p:transition spd="slow" advTm="9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33333E-6 L 0.00017 0.2 " pathEditMode="relative" rAng="0" ptsTypes="AA">
                                      <p:cBhvr>
                                        <p:cTn id="31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12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3" dur="312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  <p:bldLst>
      <p:bldP spid="4" grpId="0"/>
      <p:bldP spid="5" grpId="0"/>
      <p:bldP spid="6" grpId="0" animBg="1"/>
      <p:bldP spid="9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1B5B62-7738-425E-9B78-ABF78D108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Tableaux par l’exemple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762B5-D4EE-48C7-AE0E-3610BC2DF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4800" y="3461146"/>
            <a:ext cx="6706800" cy="1453753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Ce serait cool de pouvoir avoir un tableau de notes et y accéder par leur numéro de ligne</a:t>
            </a:r>
          </a:p>
          <a:p>
            <a:pPr lvl="1"/>
            <a:r>
              <a:rPr lang="fr-FR" dirty="0"/>
              <a:t>On pourrait faire des boucles pour parcourir les lignes</a:t>
            </a:r>
          </a:p>
          <a:p>
            <a:pPr lvl="1"/>
            <a:r>
              <a:rPr lang="fr-FR" dirty="0"/>
              <a:t>Le C++ EST cool, donc on peut et on va le faire.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641BAB-EA31-44A7-B677-DA7BA40CC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9F28FF-1037-452D-896F-858EA3DB0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7AF207-EAAB-42C8-AD2F-155FACFE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2689F13-F8A5-4B73-9DDE-9E227383AE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fr-FR" sz="10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Tableaux</a:t>
            </a:r>
          </a:p>
          <a:p>
            <a:pPr lvl="1"/>
            <a:r>
              <a:rPr lang="fr-FR" sz="9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Tableaux par l’exemple</a:t>
            </a:r>
          </a:p>
          <a:p>
            <a:pPr lvl="1"/>
            <a:r>
              <a:rPr lang="fr-FR" sz="900">
                <a:solidFill>
                  <a:srgbClr val="79D2FF"/>
                </a:solidFill>
              </a:rPr>
              <a:t>Un tableau en mémoire</a:t>
            </a:r>
          </a:p>
          <a:p>
            <a:pPr lvl="1"/>
            <a:r>
              <a:rPr lang="fr-FR" sz="900">
                <a:solidFill>
                  <a:srgbClr val="79D2FF"/>
                </a:solidFill>
              </a:rPr>
              <a:t>Syntaxe de création</a:t>
            </a:r>
          </a:p>
          <a:p>
            <a:pPr lvl="1"/>
            <a:r>
              <a:rPr lang="fr-FR" sz="900">
                <a:solidFill>
                  <a:srgbClr val="79D2FF"/>
                </a:solidFill>
              </a:rPr>
              <a:t>Accès aux éléments</a:t>
            </a:r>
          </a:p>
          <a:p>
            <a:pPr lvl="1"/>
            <a:r>
              <a:rPr lang="fr-FR" sz="900">
                <a:solidFill>
                  <a:srgbClr val="79D2FF"/>
                </a:solidFill>
              </a:rPr>
              <a:t>Parcours</a:t>
            </a:r>
          </a:p>
          <a:p>
            <a:pPr lvl="1"/>
            <a:r>
              <a:rPr lang="fr-FR" sz="900">
                <a:solidFill>
                  <a:srgbClr val="79D2FF"/>
                </a:solidFill>
              </a:rPr>
              <a:t>Taille d’un tableau</a:t>
            </a:r>
          </a:p>
          <a:p>
            <a:pPr lvl="1"/>
            <a:r>
              <a:rPr lang="fr-FR" sz="900">
                <a:solidFill>
                  <a:srgbClr val="79D2FF"/>
                </a:solidFill>
              </a:rPr>
              <a:t>Copier un tableau</a:t>
            </a:r>
          </a:p>
          <a:p>
            <a:pPr lvl="1"/>
            <a:r>
              <a:rPr lang="fr-FR" sz="900">
                <a:solidFill>
                  <a:srgbClr val="79D2FF"/>
                </a:solidFill>
              </a:rPr>
              <a:t>Syntaxe moderne</a:t>
            </a:r>
          </a:p>
          <a:p>
            <a:pPr lvl="1"/>
            <a:r>
              <a:rPr lang="fr-FR" sz="900">
                <a:solidFill>
                  <a:srgbClr val="79D2FF"/>
                </a:solidFill>
              </a:rPr>
              <a:t>Bilan sur les tableaux de taille fixe</a:t>
            </a:r>
          </a:p>
          <a:p>
            <a:pPr lvl="1"/>
            <a:r>
              <a:rPr lang="fr-FR" sz="900">
                <a:solidFill>
                  <a:srgbClr val="79D2FF"/>
                </a:solidFill>
              </a:rPr>
              <a:t>Tableau de taille dynamique</a:t>
            </a:r>
          </a:p>
          <a:p>
            <a:pPr lvl="1"/>
            <a:r>
              <a:rPr lang="fr-FR" sz="900">
                <a:solidFill>
                  <a:srgbClr val="79D2FF"/>
                </a:solidFill>
              </a:rPr>
              <a:t>Changement de taille</a:t>
            </a:r>
          </a:p>
          <a:p>
            <a:pPr lvl="1"/>
            <a:r>
              <a:rPr lang="fr-FR" sz="900">
                <a:solidFill>
                  <a:srgbClr val="79D2FF"/>
                </a:solidFill>
              </a:rPr>
              <a:t>Ajout / suppression en fin</a:t>
            </a:r>
          </a:p>
          <a:p>
            <a:pPr lvl="1"/>
            <a:r>
              <a:rPr lang="fr-FR" sz="900">
                <a:solidFill>
                  <a:srgbClr val="79D2FF"/>
                </a:solidFill>
              </a:rPr>
              <a:t>Bilan</a:t>
            </a:r>
          </a:p>
          <a:p>
            <a:pPr lvl="0"/>
            <a:r>
              <a:rPr lang="fr-FR" sz="1000">
                <a:solidFill>
                  <a:srgbClr val="79D2FF"/>
                </a:solidFill>
              </a:rPr>
              <a:t>Chaines de caractères</a:t>
            </a:r>
          </a:p>
          <a:p>
            <a:pPr lvl="1"/>
            <a:r>
              <a:rPr lang="fr-FR" sz="900">
                <a:solidFill>
                  <a:srgbClr val="79D2FF"/>
                </a:solidFill>
              </a:rPr>
              <a:t>Codage des caractères</a:t>
            </a:r>
          </a:p>
          <a:p>
            <a:pPr lvl="1"/>
            <a:r>
              <a:rPr lang="fr-FR" sz="900">
                <a:solidFill>
                  <a:srgbClr val="79D2FF"/>
                </a:solidFill>
              </a:rPr>
              <a:t>Manipulation de chaines</a:t>
            </a:r>
          </a:p>
          <a:p>
            <a:pPr lvl="1"/>
            <a:r>
              <a:rPr lang="fr-FR" sz="900">
                <a:solidFill>
                  <a:srgbClr val="79D2FF"/>
                </a:solidFill>
              </a:rPr>
              <a:t>Chaines de longueur dynamique</a:t>
            </a:r>
          </a:p>
          <a:p>
            <a:pPr lvl="1"/>
            <a:r>
              <a:rPr lang="fr-FR" sz="900">
                <a:solidFill>
                  <a:srgbClr val="79D2FF"/>
                </a:solidFill>
              </a:rPr>
              <a:t>Bilan</a:t>
            </a:r>
          </a:p>
          <a:p>
            <a:pPr lvl="0"/>
            <a:r>
              <a:rPr lang="fr-FR" sz="1000">
                <a:solidFill>
                  <a:srgbClr val="79D2FF"/>
                </a:solidFill>
              </a:rPr>
              <a:t>Tableaux à plusieurs dimensions</a:t>
            </a:r>
          </a:p>
          <a:p>
            <a:pPr lvl="1"/>
            <a:r>
              <a:rPr lang="fr-FR" sz="900">
                <a:solidFill>
                  <a:srgbClr val="79D2FF"/>
                </a:solidFill>
              </a:rPr>
              <a:t>Dimension</a:t>
            </a:r>
          </a:p>
          <a:p>
            <a:pPr lvl="1"/>
            <a:r>
              <a:rPr lang="fr-FR" sz="900">
                <a:solidFill>
                  <a:srgbClr val="79D2FF"/>
                </a:solidFill>
              </a:rPr>
              <a:t>Création</a:t>
            </a:r>
          </a:p>
          <a:p>
            <a:pPr lvl="1"/>
            <a:r>
              <a:rPr lang="fr-FR" sz="900">
                <a:solidFill>
                  <a:srgbClr val="79D2FF"/>
                </a:solidFill>
              </a:rPr>
              <a:t>Parcours</a:t>
            </a:r>
          </a:p>
          <a:p>
            <a:pPr lvl="1"/>
            <a:r>
              <a:rPr lang="fr-FR" sz="900">
                <a:solidFill>
                  <a:srgbClr val="79D2FF"/>
                </a:solidFill>
              </a:rPr>
              <a:t>Syntaxe moderne</a:t>
            </a:r>
          </a:p>
          <a:p>
            <a:pPr lvl="1"/>
            <a:r>
              <a:rPr lang="fr-FR" sz="900">
                <a:solidFill>
                  <a:srgbClr val="79D2FF"/>
                </a:solidFill>
              </a:rPr>
              <a:t>Tableaux dynamiques à ND</a:t>
            </a:r>
            <a:endParaRPr lang="fr-FR" sz="900" dirty="0">
              <a:solidFill>
                <a:srgbClr val="79D2FF"/>
              </a:solidFill>
            </a:endParaRPr>
          </a:p>
        </p:txBody>
      </p:sp>
      <p:sp>
        <p:nvSpPr>
          <p:cNvPr id="8" name="code">
            <a:extLst>
              <a:ext uri="{FF2B5EF4-FFF2-40B4-BE49-F238E27FC236}">
                <a16:creationId xmlns:a16="http://schemas.microsoft.com/office/drawing/2014/main" id="{BA42C134-FA5C-4F5B-9578-F626FCCF8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085850"/>
            <a:ext cx="4518361" cy="2375297"/>
          </a:xfrm>
          <a:prstGeom prst="roundRect">
            <a:avLst>
              <a:gd name="adj" fmla="val 3914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note1, note2, note3, note4;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2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note1 &gt;&gt; note2 &gt;&gt; note3 &gt;&gt; note4;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dMoy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(note1 + note2 + note3 + note4) / </a:t>
            </a:r>
            <a:r>
              <a:rPr lang="fr-FR" sz="12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dStdDev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2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2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(note1 -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dMoy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* (note1 -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dMoy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(note2 -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dMoy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* (note2 -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dMoy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(note3 -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dMoy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* (note3 -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dMoy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(note4 -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dMoy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* (note4 -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dMoy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) / </a:t>
            </a:r>
            <a:r>
              <a:rPr lang="fr-FR" sz="12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);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46A88B-E5CE-41EA-BBA6-A4EB88765315}"/>
              </a:ext>
            </a:extLst>
          </p:cNvPr>
          <p:cNvSpPr/>
          <p:nvPr/>
        </p:nvSpPr>
        <p:spPr>
          <a:xfrm>
            <a:off x="2339752" y="1176163"/>
            <a:ext cx="2952328" cy="17145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3BF758-0097-48E4-8964-12C8684BCB3C}"/>
              </a:ext>
            </a:extLst>
          </p:cNvPr>
          <p:cNvSpPr/>
          <p:nvPr/>
        </p:nvSpPr>
        <p:spPr>
          <a:xfrm>
            <a:off x="3655605" y="1540496"/>
            <a:ext cx="460626" cy="17145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D0A8AF-2D17-4D26-B447-C1F48515D992}"/>
              </a:ext>
            </a:extLst>
          </p:cNvPr>
          <p:cNvSpPr/>
          <p:nvPr/>
        </p:nvSpPr>
        <p:spPr>
          <a:xfrm>
            <a:off x="4321110" y="1540496"/>
            <a:ext cx="460626" cy="17145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7ABD07-6CF8-4696-9DC3-60D60B6B4EAA}"/>
              </a:ext>
            </a:extLst>
          </p:cNvPr>
          <p:cNvSpPr/>
          <p:nvPr/>
        </p:nvSpPr>
        <p:spPr>
          <a:xfrm>
            <a:off x="4986615" y="1540496"/>
            <a:ext cx="460626" cy="17145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CDEBA3-C306-48FD-9981-1E4F4ABF59E5}"/>
              </a:ext>
            </a:extLst>
          </p:cNvPr>
          <p:cNvSpPr/>
          <p:nvPr/>
        </p:nvSpPr>
        <p:spPr>
          <a:xfrm>
            <a:off x="5652120" y="1540496"/>
            <a:ext cx="460626" cy="17145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EC0D0D-1029-4E0D-AF9D-3B591C97A538}"/>
              </a:ext>
            </a:extLst>
          </p:cNvPr>
          <p:cNvSpPr/>
          <p:nvPr/>
        </p:nvSpPr>
        <p:spPr>
          <a:xfrm>
            <a:off x="3117551" y="1359519"/>
            <a:ext cx="720080" cy="17145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BEE608-D3F8-4314-A055-4BE8E3B0F896}"/>
              </a:ext>
            </a:extLst>
          </p:cNvPr>
          <p:cNvSpPr/>
          <p:nvPr/>
        </p:nvSpPr>
        <p:spPr>
          <a:xfrm>
            <a:off x="3875923" y="1359519"/>
            <a:ext cx="720080" cy="17145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673E73-6ED0-46DF-9A2D-C4DCDB9A7793}"/>
              </a:ext>
            </a:extLst>
          </p:cNvPr>
          <p:cNvSpPr/>
          <p:nvPr/>
        </p:nvSpPr>
        <p:spPr>
          <a:xfrm>
            <a:off x="4634295" y="1359519"/>
            <a:ext cx="720080" cy="17145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776124-7C79-4B8D-8B57-920F7BBFE657}"/>
              </a:ext>
            </a:extLst>
          </p:cNvPr>
          <p:cNvSpPr/>
          <p:nvPr/>
        </p:nvSpPr>
        <p:spPr>
          <a:xfrm>
            <a:off x="5392666" y="1359519"/>
            <a:ext cx="720080" cy="17145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374107-3707-4745-9DBE-EF9F312FE5AF}"/>
              </a:ext>
            </a:extLst>
          </p:cNvPr>
          <p:cNvSpPr/>
          <p:nvPr/>
        </p:nvSpPr>
        <p:spPr>
          <a:xfrm>
            <a:off x="2918991" y="2268713"/>
            <a:ext cx="2589111" cy="17145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738834-3BF5-4E7D-B474-2F6FD3F2B56F}"/>
              </a:ext>
            </a:extLst>
          </p:cNvPr>
          <p:cNvSpPr/>
          <p:nvPr/>
        </p:nvSpPr>
        <p:spPr>
          <a:xfrm>
            <a:off x="2918991" y="2452863"/>
            <a:ext cx="2589111" cy="17145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8FFDB6-D60F-4BC0-8A45-0DAFD4C9996C}"/>
              </a:ext>
            </a:extLst>
          </p:cNvPr>
          <p:cNvSpPr/>
          <p:nvPr/>
        </p:nvSpPr>
        <p:spPr>
          <a:xfrm>
            <a:off x="2918991" y="2637013"/>
            <a:ext cx="2589111" cy="17145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F56DA6-915D-4DD1-9257-2BE962E03B06}"/>
              </a:ext>
            </a:extLst>
          </p:cNvPr>
          <p:cNvSpPr/>
          <p:nvPr/>
        </p:nvSpPr>
        <p:spPr>
          <a:xfrm>
            <a:off x="2918991" y="2821164"/>
            <a:ext cx="2589111" cy="17145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ode">
            <a:extLst>
              <a:ext uri="{FF2B5EF4-FFF2-40B4-BE49-F238E27FC236}">
                <a16:creationId xmlns:a16="http://schemas.microsoft.com/office/drawing/2014/main" id="{3C60819F-EF15-4686-ADF0-4C99F834B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085828"/>
            <a:ext cx="4518361" cy="2375297"/>
          </a:xfrm>
          <a:prstGeom prst="roundRect">
            <a:avLst>
              <a:gd name="adj" fmla="val 3914"/>
            </a:avLst>
          </a:prstGeom>
          <a:noFill/>
          <a:ln>
            <a:solidFill>
              <a:schemeClr val="bg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note1, note2, note3, note4;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2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note1 &gt;&gt; note2 &gt;&gt; note3 &gt;&gt; note4;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dMoy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(note1 + note2 + note3 + note4) / </a:t>
            </a:r>
            <a:r>
              <a:rPr lang="fr-FR" sz="12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dStdDev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200" b="1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2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(note1 -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dMoy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* (note1 -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dMoy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(note2 -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dMoy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* (note2 -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dMoy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(note3 -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dMoy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* (note3 -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dMoy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(note4 -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dMoy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* (note4 -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dMoy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) / </a:t>
            </a:r>
            <a:r>
              <a:rPr lang="fr-FR" sz="1200" b="1" dirty="0">
                <a:solidFill>
                  <a:srgbClr val="B8D7A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);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Bulle narrative : rectangle à coins arrondis 25">
            <a:extLst>
              <a:ext uri="{FF2B5EF4-FFF2-40B4-BE49-F238E27FC236}">
                <a16:creationId xmlns:a16="http://schemas.microsoft.com/office/drawing/2014/main" id="{642F2BEE-4986-4E66-97DF-FACA1A95E7C2}"/>
              </a:ext>
            </a:extLst>
          </p:cNvPr>
          <p:cNvSpPr/>
          <p:nvPr/>
        </p:nvSpPr>
        <p:spPr>
          <a:xfrm>
            <a:off x="6661685" y="859830"/>
            <a:ext cx="2414030" cy="1055608"/>
          </a:xfrm>
          <a:prstGeom prst="wedgeRoundRectCallout">
            <a:avLst>
              <a:gd name="adj1" fmla="val -105271"/>
              <a:gd name="adj2" fmla="val -1419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Fortement limité ici à 4 notes. En ajouter une 5</a:t>
            </a:r>
            <a:r>
              <a:rPr lang="fr-FR" sz="14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ème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 nécessite de modifier tout le programme.</a:t>
            </a:r>
          </a:p>
        </p:txBody>
      </p:sp>
      <p:sp>
        <p:nvSpPr>
          <p:cNvPr id="27" name="Bulle narrative : rectangle à coins arrondis 26">
            <a:extLst>
              <a:ext uri="{FF2B5EF4-FFF2-40B4-BE49-F238E27FC236}">
                <a16:creationId xmlns:a16="http://schemas.microsoft.com/office/drawing/2014/main" id="{841DF59C-65A0-4423-8A61-F7FF6684CF32}"/>
              </a:ext>
            </a:extLst>
          </p:cNvPr>
          <p:cNvSpPr/>
          <p:nvPr/>
        </p:nvSpPr>
        <p:spPr>
          <a:xfrm>
            <a:off x="6613377" y="2259865"/>
            <a:ext cx="2414030" cy="578882"/>
          </a:xfrm>
          <a:prstGeom prst="wedgeRoundRectCallout">
            <a:avLst>
              <a:gd name="adj1" fmla="val -69760"/>
              <a:gd name="adj2" fmla="val -18367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Ici, on aimerait bien pouvoir faire une boucle.</a:t>
            </a:r>
          </a:p>
        </p:txBody>
      </p:sp>
      <p:sp>
        <p:nvSpPr>
          <p:cNvPr id="28" name="Bulle narrative : rectangle à coins arrondis 27">
            <a:extLst>
              <a:ext uri="{FF2B5EF4-FFF2-40B4-BE49-F238E27FC236}">
                <a16:creationId xmlns:a16="http://schemas.microsoft.com/office/drawing/2014/main" id="{A2468A29-248C-48EB-B4FD-11BF08406F03}"/>
              </a:ext>
            </a:extLst>
          </p:cNvPr>
          <p:cNvSpPr/>
          <p:nvPr/>
        </p:nvSpPr>
        <p:spPr>
          <a:xfrm>
            <a:off x="6613377" y="2248396"/>
            <a:ext cx="2414030" cy="578882"/>
          </a:xfrm>
          <a:prstGeom prst="wedgeRoundRectCallout">
            <a:avLst>
              <a:gd name="adj1" fmla="val -104877"/>
              <a:gd name="adj2" fmla="val -14089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Ici, on aimerait bien pouvoir faire une boucle.</a:t>
            </a:r>
          </a:p>
        </p:txBody>
      </p:sp>
      <p:sp>
        <p:nvSpPr>
          <p:cNvPr id="29" name="Bulle narrative : rectangle à coins arrondis 28">
            <a:extLst>
              <a:ext uri="{FF2B5EF4-FFF2-40B4-BE49-F238E27FC236}">
                <a16:creationId xmlns:a16="http://schemas.microsoft.com/office/drawing/2014/main" id="{2BA4AE18-4417-46AA-A47F-86AD8AA77E36}"/>
              </a:ext>
            </a:extLst>
          </p:cNvPr>
          <p:cNvSpPr/>
          <p:nvPr/>
        </p:nvSpPr>
        <p:spPr>
          <a:xfrm>
            <a:off x="6613377" y="2248396"/>
            <a:ext cx="2414030" cy="578882"/>
          </a:xfrm>
          <a:prstGeom prst="wedgeRoundRectCallout">
            <a:avLst>
              <a:gd name="adj1" fmla="val -95013"/>
              <a:gd name="adj2" fmla="val -103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Ici, on aimerait bien pouvoir faire une boucle.</a:t>
            </a:r>
          </a:p>
        </p:txBody>
      </p:sp>
    </p:spTree>
    <p:extLst>
      <p:ext uri="{BB962C8B-B14F-4D97-AF65-F5344CB8AC3E}">
        <p14:creationId xmlns:p14="http://schemas.microsoft.com/office/powerpoint/2010/main" val="268359616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2439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0 0.0356 E" pathEditMode="relative" ptsTypes="">
                                      <p:cBhvr>
                                        <p:cTn id="1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50" fill="hold"/>
                                        <p:tgtEl>
                                          <p:spTgt spid="18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50" fill="hold"/>
                                        <p:tgtEl>
                                          <p:spTgt spid="18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29 0.0000 E" pathEditMode="relative" ptsTypes="">
                                      <p:cBhvr>
                                        <p:cTn id="3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50" fill="hold"/>
                                        <p:tgtEl>
                                          <p:spTgt spid="19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250" fill="hold"/>
                                        <p:tgtEl>
                                          <p:spTgt spid="19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29 0.0000 E" pathEditMode="relative" ptsTypes="">
                                      <p:cBhvr>
                                        <p:cTn id="5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9" dur="250" fill="hold"/>
                                        <p:tgtEl>
                                          <p:spTgt spid="20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1" dur="250" fill="hold"/>
                                        <p:tgtEl>
                                          <p:spTgt spid="20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29 0.0000 E" pathEditMode="relative" ptsTypes="">
                                      <p:cBhvr>
                                        <p:cTn id="6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3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63969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5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042 0.0352 E" pathEditMode="relative" ptsTypes="">
                                      <p:cBhvr>
                                        <p:cTn id="7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1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3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28 0.0000 E" pathEditMode="relative" ptsTypes="">
                                      <p:cBhvr>
                                        <p:cTn id="9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"/>
                            </p:stCondLst>
                            <p:childTnLst>
                              <p:par>
                                <p:cTn id="103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4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6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28 0.0000 E" pathEditMode="relative" ptsTypes="">
                                      <p:cBhvr>
                                        <p:cTn id="10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7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9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28 0.0000 E" pathEditMode="relative" ptsTypes="">
                                      <p:cBhvr>
                                        <p:cTn id="121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1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562085" y="100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3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825 0.1416 E" pathEditMode="relative" ptsTypes="">
                                      <p:cBhvr>
                                        <p:cTn id="13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5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9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1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0 0.0358 E" pathEditMode="relative" ptsTypes="">
                                      <p:cBhvr>
                                        <p:cTn id="15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50"/>
                            </p:stCondLst>
                            <p:childTnLst>
                              <p:par>
                                <p:cTn id="161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2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4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0 0.0358 E" pathEditMode="relative" ptsTypes="">
                                      <p:cBhvr>
                                        <p:cTn id="16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5" dur="250" fill="hold"/>
                                        <p:tgtEl>
                                          <p:spTgt spid="24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7" dur="250" fill="hold"/>
                                        <p:tgtEl>
                                          <p:spTgt spid="24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8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0 0.0358 E" pathEditMode="relative" ptsTypes="">
                                      <p:cBhvr>
                                        <p:cTn id="17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750"/>
                            </p:stCondLst>
                            <p:childTnLst>
                              <p:par>
                                <p:cTn id="187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50"/>
                            </p:stCondLst>
                            <p:childTnLst>
                              <p:par>
                                <p:cTn id="19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  <p:bldP spid="11" grpId="4" animBg="1"/>
      <p:bldP spid="13" grpId="0" animBg="1"/>
      <p:bldP spid="13" grpId="1" animBg="1"/>
      <p:bldP spid="13" grpId="2" animBg="1"/>
      <p:bldP spid="13" grpId="3" animBg="1"/>
      <p:bldP spid="13" grpId="4" animBg="1"/>
      <p:bldP spid="15" grpId="0" animBg="1"/>
      <p:bldP spid="15" grpId="1" animBg="1"/>
      <p:bldP spid="15" grpId="2" animBg="1"/>
      <p:bldP spid="15" grpId="3" animBg="1"/>
      <p:bldP spid="15" grpId="4" animBg="1"/>
      <p:bldP spid="16" grpId="0" animBg="1"/>
      <p:bldP spid="16" grpId="1" animBg="1"/>
      <p:bldP spid="16" grpId="2" animBg="1"/>
      <p:bldP spid="16" grpId="3" animBg="1"/>
      <p:bldP spid="16" grpId="4" animBg="1"/>
      <p:bldP spid="17" grpId="0" animBg="1"/>
      <p:bldP spid="17" grpId="1" animBg="1"/>
      <p:bldP spid="17" grpId="2" animBg="1"/>
      <p:bldP spid="17" grpId="3" animBg="1"/>
      <p:bldP spid="17" grpId="4" animBg="1"/>
      <p:bldP spid="18" grpId="0" animBg="1"/>
      <p:bldP spid="18" grpId="1" animBg="1"/>
      <p:bldP spid="18" grpId="2" animBg="1"/>
      <p:bldP spid="18" grpId="3" animBg="1"/>
      <p:bldP spid="18" grpId="4" animBg="1"/>
      <p:bldP spid="19" grpId="0" animBg="1"/>
      <p:bldP spid="19" grpId="1" animBg="1"/>
      <p:bldP spid="19" grpId="2" animBg="1"/>
      <p:bldP spid="19" grpId="3" animBg="1"/>
      <p:bldP spid="19" grpId="4" animBg="1"/>
      <p:bldP spid="20" grpId="0" animBg="1"/>
      <p:bldP spid="20" grpId="1" animBg="1"/>
      <p:bldP spid="20" grpId="2" animBg="1"/>
      <p:bldP spid="20" grpId="3" animBg="1"/>
      <p:bldP spid="20" grpId="4" animBg="1"/>
      <p:bldP spid="21" grpId="0" animBg="1"/>
      <p:bldP spid="21" grpId="1" animBg="1"/>
      <p:bldP spid="21" grpId="2" animBg="1"/>
      <p:bldP spid="21" grpId="3" animBg="1"/>
      <p:bldP spid="21" grpId="4" animBg="1"/>
      <p:bldP spid="22" grpId="0" animBg="1"/>
      <p:bldP spid="22" grpId="1" animBg="1"/>
      <p:bldP spid="22" grpId="2" animBg="1"/>
      <p:bldP spid="22" grpId="3" animBg="1"/>
      <p:bldP spid="22" grpId="4" animBg="1"/>
      <p:bldP spid="23" grpId="0" animBg="1"/>
      <p:bldP spid="23" grpId="1" animBg="1"/>
      <p:bldP spid="23" grpId="2" animBg="1"/>
      <p:bldP spid="23" grpId="3" animBg="1"/>
      <p:bldP spid="23" grpId="4" animBg="1"/>
      <p:bldP spid="24" grpId="0" animBg="1"/>
      <p:bldP spid="24" grpId="1" animBg="1"/>
      <p:bldP spid="24" grpId="2" animBg="1"/>
      <p:bldP spid="24" grpId="3" animBg="1"/>
      <p:bldP spid="24" grpId="4" animBg="1"/>
      <p:bldP spid="25" grpId="0" animBg="1"/>
      <p:bldP spid="25" grpId="1" animBg="1"/>
      <p:bldP spid="26" grpId="0" animBg="1"/>
      <p:bldP spid="27" grpId="0" animBg="1"/>
      <p:bldP spid="28" grpId="0" animBg="1"/>
      <p:bldP spid="2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6" y="1"/>
            <a:ext cx="9144000" cy="51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vitr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27525" y="232727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2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2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1875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 advTm="0">
        <p15:prstTrans prst="fracture"/>
      </p:transition>
    </mc:Choice>
    <mc:Fallback xmlns=""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17E6BA-4373-4478-9AB2-66F4E9EC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informatique d’un tableau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770381-AD49-463F-A813-D93FCB185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4800" y="1085850"/>
            <a:ext cx="3655352" cy="3829050"/>
          </a:xfrm>
        </p:spPr>
        <p:txBody>
          <a:bodyPr/>
          <a:lstStyle/>
          <a:p>
            <a:r>
              <a:rPr lang="fr-FR" dirty="0"/>
              <a:t>Un </a:t>
            </a:r>
            <a:r>
              <a:rPr lang="fr-FR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tableau</a:t>
            </a:r>
            <a:r>
              <a:rPr lang="fr-FR" dirty="0"/>
              <a:t> est un ensemble d’éléments du </a:t>
            </a:r>
            <a:r>
              <a:rPr lang="fr-FR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même type</a:t>
            </a:r>
            <a:r>
              <a:rPr lang="fr-FR" dirty="0"/>
              <a:t> stockés de façon </a:t>
            </a:r>
            <a:r>
              <a:rPr lang="fr-FR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contigüe</a:t>
            </a:r>
            <a:r>
              <a:rPr lang="fr-FR" dirty="0"/>
              <a:t> dans la mémoire.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5E27FA-706A-4959-8764-3DECDEC32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499D46-B6B6-4E9B-A13E-849927CF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0F879D-6E20-4F1C-AF20-37197FC0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D71F9503-A1BE-4A9D-A497-4B8C23151F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/>
          </a:bodyPr>
          <a:lstStyle/>
          <a:p>
            <a:pPr lvl="0"/>
            <a:r>
              <a:rPr lang="fr-FR" sz="900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Tableaux</a:t>
            </a:r>
          </a:p>
          <a:p>
            <a:pPr lvl="1"/>
            <a:r>
              <a:rPr lang="fr-FR" sz="800" dirty="0">
                <a:solidFill>
                  <a:schemeClr val="bg2"/>
                </a:solidFill>
              </a:rPr>
              <a:t>Tableaux par l’exemple</a:t>
            </a:r>
          </a:p>
          <a:p>
            <a:pPr lvl="1"/>
            <a:r>
              <a:rPr lang="fr-FR" sz="800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Un tableau en mémoire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Syntaxe de création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Accès aux éléments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Taille d’un tableau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Copier un tableau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Bilan sur les tableaux de taille fixe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Tableau de taille dynamique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Changement de taille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Ajout / suppression en fin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Bilan</a:t>
            </a:r>
          </a:p>
          <a:p>
            <a:pPr lvl="0"/>
            <a:r>
              <a:rPr lang="fr-FR" sz="900" dirty="0">
                <a:solidFill>
                  <a:srgbClr val="79D2FF"/>
                </a:solidFill>
              </a:rPr>
              <a:t>Chaines de caractères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Codage des caractères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Manipulation de chaines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Chaines de longueur dynamique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Bilan</a:t>
            </a:r>
          </a:p>
          <a:p>
            <a:pPr lvl="0"/>
            <a:r>
              <a:rPr lang="fr-FR" sz="900" dirty="0">
                <a:solidFill>
                  <a:srgbClr val="79D2FF"/>
                </a:solidFill>
              </a:rPr>
              <a:t>Tableaux à plusieurs dimensions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Dimension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Création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Tableaux dynamiques à 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F52EE1-D7DD-4165-8171-B8C3FEA7B79D}"/>
              </a:ext>
            </a:extLst>
          </p:cNvPr>
          <p:cNvSpPr/>
          <p:nvPr/>
        </p:nvSpPr>
        <p:spPr>
          <a:xfrm>
            <a:off x="7904080" y="1082618"/>
            <a:ext cx="864096" cy="3312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78A94E5-EF85-4A63-BAF8-8D807A499DD0}"/>
              </a:ext>
            </a:extLst>
          </p:cNvPr>
          <p:cNvSpPr txBox="1"/>
          <p:nvPr/>
        </p:nvSpPr>
        <p:spPr bwMode="auto">
          <a:xfrm>
            <a:off x="7754794" y="4390991"/>
            <a:ext cx="1148904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kern="1200" dirty="0">
                <a:latin typeface="Segoe UI" panose="020B0502040204020203" pitchFamily="34" charset="0"/>
                <a:cs typeface="Segoe UI" panose="020B0502040204020203" pitchFamily="34" charset="0"/>
              </a:rPr>
              <a:t>Mémoire de</a:t>
            </a:r>
            <a:br>
              <a:rPr lang="fr-FR" sz="1400" kern="1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1400" kern="1200" dirty="0">
                <a:latin typeface="Segoe UI" panose="020B0502040204020203" pitchFamily="34" charset="0"/>
                <a:cs typeface="Segoe UI" panose="020B0502040204020203" pitchFamily="34" charset="0"/>
              </a:rPr>
              <a:t>l’ordinateur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432E4869-4EE7-4C85-B825-171DD6C9E1DE}"/>
              </a:ext>
            </a:extLst>
          </p:cNvPr>
          <p:cNvGrpSpPr/>
          <p:nvPr/>
        </p:nvGrpSpPr>
        <p:grpSpPr>
          <a:xfrm>
            <a:off x="7173506" y="2852330"/>
            <a:ext cx="1594670" cy="276999"/>
            <a:chOff x="7166624" y="2852330"/>
            <a:chExt cx="1594670" cy="27699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E42D367-3CFE-49E8-9DFE-5E3F6E40F1D2}"/>
                </a:ext>
              </a:extLst>
            </p:cNvPr>
            <p:cNvSpPr/>
            <p:nvPr/>
          </p:nvSpPr>
          <p:spPr>
            <a:xfrm>
              <a:off x="7897198" y="2882818"/>
              <a:ext cx="864096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2A230B16-0690-4520-81B5-FDD9B3CE71B7}"/>
                </a:ext>
              </a:extLst>
            </p:cNvPr>
            <p:cNvSpPr txBox="1"/>
            <p:nvPr/>
          </p:nvSpPr>
          <p:spPr bwMode="auto">
            <a:xfrm>
              <a:off x="7166624" y="2852330"/>
              <a:ext cx="649538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 sz="1200" kern="1200" dirty="0">
                  <a:latin typeface="Lucida Console" panose="020B0609040504020204" pitchFamily="49" charset="0"/>
                  <a:cs typeface="Segoe UI" panose="020B0502040204020203" pitchFamily="34" charset="0"/>
                </a:rPr>
                <a:t>note1</a:t>
              </a: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7E155C2-C8DA-4E14-93CE-BAB917DDA9F2}"/>
                </a:ext>
              </a:extLst>
            </p:cNvPr>
            <p:cNvCxnSpPr>
              <a:cxnSpLocks/>
              <a:stCxn id="11" idx="1"/>
              <a:endCxn id="12" idx="3"/>
            </p:cNvCxnSpPr>
            <p:nvPr/>
          </p:nvCxnSpPr>
          <p:spPr>
            <a:xfrm flipH="1">
              <a:off x="7816162" y="2990830"/>
              <a:ext cx="810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494F0EBA-D25F-422A-9AF4-DCE77F66D820}"/>
              </a:ext>
            </a:extLst>
          </p:cNvPr>
          <p:cNvSpPr txBox="1"/>
          <p:nvPr/>
        </p:nvSpPr>
        <p:spPr bwMode="auto">
          <a:xfrm>
            <a:off x="7904080" y="2882109"/>
            <a:ext cx="864096" cy="2160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fr-FR" sz="20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12.0</a:t>
            </a:r>
            <a:endParaRPr lang="fr-FR" sz="2000" kern="1200" dirty="0">
              <a:solidFill>
                <a:schemeClr val="bg1"/>
              </a:solidFill>
              <a:latin typeface="Lucida Console" panose="020B0609040504020204" pitchFamily="49" charset="0"/>
              <a:cs typeface="Segoe UI" panose="020B0502040204020203" pitchFamily="34" charset="0"/>
            </a:endParaRP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6B598CEC-9A38-42EB-8CF8-80665BE6683D}"/>
              </a:ext>
            </a:extLst>
          </p:cNvPr>
          <p:cNvGrpSpPr/>
          <p:nvPr/>
        </p:nvGrpSpPr>
        <p:grpSpPr>
          <a:xfrm>
            <a:off x="7173506" y="3267829"/>
            <a:ext cx="1594670" cy="276999"/>
            <a:chOff x="7166624" y="2852330"/>
            <a:chExt cx="1594670" cy="27699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B2E76A7-C03C-4A1D-9BBB-D02B96A72F07}"/>
                </a:ext>
              </a:extLst>
            </p:cNvPr>
            <p:cNvSpPr/>
            <p:nvPr/>
          </p:nvSpPr>
          <p:spPr>
            <a:xfrm>
              <a:off x="7897198" y="2882818"/>
              <a:ext cx="864096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A9C4AD0D-CAB4-4483-93B7-D869564EC0E9}"/>
                </a:ext>
              </a:extLst>
            </p:cNvPr>
            <p:cNvSpPr txBox="1"/>
            <p:nvPr/>
          </p:nvSpPr>
          <p:spPr bwMode="auto">
            <a:xfrm>
              <a:off x="7166624" y="2852330"/>
              <a:ext cx="649538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 sz="1200" kern="1200" dirty="0">
                  <a:latin typeface="Lucida Console" panose="020B0609040504020204" pitchFamily="49" charset="0"/>
                  <a:cs typeface="Segoe UI" panose="020B0502040204020203" pitchFamily="34" charset="0"/>
                </a:rPr>
                <a:t>note2</a:t>
              </a:r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AFCEF604-00E0-4C40-BB89-84F625B575A8}"/>
                </a:ext>
              </a:extLst>
            </p:cNvPr>
            <p:cNvCxnSpPr>
              <a:cxnSpLocks/>
              <a:stCxn id="16" idx="1"/>
              <a:endCxn id="17" idx="3"/>
            </p:cNvCxnSpPr>
            <p:nvPr/>
          </p:nvCxnSpPr>
          <p:spPr>
            <a:xfrm flipH="1">
              <a:off x="7816162" y="2990830"/>
              <a:ext cx="810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7D24FC47-5E7B-4468-9E63-7FDA0487F1E7}"/>
              </a:ext>
            </a:extLst>
          </p:cNvPr>
          <p:cNvSpPr txBox="1"/>
          <p:nvPr/>
        </p:nvSpPr>
        <p:spPr bwMode="auto">
          <a:xfrm>
            <a:off x="7904080" y="3297608"/>
            <a:ext cx="864096" cy="2160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fr-FR" sz="20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13.0</a:t>
            </a:r>
            <a:endParaRPr lang="fr-FR" sz="2000" kern="1200" dirty="0">
              <a:solidFill>
                <a:schemeClr val="bg1"/>
              </a:solidFill>
              <a:latin typeface="Lucida Console" panose="020B0609040504020204" pitchFamily="49" charset="0"/>
              <a:cs typeface="Segoe UI" panose="020B0502040204020203" pitchFamily="34" charset="0"/>
            </a:endParaRP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8AD47E6C-77CB-4A57-AEE6-B72F31A53134}"/>
              </a:ext>
            </a:extLst>
          </p:cNvPr>
          <p:cNvGrpSpPr/>
          <p:nvPr/>
        </p:nvGrpSpPr>
        <p:grpSpPr>
          <a:xfrm>
            <a:off x="7173506" y="2361544"/>
            <a:ext cx="1594670" cy="276999"/>
            <a:chOff x="7166624" y="2852330"/>
            <a:chExt cx="1594670" cy="27699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9E752C4-B7BF-4425-9E5D-1AAF0D5954C7}"/>
                </a:ext>
              </a:extLst>
            </p:cNvPr>
            <p:cNvSpPr/>
            <p:nvPr/>
          </p:nvSpPr>
          <p:spPr>
            <a:xfrm>
              <a:off x="7897198" y="2882818"/>
              <a:ext cx="864096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7457D601-20B9-4ECA-8B14-1C0D42902DE6}"/>
                </a:ext>
              </a:extLst>
            </p:cNvPr>
            <p:cNvSpPr txBox="1"/>
            <p:nvPr/>
          </p:nvSpPr>
          <p:spPr bwMode="auto">
            <a:xfrm>
              <a:off x="7166624" y="2852330"/>
              <a:ext cx="649538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 sz="1200" kern="1200" dirty="0">
                  <a:latin typeface="Lucida Console" panose="020B0609040504020204" pitchFamily="49" charset="0"/>
                  <a:cs typeface="Segoe UI" panose="020B0502040204020203" pitchFamily="34" charset="0"/>
                </a:rPr>
                <a:t>note3</a:t>
              </a:r>
            </a:p>
          </p:txBody>
        </p: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15A8C610-7283-4626-BDC4-5441BBDC2498}"/>
                </a:ext>
              </a:extLst>
            </p:cNvPr>
            <p:cNvCxnSpPr>
              <a:cxnSpLocks/>
              <a:stCxn id="29" idx="1"/>
              <a:endCxn id="30" idx="3"/>
            </p:cNvCxnSpPr>
            <p:nvPr/>
          </p:nvCxnSpPr>
          <p:spPr>
            <a:xfrm flipH="1">
              <a:off x="7816162" y="2990830"/>
              <a:ext cx="810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ZoneTexte 31">
            <a:extLst>
              <a:ext uri="{FF2B5EF4-FFF2-40B4-BE49-F238E27FC236}">
                <a16:creationId xmlns:a16="http://schemas.microsoft.com/office/drawing/2014/main" id="{2ABD67EA-C128-4D90-9399-42A5A887749D}"/>
              </a:ext>
            </a:extLst>
          </p:cNvPr>
          <p:cNvSpPr txBox="1"/>
          <p:nvPr/>
        </p:nvSpPr>
        <p:spPr bwMode="auto">
          <a:xfrm>
            <a:off x="7904080" y="2391323"/>
            <a:ext cx="864096" cy="2160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fr-FR" sz="20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14.0</a:t>
            </a:r>
            <a:endParaRPr lang="fr-FR" sz="2000" kern="1200" dirty="0">
              <a:solidFill>
                <a:schemeClr val="bg1"/>
              </a:solidFill>
              <a:latin typeface="Lucida Console" panose="020B0609040504020204" pitchFamily="49" charset="0"/>
              <a:cs typeface="Segoe UI" panose="020B0502040204020203" pitchFamily="34" charset="0"/>
            </a:endParaRP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F359264E-3E28-4C14-81A8-22DF86DFBA88}"/>
              </a:ext>
            </a:extLst>
          </p:cNvPr>
          <p:cNvGrpSpPr/>
          <p:nvPr/>
        </p:nvGrpSpPr>
        <p:grpSpPr>
          <a:xfrm>
            <a:off x="7173506" y="3839647"/>
            <a:ext cx="1594670" cy="276999"/>
            <a:chOff x="7166624" y="2852330"/>
            <a:chExt cx="1594670" cy="27699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D942C36-F8FE-4776-9977-70019EECB56D}"/>
                </a:ext>
              </a:extLst>
            </p:cNvPr>
            <p:cNvSpPr/>
            <p:nvPr/>
          </p:nvSpPr>
          <p:spPr>
            <a:xfrm>
              <a:off x="7897198" y="2882818"/>
              <a:ext cx="864096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CA6C1D26-D638-4532-B2F0-B4ECFF50DBED}"/>
                </a:ext>
              </a:extLst>
            </p:cNvPr>
            <p:cNvSpPr txBox="1"/>
            <p:nvPr/>
          </p:nvSpPr>
          <p:spPr bwMode="auto">
            <a:xfrm>
              <a:off x="7166624" y="2852330"/>
              <a:ext cx="649538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 sz="1200" kern="1200" dirty="0">
                  <a:latin typeface="Lucida Console" panose="020B0609040504020204" pitchFamily="49" charset="0"/>
                  <a:cs typeface="Segoe UI" panose="020B0502040204020203" pitchFamily="34" charset="0"/>
                </a:rPr>
                <a:t>note4</a:t>
              </a:r>
            </a:p>
          </p:txBody>
        </p: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9631D331-5993-4B29-9CA5-163CCBD4EA60}"/>
                </a:ext>
              </a:extLst>
            </p:cNvPr>
            <p:cNvCxnSpPr>
              <a:cxnSpLocks/>
              <a:stCxn id="34" idx="1"/>
              <a:endCxn id="35" idx="3"/>
            </p:cNvCxnSpPr>
            <p:nvPr/>
          </p:nvCxnSpPr>
          <p:spPr>
            <a:xfrm flipH="1">
              <a:off x="7816162" y="2990830"/>
              <a:ext cx="810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499098F7-A87B-4A1F-8B32-8CF5DDDA9AF8}"/>
              </a:ext>
            </a:extLst>
          </p:cNvPr>
          <p:cNvSpPr txBox="1"/>
          <p:nvPr/>
        </p:nvSpPr>
        <p:spPr bwMode="auto">
          <a:xfrm>
            <a:off x="7904080" y="3869426"/>
            <a:ext cx="864096" cy="2160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fr-FR" sz="2000" kern="12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15.0</a:t>
            </a:r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5B3A5575-7D96-46FC-8C43-BBAA64C8543E}"/>
              </a:ext>
            </a:extLst>
          </p:cNvPr>
          <p:cNvGrpSpPr/>
          <p:nvPr/>
        </p:nvGrpSpPr>
        <p:grpSpPr>
          <a:xfrm>
            <a:off x="6894584" y="1228848"/>
            <a:ext cx="1873592" cy="894814"/>
            <a:chOff x="6894584" y="1228848"/>
            <a:chExt cx="1873592" cy="89481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1BB1A11-642F-43F9-9876-3B9E156DD4D8}"/>
                </a:ext>
              </a:extLst>
            </p:cNvPr>
            <p:cNvSpPr/>
            <p:nvPr/>
          </p:nvSpPr>
          <p:spPr>
            <a:xfrm>
              <a:off x="7904080" y="1228848"/>
              <a:ext cx="864096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05D3442-9119-4939-A262-881CC60B293B}"/>
                </a:ext>
              </a:extLst>
            </p:cNvPr>
            <p:cNvSpPr/>
            <p:nvPr/>
          </p:nvSpPr>
          <p:spPr>
            <a:xfrm>
              <a:off x="7904080" y="1439033"/>
              <a:ext cx="864096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7D8DF9F-1917-4EFE-B000-28648571656E}"/>
                </a:ext>
              </a:extLst>
            </p:cNvPr>
            <p:cNvSpPr/>
            <p:nvPr/>
          </p:nvSpPr>
          <p:spPr>
            <a:xfrm>
              <a:off x="7904080" y="1658092"/>
              <a:ext cx="864096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6AD5AB7-54A6-48FD-8937-69BE10A9B704}"/>
                </a:ext>
              </a:extLst>
            </p:cNvPr>
            <p:cNvSpPr/>
            <p:nvPr/>
          </p:nvSpPr>
          <p:spPr>
            <a:xfrm>
              <a:off x="7904080" y="1877151"/>
              <a:ext cx="864096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F8AAE9E0-14FE-4334-B9E8-8DFEFD9DBB1B}"/>
                </a:ext>
              </a:extLst>
            </p:cNvPr>
            <p:cNvSpPr txBox="1"/>
            <p:nvPr/>
          </p:nvSpPr>
          <p:spPr bwMode="auto">
            <a:xfrm>
              <a:off x="6894584" y="1846663"/>
              <a:ext cx="928460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 sz="1200" dirty="0" err="1">
                  <a:latin typeface="Lucida Console" panose="020B0609040504020204" pitchFamily="49" charset="0"/>
                  <a:cs typeface="Segoe UI" panose="020B0502040204020203" pitchFamily="34" charset="0"/>
                </a:rPr>
                <a:t>tabNotes</a:t>
              </a:r>
              <a:endParaRPr lang="fr-FR" sz="1200" kern="1200" dirty="0">
                <a:latin typeface="Lucida Console" panose="020B0609040504020204" pitchFamily="49" charset="0"/>
                <a:cs typeface="Segoe UI" panose="020B0502040204020203" pitchFamily="34" charset="0"/>
              </a:endParaRPr>
            </a:p>
          </p:txBody>
        </p: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F2874A3B-C982-4748-9E4E-B186C9CBAAA0}"/>
                </a:ext>
              </a:extLst>
            </p:cNvPr>
            <p:cNvCxnSpPr>
              <a:cxnSpLocks/>
              <a:stCxn id="39" idx="1"/>
              <a:endCxn id="40" idx="3"/>
            </p:cNvCxnSpPr>
            <p:nvPr/>
          </p:nvCxnSpPr>
          <p:spPr>
            <a:xfrm flipH="1">
              <a:off x="7823044" y="1985163"/>
              <a:ext cx="810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ZoneTexte 41">
            <a:extLst>
              <a:ext uri="{FF2B5EF4-FFF2-40B4-BE49-F238E27FC236}">
                <a16:creationId xmlns:a16="http://schemas.microsoft.com/office/drawing/2014/main" id="{267DA212-416B-4BFF-945B-AF1111A11950}"/>
              </a:ext>
            </a:extLst>
          </p:cNvPr>
          <p:cNvSpPr txBox="1"/>
          <p:nvPr/>
        </p:nvSpPr>
        <p:spPr bwMode="auto">
          <a:xfrm>
            <a:off x="7904080" y="1882011"/>
            <a:ext cx="864096" cy="2160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fr-FR" sz="20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12.0</a:t>
            </a:r>
            <a:endParaRPr lang="fr-FR" sz="2000" kern="1200" dirty="0">
              <a:solidFill>
                <a:schemeClr val="bg1"/>
              </a:solidFill>
              <a:latin typeface="Lucida Console" panose="020B0609040504020204" pitchFamily="49" charset="0"/>
              <a:cs typeface="Segoe UI" panose="020B0502040204020203" pitchFamily="34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0F66783-9FDA-494D-9F42-AD4AF7B6F360}"/>
              </a:ext>
            </a:extLst>
          </p:cNvPr>
          <p:cNvSpPr txBox="1"/>
          <p:nvPr/>
        </p:nvSpPr>
        <p:spPr bwMode="auto">
          <a:xfrm>
            <a:off x="7904080" y="1664290"/>
            <a:ext cx="864096" cy="2160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fr-FR" sz="20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13.0</a:t>
            </a:r>
            <a:endParaRPr lang="fr-FR" sz="2000" kern="1200" dirty="0">
              <a:solidFill>
                <a:schemeClr val="bg1"/>
              </a:solidFill>
              <a:latin typeface="Lucida Console" panose="020B0609040504020204" pitchFamily="49" charset="0"/>
              <a:cs typeface="Segoe UI" panose="020B0502040204020203" pitchFamily="34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1B70A166-FACC-4448-AB93-CB6596FAC799}"/>
              </a:ext>
            </a:extLst>
          </p:cNvPr>
          <p:cNvSpPr txBox="1"/>
          <p:nvPr/>
        </p:nvSpPr>
        <p:spPr bwMode="auto">
          <a:xfrm>
            <a:off x="7904080" y="1446569"/>
            <a:ext cx="864096" cy="2160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fr-FR" sz="20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14.0</a:t>
            </a:r>
            <a:endParaRPr lang="fr-FR" sz="2000" kern="1200" dirty="0">
              <a:solidFill>
                <a:schemeClr val="bg1"/>
              </a:solidFill>
              <a:latin typeface="Lucida Console" panose="020B0609040504020204" pitchFamily="49" charset="0"/>
              <a:cs typeface="Segoe UI" panose="020B0502040204020203" pitchFamily="34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410D4A0-8D76-4A89-86DA-2A6704464389}"/>
              </a:ext>
            </a:extLst>
          </p:cNvPr>
          <p:cNvSpPr txBox="1"/>
          <p:nvPr/>
        </p:nvSpPr>
        <p:spPr bwMode="auto">
          <a:xfrm>
            <a:off x="7904080" y="1228848"/>
            <a:ext cx="864096" cy="2160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fr-FR" sz="20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15.0</a:t>
            </a:r>
            <a:endParaRPr lang="fr-FR" sz="2000" kern="1200" dirty="0">
              <a:solidFill>
                <a:schemeClr val="bg1"/>
              </a:solidFill>
              <a:latin typeface="Lucida Console" panose="020B0609040504020204" pitchFamily="49" charset="0"/>
              <a:cs typeface="Segoe UI" panose="020B0502040204020203" pitchFamily="34" charset="0"/>
            </a:endParaRPr>
          </a:p>
        </p:txBody>
      </p:sp>
      <p:sp>
        <p:nvSpPr>
          <p:cNvPr id="51" name="Bulle narrative : rectangle à coins arrondis 50">
            <a:extLst>
              <a:ext uri="{FF2B5EF4-FFF2-40B4-BE49-F238E27FC236}">
                <a16:creationId xmlns:a16="http://schemas.microsoft.com/office/drawing/2014/main" id="{846BB341-902D-4CF4-9BC2-B2B5C93CFCFC}"/>
              </a:ext>
            </a:extLst>
          </p:cNvPr>
          <p:cNvSpPr/>
          <p:nvPr/>
        </p:nvSpPr>
        <p:spPr>
          <a:xfrm>
            <a:off x="5938636" y="1117995"/>
            <a:ext cx="1519378" cy="578882"/>
          </a:xfrm>
          <a:prstGeom prst="wedgeRoundRectCallout">
            <a:avLst>
              <a:gd name="adj1" fmla="val 56903"/>
              <a:gd name="adj2" fmla="val 8224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1 tableau de 4 </a:t>
            </a:r>
            <a:r>
              <a:rPr lang="fr-FR" sz="1400" b="1" dirty="0">
                <a:latin typeface="Consolas" panose="020B0609020204030204" pitchFamily="49" charset="0"/>
                <a:cs typeface="Segoe UI" panose="020B0502040204020203" pitchFamily="34" charset="0"/>
              </a:rPr>
              <a:t>double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ACD8EC9F-7BBF-4E6D-BB29-C381C2343242}"/>
              </a:ext>
            </a:extLst>
          </p:cNvPr>
          <p:cNvGrpSpPr/>
          <p:nvPr/>
        </p:nvGrpSpPr>
        <p:grpSpPr>
          <a:xfrm>
            <a:off x="5734828" y="2859206"/>
            <a:ext cx="1130064" cy="817245"/>
            <a:chOff x="5734828" y="2859206"/>
            <a:chExt cx="1130064" cy="817245"/>
          </a:xfrm>
        </p:grpSpPr>
        <p:sp>
          <p:nvSpPr>
            <p:cNvPr id="54" name="Bulle narrative : rectangle à coins arrondis 53">
              <a:extLst>
                <a:ext uri="{FF2B5EF4-FFF2-40B4-BE49-F238E27FC236}">
                  <a16:creationId xmlns:a16="http://schemas.microsoft.com/office/drawing/2014/main" id="{E6DB017C-9DCF-45DD-BFD6-4311D998A6EB}"/>
                </a:ext>
              </a:extLst>
            </p:cNvPr>
            <p:cNvSpPr/>
            <p:nvPr/>
          </p:nvSpPr>
          <p:spPr>
            <a:xfrm>
              <a:off x="5734828" y="2859206"/>
              <a:ext cx="1130064" cy="817245"/>
            </a:xfrm>
            <a:prstGeom prst="wedgeRoundRectCallout">
              <a:avLst>
                <a:gd name="adj1" fmla="val 81155"/>
                <a:gd name="adj2" fmla="val -93677"/>
                <a:gd name="adj3" fmla="val 1666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fr-FR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4 variables de type </a:t>
              </a:r>
              <a:r>
                <a:rPr lang="fr-FR" sz="1400" b="1" dirty="0">
                  <a:latin typeface="Consolas" panose="020B0609020204030204" pitchFamily="49" charset="0"/>
                  <a:cs typeface="Segoe UI" panose="020B0502040204020203" pitchFamily="34" charset="0"/>
                </a:rPr>
                <a:t>double</a:t>
              </a:r>
              <a:r>
                <a:rPr lang="fr-FR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3" name="Bulle narrative : rectangle à coins arrondis 52">
              <a:extLst>
                <a:ext uri="{FF2B5EF4-FFF2-40B4-BE49-F238E27FC236}">
                  <a16:creationId xmlns:a16="http://schemas.microsoft.com/office/drawing/2014/main" id="{E3684127-46A4-471A-8399-8C3DDA7232CD}"/>
                </a:ext>
              </a:extLst>
            </p:cNvPr>
            <p:cNvSpPr/>
            <p:nvPr/>
          </p:nvSpPr>
          <p:spPr>
            <a:xfrm>
              <a:off x="5734828" y="2859206"/>
              <a:ext cx="1130064" cy="817245"/>
            </a:xfrm>
            <a:prstGeom prst="wedgeRoundRectCallout">
              <a:avLst>
                <a:gd name="adj1" fmla="val 78626"/>
                <a:gd name="adj2" fmla="val -34237"/>
                <a:gd name="adj3" fmla="val 1666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fr-FR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4 variables de type </a:t>
              </a:r>
              <a:r>
                <a:rPr lang="fr-FR" sz="1400" b="1" dirty="0">
                  <a:latin typeface="Consolas" panose="020B0609020204030204" pitchFamily="49" charset="0"/>
                  <a:cs typeface="Segoe UI" panose="020B0502040204020203" pitchFamily="34" charset="0"/>
                </a:rPr>
                <a:t>double</a:t>
              </a:r>
              <a:r>
                <a:rPr lang="fr-FR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2" name="Bulle narrative : rectangle à coins arrondis 51">
              <a:extLst>
                <a:ext uri="{FF2B5EF4-FFF2-40B4-BE49-F238E27FC236}">
                  <a16:creationId xmlns:a16="http://schemas.microsoft.com/office/drawing/2014/main" id="{6008C500-97BA-463D-A691-9A3B220F8254}"/>
                </a:ext>
              </a:extLst>
            </p:cNvPr>
            <p:cNvSpPr/>
            <p:nvPr/>
          </p:nvSpPr>
          <p:spPr>
            <a:xfrm>
              <a:off x="5734828" y="2859206"/>
              <a:ext cx="1130064" cy="817245"/>
            </a:xfrm>
            <a:prstGeom prst="wedgeRoundRectCallout">
              <a:avLst>
                <a:gd name="adj1" fmla="val 81997"/>
                <a:gd name="adj2" fmla="val 17046"/>
                <a:gd name="adj3" fmla="val 1666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fr-FR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4 variables de type </a:t>
              </a:r>
              <a:r>
                <a:rPr lang="fr-FR" sz="1400" b="1" dirty="0">
                  <a:latin typeface="Consolas" panose="020B0609020204030204" pitchFamily="49" charset="0"/>
                  <a:cs typeface="Segoe UI" panose="020B0502040204020203" pitchFamily="34" charset="0"/>
                </a:rPr>
                <a:t>double</a:t>
              </a:r>
              <a:r>
                <a:rPr lang="fr-FR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0" name="Bulle narrative : rectangle à coins arrondis 49">
              <a:extLst>
                <a:ext uri="{FF2B5EF4-FFF2-40B4-BE49-F238E27FC236}">
                  <a16:creationId xmlns:a16="http://schemas.microsoft.com/office/drawing/2014/main" id="{1BCE89A3-F391-4BF4-8B89-8E7F0A89A56D}"/>
                </a:ext>
              </a:extLst>
            </p:cNvPr>
            <p:cNvSpPr/>
            <p:nvPr/>
          </p:nvSpPr>
          <p:spPr>
            <a:xfrm>
              <a:off x="5734828" y="2859206"/>
              <a:ext cx="1130064" cy="817245"/>
            </a:xfrm>
            <a:prstGeom prst="wedgeRoundRectCallout">
              <a:avLst>
                <a:gd name="adj1" fmla="val 80312"/>
                <a:gd name="adj2" fmla="val 84645"/>
                <a:gd name="adj3" fmla="val 1666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fr-FR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4 variables de type </a:t>
              </a:r>
              <a:r>
                <a:rPr lang="fr-FR" sz="1400" b="1" dirty="0">
                  <a:latin typeface="Consolas" panose="020B0609020204030204" pitchFamily="49" charset="0"/>
                  <a:cs typeface="Segoe UI" panose="020B0502040204020203" pitchFamily="34" charset="0"/>
                </a:rPr>
                <a:t>double</a:t>
              </a:r>
              <a:r>
                <a:rPr lang="fr-FR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243035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5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32" grpId="0"/>
      <p:bldP spid="37" grpId="0"/>
      <p:bldP spid="42" grpId="0"/>
      <p:bldP spid="47" grpId="0"/>
      <p:bldP spid="48" grpId="0"/>
      <p:bldP spid="49" grpId="0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FF064E-841D-4A71-88EF-78C7796F0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Syntaxes de création d’un tableau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E49338-BC96-45C2-8A2F-7D5BA3806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Principe de base :</a:t>
            </a:r>
          </a:p>
          <a:p>
            <a:pPr marL="0" indent="0" algn="ctr">
              <a:buNone/>
            </a:pPr>
            <a:r>
              <a:rPr lang="fr-FR" b="1" i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type_elem</a:t>
            </a:r>
            <a:r>
              <a:rPr lang="fr-FR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1" i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nom_tableau</a:t>
            </a:r>
            <a:r>
              <a:rPr lang="fr-FR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1" i="1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taille</a:t>
            </a:r>
            <a:r>
              <a:rPr lang="fr-FR" b="1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1" indent="-342900">
              <a:defRPr/>
            </a:pPr>
            <a:r>
              <a:rPr kumimoji="0" lang="fr-FR" b="0" i="0" u="none" strike="noStrike" kern="0" cap="none" spc="0" normalizeH="0" baseline="0" noProof="0" dirty="0">
                <a:ln>
                  <a:noFill/>
                </a:ln>
                <a:solidFill>
                  <a:srgbClr val="EFFA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Peut être initialisé à l’aide de </a:t>
            </a:r>
            <a:r>
              <a:rPr lang="fr-FR" b="1" dirty="0">
                <a:solidFill>
                  <a:srgbClr val="DCDCDC"/>
                </a:solidFill>
                <a:latin typeface="consolas" panose="020B0609020204030204" pitchFamily="49" charset="0"/>
                <a:ea typeface="+mn-ea"/>
              </a:rPr>
              <a:t>{ </a:t>
            </a:r>
            <a:r>
              <a:rPr lang="fr-FR" b="1" dirty="0">
                <a:solidFill>
                  <a:srgbClr val="B8D7A3"/>
                </a:solidFill>
                <a:latin typeface="consolas" panose="020B0609020204030204" pitchFamily="49" charset="0"/>
                <a:ea typeface="+mn-ea"/>
              </a:rPr>
              <a:t>val1</a:t>
            </a:r>
            <a:r>
              <a:rPr lang="fr-FR" b="1" dirty="0">
                <a:solidFill>
                  <a:srgbClr val="DCDCDC"/>
                </a:solidFill>
                <a:latin typeface="consolas" panose="020B0609020204030204" pitchFamily="49" charset="0"/>
                <a:ea typeface="+mn-ea"/>
              </a:rPr>
              <a:t>, </a:t>
            </a:r>
            <a:r>
              <a:rPr lang="fr-FR" b="1" dirty="0">
                <a:solidFill>
                  <a:srgbClr val="B8D7A3"/>
                </a:solidFill>
                <a:latin typeface="consolas" panose="020B0609020204030204" pitchFamily="49" charset="0"/>
                <a:ea typeface="+mn-ea"/>
              </a:rPr>
              <a:t>val2</a:t>
            </a:r>
            <a:r>
              <a:rPr lang="fr-FR" b="1" dirty="0">
                <a:solidFill>
                  <a:srgbClr val="DCDCDC"/>
                </a:solidFill>
                <a:latin typeface="consolas" panose="020B0609020204030204" pitchFamily="49" charset="0"/>
                <a:ea typeface="+mn-ea"/>
              </a:rPr>
              <a:t>, </a:t>
            </a:r>
            <a:r>
              <a:rPr lang="fr-FR" b="1" dirty="0">
                <a:solidFill>
                  <a:srgbClr val="B8D7A3"/>
                </a:solidFill>
                <a:latin typeface="consolas" panose="020B0609020204030204" pitchFamily="49" charset="0"/>
                <a:ea typeface="+mn-ea"/>
              </a:rPr>
              <a:t>… </a:t>
            </a:r>
            <a:r>
              <a:rPr lang="fr-FR" b="1" dirty="0">
                <a:solidFill>
                  <a:srgbClr val="DCDCDC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lvl="1" indent="-342900">
              <a:defRPr/>
            </a:pPr>
            <a:r>
              <a:rPr lang="fr-FR" dirty="0">
                <a:solidFill>
                  <a:srgbClr val="EFFAFF"/>
                </a:solidFill>
                <a:ea typeface="+mn-ea"/>
              </a:rPr>
              <a:t>Exemples :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673DAD-FB74-4161-9B6E-C2ADFCD62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4D8264-998C-49B6-BF5D-0F7A674E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4E4805-A72A-4D27-A498-AD0CAC77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110BA6D-1BF0-445F-92ED-426C79630B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/>
          </a:bodyPr>
          <a:lstStyle/>
          <a:p>
            <a:pPr lvl="0"/>
            <a:r>
              <a:rPr lang="fr-FR" sz="900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Tableaux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Tableaux par l’exemple</a:t>
            </a:r>
          </a:p>
          <a:p>
            <a:pPr lvl="1"/>
            <a:r>
              <a:rPr lang="fr-FR" sz="800" dirty="0">
                <a:solidFill>
                  <a:schemeClr val="bg2"/>
                </a:solidFill>
              </a:rPr>
              <a:t>Un tableau en mémoire</a:t>
            </a:r>
          </a:p>
          <a:p>
            <a:pPr lvl="1"/>
            <a:r>
              <a:rPr lang="fr-FR" sz="800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Syntaxe de création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Accès aux éléments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Taille d’un tableau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Copier un tableau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Bilan sur les tableaux de taille fixe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Tableau de taille dynamique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Changement de taille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Ajout / suppression en fin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Bilan</a:t>
            </a:r>
          </a:p>
          <a:p>
            <a:pPr lvl="0"/>
            <a:r>
              <a:rPr lang="fr-FR" sz="900" dirty="0">
                <a:solidFill>
                  <a:srgbClr val="79D2FF"/>
                </a:solidFill>
              </a:rPr>
              <a:t>Chaines de caractères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Codage des caractères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Manipulation de chaines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Chaines de longueur dynamique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Bilan</a:t>
            </a:r>
          </a:p>
          <a:p>
            <a:pPr lvl="0"/>
            <a:r>
              <a:rPr lang="fr-FR" sz="900" dirty="0">
                <a:solidFill>
                  <a:srgbClr val="79D2FF"/>
                </a:solidFill>
              </a:rPr>
              <a:t>Tableaux à plusieurs dimensions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Dimension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Création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Tableaux dynamiques à ND</a:t>
            </a:r>
          </a:p>
        </p:txBody>
      </p:sp>
      <p:sp>
        <p:nvSpPr>
          <p:cNvPr id="8" name="code">
            <a:extLst>
              <a:ext uri="{FF2B5EF4-FFF2-40B4-BE49-F238E27FC236}">
                <a16:creationId xmlns:a16="http://schemas.microsoft.com/office/drawing/2014/main" id="{91F644F2-5116-4187-B30C-8810CC750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0035" y="2799486"/>
            <a:ext cx="1798890" cy="282357"/>
          </a:xfrm>
          <a:prstGeom prst="roundRect">
            <a:avLst>
              <a:gd name="adj" fmla="val 14034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tabNotes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fr-FR" sz="1200" b="1" dirty="0">
                <a:solidFill>
                  <a:srgbClr val="B8D7A3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4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</p:txBody>
      </p:sp>
      <p:sp>
        <p:nvSpPr>
          <p:cNvPr id="23" name="code">
            <a:extLst>
              <a:ext uri="{FF2B5EF4-FFF2-40B4-BE49-F238E27FC236}">
                <a16:creationId xmlns:a16="http://schemas.microsoft.com/office/drawing/2014/main" id="{903C252D-2C01-45AD-85D1-F37012126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0035" y="3257750"/>
            <a:ext cx="3583032" cy="282357"/>
          </a:xfrm>
          <a:prstGeom prst="roundRect">
            <a:avLst>
              <a:gd name="adj" fmla="val 14034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tabNotes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fr-FR" sz="1200" b="1" dirty="0">
                <a:solidFill>
                  <a:srgbClr val="B8D7A3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4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{ </a:t>
            </a:r>
            <a:r>
              <a:rPr lang="fr-FR" sz="1200" b="1" dirty="0">
                <a:solidFill>
                  <a:srgbClr val="B8D7A3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12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200" b="1" dirty="0">
                <a:solidFill>
                  <a:srgbClr val="B8D7A3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13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200" b="1" dirty="0">
                <a:solidFill>
                  <a:srgbClr val="B8D7A3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14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200" b="1" dirty="0">
                <a:solidFill>
                  <a:srgbClr val="B8D7A3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15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};</a:t>
            </a:r>
          </a:p>
        </p:txBody>
      </p:sp>
      <p:sp>
        <p:nvSpPr>
          <p:cNvPr id="24" name="code">
            <a:extLst>
              <a:ext uri="{FF2B5EF4-FFF2-40B4-BE49-F238E27FC236}">
                <a16:creationId xmlns:a16="http://schemas.microsoft.com/office/drawing/2014/main" id="{7E6941A0-89EB-449B-9F3A-20FD47B3E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0035" y="3716014"/>
            <a:ext cx="3583032" cy="282357"/>
          </a:xfrm>
          <a:prstGeom prst="roundRect">
            <a:avLst>
              <a:gd name="adj" fmla="val 10661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tabNotes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 = { </a:t>
            </a:r>
            <a:r>
              <a:rPr lang="fr-FR" sz="1200" b="1" dirty="0">
                <a:solidFill>
                  <a:srgbClr val="B8D7A3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12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200" b="1" dirty="0">
                <a:solidFill>
                  <a:srgbClr val="B8D7A3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13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200" b="1" dirty="0">
                <a:solidFill>
                  <a:srgbClr val="B8D7A3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14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200" b="1" dirty="0">
                <a:solidFill>
                  <a:srgbClr val="B8D7A3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15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};</a:t>
            </a:r>
          </a:p>
        </p:txBody>
      </p:sp>
      <p:sp>
        <p:nvSpPr>
          <p:cNvPr id="25" name="code">
            <a:extLst>
              <a:ext uri="{FF2B5EF4-FFF2-40B4-BE49-F238E27FC236}">
                <a16:creationId xmlns:a16="http://schemas.microsoft.com/office/drawing/2014/main" id="{1D8A86A4-6A5F-4AC9-8726-880950B0A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0035" y="4174278"/>
            <a:ext cx="2903359" cy="282357"/>
          </a:xfrm>
          <a:prstGeom prst="roundRect">
            <a:avLst>
              <a:gd name="adj" fmla="val 10661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tabNotes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fr-FR" sz="1200" b="1" dirty="0">
                <a:solidFill>
                  <a:srgbClr val="B8D7A3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4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{ </a:t>
            </a:r>
            <a:r>
              <a:rPr lang="fr-FR" sz="1200" b="1" dirty="0">
                <a:solidFill>
                  <a:srgbClr val="B8D7A3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12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200" b="1" dirty="0">
                <a:solidFill>
                  <a:srgbClr val="B8D7A3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13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};</a:t>
            </a:r>
          </a:p>
        </p:txBody>
      </p:sp>
      <p:sp>
        <p:nvSpPr>
          <p:cNvPr id="26" name="code">
            <a:extLst>
              <a:ext uri="{FF2B5EF4-FFF2-40B4-BE49-F238E27FC236}">
                <a16:creationId xmlns:a16="http://schemas.microsoft.com/office/drawing/2014/main" id="{DB2DD5CA-1419-4AF7-972A-3878A4920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0035" y="4632543"/>
            <a:ext cx="2393604" cy="282357"/>
          </a:xfrm>
          <a:prstGeom prst="roundRect">
            <a:avLst>
              <a:gd name="adj" fmla="val 10661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b="1" dirty="0" err="1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tabNotes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fr-FR" sz="1200" b="1" dirty="0">
                <a:solidFill>
                  <a:srgbClr val="B8D7A3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4</a:t>
            </a:r>
            <a:r>
              <a:rPr lang="fr-FR" sz="1200" b="1" dirty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{ };</a:t>
            </a:r>
          </a:p>
        </p:txBody>
      </p:sp>
      <p:sp>
        <p:nvSpPr>
          <p:cNvPr id="27" name="Bulle narrative : rectangle à coins arrondis 26">
            <a:extLst>
              <a:ext uri="{FF2B5EF4-FFF2-40B4-BE49-F238E27FC236}">
                <a16:creationId xmlns:a16="http://schemas.microsoft.com/office/drawing/2014/main" id="{6ADB65F5-2951-4BB5-BB2A-529E296938C1}"/>
              </a:ext>
            </a:extLst>
          </p:cNvPr>
          <p:cNvSpPr/>
          <p:nvPr/>
        </p:nvSpPr>
        <p:spPr>
          <a:xfrm>
            <a:off x="4842611" y="2333343"/>
            <a:ext cx="3162941" cy="578882"/>
          </a:xfrm>
          <a:prstGeom prst="wedgeRoundRectCallout">
            <a:avLst>
              <a:gd name="adj1" fmla="val -69016"/>
              <a:gd name="adj2" fmla="val 5920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Création d’un tableau de 4 </a:t>
            </a:r>
            <a:r>
              <a:rPr lang="fr-FR" sz="1400" b="1" dirty="0">
                <a:latin typeface="Consolas" panose="020B0609020204030204" pitchFamily="49" charset="0"/>
                <a:cs typeface="Segoe UI" panose="020B0502040204020203" pitchFamily="34" charset="0"/>
              </a:rPr>
              <a:t>double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. Les valeurs ne sont pas initialisées.</a:t>
            </a:r>
          </a:p>
        </p:txBody>
      </p:sp>
      <p:sp>
        <p:nvSpPr>
          <p:cNvPr id="28" name="Bulle narrative : rectangle à coins arrondis 27">
            <a:extLst>
              <a:ext uri="{FF2B5EF4-FFF2-40B4-BE49-F238E27FC236}">
                <a16:creationId xmlns:a16="http://schemas.microsoft.com/office/drawing/2014/main" id="{FD13E432-892F-4AAA-B2F9-09DB45E4ACEE}"/>
              </a:ext>
            </a:extLst>
          </p:cNvPr>
          <p:cNvSpPr/>
          <p:nvPr/>
        </p:nvSpPr>
        <p:spPr>
          <a:xfrm>
            <a:off x="6215719" y="2960431"/>
            <a:ext cx="2376264" cy="578882"/>
          </a:xfrm>
          <a:prstGeom prst="wedgeRoundRectCallout">
            <a:avLst>
              <a:gd name="adj1" fmla="val -59607"/>
              <a:gd name="adj2" fmla="val 2794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Un tableau de 4 </a:t>
            </a:r>
            <a:r>
              <a:rPr lang="fr-FR" sz="1400" b="1" dirty="0">
                <a:latin typeface="Consolas" panose="020B0609020204030204" pitchFamily="49" charset="0"/>
                <a:cs typeface="Segoe UI" panose="020B0502040204020203" pitchFamily="34" charset="0"/>
              </a:rPr>
              <a:t>double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 de valeurs </a:t>
            </a:r>
            <a:r>
              <a:rPr lang="fr-FR" sz="1400" b="1" dirty="0">
                <a:latin typeface="Consolas" panose="020B0609020204030204" pitchFamily="49" charset="0"/>
                <a:cs typeface="Segoe UI" panose="020B0502040204020203" pitchFamily="34" charset="0"/>
              </a:rPr>
              <a:t>12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FR" sz="1400" b="1" dirty="0">
                <a:latin typeface="Consolas" panose="020B0609020204030204" pitchFamily="49" charset="0"/>
                <a:cs typeface="Segoe UI" panose="020B0502040204020203" pitchFamily="34" charset="0"/>
              </a:rPr>
              <a:t>13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FR" sz="1400" b="1" dirty="0">
                <a:latin typeface="Consolas" panose="020B0609020204030204" pitchFamily="49" charset="0"/>
                <a:cs typeface="Segoe UI" panose="020B0502040204020203" pitchFamily="34" charset="0"/>
              </a:rPr>
              <a:t>14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 et </a:t>
            </a:r>
            <a:r>
              <a:rPr lang="fr-FR" sz="1400" b="1" dirty="0">
                <a:latin typeface="Consolas" panose="020B0609020204030204" pitchFamily="49" charset="0"/>
                <a:cs typeface="Segoe UI" panose="020B0502040204020203" pitchFamily="34" charset="0"/>
              </a:rPr>
              <a:t>15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9" name="Bulle narrative : rectangle à coins arrondis 28">
            <a:extLst>
              <a:ext uri="{FF2B5EF4-FFF2-40B4-BE49-F238E27FC236}">
                <a16:creationId xmlns:a16="http://schemas.microsoft.com/office/drawing/2014/main" id="{F4126A44-6D04-4D4A-A8AA-0D2B0CF19395}"/>
              </a:ext>
            </a:extLst>
          </p:cNvPr>
          <p:cNvSpPr/>
          <p:nvPr/>
        </p:nvSpPr>
        <p:spPr>
          <a:xfrm>
            <a:off x="6215719" y="3589712"/>
            <a:ext cx="2887374" cy="578882"/>
          </a:xfrm>
          <a:prstGeom prst="wedgeRoundRectCallout">
            <a:avLst>
              <a:gd name="adj1" fmla="val -60533"/>
              <a:gd name="adj2" fmla="val -2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Idem. La taille est déterminée par la liste d’initialisation (donc 4).</a:t>
            </a:r>
          </a:p>
        </p:txBody>
      </p:sp>
      <p:sp>
        <p:nvSpPr>
          <p:cNvPr id="30" name="Bulle narrative : rectangle à coins arrondis 29">
            <a:extLst>
              <a:ext uri="{FF2B5EF4-FFF2-40B4-BE49-F238E27FC236}">
                <a16:creationId xmlns:a16="http://schemas.microsoft.com/office/drawing/2014/main" id="{0415F167-CCE8-4FF4-A4B0-CFE9A582908E}"/>
              </a:ext>
            </a:extLst>
          </p:cNvPr>
          <p:cNvSpPr/>
          <p:nvPr/>
        </p:nvSpPr>
        <p:spPr>
          <a:xfrm>
            <a:off x="5597429" y="4219552"/>
            <a:ext cx="2637902" cy="340519"/>
          </a:xfrm>
          <a:prstGeom prst="wedgeRoundRectCallout">
            <a:avLst>
              <a:gd name="adj1" fmla="val -60900"/>
              <a:gd name="adj2" fmla="val -1664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Tableau initialisé à </a:t>
            </a:r>
            <a:r>
              <a:rPr lang="fr-FR" sz="1400" b="1" dirty="0">
                <a:latin typeface="Consolas" panose="020B0609020204030204" pitchFamily="49" charset="0"/>
                <a:cs typeface="Segoe UI" panose="020B0502040204020203" pitchFamily="34" charset="0"/>
              </a:rPr>
              <a:t>12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FR" sz="1400" b="1" dirty="0">
                <a:latin typeface="Consolas" panose="020B0609020204030204" pitchFamily="49" charset="0"/>
                <a:cs typeface="Segoe UI" panose="020B0502040204020203" pitchFamily="34" charset="0"/>
              </a:rPr>
              <a:t>13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FR" sz="1400" b="1" dirty="0">
                <a:latin typeface="Consolas" panose="020B0609020204030204" pitchFamily="49" charset="0"/>
                <a:cs typeface="Segoe UI" panose="020B0502040204020203" pitchFamily="34" charset="0"/>
              </a:rPr>
              <a:t>0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FR" sz="1400" b="1" dirty="0">
                <a:latin typeface="Consolas" panose="020B0609020204030204" pitchFamily="49" charset="0"/>
                <a:cs typeface="Segoe UI" panose="020B0502040204020203" pitchFamily="34" charset="0"/>
              </a:rPr>
              <a:t>0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1" name="Bulle narrative : rectangle à coins arrondis 30">
            <a:extLst>
              <a:ext uri="{FF2B5EF4-FFF2-40B4-BE49-F238E27FC236}">
                <a16:creationId xmlns:a16="http://schemas.microsoft.com/office/drawing/2014/main" id="{EE9AA3C4-854B-4DF9-94AD-1C71B9FE61D8}"/>
              </a:ext>
            </a:extLst>
          </p:cNvPr>
          <p:cNvSpPr/>
          <p:nvPr/>
        </p:nvSpPr>
        <p:spPr>
          <a:xfrm>
            <a:off x="5127937" y="4609956"/>
            <a:ext cx="2592287" cy="340519"/>
          </a:xfrm>
          <a:prstGeom prst="wedgeRoundRectCallout">
            <a:avLst>
              <a:gd name="adj1" fmla="val -63105"/>
              <a:gd name="adj2" fmla="val -265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Tableau initialisé à </a:t>
            </a:r>
            <a:r>
              <a:rPr lang="fr-FR" sz="1400" b="1" dirty="0">
                <a:latin typeface="Consolas" panose="020B0609020204030204" pitchFamily="49" charset="0"/>
                <a:cs typeface="Segoe UI" panose="020B0502040204020203" pitchFamily="34" charset="0"/>
              </a:rPr>
              <a:t>0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FR" sz="1400" b="1" dirty="0">
                <a:latin typeface="Consolas" panose="020B0609020204030204" pitchFamily="49" charset="0"/>
                <a:cs typeface="Segoe UI" panose="020B0502040204020203" pitchFamily="34" charset="0"/>
              </a:rPr>
              <a:t>0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FR" sz="1400" b="1" dirty="0">
                <a:latin typeface="Consolas" panose="020B0609020204030204" pitchFamily="49" charset="0"/>
                <a:cs typeface="Segoe UI" panose="020B0502040204020203" pitchFamily="34" charset="0"/>
              </a:rPr>
              <a:t>0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FR" sz="1400" b="1" dirty="0">
                <a:latin typeface="Consolas" panose="020B0609020204030204" pitchFamily="49" charset="0"/>
                <a:cs typeface="Segoe UI" panose="020B0502040204020203" pitchFamily="34" charset="0"/>
              </a:rPr>
              <a:t>0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86922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AFC59-DA21-436F-B31F-6D4FBAF6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Accès aux éléments du tableau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12ACA3B-092C-4632-B681-115ACB5311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4800" y="1085850"/>
                <a:ext cx="4879488" cy="1914522"/>
              </a:xfrm>
            </p:spPr>
            <p:txBody>
              <a:bodyPr>
                <a:normAutofit/>
              </a:bodyPr>
              <a:lstStyle/>
              <a:p>
                <a:r>
                  <a:rPr lang="fr-FR" sz="2000" dirty="0"/>
                  <a:t>L’accès au </a:t>
                </a:r>
                <a:r>
                  <a:rPr lang="fr-FR" sz="2000" i="1" dirty="0" err="1"/>
                  <a:t>i</a:t>
                </a:r>
                <a:r>
                  <a:rPr lang="fr-FR" sz="2000" baseline="30000" dirty="0" err="1"/>
                  <a:t>ème</a:t>
                </a:r>
                <a:r>
                  <a:rPr lang="fr-FR" sz="2000" dirty="0"/>
                  <a:t> élément se fait par :</a:t>
                </a:r>
              </a:p>
              <a:p>
                <a:pPr marL="0" indent="0" algn="ctr">
                  <a:buNone/>
                </a:pPr>
                <a:r>
                  <a:rPr lang="fr-FR" sz="2000" b="1" i="0" dirty="0" err="1">
                    <a:solidFill>
                      <a:srgbClr val="DCDCDC"/>
                    </a:solidFill>
                    <a:effectLst/>
                    <a:latin typeface="consolas" panose="020B0609020204030204" pitchFamily="49" charset="0"/>
                  </a:rPr>
                  <a:t>nom_tableau</a:t>
                </a:r>
                <a:r>
                  <a:rPr lang="fr-FR" sz="2000" b="1" i="0" dirty="0">
                    <a:solidFill>
                      <a:srgbClr val="DCDCDC"/>
                    </a:solidFill>
                    <a:effectLst/>
                    <a:latin typeface="consolas" panose="020B0609020204030204" pitchFamily="49" charset="0"/>
                  </a:rPr>
                  <a:t>[</a:t>
                </a:r>
                <a:r>
                  <a:rPr lang="fr-FR" sz="2000" b="1" i="1" dirty="0">
                    <a:solidFill>
                      <a:srgbClr val="B8D7A3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fr-FR" sz="2000" b="1" i="0" dirty="0">
                    <a:solidFill>
                      <a:srgbClr val="DCDCDC"/>
                    </a:solidFill>
                    <a:effectLst/>
                    <a:latin typeface="consolas" panose="020B0609020204030204" pitchFamily="49" charset="0"/>
                  </a:rPr>
                  <a:t>];</a:t>
                </a:r>
              </a:p>
              <a:p>
                <a:r>
                  <a:rPr lang="fr-FR" sz="2000" dirty="0"/>
                  <a:t>Pour un tableau de taille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2000" dirty="0"/>
                  <a:t>, les éléments sont numérotés de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sz="2000" dirty="0"/>
                  <a:t> à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12ACA3B-092C-4632-B681-115ACB5311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4800" y="1085850"/>
                <a:ext cx="4879488" cy="1914522"/>
              </a:xfrm>
              <a:blipFill>
                <a:blip r:embed="rId2"/>
                <a:stretch>
                  <a:fillRect t="-12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198152-80B2-4821-A207-69495C245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E659B8-7508-4E5B-A384-6019B9D870F7}" type="datetime1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E87EAC-0A57-4B31-8476-68928B3E9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3C8785-05E3-4746-BFF5-A85A17AD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2D22C95-93B3-4865-8422-2AC4F3758A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/>
          </a:bodyPr>
          <a:lstStyle/>
          <a:p>
            <a:pPr lvl="0"/>
            <a:r>
              <a:rPr lang="fr-FR" sz="900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Tableaux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Tableaux par l’exemple</a:t>
            </a:r>
          </a:p>
          <a:p>
            <a:pPr lvl="1"/>
            <a:r>
              <a:rPr lang="fr-FR" sz="800" dirty="0">
                <a:solidFill>
                  <a:srgbClr val="2F4E6C"/>
                </a:solidFill>
              </a:rPr>
              <a:t>Un tableau en mémoire</a:t>
            </a:r>
          </a:p>
          <a:p>
            <a:pPr lvl="1"/>
            <a:r>
              <a:rPr lang="fr-FR" sz="800" dirty="0">
                <a:solidFill>
                  <a:schemeClr val="bg2"/>
                </a:solidFill>
              </a:rPr>
              <a:t>Syntaxe de création</a:t>
            </a:r>
          </a:p>
          <a:p>
            <a:pPr lvl="1"/>
            <a:r>
              <a:rPr lang="fr-FR" sz="800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Accès aux éléments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Taille d’un tableau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Copier un tableau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Bilan sur les tableaux de taille fixe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Tableau de taille dynamique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Changement de taille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Ajout / suppression en fin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Bilan</a:t>
            </a:r>
          </a:p>
          <a:p>
            <a:pPr lvl="0"/>
            <a:r>
              <a:rPr lang="fr-FR" sz="900" dirty="0">
                <a:solidFill>
                  <a:srgbClr val="79D2FF"/>
                </a:solidFill>
              </a:rPr>
              <a:t>Chaines de caractères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Codage des caractères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Manipulation de chaines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Chaines de longueur dynamique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Bilan</a:t>
            </a:r>
          </a:p>
          <a:p>
            <a:pPr lvl="0"/>
            <a:r>
              <a:rPr lang="fr-FR" sz="900" dirty="0">
                <a:solidFill>
                  <a:srgbClr val="79D2FF"/>
                </a:solidFill>
              </a:rPr>
              <a:t>Tableaux à plusieurs dimensions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Dimension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Création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Parcours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Syntaxe moderne</a:t>
            </a:r>
          </a:p>
          <a:p>
            <a:pPr lvl="1"/>
            <a:r>
              <a:rPr lang="fr-FR" sz="800" dirty="0">
                <a:solidFill>
                  <a:srgbClr val="79D2FF"/>
                </a:solidFill>
              </a:rPr>
              <a:t>Tableaux dynamiques à ND</a:t>
            </a:r>
          </a:p>
        </p:txBody>
      </p:sp>
      <p:sp>
        <p:nvSpPr>
          <p:cNvPr id="8" name="code">
            <a:extLst>
              <a:ext uri="{FF2B5EF4-FFF2-40B4-BE49-F238E27FC236}">
                <a16:creationId xmlns:a16="http://schemas.microsoft.com/office/drawing/2014/main" id="{F6D1B2E7-1D7C-49FD-88C8-ECC0C0C66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9069" y="3003820"/>
            <a:ext cx="5250155" cy="941189"/>
          </a:xfrm>
          <a:prstGeom prst="roundRect">
            <a:avLst>
              <a:gd name="adj" fmla="val 3914"/>
            </a:avLst>
          </a:prstGeom>
          <a:solidFill>
            <a:srgbClr val="1E1E1E"/>
          </a:solidFill>
          <a:ln>
            <a:solidFill>
              <a:schemeClr val="bg2"/>
            </a:solidFill>
            <a:headEnd/>
            <a:tailEnd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b="1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fr-FR" b="1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DCDCDC"/>
                </a:solidFill>
                <a:latin typeface="consolas" panose="020B0609020204030204" pitchFamily="49" charset="0"/>
              </a:rPr>
              <a:t>tabNotes</a:t>
            </a:r>
            <a:r>
              <a:rPr lang="fr-FR" b="1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fr-FR" b="1" dirty="0">
                <a:solidFill>
                  <a:srgbClr val="B8D7A3"/>
                </a:solidFill>
                <a:latin typeface="consolas" panose="020B0609020204030204" pitchFamily="49" charset="0"/>
              </a:rPr>
              <a:t>4</a:t>
            </a:r>
            <a:r>
              <a:rPr lang="fr-FR" b="1" dirty="0">
                <a:solidFill>
                  <a:srgbClr val="DCDCDC"/>
                </a:solidFill>
                <a:latin typeface="consolas" panose="020B0609020204030204" pitchFamily="49" charset="0"/>
              </a:rPr>
              <a:t>] = { </a:t>
            </a:r>
            <a:r>
              <a:rPr lang="fr-FR" b="1" dirty="0">
                <a:solidFill>
                  <a:srgbClr val="B8D7A3"/>
                </a:solidFill>
                <a:latin typeface="consolas" panose="020B0609020204030204" pitchFamily="49" charset="0"/>
              </a:rPr>
              <a:t>12</a:t>
            </a:r>
            <a:r>
              <a:rPr lang="fr-FR" b="1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fr-FR" b="1" dirty="0">
                <a:solidFill>
                  <a:srgbClr val="B8D7A3"/>
                </a:solidFill>
                <a:latin typeface="consolas" panose="020B0609020204030204" pitchFamily="49" charset="0"/>
              </a:rPr>
              <a:t>13</a:t>
            </a:r>
            <a:r>
              <a:rPr lang="fr-FR" b="1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fr-FR" b="1" dirty="0">
                <a:solidFill>
                  <a:srgbClr val="B8D7A3"/>
                </a:solidFill>
                <a:latin typeface="consolas" panose="020B0609020204030204" pitchFamily="49" charset="0"/>
              </a:rPr>
              <a:t>14</a:t>
            </a:r>
            <a:r>
              <a:rPr lang="fr-FR" b="1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fr-FR" b="1" dirty="0">
                <a:solidFill>
                  <a:srgbClr val="B8D7A3"/>
                </a:solidFill>
                <a:latin typeface="consolas" panose="020B0609020204030204" pitchFamily="49" charset="0"/>
              </a:rPr>
              <a:t>15</a:t>
            </a:r>
            <a:r>
              <a:rPr lang="fr-FR" b="1" dirty="0">
                <a:solidFill>
                  <a:srgbClr val="DCDCDC"/>
                </a:solidFill>
                <a:latin typeface="consolas" panose="020B0609020204030204" pitchFamily="49" charset="0"/>
              </a:rPr>
              <a:t> };</a:t>
            </a:r>
          </a:p>
          <a:p>
            <a:pPr>
              <a:spcAft>
                <a:spcPts val="0"/>
              </a:spcAft>
            </a:pPr>
            <a:r>
              <a:rPr lang="fr-FR" b="1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fr-FR" b="1" dirty="0">
                <a:solidFill>
                  <a:srgbClr val="DCDCDC"/>
                </a:solidFill>
                <a:latin typeface="consolas" panose="020B0609020204030204" pitchFamily="49" charset="0"/>
              </a:rPr>
              <a:t>::</a:t>
            </a:r>
            <a:r>
              <a:rPr lang="fr-FR" b="1" dirty="0">
                <a:solidFill>
                  <a:srgbClr val="4EC9B0"/>
                </a:solidFill>
                <a:latin typeface="consolas" panose="020B0609020204030204" pitchFamily="49" charset="0"/>
              </a:rPr>
              <a:t>cout</a:t>
            </a:r>
            <a:r>
              <a:rPr lang="fr-FR" b="1" dirty="0">
                <a:solidFill>
                  <a:srgbClr val="DCDCDC"/>
                </a:solidFill>
                <a:latin typeface="consolas" panose="020B0609020204030204" pitchFamily="49" charset="0"/>
              </a:rPr>
              <a:t> &lt;&lt; </a:t>
            </a:r>
            <a:r>
              <a:rPr lang="fr-FR" b="1" dirty="0" err="1">
                <a:solidFill>
                  <a:srgbClr val="DCDCDC"/>
                </a:solidFill>
                <a:latin typeface="consolas" panose="020B0609020204030204" pitchFamily="49" charset="0"/>
              </a:rPr>
              <a:t>tabNotes</a:t>
            </a:r>
            <a:r>
              <a:rPr lang="fr-FR" b="1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fr-FR" b="1" dirty="0">
                <a:solidFill>
                  <a:srgbClr val="B8D7A3"/>
                </a:solidFill>
                <a:latin typeface="consolas" panose="020B0609020204030204" pitchFamily="49" charset="0"/>
              </a:rPr>
              <a:t>2</a:t>
            </a:r>
            <a:r>
              <a:rPr lang="fr-FR" b="1" dirty="0">
                <a:solidFill>
                  <a:srgbClr val="DCDCDC"/>
                </a:solidFill>
                <a:latin typeface="consolas" panose="020B0609020204030204" pitchFamily="49" charset="0"/>
              </a:rPr>
              <a:t>];</a:t>
            </a:r>
          </a:p>
          <a:p>
            <a:pPr>
              <a:spcAft>
                <a:spcPts val="0"/>
              </a:spcAft>
            </a:pPr>
            <a:r>
              <a:rPr lang="fr-FR" b="1" dirty="0" err="1">
                <a:solidFill>
                  <a:srgbClr val="DCDCDC"/>
                </a:solidFill>
                <a:latin typeface="consolas" panose="020B0609020204030204" pitchFamily="49" charset="0"/>
              </a:rPr>
              <a:t>tabNotes</a:t>
            </a:r>
            <a:r>
              <a:rPr lang="fr-FR" b="1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fr-FR" b="1" dirty="0">
                <a:solidFill>
                  <a:srgbClr val="B8D7A3"/>
                </a:solidFill>
                <a:latin typeface="consolas" panose="020B0609020204030204" pitchFamily="49" charset="0"/>
              </a:rPr>
              <a:t>2</a:t>
            </a:r>
            <a:r>
              <a:rPr lang="fr-FR" b="1" dirty="0">
                <a:solidFill>
                  <a:srgbClr val="DCDCDC"/>
                </a:solidFill>
                <a:latin typeface="consolas" panose="020B0609020204030204" pitchFamily="49" charset="0"/>
              </a:rPr>
              <a:t>] = </a:t>
            </a:r>
            <a:r>
              <a:rPr lang="fr-FR" b="1" dirty="0">
                <a:solidFill>
                  <a:srgbClr val="B8D7A3"/>
                </a:solidFill>
                <a:latin typeface="consolas" panose="020B0609020204030204" pitchFamily="49" charset="0"/>
              </a:rPr>
              <a:t>7</a:t>
            </a:r>
            <a:r>
              <a:rPr lang="fr-FR" b="1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A182C-5805-4F14-9F56-6F04F085D045}"/>
              </a:ext>
            </a:extLst>
          </p:cNvPr>
          <p:cNvSpPr/>
          <p:nvPr/>
        </p:nvSpPr>
        <p:spPr>
          <a:xfrm>
            <a:off x="2483768" y="3619500"/>
            <a:ext cx="2085444" cy="2857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C26BEE-CCCD-4E03-8963-997ECE66671F}"/>
              </a:ext>
            </a:extLst>
          </p:cNvPr>
          <p:cNvSpPr/>
          <p:nvPr/>
        </p:nvSpPr>
        <p:spPr>
          <a:xfrm>
            <a:off x="4139952" y="3345388"/>
            <a:ext cx="1398487" cy="2857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450943-4056-462F-AD8A-A9A90EC2E5EE}"/>
              </a:ext>
            </a:extLst>
          </p:cNvPr>
          <p:cNvSpPr/>
          <p:nvPr/>
        </p:nvSpPr>
        <p:spPr>
          <a:xfrm>
            <a:off x="2492561" y="3059638"/>
            <a:ext cx="5105511" cy="2857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code">
            <a:extLst>
              <a:ext uri="{FF2B5EF4-FFF2-40B4-BE49-F238E27FC236}">
                <a16:creationId xmlns:a16="http://schemas.microsoft.com/office/drawing/2014/main" id="{C2156228-7361-47B7-947D-339F5DB22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9069" y="3003798"/>
            <a:ext cx="5250155" cy="941189"/>
          </a:xfrm>
          <a:prstGeom prst="roundRect">
            <a:avLst>
              <a:gd name="adj" fmla="val 3914"/>
            </a:avLst>
          </a:prstGeom>
          <a:noFill/>
          <a:ln>
            <a:solidFill>
              <a:schemeClr val="bg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b="1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fr-FR" b="1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DCDCDC"/>
                </a:solidFill>
                <a:latin typeface="consolas" panose="020B0609020204030204" pitchFamily="49" charset="0"/>
              </a:rPr>
              <a:t>tabNotes</a:t>
            </a:r>
            <a:r>
              <a:rPr lang="fr-FR" b="1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fr-FR" b="1" dirty="0">
                <a:solidFill>
                  <a:srgbClr val="B8D7A3"/>
                </a:solidFill>
                <a:latin typeface="consolas" panose="020B0609020204030204" pitchFamily="49" charset="0"/>
              </a:rPr>
              <a:t>4</a:t>
            </a:r>
            <a:r>
              <a:rPr lang="fr-FR" b="1" dirty="0">
                <a:solidFill>
                  <a:srgbClr val="DCDCDC"/>
                </a:solidFill>
                <a:latin typeface="consolas" panose="020B0609020204030204" pitchFamily="49" charset="0"/>
              </a:rPr>
              <a:t>] = { </a:t>
            </a:r>
            <a:r>
              <a:rPr lang="fr-FR" b="1" dirty="0">
                <a:solidFill>
                  <a:srgbClr val="B8D7A3"/>
                </a:solidFill>
                <a:latin typeface="consolas" panose="020B0609020204030204" pitchFamily="49" charset="0"/>
              </a:rPr>
              <a:t>12</a:t>
            </a:r>
            <a:r>
              <a:rPr lang="fr-FR" b="1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fr-FR" b="1" dirty="0">
                <a:solidFill>
                  <a:srgbClr val="B8D7A3"/>
                </a:solidFill>
                <a:latin typeface="consolas" panose="020B0609020204030204" pitchFamily="49" charset="0"/>
              </a:rPr>
              <a:t>13</a:t>
            </a:r>
            <a:r>
              <a:rPr lang="fr-FR" b="1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fr-FR" b="1" dirty="0">
                <a:solidFill>
                  <a:srgbClr val="B8D7A3"/>
                </a:solidFill>
                <a:latin typeface="consolas" panose="020B0609020204030204" pitchFamily="49" charset="0"/>
              </a:rPr>
              <a:t>14</a:t>
            </a:r>
            <a:r>
              <a:rPr lang="fr-FR" b="1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fr-FR" b="1" dirty="0">
                <a:solidFill>
                  <a:srgbClr val="B8D7A3"/>
                </a:solidFill>
                <a:latin typeface="consolas" panose="020B0609020204030204" pitchFamily="49" charset="0"/>
              </a:rPr>
              <a:t>15</a:t>
            </a:r>
            <a:r>
              <a:rPr lang="fr-FR" b="1" dirty="0">
                <a:solidFill>
                  <a:srgbClr val="DCDCDC"/>
                </a:solidFill>
                <a:latin typeface="consolas" panose="020B0609020204030204" pitchFamily="49" charset="0"/>
              </a:rPr>
              <a:t> };</a:t>
            </a:r>
          </a:p>
          <a:p>
            <a:pPr>
              <a:spcAft>
                <a:spcPts val="0"/>
              </a:spcAft>
            </a:pPr>
            <a:r>
              <a:rPr lang="fr-FR" b="1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fr-FR" b="1" dirty="0">
                <a:solidFill>
                  <a:srgbClr val="DCDCDC"/>
                </a:solidFill>
                <a:latin typeface="consolas" panose="020B0609020204030204" pitchFamily="49" charset="0"/>
              </a:rPr>
              <a:t>::</a:t>
            </a:r>
            <a:r>
              <a:rPr lang="fr-FR" b="1" dirty="0">
                <a:solidFill>
                  <a:srgbClr val="4EC9B0"/>
                </a:solidFill>
                <a:latin typeface="consolas" panose="020B0609020204030204" pitchFamily="49" charset="0"/>
              </a:rPr>
              <a:t>cout</a:t>
            </a:r>
            <a:r>
              <a:rPr lang="fr-FR" b="1" dirty="0">
                <a:solidFill>
                  <a:srgbClr val="DCDCDC"/>
                </a:solidFill>
                <a:latin typeface="consolas" panose="020B0609020204030204" pitchFamily="49" charset="0"/>
              </a:rPr>
              <a:t> &lt;&lt; </a:t>
            </a:r>
            <a:r>
              <a:rPr lang="fr-FR" b="1" dirty="0" err="1">
                <a:solidFill>
                  <a:srgbClr val="DCDCDC"/>
                </a:solidFill>
                <a:latin typeface="consolas" panose="020B0609020204030204" pitchFamily="49" charset="0"/>
              </a:rPr>
              <a:t>tabNotes</a:t>
            </a:r>
            <a:r>
              <a:rPr lang="fr-FR" b="1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fr-FR" b="1" dirty="0">
                <a:solidFill>
                  <a:srgbClr val="B8D7A3"/>
                </a:solidFill>
                <a:latin typeface="consolas" panose="020B0609020204030204" pitchFamily="49" charset="0"/>
              </a:rPr>
              <a:t>2</a:t>
            </a:r>
            <a:r>
              <a:rPr lang="fr-FR" b="1" dirty="0">
                <a:solidFill>
                  <a:srgbClr val="DCDCDC"/>
                </a:solidFill>
                <a:latin typeface="consolas" panose="020B0609020204030204" pitchFamily="49" charset="0"/>
              </a:rPr>
              <a:t>];</a:t>
            </a:r>
          </a:p>
          <a:p>
            <a:pPr>
              <a:spcAft>
                <a:spcPts val="0"/>
              </a:spcAft>
            </a:pPr>
            <a:r>
              <a:rPr lang="fr-FR" b="1" dirty="0" err="1">
                <a:solidFill>
                  <a:srgbClr val="DCDCDC"/>
                </a:solidFill>
                <a:latin typeface="consolas" panose="020B0609020204030204" pitchFamily="49" charset="0"/>
              </a:rPr>
              <a:t>tabNotes</a:t>
            </a:r>
            <a:r>
              <a:rPr lang="fr-FR" b="1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fr-FR" b="1" dirty="0">
                <a:solidFill>
                  <a:srgbClr val="B8D7A3"/>
                </a:solidFill>
                <a:latin typeface="consolas" panose="020B0609020204030204" pitchFamily="49" charset="0"/>
              </a:rPr>
              <a:t>2</a:t>
            </a:r>
            <a:r>
              <a:rPr lang="fr-FR" b="1" dirty="0">
                <a:solidFill>
                  <a:srgbClr val="DCDCDC"/>
                </a:solidFill>
                <a:latin typeface="consolas" panose="020B0609020204030204" pitchFamily="49" charset="0"/>
              </a:rPr>
              <a:t>] = </a:t>
            </a:r>
            <a:r>
              <a:rPr lang="fr-FR" b="1" dirty="0">
                <a:solidFill>
                  <a:srgbClr val="B8D7A3"/>
                </a:solidFill>
                <a:latin typeface="consolas" panose="020B0609020204030204" pitchFamily="49" charset="0"/>
              </a:rPr>
              <a:t>7</a:t>
            </a:r>
            <a:r>
              <a:rPr lang="fr-FR" b="1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4AC5DB-EAB3-4131-8238-097D4771A10E}"/>
              </a:ext>
            </a:extLst>
          </p:cNvPr>
          <p:cNvSpPr/>
          <p:nvPr/>
        </p:nvSpPr>
        <p:spPr>
          <a:xfrm>
            <a:off x="7904080" y="1082618"/>
            <a:ext cx="864096" cy="3312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81CB73B-15D9-4BDF-923C-25CB9AC0DC35}"/>
              </a:ext>
            </a:extLst>
          </p:cNvPr>
          <p:cNvSpPr txBox="1"/>
          <p:nvPr/>
        </p:nvSpPr>
        <p:spPr bwMode="auto">
          <a:xfrm>
            <a:off x="7754794" y="4390991"/>
            <a:ext cx="1148904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kern="1200" dirty="0">
                <a:latin typeface="Segoe UI" panose="020B0502040204020203" pitchFamily="34" charset="0"/>
                <a:cs typeface="Segoe UI" panose="020B0502040204020203" pitchFamily="34" charset="0"/>
              </a:rPr>
              <a:t>Mémoire de</a:t>
            </a:r>
            <a:br>
              <a:rPr lang="fr-FR" sz="1400" kern="1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1400" kern="1200" dirty="0">
                <a:latin typeface="Segoe UI" panose="020B0502040204020203" pitchFamily="34" charset="0"/>
                <a:cs typeface="Segoe UI" panose="020B0502040204020203" pitchFamily="34" charset="0"/>
              </a:rPr>
              <a:t>l’ordinateur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8D6E8CC6-B618-4BCB-91F8-9D02534FE917}"/>
              </a:ext>
            </a:extLst>
          </p:cNvPr>
          <p:cNvGrpSpPr/>
          <p:nvPr/>
        </p:nvGrpSpPr>
        <p:grpSpPr>
          <a:xfrm>
            <a:off x="6894584" y="1228848"/>
            <a:ext cx="1873592" cy="894814"/>
            <a:chOff x="6894584" y="1228848"/>
            <a:chExt cx="1873592" cy="89481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891CAB3-DF20-45C5-BD17-6C91441CADFC}"/>
                </a:ext>
              </a:extLst>
            </p:cNvPr>
            <p:cNvSpPr/>
            <p:nvPr/>
          </p:nvSpPr>
          <p:spPr>
            <a:xfrm>
              <a:off x="7904080" y="1228848"/>
              <a:ext cx="864096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0F96828-555B-4D19-A757-3508843465D2}"/>
                </a:ext>
              </a:extLst>
            </p:cNvPr>
            <p:cNvSpPr/>
            <p:nvPr/>
          </p:nvSpPr>
          <p:spPr>
            <a:xfrm>
              <a:off x="7904080" y="1439033"/>
              <a:ext cx="864096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F1A549B-826D-40B6-825C-BFEB3F0DB9D7}"/>
                </a:ext>
              </a:extLst>
            </p:cNvPr>
            <p:cNvSpPr/>
            <p:nvPr/>
          </p:nvSpPr>
          <p:spPr>
            <a:xfrm>
              <a:off x="7904080" y="1658092"/>
              <a:ext cx="864096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383E17D-E1FC-4558-84EB-AA44B49BE447}"/>
                </a:ext>
              </a:extLst>
            </p:cNvPr>
            <p:cNvSpPr/>
            <p:nvPr/>
          </p:nvSpPr>
          <p:spPr>
            <a:xfrm>
              <a:off x="7904080" y="1877151"/>
              <a:ext cx="864096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0E1F3F8F-2D93-4C93-9FD9-10B61C056044}"/>
                </a:ext>
              </a:extLst>
            </p:cNvPr>
            <p:cNvSpPr txBox="1"/>
            <p:nvPr/>
          </p:nvSpPr>
          <p:spPr bwMode="auto">
            <a:xfrm>
              <a:off x="6894584" y="1846663"/>
              <a:ext cx="928460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 sz="1200" dirty="0" err="1">
                  <a:latin typeface="Lucida Console" panose="020B0609040504020204" pitchFamily="49" charset="0"/>
                  <a:cs typeface="Segoe UI" panose="020B0502040204020203" pitchFamily="34" charset="0"/>
                </a:rPr>
                <a:t>tabNotes</a:t>
              </a:r>
              <a:endParaRPr lang="fr-FR" sz="1200" kern="1200" dirty="0">
                <a:latin typeface="Lucida Console" panose="020B0609040504020204" pitchFamily="49" charset="0"/>
                <a:cs typeface="Segoe UI" panose="020B0502040204020203" pitchFamily="34" charset="0"/>
              </a:endParaRPr>
            </a:p>
          </p:txBody>
        </p: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D18264EF-B7F6-4DDE-83D6-8F5BD2987DD5}"/>
                </a:ext>
              </a:extLst>
            </p:cNvPr>
            <p:cNvCxnSpPr>
              <a:cxnSpLocks/>
              <a:stCxn id="34" idx="1"/>
              <a:endCxn id="35" idx="3"/>
            </p:cNvCxnSpPr>
            <p:nvPr/>
          </p:nvCxnSpPr>
          <p:spPr>
            <a:xfrm flipH="1">
              <a:off x="7823044" y="1985163"/>
              <a:ext cx="810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CACAF019-E103-435F-812B-3E7D8815A033}"/>
              </a:ext>
            </a:extLst>
          </p:cNvPr>
          <p:cNvSpPr txBox="1"/>
          <p:nvPr/>
        </p:nvSpPr>
        <p:spPr bwMode="auto">
          <a:xfrm>
            <a:off x="7904080" y="1882011"/>
            <a:ext cx="864096" cy="2160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fr-FR" sz="20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12.0</a:t>
            </a:r>
            <a:endParaRPr lang="fr-FR" sz="2000" kern="1200" dirty="0">
              <a:solidFill>
                <a:schemeClr val="bg1"/>
              </a:solidFill>
              <a:latin typeface="Lucida Console" panose="020B0609040504020204" pitchFamily="49" charset="0"/>
              <a:cs typeface="Segoe UI" panose="020B0502040204020203" pitchFamily="34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55E2B28-9578-4658-A213-97F3BBAD5647}"/>
              </a:ext>
            </a:extLst>
          </p:cNvPr>
          <p:cNvSpPr txBox="1"/>
          <p:nvPr/>
        </p:nvSpPr>
        <p:spPr bwMode="auto">
          <a:xfrm>
            <a:off x="7904080" y="1664290"/>
            <a:ext cx="864096" cy="2160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fr-FR" sz="20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13.0</a:t>
            </a:r>
            <a:endParaRPr lang="fr-FR" sz="2000" kern="1200" dirty="0">
              <a:solidFill>
                <a:schemeClr val="bg1"/>
              </a:solidFill>
              <a:latin typeface="Lucida Console" panose="020B0609040504020204" pitchFamily="49" charset="0"/>
              <a:cs typeface="Segoe UI" panose="020B0502040204020203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A4ABE43-2023-479B-B434-75AF3A9854E6}"/>
              </a:ext>
            </a:extLst>
          </p:cNvPr>
          <p:cNvSpPr txBox="1"/>
          <p:nvPr/>
        </p:nvSpPr>
        <p:spPr bwMode="auto">
          <a:xfrm>
            <a:off x="7904080" y="1446569"/>
            <a:ext cx="864096" cy="2160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fr-FR" sz="20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14.0</a:t>
            </a:r>
            <a:endParaRPr lang="fr-FR" sz="2000" kern="1200" dirty="0">
              <a:solidFill>
                <a:schemeClr val="bg1"/>
              </a:solidFill>
              <a:latin typeface="Lucida Console" panose="020B0609040504020204" pitchFamily="49" charset="0"/>
              <a:cs typeface="Segoe UI" panose="020B0502040204020203" pitchFamily="34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80E47AB2-5984-497B-B6B8-DE9090F71F1B}"/>
              </a:ext>
            </a:extLst>
          </p:cNvPr>
          <p:cNvSpPr txBox="1"/>
          <p:nvPr/>
        </p:nvSpPr>
        <p:spPr bwMode="auto">
          <a:xfrm>
            <a:off x="7904080" y="1228848"/>
            <a:ext cx="864096" cy="2160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fr-FR" sz="20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15.0</a:t>
            </a:r>
            <a:endParaRPr lang="fr-FR" sz="2000" kern="1200" dirty="0">
              <a:solidFill>
                <a:schemeClr val="bg1"/>
              </a:solidFill>
              <a:latin typeface="Lucida Console" panose="020B0609040504020204" pitchFamily="49" charset="0"/>
              <a:cs typeface="Segoe UI" panose="020B0502040204020203" pitchFamily="34" charset="0"/>
            </a:endParaRPr>
          </a:p>
        </p:txBody>
      </p:sp>
      <p:sp>
        <p:nvSpPr>
          <p:cNvPr id="24" name="Bulle narrative : rectangle à coins arrondis 23">
            <a:extLst>
              <a:ext uri="{FF2B5EF4-FFF2-40B4-BE49-F238E27FC236}">
                <a16:creationId xmlns:a16="http://schemas.microsoft.com/office/drawing/2014/main" id="{E7DD5DEA-B622-4E77-A0BB-46C23CC82F18}"/>
              </a:ext>
            </a:extLst>
          </p:cNvPr>
          <p:cNvSpPr/>
          <p:nvPr/>
        </p:nvSpPr>
        <p:spPr>
          <a:xfrm>
            <a:off x="3385524" y="4100976"/>
            <a:ext cx="3337243" cy="578882"/>
          </a:xfrm>
          <a:prstGeom prst="wedgeRoundRectCallout">
            <a:avLst>
              <a:gd name="adj1" fmla="val -48503"/>
              <a:gd name="adj2" fmla="val -8571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Accès en écriture à l’élément d’indice 2 (la valeur 14 devient 7).</a:t>
            </a:r>
          </a:p>
        </p:txBody>
      </p:sp>
      <p:sp>
        <p:nvSpPr>
          <p:cNvPr id="25" name="Bulle narrative : rectangle à coins arrondis 24">
            <a:extLst>
              <a:ext uri="{FF2B5EF4-FFF2-40B4-BE49-F238E27FC236}">
                <a16:creationId xmlns:a16="http://schemas.microsoft.com/office/drawing/2014/main" id="{58AE35EB-35BA-4736-99C9-472D56D2535D}"/>
              </a:ext>
            </a:extLst>
          </p:cNvPr>
          <p:cNvSpPr/>
          <p:nvPr/>
        </p:nvSpPr>
        <p:spPr>
          <a:xfrm>
            <a:off x="5770303" y="3416545"/>
            <a:ext cx="3303881" cy="578882"/>
          </a:xfrm>
          <a:prstGeom prst="wedgeRoundRectCallout">
            <a:avLst>
              <a:gd name="adj1" fmla="val -55878"/>
              <a:gd name="adj2" fmla="val -3581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Accès en lecture à l’élément d’indice 2 (la valeur 14).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041C85E-E219-474E-8F81-8A84EBE7ACA9}"/>
              </a:ext>
            </a:extLst>
          </p:cNvPr>
          <p:cNvSpPr txBox="1"/>
          <p:nvPr/>
        </p:nvSpPr>
        <p:spPr bwMode="auto">
          <a:xfrm>
            <a:off x="7904080" y="1446569"/>
            <a:ext cx="864096" cy="2160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fr-FR" sz="20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7.0</a:t>
            </a:r>
            <a:endParaRPr lang="fr-FR" sz="2000" kern="1200" dirty="0">
              <a:solidFill>
                <a:schemeClr val="bg1"/>
              </a:solidFill>
              <a:latin typeface="Lucida Console" panose="020B060904050402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82020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50" fill="hold"/>
                                        <p:tgtEl>
                                          <p:spTgt spid="41"/>
                                        </p:tgtEl>
                                      </p:cBhvr>
                                      <p:by x="27392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50" fill="hold"/>
                                        <p:tgtEl>
                                          <p:spTgt spid="41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225 0.0556 E" pathEditMode="relative" ptsTypes="">
                                      <p:cBhvr>
                                        <p:cTn id="31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5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49121" y="10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436 0.0533 E" pathEditMode="relative" ptsTypes="">
                                      <p:cBhvr>
                                        <p:cTn id="4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  <p:bldP spid="23" grpId="1" animBg="1"/>
      <p:bldP spid="23" grpId="2" animBg="1"/>
      <p:bldP spid="23" grpId="3" animBg="1"/>
      <p:bldP spid="23" grpId="4" animBg="1"/>
      <p:bldP spid="23" grpId="5" animBg="1"/>
      <p:bldP spid="41" grpId="0" animBg="1"/>
      <p:bldP spid="41" grpId="1" animBg="1"/>
      <p:bldP spid="41" grpId="2" animBg="1"/>
      <p:bldP spid="41" grpId="3" animBg="1"/>
      <p:bldP spid="41" grpId="4" animBg="1"/>
      <p:bldP spid="37" grpId="0"/>
      <p:bldP spid="38" grpId="0"/>
      <p:bldP spid="39" grpId="0"/>
      <p:bldP spid="39" grpId="1"/>
      <p:bldP spid="40" grpId="0"/>
      <p:bldP spid="24" grpId="0" animBg="1"/>
      <p:bldP spid="25" grpId="0" animBg="1"/>
      <p:bldP spid="42" grpId="0"/>
    </p:bldLst>
  </p:timing>
</p:sld>
</file>

<file path=ppt/theme/theme1.xml><?xml version="1.0" encoding="utf-8"?>
<a:theme xmlns:a="http://schemas.openxmlformats.org/drawingml/2006/main" name="ThèmeCours">
  <a:themeElements>
    <a:clrScheme name="Personnalisé 5">
      <a:dk1>
        <a:srgbClr val="1C2E40"/>
      </a:dk1>
      <a:lt1>
        <a:srgbClr val="EFFAFF"/>
      </a:lt1>
      <a:dk2>
        <a:srgbClr val="2F4E6C"/>
      </a:dk2>
      <a:lt2>
        <a:srgbClr val="1E1E1E"/>
      </a:lt2>
      <a:accent1>
        <a:srgbClr val="FFFFFF"/>
      </a:accent1>
      <a:accent2>
        <a:srgbClr val="DDF4FF"/>
      </a:accent2>
      <a:accent3>
        <a:srgbClr val="C5ECFF"/>
      </a:accent3>
      <a:accent4>
        <a:srgbClr val="B3E6FF"/>
      </a:accent4>
      <a:accent5>
        <a:srgbClr val="FFC000"/>
      </a:accent5>
      <a:accent6>
        <a:srgbClr val="79D2FF"/>
      </a:accent6>
      <a:hlink>
        <a:srgbClr val="92D050"/>
      </a:hlink>
      <a:folHlink>
        <a:srgbClr val="00B050"/>
      </a:folHlink>
    </a:clrScheme>
    <a:fontScheme name="Université d'Auvergne v2009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 rtlCol="0" anchor="ctr">
        <a:spAutoFit/>
      </a:bodyPr>
      <a:lstStyle>
        <a:defPPr algn="ctr">
          <a:defRPr sz="1400" dirty="0"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txDef>
      <a:spPr bwMode="auto">
        <a:noFill/>
        <a:ln>
          <a:noFill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algn="l">
          <a:defRPr sz="2000" kern="1200" dirty="0" smtClean="0"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>
    <a:extraClrScheme>
      <a:clrScheme name="Université d'Auvergne v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F49100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DD8300"/>
        </a:accent6>
        <a:hlink>
          <a:srgbClr val="FF6600"/>
        </a:hlink>
        <a:folHlink>
          <a:srgbClr val="D4702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p1 - Abstraction, Encapsulation 16.9.pptx" id="{5F12B00E-D9DA-4DC8-A92B-1EEA94D702B7}" vid="{4DEF81F1-6972-4116-B854-C5C56C696F6E}"/>
    </a:ext>
  </a:extLst>
</a:theme>
</file>

<file path=ppt/theme/theme2.xml><?xml version="1.0" encoding="utf-8"?>
<a:theme xmlns:a="http://schemas.openxmlformats.org/drawingml/2006/main" name="ThèmeCours - Sondage">
  <a:themeElements>
    <a:clrScheme name="Personnalisé 5">
      <a:dk1>
        <a:srgbClr val="1C2E40"/>
      </a:dk1>
      <a:lt1>
        <a:srgbClr val="EFFAFF"/>
      </a:lt1>
      <a:dk2>
        <a:srgbClr val="2F4E6C"/>
      </a:dk2>
      <a:lt2>
        <a:srgbClr val="1E1E1E"/>
      </a:lt2>
      <a:accent1>
        <a:srgbClr val="FFFFFF"/>
      </a:accent1>
      <a:accent2>
        <a:srgbClr val="DDF4FF"/>
      </a:accent2>
      <a:accent3>
        <a:srgbClr val="C5ECFF"/>
      </a:accent3>
      <a:accent4>
        <a:srgbClr val="B3E6FF"/>
      </a:accent4>
      <a:accent5>
        <a:srgbClr val="FFC000"/>
      </a:accent5>
      <a:accent6>
        <a:srgbClr val="79D2FF"/>
      </a:accent6>
      <a:hlink>
        <a:srgbClr val="92D050"/>
      </a:hlink>
      <a:folHlink>
        <a:srgbClr val="00B050"/>
      </a:folHlink>
    </a:clrScheme>
    <a:fontScheme name="Université d'Auvergne v2009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>
    <a:extraClrScheme>
      <a:clrScheme name="Université d'Auvergne v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F49100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DD8300"/>
        </a:accent6>
        <a:hlink>
          <a:srgbClr val="FF6600"/>
        </a:hlink>
        <a:folHlink>
          <a:srgbClr val="D4702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p1 - Abstraction, Encapsulation 16.9.pptx" id="{5F12B00E-D9DA-4DC8-A92B-1EEA94D702B7}" vid="{3B49D14C-F41E-4AD8-B091-DCD27A8C7641}"/>
    </a:ext>
  </a:extLst>
</a:theme>
</file>

<file path=ppt/theme/theme3.xml><?xml version="1.0" encoding="utf-8"?>
<a:theme xmlns:a="http://schemas.openxmlformats.org/drawingml/2006/main" name="ThèmeCours - Vide">
  <a:themeElements>
    <a:clrScheme name="Personnalisé 5">
      <a:dk1>
        <a:srgbClr val="1C2E40"/>
      </a:dk1>
      <a:lt1>
        <a:srgbClr val="EFFAFF"/>
      </a:lt1>
      <a:dk2>
        <a:srgbClr val="2F4E6C"/>
      </a:dk2>
      <a:lt2>
        <a:srgbClr val="1E1E1E"/>
      </a:lt2>
      <a:accent1>
        <a:srgbClr val="FFFFFF"/>
      </a:accent1>
      <a:accent2>
        <a:srgbClr val="DDF4FF"/>
      </a:accent2>
      <a:accent3>
        <a:srgbClr val="C5ECFF"/>
      </a:accent3>
      <a:accent4>
        <a:srgbClr val="B3E6FF"/>
      </a:accent4>
      <a:accent5>
        <a:srgbClr val="FFC000"/>
      </a:accent5>
      <a:accent6>
        <a:srgbClr val="79D2FF"/>
      </a:accent6>
      <a:hlink>
        <a:srgbClr val="92D050"/>
      </a:hlink>
      <a:folHlink>
        <a:srgbClr val="00B050"/>
      </a:folHlink>
    </a:clrScheme>
    <a:fontScheme name="Université d'Auvergne v2009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>
          <a:solidFill>
            <a:schemeClr val="tx2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>
          <a:defRPr sz="2000" kern="1200" dirty="0" smtClean="0">
            <a:solidFill>
              <a:schemeClr val="bg2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>
    <a:extraClrScheme>
      <a:clrScheme name="Université d'Auvergne v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F49100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DD8300"/>
        </a:accent6>
        <a:hlink>
          <a:srgbClr val="FF6600"/>
        </a:hlink>
        <a:folHlink>
          <a:srgbClr val="D4702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p1 - Abstraction, Encapsulation 16.9.pptx" id="{5F12B00E-D9DA-4DC8-A92B-1EEA94D702B7}" vid="{038C4A5E-3924-4A5B-8D7F-72CA6E68C146}"/>
    </a:ext>
  </a:extLst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Modèle</Template>
  <TotalTime>4483</TotalTime>
  <Words>8046</Words>
  <Application>Microsoft Office PowerPoint</Application>
  <PresentationFormat>Affichage à l'écran (16:9)</PresentationFormat>
  <Paragraphs>2020</Paragraphs>
  <Slides>61</Slides>
  <Notes>1</Notes>
  <HiddenSlides>0</HiddenSlides>
  <MMClips>14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61</vt:i4>
      </vt:variant>
    </vt:vector>
  </HeadingPairs>
  <TitlesOfParts>
    <vt:vector size="72" baseType="lpstr">
      <vt:lpstr>Arial</vt:lpstr>
      <vt:lpstr>Calibri</vt:lpstr>
      <vt:lpstr>Cambria Math</vt:lpstr>
      <vt:lpstr>Consolas</vt:lpstr>
      <vt:lpstr>Consolas</vt:lpstr>
      <vt:lpstr>Lucida Console</vt:lpstr>
      <vt:lpstr>Poor Richard</vt:lpstr>
      <vt:lpstr>Segoe UI</vt:lpstr>
      <vt:lpstr>ThèmeCours</vt:lpstr>
      <vt:lpstr>ThèmeCours - Sondage</vt:lpstr>
      <vt:lpstr>ThèmeCours - Vide</vt:lpstr>
      <vt:lpstr>Présentation PowerPoint</vt:lpstr>
      <vt:lpstr>Tableaux et chaines de caractères</vt:lpstr>
      <vt:lpstr>Tableaux et chaines de caractères</vt:lpstr>
      <vt:lpstr>Présentation PowerPoint</vt:lpstr>
      <vt:lpstr>Tableaux par l’exemple</vt:lpstr>
      <vt:lpstr>Tableaux par l’exemple</vt:lpstr>
      <vt:lpstr>Définition informatique d’un tableau</vt:lpstr>
      <vt:lpstr>Syntaxes de création d’un tableau</vt:lpstr>
      <vt:lpstr>Accès aux éléments du tableau</vt:lpstr>
      <vt:lpstr>Parcours d’un tableau</vt:lpstr>
      <vt:lpstr>Parcours d’un tableau</vt:lpstr>
      <vt:lpstr>Taille d’un tableau</vt:lpstr>
      <vt:lpstr>Taille d’un tableau</vt:lpstr>
      <vt:lpstr>Taille d’un tableau</vt:lpstr>
      <vt:lpstr>Taille du tableau</vt:lpstr>
      <vt:lpstr>Retour à l’exemple</vt:lpstr>
      <vt:lpstr>Copier un tableau</vt:lpstr>
      <vt:lpstr>Syntaxe moderne</vt:lpstr>
      <vt:lpstr>Syntaxe moderne</vt:lpstr>
      <vt:lpstr>Bilan sur les tableaux de taille fixe</vt:lpstr>
      <vt:lpstr>Bilan sur les tableaux de taille fixe</vt:lpstr>
      <vt:lpstr>Tableau de taille dynamique</vt:lpstr>
      <vt:lpstr>Tableau de taille dynamique</vt:lpstr>
      <vt:lpstr>Changement de la taille</vt:lpstr>
      <vt:lpstr>Changement de la taille</vt:lpstr>
      <vt:lpstr>Changement de la taille</vt:lpstr>
      <vt:lpstr>Ajouter / supprimer un élément à la fin</vt:lpstr>
      <vt:lpstr>Bilan sur les tableaux</vt:lpstr>
      <vt:lpstr>Présentation PowerPoint</vt:lpstr>
      <vt:lpstr>Tableaux et chaines de caractères</vt:lpstr>
      <vt:lpstr>Tableaux et chaines de caractères</vt:lpstr>
      <vt:lpstr>Présentation PowerPoint</vt:lpstr>
      <vt:lpstr>Chaines de caractères</vt:lpstr>
      <vt:lpstr>Codage des caractères</vt:lpstr>
      <vt:lpstr>Codage des caractères</vt:lpstr>
      <vt:lpstr>Normes de codage</vt:lpstr>
      <vt:lpstr>Normes de codage</vt:lpstr>
      <vt:lpstr>Manipulation de chaines</vt:lpstr>
      <vt:lpstr>Manipulation de chaines</vt:lpstr>
      <vt:lpstr>Manipulation de chaines</vt:lpstr>
      <vt:lpstr>Manipulation de chaines</vt:lpstr>
      <vt:lpstr>Manipulation de chaines</vt:lpstr>
      <vt:lpstr>Chaines de longueur dynamique</vt:lpstr>
      <vt:lpstr>Chaines de longueur dynamique</vt:lpstr>
      <vt:lpstr>Chaines de longueur dynamique</vt:lpstr>
      <vt:lpstr>Bilan sur les chaines de caractères</vt:lpstr>
      <vt:lpstr>Présentation PowerPoint</vt:lpstr>
      <vt:lpstr>Tableaux et chaines de caractères</vt:lpstr>
      <vt:lpstr>Tableaux et chaines de caractères</vt:lpstr>
      <vt:lpstr>Présentation PowerPoint</vt:lpstr>
      <vt:lpstr>Dimension des tableaux</vt:lpstr>
      <vt:lpstr>Dimension des tableaux</vt:lpstr>
      <vt:lpstr>Créer un tableau de plus d’une dimension</vt:lpstr>
      <vt:lpstr>Parcours des éléments d’un tableau ND</vt:lpstr>
      <vt:lpstr>Parcours des éléments d’un tableau ND</vt:lpstr>
      <vt:lpstr>Tableau ND à base de std::array</vt:lpstr>
      <vt:lpstr>Parcours des tableaux ND std::array</vt:lpstr>
      <vt:lpstr>Tableaux dynamiques en ND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Benjamin</dc:creator>
  <cp:lastModifiedBy>Benjamin</cp:lastModifiedBy>
  <cp:revision>35</cp:revision>
  <dcterms:created xsi:type="dcterms:W3CDTF">2021-08-25T14:08:22Z</dcterms:created>
  <dcterms:modified xsi:type="dcterms:W3CDTF">2022-09-23T15:18:01Z</dcterms:modified>
</cp:coreProperties>
</file>