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  <p:sldMasterId id="2147483709" r:id="rId2"/>
    <p:sldMasterId id="2147483712" r:id="rId3"/>
  </p:sldMasterIdLst>
  <p:notesMasterIdLst>
    <p:notesMasterId r:id="rId44"/>
  </p:notesMasterIdLst>
  <p:sldIdLst>
    <p:sldId id="430" r:id="rId4"/>
    <p:sldId id="431" r:id="rId5"/>
    <p:sldId id="432" r:id="rId6"/>
    <p:sldId id="433" r:id="rId7"/>
    <p:sldId id="355" r:id="rId8"/>
    <p:sldId id="407" r:id="rId9"/>
    <p:sldId id="408" r:id="rId10"/>
    <p:sldId id="438" r:id="rId11"/>
    <p:sldId id="439" r:id="rId12"/>
    <p:sldId id="440" r:id="rId13"/>
    <p:sldId id="441" r:id="rId14"/>
    <p:sldId id="410" r:id="rId15"/>
    <p:sldId id="402" r:id="rId16"/>
    <p:sldId id="403" r:id="rId17"/>
    <p:sldId id="412" r:id="rId18"/>
    <p:sldId id="411" r:id="rId19"/>
    <p:sldId id="413" r:id="rId20"/>
    <p:sldId id="404" r:id="rId21"/>
    <p:sldId id="405" r:id="rId22"/>
    <p:sldId id="415" r:id="rId23"/>
    <p:sldId id="414" r:id="rId24"/>
    <p:sldId id="416" r:id="rId25"/>
    <p:sldId id="417" r:id="rId26"/>
    <p:sldId id="418" r:id="rId27"/>
    <p:sldId id="420" r:id="rId28"/>
    <p:sldId id="421" r:id="rId29"/>
    <p:sldId id="422" r:id="rId30"/>
    <p:sldId id="434" r:id="rId31"/>
    <p:sldId id="435" r:id="rId32"/>
    <p:sldId id="436" r:id="rId33"/>
    <p:sldId id="437" r:id="rId34"/>
    <p:sldId id="424" r:id="rId35"/>
    <p:sldId id="425" r:id="rId36"/>
    <p:sldId id="426" r:id="rId37"/>
    <p:sldId id="427" r:id="rId38"/>
    <p:sldId id="428" r:id="rId39"/>
    <p:sldId id="429" r:id="rId40"/>
    <p:sldId id="442" r:id="rId41"/>
    <p:sldId id="443" r:id="rId42"/>
    <p:sldId id="444" r:id="rId43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8F8F8"/>
    <a:srgbClr val="DDDDDD"/>
    <a:srgbClr val="777777"/>
    <a:srgbClr val="2B91AF"/>
    <a:srgbClr val="0000FF"/>
    <a:srgbClr val="FFFFFF"/>
    <a:srgbClr val="FDC960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28" autoAdjust="0"/>
    <p:restoredTop sz="94313" autoAdjust="0"/>
  </p:normalViewPr>
  <p:slideViewPr>
    <p:cSldViewPr snapToObjects="1">
      <p:cViewPr varScale="1">
        <p:scale>
          <a:sx n="86" d="100"/>
          <a:sy n="86" d="100"/>
        </p:scale>
        <p:origin x="366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3FA895-FDAD-4754-B94F-19C6A070BB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22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4FD94C-5FEA-41E7-8784-DCAA495F71ED}" type="slidenum">
              <a:rPr lang="fr-FR" smtClean="0"/>
              <a:pPr eaLnBrk="1" hangingPunct="1"/>
              <a:t>2</a:t>
            </a:fld>
            <a:endParaRPr lang="fr-F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46" y="797290"/>
            <a:ext cx="9142854" cy="19054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4683917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/>
          <a:lstStyle>
            <a:lvl1pPr marL="0" indent="0" algn="ctr">
              <a:buFontTx/>
              <a:buNone/>
              <a:defRPr i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 lIns="91440" tIns="45720" rIns="91440" bIns="45720" anchor="ctr"/>
          <a:lstStyle>
            <a:lvl1pPr algn="r">
              <a:defRPr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29B179D-BDEF-4DE9-AA51-2946C12E89D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800100"/>
            <a:ext cx="6096000" cy="190261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301073" y="804795"/>
            <a:ext cx="1761201" cy="1897923"/>
            <a:chOff x="301073" y="804795"/>
            <a:chExt cx="1761201" cy="1897923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94" r="63647" b="14486"/>
            <a:stretch/>
          </p:blipFill>
          <p:spPr>
            <a:xfrm>
              <a:off x="301073" y="804795"/>
              <a:ext cx="1761201" cy="640437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75" t="46996" r="33904" b="17144"/>
            <a:stretch/>
          </p:blipFill>
          <p:spPr>
            <a:xfrm>
              <a:off x="834770" y="1467382"/>
              <a:ext cx="693806" cy="320218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19"/>
            <a:stretch/>
          </p:blipFill>
          <p:spPr>
            <a:xfrm>
              <a:off x="733998" y="1809749"/>
              <a:ext cx="895351" cy="892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57584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513117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72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40000" y="1085850"/>
            <a:ext cx="3351600" cy="3829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0EDA0EA-D1F2-473E-9E1B-BCDAC4F8C09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56044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72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872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40000" y="1087200"/>
            <a:ext cx="33516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640000" y="1567022"/>
            <a:ext cx="3351600" cy="33478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2624493-78BC-4791-8F3F-CAD894FFE48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52400" y="342900"/>
            <a:ext cx="8839200" cy="6858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38922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9229569-A0DB-4F10-BDCE-6ACF3B489DC3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588" y="1085850"/>
            <a:ext cx="2284412" cy="382905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1pPr>
            <a:lvl2pPr marL="180975" indent="0">
              <a:buFontTx/>
              <a:buNone/>
              <a:defRPr sz="14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2pPr>
            <a:lvl3pPr marL="355600" indent="0">
              <a:buFontTx/>
              <a:buNone/>
              <a:defRPr sz="12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3pPr>
            <a:lvl4pPr marL="536575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4pPr>
            <a:lvl5pPr marL="717550" indent="0">
              <a:buFontTx/>
              <a:buNone/>
              <a:defRPr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85756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Benjamin ALBOUY-KISSI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42F6858-B3CC-480A-A387-15848A990E1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536044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65737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idx="12"/>
          </p:nvPr>
        </p:nvSpPr>
        <p:spPr bwMode="auto">
          <a:xfrm>
            <a:off x="4599600" y="1657350"/>
            <a:ext cx="4392000" cy="32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7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52400" y="1085870"/>
            <a:ext cx="8839200" cy="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Clr>
                <a:schemeClr val="tx1">
                  <a:lumMod val="50000"/>
                </a:schemeClr>
              </a:buClr>
              <a:buFont typeface="+mj-lt"/>
              <a:buAutoNum type="alphaUcPeriod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001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573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114550" indent="-285750">
              <a:buFontTx/>
              <a:buBlip>
                <a:blip r:embed="rId2"/>
              </a:buBlip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522832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146" y="4914920"/>
            <a:ext cx="2284854" cy="2286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362200" y="4914900"/>
            <a:ext cx="670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21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2207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4800" y="1085850"/>
            <a:ext cx="6706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6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ransition>
    <p:wip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11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11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18/10/2022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42900"/>
            <a:ext cx="88392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  <p:sp>
        <p:nvSpPr>
          <p:cNvPr id="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85850"/>
            <a:ext cx="88392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78676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ransition>
    <p:wip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23900" indent="-2667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SzPct val="100000"/>
        <a:buFont typeface="+mj-lt"/>
        <a:buAutoNum type="alphaUcPeriod"/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7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7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8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1618" y="4811316"/>
            <a:ext cx="371475" cy="27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fld id="{41DCBAB5-3472-4D0D-B319-6792A5D99B23}" type="slidenum">
              <a:rPr lang="fr-FR" smtClean="0"/>
              <a:pPr algn="ctr"/>
              <a:t>‹N°›</a:t>
            </a:fld>
            <a:endParaRPr lang="fr-FR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6" y="4914920"/>
            <a:ext cx="228365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fr-FR" sz="1200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07BFCD-BAFC-4326-AD69-930A9FA2BEE1}" type="datetime1">
              <a:rPr lang="fr-FR" smtClean="0"/>
              <a:t>18/10/2022</a:t>
            </a:fld>
            <a:endParaRPr lang="fr-FR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4914920"/>
            <a:ext cx="6445617" cy="2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fr-FR" dirty="0"/>
              <a:t>Benjamin ALBOUY-KISSI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486" y="1"/>
            <a:ext cx="1860367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43631"/>
      </p:ext>
    </p:extLst>
  </p:cSld>
  <p:clrMap bg1="dk1" tx1="lt1" bg2="dk2" tx2="lt2" accent1="accent1" accent2="accent2" accent3="accent3" accent4="accent4" accent5="accent5" accent6="accent6" hlink="hlink" folHlink="folHlink"/>
  <p:transition>
    <p:wipe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Segoe UI" panose="020B0502040204020203" pitchFamily="34" charset="0"/>
          <a:ea typeface="Microsoft Sans Serif" panose="020B0604020202020204" pitchFamily="34" charset="0"/>
          <a:cs typeface="Segoe U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4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FontTx/>
        <a:buBlip>
          <a:blip r:embed="rId5"/>
        </a:buBlip>
        <a:defRPr sz="18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5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Tx/>
        <a:buBlip>
          <a:blip r:embed="rId5"/>
        </a:buBlip>
        <a:defRPr sz="16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6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Chap15_Ex1.sl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hap15_Ex2.sln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goutt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8318" y="232806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Présentation du module</a:t>
            </a:r>
          </a:p>
          <a:p>
            <a:pPr lvl="0"/>
            <a:r>
              <a:rPr lang="fr-FR">
                <a:solidFill>
                  <a:srgbClr val="FFFFFF"/>
                </a:solidFill>
              </a:rPr>
              <a:t>Le code</a:t>
            </a:r>
          </a:p>
          <a:p>
            <a:pPr lvl="0"/>
            <a:r>
              <a:rPr lang="fr-FR">
                <a:solidFill>
                  <a:srgbClr val="FFFFFF"/>
                </a:solidFill>
              </a:rPr>
              <a:t>QtDesigner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Qt Widgets</a:t>
            </a:r>
            <a:br>
              <a:rPr lang="fr-FR">
                <a:solidFill>
                  <a:srgbClr val="EFFAFF"/>
                </a:solidFill>
              </a:rPr>
            </a:br>
            <a:r>
              <a:rPr lang="fr-FR">
                <a:solidFill>
                  <a:srgbClr val="EFFAFF"/>
                </a:solidFill>
              </a:rPr>
              <a:t>Création d’interfaces graphiques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pic>
        <p:nvPicPr>
          <p:cNvPr id="11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type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chemeClr val="bg2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Qt Widgets</a:t>
            </a:r>
          </a:p>
          <a:p>
            <a:pPr lvl="0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Le code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Programme type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Systèmes de coordonnées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Relations entre widgets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Mise en page automatique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605784" y="2245355"/>
            <a:ext cx="3775393" cy="1351776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pPr>
              <a:spcAft>
                <a:spcPts val="0"/>
              </a:spcAft>
            </a:pPr>
            <a:br>
              <a:rPr lang="fr-FR" sz="9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9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900" b="1" dirty="0" err="1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9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9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fr-FR" sz="9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9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fr-FR" sz="9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9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fr-FR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a(</a:t>
            </a:r>
            <a:r>
              <a:rPr lang="fr-FR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900" b="1" i="1" dirty="0">
                <a:solidFill>
                  <a:srgbClr val="57A64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Création, configuration et affichage des widgets */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9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a.exec</a:t>
            </a: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8994" y="2114550"/>
            <a:ext cx="800219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b="1" dirty="0">
                <a:latin typeface="Consolas" panose="020B0609020204030204" pitchFamily="49" charset="0"/>
              </a:rPr>
              <a:t>main.cpp</a:t>
            </a:r>
          </a:p>
        </p:txBody>
      </p:sp>
    </p:spTree>
    <p:extLst>
      <p:ext uri="{BB962C8B-B14F-4D97-AF65-F5344CB8AC3E}">
        <p14:creationId xmlns:p14="http://schemas.microsoft.com/office/powerpoint/2010/main" val="189417929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fenêtre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création d’un widget qui n’a pas de parent crée une fenêtre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Programme type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Relations entre widgets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Mise en page automatique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514600" y="2235449"/>
            <a:ext cx="3967753" cy="1911132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pPr>
              <a:spcAft>
                <a:spcPts val="0"/>
              </a:spcAft>
            </a:pPr>
            <a:br>
              <a:rPr lang="en-US" sz="9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9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9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9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9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9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a(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window.resize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320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window.setWindowTitle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QString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::fromLatin1(</a:t>
            </a:r>
            <a:r>
              <a:rPr lang="en-US" sz="9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 </a:t>
            </a:r>
            <a:r>
              <a:rPr lang="en-US" sz="9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fenêtre</a:t>
            </a:r>
            <a:r>
              <a:rPr lang="en-US" sz="9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window.show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a.exec</a:t>
            </a:r>
            <a:r>
              <a:rPr lang="en-US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9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7810" y="2104644"/>
            <a:ext cx="800219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b="1" dirty="0">
                <a:latin typeface="Consolas" panose="020B0609020204030204" pitchFamily="49" charset="0"/>
              </a:rPr>
              <a:t>main.cpp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00" y="1581150"/>
            <a:ext cx="2073399" cy="171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7720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 sur la géométrie des widgets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1175039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/>
              <a:t>On distingue 2 géométries d’une fenêtre</a:t>
            </a:r>
          </a:p>
          <a:p>
            <a:pPr lvl="1"/>
            <a:r>
              <a:rPr lang="fr-FR" sz="2000" dirty="0"/>
              <a:t>Son cadre incluant sa bordure</a:t>
            </a:r>
          </a:p>
          <a:p>
            <a:pPr lvl="1"/>
            <a:r>
              <a:rPr lang="fr-FR" sz="2000" dirty="0"/>
              <a:t>Sa zone cliente excluant la barre de titre et les bordures</a:t>
            </a:r>
          </a:p>
          <a:p>
            <a:pPr lvl="1"/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Programme type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Systèmes de coordonnées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Relations entre widgets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Mise en page automatique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2266950"/>
            <a:ext cx="5867400" cy="2647950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lumMod val="50000"/>
                </a:schemeClr>
              </a:gs>
              <a:gs pos="35000">
                <a:schemeClr val="accent4">
                  <a:tint val="37000"/>
                  <a:satMod val="300000"/>
                  <a:lumMod val="50000"/>
                </a:schemeClr>
              </a:gs>
              <a:gs pos="100000">
                <a:schemeClr val="accent4">
                  <a:tint val="15000"/>
                  <a:satMod val="350000"/>
                  <a:lumMod val="50000"/>
                </a:schemeClr>
              </a:gs>
            </a:gsLst>
          </a:gradFill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endParaRPr lang="fr-FR" sz="1000" dirty="0">
              <a:latin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08630"/>
            <a:ext cx="1905000" cy="19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 bwMode="auto">
          <a:xfrm>
            <a:off x="2974753" y="2190750"/>
            <a:ext cx="284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x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743200" y="2266950"/>
            <a:ext cx="373579" cy="0"/>
          </a:xfrm>
          <a:prstGeom prst="straightConnector1">
            <a:avLst/>
          </a:prstGeom>
          <a:ln cap="rnd">
            <a:solidFill>
              <a:schemeClr val="accent5"/>
            </a:solidFill>
            <a:tailEnd type="arrow"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5400000">
            <a:off x="2554223" y="2453740"/>
            <a:ext cx="373579" cy="0"/>
          </a:xfrm>
          <a:prstGeom prst="straightConnector1">
            <a:avLst/>
          </a:prstGeom>
          <a:ln cap="rnd">
            <a:solidFill>
              <a:schemeClr val="accent5"/>
            </a:solidFill>
            <a:tailEnd type="arrow"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 bwMode="auto">
          <a:xfrm>
            <a:off x="2763926" y="4545416"/>
            <a:ext cx="705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écran</a:t>
            </a: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2684542" y="2486427"/>
            <a:ext cx="28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y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4724399" y="2204381"/>
            <a:ext cx="1004275" cy="338554"/>
            <a:chOff x="4419599" y="2204381"/>
            <a:chExt cx="1004275" cy="338554"/>
          </a:xfrm>
        </p:grpSpPr>
        <p:cxnSp>
          <p:nvCxnSpPr>
            <p:cNvPr id="18" name="Connecteur droit avec flèche 17"/>
            <p:cNvCxnSpPr/>
            <p:nvPr/>
          </p:nvCxnSpPr>
          <p:spPr>
            <a:xfrm>
              <a:off x="4419599" y="2266952"/>
              <a:ext cx="1" cy="244190"/>
            </a:xfrm>
            <a:prstGeom prst="straightConnector1">
              <a:avLst/>
            </a:prstGeom>
            <a:ln cap="rnd">
              <a:solidFill>
                <a:schemeClr val="accent5"/>
              </a:solidFill>
              <a:tailEnd type="arrow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 bwMode="auto">
            <a:xfrm>
              <a:off x="4453737" y="2204381"/>
              <a:ext cx="97013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wnd.y</a:t>
              </a:r>
              <a:r>
                <a:rPr lang="fr-FR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2743200" y="2508630"/>
            <a:ext cx="1981200" cy="347129"/>
            <a:chOff x="2438400" y="2508630"/>
            <a:chExt cx="1981200" cy="347129"/>
          </a:xfrm>
        </p:grpSpPr>
        <p:cxnSp>
          <p:nvCxnSpPr>
            <p:cNvPr id="17" name="Connecteur droit avec flèche 16"/>
            <p:cNvCxnSpPr/>
            <p:nvPr/>
          </p:nvCxnSpPr>
          <p:spPr>
            <a:xfrm>
              <a:off x="2438400" y="2508630"/>
              <a:ext cx="1981200" cy="0"/>
            </a:xfrm>
            <a:prstGeom prst="straightConnector1">
              <a:avLst/>
            </a:prstGeom>
            <a:ln cap="rnd">
              <a:solidFill>
                <a:schemeClr val="accent5"/>
              </a:solidFill>
              <a:tailEnd type="arrow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 bwMode="auto">
            <a:xfrm>
              <a:off x="3449463" y="2517205"/>
              <a:ext cx="97013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wnd.x</a:t>
              </a:r>
              <a:r>
                <a:rPr lang="fr-FR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013626" y="4545416"/>
            <a:ext cx="3326552" cy="338554"/>
            <a:chOff x="3708826" y="4545416"/>
            <a:chExt cx="3326552" cy="338554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4419599" y="4552950"/>
              <a:ext cx="1905001" cy="0"/>
            </a:xfrm>
            <a:prstGeom prst="straightConnector1">
              <a:avLst/>
            </a:prstGeom>
            <a:ln cap="rnd">
              <a:solidFill>
                <a:schemeClr val="accent5"/>
              </a:solidFill>
              <a:headEnd type="arrow" w="med" len="med"/>
              <a:tailEnd type="arrow" w="med" len="med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 bwMode="auto">
            <a:xfrm>
              <a:off x="3708826" y="4545416"/>
              <a:ext cx="332655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wnd.frameGeometry</a:t>
              </a:r>
              <a:r>
                <a:rPr lang="fr-FR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().</a:t>
              </a:r>
              <a:r>
                <a:rPr lang="fr-FR" sz="16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width</a:t>
              </a:r>
              <a:r>
                <a:rPr lang="fr-FR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781800" y="2511142"/>
            <a:ext cx="1828800" cy="1916393"/>
            <a:chOff x="6477000" y="2511142"/>
            <a:chExt cx="1828800" cy="1916393"/>
          </a:xfrm>
        </p:grpSpPr>
        <p:cxnSp>
          <p:nvCxnSpPr>
            <p:cNvPr id="25" name="Connecteur droit avec flèche 24"/>
            <p:cNvCxnSpPr/>
            <p:nvPr/>
          </p:nvCxnSpPr>
          <p:spPr>
            <a:xfrm flipV="1">
              <a:off x="6477000" y="2511142"/>
              <a:ext cx="0" cy="1916393"/>
            </a:xfrm>
            <a:prstGeom prst="straightConnector1">
              <a:avLst/>
            </a:prstGeom>
            <a:ln cap="rnd">
              <a:solidFill>
                <a:schemeClr val="accent5"/>
              </a:solidFill>
              <a:headEnd type="arrow" w="med" len="med"/>
              <a:tailEnd type="arrow" w="med" len="med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 bwMode="auto">
            <a:xfrm>
              <a:off x="6530313" y="3098752"/>
              <a:ext cx="1775487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wnd</a:t>
              </a:r>
              <a:r>
                <a:rPr lang="fr-FR" sz="1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r>
                <a:rPr lang="fr-F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frameGeometry</a:t>
              </a:r>
              <a:r>
                <a:rPr lang="fr-FR" sz="1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().</a:t>
              </a:r>
            </a:p>
            <a:p>
              <a:r>
                <a:rPr lang="fr-FR" sz="14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height</a:t>
              </a:r>
              <a:r>
                <a:rPr lang="fr-FR" sz="1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828643" y="2266952"/>
            <a:ext cx="1326071" cy="979129"/>
            <a:chOff x="4523843" y="2266952"/>
            <a:chExt cx="1326071" cy="979129"/>
          </a:xfrm>
        </p:grpSpPr>
        <p:sp>
          <p:nvSpPr>
            <p:cNvPr id="30" name="ZoneTexte 29"/>
            <p:cNvSpPr txBox="1"/>
            <p:nvPr/>
          </p:nvSpPr>
          <p:spPr bwMode="auto">
            <a:xfrm>
              <a:off x="4572000" y="2507417"/>
              <a:ext cx="1277914" cy="738664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40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wnd</a:t>
              </a:r>
              <a:r>
                <a:rPr lang="fr-FR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r>
                <a:rPr lang="fr-FR" sz="140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geometry</a:t>
              </a:r>
              <a:r>
                <a:rPr lang="fr-FR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().</a:t>
              </a:r>
            </a:p>
            <a:p>
              <a:r>
                <a:rPr lang="fr-FR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y()</a:t>
              </a: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>
              <a:off x="4523843" y="2266952"/>
              <a:ext cx="0" cy="658476"/>
            </a:xfrm>
            <a:prstGeom prst="straightConnector1">
              <a:avLst/>
            </a:prstGeom>
            <a:ln cap="rnd">
              <a:solidFill>
                <a:schemeClr val="accent5"/>
              </a:solidFill>
              <a:tailEnd type="arrow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2743200" y="2922916"/>
            <a:ext cx="2092758" cy="830997"/>
            <a:chOff x="2438400" y="2922916"/>
            <a:chExt cx="2092758" cy="830997"/>
          </a:xfrm>
        </p:grpSpPr>
        <p:cxnSp>
          <p:nvCxnSpPr>
            <p:cNvPr id="28" name="Connecteur droit avec flèche 27"/>
            <p:cNvCxnSpPr/>
            <p:nvPr/>
          </p:nvCxnSpPr>
          <p:spPr>
            <a:xfrm>
              <a:off x="2438400" y="2922916"/>
              <a:ext cx="2092758" cy="0"/>
            </a:xfrm>
            <a:prstGeom prst="straightConnector1">
              <a:avLst/>
            </a:prstGeom>
            <a:ln cap="rnd">
              <a:solidFill>
                <a:schemeClr val="accent5"/>
              </a:solidFill>
              <a:tailEnd type="arrow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 bwMode="auto">
            <a:xfrm>
              <a:off x="3000622" y="2922916"/>
              <a:ext cx="141897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6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wnd</a:t>
              </a:r>
              <a:r>
                <a:rPr lang="fr-FR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  <a:p>
              <a:pPr algn="r"/>
              <a:r>
                <a:rPr lang="fr-FR" sz="16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geometry</a:t>
              </a:r>
              <a:r>
                <a:rPr lang="fr-FR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().</a:t>
              </a:r>
            </a:p>
            <a:p>
              <a:pPr algn="r"/>
              <a:r>
                <a:rPr lang="fr-FR" sz="16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x()</a:t>
              </a: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6060712" y="2911450"/>
            <a:ext cx="307778" cy="1393991"/>
            <a:chOff x="5755912" y="2911450"/>
            <a:chExt cx="307778" cy="1393991"/>
          </a:xfrm>
        </p:grpSpPr>
        <p:cxnSp>
          <p:nvCxnSpPr>
            <p:cNvPr id="35" name="Connecteur droit avec flèche 34"/>
            <p:cNvCxnSpPr/>
            <p:nvPr/>
          </p:nvCxnSpPr>
          <p:spPr>
            <a:xfrm flipV="1">
              <a:off x="6063690" y="2911450"/>
              <a:ext cx="0" cy="1393991"/>
            </a:xfrm>
            <a:prstGeom prst="straightConnector1">
              <a:avLst/>
            </a:prstGeom>
            <a:ln cap="rnd">
              <a:solidFill>
                <a:schemeClr val="accent5"/>
              </a:solidFill>
              <a:headEnd type="arrow" w="med" len="med"/>
              <a:tailEnd type="arrow" w="med" len="med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 bwMode="auto">
            <a:xfrm rot="16200000">
              <a:off x="5221151" y="3454556"/>
              <a:ext cx="13773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40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wnd.height</a:t>
              </a:r>
              <a:r>
                <a:rPr lang="fr-FR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4753222" y="3833396"/>
            <a:ext cx="1769498" cy="338554"/>
            <a:chOff x="4448422" y="3833396"/>
            <a:chExt cx="1769498" cy="338554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4523842" y="4171950"/>
              <a:ext cx="1694078" cy="0"/>
            </a:xfrm>
            <a:prstGeom prst="straightConnector1">
              <a:avLst/>
            </a:prstGeom>
            <a:ln cap="rnd">
              <a:solidFill>
                <a:schemeClr val="accent5"/>
              </a:solidFill>
              <a:headEnd type="arrow" w="med" len="med"/>
              <a:tailEnd type="arrow" w="med" len="med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 bwMode="auto">
            <a:xfrm>
              <a:off x="4448422" y="3833396"/>
              <a:ext cx="141897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60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wnd.width</a:t>
              </a:r>
              <a:r>
                <a:rPr lang="fr-FR" sz="16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5884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 sur la géométrie des widgets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Les widgets enfants sans bordure</a:t>
            </a:r>
          </a:p>
          <a:p>
            <a:pPr lvl="1"/>
            <a:r>
              <a:rPr lang="fr-FR" sz="2000" dirty="0"/>
              <a:t>Pas de distinction entre les 2 géométries</a:t>
            </a:r>
          </a:p>
          <a:p>
            <a:pPr lvl="1"/>
            <a:r>
              <a:rPr lang="fr-FR" sz="2000" dirty="0"/>
              <a:t>Leur position est par rapport au coin supérieur gauche du widget parent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Systèmes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Relations entre widgets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Mise en page automatique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22" y="2604248"/>
            <a:ext cx="2819400" cy="233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5248581" y="2855119"/>
            <a:ext cx="928526" cy="854869"/>
            <a:chOff x="4523843" y="2070559"/>
            <a:chExt cx="928526" cy="854869"/>
          </a:xfrm>
        </p:grpSpPr>
        <p:sp>
          <p:nvSpPr>
            <p:cNvPr id="9" name="ZoneTexte 8"/>
            <p:cNvSpPr txBox="1"/>
            <p:nvPr/>
          </p:nvSpPr>
          <p:spPr bwMode="auto">
            <a:xfrm>
              <a:off x="4572000" y="2507417"/>
              <a:ext cx="88036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40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btn.y</a:t>
              </a:r>
              <a:r>
                <a:rPr lang="fr-FR" sz="14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4523843" y="2070559"/>
              <a:ext cx="0" cy="854869"/>
            </a:xfrm>
            <a:prstGeom prst="straightConnector1">
              <a:avLst/>
            </a:prstGeom>
            <a:ln cap="rnd">
              <a:solidFill>
                <a:schemeClr val="accent5"/>
              </a:solidFill>
              <a:tailEnd type="arrow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4308309" y="3709988"/>
            <a:ext cx="970137" cy="338554"/>
            <a:chOff x="3590887" y="2922916"/>
            <a:chExt cx="970137" cy="338554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3683128" y="2922916"/>
              <a:ext cx="848030" cy="0"/>
            </a:xfrm>
            <a:prstGeom prst="straightConnector1">
              <a:avLst/>
            </a:prstGeom>
            <a:ln cap="rnd">
              <a:solidFill>
                <a:schemeClr val="accent5"/>
              </a:solidFill>
              <a:tailEnd type="arrow"/>
            </a:ln>
            <a:effectLst>
              <a:outerShdw blurRad="40000" dist="23000" dir="5400000" rotWithShape="0">
                <a:schemeClr val="dk2">
                  <a:alpha val="35000"/>
                </a:scheme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 bwMode="auto">
            <a:xfrm>
              <a:off x="3590887" y="2922916"/>
              <a:ext cx="97013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160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btn.x</a:t>
              </a:r>
              <a:r>
                <a:rPr lang="fr-FR" sz="1600" dirty="0">
                  <a:solidFill>
                    <a:sysClr val="windowText" lastClr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3814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 widgets enfants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Il suffit de créer des widgets et de définir la fenêtre principale comme parent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Systèmes de coordonnées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Relations entre widgets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Mise en page automatique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2473168" y="1947208"/>
            <a:ext cx="3831498" cy="2454950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pPr>
              <a:spcAft>
                <a:spcPts val="0"/>
              </a:spcAft>
            </a:pPr>
            <a:b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8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a(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window.resize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window.setWindowTitle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QString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::fromLatin1(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 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fenêtre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window.show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button = </a:t>
            </a:r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"Clique 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moi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!"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&amp;window);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button-&gt;move(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button-&gt;show();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a.exec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6378" y="1816403"/>
            <a:ext cx="800219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b="1" dirty="0">
                <a:latin typeface="Consolas" panose="020B0609020204030204" pitchFamily="49" charset="0"/>
              </a:rPr>
              <a:t>main.cpp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01" y="1581150"/>
            <a:ext cx="2073399" cy="171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3373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 « logique » dans la GUI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Grâce au signaux et slots, on peut mettre un peu de logique dans la GUI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Relations entre widgets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Mise en page automatique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473168" y="1947208"/>
            <a:ext cx="4448654" cy="2703552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pPr>
              <a:spcAft>
                <a:spcPts val="0"/>
              </a:spcAft>
            </a:pPr>
            <a:b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8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a(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window.resize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window.setWindowTitle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QString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::fromLatin1(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 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fenêtre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window.show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button = </a:t>
            </a:r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"Clique 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moi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!"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&amp;window);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button-&gt;move(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button-&gt;show();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QObject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::connect(button, &amp;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::clicked, &amp;window, &amp;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::close);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a.exec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6378" y="1816403"/>
            <a:ext cx="800219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b="1" dirty="0">
                <a:latin typeface="Consolas" panose="020B0609020204030204" pitchFamily="49" charset="0"/>
              </a:rPr>
              <a:t>main.cpp</a:t>
            </a: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01" y="1581150"/>
            <a:ext cx="2073399" cy="171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-2" r="1" b="1"/>
          <a:stretch/>
        </p:blipFill>
        <p:spPr bwMode="auto">
          <a:xfrm>
            <a:off x="6994401" y="1581150"/>
            <a:ext cx="2073398" cy="171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61" r="1" b="60"/>
          <a:stretch/>
        </p:blipFill>
        <p:spPr bwMode="auto">
          <a:xfrm>
            <a:off x="6994400" y="1581149"/>
            <a:ext cx="2073399" cy="171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3459731"/>
            <a:ext cx="246192" cy="3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572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23457E-7 L -0.0467 -0.1919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959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automatique des widgets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Soit le code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Relations entre widgets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Mise en page automatique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473168" y="1635755"/>
            <a:ext cx="3622832" cy="3076456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>
              <a:spcAft>
                <a:spcPts val="0"/>
              </a:spcAft>
            </a:pPr>
            <a:b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8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app(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window.setWindowTitle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QString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::fromLatin1(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 </a:t>
            </a:r>
            <a:r>
              <a:rPr lang="en-US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fenêtre</a:t>
            </a:r>
            <a:r>
              <a:rPr lang="en-US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label = 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"Nom : "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lineEdit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label-&gt;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setParent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(&amp;window);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label-&gt;move(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label-&gt;show();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lineEdit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setParent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(&amp;window);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lineEdit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-&gt;move(label-&gt;width() + 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lineEdit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-&gt;show();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window.show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6378" y="1504950"/>
            <a:ext cx="800219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b="1" dirty="0">
                <a:latin typeface="Consolas" panose="020B0609020204030204" pitchFamily="49" charset="0"/>
              </a:rPr>
              <a:t>main.cpp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2" y="1283330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2" y="1283330"/>
            <a:ext cx="32099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4795477" y="3268028"/>
            <a:ext cx="3290887" cy="510778"/>
          </a:xfrm>
          <a:prstGeom prst="wedgeRoundRectCallout">
            <a:avLst>
              <a:gd name="adj1" fmla="val -45182"/>
              <a:gd name="adj2" fmla="val 938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Positionnement fastidieux : calcul des coordonnées, des tailles, etc…</a:t>
            </a:r>
          </a:p>
        </p:txBody>
      </p:sp>
      <p:sp>
        <p:nvSpPr>
          <p:cNvPr id="8" name="Bulle ronde 7"/>
          <p:cNvSpPr/>
          <p:nvPr/>
        </p:nvSpPr>
        <p:spPr>
          <a:xfrm>
            <a:off x="6448514" y="3904612"/>
            <a:ext cx="2078595" cy="908864"/>
          </a:xfrm>
          <a:prstGeom prst="wedgeEllipseCallout">
            <a:avLst>
              <a:gd name="adj1" fmla="val 62614"/>
              <a:gd name="adj2" fmla="val 562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Que se passe-t-il si on redimensionne la fenêtre ?</a:t>
            </a:r>
          </a:p>
        </p:txBody>
      </p:sp>
      <p:sp>
        <p:nvSpPr>
          <p:cNvPr id="9" name="ZoneTexte 8"/>
          <p:cNvSpPr txBox="1"/>
          <p:nvPr/>
        </p:nvSpPr>
        <p:spPr bwMode="auto">
          <a:xfrm>
            <a:off x="5181600" y="1892823"/>
            <a:ext cx="304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Les widgets ne suivent pas le redimensionnement</a:t>
            </a:r>
          </a:p>
        </p:txBody>
      </p:sp>
    </p:spTree>
    <p:extLst>
      <p:ext uri="{BB962C8B-B14F-4D97-AF65-F5344CB8AC3E}">
        <p14:creationId xmlns:p14="http://schemas.microsoft.com/office/powerpoint/2010/main" val="36622774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automatique des widgets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Solution : utiliser des </a:t>
            </a:r>
            <a:r>
              <a:rPr lang="fr-FR" dirty="0" err="1"/>
              <a:t>layouts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layouts</a:t>
            </a:r>
            <a:r>
              <a:rPr lang="fr-FR" dirty="0"/>
              <a:t> sont des types de mise en page des fenêtres</a:t>
            </a:r>
          </a:p>
          <a:p>
            <a:pPr lvl="1"/>
            <a:r>
              <a:rPr lang="fr-FR" dirty="0"/>
              <a:t>Le principe</a:t>
            </a:r>
          </a:p>
          <a:p>
            <a:pPr lvl="2"/>
            <a:r>
              <a:rPr lang="fr-FR" dirty="0"/>
              <a:t>Créer une fenêtre</a:t>
            </a:r>
          </a:p>
          <a:p>
            <a:pPr lvl="2"/>
            <a:r>
              <a:rPr lang="fr-FR" dirty="0"/>
              <a:t>Lui définir un </a:t>
            </a:r>
            <a:r>
              <a:rPr lang="fr-FR" dirty="0" err="1"/>
              <a:t>layout</a:t>
            </a:r>
            <a:r>
              <a:rPr lang="fr-FR" dirty="0"/>
              <a:t> par la méthode </a:t>
            </a:r>
            <a:r>
              <a:rPr lang="fr-FR" b="1" kern="1200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setLayout</a:t>
            </a:r>
            <a:r>
              <a:rPr lang="fr-FR" b="1" kern="1200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fr-FR" dirty="0"/>
              <a:t>Ajouter les widgets enfants au </a:t>
            </a:r>
            <a:r>
              <a:rPr lang="fr-FR" dirty="0" err="1"/>
              <a:t>layout</a:t>
            </a:r>
            <a:r>
              <a:rPr lang="fr-FR" dirty="0"/>
              <a:t> par la méthode </a:t>
            </a:r>
            <a:r>
              <a:rPr lang="fr-FR" b="1" kern="1200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addWidget</a:t>
            </a:r>
            <a:r>
              <a:rPr lang="fr-FR" b="1" kern="1200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Mise en page automatique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8451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FFFFFF"/>
                </a:solidFill>
              </a:rPr>
              <a:t>Présentation du module</a:t>
            </a:r>
          </a:p>
          <a:p>
            <a:pPr lvl="0"/>
            <a:r>
              <a:rPr lang="fr-FR" dirty="0">
                <a:solidFill>
                  <a:srgbClr val="FFFFFF"/>
                </a:solidFill>
              </a:rPr>
              <a:t>Le code</a:t>
            </a:r>
          </a:p>
          <a:p>
            <a:pPr lvl="0"/>
            <a:r>
              <a:rPr lang="fr-FR" dirty="0" err="1">
                <a:solidFill>
                  <a:srgbClr val="FFFFFF"/>
                </a:solidFill>
              </a:rPr>
              <a:t>QtDesigner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Qt Widgets</a:t>
            </a:r>
            <a:br>
              <a:rPr lang="fr-FR">
                <a:solidFill>
                  <a:srgbClr val="EFFAFF"/>
                </a:solidFill>
              </a:rPr>
            </a:br>
            <a:r>
              <a:rPr lang="fr-FR">
                <a:solidFill>
                  <a:srgbClr val="EFFAFF"/>
                </a:solidFill>
              </a:rPr>
              <a:t>Création d’interfaces graphiques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</p:spTree>
    <p:extLst>
      <p:ext uri="{BB962C8B-B14F-4D97-AF65-F5344CB8AC3E}">
        <p14:creationId xmlns:p14="http://schemas.microsoft.com/office/powerpoint/2010/main" val="33700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automatique des widgets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Différents types de </a:t>
            </a:r>
            <a:r>
              <a:rPr lang="fr-FR" sz="2400" dirty="0" err="1"/>
              <a:t>layouts</a:t>
            </a: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Mise en page automatique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2840013" y="1771649"/>
            <a:ext cx="5740100" cy="419101"/>
            <a:chOff x="2717544" y="1581150"/>
            <a:chExt cx="5740100" cy="419101"/>
          </a:xfrm>
        </p:grpSpPr>
        <p:pic>
          <p:nvPicPr>
            <p:cNvPr id="8194" name="Picture 2" descr="http://127.0.0.1:47873/help/1-5816/ms.help?content/Digia%20Plc/store/qt_5_1.mshc;/html/qtwidgets/images/qhboxlayout-with-5-childre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219" y="1581150"/>
              <a:ext cx="4162425" cy="419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 bwMode="auto">
            <a:xfrm>
              <a:off x="2717544" y="1606034"/>
              <a:ext cx="15776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b="1" dirty="0" err="1">
                  <a:solidFill>
                    <a:srgbClr val="DCDCDC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QHBoxLayout</a:t>
              </a:r>
              <a:endPara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553771" y="2638425"/>
            <a:ext cx="1293257" cy="1838325"/>
            <a:chOff x="2831068" y="2266950"/>
            <a:chExt cx="1293257" cy="1838325"/>
          </a:xfrm>
        </p:grpSpPr>
        <p:pic>
          <p:nvPicPr>
            <p:cNvPr id="8196" name="Picture 4" descr="http://127.0.0.1:47873/help/1-5816/ms.help?content/Digia%20Plc/store/qt_5_1.mshc;/html/qtwidgets/images/qvboxlayout-with-5-childre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266950"/>
              <a:ext cx="923925" cy="183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/>
            <p:cNvSpPr txBox="1"/>
            <p:nvPr/>
          </p:nvSpPr>
          <p:spPr bwMode="auto">
            <a:xfrm rot="16200000">
              <a:off x="2226896" y="3001445"/>
              <a:ext cx="1577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b="1" dirty="0" err="1">
                  <a:solidFill>
                    <a:srgbClr val="DCDCDC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QVBoxLayout</a:t>
              </a:r>
              <a:endPara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161889" y="2820471"/>
            <a:ext cx="2019300" cy="1474233"/>
            <a:chOff x="4572000" y="2264328"/>
            <a:chExt cx="2019300" cy="1474233"/>
          </a:xfrm>
        </p:grpSpPr>
        <p:pic>
          <p:nvPicPr>
            <p:cNvPr id="8198" name="Picture 6" descr="http://127.0.0.1:47873/help/1-5816/ms.help?content/Digia%20Plc/store/qt_5_1.mshc;/html/qtwidgets/images/qgridlayout-with-5-childre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633660"/>
              <a:ext cx="2019300" cy="110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 bwMode="auto">
            <a:xfrm>
              <a:off x="4792814" y="2264328"/>
              <a:ext cx="1577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b="1" dirty="0" err="1">
                  <a:solidFill>
                    <a:srgbClr val="DCDCDC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QGridLayout</a:t>
              </a:r>
              <a:endPara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6496050" y="2844131"/>
            <a:ext cx="2495550" cy="1426912"/>
            <a:chOff x="6496050" y="2283075"/>
            <a:chExt cx="2495550" cy="1426912"/>
          </a:xfrm>
        </p:grpSpPr>
        <p:pic>
          <p:nvPicPr>
            <p:cNvPr id="8200" name="Picture 8" descr="http://127.0.0.1:47873/help/1-5816/ms.help?content/Digia%20Plc/store/qt_5_1.mshc;/html/qtwidgets/images/qformlayout-with-6-childre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6050" y="2662236"/>
              <a:ext cx="2495550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/>
            <p:cNvSpPr txBox="1"/>
            <p:nvPr/>
          </p:nvSpPr>
          <p:spPr bwMode="auto">
            <a:xfrm>
              <a:off x="6954989" y="2283075"/>
              <a:ext cx="15776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b="1" dirty="0" err="1">
                  <a:solidFill>
                    <a:srgbClr val="DCDCDC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QFormLayout</a:t>
              </a:r>
              <a:endParaRPr lang="fr-FR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02271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automatique des widgets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Solution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Mise en page automatique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473168" y="1635755"/>
            <a:ext cx="3528667" cy="3145728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b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800" b="1" dirty="0" err="1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800" b="1" dirty="0" err="1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800" b="1" dirty="0" err="1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800" b="1" dirty="0" err="1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800" b="1" dirty="0" err="1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8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8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QHBoxLayout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fr-FR" sz="8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window.setWindowTitle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QString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::fromLatin1(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 fenêtre"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label = 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8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"Nom : "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lineEdit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QHBoxLayout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QHBoxLayout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addWidget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(label);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addWidget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lineEdit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window.setLayout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window.show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8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8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6378" y="1504950"/>
            <a:ext cx="712054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main.cpp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74" y="1285123"/>
            <a:ext cx="205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74" y="1285123"/>
            <a:ext cx="3238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 bwMode="auto">
          <a:xfrm>
            <a:off x="6440920" y="2618623"/>
            <a:ext cx="27030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Les widgets suivent le redimensionnement</a:t>
            </a:r>
          </a:p>
        </p:txBody>
      </p:sp>
      <p:sp>
        <p:nvSpPr>
          <p:cNvPr id="17" name="Bulle ronde 16"/>
          <p:cNvSpPr/>
          <p:nvPr/>
        </p:nvSpPr>
        <p:spPr>
          <a:xfrm>
            <a:off x="6448514" y="3904612"/>
            <a:ext cx="2078595" cy="908864"/>
          </a:xfrm>
          <a:prstGeom prst="wedgeEllipseCallout">
            <a:avLst>
              <a:gd name="adj1" fmla="val 62614"/>
              <a:gd name="adj2" fmla="val 562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Que se passe-t-il si on redimensionne la fenêtre ?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5529630" y="3268028"/>
            <a:ext cx="3290887" cy="510778"/>
          </a:xfrm>
          <a:prstGeom prst="wedgeRoundRectCallout">
            <a:avLst>
              <a:gd name="adj1" fmla="val -72395"/>
              <a:gd name="adj2" fmla="val 36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Positionnement facile : il n’y a qu’à insérer les widgets dans le </a:t>
            </a:r>
            <a:r>
              <a:rPr lang="fr-F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layout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596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Positionnement automatique des widgets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Les </a:t>
            </a:r>
            <a:r>
              <a:rPr lang="fr-FR" sz="2400" dirty="0" err="1"/>
              <a:t>layouts</a:t>
            </a:r>
            <a:r>
              <a:rPr lang="fr-FR" sz="2400" dirty="0"/>
              <a:t> peuvent être imbriqués</a:t>
            </a:r>
          </a:p>
          <a:p>
            <a:pPr lvl="1"/>
            <a:r>
              <a:rPr lang="fr-FR" sz="2000" dirty="0"/>
              <a:t>Au lieu d’ajouter un widget à un </a:t>
            </a:r>
            <a:r>
              <a:rPr lang="fr-FR" sz="2000" dirty="0" err="1"/>
              <a:t>layout</a:t>
            </a:r>
            <a:r>
              <a:rPr lang="fr-FR" sz="2000" dirty="0"/>
              <a:t>, on peut ajouter un autre </a:t>
            </a:r>
            <a:r>
              <a:rPr lang="fr-FR" sz="2000" dirty="0" err="1"/>
              <a:t>layout</a:t>
            </a:r>
            <a:endParaRPr lang="fr-FR" sz="2000" dirty="0"/>
          </a:p>
          <a:p>
            <a:pPr lvl="1"/>
            <a:r>
              <a:rPr lang="fr-FR" sz="2000" dirty="0"/>
              <a:t>Se fait par la méthode </a:t>
            </a:r>
            <a:r>
              <a:rPr lang="fr-FR" b="1" kern="1200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addLayout</a:t>
            </a:r>
            <a:r>
              <a:rPr lang="fr-FR" b="1" kern="1200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Mise en page automatique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19374"/>
            <a:ext cx="28003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2895600" y="2905125"/>
            <a:ext cx="2647950" cy="1930400"/>
            <a:chOff x="4343400" y="2905125"/>
            <a:chExt cx="2647950" cy="1930400"/>
          </a:xfrm>
        </p:grpSpPr>
        <p:sp>
          <p:nvSpPr>
            <p:cNvPr id="7" name="Rectangle 6"/>
            <p:cNvSpPr/>
            <p:nvPr/>
          </p:nvSpPr>
          <p:spPr>
            <a:xfrm>
              <a:off x="4343400" y="2905125"/>
              <a:ext cx="2647950" cy="1930400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000" dirty="0">
                <a:latin typeface="Calibri" panose="020F0502020204030204" pitchFamily="34" charset="0"/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4343400" y="3235325"/>
              <a:ext cx="2647950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2930525" y="2943225"/>
            <a:ext cx="2578100" cy="254000"/>
            <a:chOff x="4378325" y="2943225"/>
            <a:chExt cx="2578100" cy="254000"/>
          </a:xfrm>
        </p:grpSpPr>
        <p:sp>
          <p:nvSpPr>
            <p:cNvPr id="11" name="Rectangle 10"/>
            <p:cNvSpPr/>
            <p:nvPr/>
          </p:nvSpPr>
          <p:spPr>
            <a:xfrm>
              <a:off x="4378325" y="2943225"/>
              <a:ext cx="2578100" cy="25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fr-FR" sz="1000" dirty="0">
                <a:latin typeface="Calibri" panose="020F0502020204030204" pitchFamily="34" charset="0"/>
              </a:endParaRPr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4740275" y="2943225"/>
              <a:ext cx="0" cy="25400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15" name="ZoneTexte 14"/>
          <p:cNvSpPr txBox="1"/>
          <p:nvPr/>
        </p:nvSpPr>
        <p:spPr bwMode="auto">
          <a:xfrm rot="16200000">
            <a:off x="1582501" y="3670270"/>
            <a:ext cx="1928734" cy="4001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</a:t>
            </a:r>
            <a:r>
              <a:rPr lang="fr-FR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endParaRPr lang="fr-FR" sz="20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 bwMode="auto">
          <a:xfrm>
            <a:off x="5651823" y="2747059"/>
            <a:ext cx="345126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</a:t>
            </a:r>
            <a:r>
              <a:rPr lang="fr-FR" sz="16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QHBoxLayout</a:t>
            </a:r>
            <a:r>
              <a:rPr lang="fr-F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dans la première cellule du </a:t>
            </a:r>
            <a:r>
              <a:rPr lang="fr-FR" sz="16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endParaRPr lang="fr-FR" sz="1600" b="1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292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4800" y="1085850"/>
            <a:ext cx="6706800" cy="2524616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On peut créer ses propres widgets</a:t>
            </a:r>
          </a:p>
          <a:p>
            <a:pPr lvl="1"/>
            <a:r>
              <a:rPr lang="fr-FR" sz="2000" dirty="0"/>
              <a:t>Hériter de </a:t>
            </a:r>
            <a:r>
              <a:rPr lang="fr-FR" b="1" kern="1200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endParaRPr lang="fr-FR" b="1" kern="1200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000" dirty="0"/>
              <a:t>Personnaliser dans la classe dérivée</a:t>
            </a:r>
          </a:p>
          <a:p>
            <a:r>
              <a:rPr lang="fr-FR" sz="2400" dirty="0"/>
              <a:t>Exemple, nous voudrions créer un clavier virtuel</a:t>
            </a:r>
          </a:p>
          <a:p>
            <a:pPr lvl="1"/>
            <a:r>
              <a:rPr lang="fr-FR" sz="2000" dirty="0"/>
              <a:t>Nécessite des boutons personnalisés</a:t>
            </a:r>
          </a:p>
          <a:p>
            <a:pPr lvl="1"/>
            <a:r>
              <a:rPr lang="fr-FR" sz="2000" dirty="0"/>
              <a:t>Envoie un signal avec le caractère lors du clic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Mise en page automatique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Widgets personnalisés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" t="19442" r="2792" b="6397"/>
          <a:stretch/>
        </p:blipFill>
        <p:spPr bwMode="auto">
          <a:xfrm>
            <a:off x="4178431" y="3610466"/>
            <a:ext cx="3073139" cy="12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336560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Création d’une classe </a:t>
            </a:r>
            <a:r>
              <a:rPr lang="fr-FR" b="1" kern="1200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endParaRPr lang="fr-FR" sz="2000" b="1" kern="1200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Mise en page automatique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473168" y="1635755"/>
            <a:ext cx="3781805" cy="2734628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pPr>
              <a:spcAft>
                <a:spcPts val="0"/>
              </a:spcAft>
            </a:pPr>
            <a:br>
              <a:rPr lang="en-US" sz="10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QSignalMapper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r>
              <a:rPr lang="en-US" sz="100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Q_OBJECT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code,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*parent=</a:t>
            </a:r>
            <a:r>
              <a:rPr lang="fr-FR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signals: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keyStroke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QString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m_code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QSignalMapper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m_signalMapper</a:t>
            </a: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6378" y="1504950"/>
            <a:ext cx="646331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b="1" dirty="0" err="1">
                <a:latin typeface="Consolas" panose="020B0609020204030204" pitchFamily="49" charset="0"/>
              </a:rPr>
              <a:t>qkey.h</a:t>
            </a:r>
            <a:endParaRPr lang="fr-FR" sz="1100" b="1" dirty="0">
              <a:latin typeface="Consolas" panose="020B0609020204030204" pitchFamily="49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33800" y="2495406"/>
            <a:ext cx="1752601" cy="306467"/>
          </a:xfrm>
          <a:prstGeom prst="wedgeRoundRectCallout">
            <a:avLst>
              <a:gd name="adj1" fmla="val -21909"/>
              <a:gd name="adj2" fmla="val 10248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Le code de la touche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542178" y="3333750"/>
            <a:ext cx="2687422" cy="306467"/>
          </a:xfrm>
          <a:prstGeom prst="wedgeRoundRectCallout">
            <a:avLst>
              <a:gd name="adj1" fmla="val -69242"/>
              <a:gd name="adj2" fmla="val 713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Le signal qui sera émit lors du clic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486400" y="3815240"/>
            <a:ext cx="3505199" cy="715089"/>
          </a:xfrm>
          <a:prstGeom prst="wedgeRoundRectCallout">
            <a:avLst>
              <a:gd name="adj1" fmla="val -63863"/>
              <a:gd name="adj2" fmla="val 54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Un objet qui permet de traduire un signal de type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clicked</a:t>
            </a:r>
            <a:r>
              <a:rPr lang="fr-FR" sz="1200" b="1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en un signal prenant un paramètre (le code de la touche)</a:t>
            </a:r>
          </a:p>
        </p:txBody>
      </p:sp>
    </p:spTree>
    <p:extLst>
      <p:ext uri="{BB962C8B-B14F-4D97-AF65-F5344CB8AC3E}">
        <p14:creationId xmlns:p14="http://schemas.microsoft.com/office/powerpoint/2010/main" val="26878577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Création d’une classe </a:t>
            </a:r>
            <a:r>
              <a:rPr lang="fr-FR" b="1" kern="1200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endParaRPr lang="fr-FR" b="1" kern="1200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Mise en page automatique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286000" y="1635755"/>
            <a:ext cx="6083717" cy="3029843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pPr>
              <a:spcAft>
                <a:spcPts val="0"/>
              </a:spcAft>
            </a:pP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code,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*parent)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(parent)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m_code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(code)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m_signalMapper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QSignalMapper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connect(</a:t>
            </a: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::clicked,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m_signalMapper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QSignalMapper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b="1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m_signalMapper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setMapping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m_code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connect(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m_signalMapper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QSignalMapper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mappedString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keyStroke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m_code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setMinimumSize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setSizePolicy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QSizePolicy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::Minimum, </a:t>
            </a:r>
            <a:r>
              <a:rPr lang="en-US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QSizePolicy</a:t>
            </a: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::Minimum);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05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setFixedWidth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b="1" dirty="0">
                <a:solidFill>
                  <a:srgbClr val="B8D7A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05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9210" y="1504950"/>
            <a:ext cx="800219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b="1" dirty="0">
                <a:latin typeface="Consolas" panose="020B0609020204030204" pitchFamily="49" charset="0"/>
              </a:rPr>
              <a:t>qkey.cpp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6018582" y="1723776"/>
            <a:ext cx="2514600" cy="715089"/>
          </a:xfrm>
          <a:prstGeom prst="wedgeRoundRectCallout">
            <a:avLst>
              <a:gd name="adj1" fmla="val 838"/>
              <a:gd name="adj2" fmla="val 9985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Cette connexion associe le signal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clicked</a:t>
            </a:r>
            <a:r>
              <a:rPr lang="fr-FR" sz="1200" b="1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 au traducteur de signal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791200" y="3095433"/>
            <a:ext cx="3276600" cy="306467"/>
          </a:xfrm>
          <a:prstGeom prst="wedgeRoundRectCallout">
            <a:avLst>
              <a:gd name="adj1" fmla="val -56230"/>
              <a:gd name="adj2" fmla="val -824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Définit la valeur ajoutée au signal 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clicked</a:t>
            </a:r>
            <a:r>
              <a:rPr lang="fr-FR" sz="1200" b="1" dirty="0"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4267200" y="3599107"/>
            <a:ext cx="4835893" cy="510778"/>
          </a:xfrm>
          <a:prstGeom prst="wedgeRoundRectCallout">
            <a:avLst>
              <a:gd name="adj1" fmla="val -5188"/>
              <a:gd name="adj2" fmla="val -8026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Connecte le signal traduit (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mappedString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) au signal du </a:t>
            </a:r>
            <a:r>
              <a:rPr lang="fr-FR" sz="1200" b="1" dirty="0" err="1">
                <a:solidFill>
                  <a:srgbClr val="2B91AF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QKey</a:t>
            </a:r>
            <a:r>
              <a:rPr lang="fr-FR" sz="1200" dirty="0">
                <a:solidFill>
                  <a:srgbClr val="2B91A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fr-FR" sz="12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keyStroke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4137237" y="4400550"/>
            <a:ext cx="4648200" cy="306467"/>
          </a:xfrm>
          <a:prstGeom prst="wedgeRoundRectCallout">
            <a:avLst>
              <a:gd name="adj1" fmla="val -52570"/>
              <a:gd name="adj2" fmla="val -8523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Définit des propriétés d’affichage du bouton</a:t>
            </a:r>
          </a:p>
        </p:txBody>
      </p:sp>
    </p:spTree>
    <p:extLst>
      <p:ext uri="{BB962C8B-B14F-4D97-AF65-F5344CB8AC3E}">
        <p14:creationId xmlns:p14="http://schemas.microsoft.com/office/powerpoint/2010/main" val="37201237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Mise en page automatique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286000" y="1178555"/>
            <a:ext cx="5262979" cy="3822263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pPr>
              <a:spcAft>
                <a:spcPts val="0"/>
              </a:spcAft>
            </a:pPr>
            <a:br>
              <a:rPr lang="en-US" sz="10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[…]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qkey.h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10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window.setWindowTitle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QString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::fromLatin1(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 </a:t>
            </a:r>
            <a:r>
              <a:rPr lang="en-US" sz="10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fenêtre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lineEdit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lineEdit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QHBoxLayout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layout =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QHBoxLayout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kA =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layout-&gt;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addWidget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(kA);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QObject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::connect(kA, &amp;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QKey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keyStroke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lineEdit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&amp;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setText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(layout);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window.setLayout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mainlayout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window.show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0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9210" y="1047750"/>
            <a:ext cx="800219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b="1" dirty="0">
                <a:latin typeface="Consolas" panose="020B0609020204030204" pitchFamily="49" charset="0"/>
              </a:rPr>
              <a:t>main.cpp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6172200" y="3185869"/>
            <a:ext cx="2895600" cy="608174"/>
            <a:chOff x="6172200" y="3185869"/>
            <a:chExt cx="2895600" cy="608174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6477000" y="3185869"/>
              <a:ext cx="2590800" cy="510778"/>
            </a:xfrm>
            <a:prstGeom prst="wedgeRoundRectCallout">
              <a:avLst>
                <a:gd name="adj1" fmla="val -59004"/>
                <a:gd name="adj2" fmla="val 41584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Répéter autant de fois qu’il y a de touches sur une ligne</a:t>
              </a:r>
            </a:p>
          </p:txBody>
        </p:sp>
        <p:sp>
          <p:nvSpPr>
            <p:cNvPr id="15" name="Accolade fermante 14"/>
            <p:cNvSpPr/>
            <p:nvPr/>
          </p:nvSpPr>
          <p:spPr>
            <a:xfrm>
              <a:off x="6172200" y="3514365"/>
              <a:ext cx="76200" cy="279678"/>
            </a:xfrm>
            <a:prstGeom prst="righ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fr-FR" sz="120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334000" y="2599767"/>
            <a:ext cx="3124200" cy="1511223"/>
            <a:chOff x="5334000" y="3197853"/>
            <a:chExt cx="3124200" cy="1511223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5867400" y="3197853"/>
              <a:ext cx="2590800" cy="510778"/>
            </a:xfrm>
            <a:prstGeom prst="wedgeRoundRectCallout">
              <a:avLst>
                <a:gd name="adj1" fmla="val -68100"/>
                <a:gd name="adj2" fmla="val 17446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Répéter autant de fois qu’il y a de lignes de touches</a:t>
              </a:r>
            </a:p>
          </p:txBody>
        </p:sp>
        <p:sp>
          <p:nvSpPr>
            <p:cNvPr id="19" name="Accolade fermante 18"/>
            <p:cNvSpPr/>
            <p:nvPr/>
          </p:nvSpPr>
          <p:spPr>
            <a:xfrm>
              <a:off x="5334000" y="3960281"/>
              <a:ext cx="76200" cy="748795"/>
            </a:xfrm>
            <a:prstGeom prst="righ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Rectangle à coins arrondis 19">
            <a:hlinkClick r:id="rId2" action="ppaction://hlinkfile"/>
          </p:cNvPr>
          <p:cNvSpPr/>
          <p:nvPr/>
        </p:nvSpPr>
        <p:spPr>
          <a:xfrm>
            <a:off x="6210300" y="1581150"/>
            <a:ext cx="2259330" cy="40005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  <a:latin typeface="Calibri" panose="020F0502020204030204" pitchFamily="34" charset="0"/>
              </a:rPr>
              <a:t>L’exemple en vrai</a:t>
            </a:r>
          </a:p>
        </p:txBody>
      </p:sp>
    </p:spTree>
    <p:extLst>
      <p:ext uri="{BB962C8B-B14F-4D97-AF65-F5344CB8AC3E}">
        <p14:creationId xmlns:p14="http://schemas.microsoft.com/office/powerpoint/2010/main" val="21815268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Widgets personnalisés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fenêtre principale de l’application devrait être un widget personnalisé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Mise en page automatique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438400" y="2626355"/>
            <a:ext cx="2646878" cy="2105029"/>
          </a:xfrm>
          <a:prstGeom prst="roundRect">
            <a:avLst>
              <a:gd name="adj" fmla="val 1967"/>
            </a:avLst>
          </a:prstGeom>
          <a:solidFill>
            <a:schemeClr val="lt2"/>
          </a:solidFill>
          <a:ln>
            <a:solidFill>
              <a:schemeClr val="bg2"/>
            </a:solidFill>
          </a:ln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br>
              <a:rPr lang="en-US" sz="11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[…]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9B9B9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qmafenetre.h</a:t>
            </a:r>
            <a:r>
              <a:rPr lang="en-US" sz="1100" b="1" dirty="0">
                <a:solidFill>
                  <a:srgbClr val="D69D8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1100" b="1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app(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QMaClasseDeFenetreAMoi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window.show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r-FR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1610" y="2495550"/>
            <a:ext cx="800219" cy="261610"/>
          </a:xfrm>
          <a:prstGeom prst="rect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b="1" dirty="0">
                <a:latin typeface="Consolas" panose="020B0609020204030204" pitchFamily="49" charset="0"/>
              </a:rPr>
              <a:t>main.cpp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867400" y="2626355"/>
            <a:ext cx="2590800" cy="919401"/>
          </a:xfrm>
          <a:prstGeom prst="wedgeRoundRectCallout">
            <a:avLst>
              <a:gd name="adj1" fmla="val -84110"/>
              <a:gd name="adj2" fmla="val 918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Le constructeur de la classe personnalisée va initialiser tous les widgets enfants et établir les connexions.</a:t>
            </a:r>
            <a:endParaRPr lang="fr-FR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866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1574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Qt Widgets</a:t>
            </a:r>
            <a:br>
              <a:rPr lang="fr-FR">
                <a:solidFill>
                  <a:srgbClr val="EFFAFF"/>
                </a:solidFill>
              </a:rPr>
            </a:br>
            <a:r>
              <a:rPr lang="fr-FR">
                <a:solidFill>
                  <a:srgbClr val="EFFAFF"/>
                </a:solidFill>
              </a:rPr>
              <a:t>Création d’interfaces graphiques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Présentation du module</a:t>
            </a:r>
          </a:p>
          <a:p>
            <a:pPr lvl="0"/>
            <a:r>
              <a:rPr lang="fr-FR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Le code</a:t>
            </a:r>
          </a:p>
          <a:p>
            <a:pPr lvl="0"/>
            <a:r>
              <a:rPr lang="fr-FR">
                <a:solidFill>
                  <a:srgbClr val="FFFFFF"/>
                </a:solidFill>
              </a:rPr>
              <a:t>QtDesigner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 uiExpand="1" build="p"/>
      <p:bldP spid="9" grpId="1" uiExpand="1" build="p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FFFFFF"/>
                </a:solidFill>
              </a:rPr>
              <a:t>Présentation du module</a:t>
            </a:r>
          </a:p>
          <a:p>
            <a:pPr lvl="0"/>
            <a:r>
              <a:rPr lang="fr-FR">
                <a:solidFill>
                  <a:srgbClr val="FFFFFF"/>
                </a:solidFill>
              </a:rPr>
              <a:t>Le code</a:t>
            </a:r>
          </a:p>
          <a:p>
            <a:pPr lvl="0"/>
            <a:r>
              <a:rPr lang="fr-FR">
                <a:solidFill>
                  <a:srgbClr val="FFFFFF"/>
                </a:solidFill>
              </a:rPr>
              <a:t>QtDesigner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Qt Widgets</a:t>
            </a:r>
            <a:br>
              <a:rPr lang="fr-FR">
                <a:solidFill>
                  <a:srgbClr val="EFFAFF"/>
                </a:solidFill>
              </a:rPr>
            </a:br>
            <a:r>
              <a:rPr lang="fr-FR">
                <a:solidFill>
                  <a:srgbClr val="EFFAFF"/>
                </a:solidFill>
              </a:rPr>
              <a:t>Création d’interfaces graphiques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Présentation du module</a:t>
            </a:r>
          </a:p>
          <a:p>
            <a:pPr lvl="0"/>
            <a:r>
              <a:rPr lang="fr-FR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Le code</a:t>
            </a:r>
          </a:p>
          <a:p>
            <a:pPr lvl="0"/>
            <a:r>
              <a:rPr lang="fr-FR">
                <a:solidFill>
                  <a:srgbClr val="FFFFFF"/>
                </a:solidFill>
              </a:rPr>
              <a:t>QtDesigner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Qt Widgets</a:t>
            </a:r>
            <a:br>
              <a:rPr lang="fr-FR">
                <a:solidFill>
                  <a:srgbClr val="EFFAFF"/>
                </a:solidFill>
              </a:rPr>
            </a:br>
            <a:r>
              <a:rPr lang="fr-FR">
                <a:solidFill>
                  <a:srgbClr val="EFFAFF"/>
                </a:solidFill>
              </a:rPr>
              <a:t>Création d’interfaces graphiques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"/>
    </mc:Choice>
    <mc:Fallback xmlns="">
      <p:transition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pic>
        <p:nvPicPr>
          <p:cNvPr id="11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1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la vraie vie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devise de </a:t>
            </a:r>
            <a:r>
              <a:rPr lang="fr-FR" dirty="0" err="1"/>
              <a:t>Qt</a:t>
            </a:r>
            <a:r>
              <a:rPr lang="fr-FR" dirty="0"/>
              <a:t> :</a:t>
            </a:r>
          </a:p>
          <a:p>
            <a:pPr marL="3175" lvl="1" indent="0" algn="ctr">
              <a:buNone/>
            </a:pPr>
            <a:r>
              <a:rPr lang="fr-FR" b="1" i="1" dirty="0"/>
              <a:t>Code </a:t>
            </a:r>
            <a:r>
              <a:rPr lang="fr-FR" b="1" i="1" dirty="0" err="1"/>
              <a:t>less</a:t>
            </a:r>
            <a:r>
              <a:rPr lang="fr-FR" b="1" i="1" dirty="0"/>
              <a:t>. </a:t>
            </a:r>
            <a:r>
              <a:rPr lang="fr-FR" b="1" i="1" dirty="0" err="1"/>
              <a:t>Create</a:t>
            </a:r>
            <a:r>
              <a:rPr lang="fr-FR" b="1" i="1" dirty="0"/>
              <a:t> more. </a:t>
            </a:r>
            <a:r>
              <a:rPr lang="fr-FR" b="1" i="1" dirty="0" err="1"/>
              <a:t>Deploy</a:t>
            </a:r>
            <a:r>
              <a:rPr lang="fr-FR" b="1" i="1" dirty="0"/>
              <a:t> </a:t>
            </a:r>
            <a:r>
              <a:rPr lang="fr-FR" b="1" i="1" dirty="0" err="1"/>
              <a:t>everywhere</a:t>
            </a:r>
            <a:r>
              <a:rPr lang="fr-FR" b="1" i="1" dirty="0"/>
              <a:t>.</a:t>
            </a:r>
          </a:p>
          <a:p>
            <a:r>
              <a:rPr lang="fr-FR" dirty="0"/>
              <a:t>Pour le moment, on a vu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everywhere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Un peu « Code </a:t>
            </a:r>
            <a:r>
              <a:rPr lang="fr-FR" dirty="0" err="1"/>
              <a:t>less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Pas trop « </a:t>
            </a:r>
            <a:r>
              <a:rPr lang="fr-FR" dirty="0" err="1"/>
              <a:t>Create</a:t>
            </a:r>
            <a:r>
              <a:rPr lang="fr-FR" dirty="0"/>
              <a:t> more »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Le code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Programme type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Systèmes de coordonnées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Relations entre widgets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Mise en page automatique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Widgets personnalisés</a:t>
            </a:r>
          </a:p>
          <a:p>
            <a:pPr lvl="0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Qt Designer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303336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Pour « </a:t>
            </a:r>
            <a:r>
              <a:rPr lang="fr-FR" sz="2800" dirty="0" err="1"/>
              <a:t>Create</a:t>
            </a:r>
            <a:r>
              <a:rPr lang="fr-FR" sz="2800" dirty="0"/>
              <a:t> more » et « code » encore « </a:t>
            </a:r>
            <a:r>
              <a:rPr lang="fr-FR" sz="2800" dirty="0" err="1"/>
              <a:t>lesser</a:t>
            </a:r>
            <a:r>
              <a:rPr lang="fr-FR" sz="2800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utilise </a:t>
            </a:r>
            <a:r>
              <a:rPr lang="fr-FR" dirty="0" err="1"/>
              <a:t>Qt</a:t>
            </a:r>
            <a:r>
              <a:rPr lang="fr-FR" dirty="0"/>
              <a:t> Designer pour créer l’interface</a:t>
            </a:r>
          </a:p>
          <a:p>
            <a:pPr lvl="1"/>
            <a:r>
              <a:rPr lang="fr-FR" dirty="0"/>
              <a:t>C’est un outil graphique</a:t>
            </a:r>
          </a:p>
          <a:p>
            <a:pPr lvl="1"/>
            <a:r>
              <a:rPr lang="fr-FR" dirty="0"/>
              <a:t>Crée des fichiers décrivant l’interface dans un format XML d’extension </a:t>
            </a:r>
            <a:r>
              <a:rPr lang="fr-FR" b="1" kern="1200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b="1" kern="1200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fr-FR" b="1" kern="1200" dirty="0">
              <a:solidFill>
                <a:srgbClr val="DCDCDC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/>
              <a:t>Un outil bas niveau de </a:t>
            </a:r>
            <a:r>
              <a:rPr lang="fr-FR" dirty="0" err="1"/>
              <a:t>Qt</a:t>
            </a:r>
            <a:r>
              <a:rPr lang="fr-FR" dirty="0"/>
              <a:t> transcrit le </a:t>
            </a:r>
            <a:r>
              <a:rPr lang="fr-FR" b="1" kern="1200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b="1" kern="1200" dirty="0" err="1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fr-FR" b="1" kern="1200" dirty="0">
                <a:solidFill>
                  <a:srgbClr val="DCDCD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/>
              <a:t>en code C++</a:t>
            </a:r>
          </a:p>
          <a:p>
            <a:pPr lvl="2"/>
            <a:r>
              <a:rPr lang="fr-FR" dirty="0"/>
              <a:t>Il s’agit d’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UIC</a:t>
            </a:r>
            <a:r>
              <a:rPr lang="fr-FR" dirty="0"/>
              <a:t> –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User Interface Compiler</a:t>
            </a:r>
          </a:p>
          <a:p>
            <a:pPr lvl="1"/>
            <a:r>
              <a:rPr lang="fr-FR" dirty="0"/>
              <a:t>Le compilateur fait ensuite son boulot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dirty="0">
                <a:solidFill>
                  <a:srgbClr val="2F4E6C"/>
                </a:solidFill>
              </a:rPr>
              <a:t>Le code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Mise en page automatique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Widgets personnalisés</a:t>
            </a:r>
          </a:p>
          <a:p>
            <a:pPr lvl="0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Qt Designer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rgbClr r="0" g="0" b="0">
                      <a:alpha val="43137"/>
                    </a:scrgbClr>
                  </a:outerShdw>
                </a:effectLst>
              </a:rPr>
              <a:t>Principe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0591923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Relations entre fichiers sources et </a:t>
            </a:r>
            <a:r>
              <a:rPr lang="fr-FR" dirty="0" err="1"/>
              <a:t>Qt</a:t>
            </a:r>
            <a:r>
              <a:rPr lang="fr-FR" dirty="0"/>
              <a:t> Designer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>
                <a:solidFill>
                  <a:srgbClr val="2F4E6C"/>
                </a:solidFill>
              </a:rPr>
              <a:t>Le code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Mise en page automatique</a:t>
            </a:r>
          </a:p>
          <a:p>
            <a:pPr lvl="1"/>
            <a:r>
              <a:rPr lang="fr-FR">
                <a:solidFill>
                  <a:srgbClr val="2F4E6C"/>
                </a:solidFill>
              </a:rPr>
              <a:t>Widgets personnalisés</a:t>
            </a:r>
          </a:p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Qt Designer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crgbClr r="0" g="0" b="0">
                      <a:alpha val="43137"/>
                    </a:scrgbClr>
                  </a:outerShdw>
                </a:effectLst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3196281" y="1082933"/>
            <a:ext cx="5918847" cy="3876245"/>
          </a:xfrm>
          <a:custGeom>
            <a:avLst/>
            <a:gdLst>
              <a:gd name="connsiteX0" fmla="*/ 181233 w 5873579"/>
              <a:gd name="connsiteY0" fmla="*/ 0 h 3871783"/>
              <a:gd name="connsiteX1" fmla="*/ 0 w 5873579"/>
              <a:gd name="connsiteY1" fmla="*/ 181233 h 3871783"/>
              <a:gd name="connsiteX2" fmla="*/ 0 w 5873579"/>
              <a:gd name="connsiteY2" fmla="*/ 774356 h 3871783"/>
              <a:gd name="connsiteX3" fmla="*/ 123568 w 5873579"/>
              <a:gd name="connsiteY3" fmla="*/ 897924 h 3871783"/>
              <a:gd name="connsiteX4" fmla="*/ 189471 w 5873579"/>
              <a:gd name="connsiteY4" fmla="*/ 963827 h 3871783"/>
              <a:gd name="connsiteX5" fmla="*/ 2965622 w 5873579"/>
              <a:gd name="connsiteY5" fmla="*/ 963827 h 3871783"/>
              <a:gd name="connsiteX6" fmla="*/ 3155092 w 5873579"/>
              <a:gd name="connsiteY6" fmla="*/ 1153297 h 3871783"/>
              <a:gd name="connsiteX7" fmla="*/ 3155092 w 5873579"/>
              <a:gd name="connsiteY7" fmla="*/ 1779373 h 3871783"/>
              <a:gd name="connsiteX8" fmla="*/ 2973860 w 5873579"/>
              <a:gd name="connsiteY8" fmla="*/ 1960605 h 3871783"/>
              <a:gd name="connsiteX9" fmla="*/ 205946 w 5873579"/>
              <a:gd name="connsiteY9" fmla="*/ 1960605 h 3871783"/>
              <a:gd name="connsiteX10" fmla="*/ 8238 w 5873579"/>
              <a:gd name="connsiteY10" fmla="*/ 2158313 h 3871783"/>
              <a:gd name="connsiteX11" fmla="*/ 8238 w 5873579"/>
              <a:gd name="connsiteY11" fmla="*/ 3682313 h 3871783"/>
              <a:gd name="connsiteX12" fmla="*/ 197708 w 5873579"/>
              <a:gd name="connsiteY12" fmla="*/ 3871783 h 3871783"/>
              <a:gd name="connsiteX13" fmla="*/ 5667633 w 5873579"/>
              <a:gd name="connsiteY13" fmla="*/ 3871783 h 3871783"/>
              <a:gd name="connsiteX14" fmla="*/ 5873579 w 5873579"/>
              <a:gd name="connsiteY14" fmla="*/ 3665837 h 3871783"/>
              <a:gd name="connsiteX15" fmla="*/ 5873579 w 5873579"/>
              <a:gd name="connsiteY15" fmla="*/ 271848 h 3871783"/>
              <a:gd name="connsiteX16" fmla="*/ 5667633 w 5873579"/>
              <a:gd name="connsiteY16" fmla="*/ 65902 h 3871783"/>
              <a:gd name="connsiteX17" fmla="*/ 5626444 w 5873579"/>
              <a:gd name="connsiteY17" fmla="*/ 24713 h 3871783"/>
              <a:gd name="connsiteX18" fmla="*/ 181233 w 5873579"/>
              <a:gd name="connsiteY18" fmla="*/ 0 h 3871783"/>
              <a:gd name="connsiteX0" fmla="*/ 181233 w 5873579"/>
              <a:gd name="connsiteY0" fmla="*/ 0 h 3871783"/>
              <a:gd name="connsiteX1" fmla="*/ 0 w 5873579"/>
              <a:gd name="connsiteY1" fmla="*/ 181233 h 3871783"/>
              <a:gd name="connsiteX2" fmla="*/ 0 w 5873579"/>
              <a:gd name="connsiteY2" fmla="*/ 774356 h 3871783"/>
              <a:gd name="connsiteX3" fmla="*/ 123568 w 5873579"/>
              <a:gd name="connsiteY3" fmla="*/ 897924 h 3871783"/>
              <a:gd name="connsiteX4" fmla="*/ 189471 w 5873579"/>
              <a:gd name="connsiteY4" fmla="*/ 963827 h 3871783"/>
              <a:gd name="connsiteX5" fmla="*/ 2965622 w 5873579"/>
              <a:gd name="connsiteY5" fmla="*/ 963827 h 3871783"/>
              <a:gd name="connsiteX6" fmla="*/ 3155092 w 5873579"/>
              <a:gd name="connsiteY6" fmla="*/ 1153297 h 3871783"/>
              <a:gd name="connsiteX7" fmla="*/ 3155092 w 5873579"/>
              <a:gd name="connsiteY7" fmla="*/ 1779373 h 3871783"/>
              <a:gd name="connsiteX8" fmla="*/ 2973860 w 5873579"/>
              <a:gd name="connsiteY8" fmla="*/ 1960605 h 3871783"/>
              <a:gd name="connsiteX9" fmla="*/ 205946 w 5873579"/>
              <a:gd name="connsiteY9" fmla="*/ 1960605 h 3871783"/>
              <a:gd name="connsiteX10" fmla="*/ 8238 w 5873579"/>
              <a:gd name="connsiteY10" fmla="*/ 2158313 h 3871783"/>
              <a:gd name="connsiteX11" fmla="*/ 8238 w 5873579"/>
              <a:gd name="connsiteY11" fmla="*/ 3682313 h 3871783"/>
              <a:gd name="connsiteX12" fmla="*/ 197708 w 5873579"/>
              <a:gd name="connsiteY12" fmla="*/ 3871783 h 3871783"/>
              <a:gd name="connsiteX13" fmla="*/ 5667633 w 5873579"/>
              <a:gd name="connsiteY13" fmla="*/ 3871783 h 3871783"/>
              <a:gd name="connsiteX14" fmla="*/ 5873579 w 5873579"/>
              <a:gd name="connsiteY14" fmla="*/ 3665837 h 3871783"/>
              <a:gd name="connsiteX15" fmla="*/ 5873579 w 5873579"/>
              <a:gd name="connsiteY15" fmla="*/ 271848 h 3871783"/>
              <a:gd name="connsiteX16" fmla="*/ 5626444 w 5873579"/>
              <a:gd name="connsiteY16" fmla="*/ 24713 h 3871783"/>
              <a:gd name="connsiteX17" fmla="*/ 181233 w 5873579"/>
              <a:gd name="connsiteY17" fmla="*/ 0 h 3871783"/>
              <a:gd name="connsiteX0" fmla="*/ 181233 w 5873579"/>
              <a:gd name="connsiteY0" fmla="*/ 0 h 3871783"/>
              <a:gd name="connsiteX1" fmla="*/ 0 w 5873579"/>
              <a:gd name="connsiteY1" fmla="*/ 181233 h 3871783"/>
              <a:gd name="connsiteX2" fmla="*/ 0 w 5873579"/>
              <a:gd name="connsiteY2" fmla="*/ 774356 h 3871783"/>
              <a:gd name="connsiteX3" fmla="*/ 189471 w 5873579"/>
              <a:gd name="connsiteY3" fmla="*/ 963827 h 3871783"/>
              <a:gd name="connsiteX4" fmla="*/ 2965622 w 5873579"/>
              <a:gd name="connsiteY4" fmla="*/ 963827 h 3871783"/>
              <a:gd name="connsiteX5" fmla="*/ 3155092 w 5873579"/>
              <a:gd name="connsiteY5" fmla="*/ 1153297 h 3871783"/>
              <a:gd name="connsiteX6" fmla="*/ 3155092 w 5873579"/>
              <a:gd name="connsiteY6" fmla="*/ 1779373 h 3871783"/>
              <a:gd name="connsiteX7" fmla="*/ 2973860 w 5873579"/>
              <a:gd name="connsiteY7" fmla="*/ 1960605 h 3871783"/>
              <a:gd name="connsiteX8" fmla="*/ 205946 w 5873579"/>
              <a:gd name="connsiteY8" fmla="*/ 1960605 h 3871783"/>
              <a:gd name="connsiteX9" fmla="*/ 8238 w 5873579"/>
              <a:gd name="connsiteY9" fmla="*/ 2158313 h 3871783"/>
              <a:gd name="connsiteX10" fmla="*/ 8238 w 5873579"/>
              <a:gd name="connsiteY10" fmla="*/ 3682313 h 3871783"/>
              <a:gd name="connsiteX11" fmla="*/ 197708 w 5873579"/>
              <a:gd name="connsiteY11" fmla="*/ 3871783 h 3871783"/>
              <a:gd name="connsiteX12" fmla="*/ 5667633 w 5873579"/>
              <a:gd name="connsiteY12" fmla="*/ 3871783 h 3871783"/>
              <a:gd name="connsiteX13" fmla="*/ 5873579 w 5873579"/>
              <a:gd name="connsiteY13" fmla="*/ 3665837 h 3871783"/>
              <a:gd name="connsiteX14" fmla="*/ 5873579 w 5873579"/>
              <a:gd name="connsiteY14" fmla="*/ 271848 h 3871783"/>
              <a:gd name="connsiteX15" fmla="*/ 5626444 w 5873579"/>
              <a:gd name="connsiteY15" fmla="*/ 24713 h 3871783"/>
              <a:gd name="connsiteX16" fmla="*/ 181233 w 5873579"/>
              <a:gd name="connsiteY16" fmla="*/ 0 h 3871783"/>
              <a:gd name="connsiteX0" fmla="*/ 181233 w 5873579"/>
              <a:gd name="connsiteY0" fmla="*/ 0 h 3871783"/>
              <a:gd name="connsiteX1" fmla="*/ 0 w 5873579"/>
              <a:gd name="connsiteY1" fmla="*/ 181233 h 3871783"/>
              <a:gd name="connsiteX2" fmla="*/ 0 w 5873579"/>
              <a:gd name="connsiteY2" fmla="*/ 774356 h 3871783"/>
              <a:gd name="connsiteX3" fmla="*/ 189471 w 5873579"/>
              <a:gd name="connsiteY3" fmla="*/ 963827 h 3871783"/>
              <a:gd name="connsiteX4" fmla="*/ 2965622 w 5873579"/>
              <a:gd name="connsiteY4" fmla="*/ 963827 h 3871783"/>
              <a:gd name="connsiteX5" fmla="*/ 3155092 w 5873579"/>
              <a:gd name="connsiteY5" fmla="*/ 1153297 h 3871783"/>
              <a:gd name="connsiteX6" fmla="*/ 3155092 w 5873579"/>
              <a:gd name="connsiteY6" fmla="*/ 1779373 h 3871783"/>
              <a:gd name="connsiteX7" fmla="*/ 2973860 w 5873579"/>
              <a:gd name="connsiteY7" fmla="*/ 1960605 h 3871783"/>
              <a:gd name="connsiteX8" fmla="*/ 205946 w 5873579"/>
              <a:gd name="connsiteY8" fmla="*/ 1960605 h 3871783"/>
              <a:gd name="connsiteX9" fmla="*/ 8238 w 5873579"/>
              <a:gd name="connsiteY9" fmla="*/ 2158313 h 3871783"/>
              <a:gd name="connsiteX10" fmla="*/ 8238 w 5873579"/>
              <a:gd name="connsiteY10" fmla="*/ 3682313 h 3871783"/>
              <a:gd name="connsiteX11" fmla="*/ 197708 w 5873579"/>
              <a:gd name="connsiteY11" fmla="*/ 3871783 h 3871783"/>
              <a:gd name="connsiteX12" fmla="*/ 5667633 w 5873579"/>
              <a:gd name="connsiteY12" fmla="*/ 3871783 h 3871783"/>
              <a:gd name="connsiteX13" fmla="*/ 5873579 w 5873579"/>
              <a:gd name="connsiteY13" fmla="*/ 3665837 h 3871783"/>
              <a:gd name="connsiteX14" fmla="*/ 5873579 w 5873579"/>
              <a:gd name="connsiteY14" fmla="*/ 271848 h 3871783"/>
              <a:gd name="connsiteX15" fmla="*/ 5618207 w 5873579"/>
              <a:gd name="connsiteY15" fmla="*/ 8238 h 3871783"/>
              <a:gd name="connsiteX16" fmla="*/ 181233 w 5873579"/>
              <a:gd name="connsiteY16" fmla="*/ 0 h 3871783"/>
              <a:gd name="connsiteX0" fmla="*/ 181233 w 5873579"/>
              <a:gd name="connsiteY0" fmla="*/ 4462 h 3876245"/>
              <a:gd name="connsiteX1" fmla="*/ 0 w 5873579"/>
              <a:gd name="connsiteY1" fmla="*/ 185695 h 3876245"/>
              <a:gd name="connsiteX2" fmla="*/ 0 w 5873579"/>
              <a:gd name="connsiteY2" fmla="*/ 778818 h 3876245"/>
              <a:gd name="connsiteX3" fmla="*/ 189471 w 5873579"/>
              <a:gd name="connsiteY3" fmla="*/ 968289 h 3876245"/>
              <a:gd name="connsiteX4" fmla="*/ 2965622 w 5873579"/>
              <a:gd name="connsiteY4" fmla="*/ 968289 h 3876245"/>
              <a:gd name="connsiteX5" fmla="*/ 3155092 w 5873579"/>
              <a:gd name="connsiteY5" fmla="*/ 1157759 h 3876245"/>
              <a:gd name="connsiteX6" fmla="*/ 3155092 w 5873579"/>
              <a:gd name="connsiteY6" fmla="*/ 1783835 h 3876245"/>
              <a:gd name="connsiteX7" fmla="*/ 2973860 w 5873579"/>
              <a:gd name="connsiteY7" fmla="*/ 1965067 h 3876245"/>
              <a:gd name="connsiteX8" fmla="*/ 205946 w 5873579"/>
              <a:gd name="connsiteY8" fmla="*/ 1965067 h 3876245"/>
              <a:gd name="connsiteX9" fmla="*/ 8238 w 5873579"/>
              <a:gd name="connsiteY9" fmla="*/ 2162775 h 3876245"/>
              <a:gd name="connsiteX10" fmla="*/ 8238 w 5873579"/>
              <a:gd name="connsiteY10" fmla="*/ 3686775 h 3876245"/>
              <a:gd name="connsiteX11" fmla="*/ 197708 w 5873579"/>
              <a:gd name="connsiteY11" fmla="*/ 3876245 h 3876245"/>
              <a:gd name="connsiteX12" fmla="*/ 5667633 w 5873579"/>
              <a:gd name="connsiteY12" fmla="*/ 3876245 h 3876245"/>
              <a:gd name="connsiteX13" fmla="*/ 5873579 w 5873579"/>
              <a:gd name="connsiteY13" fmla="*/ 3670299 h 3876245"/>
              <a:gd name="connsiteX14" fmla="*/ 5873579 w 5873579"/>
              <a:gd name="connsiteY14" fmla="*/ 276310 h 3876245"/>
              <a:gd name="connsiteX15" fmla="*/ 5586457 w 5873579"/>
              <a:gd name="connsiteY15" fmla="*/ 0 h 3876245"/>
              <a:gd name="connsiteX16" fmla="*/ 181233 w 5873579"/>
              <a:gd name="connsiteY16" fmla="*/ 4462 h 3876245"/>
              <a:gd name="connsiteX0" fmla="*/ 181233 w 5873579"/>
              <a:gd name="connsiteY0" fmla="*/ 4462 h 3876245"/>
              <a:gd name="connsiteX1" fmla="*/ 0 w 5873579"/>
              <a:gd name="connsiteY1" fmla="*/ 185695 h 3876245"/>
              <a:gd name="connsiteX2" fmla="*/ 0 w 5873579"/>
              <a:gd name="connsiteY2" fmla="*/ 778818 h 3876245"/>
              <a:gd name="connsiteX3" fmla="*/ 189471 w 5873579"/>
              <a:gd name="connsiteY3" fmla="*/ 968289 h 3876245"/>
              <a:gd name="connsiteX4" fmla="*/ 2965622 w 5873579"/>
              <a:gd name="connsiteY4" fmla="*/ 968289 h 3876245"/>
              <a:gd name="connsiteX5" fmla="*/ 3155092 w 5873579"/>
              <a:gd name="connsiteY5" fmla="*/ 1157759 h 3876245"/>
              <a:gd name="connsiteX6" fmla="*/ 3155092 w 5873579"/>
              <a:gd name="connsiteY6" fmla="*/ 1783835 h 3876245"/>
              <a:gd name="connsiteX7" fmla="*/ 2973860 w 5873579"/>
              <a:gd name="connsiteY7" fmla="*/ 1965067 h 3876245"/>
              <a:gd name="connsiteX8" fmla="*/ 205946 w 5873579"/>
              <a:gd name="connsiteY8" fmla="*/ 1965067 h 3876245"/>
              <a:gd name="connsiteX9" fmla="*/ 8238 w 5873579"/>
              <a:gd name="connsiteY9" fmla="*/ 2162775 h 3876245"/>
              <a:gd name="connsiteX10" fmla="*/ 8238 w 5873579"/>
              <a:gd name="connsiteY10" fmla="*/ 3686775 h 3876245"/>
              <a:gd name="connsiteX11" fmla="*/ 197708 w 5873579"/>
              <a:gd name="connsiteY11" fmla="*/ 3876245 h 3876245"/>
              <a:gd name="connsiteX12" fmla="*/ 5667633 w 5873579"/>
              <a:gd name="connsiteY12" fmla="*/ 3876245 h 3876245"/>
              <a:gd name="connsiteX13" fmla="*/ 5873579 w 5873579"/>
              <a:gd name="connsiteY13" fmla="*/ 3670299 h 3876245"/>
              <a:gd name="connsiteX14" fmla="*/ 5873579 w 5873579"/>
              <a:gd name="connsiteY14" fmla="*/ 276310 h 3876245"/>
              <a:gd name="connsiteX15" fmla="*/ 5586457 w 5873579"/>
              <a:gd name="connsiteY15" fmla="*/ 0 h 3876245"/>
              <a:gd name="connsiteX16" fmla="*/ 181233 w 5873579"/>
              <a:gd name="connsiteY16" fmla="*/ 4462 h 3876245"/>
              <a:gd name="connsiteX0" fmla="*/ 181233 w 5873579"/>
              <a:gd name="connsiteY0" fmla="*/ 4462 h 3876245"/>
              <a:gd name="connsiteX1" fmla="*/ 0 w 5873579"/>
              <a:gd name="connsiteY1" fmla="*/ 185695 h 3876245"/>
              <a:gd name="connsiteX2" fmla="*/ 0 w 5873579"/>
              <a:gd name="connsiteY2" fmla="*/ 778818 h 3876245"/>
              <a:gd name="connsiteX3" fmla="*/ 189471 w 5873579"/>
              <a:gd name="connsiteY3" fmla="*/ 968289 h 3876245"/>
              <a:gd name="connsiteX4" fmla="*/ 2965622 w 5873579"/>
              <a:gd name="connsiteY4" fmla="*/ 968289 h 3876245"/>
              <a:gd name="connsiteX5" fmla="*/ 3155092 w 5873579"/>
              <a:gd name="connsiteY5" fmla="*/ 1157759 h 3876245"/>
              <a:gd name="connsiteX6" fmla="*/ 3155092 w 5873579"/>
              <a:gd name="connsiteY6" fmla="*/ 1783835 h 3876245"/>
              <a:gd name="connsiteX7" fmla="*/ 2973860 w 5873579"/>
              <a:gd name="connsiteY7" fmla="*/ 1965067 h 3876245"/>
              <a:gd name="connsiteX8" fmla="*/ 205946 w 5873579"/>
              <a:gd name="connsiteY8" fmla="*/ 1965067 h 3876245"/>
              <a:gd name="connsiteX9" fmla="*/ 8238 w 5873579"/>
              <a:gd name="connsiteY9" fmla="*/ 2162775 h 3876245"/>
              <a:gd name="connsiteX10" fmla="*/ 8238 w 5873579"/>
              <a:gd name="connsiteY10" fmla="*/ 3686775 h 3876245"/>
              <a:gd name="connsiteX11" fmla="*/ 197708 w 5873579"/>
              <a:gd name="connsiteY11" fmla="*/ 3876245 h 3876245"/>
              <a:gd name="connsiteX12" fmla="*/ 5667633 w 5873579"/>
              <a:gd name="connsiteY12" fmla="*/ 3876245 h 3876245"/>
              <a:gd name="connsiteX13" fmla="*/ 5873579 w 5873579"/>
              <a:gd name="connsiteY13" fmla="*/ 3670299 h 3876245"/>
              <a:gd name="connsiteX14" fmla="*/ 5873579 w 5873579"/>
              <a:gd name="connsiteY14" fmla="*/ 276310 h 3876245"/>
              <a:gd name="connsiteX15" fmla="*/ 5586457 w 5873579"/>
              <a:gd name="connsiteY15" fmla="*/ 0 h 3876245"/>
              <a:gd name="connsiteX16" fmla="*/ 181233 w 5873579"/>
              <a:gd name="connsiteY16" fmla="*/ 4462 h 3876245"/>
              <a:gd name="connsiteX0" fmla="*/ 181233 w 5873579"/>
              <a:gd name="connsiteY0" fmla="*/ 4462 h 3876245"/>
              <a:gd name="connsiteX1" fmla="*/ 0 w 5873579"/>
              <a:gd name="connsiteY1" fmla="*/ 185695 h 3876245"/>
              <a:gd name="connsiteX2" fmla="*/ 0 w 5873579"/>
              <a:gd name="connsiteY2" fmla="*/ 778818 h 3876245"/>
              <a:gd name="connsiteX3" fmla="*/ 189471 w 5873579"/>
              <a:gd name="connsiteY3" fmla="*/ 968289 h 3876245"/>
              <a:gd name="connsiteX4" fmla="*/ 2965622 w 5873579"/>
              <a:gd name="connsiteY4" fmla="*/ 968289 h 3876245"/>
              <a:gd name="connsiteX5" fmla="*/ 3155092 w 5873579"/>
              <a:gd name="connsiteY5" fmla="*/ 1157759 h 3876245"/>
              <a:gd name="connsiteX6" fmla="*/ 3155092 w 5873579"/>
              <a:gd name="connsiteY6" fmla="*/ 1783835 h 3876245"/>
              <a:gd name="connsiteX7" fmla="*/ 2973860 w 5873579"/>
              <a:gd name="connsiteY7" fmla="*/ 1965067 h 3876245"/>
              <a:gd name="connsiteX8" fmla="*/ 205946 w 5873579"/>
              <a:gd name="connsiteY8" fmla="*/ 1965067 h 3876245"/>
              <a:gd name="connsiteX9" fmla="*/ 8238 w 5873579"/>
              <a:gd name="connsiteY9" fmla="*/ 2162775 h 3876245"/>
              <a:gd name="connsiteX10" fmla="*/ 8238 w 5873579"/>
              <a:gd name="connsiteY10" fmla="*/ 3686775 h 3876245"/>
              <a:gd name="connsiteX11" fmla="*/ 197708 w 5873579"/>
              <a:gd name="connsiteY11" fmla="*/ 3876245 h 3876245"/>
              <a:gd name="connsiteX12" fmla="*/ 5667633 w 5873579"/>
              <a:gd name="connsiteY12" fmla="*/ 3876245 h 3876245"/>
              <a:gd name="connsiteX13" fmla="*/ 5873579 w 5873579"/>
              <a:gd name="connsiteY13" fmla="*/ 3670299 h 3876245"/>
              <a:gd name="connsiteX14" fmla="*/ 5873579 w 5873579"/>
              <a:gd name="connsiteY14" fmla="*/ 276310 h 3876245"/>
              <a:gd name="connsiteX15" fmla="*/ 5586457 w 5873579"/>
              <a:gd name="connsiteY15" fmla="*/ 0 h 3876245"/>
              <a:gd name="connsiteX16" fmla="*/ 181233 w 5873579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3580"/>
              <a:gd name="connsiteY0" fmla="*/ 4462 h 3876245"/>
              <a:gd name="connsiteX1" fmla="*/ 1 w 5873580"/>
              <a:gd name="connsiteY1" fmla="*/ 185695 h 3876245"/>
              <a:gd name="connsiteX2" fmla="*/ 1 w 5873580"/>
              <a:gd name="connsiteY2" fmla="*/ 778818 h 3876245"/>
              <a:gd name="connsiteX3" fmla="*/ 189472 w 5873580"/>
              <a:gd name="connsiteY3" fmla="*/ 968289 h 3876245"/>
              <a:gd name="connsiteX4" fmla="*/ 2965623 w 5873580"/>
              <a:gd name="connsiteY4" fmla="*/ 968289 h 3876245"/>
              <a:gd name="connsiteX5" fmla="*/ 3155093 w 5873580"/>
              <a:gd name="connsiteY5" fmla="*/ 1157759 h 3876245"/>
              <a:gd name="connsiteX6" fmla="*/ 3155093 w 5873580"/>
              <a:gd name="connsiteY6" fmla="*/ 1783835 h 3876245"/>
              <a:gd name="connsiteX7" fmla="*/ 2973861 w 5873580"/>
              <a:gd name="connsiteY7" fmla="*/ 1965067 h 3876245"/>
              <a:gd name="connsiteX8" fmla="*/ 205947 w 5873580"/>
              <a:gd name="connsiteY8" fmla="*/ 1965067 h 3876245"/>
              <a:gd name="connsiteX9" fmla="*/ 8239 w 5873580"/>
              <a:gd name="connsiteY9" fmla="*/ 2162775 h 3876245"/>
              <a:gd name="connsiteX10" fmla="*/ 8239 w 5873580"/>
              <a:gd name="connsiteY10" fmla="*/ 3686775 h 3876245"/>
              <a:gd name="connsiteX11" fmla="*/ 197709 w 5873580"/>
              <a:gd name="connsiteY11" fmla="*/ 3876245 h 3876245"/>
              <a:gd name="connsiteX12" fmla="*/ 5667634 w 5873580"/>
              <a:gd name="connsiteY12" fmla="*/ 3876245 h 3876245"/>
              <a:gd name="connsiteX13" fmla="*/ 5873580 w 5873580"/>
              <a:gd name="connsiteY13" fmla="*/ 3670299 h 3876245"/>
              <a:gd name="connsiteX14" fmla="*/ 5873580 w 5873580"/>
              <a:gd name="connsiteY14" fmla="*/ 276310 h 3876245"/>
              <a:gd name="connsiteX15" fmla="*/ 5586458 w 5873580"/>
              <a:gd name="connsiteY15" fmla="*/ 0 h 3876245"/>
              <a:gd name="connsiteX16" fmla="*/ 181234 w 5873580"/>
              <a:gd name="connsiteY16" fmla="*/ 4462 h 3876245"/>
              <a:gd name="connsiteX0" fmla="*/ 181234 w 5874245"/>
              <a:gd name="connsiteY0" fmla="*/ 4462 h 3876245"/>
              <a:gd name="connsiteX1" fmla="*/ 1 w 5874245"/>
              <a:gd name="connsiteY1" fmla="*/ 185695 h 3876245"/>
              <a:gd name="connsiteX2" fmla="*/ 1 w 5874245"/>
              <a:gd name="connsiteY2" fmla="*/ 778818 h 3876245"/>
              <a:gd name="connsiteX3" fmla="*/ 189472 w 5874245"/>
              <a:gd name="connsiteY3" fmla="*/ 968289 h 3876245"/>
              <a:gd name="connsiteX4" fmla="*/ 2965623 w 5874245"/>
              <a:gd name="connsiteY4" fmla="*/ 968289 h 3876245"/>
              <a:gd name="connsiteX5" fmla="*/ 3155093 w 5874245"/>
              <a:gd name="connsiteY5" fmla="*/ 1157759 h 3876245"/>
              <a:gd name="connsiteX6" fmla="*/ 3155093 w 5874245"/>
              <a:gd name="connsiteY6" fmla="*/ 1783835 h 3876245"/>
              <a:gd name="connsiteX7" fmla="*/ 2973861 w 5874245"/>
              <a:gd name="connsiteY7" fmla="*/ 1965067 h 3876245"/>
              <a:gd name="connsiteX8" fmla="*/ 205947 w 5874245"/>
              <a:gd name="connsiteY8" fmla="*/ 1965067 h 3876245"/>
              <a:gd name="connsiteX9" fmla="*/ 8239 w 5874245"/>
              <a:gd name="connsiteY9" fmla="*/ 2162775 h 3876245"/>
              <a:gd name="connsiteX10" fmla="*/ 8239 w 5874245"/>
              <a:gd name="connsiteY10" fmla="*/ 3686775 h 3876245"/>
              <a:gd name="connsiteX11" fmla="*/ 197709 w 5874245"/>
              <a:gd name="connsiteY11" fmla="*/ 3876245 h 3876245"/>
              <a:gd name="connsiteX12" fmla="*/ 5667634 w 5874245"/>
              <a:gd name="connsiteY12" fmla="*/ 3876245 h 3876245"/>
              <a:gd name="connsiteX13" fmla="*/ 5873580 w 5874245"/>
              <a:gd name="connsiteY13" fmla="*/ 3670299 h 3876245"/>
              <a:gd name="connsiteX14" fmla="*/ 5873580 w 5874245"/>
              <a:gd name="connsiteY14" fmla="*/ 276310 h 3876245"/>
              <a:gd name="connsiteX15" fmla="*/ 5586458 w 5874245"/>
              <a:gd name="connsiteY15" fmla="*/ 0 h 3876245"/>
              <a:gd name="connsiteX16" fmla="*/ 181234 w 5874245"/>
              <a:gd name="connsiteY16" fmla="*/ 4462 h 3876245"/>
              <a:gd name="connsiteX0" fmla="*/ 181234 w 5874245"/>
              <a:gd name="connsiteY0" fmla="*/ 4462 h 3876245"/>
              <a:gd name="connsiteX1" fmla="*/ 1 w 5874245"/>
              <a:gd name="connsiteY1" fmla="*/ 185695 h 3876245"/>
              <a:gd name="connsiteX2" fmla="*/ 1 w 5874245"/>
              <a:gd name="connsiteY2" fmla="*/ 778818 h 3876245"/>
              <a:gd name="connsiteX3" fmla="*/ 189472 w 5874245"/>
              <a:gd name="connsiteY3" fmla="*/ 968289 h 3876245"/>
              <a:gd name="connsiteX4" fmla="*/ 2965623 w 5874245"/>
              <a:gd name="connsiteY4" fmla="*/ 968289 h 3876245"/>
              <a:gd name="connsiteX5" fmla="*/ 3155093 w 5874245"/>
              <a:gd name="connsiteY5" fmla="*/ 1157759 h 3876245"/>
              <a:gd name="connsiteX6" fmla="*/ 3155093 w 5874245"/>
              <a:gd name="connsiteY6" fmla="*/ 1783835 h 3876245"/>
              <a:gd name="connsiteX7" fmla="*/ 2973861 w 5874245"/>
              <a:gd name="connsiteY7" fmla="*/ 1965067 h 3876245"/>
              <a:gd name="connsiteX8" fmla="*/ 205947 w 5874245"/>
              <a:gd name="connsiteY8" fmla="*/ 1965067 h 3876245"/>
              <a:gd name="connsiteX9" fmla="*/ 8239 w 5874245"/>
              <a:gd name="connsiteY9" fmla="*/ 2162775 h 3876245"/>
              <a:gd name="connsiteX10" fmla="*/ 8239 w 5874245"/>
              <a:gd name="connsiteY10" fmla="*/ 3686775 h 3876245"/>
              <a:gd name="connsiteX11" fmla="*/ 197709 w 5874245"/>
              <a:gd name="connsiteY11" fmla="*/ 3876245 h 3876245"/>
              <a:gd name="connsiteX12" fmla="*/ 5667634 w 5874245"/>
              <a:gd name="connsiteY12" fmla="*/ 3876245 h 3876245"/>
              <a:gd name="connsiteX13" fmla="*/ 5873580 w 5874245"/>
              <a:gd name="connsiteY13" fmla="*/ 3670299 h 3876245"/>
              <a:gd name="connsiteX14" fmla="*/ 5873580 w 5874245"/>
              <a:gd name="connsiteY14" fmla="*/ 276310 h 3876245"/>
              <a:gd name="connsiteX15" fmla="*/ 5586458 w 5874245"/>
              <a:gd name="connsiteY15" fmla="*/ 0 h 3876245"/>
              <a:gd name="connsiteX16" fmla="*/ 181234 w 5874245"/>
              <a:gd name="connsiteY16" fmla="*/ 4462 h 3876245"/>
              <a:gd name="connsiteX0" fmla="*/ 181234 w 5874245"/>
              <a:gd name="connsiteY0" fmla="*/ 4462 h 3876245"/>
              <a:gd name="connsiteX1" fmla="*/ 1 w 5874245"/>
              <a:gd name="connsiteY1" fmla="*/ 185695 h 3876245"/>
              <a:gd name="connsiteX2" fmla="*/ 1 w 5874245"/>
              <a:gd name="connsiteY2" fmla="*/ 778818 h 3876245"/>
              <a:gd name="connsiteX3" fmla="*/ 189472 w 5874245"/>
              <a:gd name="connsiteY3" fmla="*/ 968289 h 3876245"/>
              <a:gd name="connsiteX4" fmla="*/ 2965623 w 5874245"/>
              <a:gd name="connsiteY4" fmla="*/ 968289 h 3876245"/>
              <a:gd name="connsiteX5" fmla="*/ 3155093 w 5874245"/>
              <a:gd name="connsiteY5" fmla="*/ 1157759 h 3876245"/>
              <a:gd name="connsiteX6" fmla="*/ 3155093 w 5874245"/>
              <a:gd name="connsiteY6" fmla="*/ 1783835 h 3876245"/>
              <a:gd name="connsiteX7" fmla="*/ 2973861 w 5874245"/>
              <a:gd name="connsiteY7" fmla="*/ 1965067 h 3876245"/>
              <a:gd name="connsiteX8" fmla="*/ 205947 w 5874245"/>
              <a:gd name="connsiteY8" fmla="*/ 1965067 h 3876245"/>
              <a:gd name="connsiteX9" fmla="*/ 8239 w 5874245"/>
              <a:gd name="connsiteY9" fmla="*/ 2162775 h 3876245"/>
              <a:gd name="connsiteX10" fmla="*/ 8239 w 5874245"/>
              <a:gd name="connsiteY10" fmla="*/ 3686775 h 3876245"/>
              <a:gd name="connsiteX11" fmla="*/ 197709 w 5874245"/>
              <a:gd name="connsiteY11" fmla="*/ 3876245 h 3876245"/>
              <a:gd name="connsiteX12" fmla="*/ 5667634 w 5874245"/>
              <a:gd name="connsiteY12" fmla="*/ 3876245 h 3876245"/>
              <a:gd name="connsiteX13" fmla="*/ 5873580 w 5874245"/>
              <a:gd name="connsiteY13" fmla="*/ 3670299 h 3876245"/>
              <a:gd name="connsiteX14" fmla="*/ 5873580 w 5874245"/>
              <a:gd name="connsiteY14" fmla="*/ 276310 h 3876245"/>
              <a:gd name="connsiteX15" fmla="*/ 5586458 w 5874245"/>
              <a:gd name="connsiteY15" fmla="*/ 0 h 3876245"/>
              <a:gd name="connsiteX16" fmla="*/ 181234 w 5874245"/>
              <a:gd name="connsiteY16" fmla="*/ 4462 h 3876245"/>
              <a:gd name="connsiteX0" fmla="*/ 181234 w 5918428"/>
              <a:gd name="connsiteY0" fmla="*/ 4462 h 3876245"/>
              <a:gd name="connsiteX1" fmla="*/ 1 w 5918428"/>
              <a:gd name="connsiteY1" fmla="*/ 185695 h 3876245"/>
              <a:gd name="connsiteX2" fmla="*/ 1 w 5918428"/>
              <a:gd name="connsiteY2" fmla="*/ 778818 h 3876245"/>
              <a:gd name="connsiteX3" fmla="*/ 189472 w 5918428"/>
              <a:gd name="connsiteY3" fmla="*/ 968289 h 3876245"/>
              <a:gd name="connsiteX4" fmla="*/ 2965623 w 5918428"/>
              <a:gd name="connsiteY4" fmla="*/ 968289 h 3876245"/>
              <a:gd name="connsiteX5" fmla="*/ 3155093 w 5918428"/>
              <a:gd name="connsiteY5" fmla="*/ 1157759 h 3876245"/>
              <a:gd name="connsiteX6" fmla="*/ 3155093 w 5918428"/>
              <a:gd name="connsiteY6" fmla="*/ 1783835 h 3876245"/>
              <a:gd name="connsiteX7" fmla="*/ 2973861 w 5918428"/>
              <a:gd name="connsiteY7" fmla="*/ 1965067 h 3876245"/>
              <a:gd name="connsiteX8" fmla="*/ 205947 w 5918428"/>
              <a:gd name="connsiteY8" fmla="*/ 1965067 h 3876245"/>
              <a:gd name="connsiteX9" fmla="*/ 8239 w 5918428"/>
              <a:gd name="connsiteY9" fmla="*/ 2162775 h 3876245"/>
              <a:gd name="connsiteX10" fmla="*/ 8239 w 5918428"/>
              <a:gd name="connsiteY10" fmla="*/ 3686775 h 3876245"/>
              <a:gd name="connsiteX11" fmla="*/ 197709 w 5918428"/>
              <a:gd name="connsiteY11" fmla="*/ 3876245 h 3876245"/>
              <a:gd name="connsiteX12" fmla="*/ 5667634 w 5918428"/>
              <a:gd name="connsiteY12" fmla="*/ 3876245 h 3876245"/>
              <a:gd name="connsiteX13" fmla="*/ 5918030 w 5918428"/>
              <a:gd name="connsiteY13" fmla="*/ 3657599 h 3876245"/>
              <a:gd name="connsiteX14" fmla="*/ 5873580 w 5918428"/>
              <a:gd name="connsiteY14" fmla="*/ 276310 h 3876245"/>
              <a:gd name="connsiteX15" fmla="*/ 5586458 w 5918428"/>
              <a:gd name="connsiteY15" fmla="*/ 0 h 3876245"/>
              <a:gd name="connsiteX16" fmla="*/ 181234 w 5918428"/>
              <a:gd name="connsiteY16" fmla="*/ 4462 h 3876245"/>
              <a:gd name="connsiteX0" fmla="*/ 181234 w 5918428"/>
              <a:gd name="connsiteY0" fmla="*/ 4462 h 3876245"/>
              <a:gd name="connsiteX1" fmla="*/ 1 w 5918428"/>
              <a:gd name="connsiteY1" fmla="*/ 185695 h 3876245"/>
              <a:gd name="connsiteX2" fmla="*/ 1 w 5918428"/>
              <a:gd name="connsiteY2" fmla="*/ 778818 h 3876245"/>
              <a:gd name="connsiteX3" fmla="*/ 189472 w 5918428"/>
              <a:gd name="connsiteY3" fmla="*/ 968289 h 3876245"/>
              <a:gd name="connsiteX4" fmla="*/ 2965623 w 5918428"/>
              <a:gd name="connsiteY4" fmla="*/ 968289 h 3876245"/>
              <a:gd name="connsiteX5" fmla="*/ 3155093 w 5918428"/>
              <a:gd name="connsiteY5" fmla="*/ 1157759 h 3876245"/>
              <a:gd name="connsiteX6" fmla="*/ 3155093 w 5918428"/>
              <a:gd name="connsiteY6" fmla="*/ 1783835 h 3876245"/>
              <a:gd name="connsiteX7" fmla="*/ 2973861 w 5918428"/>
              <a:gd name="connsiteY7" fmla="*/ 1965067 h 3876245"/>
              <a:gd name="connsiteX8" fmla="*/ 205947 w 5918428"/>
              <a:gd name="connsiteY8" fmla="*/ 1965067 h 3876245"/>
              <a:gd name="connsiteX9" fmla="*/ 8239 w 5918428"/>
              <a:gd name="connsiteY9" fmla="*/ 2162775 h 3876245"/>
              <a:gd name="connsiteX10" fmla="*/ 8239 w 5918428"/>
              <a:gd name="connsiteY10" fmla="*/ 3686775 h 3876245"/>
              <a:gd name="connsiteX11" fmla="*/ 197709 w 5918428"/>
              <a:gd name="connsiteY11" fmla="*/ 3876245 h 3876245"/>
              <a:gd name="connsiteX12" fmla="*/ 5667634 w 5918428"/>
              <a:gd name="connsiteY12" fmla="*/ 3876245 h 3876245"/>
              <a:gd name="connsiteX13" fmla="*/ 5918030 w 5918428"/>
              <a:gd name="connsiteY13" fmla="*/ 3657599 h 3876245"/>
              <a:gd name="connsiteX14" fmla="*/ 5911680 w 5918428"/>
              <a:gd name="connsiteY14" fmla="*/ 282660 h 3876245"/>
              <a:gd name="connsiteX15" fmla="*/ 5586458 w 5918428"/>
              <a:gd name="connsiteY15" fmla="*/ 0 h 3876245"/>
              <a:gd name="connsiteX16" fmla="*/ 181234 w 5918428"/>
              <a:gd name="connsiteY16" fmla="*/ 4462 h 3876245"/>
              <a:gd name="connsiteX0" fmla="*/ 181234 w 5918428"/>
              <a:gd name="connsiteY0" fmla="*/ 4462 h 3876245"/>
              <a:gd name="connsiteX1" fmla="*/ 1 w 5918428"/>
              <a:gd name="connsiteY1" fmla="*/ 185695 h 3876245"/>
              <a:gd name="connsiteX2" fmla="*/ 1 w 5918428"/>
              <a:gd name="connsiteY2" fmla="*/ 778818 h 3876245"/>
              <a:gd name="connsiteX3" fmla="*/ 189472 w 5918428"/>
              <a:gd name="connsiteY3" fmla="*/ 968289 h 3876245"/>
              <a:gd name="connsiteX4" fmla="*/ 2965623 w 5918428"/>
              <a:gd name="connsiteY4" fmla="*/ 968289 h 3876245"/>
              <a:gd name="connsiteX5" fmla="*/ 3155093 w 5918428"/>
              <a:gd name="connsiteY5" fmla="*/ 1157759 h 3876245"/>
              <a:gd name="connsiteX6" fmla="*/ 3155093 w 5918428"/>
              <a:gd name="connsiteY6" fmla="*/ 1783835 h 3876245"/>
              <a:gd name="connsiteX7" fmla="*/ 2973861 w 5918428"/>
              <a:gd name="connsiteY7" fmla="*/ 1965067 h 3876245"/>
              <a:gd name="connsiteX8" fmla="*/ 205947 w 5918428"/>
              <a:gd name="connsiteY8" fmla="*/ 1965067 h 3876245"/>
              <a:gd name="connsiteX9" fmla="*/ 8239 w 5918428"/>
              <a:gd name="connsiteY9" fmla="*/ 2162775 h 3876245"/>
              <a:gd name="connsiteX10" fmla="*/ 8239 w 5918428"/>
              <a:gd name="connsiteY10" fmla="*/ 3686775 h 3876245"/>
              <a:gd name="connsiteX11" fmla="*/ 197709 w 5918428"/>
              <a:gd name="connsiteY11" fmla="*/ 3876245 h 3876245"/>
              <a:gd name="connsiteX12" fmla="*/ 5667634 w 5918428"/>
              <a:gd name="connsiteY12" fmla="*/ 3876245 h 3876245"/>
              <a:gd name="connsiteX13" fmla="*/ 5918030 w 5918428"/>
              <a:gd name="connsiteY13" fmla="*/ 3657599 h 3876245"/>
              <a:gd name="connsiteX14" fmla="*/ 5911680 w 5918428"/>
              <a:gd name="connsiteY14" fmla="*/ 282660 h 3876245"/>
              <a:gd name="connsiteX15" fmla="*/ 5649958 w 5918428"/>
              <a:gd name="connsiteY15" fmla="*/ 0 h 3876245"/>
              <a:gd name="connsiteX16" fmla="*/ 181234 w 5918428"/>
              <a:gd name="connsiteY16" fmla="*/ 4462 h 3876245"/>
              <a:gd name="connsiteX0" fmla="*/ 181234 w 5918847"/>
              <a:gd name="connsiteY0" fmla="*/ 4462 h 3876245"/>
              <a:gd name="connsiteX1" fmla="*/ 1 w 5918847"/>
              <a:gd name="connsiteY1" fmla="*/ 185695 h 3876245"/>
              <a:gd name="connsiteX2" fmla="*/ 1 w 5918847"/>
              <a:gd name="connsiteY2" fmla="*/ 778818 h 3876245"/>
              <a:gd name="connsiteX3" fmla="*/ 189472 w 5918847"/>
              <a:gd name="connsiteY3" fmla="*/ 968289 h 3876245"/>
              <a:gd name="connsiteX4" fmla="*/ 2965623 w 5918847"/>
              <a:gd name="connsiteY4" fmla="*/ 968289 h 3876245"/>
              <a:gd name="connsiteX5" fmla="*/ 3155093 w 5918847"/>
              <a:gd name="connsiteY5" fmla="*/ 1157759 h 3876245"/>
              <a:gd name="connsiteX6" fmla="*/ 3155093 w 5918847"/>
              <a:gd name="connsiteY6" fmla="*/ 1783835 h 3876245"/>
              <a:gd name="connsiteX7" fmla="*/ 2973861 w 5918847"/>
              <a:gd name="connsiteY7" fmla="*/ 1965067 h 3876245"/>
              <a:gd name="connsiteX8" fmla="*/ 205947 w 5918847"/>
              <a:gd name="connsiteY8" fmla="*/ 1965067 h 3876245"/>
              <a:gd name="connsiteX9" fmla="*/ 8239 w 5918847"/>
              <a:gd name="connsiteY9" fmla="*/ 2162775 h 3876245"/>
              <a:gd name="connsiteX10" fmla="*/ 8239 w 5918847"/>
              <a:gd name="connsiteY10" fmla="*/ 3686775 h 3876245"/>
              <a:gd name="connsiteX11" fmla="*/ 197709 w 5918847"/>
              <a:gd name="connsiteY11" fmla="*/ 3876245 h 3876245"/>
              <a:gd name="connsiteX12" fmla="*/ 5724784 w 5918847"/>
              <a:gd name="connsiteY12" fmla="*/ 3876245 h 3876245"/>
              <a:gd name="connsiteX13" fmla="*/ 5918030 w 5918847"/>
              <a:gd name="connsiteY13" fmla="*/ 3657599 h 3876245"/>
              <a:gd name="connsiteX14" fmla="*/ 5911680 w 5918847"/>
              <a:gd name="connsiteY14" fmla="*/ 282660 h 3876245"/>
              <a:gd name="connsiteX15" fmla="*/ 5649958 w 5918847"/>
              <a:gd name="connsiteY15" fmla="*/ 0 h 3876245"/>
              <a:gd name="connsiteX16" fmla="*/ 181234 w 5918847"/>
              <a:gd name="connsiteY16" fmla="*/ 4462 h 387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18847" h="3876245">
                <a:moveTo>
                  <a:pt x="181234" y="4462"/>
                </a:moveTo>
                <a:cubicBezTo>
                  <a:pt x="57323" y="7723"/>
                  <a:pt x="9612" y="49084"/>
                  <a:pt x="1" y="185695"/>
                </a:cubicBezTo>
                <a:lnTo>
                  <a:pt x="1" y="778818"/>
                </a:lnTo>
                <a:cubicBezTo>
                  <a:pt x="-342" y="880075"/>
                  <a:pt x="75515" y="968632"/>
                  <a:pt x="189472" y="968289"/>
                </a:cubicBezTo>
                <a:lnTo>
                  <a:pt x="2965623" y="968289"/>
                </a:lnTo>
                <a:cubicBezTo>
                  <a:pt x="3104980" y="967946"/>
                  <a:pt x="3155436" y="1056502"/>
                  <a:pt x="3155093" y="1157759"/>
                </a:cubicBezTo>
                <a:lnTo>
                  <a:pt x="3155093" y="1783835"/>
                </a:lnTo>
                <a:cubicBezTo>
                  <a:pt x="3158182" y="1856946"/>
                  <a:pt x="3085072" y="1955456"/>
                  <a:pt x="2973861" y="1965067"/>
                </a:cubicBezTo>
                <a:lnTo>
                  <a:pt x="205947" y="1965067"/>
                </a:lnTo>
                <a:cubicBezTo>
                  <a:pt x="101944" y="1961120"/>
                  <a:pt x="4292" y="2058772"/>
                  <a:pt x="8239" y="2162775"/>
                </a:cubicBezTo>
                <a:lnTo>
                  <a:pt x="8239" y="3686775"/>
                </a:lnTo>
                <a:cubicBezTo>
                  <a:pt x="7896" y="3800732"/>
                  <a:pt x="90102" y="3870238"/>
                  <a:pt x="197709" y="3876245"/>
                </a:cubicBezTo>
                <a:lnTo>
                  <a:pt x="5724784" y="3876245"/>
                </a:lnTo>
                <a:cubicBezTo>
                  <a:pt x="5882333" y="3864746"/>
                  <a:pt x="5925581" y="3738948"/>
                  <a:pt x="5918030" y="3657599"/>
                </a:cubicBezTo>
                <a:cubicBezTo>
                  <a:pt x="5915913" y="2532619"/>
                  <a:pt x="5913797" y="1407640"/>
                  <a:pt x="5911680" y="282660"/>
                </a:cubicBezTo>
                <a:cubicBezTo>
                  <a:pt x="5904873" y="146107"/>
                  <a:pt x="5809165" y="3203"/>
                  <a:pt x="5649958" y="0"/>
                </a:cubicBezTo>
                <a:lnTo>
                  <a:pt x="181234" y="4462"/>
                </a:lnTo>
                <a:close/>
              </a:path>
            </a:pathLst>
          </a:cu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340" name="Groupe 14339"/>
          <p:cNvGrpSpPr/>
          <p:nvPr/>
        </p:nvGrpSpPr>
        <p:grpSpPr>
          <a:xfrm>
            <a:off x="3080238" y="1160612"/>
            <a:ext cx="1194154" cy="674374"/>
            <a:chOff x="3080238" y="1160612"/>
            <a:chExt cx="1194154" cy="674374"/>
          </a:xfrm>
        </p:grpSpPr>
        <p:sp>
          <p:nvSpPr>
            <p:cNvPr id="7" name="Carré corné 6"/>
            <p:cNvSpPr/>
            <p:nvPr/>
          </p:nvSpPr>
          <p:spPr>
            <a:xfrm>
              <a:off x="3410084" y="1160612"/>
              <a:ext cx="864308" cy="674374"/>
            </a:xfrm>
            <a:prstGeom prst="foldedCorner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>
                  <a:latin typeface="Calibri" panose="020F0502020204030204" pitchFamily="34" charset="0"/>
                </a:rPr>
                <a:t>MaFenetre.ui</a:t>
              </a:r>
              <a:endParaRPr lang="fr-FR" sz="1100" dirty="0">
                <a:latin typeface="Calibri" panose="020F0502020204030204" pitchFamily="34" charset="0"/>
              </a:endParaRPr>
            </a:p>
          </p:txBody>
        </p:sp>
        <p:sp>
          <p:nvSpPr>
            <p:cNvPr id="10" name="Flèche droite 9"/>
            <p:cNvSpPr/>
            <p:nvPr/>
          </p:nvSpPr>
          <p:spPr>
            <a:xfrm>
              <a:off x="3080238" y="1363491"/>
              <a:ext cx="304800" cy="268616"/>
            </a:xfrm>
            <a:prstGeom prst="rightArrow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</a:endParaRPr>
            </a:p>
          </p:txBody>
        </p:sp>
      </p:grpSp>
      <p:sp>
        <p:nvSpPr>
          <p:cNvPr id="30" name="Carré corné 29"/>
          <p:cNvSpPr/>
          <p:nvPr/>
        </p:nvSpPr>
        <p:spPr>
          <a:xfrm>
            <a:off x="5656736" y="1165169"/>
            <a:ext cx="1082932" cy="669832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latin typeface="Calibri" panose="020F0502020204030204" pitchFamily="34" charset="0"/>
              </a:rPr>
              <a:t>ui_MaFenetre.h</a:t>
            </a:r>
            <a:endParaRPr lang="fr-FR" sz="1100" dirty="0">
              <a:latin typeface="Calibri" panose="020F0502020204030204" pitchFamily="34" charset="0"/>
            </a:endParaRPr>
          </a:p>
        </p:txBody>
      </p:sp>
      <p:grpSp>
        <p:nvGrpSpPr>
          <p:cNvPr id="14341" name="Groupe 14340"/>
          <p:cNvGrpSpPr/>
          <p:nvPr/>
        </p:nvGrpSpPr>
        <p:grpSpPr>
          <a:xfrm>
            <a:off x="4299438" y="1123950"/>
            <a:ext cx="2438400" cy="747698"/>
            <a:chOff x="4299438" y="1123950"/>
            <a:chExt cx="2438400" cy="747698"/>
          </a:xfrm>
        </p:grpSpPr>
        <p:sp>
          <p:nvSpPr>
            <p:cNvPr id="11" name="Flèche droite 10"/>
            <p:cNvSpPr/>
            <p:nvPr/>
          </p:nvSpPr>
          <p:spPr>
            <a:xfrm>
              <a:off x="4299438" y="1363491"/>
              <a:ext cx="304800" cy="268616"/>
            </a:xfrm>
            <a:prstGeom prst="rightArrow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</a:endParaRPr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4604238" y="1123950"/>
              <a:ext cx="747698" cy="747698"/>
              <a:chOff x="5562600" y="1739387"/>
              <a:chExt cx="747698" cy="74769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562600" y="1739387"/>
                <a:ext cx="747698" cy="747698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fr-FR" sz="1200" dirty="0" err="1">
                    <a:latin typeface="Calibri" panose="020F0502020204030204" pitchFamily="34" charset="0"/>
                  </a:rPr>
                  <a:t>uic</a:t>
                </a:r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14" name="Picture 3" descr="C:\Users\bealbouy.IUT\AppData\Local\Microsoft\Windows\Temporary Internet Files\Content.IE5\HBV78X5F\MM900288917[1].gif"/>
              <p:cNvPicPr>
                <a:picLocks noChangeAspect="1" noChangeArrowheads="1" noCrop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6807" y="1796132"/>
                <a:ext cx="439284" cy="439284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Flèche droite 15"/>
            <p:cNvSpPr/>
            <p:nvPr/>
          </p:nvSpPr>
          <p:spPr>
            <a:xfrm>
              <a:off x="5351936" y="1363491"/>
              <a:ext cx="304800" cy="268616"/>
            </a:xfrm>
            <a:prstGeom prst="rightArrow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</a:endParaRPr>
            </a:p>
          </p:txBody>
        </p:sp>
        <p:sp>
          <p:nvSpPr>
            <p:cNvPr id="18" name="Carré corné 17"/>
            <p:cNvSpPr/>
            <p:nvPr/>
          </p:nvSpPr>
          <p:spPr>
            <a:xfrm>
              <a:off x="5654906" y="1160612"/>
              <a:ext cx="1082932" cy="674374"/>
            </a:xfrm>
            <a:prstGeom prst="foldedCorner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>
                  <a:latin typeface="Calibri" panose="020F0502020204030204" pitchFamily="34" charset="0"/>
                </a:rPr>
                <a:t>ui_MaFenetre.h</a:t>
              </a:r>
              <a:endParaRPr lang="fr-FR" sz="11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Carré corné 18"/>
          <p:cNvSpPr/>
          <p:nvPr/>
        </p:nvSpPr>
        <p:spPr>
          <a:xfrm>
            <a:off x="5364034" y="2280603"/>
            <a:ext cx="914400" cy="567992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 err="1">
                <a:latin typeface="Calibri" panose="020F0502020204030204" pitchFamily="34" charset="0"/>
              </a:rPr>
              <a:t>MaFenetre.h</a:t>
            </a:r>
            <a:endParaRPr lang="fr-FR" sz="1100" dirty="0">
              <a:latin typeface="Calibri" panose="020F0502020204030204" pitchFamily="34" charset="0"/>
            </a:endParaRPr>
          </a:p>
        </p:txBody>
      </p:sp>
      <p:sp>
        <p:nvSpPr>
          <p:cNvPr id="31" name="Flèche droite 30"/>
          <p:cNvSpPr/>
          <p:nvPr/>
        </p:nvSpPr>
        <p:spPr>
          <a:xfrm rot="5400000">
            <a:off x="3925700" y="2867638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sp>
        <p:nvSpPr>
          <p:cNvPr id="20" name="Carré corné 19"/>
          <p:cNvSpPr/>
          <p:nvPr/>
        </p:nvSpPr>
        <p:spPr>
          <a:xfrm>
            <a:off x="3581400" y="2280603"/>
            <a:ext cx="990600" cy="567992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>
                <a:latin typeface="Calibri" panose="020F0502020204030204" pitchFamily="34" charset="0"/>
              </a:rPr>
              <a:t>MaFenetre.cpp</a:t>
            </a:r>
          </a:p>
        </p:txBody>
      </p:sp>
      <p:cxnSp>
        <p:nvCxnSpPr>
          <p:cNvPr id="21" name="Connecteur droit avec flèche 20"/>
          <p:cNvCxnSpPr>
            <a:stCxn id="19" idx="0"/>
            <a:endCxn id="18" idx="2"/>
          </p:cNvCxnSpPr>
          <p:nvPr/>
        </p:nvCxnSpPr>
        <p:spPr>
          <a:xfrm flipV="1">
            <a:off x="5821234" y="1834986"/>
            <a:ext cx="375138" cy="445617"/>
          </a:xfrm>
          <a:prstGeom prst="straightConnector1">
            <a:avLst/>
          </a:prstGeom>
          <a:ln>
            <a:tailEnd type="arrow"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 bwMode="auto">
          <a:xfrm rot="18644432">
            <a:off x="5522914" y="1906123"/>
            <a:ext cx="59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  <a:cs typeface="Consolas" panose="020B0609020204030204" pitchFamily="49" charset="0"/>
              </a:rPr>
              <a:t>Inclut</a:t>
            </a:r>
          </a:p>
        </p:txBody>
      </p:sp>
      <p:cxnSp>
        <p:nvCxnSpPr>
          <p:cNvPr id="24" name="Connecteur droit avec flèche 23"/>
          <p:cNvCxnSpPr>
            <a:stCxn id="20" idx="3"/>
            <a:endCxn id="19" idx="1"/>
          </p:cNvCxnSpPr>
          <p:nvPr/>
        </p:nvCxnSpPr>
        <p:spPr>
          <a:xfrm>
            <a:off x="4572000" y="2564599"/>
            <a:ext cx="792034" cy="0"/>
          </a:xfrm>
          <a:prstGeom prst="straightConnector1">
            <a:avLst/>
          </a:prstGeom>
          <a:ln>
            <a:tailEnd type="arrow"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 bwMode="auto">
          <a:xfrm>
            <a:off x="4611188" y="2263973"/>
            <a:ext cx="5966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  <a:cs typeface="Consolas" panose="020B0609020204030204" pitchFamily="49" charset="0"/>
              </a:rPr>
              <a:t>Inclut</a:t>
            </a:r>
          </a:p>
        </p:txBody>
      </p:sp>
      <p:grpSp>
        <p:nvGrpSpPr>
          <p:cNvPr id="32" name="Groupe 31"/>
          <p:cNvGrpSpPr/>
          <p:nvPr/>
        </p:nvGrpSpPr>
        <p:grpSpPr>
          <a:xfrm>
            <a:off x="3617100" y="3192882"/>
            <a:ext cx="956300" cy="747698"/>
            <a:chOff x="5458299" y="1739387"/>
            <a:chExt cx="956300" cy="747698"/>
          </a:xfrm>
        </p:grpSpPr>
        <p:sp>
          <p:nvSpPr>
            <p:cNvPr id="33" name="Rectangle 32"/>
            <p:cNvSpPr/>
            <p:nvPr/>
          </p:nvSpPr>
          <p:spPr>
            <a:xfrm>
              <a:off x="5458299" y="1739387"/>
              <a:ext cx="956300" cy="747698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fr-FR" sz="1200" dirty="0">
                  <a:latin typeface="Calibri" panose="020F0502020204030204" pitchFamily="34" charset="0"/>
                </a:rPr>
                <a:t>compilateur</a:t>
              </a:r>
            </a:p>
          </p:txBody>
        </p:sp>
        <p:pic>
          <p:nvPicPr>
            <p:cNvPr id="34" name="Picture 3" descr="C:\Users\bealbouy.IUT\AppData\Local\Microsoft\Windows\Temporary Internet Files\Content.IE5\HBV78X5F\MM900288917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807" y="1796132"/>
              <a:ext cx="439284" cy="43928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Flèche droite 34"/>
          <p:cNvSpPr/>
          <p:nvPr/>
        </p:nvSpPr>
        <p:spPr>
          <a:xfrm>
            <a:off x="4573400" y="3432423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sp>
        <p:nvSpPr>
          <p:cNvPr id="41" name="Carré corné 40"/>
          <p:cNvSpPr/>
          <p:nvPr/>
        </p:nvSpPr>
        <p:spPr>
          <a:xfrm>
            <a:off x="4909507" y="3263542"/>
            <a:ext cx="990600" cy="606378"/>
          </a:xfrm>
          <a:prstGeom prst="foldedCorner">
            <a:avLst/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>
                <a:latin typeface="Calibri" panose="020F0502020204030204" pitchFamily="34" charset="0"/>
              </a:rPr>
              <a:t>MaFenetre.obj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6305371" y="2190750"/>
            <a:ext cx="2752881" cy="747698"/>
            <a:chOff x="3894184" y="1991056"/>
            <a:chExt cx="2752881" cy="747698"/>
          </a:xfrm>
        </p:grpSpPr>
        <p:sp>
          <p:nvSpPr>
            <p:cNvPr id="43" name="Flèche droite 42"/>
            <p:cNvSpPr/>
            <p:nvPr/>
          </p:nvSpPr>
          <p:spPr>
            <a:xfrm>
              <a:off x="3894184" y="2230597"/>
              <a:ext cx="304800" cy="268616"/>
            </a:xfrm>
            <a:prstGeom prst="rightArrow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</a:endParaRPr>
            </a:p>
          </p:txBody>
        </p:sp>
        <p:grpSp>
          <p:nvGrpSpPr>
            <p:cNvPr id="44" name="Groupe 43"/>
            <p:cNvGrpSpPr/>
            <p:nvPr/>
          </p:nvGrpSpPr>
          <p:grpSpPr>
            <a:xfrm>
              <a:off x="4215230" y="1991056"/>
              <a:ext cx="747698" cy="747698"/>
              <a:chOff x="5715000" y="1657350"/>
              <a:chExt cx="1066800" cy="1066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715000" y="1657350"/>
                <a:ext cx="1066800" cy="1066800"/>
              </a:xfrm>
              <a:prstGeom prst="rect">
                <a:avLst/>
              </a:prstGeom>
              <a:effectLst>
                <a:outerShdw blurRad="40000" dist="20000" dir="5400000" rotWithShape="0">
                  <a:schemeClr val="dk2">
                    <a:alpha val="38000"/>
                  </a:scheme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fr-FR" sz="1200" dirty="0" err="1">
                    <a:latin typeface="Calibri" panose="020F0502020204030204" pitchFamily="34" charset="0"/>
                  </a:rPr>
                  <a:t>moc</a:t>
                </a:r>
                <a:endParaRPr lang="fr-FR" sz="1200" dirty="0">
                  <a:latin typeface="Calibri" panose="020F0502020204030204" pitchFamily="34" charset="0"/>
                </a:endParaRPr>
              </a:p>
            </p:txBody>
          </p:sp>
          <p:pic>
            <p:nvPicPr>
              <p:cNvPr id="48" name="Picture 3" descr="C:\Users\bealbouy.IUT\AppData\Local\Microsoft\Windows\Temporary Internet Files\Content.IE5\HBV78X5F\MM900288917[1].gif"/>
              <p:cNvPicPr>
                <a:picLocks noChangeAspect="1" noChangeArrowheads="1" noCrop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5020" y="1738313"/>
                <a:ext cx="626761" cy="626761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Flèche droite 44"/>
            <p:cNvSpPr/>
            <p:nvPr/>
          </p:nvSpPr>
          <p:spPr>
            <a:xfrm>
              <a:off x="4979174" y="2254557"/>
              <a:ext cx="304800" cy="268616"/>
            </a:xfrm>
            <a:prstGeom prst="rightArrow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anose="020F0502020204030204" pitchFamily="34" charset="0"/>
              </a:endParaRPr>
            </a:p>
          </p:txBody>
        </p:sp>
        <p:sp>
          <p:nvSpPr>
            <p:cNvPr id="46" name="Carré corné 45"/>
            <p:cNvSpPr/>
            <p:nvPr/>
          </p:nvSpPr>
          <p:spPr>
            <a:xfrm>
              <a:off x="5300221" y="2172362"/>
              <a:ext cx="1346844" cy="428595"/>
            </a:xfrm>
            <a:prstGeom prst="foldedCorner">
              <a:avLst>
                <a:gd name="adj" fmla="val 39371"/>
              </a:avLst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</a:rPr>
                <a:t>moc_mafenetre.cpp</a:t>
              </a:r>
            </a:p>
          </p:txBody>
        </p:sp>
      </p:grpSp>
      <p:sp>
        <p:nvSpPr>
          <p:cNvPr id="50" name="Flèche droite 49"/>
          <p:cNvSpPr/>
          <p:nvPr/>
        </p:nvSpPr>
        <p:spPr>
          <a:xfrm rot="10800000">
            <a:off x="7487079" y="3432423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7816002" y="3192882"/>
            <a:ext cx="969145" cy="747698"/>
            <a:chOff x="5714999" y="1657350"/>
            <a:chExt cx="1382755" cy="1066800"/>
          </a:xfrm>
        </p:grpSpPr>
        <p:sp>
          <p:nvSpPr>
            <p:cNvPr id="53" name="Rectangle 52"/>
            <p:cNvSpPr/>
            <p:nvPr/>
          </p:nvSpPr>
          <p:spPr>
            <a:xfrm>
              <a:off x="5714999" y="1657350"/>
              <a:ext cx="1382755" cy="10668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fr-FR" sz="1200" dirty="0">
                  <a:latin typeface="Calibri" panose="020F0502020204030204" pitchFamily="34" charset="0"/>
                </a:rPr>
                <a:t>compilateur</a:t>
              </a:r>
            </a:p>
          </p:txBody>
        </p:sp>
        <p:pic>
          <p:nvPicPr>
            <p:cNvPr id="54" name="Picture 3" descr="C:\Users\bealbouy.IUT\AppData\Local\Microsoft\Windows\Temporary Internet Files\Content.IE5\HBV78X5F\MM900288917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995" y="1738313"/>
              <a:ext cx="626761" cy="62676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arré corné 51"/>
          <p:cNvSpPr/>
          <p:nvPr/>
        </p:nvSpPr>
        <p:spPr>
          <a:xfrm>
            <a:off x="6165882" y="3352434"/>
            <a:ext cx="1321196" cy="428595"/>
          </a:xfrm>
          <a:prstGeom prst="foldedCorner">
            <a:avLst>
              <a:gd name="adj" fmla="val 39371"/>
            </a:avLst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dirty="0">
                <a:latin typeface="Calibri" panose="020F0502020204030204" pitchFamily="34" charset="0"/>
              </a:rPr>
              <a:t>moc_mafenetre.obj</a:t>
            </a:r>
          </a:p>
        </p:txBody>
      </p:sp>
      <p:sp>
        <p:nvSpPr>
          <p:cNvPr id="59" name="Flèche droite 58"/>
          <p:cNvSpPr/>
          <p:nvPr/>
        </p:nvSpPr>
        <p:spPr>
          <a:xfrm rot="5400000">
            <a:off x="8148175" y="2867638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sp>
        <p:nvSpPr>
          <p:cNvPr id="61" name="Flèche droite 60"/>
          <p:cNvSpPr/>
          <p:nvPr/>
        </p:nvSpPr>
        <p:spPr>
          <a:xfrm>
            <a:off x="6692698" y="4402638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5723287" y="3913881"/>
            <a:ext cx="969145" cy="977516"/>
            <a:chOff x="5714999" y="1657350"/>
            <a:chExt cx="1382755" cy="1394700"/>
          </a:xfrm>
        </p:grpSpPr>
        <p:sp>
          <p:nvSpPr>
            <p:cNvPr id="64" name="Rectangle 63"/>
            <p:cNvSpPr/>
            <p:nvPr/>
          </p:nvSpPr>
          <p:spPr>
            <a:xfrm>
              <a:off x="5714999" y="1657350"/>
              <a:ext cx="1382755" cy="1394700"/>
            </a:xfrm>
            <a:prstGeom prst="rect">
              <a:avLst/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fr-FR" sz="1200" dirty="0">
                  <a:latin typeface="Calibri" panose="020F0502020204030204" pitchFamily="34" charset="0"/>
                </a:rPr>
                <a:t>Éditeur de liens</a:t>
              </a:r>
            </a:p>
          </p:txBody>
        </p:sp>
        <p:pic>
          <p:nvPicPr>
            <p:cNvPr id="65" name="Picture 3" descr="C:\Users\bealbouy.IUT\AppData\Local\Microsoft\Windows\Temporary Internet Files\Content.IE5\HBV78X5F\MM900288917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995" y="1738313"/>
              <a:ext cx="626761" cy="62676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Carré corné 62"/>
          <p:cNvSpPr/>
          <p:nvPr/>
        </p:nvSpPr>
        <p:spPr>
          <a:xfrm>
            <a:off x="7026605" y="4322649"/>
            <a:ext cx="684803" cy="428595"/>
          </a:xfrm>
          <a:prstGeom prst="foldedCorner">
            <a:avLst>
              <a:gd name="adj" fmla="val 39371"/>
            </a:avLst>
          </a:prstGeom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prog.exe</a:t>
            </a:r>
          </a:p>
        </p:txBody>
      </p:sp>
      <p:sp>
        <p:nvSpPr>
          <p:cNvPr id="66" name="Flèche droite 65"/>
          <p:cNvSpPr/>
          <p:nvPr/>
        </p:nvSpPr>
        <p:spPr>
          <a:xfrm rot="2700000">
            <a:off x="5401143" y="3965389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sp>
        <p:nvSpPr>
          <p:cNvPr id="67" name="Flèche droite 66"/>
          <p:cNvSpPr/>
          <p:nvPr/>
        </p:nvSpPr>
        <p:spPr>
          <a:xfrm rot="8100000">
            <a:off x="6692697" y="3853227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sp>
        <p:nvSpPr>
          <p:cNvPr id="69" name="Flèche droite 68"/>
          <p:cNvSpPr/>
          <p:nvPr/>
        </p:nvSpPr>
        <p:spPr>
          <a:xfrm>
            <a:off x="5350106" y="4402639"/>
            <a:ext cx="304800" cy="268616"/>
          </a:xfrm>
          <a:prstGeom prst="rightArrow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4653453" y="4246449"/>
            <a:ext cx="624004" cy="580995"/>
            <a:chOff x="5317451" y="4166071"/>
            <a:chExt cx="624004" cy="580995"/>
          </a:xfrm>
        </p:grpSpPr>
        <p:sp>
          <p:nvSpPr>
            <p:cNvPr id="71" name="Carré corné 70"/>
            <p:cNvSpPr/>
            <p:nvPr/>
          </p:nvSpPr>
          <p:spPr>
            <a:xfrm>
              <a:off x="5317451" y="4166071"/>
              <a:ext cx="471604" cy="428595"/>
            </a:xfrm>
            <a:prstGeom prst="foldedCorner">
              <a:avLst>
                <a:gd name="adj" fmla="val 39371"/>
              </a:avLst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</a:rPr>
                <a:t>*.obj</a:t>
              </a:r>
            </a:p>
          </p:txBody>
        </p:sp>
        <p:sp>
          <p:nvSpPr>
            <p:cNvPr id="72" name="Carré corné 71"/>
            <p:cNvSpPr/>
            <p:nvPr/>
          </p:nvSpPr>
          <p:spPr>
            <a:xfrm>
              <a:off x="5393651" y="4242271"/>
              <a:ext cx="471604" cy="428595"/>
            </a:xfrm>
            <a:prstGeom prst="foldedCorner">
              <a:avLst>
                <a:gd name="adj" fmla="val 39371"/>
              </a:avLst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</a:rPr>
                <a:t>*.obj</a:t>
              </a:r>
            </a:p>
          </p:txBody>
        </p:sp>
        <p:sp>
          <p:nvSpPr>
            <p:cNvPr id="73" name="Carré corné 72"/>
            <p:cNvSpPr/>
            <p:nvPr/>
          </p:nvSpPr>
          <p:spPr>
            <a:xfrm>
              <a:off x="5469851" y="4318471"/>
              <a:ext cx="471604" cy="428595"/>
            </a:xfrm>
            <a:prstGeom prst="foldedCorner">
              <a:avLst>
                <a:gd name="adj" fmla="val 39371"/>
              </a:avLst>
            </a:prstGeom>
            <a:effectLst>
              <a:outerShdw blurRad="40000" dist="20000" dir="5400000" rotWithShape="0">
                <a:schemeClr val="dk2">
                  <a:alpha val="38000"/>
                </a:scheme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sz="1100" dirty="0">
                  <a:latin typeface="Calibri" panose="020F0502020204030204" pitchFamily="34" charset="0"/>
                </a:rPr>
                <a:t>*.obj</a:t>
              </a:r>
            </a:p>
          </p:txBody>
        </p:sp>
      </p:grpSp>
      <p:sp>
        <p:nvSpPr>
          <p:cNvPr id="77" name="Rectangle à coins arrondis 76"/>
          <p:cNvSpPr/>
          <p:nvPr/>
        </p:nvSpPr>
        <p:spPr>
          <a:xfrm>
            <a:off x="6882803" y="1041434"/>
            <a:ext cx="2220290" cy="578882"/>
          </a:xfrm>
          <a:prstGeom prst="wedgeRoundRectCallout">
            <a:avLst>
              <a:gd name="adj1" fmla="val 3079"/>
              <a:gd name="adj2" fmla="val 1304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Géré automatiquement par l’IDE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36" y="902543"/>
            <a:ext cx="1121901" cy="112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36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3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3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3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3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3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3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3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3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1" grpId="0" animBg="1"/>
      <p:bldP spid="35" grpId="0" animBg="1"/>
      <p:bldP spid="41" grpId="0" animBg="1"/>
      <p:bldP spid="50" grpId="0" animBg="1"/>
      <p:bldP spid="52" grpId="0" animBg="1"/>
      <p:bldP spid="59" grpId="0" animBg="1"/>
      <p:bldP spid="61" grpId="0" animBg="1"/>
      <p:bldP spid="63" grpId="0" animBg="1"/>
      <p:bldP spid="66" grpId="0" animBg="1"/>
      <p:bldP spid="67" grpId="0" animBg="1"/>
      <p:bldP spid="69" grpId="0" animBg="1"/>
      <p:bldP spid="7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dirty="0">
                <a:solidFill>
                  <a:srgbClr val="2F4E6C"/>
                </a:solidFill>
              </a:rPr>
              <a:t>Le code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Mise en page automatique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Widgets personnalisés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Qt Designer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Principe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Présentation de l’interface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085850"/>
            <a:ext cx="6533356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62200" y="1657351"/>
            <a:ext cx="1524000" cy="3047998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  <a:alpha val="50000"/>
                </a:schemeClr>
              </a:gs>
            </a:gsLst>
          </a:gradFill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Boîte de widget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</a:rPr>
              <a:t>Faire glisser des widgets dans la fenêtre éditée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3675" y="1657351"/>
            <a:ext cx="2187943" cy="609600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  <a:alpha val="50000"/>
                </a:schemeClr>
              </a:gs>
            </a:gsLst>
          </a:gradFill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Inspecteur d’objets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</a:rPr>
              <a:t>Présente la hiérarchie des objets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9074" y="1657351"/>
            <a:ext cx="2447925" cy="1981199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  <a:alpha val="50000"/>
                </a:schemeClr>
              </a:gs>
            </a:gsLst>
          </a:gradFill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Fenêtre éditée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</a:rPr>
              <a:t>Sélectionner et disposer les widgets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3675" y="2266950"/>
            <a:ext cx="2187943" cy="1447799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  <a:alpha val="50000"/>
                </a:schemeClr>
              </a:gs>
            </a:gsLst>
          </a:gradFill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Editeur de propriétés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</a:rPr>
              <a:t>Permet de définir les propriétés du widget sélectionné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43675" y="3714750"/>
            <a:ext cx="2187943" cy="990600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0000"/>
                </a:schemeClr>
              </a:gs>
              <a:gs pos="35000">
                <a:schemeClr val="accent6">
                  <a:tint val="37000"/>
                  <a:satMod val="300000"/>
                  <a:alpha val="50000"/>
                </a:schemeClr>
              </a:gs>
              <a:gs pos="100000">
                <a:schemeClr val="accent6">
                  <a:tint val="15000"/>
                  <a:satMod val="350000"/>
                  <a:alpha val="50000"/>
                </a:schemeClr>
              </a:gs>
            </a:gsLst>
          </a:gradFill>
          <a:effectLst>
            <a:outerShdw blurRad="40000" dist="20000" dir="5400000" rotWithShape="0">
              <a:schemeClr val="dk2">
                <a:alpha val="38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</a:rPr>
              <a:t>Connecteur signaux / slots,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</a:rPr>
              <a:t>Editeur d’actions (éléments de menus),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</a:rPr>
              <a:t>Explorateur de ressources</a:t>
            </a:r>
          </a:p>
        </p:txBody>
      </p:sp>
    </p:spTree>
    <p:extLst>
      <p:ext uri="{BB962C8B-B14F-4D97-AF65-F5344CB8AC3E}">
        <p14:creationId xmlns:p14="http://schemas.microsoft.com/office/powerpoint/2010/main" val="3174447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Rien ne vaut une démonstration</a:t>
            </a:r>
          </a:p>
          <a:p>
            <a:pPr lvl="1"/>
            <a:r>
              <a:rPr lang="fr-FR" dirty="0"/>
              <a:t>Réalisons cette interface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dirty="0">
                <a:solidFill>
                  <a:srgbClr val="2F4E6C"/>
                </a:solidFill>
              </a:rPr>
              <a:t>Le code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Mise en page automatique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Widgets personnalisés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Qt Designer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Présentation de l’interface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1466"/>
            <a:ext cx="31432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7010400" y="3257549"/>
            <a:ext cx="2057400" cy="715089"/>
          </a:xfrm>
          <a:prstGeom prst="wedgeRoundRectCallout">
            <a:avLst>
              <a:gd name="adj1" fmla="val -106944"/>
              <a:gd name="adj2" fmla="val 8647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Au clic sur ce bouton, on doit afficher la fenêtre « About </a:t>
            </a:r>
            <a:r>
              <a:rPr lang="fr-FR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Qt</a:t>
            </a:r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 »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000875" y="4096227"/>
            <a:ext cx="2057400" cy="715089"/>
          </a:xfrm>
          <a:prstGeom prst="wedgeRoundRectCallout">
            <a:avLst>
              <a:gd name="adj1" fmla="val -57407"/>
              <a:gd name="adj2" fmla="val -214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dirty="0">
                <a:latin typeface="Segoe UI" panose="020B0502040204020203" pitchFamily="34" charset="0"/>
                <a:cs typeface="Segoe UI" panose="020B0502040204020203" pitchFamily="34" charset="0"/>
              </a:rPr>
              <a:t>Au clic sur ce bouton, on doit afficher le message « Bonjour »</a:t>
            </a:r>
          </a:p>
        </p:txBody>
      </p:sp>
      <p:sp>
        <p:nvSpPr>
          <p:cNvPr id="10" name="Rectangle à coins arrondis 9">
            <a:hlinkClick r:id="rId3" action="ppaction://hlinkfile"/>
          </p:cNvPr>
          <p:cNvSpPr/>
          <p:nvPr/>
        </p:nvSpPr>
        <p:spPr>
          <a:xfrm>
            <a:off x="2667000" y="4253746"/>
            <a:ext cx="2259330" cy="40005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0000" dist="23000" dir="5400000" rotWithShape="0">
              <a:schemeClr val="dk2"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  <a:latin typeface="Calibri" panose="020F0502020204030204" pitchFamily="34" charset="0"/>
              </a:rPr>
              <a:t>La solution</a:t>
            </a:r>
          </a:p>
        </p:txBody>
      </p:sp>
    </p:spTree>
    <p:extLst>
      <p:ext uri="{BB962C8B-B14F-4D97-AF65-F5344CB8AC3E}">
        <p14:creationId xmlns:p14="http://schemas.microsoft.com/office/powerpoint/2010/main" val="27953664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l’interface précédente</a:t>
            </a:r>
          </a:p>
          <a:p>
            <a:pPr lvl="1"/>
            <a:r>
              <a:rPr lang="fr-FR" dirty="0"/>
              <a:t>2 lignes de codes !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« Code </a:t>
            </a:r>
            <a:r>
              <a:rPr lang="fr-FR" dirty="0" err="1"/>
              <a:t>less</a:t>
            </a:r>
            <a:r>
              <a:rPr lang="fr-FR" dirty="0"/>
              <a:t> » donc « </a:t>
            </a:r>
            <a:r>
              <a:rPr lang="fr-FR" dirty="0" err="1"/>
              <a:t>Create</a:t>
            </a:r>
            <a:r>
              <a:rPr lang="fr-FR" dirty="0"/>
              <a:t> more »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2F4E6C"/>
                </a:solidFill>
              </a:rPr>
              <a:t>Introduction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Qt Widgets</a:t>
            </a:r>
          </a:p>
          <a:p>
            <a:pPr lvl="0"/>
            <a:r>
              <a:rPr lang="fr-FR" dirty="0">
                <a:solidFill>
                  <a:srgbClr val="2F4E6C"/>
                </a:solidFill>
              </a:rPr>
              <a:t>Le code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Programme type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Systèmes de coordonnées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Relations entre widgets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Mise en page automatique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Widgets personnalisés</a:t>
            </a:r>
          </a:p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Qt Designer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Principe</a:t>
            </a:r>
          </a:p>
          <a:p>
            <a:pPr lvl="1"/>
            <a:r>
              <a:rPr lang="fr-FR" dirty="0">
                <a:solidFill>
                  <a:srgbClr val="2F4E6C"/>
                </a:solidFill>
              </a:rPr>
              <a:t>Présentation de l’interface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Démonstration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87802508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50">
        <p14:prism dir="r"/>
      </p:transition>
    </mc:Choice>
    <mc:Fallback xmlns="">
      <p:transition spd="slow" advTm="9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 animBg="1"/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vit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23272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pic>
        <p:nvPicPr>
          <p:cNvPr id="2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4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0"/>
    </mc:Choice>
    <mc:Fallback xmlns="">
      <p:transition advTm="95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 p14:presetBounceEnd="60000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 p14:presetBounceEnd="6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-3.33333E-6 L 0.00017 0.2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01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40000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4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000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accel="4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showWhenStopped="0">
                    <p:cTn id="3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9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390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0">
        <p15:prstTrans prst="fractur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 façons de faire une interface graphique</a:t>
            </a:r>
          </a:p>
          <a:p>
            <a:pPr lvl="1"/>
            <a:r>
              <a:rPr lang="fr-FR" dirty="0"/>
              <a:t>Par le module </a:t>
            </a:r>
            <a:r>
              <a:rPr lang="fr-FR" dirty="0" err="1"/>
              <a:t>Qt</a:t>
            </a:r>
            <a:r>
              <a:rPr lang="fr-FR" dirty="0"/>
              <a:t> Widgets</a:t>
            </a:r>
          </a:p>
          <a:p>
            <a:pPr lvl="2"/>
            <a:r>
              <a:rPr lang="fr-FR" dirty="0"/>
              <a:t>Historique, établi, performant</a:t>
            </a:r>
          </a:p>
          <a:p>
            <a:pPr lvl="2"/>
            <a:r>
              <a:rPr lang="fr-FR" dirty="0"/>
              <a:t>Optimisé pour les applications bureaux</a:t>
            </a:r>
          </a:p>
          <a:p>
            <a:pPr lvl="1"/>
            <a:r>
              <a:rPr lang="fr-FR" dirty="0"/>
              <a:t>Par le module </a:t>
            </a:r>
            <a:r>
              <a:rPr lang="fr-FR" dirty="0" err="1"/>
              <a:t>Qt</a:t>
            </a:r>
            <a:r>
              <a:rPr lang="fr-FR" dirty="0"/>
              <a:t> Quick / QML</a:t>
            </a:r>
          </a:p>
          <a:p>
            <a:pPr lvl="2"/>
            <a:r>
              <a:rPr lang="fr-FR" dirty="0"/>
              <a:t>Nouveau, à la mode, évolution constante</a:t>
            </a:r>
          </a:p>
          <a:p>
            <a:pPr lvl="2"/>
            <a:r>
              <a:rPr lang="fr-FR" dirty="0"/>
              <a:t>Orienté vers les applications tactiles modernes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8763-6C8A-413F-B744-2C0F40D941F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Introduction</a:t>
            </a:r>
          </a:p>
          <a:p>
            <a:pPr lvl="1"/>
            <a:r>
              <a:rPr lang="fr-FR" dirty="0" err="1"/>
              <a:t>Qt</a:t>
            </a:r>
            <a:r>
              <a:rPr lang="fr-FR" dirty="0"/>
              <a:t> Widgets</a:t>
            </a:r>
          </a:p>
          <a:p>
            <a:r>
              <a:rPr lang="fr-FR" dirty="0"/>
              <a:t>Le code</a:t>
            </a:r>
          </a:p>
          <a:p>
            <a:pPr lvl="1"/>
            <a:r>
              <a:rPr lang="fr-FR" dirty="0"/>
              <a:t>Programme type</a:t>
            </a:r>
          </a:p>
          <a:p>
            <a:pPr lvl="1"/>
            <a:r>
              <a:rPr lang="fr-FR" dirty="0"/>
              <a:t>Systèmes de coordonnées</a:t>
            </a:r>
          </a:p>
          <a:p>
            <a:pPr lvl="1"/>
            <a:r>
              <a:rPr lang="fr-FR" dirty="0"/>
              <a:t>Relations entre widgets</a:t>
            </a:r>
          </a:p>
          <a:p>
            <a:pPr lvl="1"/>
            <a:r>
              <a:rPr lang="fr-FR" dirty="0"/>
              <a:t>Mise en page automatique</a:t>
            </a:r>
          </a:p>
          <a:p>
            <a:pPr lvl="1"/>
            <a:r>
              <a:rPr lang="fr-FR" dirty="0"/>
              <a:t>Widgets personnalisés</a:t>
            </a:r>
          </a:p>
          <a:p>
            <a:r>
              <a:rPr lang="fr-FR" dirty="0" err="1"/>
              <a:t>Qt</a:t>
            </a:r>
            <a:r>
              <a:rPr lang="fr-FR" dirty="0"/>
              <a:t> Designer</a:t>
            </a:r>
          </a:p>
          <a:p>
            <a:pPr lvl="1"/>
            <a:r>
              <a:rPr lang="fr-FR" dirty="0"/>
              <a:t>Principe</a:t>
            </a:r>
          </a:p>
          <a:p>
            <a:pPr lvl="1"/>
            <a:r>
              <a:rPr lang="fr-FR" dirty="0"/>
              <a:t>Présentation de l’interface</a:t>
            </a:r>
          </a:p>
          <a:p>
            <a:pPr lvl="1"/>
            <a:r>
              <a:rPr lang="fr-FR" dirty="0"/>
              <a:t>Démonstration</a:t>
            </a:r>
          </a:p>
          <a:p>
            <a:pPr lvl="1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2238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Qt</a:t>
            </a:r>
            <a:r>
              <a:rPr lang="fr-FR" dirty="0"/>
              <a:t> Widgets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fr-FR" sz="2400" dirty="0"/>
              <a:t>Propose un lot d’éléments graphiques permettant de créer des GUI classiques</a:t>
            </a:r>
          </a:p>
          <a:p>
            <a:pPr lvl="1"/>
            <a:r>
              <a:rPr lang="fr-FR" sz="2000" dirty="0"/>
              <a:t>Les éléments graphiques sont appelés des Widgets</a:t>
            </a:r>
          </a:p>
          <a:p>
            <a:pPr lvl="1"/>
            <a:r>
              <a:rPr lang="fr-FR" sz="2000" dirty="0"/>
              <a:t>Ils sont « </a:t>
            </a:r>
            <a:r>
              <a:rPr lang="fr-FR" sz="2000" dirty="0" err="1"/>
              <a:t>stylables</a:t>
            </a:r>
            <a:r>
              <a:rPr lang="fr-FR" sz="2000" dirty="0"/>
              <a:t> »</a:t>
            </a:r>
          </a:p>
          <a:p>
            <a:pPr lvl="1"/>
            <a:r>
              <a:rPr lang="fr-FR" sz="2000" dirty="0"/>
              <a:t>Par défaut dans le style de l’OS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>
            <a:normAutofit lnSpcReduction="10000"/>
          </a:bodyPr>
          <a:lstStyle/>
          <a:p>
            <a:pPr lvl="0"/>
            <a:r>
              <a:rPr lang="fr-FR" b="1" dirty="0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Introduction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effectLst>
                  <a:outerShdw blurRad="63500" dist="37357" dir="2700000" rotWithShape="0">
                    <a:schemeClr val="tx1">
                      <a:alpha val="43137"/>
                    </a:schemeClr>
                  </a:outerShdw>
                </a:effectLst>
              </a:rPr>
              <a:t>Qt Widgets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Le code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Programme type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Systèmes de coordonnées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Relations entre widgets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Mise en page automatique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 dirty="0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 dirty="0">
                <a:solidFill>
                  <a:srgbClr val="79D2FF"/>
                </a:solidFill>
              </a:rPr>
              <a:t>Conclusion</a:t>
            </a:r>
          </a:p>
        </p:txBody>
      </p:sp>
      <p:pic>
        <p:nvPicPr>
          <p:cNvPr id="1028" name="Picture 4" descr="Windows XP Style Widget Gall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201293"/>
            <a:ext cx="1203774" cy="81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Style Widget Gall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99" y="3200368"/>
            <a:ext cx="1206495" cy="82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cintosh Style Widget Galle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32" y="3200368"/>
            <a:ext cx="1206495" cy="82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TK Style Widget Galle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451" y="3243287"/>
            <a:ext cx="925140" cy="7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usion Style Widget Gall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713" y="3218776"/>
            <a:ext cx="1068287" cy="783411"/>
          </a:xfrm>
          <a:prstGeom prst="rect">
            <a:avLst/>
          </a:prstGeom>
          <a:noFill/>
          <a:effectLst>
            <a:outerShdw blurRad="38100" dist="63500" dir="2700000" algn="tl" rotWithShape="0">
              <a:schemeClr val="dk2">
                <a:alpha val="76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 bwMode="auto">
          <a:xfrm>
            <a:off x="2341456" y="4016573"/>
            <a:ext cx="1092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>
                <a:latin typeface="Calibri" panose="020F0502020204030204" pitchFamily="34" charset="0"/>
                <a:cs typeface="Consolas" panose="020B0609020204030204" pitchFamily="49" charset="0"/>
              </a:rPr>
              <a:t>Windows XP</a:t>
            </a:r>
          </a:p>
        </p:txBody>
      </p:sp>
      <p:sp>
        <p:nvSpPr>
          <p:cNvPr id="17" name="ZoneTexte 16"/>
          <p:cNvSpPr txBox="1"/>
          <p:nvPr/>
        </p:nvSpPr>
        <p:spPr bwMode="auto">
          <a:xfrm>
            <a:off x="3670725" y="4016573"/>
            <a:ext cx="8668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>
                <a:latin typeface="Calibri" panose="020F0502020204030204" pitchFamily="34" charset="0"/>
                <a:cs typeface="Consolas" panose="020B0609020204030204" pitchFamily="49" charset="0"/>
              </a:rPr>
              <a:t>Windows</a:t>
            </a:r>
          </a:p>
        </p:txBody>
      </p:sp>
      <p:sp>
        <p:nvSpPr>
          <p:cNvPr id="18" name="ZoneTexte 17"/>
          <p:cNvSpPr txBox="1"/>
          <p:nvPr/>
        </p:nvSpPr>
        <p:spPr bwMode="auto">
          <a:xfrm>
            <a:off x="4580023" y="4016573"/>
            <a:ext cx="14691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>
                <a:latin typeface="Calibri" panose="020F0502020204030204" pitchFamily="34" charset="0"/>
                <a:cs typeface="Consolas" panose="020B0609020204030204" pitchFamily="49" charset="0"/>
              </a:rPr>
              <a:t>Windows courant</a:t>
            </a:r>
          </a:p>
        </p:txBody>
      </p:sp>
      <p:sp>
        <p:nvSpPr>
          <p:cNvPr id="19" name="ZoneTexte 18"/>
          <p:cNvSpPr txBox="1"/>
          <p:nvPr/>
        </p:nvSpPr>
        <p:spPr bwMode="auto">
          <a:xfrm>
            <a:off x="6154624" y="4016573"/>
            <a:ext cx="740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>
                <a:latin typeface="Calibri" panose="020F0502020204030204" pitchFamily="34" charset="0"/>
                <a:cs typeface="Consolas" panose="020B0609020204030204" pitchFamily="49" charset="0"/>
              </a:rPr>
              <a:t>Mac OS</a:t>
            </a:r>
          </a:p>
        </p:txBody>
      </p:sp>
      <p:sp>
        <p:nvSpPr>
          <p:cNvPr id="20" name="ZoneTexte 19"/>
          <p:cNvSpPr txBox="1"/>
          <p:nvPr/>
        </p:nvSpPr>
        <p:spPr bwMode="auto">
          <a:xfrm>
            <a:off x="7362661" y="4016573"/>
            <a:ext cx="478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>
                <a:latin typeface="Calibri" panose="020F0502020204030204" pitchFamily="34" charset="0"/>
                <a:cs typeface="Consolas" panose="020B0609020204030204" pitchFamily="49" charset="0"/>
              </a:rPr>
              <a:t>GTK</a:t>
            </a:r>
          </a:p>
        </p:txBody>
      </p:sp>
      <p:sp>
        <p:nvSpPr>
          <p:cNvPr id="21" name="ZoneTexte 20"/>
          <p:cNvSpPr txBox="1"/>
          <p:nvPr/>
        </p:nvSpPr>
        <p:spPr bwMode="auto">
          <a:xfrm>
            <a:off x="8278677" y="4016573"/>
            <a:ext cx="662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 dirty="0">
                <a:latin typeface="Calibri" panose="020F0502020204030204" pitchFamily="34" charset="0"/>
                <a:cs typeface="Consolas" panose="020B0609020204030204" pitchFamily="49" charset="0"/>
              </a:rPr>
              <a:t>Fusion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19977" r="5254" b="5990"/>
          <a:stretch/>
        </p:blipFill>
        <p:spPr bwMode="auto">
          <a:xfrm>
            <a:off x="4718518" y="3200368"/>
            <a:ext cx="1139183" cy="777308"/>
          </a:xfrm>
          <a:prstGeom prst="rect">
            <a:avLst/>
          </a:prstGeom>
          <a:noFill/>
          <a:ln/>
          <a:effectLst>
            <a:outerShdw blurRad="38100" dist="63500" dir="2700000" algn="tl" rotWithShape="0">
              <a:schemeClr val="dk2">
                <a:alpha val="76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68602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Qt</a:t>
            </a:r>
            <a:r>
              <a:rPr lang="fr-FR" dirty="0"/>
              <a:t> Widgets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Exemples de widgets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Benjamin ALBOUY-KISSI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Introduction</a:t>
            </a:r>
          </a:p>
          <a:p>
            <a:pPr lvl="1"/>
            <a:r>
              <a:rPr lang="fr-FR" b="1">
                <a:solidFill>
                  <a:srgbClr val="EFFAFF"/>
                </a:solidFill>
                <a:effectLst>
                  <a:outerShdw blurRad="63500" dist="37357" dir="2700000" rotWithShape="0">
                    <a:srgbClr val="EFFAFF">
                      <a:alpha val="43137"/>
                    </a:srgbClr>
                  </a:outerShdw>
                </a:effectLst>
              </a:rPr>
              <a:t>Qt Widgets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Le code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Programme type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Systèmes de coordonnées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Relations entre widgets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Mise en page automatique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Widgets personnalisés</a:t>
            </a:r>
          </a:p>
          <a:p>
            <a:pPr lvl="0"/>
            <a:r>
              <a:rPr lang="fr-FR">
                <a:solidFill>
                  <a:srgbClr val="79D2FF"/>
                </a:solidFill>
              </a:rPr>
              <a:t>Qt Designer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Principe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Présentation de l’interface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Démonstration</a:t>
            </a:r>
          </a:p>
          <a:p>
            <a:pPr lvl="1"/>
            <a:r>
              <a:rPr lang="fr-FR">
                <a:solidFill>
                  <a:srgbClr val="79D2FF"/>
                </a:solidFill>
              </a:rPr>
              <a:t>Conclusion</a:t>
            </a:r>
            <a:endParaRPr lang="fr-FR" dirty="0">
              <a:solidFill>
                <a:srgbClr val="79D2FF"/>
              </a:solidFill>
            </a:endParaRPr>
          </a:p>
        </p:txBody>
      </p:sp>
      <p:pic>
        <p:nvPicPr>
          <p:cNvPr id="2050" name="Picture 2" descr="http://127.0.0.1:47873/help/1-5816/ms.help?content/Digia%20Plc/store/qt_5_1.mshc;/html/qtwidgets/images/windowsvista-push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790165"/>
            <a:ext cx="8191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27.0.0.1:47873/help/1-5816/ms.help?content/Digia%20Plc/store/qt_5_1.mshc;/html/qtwidgets/images/windowsvista-checkbo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3503"/>
            <a:ext cx="1809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127.0.0.1:47873/help/1-5816/ms.help?content/Digia%20Plc/store/qt_5_1.mshc;/html/qtwidgets/images/windowsvista-radio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7" y="1823503"/>
            <a:ext cx="1809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127.0.0.1:47873/help/1-5816/ms.help?content/Digia%20Plc/store/qt_5_1.mshc;/html/qtwidgets/images/windowsvista-list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6113"/>
            <a:ext cx="2381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127.0.0.1:47873/help/1-5816/ms.help?content/Digia%20Plc/store/qt_5_1.mshc;/html/qtwidgets/images/windowsvista-tabl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131351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127.0.0.1:47873/help/1-5816/ms.help?content/Digia%20Plc/store/qt_5_1.mshc;/html/qtwidgets/images/windowsvista-progressba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2" y="4257675"/>
            <a:ext cx="17145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127.0.0.1:47873/help/1-5816/ms.help?content/Digia%20Plc/store/qt_5_1.mshc;/html/qtwidgets/images/windowsvista-timeedi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28" y="3880026"/>
            <a:ext cx="31146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127.0.0.1:47873/help/1-5816/ms.help?content/Digia%20Plc/store/qt_5_1.mshc;/html/qtwidgets/images/windowsvista-slid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3884788"/>
            <a:ext cx="311467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127.0.0.1:47873/help/1-5816/ms.help?content/Digia%20Plc/store/qt_5_1.mshc;/html/qtwidgets/images/windowsvista-horizontalscrollba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53" y="4281487"/>
            <a:ext cx="30956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127.0.0.1:47873/help/1-5816/ms.help?content/Digia%20Plc/store/qt_5_1.mshc;/html/qtwidgets/images/windowsvista-calendarwidge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217075"/>
            <a:ext cx="214312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49586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6" y="1"/>
            <a:ext cx="9144000" cy="51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B71F98-063C-4739-99A1-73513BDC38F4}" type="datetime1">
              <a:rPr lang="fr-FR" smtClean="0"/>
              <a:t>18/10/2022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Benjamin ALBOUY-KISSI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38763-6C8A-413F-B744-2C0F40D941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1618" y="4767626"/>
            <a:ext cx="371474" cy="3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-685799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0" y="0"/>
            <a:ext cx="1855484" cy="342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46" y="342901"/>
            <a:ext cx="9142854" cy="685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8468"/>
            <a:ext cx="804333" cy="3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wing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99290" y="278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31574"/>
      </p:ext>
    </p:extLst>
  </p:cSld>
  <p:clrMapOvr>
    <a:masterClrMapping/>
  </p:clrMapOvr>
  <p:transition spd="slow" advTm="9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33333E-6 L 0.00017 0.2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6" grpId="0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>
                <a:solidFill>
                  <a:srgbClr val="EFFAFF"/>
                </a:solidFill>
              </a:rPr>
              <a:t>Qt Widgets</a:t>
            </a:r>
            <a:br>
              <a:rPr lang="fr-FR">
                <a:solidFill>
                  <a:srgbClr val="EFFAFF"/>
                </a:solidFill>
              </a:rPr>
            </a:br>
            <a:r>
              <a:rPr lang="fr-FR">
                <a:solidFill>
                  <a:srgbClr val="EFFAFF"/>
                </a:solidFill>
              </a:rPr>
              <a:t>Création d’interfaces graphiques</a:t>
            </a:r>
            <a:endParaRPr lang="fr-FR" dirty="0">
              <a:solidFill>
                <a:srgbClr val="EFFAFF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7300" y="3363838"/>
            <a:ext cx="6629400" cy="1320080"/>
          </a:xfrm>
        </p:spPr>
        <p:txBody>
          <a:bodyPr>
            <a:normAutofit lnSpcReduction="10000"/>
          </a:bodyPr>
          <a:lstStyle/>
          <a:p>
            <a:pPr lvl="0"/>
            <a:r>
              <a:rPr lang="fr-FR" dirty="0">
                <a:solidFill>
                  <a:srgbClr val="1C2E40"/>
                </a:solidFill>
                <a:effectLst>
                  <a:outerShdw blurRad="38100" dist="38100" dir="2700000" algn="tl">
                    <a:srgbClr val="000000">
                      <a:alpha val="50000"/>
                    </a:srgbClr>
                  </a:outerShdw>
                </a:effectLst>
              </a:rPr>
              <a:t>Présentation du module</a:t>
            </a:r>
          </a:p>
          <a:p>
            <a:pPr lvl="0"/>
            <a:r>
              <a:rPr lang="fr-FR" dirty="0">
                <a:solidFill>
                  <a:srgbClr val="FFFFFF"/>
                </a:solidFill>
              </a:rPr>
              <a:t>Le code</a:t>
            </a:r>
          </a:p>
          <a:p>
            <a:pPr lvl="0"/>
            <a:r>
              <a:rPr lang="fr-FR" dirty="0" err="1">
                <a:solidFill>
                  <a:srgbClr val="FFFFFF"/>
                </a:solidFill>
              </a:rPr>
              <a:t>QtDesigner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683918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Benjamin ALBOUY-KISSI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06109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swi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3618" y="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99136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 uiExpand="1" build="p"/>
      <p:bldP spid="9" grpId="1" uiExpand="1" build="p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ThèmeCours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Cours" id="{3B3559D6-2344-478B-B5F2-B04BF4EC8356}" vid="{C8B8989B-C3B0-4E32-B700-3C3CD3EA6968}"/>
    </a:ext>
  </a:extLst>
</a:theme>
</file>

<file path=ppt/theme/theme2.xml><?xml version="1.0" encoding="utf-8"?>
<a:theme xmlns:a="http://schemas.openxmlformats.org/drawingml/2006/main" name="ThèmeCours - Sondag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Cours - Vide">
  <a:themeElements>
    <a:clrScheme name="Personnalisé 5">
      <a:dk1>
        <a:srgbClr val="1C2E40"/>
      </a:dk1>
      <a:lt1>
        <a:srgbClr val="EFFAFF"/>
      </a:lt1>
      <a:dk2>
        <a:srgbClr val="2F4E6C"/>
      </a:dk2>
      <a:lt2>
        <a:srgbClr val="1E1E1E"/>
      </a:lt2>
      <a:accent1>
        <a:srgbClr val="FFFFFF"/>
      </a:accent1>
      <a:accent2>
        <a:srgbClr val="DDF4FF"/>
      </a:accent2>
      <a:accent3>
        <a:srgbClr val="C5ECFF"/>
      </a:accent3>
      <a:accent4>
        <a:srgbClr val="B3E6FF"/>
      </a:accent4>
      <a:accent5>
        <a:srgbClr val="FFC000"/>
      </a:accent5>
      <a:accent6>
        <a:srgbClr val="79D2FF"/>
      </a:accent6>
      <a:hlink>
        <a:srgbClr val="92D050"/>
      </a:hlink>
      <a:folHlink>
        <a:srgbClr val="00B050"/>
      </a:folHlink>
    </a:clrScheme>
    <a:fontScheme name="Université d'Auvergne v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000" kern="1200" dirty="0" smtClean="0">
            <a:solidFill>
              <a:schemeClr val="bg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>
    <a:extraClrScheme>
      <a:clrScheme name="Université d'Auvergne v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é d'Auvergne v20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é d'Auvergne v20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F49100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D8300"/>
        </a:accent6>
        <a:hlink>
          <a:srgbClr val="FF6600"/>
        </a:hlink>
        <a:folHlink>
          <a:srgbClr val="D470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Cours" id="{146400EA-824B-4498-9D0D-4361E32C868C}" vid="{64738C07-2E63-4F7F-A690-E566BAAAD5C7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Université d'Auvergne</Template>
  <TotalTime>9623</TotalTime>
  <Words>2746</Words>
  <Application>Microsoft Office PowerPoint</Application>
  <PresentationFormat>Affichage à l'écran (16:9)</PresentationFormat>
  <Paragraphs>771</Paragraphs>
  <Slides>40</Slides>
  <Notes>1</Notes>
  <HiddenSlides>0</HiddenSlides>
  <MMClips>13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Segoe UI</vt:lpstr>
      <vt:lpstr>ThèmeCours</vt:lpstr>
      <vt:lpstr>ThèmeCours - Sondage</vt:lpstr>
      <vt:lpstr>ThèmeCours - Vide</vt:lpstr>
      <vt:lpstr>Présentation PowerPoint</vt:lpstr>
      <vt:lpstr>Qt Widgets Création d’interfaces graphiques</vt:lpstr>
      <vt:lpstr>Qt Widgets Création d’interfaces graphiques</vt:lpstr>
      <vt:lpstr>Présentation PowerPoint</vt:lpstr>
      <vt:lpstr>Introduction</vt:lpstr>
      <vt:lpstr>Qt Widgets</vt:lpstr>
      <vt:lpstr>Qt Widgets</vt:lpstr>
      <vt:lpstr>Présentation PowerPoint</vt:lpstr>
      <vt:lpstr>Qt Widgets Création d’interfaces graphiques</vt:lpstr>
      <vt:lpstr>Qt Widgets Création d’interfaces graphiques</vt:lpstr>
      <vt:lpstr>Présentation PowerPoint</vt:lpstr>
      <vt:lpstr>Programme type</vt:lpstr>
      <vt:lpstr>Création d’une fenêtre</vt:lpstr>
      <vt:lpstr>Note sur la géométrie des widgets</vt:lpstr>
      <vt:lpstr>Note sur la géométrie des widgets</vt:lpstr>
      <vt:lpstr>Ajout de widgets enfants</vt:lpstr>
      <vt:lpstr>Ajout de « logique » dans la GUI</vt:lpstr>
      <vt:lpstr>Positionnement automatique des widgets</vt:lpstr>
      <vt:lpstr>Positionnement automatique des widgets</vt:lpstr>
      <vt:lpstr>Positionnement automatique des widgets</vt:lpstr>
      <vt:lpstr>Positionnement automatique des widgets</vt:lpstr>
      <vt:lpstr>Positionnement automatique des widgets</vt:lpstr>
      <vt:lpstr>Widgets personnalisés</vt:lpstr>
      <vt:lpstr>Widgets personnalisés</vt:lpstr>
      <vt:lpstr>Widgets personnalisés</vt:lpstr>
      <vt:lpstr>Widgets personnalisés</vt:lpstr>
      <vt:lpstr>Widgets personnalisés</vt:lpstr>
      <vt:lpstr>Présentation PowerPoint</vt:lpstr>
      <vt:lpstr>Qt Widgets Création d’interfaces graphiques</vt:lpstr>
      <vt:lpstr>Qt Widgets Création d’interfaces graphiques</vt:lpstr>
      <vt:lpstr>Présentation PowerPoint</vt:lpstr>
      <vt:lpstr>Dans la vraie vie</vt:lpstr>
      <vt:lpstr>Pour « Create more » et « code » encore « lesser »</vt:lpstr>
      <vt:lpstr>Relations entre fichiers sources et Qt Designer</vt:lpstr>
      <vt:lpstr>Présentation de l’interface</vt:lpstr>
      <vt:lpstr>Démonstration</vt:lpstr>
      <vt:lpstr>Conclusion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Woazim</dc:creator>
  <cp:lastModifiedBy>Benjamin ALBOUY-KISSI</cp:lastModifiedBy>
  <cp:revision>302</cp:revision>
  <cp:lastPrinted>1601-01-01T00:00:00Z</cp:lastPrinted>
  <dcterms:created xsi:type="dcterms:W3CDTF">2009-07-19T18:33:20Z</dcterms:created>
  <dcterms:modified xsi:type="dcterms:W3CDTF">2022-10-18T12:55:24Z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