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9" r:id="rId2"/>
    <p:sldMasterId id="2147483712" r:id="rId3"/>
  </p:sldMasterIdLst>
  <p:notesMasterIdLst>
    <p:notesMasterId r:id="rId49"/>
  </p:notesMasterIdLst>
  <p:sldIdLst>
    <p:sldId id="469" r:id="rId4"/>
    <p:sldId id="470" r:id="rId5"/>
    <p:sldId id="471" r:id="rId6"/>
    <p:sldId id="472" r:id="rId7"/>
    <p:sldId id="355" r:id="rId8"/>
    <p:sldId id="430" r:id="rId9"/>
    <p:sldId id="431" r:id="rId10"/>
    <p:sldId id="432" r:id="rId11"/>
    <p:sldId id="433" r:id="rId12"/>
    <p:sldId id="434" r:id="rId13"/>
    <p:sldId id="436" r:id="rId14"/>
    <p:sldId id="437" r:id="rId15"/>
    <p:sldId id="438" r:id="rId16"/>
    <p:sldId id="473" r:id="rId17"/>
    <p:sldId id="474" r:id="rId18"/>
    <p:sldId id="475" r:id="rId19"/>
    <p:sldId id="476" r:id="rId20"/>
    <p:sldId id="439" r:id="rId21"/>
    <p:sldId id="442" r:id="rId22"/>
    <p:sldId id="441" r:id="rId23"/>
    <p:sldId id="435" r:id="rId24"/>
    <p:sldId id="443" r:id="rId25"/>
    <p:sldId id="444" r:id="rId26"/>
    <p:sldId id="446" r:id="rId27"/>
    <p:sldId id="449" r:id="rId28"/>
    <p:sldId id="450" r:id="rId29"/>
    <p:sldId id="451" r:id="rId30"/>
    <p:sldId id="447" r:id="rId31"/>
    <p:sldId id="452" r:id="rId32"/>
    <p:sldId id="453" r:id="rId33"/>
    <p:sldId id="454" r:id="rId34"/>
    <p:sldId id="455" r:id="rId35"/>
    <p:sldId id="460" r:id="rId36"/>
    <p:sldId id="462" r:id="rId37"/>
    <p:sldId id="461" r:id="rId38"/>
    <p:sldId id="468" r:id="rId39"/>
    <p:sldId id="467" r:id="rId40"/>
    <p:sldId id="457" r:id="rId41"/>
    <p:sldId id="463" r:id="rId42"/>
    <p:sldId id="464" r:id="rId43"/>
    <p:sldId id="465" r:id="rId44"/>
    <p:sldId id="458" r:id="rId45"/>
    <p:sldId id="477" r:id="rId46"/>
    <p:sldId id="478" r:id="rId47"/>
    <p:sldId id="479" r:id="rId4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DC960"/>
    <a:srgbClr val="2B91AF"/>
    <a:srgbClr val="969696"/>
    <a:srgbClr val="FFFFFF"/>
    <a:srgbClr val="0000FF"/>
    <a:srgbClr val="A50021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28" autoAdjust="0"/>
    <p:restoredTop sz="94675" autoAdjust="0"/>
  </p:normalViewPr>
  <p:slideViewPr>
    <p:cSldViewPr snapToObjects="1">
      <p:cViewPr varScale="1">
        <p:scale>
          <a:sx n="133" d="100"/>
          <a:sy n="133" d="100"/>
        </p:scale>
        <p:origin x="50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3FA895-FDAD-4754-B94F-19C6A070BB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22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4FD94C-5FEA-41E7-8784-DCAA495F71ED}" type="slidenum">
              <a:rPr lang="fr-FR" smtClean="0"/>
              <a:pPr eaLnBrk="1" hangingPunct="1"/>
              <a:t>2</a:t>
            </a:fld>
            <a:endParaRPr lang="fr-F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46" y="797290"/>
            <a:ext cx="9142854" cy="19054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4683917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/>
          <a:lstStyle>
            <a:lvl1pPr marL="0" indent="0" algn="ctr">
              <a:buFontTx/>
              <a:buNone/>
              <a:defRPr i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 lIns="91440" tIns="45720" rIns="91440" bIns="45720" anchor="ctr"/>
          <a:lstStyle>
            <a:lvl1pPr algn="r"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29B179D-BDEF-4DE9-AA51-2946C12E89D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800100"/>
            <a:ext cx="6096000" cy="190261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01073" y="804795"/>
            <a:ext cx="1761201" cy="1897923"/>
            <a:chOff x="301073" y="804795"/>
            <a:chExt cx="1761201" cy="1897923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94" r="63647" b="14486"/>
            <a:stretch/>
          </p:blipFill>
          <p:spPr>
            <a:xfrm>
              <a:off x="301073" y="804795"/>
              <a:ext cx="1761201" cy="64043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75" t="46996" r="33904" b="17144"/>
            <a:stretch/>
          </p:blipFill>
          <p:spPr>
            <a:xfrm>
              <a:off x="834770" y="1467382"/>
              <a:ext cx="693806" cy="320218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19"/>
            <a:stretch/>
          </p:blipFill>
          <p:spPr>
            <a:xfrm>
              <a:off x="733998" y="1809749"/>
              <a:ext cx="895351" cy="89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22653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38472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72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0EDA0EA-D1F2-473E-9E1B-BCDAC4F8C09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28721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72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872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400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400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2624493-78BC-4791-8F3F-CAD894FFE48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81030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9229569-A0DB-4F10-BDCE-6ACF3B489DC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743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42F6858-B3CC-480A-A387-15848A990E1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9958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65737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2"/>
          </p:nvPr>
        </p:nvSpPr>
        <p:spPr bwMode="auto">
          <a:xfrm>
            <a:off x="4599600" y="165735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7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52400" y="1085870"/>
            <a:ext cx="8839200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631143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2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724687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800" y="1085850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7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ransition>
    <p:wip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11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24/10/2022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  <p:sp>
        <p:nvSpPr>
          <p:cNvPr id="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57679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ransition>
    <p:wip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23900" indent="-2667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SzPct val="100000"/>
        <a:buFont typeface="+mj-lt"/>
        <a:buAutoNum type="alphaUcPeriod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7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24/10/2022</a:t>
            </a:fld>
            <a:endParaRPr lang="fr-FR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5519"/>
      </p:ext>
    </p:extLst>
  </p:cSld>
  <p:clrMap bg1="dk1" tx1="lt1" bg2="dk2" tx2="lt2" accent1="accent1" accent2="accent2" accent3="accent3" accent4="accent4" accent5="accent5" accent6="accent6" hlink="hlink" folHlink="folHlink"/>
  <p:transition>
    <p:wipe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5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hap16_Ex1.sl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Chap16_Ex2.sl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outt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8318" y="23280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ressources sous </a:t>
            </a:r>
            <a:r>
              <a:rPr lang="fr-FR" dirty="0" err="1"/>
              <a:t>Qt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Qt</a:t>
            </a:r>
            <a:r>
              <a:rPr lang="fr-FR" dirty="0"/>
              <a:t> offre un puissant mécanisme pour incorporer des ressources</a:t>
            </a:r>
          </a:p>
          <a:p>
            <a:pPr lvl="1"/>
            <a:r>
              <a:rPr lang="fr-FR" dirty="0"/>
              <a:t>Un fichier de définition de la collection de ressources (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Resource Collection File –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qrc</a:t>
            </a:r>
            <a:r>
              <a:rPr lang="fr-FR" dirty="0"/>
              <a:t>) liste les ressources de l’application</a:t>
            </a:r>
          </a:p>
          <a:p>
            <a:pPr lvl="1"/>
            <a:r>
              <a:rPr lang="fr-FR" dirty="0"/>
              <a:t>Le </a:t>
            </a:r>
            <a:r>
              <a:rPr lang="fr-FR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rcc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 – </a:t>
            </a:r>
            <a:r>
              <a:rPr lang="fr-FR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resource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 compiler </a:t>
            </a:r>
            <a:r>
              <a:rPr lang="fr-FR" dirty="0"/>
              <a:t>transcrit les données binaires en variables C++</a:t>
            </a:r>
          </a:p>
          <a:p>
            <a:pPr lvl="1"/>
            <a:r>
              <a:rPr lang="fr-FR" dirty="0"/>
              <a:t>Ces variables sont accessibles aux objets </a:t>
            </a:r>
            <a:r>
              <a:rPr lang="fr-FR" dirty="0" err="1"/>
              <a:t>Qt</a:t>
            </a:r>
            <a:r>
              <a:rPr lang="fr-FR" dirty="0"/>
              <a:t> par deux types de chemins</a:t>
            </a:r>
          </a:p>
          <a:p>
            <a:pPr lvl="2"/>
            <a:r>
              <a:rPr lang="fr-FR" b="1" dirty="0">
                <a:solidFill>
                  <a:srgbClr val="D69D85"/>
                </a:solidFill>
                <a:latin typeface="consolas" panose="020B0609020204030204" pitchFamily="49" charset="0"/>
              </a:rPr>
              <a:t>":/</a:t>
            </a:r>
            <a:r>
              <a:rPr lang="fr-FR" b="1" dirty="0" err="1">
                <a:solidFill>
                  <a:srgbClr val="D69D85"/>
                </a:solidFill>
                <a:latin typeface="consolas" panose="020B0609020204030204" pitchFamily="49" charset="0"/>
              </a:rPr>
              <a:t>prefix</a:t>
            </a:r>
            <a:r>
              <a:rPr lang="fr-FR" b="1" dirty="0">
                <a:solidFill>
                  <a:srgbClr val="D69D85"/>
                </a:solidFill>
                <a:latin typeface="consolas" panose="020B0609020204030204" pitchFamily="49" charset="0"/>
              </a:rPr>
              <a:t>/</a:t>
            </a:r>
            <a:r>
              <a:rPr lang="fr-FR" b="1" dirty="0" err="1">
                <a:solidFill>
                  <a:srgbClr val="D69D85"/>
                </a:solidFill>
                <a:latin typeface="consolas" panose="020B0609020204030204" pitchFamily="49" charset="0"/>
              </a:rPr>
              <a:t>nom.ext</a:t>
            </a:r>
            <a:r>
              <a:rPr lang="fr-FR" b="1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fr-FR" dirty="0"/>
              <a:t> pour un accès type fichier</a:t>
            </a:r>
          </a:p>
          <a:p>
            <a:pPr lvl="2"/>
            <a:r>
              <a:rPr lang="fr-FR" sz="1700" b="1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fr-FR" sz="1700" b="1" dirty="0" err="1">
                <a:solidFill>
                  <a:srgbClr val="D69D85"/>
                </a:solidFill>
                <a:latin typeface="consolas" panose="020B0609020204030204" pitchFamily="49" charset="0"/>
              </a:rPr>
              <a:t>q</a:t>
            </a:r>
            <a:r>
              <a:rPr lang="fr-FR" b="1" dirty="0" err="1">
                <a:solidFill>
                  <a:srgbClr val="D69D85"/>
                </a:solidFill>
                <a:latin typeface="consolas" panose="020B0609020204030204" pitchFamily="49" charset="0"/>
              </a:rPr>
              <a:t>rc</a:t>
            </a:r>
            <a:r>
              <a:rPr lang="fr-FR" b="1" dirty="0">
                <a:solidFill>
                  <a:srgbClr val="D69D85"/>
                </a:solidFill>
                <a:latin typeface="consolas" panose="020B0609020204030204" pitchFamily="49" charset="0"/>
              </a:rPr>
              <a:t>:///</a:t>
            </a:r>
            <a:r>
              <a:rPr lang="fr-FR" b="1" dirty="0" err="1">
                <a:solidFill>
                  <a:srgbClr val="D69D85"/>
                </a:solidFill>
                <a:latin typeface="consolas" panose="020B0609020204030204" pitchFamily="49" charset="0"/>
              </a:rPr>
              <a:t>prefix</a:t>
            </a:r>
            <a:r>
              <a:rPr lang="fr-FR" b="1" dirty="0">
                <a:solidFill>
                  <a:srgbClr val="D69D85"/>
                </a:solidFill>
                <a:latin typeface="consolas" panose="020B0609020204030204" pitchFamily="49" charset="0"/>
              </a:rPr>
              <a:t>/</a:t>
            </a:r>
            <a:r>
              <a:rPr lang="fr-FR" b="1" dirty="0" err="1">
                <a:solidFill>
                  <a:srgbClr val="D69D85"/>
                </a:solidFill>
                <a:latin typeface="consolas" panose="020B0609020204030204" pitchFamily="49" charset="0"/>
              </a:rPr>
              <a:t>nom.ext</a:t>
            </a:r>
            <a:r>
              <a:rPr lang="fr-FR" b="1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fr-FR" dirty="0"/>
              <a:t> pour un accès type URL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ressources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Définition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ressources sous </a:t>
            </a:r>
            <a:r>
              <a:rPr lang="fr-FR" b="1" dirty="0" err="1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Qt</a:t>
            </a:r>
            <a:endParaRPr lang="fr-FR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</a:endParaRPr>
          </a:p>
          <a:p>
            <a:r>
              <a:rPr lang="fr-FR" dirty="0"/>
              <a:t>Graphisme</a:t>
            </a:r>
          </a:p>
          <a:p>
            <a:pPr lvl="1"/>
            <a:r>
              <a:rPr lang="fr-FR" dirty="0"/>
              <a:t>Principe</a:t>
            </a:r>
          </a:p>
          <a:p>
            <a:pPr lvl="1"/>
            <a:r>
              <a:rPr lang="fr-FR" dirty="0" err="1"/>
              <a:t>QPainter</a:t>
            </a:r>
            <a:endParaRPr lang="fr-FR" dirty="0"/>
          </a:p>
          <a:p>
            <a:pPr lvl="1"/>
            <a:r>
              <a:rPr lang="fr-FR" dirty="0"/>
              <a:t>Système de coordonnées</a:t>
            </a:r>
          </a:p>
          <a:p>
            <a:pPr lvl="1"/>
            <a:r>
              <a:rPr lang="fr-FR" dirty="0"/>
              <a:t>Transformations géométriques</a:t>
            </a:r>
          </a:p>
          <a:p>
            <a:pPr lvl="1"/>
            <a:r>
              <a:rPr lang="fr-FR" dirty="0"/>
              <a:t>Démonstration</a:t>
            </a:r>
          </a:p>
          <a:p>
            <a:pPr lvl="1"/>
            <a:r>
              <a:rPr lang="fr-FR" dirty="0"/>
              <a:t>Les maths</a:t>
            </a:r>
          </a:p>
          <a:p>
            <a:pPr lvl="1"/>
            <a:r>
              <a:rPr lang="fr-FR" dirty="0"/>
              <a:t>Manipulation directe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71643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de collection de ressources (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qrc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82563" indent="-182563"/>
            <a:r>
              <a:rPr lang="fr-FR" dirty="0"/>
              <a:t>Fichier de type XML</a:t>
            </a:r>
          </a:p>
          <a:p>
            <a:pPr marL="630238" lvl="1" indent="-173038"/>
            <a:r>
              <a:rPr lang="fr-FR" dirty="0"/>
              <a:t>S’édite à l’aide d’un utilitaire graphique</a:t>
            </a:r>
          </a:p>
          <a:p>
            <a:pPr marL="3136900" indent="-157163"/>
            <a:endParaRPr lang="fr-FR" dirty="0"/>
          </a:p>
          <a:p>
            <a:pPr marL="3228975" indent="-163513"/>
            <a:r>
              <a:rPr lang="fr-FR" dirty="0"/>
              <a:t>Les ressources sont organisées hiérarchiquement - Préfixe / nom</a:t>
            </a:r>
          </a:p>
          <a:p>
            <a:pPr marL="3495675" lvl="1" indent="-147638"/>
            <a:r>
              <a:rPr lang="fr-FR" dirty="0"/>
              <a:t>Préfixe</a:t>
            </a:r>
          </a:p>
          <a:p>
            <a:pPr marL="3767138" lvl="2" indent="-138113"/>
            <a:r>
              <a:rPr lang="fr-FR" dirty="0"/>
              <a:t>groupe de ressources, correspondant éventuellement à une langue donnée</a:t>
            </a:r>
          </a:p>
          <a:p>
            <a:pPr marL="3495675" lvl="1" indent="-147638"/>
            <a:r>
              <a:rPr lang="fr-FR" dirty="0"/>
              <a:t>Nom</a:t>
            </a:r>
          </a:p>
          <a:p>
            <a:pPr marL="3767138" lvl="2" indent="-138113"/>
            <a:r>
              <a:rPr lang="fr-FR" dirty="0"/>
              <a:t>Identifiant unique de la ressource dans son groupe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 sous Qt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Graphisme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</a:p>
          <a:p>
            <a:pPr lvl="0"/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32" y="1743444"/>
            <a:ext cx="3041768" cy="317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63195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2438400" y="1178053"/>
            <a:ext cx="6553200" cy="3603497"/>
          </a:xfrm>
          <a:prstGeom prst="roundRect">
            <a:avLst>
              <a:gd name="adj" fmla="val 5239"/>
            </a:avLst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ResourCe</a:t>
            </a:r>
            <a:r>
              <a:rPr lang="fr-FR" dirty="0"/>
              <a:t> Compiler (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rcc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 sous Qt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Graphisme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</a:p>
          <a:p>
            <a:pPr lvl="0"/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7" name="Carré corné 6"/>
          <p:cNvSpPr/>
          <p:nvPr/>
        </p:nvSpPr>
        <p:spPr>
          <a:xfrm>
            <a:off x="2543379" y="1610806"/>
            <a:ext cx="914400" cy="567992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latin typeface="Calibri" panose="020F0502020204030204" pitchFamily="34" charset="0"/>
              </a:rPr>
              <a:t>resources.qrc</a:t>
            </a:r>
            <a:endParaRPr lang="fr-FR" sz="1100" dirty="0">
              <a:latin typeface="Calibri" panose="020F0502020204030204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3526774" y="1520953"/>
            <a:ext cx="2800519" cy="747698"/>
            <a:chOff x="3374374" y="1809750"/>
            <a:chExt cx="2800519" cy="747698"/>
          </a:xfrm>
        </p:grpSpPr>
        <p:sp>
          <p:nvSpPr>
            <p:cNvPr id="9" name="Flèche droite 8"/>
            <p:cNvSpPr/>
            <p:nvPr/>
          </p:nvSpPr>
          <p:spPr>
            <a:xfrm>
              <a:off x="3374374" y="2049291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3748169" y="1809750"/>
              <a:ext cx="747698" cy="747698"/>
              <a:chOff x="5715000" y="1657350"/>
              <a:chExt cx="1066800" cy="1066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715000" y="1657350"/>
                <a:ext cx="1066800" cy="1066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fr-FR" sz="1200" dirty="0" err="1">
                    <a:latin typeface="Calibri" panose="020F0502020204030204" pitchFamily="34" charset="0"/>
                  </a:rPr>
                  <a:t>rcc</a:t>
                </a:r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4" name="Picture 3" descr="C:\Users\bealbouy.IUT\AppData\Local\Microsoft\Windows\Temporary Internet Files\Content.IE5\HBV78X5F\MM900288917[1].gif"/>
              <p:cNvPicPr>
                <a:picLocks noChangeAspect="1" noChangeArrowheads="1" noCrop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5020" y="1738313"/>
                <a:ext cx="626761" cy="626761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Flèche droite 10"/>
            <p:cNvSpPr/>
            <p:nvPr/>
          </p:nvSpPr>
          <p:spPr>
            <a:xfrm>
              <a:off x="4564862" y="2073251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  <p:sp>
          <p:nvSpPr>
            <p:cNvPr id="12" name="Carré corné 11"/>
            <p:cNvSpPr/>
            <p:nvPr/>
          </p:nvSpPr>
          <p:spPr>
            <a:xfrm>
              <a:off x="4938657" y="1991056"/>
              <a:ext cx="1236236" cy="428595"/>
            </a:xfrm>
            <a:prstGeom prst="foldedCorner">
              <a:avLst>
                <a:gd name="adj" fmla="val 39371"/>
              </a:avLst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</a:rPr>
                <a:t>qrc_resources.cpp</a:t>
              </a:r>
            </a:p>
          </p:txBody>
        </p:sp>
      </p:grpSp>
      <p:sp>
        <p:nvSpPr>
          <p:cNvPr id="25" name="Flèche droite 24"/>
          <p:cNvSpPr/>
          <p:nvPr/>
        </p:nvSpPr>
        <p:spPr>
          <a:xfrm>
            <a:off x="6396288" y="1760494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6649363" y="1520953"/>
            <a:ext cx="1210588" cy="1647795"/>
            <a:chOff x="6496963" y="1809750"/>
            <a:chExt cx="1210588" cy="1647795"/>
          </a:xfrm>
        </p:grpSpPr>
        <p:grpSp>
          <p:nvGrpSpPr>
            <p:cNvPr id="22" name="Groupe 21"/>
            <p:cNvGrpSpPr/>
            <p:nvPr/>
          </p:nvGrpSpPr>
          <p:grpSpPr>
            <a:xfrm>
              <a:off x="6617685" y="1809750"/>
              <a:ext cx="969145" cy="747698"/>
              <a:chOff x="5714999" y="1657350"/>
              <a:chExt cx="1382755" cy="1066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714999" y="1657350"/>
                <a:ext cx="1382755" cy="1066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fr-FR" sz="1200" dirty="0">
                    <a:latin typeface="Calibri" panose="020F0502020204030204" pitchFamily="34" charset="0"/>
                  </a:rPr>
                  <a:t>compilateur</a:t>
                </a:r>
              </a:p>
            </p:txBody>
          </p:sp>
          <p:pic>
            <p:nvPicPr>
              <p:cNvPr id="24" name="Picture 3" descr="C:\Users\bealbouy.IUT\AppData\Local\Microsoft\Windows\Temporary Internet Files\Content.IE5\HBV78X5F\MM900288917[1].gif"/>
              <p:cNvPicPr>
                <a:picLocks noChangeAspect="1" noChangeArrowheads="1" noCrop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995" y="1738313"/>
                <a:ext cx="626761" cy="626761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Flèche droite 34"/>
            <p:cNvSpPr/>
            <p:nvPr/>
          </p:nvSpPr>
          <p:spPr>
            <a:xfrm rot="5400000">
              <a:off x="6949857" y="2666042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  <p:sp>
          <p:nvSpPr>
            <p:cNvPr id="36" name="Carré corné 35"/>
            <p:cNvSpPr/>
            <p:nvPr/>
          </p:nvSpPr>
          <p:spPr>
            <a:xfrm>
              <a:off x="6496963" y="3028950"/>
              <a:ext cx="1210588" cy="428595"/>
            </a:xfrm>
            <a:prstGeom prst="foldedCorner">
              <a:avLst>
                <a:gd name="adj" fmla="val 39371"/>
              </a:avLst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</a:rPr>
                <a:t>qrc_resources.obj</a:t>
              </a:r>
            </a:p>
          </p:txBody>
        </p:sp>
      </p:grpSp>
      <p:sp>
        <p:nvSpPr>
          <p:cNvPr id="37" name="Flèche droite 36"/>
          <p:cNvSpPr/>
          <p:nvPr/>
        </p:nvSpPr>
        <p:spPr>
          <a:xfrm rot="5400000">
            <a:off x="7102257" y="3263040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5713321" y="3621294"/>
            <a:ext cx="3202079" cy="977516"/>
            <a:chOff x="5560921" y="3910091"/>
            <a:chExt cx="3202079" cy="977516"/>
          </a:xfrm>
        </p:grpSpPr>
        <p:grpSp>
          <p:nvGrpSpPr>
            <p:cNvPr id="26" name="Groupe 25"/>
            <p:cNvGrpSpPr/>
            <p:nvPr/>
          </p:nvGrpSpPr>
          <p:grpSpPr>
            <a:xfrm>
              <a:off x="6617685" y="3910091"/>
              <a:ext cx="969145" cy="977516"/>
              <a:chOff x="5714999" y="1657350"/>
              <a:chExt cx="1382755" cy="13947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714999" y="1657350"/>
                <a:ext cx="1382755" cy="13947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fr-FR" sz="1200" dirty="0">
                    <a:latin typeface="Calibri" panose="020F0502020204030204" pitchFamily="34" charset="0"/>
                  </a:rPr>
                  <a:t>Éditeur de liens</a:t>
                </a:r>
              </a:p>
            </p:txBody>
          </p:sp>
          <p:pic>
            <p:nvPicPr>
              <p:cNvPr id="28" name="Picture 3" descr="C:\Users\bealbouy.IUT\AppData\Local\Microsoft\Windows\Temporary Internet Files\Content.IE5\HBV78X5F\MM900288917[1].gif"/>
              <p:cNvPicPr>
                <a:picLocks noChangeAspect="1" noChangeArrowheads="1" noCrop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995" y="1738313"/>
                <a:ext cx="626761" cy="626761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e 28"/>
            <p:cNvGrpSpPr/>
            <p:nvPr/>
          </p:nvGrpSpPr>
          <p:grpSpPr>
            <a:xfrm>
              <a:off x="5560921" y="4108352"/>
              <a:ext cx="1001453" cy="580995"/>
              <a:chOff x="6032063" y="4169860"/>
              <a:chExt cx="1001453" cy="580995"/>
            </a:xfrm>
          </p:grpSpPr>
          <p:sp>
            <p:nvSpPr>
              <p:cNvPr id="30" name="Flèche droite 29"/>
              <p:cNvSpPr/>
              <p:nvPr/>
            </p:nvSpPr>
            <p:spPr>
              <a:xfrm>
                <a:off x="6728716" y="4326050"/>
                <a:ext cx="304800" cy="268616"/>
              </a:xfrm>
              <a:prstGeom prst="rightArrow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Calibri" panose="020F0502020204030204" pitchFamily="34" charset="0"/>
                </a:endParaRPr>
              </a:p>
            </p:txBody>
          </p:sp>
          <p:grpSp>
            <p:nvGrpSpPr>
              <p:cNvPr id="31" name="Groupe 30"/>
              <p:cNvGrpSpPr/>
              <p:nvPr/>
            </p:nvGrpSpPr>
            <p:grpSpPr>
              <a:xfrm>
                <a:off x="6032063" y="4169860"/>
                <a:ext cx="624004" cy="580995"/>
                <a:chOff x="5317451" y="4166071"/>
                <a:chExt cx="624004" cy="580995"/>
              </a:xfrm>
            </p:grpSpPr>
            <p:sp>
              <p:nvSpPr>
                <p:cNvPr id="32" name="Carré corné 31"/>
                <p:cNvSpPr/>
                <p:nvPr/>
              </p:nvSpPr>
              <p:spPr>
                <a:xfrm>
                  <a:off x="5317451" y="4166071"/>
                  <a:ext cx="471604" cy="428595"/>
                </a:xfrm>
                <a:prstGeom prst="foldedCorner">
                  <a:avLst>
                    <a:gd name="adj" fmla="val 39371"/>
                  </a:avLst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fr-FR" sz="1100" dirty="0">
                      <a:latin typeface="Calibri" panose="020F0502020204030204" pitchFamily="34" charset="0"/>
                    </a:rPr>
                    <a:t>*.obj</a:t>
                  </a:r>
                </a:p>
              </p:txBody>
            </p:sp>
            <p:sp>
              <p:nvSpPr>
                <p:cNvPr id="33" name="Carré corné 32"/>
                <p:cNvSpPr/>
                <p:nvPr/>
              </p:nvSpPr>
              <p:spPr>
                <a:xfrm>
                  <a:off x="5393651" y="4242271"/>
                  <a:ext cx="471604" cy="428595"/>
                </a:xfrm>
                <a:prstGeom prst="foldedCorner">
                  <a:avLst>
                    <a:gd name="adj" fmla="val 39371"/>
                  </a:avLst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fr-FR" sz="1100" dirty="0">
                      <a:latin typeface="Calibri" panose="020F0502020204030204" pitchFamily="34" charset="0"/>
                    </a:rPr>
                    <a:t>*.obj</a:t>
                  </a:r>
                </a:p>
              </p:txBody>
            </p:sp>
            <p:sp>
              <p:nvSpPr>
                <p:cNvPr id="34" name="Carré corné 33"/>
                <p:cNvSpPr/>
                <p:nvPr/>
              </p:nvSpPr>
              <p:spPr>
                <a:xfrm>
                  <a:off x="5469851" y="4318471"/>
                  <a:ext cx="471604" cy="428595"/>
                </a:xfrm>
                <a:prstGeom prst="foldedCorner">
                  <a:avLst>
                    <a:gd name="adj" fmla="val 39371"/>
                  </a:avLst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fr-FR" sz="1100" dirty="0">
                      <a:latin typeface="Calibri" panose="020F0502020204030204" pitchFamily="34" charset="0"/>
                    </a:rPr>
                    <a:t>*.obj</a:t>
                  </a:r>
                </a:p>
              </p:txBody>
            </p:sp>
          </p:grpSp>
        </p:grpSp>
        <p:sp>
          <p:nvSpPr>
            <p:cNvPr id="38" name="Flèche droite 37"/>
            <p:cNvSpPr/>
            <p:nvPr/>
          </p:nvSpPr>
          <p:spPr>
            <a:xfrm>
              <a:off x="7682950" y="4264541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  <p:sp>
          <p:nvSpPr>
            <p:cNvPr id="39" name="Carré corné 38"/>
            <p:cNvSpPr/>
            <p:nvPr/>
          </p:nvSpPr>
          <p:spPr>
            <a:xfrm>
              <a:off x="8078197" y="4184552"/>
              <a:ext cx="684803" cy="428595"/>
            </a:xfrm>
            <a:prstGeom prst="foldedCorner">
              <a:avLst>
                <a:gd name="adj" fmla="val 39371"/>
              </a:avLst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</a:rPr>
                <a:t>prog.exe</a:t>
              </a:r>
            </a:p>
          </p:txBody>
        </p:sp>
      </p:grpSp>
      <p:sp>
        <p:nvSpPr>
          <p:cNvPr id="44" name="Rectangle à coins arrondis 43"/>
          <p:cNvSpPr/>
          <p:nvPr/>
        </p:nvSpPr>
        <p:spPr>
          <a:xfrm>
            <a:off x="3000579" y="3244948"/>
            <a:ext cx="1940293" cy="490051"/>
          </a:xfrm>
          <a:prstGeom prst="wedgeRoundRectCallout">
            <a:avLst>
              <a:gd name="adj1" fmla="val 74241"/>
              <a:gd name="adj2" fmla="val -13078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libri" panose="020F0502020204030204" pitchFamily="34" charset="0"/>
              </a:rPr>
              <a:t>Géré automatiquement par l’IDE</a:t>
            </a:r>
          </a:p>
        </p:txBody>
      </p:sp>
    </p:spTree>
    <p:extLst>
      <p:ext uri="{BB962C8B-B14F-4D97-AF65-F5344CB8AC3E}">
        <p14:creationId xmlns:p14="http://schemas.microsoft.com/office/powerpoint/2010/main" val="35799123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5" grpId="0" animBg="1"/>
      <p:bldP spid="37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ressources dans le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n’importe quel fichier</a:t>
            </a:r>
          </a:p>
          <a:p>
            <a:pPr lvl="1"/>
            <a:r>
              <a:rPr lang="fr-FR" dirty="0"/>
              <a:t>Du moment où la ressource est utilisée dans un objet </a:t>
            </a:r>
            <a:r>
              <a:rPr lang="fr-FR" dirty="0" err="1"/>
              <a:t>Qt</a:t>
            </a:r>
            <a:endParaRPr lang="fr-FR" dirty="0"/>
          </a:p>
          <a:p>
            <a:pPr lvl="1"/>
            <a:r>
              <a:rPr lang="fr-FR" dirty="0"/>
              <a:t>En exploitant un objet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QFile</a:t>
            </a:r>
            <a:endParaRPr lang="fr-FR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 sous Qt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Graphisme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</a:p>
          <a:p>
            <a:pPr lvl="0"/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507952" y="3248185"/>
            <a:ext cx="4389712" cy="529507"/>
          </a:xfrm>
          <a:prstGeom prst="roundRect">
            <a:avLst/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label.setPixmap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":/Images/cowboy1.png"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8">
            <a:hlinkClick r:id="rId2" action="ppaction://hlinkfile"/>
          </p:cNvPr>
          <p:cNvSpPr/>
          <p:nvPr/>
        </p:nvSpPr>
        <p:spPr>
          <a:xfrm>
            <a:off x="4573143" y="4019550"/>
            <a:ext cx="2259330" cy="40005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  <a:latin typeface="Calibri" panose="020F0502020204030204" pitchFamily="34" charset="0"/>
              </a:rPr>
              <a:t>L’exemple en vrai</a:t>
            </a: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356295" y="4488418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onsolas" panose="020B0609020204030204" pitchFamily="49" charset="0"/>
              </a:rPr>
              <a:t>Ajoutons un sixième avatar</a:t>
            </a:r>
          </a:p>
        </p:txBody>
      </p:sp>
    </p:spTree>
    <p:extLst>
      <p:ext uri="{BB962C8B-B14F-4D97-AF65-F5344CB8AC3E}">
        <p14:creationId xmlns:p14="http://schemas.microsoft.com/office/powerpoint/2010/main" val="7578716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574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Graphismes dans Qt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/>
          </a:bodyPr>
          <a:lstStyle/>
          <a:p>
            <a:pPr lvl="0"/>
            <a:r>
              <a:rPr lang="fr-FR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Le système de ressources</a:t>
            </a:r>
          </a:p>
          <a:p>
            <a:pPr lvl="0"/>
            <a:r>
              <a:rPr lang="fr-FR">
                <a:solidFill>
                  <a:srgbClr val="B3E6FF"/>
                </a:solidFill>
              </a:rPr>
              <a:t>Dessiner dans un Widget</a:t>
            </a:r>
            <a:endParaRPr lang="fr-FR" dirty="0">
              <a:solidFill>
                <a:srgbClr val="B3E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 uiExpand="1" build="p"/>
      <p:bldP spid="9" grpId="1" uiExpand="1" build="p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Le système de ressources</a:t>
            </a:r>
          </a:p>
          <a:p>
            <a:pPr lvl="0"/>
            <a:r>
              <a:rPr lang="fr-FR">
                <a:solidFill>
                  <a:srgbClr val="B3E6FF"/>
                </a:solidFill>
              </a:rPr>
              <a:t>Dessiner dans un Widget</a:t>
            </a:r>
            <a:endParaRPr lang="fr-FR" dirty="0">
              <a:solidFill>
                <a:srgbClr val="B3E6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Graphismes dans Qt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dans un widget –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QWidget</a:t>
            </a:r>
            <a:r>
              <a:rPr lang="fr-FR" dirty="0">
                <a:solidFill>
                  <a:srgbClr val="2B91AF"/>
                </a:solidFill>
              </a:rPr>
              <a:t> </a:t>
            </a:r>
            <a:r>
              <a:rPr lang="fr-FR" dirty="0"/>
              <a:t>propose la méthode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paintEvent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QPaintEvent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fr-FR" dirty="0"/>
              <a:t> à surcharger</a:t>
            </a:r>
          </a:p>
          <a:p>
            <a:pPr lvl="1"/>
            <a:r>
              <a:rPr lang="fr-FR" dirty="0"/>
              <a:t>Cette méthode est appelée automatiquement par </a:t>
            </a:r>
            <a:r>
              <a:rPr lang="fr-FR" dirty="0" err="1"/>
              <a:t>Qt</a:t>
            </a:r>
            <a:r>
              <a:rPr lang="fr-FR" dirty="0"/>
              <a:t> lorsque le widget doit être redessiné</a:t>
            </a:r>
          </a:p>
          <a:p>
            <a:pPr lvl="1"/>
            <a:r>
              <a:rPr lang="fr-FR" dirty="0"/>
              <a:t>Il faut surcharger cette méthode dans une classe de widget personnalisé pour personnaliser l’affichage.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Les ressources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Définition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Les ressources sous </a:t>
            </a:r>
            <a:r>
              <a:rPr lang="fr-FR" dirty="0" err="1">
                <a:solidFill>
                  <a:schemeClr val="bg2"/>
                </a:solidFill>
              </a:rPr>
              <a:t>Qt</a:t>
            </a:r>
            <a:endParaRPr lang="fr-FR" dirty="0">
              <a:solidFill>
                <a:schemeClr val="bg2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Graphisme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Principe</a:t>
            </a:r>
          </a:p>
          <a:p>
            <a:pPr lvl="1"/>
            <a:r>
              <a:rPr lang="fr-FR" dirty="0" err="1"/>
              <a:t>QPainter</a:t>
            </a:r>
            <a:endParaRPr lang="fr-FR" dirty="0"/>
          </a:p>
          <a:p>
            <a:pPr lvl="1"/>
            <a:r>
              <a:rPr lang="fr-FR" dirty="0"/>
              <a:t>Système de coordonnées</a:t>
            </a:r>
          </a:p>
          <a:p>
            <a:pPr lvl="1"/>
            <a:r>
              <a:rPr lang="fr-FR" dirty="0"/>
              <a:t>Transformations géométriques</a:t>
            </a:r>
          </a:p>
          <a:p>
            <a:pPr lvl="1"/>
            <a:r>
              <a:rPr lang="fr-FR" dirty="0"/>
              <a:t>Démonstration</a:t>
            </a:r>
          </a:p>
          <a:p>
            <a:pPr lvl="1"/>
            <a:r>
              <a:rPr lang="fr-FR" dirty="0"/>
              <a:t>Les maths</a:t>
            </a:r>
          </a:p>
          <a:p>
            <a:pPr lvl="1"/>
            <a:r>
              <a:rPr lang="fr-FR" dirty="0"/>
              <a:t>Manipulation directe</a:t>
            </a:r>
          </a:p>
        </p:txBody>
      </p:sp>
    </p:spTree>
    <p:extLst>
      <p:ext uri="{BB962C8B-B14F-4D97-AF65-F5344CB8AC3E}">
        <p14:creationId xmlns:p14="http://schemas.microsoft.com/office/powerpoint/2010/main" val="259950746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dans un widget – principe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4560" y="1352550"/>
            <a:ext cx="2280881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 err="1">
                <a:latin typeface="Calibri" panose="020F0502020204030204" pitchFamily="34" charset="0"/>
              </a:rPr>
              <a:t>QWidget</a:t>
            </a:r>
            <a:endParaRPr lang="fr-FR" sz="1200" dirty="0">
              <a:latin typeface="Calibri" panose="020F0502020204030204" pitchFamily="34" charset="0"/>
            </a:endParaRPr>
          </a:p>
          <a:p>
            <a:pPr algn="ctr"/>
            <a:endParaRPr lang="fr-FR" sz="1200" dirty="0">
              <a:latin typeface="Calibri" panose="020F0502020204030204" pitchFamily="34" charset="0"/>
            </a:endParaRP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#</a:t>
            </a:r>
            <a:r>
              <a:rPr lang="fr-FR" sz="1200" i="1" dirty="0" err="1">
                <a:latin typeface="Calibri" panose="020F0502020204030204" pitchFamily="34" charset="0"/>
              </a:rPr>
              <a:t>paintEvent</a:t>
            </a:r>
            <a:r>
              <a:rPr lang="fr-FR" sz="1200" i="1" dirty="0">
                <a:latin typeface="Calibri" panose="020F0502020204030204" pitchFamily="34" charset="0"/>
              </a:rPr>
              <a:t>(</a:t>
            </a:r>
            <a:r>
              <a:rPr lang="fr-FR" sz="1200" i="1" dirty="0" err="1">
                <a:latin typeface="Calibri" panose="020F0502020204030204" pitchFamily="34" charset="0"/>
              </a:rPr>
              <a:t>event</a:t>
            </a:r>
            <a:r>
              <a:rPr lang="fr-FR" sz="1200" i="1" dirty="0">
                <a:latin typeface="Calibri" panose="020F0502020204030204" pitchFamily="34" charset="0"/>
              </a:rPr>
              <a:t>: </a:t>
            </a:r>
            <a:r>
              <a:rPr lang="fr-FR" sz="1200" i="1" dirty="0" err="1">
                <a:latin typeface="Calibri" panose="020F0502020204030204" pitchFamily="34" charset="0"/>
              </a:rPr>
              <a:t>QPaintEvent</a:t>
            </a:r>
            <a:r>
              <a:rPr lang="fr-FR" sz="1200" i="1" dirty="0">
                <a:latin typeface="Calibri" panose="020F0502020204030204" pitchFamily="34" charset="0"/>
              </a:rPr>
              <a:t>*)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4574560" y="1641806"/>
            <a:ext cx="2280882" cy="67819"/>
            <a:chOff x="3826275" y="1894331"/>
            <a:chExt cx="2405851" cy="67819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3826275" y="1894331"/>
              <a:ext cx="24058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826275" y="1962150"/>
              <a:ext cx="24058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" name="Connecteur droit avec flèche 30"/>
          <p:cNvCxnSpPr>
            <a:stCxn id="17" idx="0"/>
            <a:endCxn id="7" idx="2"/>
          </p:cNvCxnSpPr>
          <p:nvPr/>
        </p:nvCxnSpPr>
        <p:spPr>
          <a:xfrm flipV="1">
            <a:off x="5715001" y="1998881"/>
            <a:ext cx="0" cy="438835"/>
          </a:xfrm>
          <a:prstGeom prst="straightConnector1">
            <a:avLst/>
          </a:prstGeom>
          <a:ln>
            <a:headEnd type="none" w="med" len="med"/>
            <a:tailEnd type="triangle" w="lg" len="lg"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4560" y="2437716"/>
            <a:ext cx="2280881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 err="1">
                <a:latin typeface="Calibri" panose="020F0502020204030204" pitchFamily="34" charset="0"/>
              </a:rPr>
              <a:t>QMonTypeDeWidget</a:t>
            </a:r>
            <a:endParaRPr lang="fr-FR" sz="1200" dirty="0">
              <a:latin typeface="Calibri" panose="020F0502020204030204" pitchFamily="34" charset="0"/>
            </a:endParaRPr>
          </a:p>
          <a:p>
            <a:pPr algn="ctr"/>
            <a:endParaRPr lang="fr-FR" sz="1200" dirty="0">
              <a:latin typeface="Calibri" panose="020F0502020204030204" pitchFamily="34" charset="0"/>
            </a:endParaRP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#</a:t>
            </a:r>
            <a:r>
              <a:rPr lang="fr-FR" sz="1200" i="1" dirty="0" err="1">
                <a:latin typeface="Calibri" panose="020F0502020204030204" pitchFamily="34" charset="0"/>
              </a:rPr>
              <a:t>paintEvent</a:t>
            </a:r>
            <a:r>
              <a:rPr lang="fr-FR" sz="1200" i="1" dirty="0">
                <a:latin typeface="Calibri" panose="020F0502020204030204" pitchFamily="34" charset="0"/>
              </a:rPr>
              <a:t>(</a:t>
            </a:r>
            <a:r>
              <a:rPr lang="fr-FR" sz="1200" i="1" dirty="0" err="1">
                <a:latin typeface="Calibri" panose="020F0502020204030204" pitchFamily="34" charset="0"/>
              </a:rPr>
              <a:t>event</a:t>
            </a:r>
            <a:r>
              <a:rPr lang="fr-FR" sz="1200" i="1" dirty="0">
                <a:latin typeface="Calibri" panose="020F0502020204030204" pitchFamily="34" charset="0"/>
              </a:rPr>
              <a:t>: </a:t>
            </a:r>
            <a:r>
              <a:rPr lang="fr-FR" sz="1200" i="1" dirty="0" err="1">
                <a:latin typeface="Calibri" panose="020F0502020204030204" pitchFamily="34" charset="0"/>
              </a:rPr>
              <a:t>QPaintEvent</a:t>
            </a:r>
            <a:r>
              <a:rPr lang="fr-FR" sz="1200" i="1" dirty="0">
                <a:latin typeface="Calibri" panose="020F0502020204030204" pitchFamily="34" charset="0"/>
              </a:rPr>
              <a:t>*)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574560" y="2726972"/>
            <a:ext cx="2280882" cy="67819"/>
            <a:chOff x="3826275" y="1894331"/>
            <a:chExt cx="2405851" cy="67819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3826275" y="1894331"/>
              <a:ext cx="24058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3826275" y="1962150"/>
              <a:ext cx="24058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Rectangle à coins arrondis 31"/>
          <p:cNvSpPr/>
          <p:nvPr/>
        </p:nvSpPr>
        <p:spPr>
          <a:xfrm>
            <a:off x="3478097" y="3459802"/>
            <a:ext cx="4561274" cy="1330432"/>
          </a:xfrm>
          <a:prstGeom prst="roundRect">
            <a:avLst>
              <a:gd name="adj" fmla="val 8405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//Dessiner dans le widget ici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934200" y="1980290"/>
            <a:ext cx="2167128" cy="1328023"/>
          </a:xfrm>
          <a:prstGeom prst="wedgeRoundRectCallout">
            <a:avLst>
              <a:gd name="adj1" fmla="val -18691"/>
              <a:gd name="adj2" fmla="val 702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fr-FR" sz="1200" dirty="0">
                <a:latin typeface="Calibri" panose="020F0502020204030204" pitchFamily="34" charset="0"/>
              </a:rPr>
              <a:t> contient la région du widget à redessiner. La plupart du temps, ce paramètre est ignoré, et l’ensemble du widget est redessiné.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6324600" y="3893343"/>
            <a:ext cx="2743200" cy="919401"/>
          </a:xfrm>
          <a:prstGeom prst="wedgeRoundRectCallout">
            <a:avLst>
              <a:gd name="adj1" fmla="val -63424"/>
              <a:gd name="adj2" fmla="val 436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onsolas" panose="020B0609020204030204" pitchFamily="49" charset="0"/>
              </a:rPr>
              <a:t>Permet de faire en plus l’affichage standard d’un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QWidget</a:t>
            </a:r>
            <a:r>
              <a:rPr lang="fr-FR" sz="1200" dirty="0">
                <a:solidFill>
                  <a:srgbClr val="2B91AF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200" dirty="0">
                <a:latin typeface="Calibri" panose="020F0502020204030204" pitchFamily="34" charset="0"/>
                <a:cs typeface="Consolas" panose="020B0609020204030204" pitchFamily="49" charset="0"/>
              </a:rPr>
              <a:t>(peut se faire avant ou après l’affichage personnalisé, ou pas du tout)</a:t>
            </a:r>
            <a:endParaRPr lang="fr-FR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974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B3E6FF"/>
                </a:solidFill>
              </a:rPr>
              <a:t>Le système de ressources</a:t>
            </a:r>
          </a:p>
          <a:p>
            <a:pPr lvl="0"/>
            <a:r>
              <a:rPr lang="fr-FR" dirty="0">
                <a:solidFill>
                  <a:srgbClr val="B3E6FF"/>
                </a:solidFill>
              </a:rPr>
              <a:t>Dessiner dans un Widget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Graphismes dans Qt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</p:spTree>
    <p:extLst>
      <p:ext uri="{BB962C8B-B14F-4D97-AF65-F5344CB8AC3E}">
        <p14:creationId xmlns:p14="http://schemas.microsoft.com/office/powerpoint/2010/main" val="33700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dans un widget –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widget est alors une « feuille de papier » sur laquelle le dessinateur peut travailler</a:t>
            </a:r>
          </a:p>
          <a:p>
            <a:pPr lvl="1"/>
            <a:r>
              <a:rPr lang="fr-FR" dirty="0"/>
              <a:t>Sous </a:t>
            </a:r>
            <a:r>
              <a:rPr lang="fr-FR" dirty="0" err="1"/>
              <a:t>Qt</a:t>
            </a:r>
            <a:r>
              <a:rPr lang="fr-FR" dirty="0"/>
              <a:t>, le dessinateur est un objet de type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endParaRPr lang="fr-FR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/>
              <a:t>Le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solidFill>
                  <a:srgbClr val="2B91AF"/>
                </a:solidFill>
              </a:rPr>
              <a:t> </a:t>
            </a:r>
            <a:r>
              <a:rPr lang="fr-FR" dirty="0"/>
              <a:t>est associé au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QWidget</a:t>
            </a:r>
            <a:r>
              <a:rPr lang="fr-FR" dirty="0">
                <a:solidFill>
                  <a:srgbClr val="2B91AF"/>
                </a:solidFill>
              </a:rPr>
              <a:t> </a:t>
            </a:r>
            <a:r>
              <a:rPr lang="fr-FR" dirty="0"/>
              <a:t>sur lequel il doit dessiner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247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dans un widget – principe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434363" y="2141141"/>
            <a:ext cx="4561274" cy="1744781"/>
          </a:xfrm>
          <a:prstGeom prst="roundRect">
            <a:avLst>
              <a:gd name="adj" fmla="val 8405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//Utiliser les méthodes de dessin de </a:t>
            </a:r>
            <a:r>
              <a:rPr lang="fr-FR" sz="12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</a:t>
            </a:r>
            <a:r>
              <a:rPr lang="fr-FR" sz="12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ici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400800" y="2484777"/>
            <a:ext cx="2407018" cy="510778"/>
          </a:xfrm>
          <a:prstGeom prst="wedgeRoundRectCallout">
            <a:avLst>
              <a:gd name="adj1" fmla="val -77951"/>
              <a:gd name="adj2" fmla="val 49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Crée l’objet de type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sz="1200" dirty="0">
                <a:solidFill>
                  <a:srgbClr val="2B91AF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>
                <a:latin typeface="Calibri" panose="020F0502020204030204" pitchFamily="34" charset="0"/>
              </a:rPr>
              <a:t>en l’associant au widget courant</a:t>
            </a:r>
          </a:p>
        </p:txBody>
      </p:sp>
    </p:spTree>
    <p:extLst>
      <p:ext uri="{BB962C8B-B14F-4D97-AF65-F5344CB8AC3E}">
        <p14:creationId xmlns:p14="http://schemas.microsoft.com/office/powerpoint/2010/main" val="8410091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endParaRPr lang="fr-FR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solidFill>
                  <a:srgbClr val="2B91AF"/>
                </a:solidFill>
              </a:rPr>
              <a:t> </a:t>
            </a:r>
            <a:r>
              <a:rPr lang="fr-FR" dirty="0"/>
              <a:t>ont les capacités de</a:t>
            </a:r>
          </a:p>
          <a:p>
            <a:pPr lvl="1"/>
            <a:r>
              <a:rPr lang="fr-FR" dirty="0"/>
              <a:t>Choisir des outils (pinceau, brosse, police de caractère)</a:t>
            </a:r>
          </a:p>
          <a:p>
            <a:pPr lvl="1"/>
            <a:r>
              <a:rPr lang="fr-FR" dirty="0"/>
              <a:t>Dessiner des formes avec des outils (lignes, rectangles, ellipses, textes, etc…)</a:t>
            </a:r>
          </a:p>
          <a:p>
            <a:pPr lvl="1"/>
            <a:r>
              <a:rPr lang="fr-FR" dirty="0"/>
              <a:t>Définir un système de coordonnées personnalisé, et appliquer des transformations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Les ressources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Définition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Les ressources sous </a:t>
            </a:r>
            <a:r>
              <a:rPr lang="fr-FR" dirty="0" err="1">
                <a:solidFill>
                  <a:schemeClr val="bg2"/>
                </a:solidFill>
              </a:rPr>
              <a:t>Qt</a:t>
            </a:r>
            <a:endParaRPr lang="fr-FR" dirty="0">
              <a:solidFill>
                <a:schemeClr val="bg2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Graphisme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Principe</a:t>
            </a:r>
          </a:p>
          <a:p>
            <a:pPr lvl="1"/>
            <a:r>
              <a:rPr lang="fr-FR" b="1" dirty="0" err="1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QPainter</a:t>
            </a:r>
            <a:endParaRPr lang="fr-FR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</a:endParaRPr>
          </a:p>
          <a:p>
            <a:pPr lvl="1"/>
            <a:r>
              <a:rPr lang="fr-FR" dirty="0"/>
              <a:t>Système de coordonnées</a:t>
            </a:r>
          </a:p>
          <a:p>
            <a:pPr lvl="1"/>
            <a:r>
              <a:rPr lang="fr-FR" dirty="0"/>
              <a:t>Transformations géométriques</a:t>
            </a:r>
          </a:p>
          <a:p>
            <a:pPr lvl="1"/>
            <a:r>
              <a:rPr lang="fr-FR" dirty="0"/>
              <a:t>Démonstration</a:t>
            </a:r>
          </a:p>
          <a:p>
            <a:pPr lvl="1"/>
            <a:r>
              <a:rPr lang="fr-FR" dirty="0"/>
              <a:t>Les maths</a:t>
            </a:r>
          </a:p>
          <a:p>
            <a:pPr lvl="1"/>
            <a:r>
              <a:rPr lang="fr-FR" dirty="0"/>
              <a:t>Manipulation directe</a:t>
            </a:r>
          </a:p>
        </p:txBody>
      </p:sp>
    </p:spTree>
    <p:extLst>
      <p:ext uri="{BB962C8B-B14F-4D97-AF65-F5344CB8AC3E}">
        <p14:creationId xmlns:p14="http://schemas.microsoft.com/office/powerpoint/2010/main" val="191295410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endParaRPr lang="fr-FR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4805107" y="2502500"/>
            <a:ext cx="865493" cy="1246495"/>
            <a:chOff x="4871410" y="2502500"/>
            <a:chExt cx="865493" cy="1246495"/>
          </a:xfrm>
        </p:grpSpPr>
        <p:sp>
          <p:nvSpPr>
            <p:cNvPr id="7" name="Rectangle 6"/>
            <p:cNvSpPr/>
            <p:nvPr/>
          </p:nvSpPr>
          <p:spPr>
            <a:xfrm>
              <a:off x="4871410" y="2502500"/>
              <a:ext cx="865493" cy="124649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fr-FR" sz="1200" dirty="0" err="1">
                  <a:latin typeface="Calibri" panose="020F0502020204030204" pitchFamily="34" charset="0"/>
                </a:rPr>
                <a:t>QPainter</a:t>
              </a:r>
              <a:endParaRPr lang="fr-FR" sz="1200" dirty="0">
                <a:latin typeface="Calibri" panose="020F0502020204030204" pitchFamily="34" charset="0"/>
              </a:endParaRPr>
            </a:p>
            <a:p>
              <a:pPr algn="ctr"/>
              <a:endParaRPr lang="fr-FR" sz="300" dirty="0">
                <a:latin typeface="Calibri" panose="020F0502020204030204" pitchFamily="34" charset="0"/>
              </a:endParaRPr>
            </a:p>
            <a:p>
              <a:r>
                <a:rPr lang="fr-FR" sz="1200" dirty="0" err="1">
                  <a:latin typeface="Calibri" panose="020F0502020204030204" pitchFamily="34" charset="0"/>
                </a:rPr>
                <a:t>setPen</a:t>
              </a:r>
              <a:r>
                <a:rPr lang="fr-FR" sz="1200" dirty="0">
                  <a:latin typeface="Calibri" panose="020F0502020204030204" pitchFamily="34" charset="0"/>
                </a:rPr>
                <a:t>()</a:t>
              </a:r>
            </a:p>
            <a:p>
              <a:r>
                <a:rPr lang="fr-FR" sz="1200" dirty="0" err="1">
                  <a:latin typeface="Calibri" panose="020F0502020204030204" pitchFamily="34" charset="0"/>
                </a:rPr>
                <a:t>setBrush</a:t>
              </a:r>
              <a:r>
                <a:rPr lang="fr-FR" sz="1200" dirty="0">
                  <a:latin typeface="Calibri" panose="020F0502020204030204" pitchFamily="34" charset="0"/>
                </a:rPr>
                <a:t>()</a:t>
              </a:r>
            </a:p>
            <a:p>
              <a:r>
                <a:rPr lang="fr-FR" sz="1200" dirty="0" err="1">
                  <a:latin typeface="Calibri" panose="020F0502020204030204" pitchFamily="34" charset="0"/>
                </a:rPr>
                <a:t>setFont</a:t>
              </a:r>
              <a:r>
                <a:rPr lang="fr-FR" sz="1200" dirty="0">
                  <a:latin typeface="Calibri" panose="020F0502020204030204" pitchFamily="34" charset="0"/>
                </a:rPr>
                <a:t>()</a:t>
              </a:r>
            </a:p>
            <a:p>
              <a:r>
                <a:rPr lang="fr-FR" sz="1200" dirty="0" err="1">
                  <a:latin typeface="Calibri" panose="020F0502020204030204" pitchFamily="34" charset="0"/>
                </a:rPr>
                <a:t>drawRect</a:t>
              </a:r>
              <a:r>
                <a:rPr lang="fr-FR" sz="1200" dirty="0">
                  <a:latin typeface="Calibri" panose="020F0502020204030204" pitchFamily="34" charset="0"/>
                </a:rPr>
                <a:t>()</a:t>
              </a:r>
            </a:p>
            <a:p>
              <a:r>
                <a:rPr lang="fr-FR" sz="1200" dirty="0" err="1">
                  <a:latin typeface="Calibri" panose="020F0502020204030204" pitchFamily="34" charset="0"/>
                </a:rPr>
                <a:t>draw</a:t>
              </a:r>
              <a:r>
                <a:rPr lang="fr-FR" sz="1200" i="1" dirty="0">
                  <a:latin typeface="Calibri" panose="020F0502020204030204" pitchFamily="34" charset="0"/>
                </a:rPr>
                <a:t>[…]</a:t>
              </a:r>
              <a:r>
                <a:rPr lang="fr-FR" sz="1200" dirty="0">
                  <a:latin typeface="Calibri" panose="020F0502020204030204" pitchFamily="34" charset="0"/>
                </a:rPr>
                <a:t>()</a:t>
              </a: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4871410" y="2723348"/>
              <a:ext cx="865493" cy="67819"/>
              <a:chOff x="3826275" y="1894331"/>
              <a:chExt cx="2405851" cy="67819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26275" y="1894331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26275" y="1962150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3" name="Groupe 32"/>
          <p:cNvGrpSpPr/>
          <p:nvPr/>
        </p:nvGrpSpPr>
        <p:grpSpPr>
          <a:xfrm>
            <a:off x="6371029" y="1214050"/>
            <a:ext cx="523029" cy="461665"/>
            <a:chOff x="4524531" y="2419350"/>
            <a:chExt cx="523029" cy="461665"/>
          </a:xfrm>
        </p:grpSpPr>
        <p:sp>
          <p:nvSpPr>
            <p:cNvPr id="11" name="Rectangle 10"/>
            <p:cNvSpPr/>
            <p:nvPr/>
          </p:nvSpPr>
          <p:spPr>
            <a:xfrm>
              <a:off x="4524532" y="2419350"/>
              <a:ext cx="523028" cy="4616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dirty="0" err="1">
                  <a:latin typeface="Calibri" panose="020F0502020204030204" pitchFamily="34" charset="0"/>
                </a:rPr>
                <a:t>QPen</a:t>
              </a:r>
              <a:endParaRPr lang="fr-FR" sz="1200" dirty="0">
                <a:latin typeface="Calibri" panose="020F0502020204030204" pitchFamily="34" charset="0"/>
              </a:endParaRPr>
            </a:p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4524531" y="2640198"/>
              <a:ext cx="523029" cy="67819"/>
              <a:chOff x="3826275" y="1894331"/>
              <a:chExt cx="2405851" cy="67819"/>
            </a:xfrm>
          </p:grpSpPr>
          <p:cxnSp>
            <p:nvCxnSpPr>
              <p:cNvPr id="13" name="Connecteur droit 12"/>
              <p:cNvCxnSpPr/>
              <p:nvPr/>
            </p:nvCxnSpPr>
            <p:spPr>
              <a:xfrm>
                <a:off x="3826275" y="1894331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3826275" y="1962150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6309378" y="2502500"/>
            <a:ext cx="646331" cy="461665"/>
            <a:chOff x="5130321" y="2419350"/>
            <a:chExt cx="646331" cy="461665"/>
          </a:xfrm>
        </p:grpSpPr>
        <p:sp>
          <p:nvSpPr>
            <p:cNvPr id="15" name="Rectangle 14"/>
            <p:cNvSpPr/>
            <p:nvPr/>
          </p:nvSpPr>
          <p:spPr>
            <a:xfrm>
              <a:off x="5130321" y="2419350"/>
              <a:ext cx="646331" cy="4616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dirty="0" err="1">
                  <a:latin typeface="Calibri" panose="020F0502020204030204" pitchFamily="34" charset="0"/>
                </a:rPr>
                <a:t>QBrush</a:t>
              </a:r>
              <a:endParaRPr lang="fr-FR" sz="1200" dirty="0">
                <a:latin typeface="Calibri" panose="020F0502020204030204" pitchFamily="34" charset="0"/>
              </a:endParaRPr>
            </a:p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5130321" y="2640198"/>
              <a:ext cx="646331" cy="67819"/>
              <a:chOff x="3826275" y="1894331"/>
              <a:chExt cx="2405851" cy="67819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3826275" y="1894331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3826275" y="1962150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4" name="Groupe 33"/>
          <p:cNvGrpSpPr/>
          <p:nvPr/>
        </p:nvGrpSpPr>
        <p:grpSpPr>
          <a:xfrm>
            <a:off x="6348010" y="3790950"/>
            <a:ext cx="569066" cy="461665"/>
            <a:chOff x="4653913" y="2571750"/>
            <a:chExt cx="569066" cy="461665"/>
          </a:xfrm>
        </p:grpSpPr>
        <p:sp>
          <p:nvSpPr>
            <p:cNvPr id="19" name="Rectangle 18"/>
            <p:cNvSpPr/>
            <p:nvPr/>
          </p:nvSpPr>
          <p:spPr>
            <a:xfrm>
              <a:off x="4653913" y="2571750"/>
              <a:ext cx="569066" cy="4616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dirty="0" err="1">
                  <a:latin typeface="Calibri" panose="020F0502020204030204" pitchFamily="34" charset="0"/>
                </a:rPr>
                <a:t>QFont</a:t>
              </a:r>
              <a:endParaRPr lang="fr-FR" sz="1200" dirty="0">
                <a:latin typeface="Calibri" panose="020F0502020204030204" pitchFamily="34" charset="0"/>
              </a:endParaRPr>
            </a:p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4653913" y="2792598"/>
              <a:ext cx="569066" cy="67819"/>
              <a:chOff x="3826275" y="1894331"/>
              <a:chExt cx="2405851" cy="67819"/>
            </a:xfrm>
          </p:grpSpPr>
          <p:cxnSp>
            <p:nvCxnSpPr>
              <p:cNvPr id="21" name="Connecteur droit 20"/>
              <p:cNvCxnSpPr/>
              <p:nvPr/>
            </p:nvCxnSpPr>
            <p:spPr>
              <a:xfrm>
                <a:off x="3826275" y="1894331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>
                <a:off x="3826275" y="1962150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2" name="Groupe 31"/>
          <p:cNvGrpSpPr/>
          <p:nvPr/>
        </p:nvGrpSpPr>
        <p:grpSpPr>
          <a:xfrm>
            <a:off x="2971800" y="2502500"/>
            <a:ext cx="1022334" cy="461665"/>
            <a:chOff x="3560347" y="2266950"/>
            <a:chExt cx="1022334" cy="461665"/>
          </a:xfrm>
        </p:grpSpPr>
        <p:sp>
          <p:nvSpPr>
            <p:cNvPr id="23" name="Rectangle 22"/>
            <p:cNvSpPr/>
            <p:nvPr/>
          </p:nvSpPr>
          <p:spPr>
            <a:xfrm>
              <a:off x="3560349" y="2266950"/>
              <a:ext cx="1022331" cy="4616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i="1" dirty="0" err="1">
                  <a:latin typeface="Calibri" panose="020F0502020204030204" pitchFamily="34" charset="0"/>
                </a:rPr>
                <a:t>QPaintDevice</a:t>
              </a:r>
              <a:endParaRPr lang="fr-FR" sz="1200" i="1" dirty="0">
                <a:latin typeface="Calibri" panose="020F0502020204030204" pitchFamily="34" charset="0"/>
              </a:endParaRPr>
            </a:p>
            <a:p>
              <a:pPr algn="ctr"/>
              <a:endParaRPr lang="fr-FR" sz="1200" i="1" dirty="0">
                <a:latin typeface="Calibri" panose="020F0502020204030204" pitchFamily="34" charset="0"/>
              </a:endParaRPr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3560347" y="2487798"/>
              <a:ext cx="1022334" cy="67819"/>
              <a:chOff x="3826275" y="1894331"/>
              <a:chExt cx="2405851" cy="67819"/>
            </a:xfrm>
          </p:grpSpPr>
          <p:cxnSp>
            <p:nvCxnSpPr>
              <p:cNvPr id="25" name="Connecteur droit 24"/>
              <p:cNvCxnSpPr/>
              <p:nvPr/>
            </p:nvCxnSpPr>
            <p:spPr>
              <a:xfrm>
                <a:off x="3826275" y="1894331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3826275" y="1962150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1" name="Groupe 30"/>
          <p:cNvGrpSpPr/>
          <p:nvPr/>
        </p:nvGrpSpPr>
        <p:grpSpPr>
          <a:xfrm>
            <a:off x="3114019" y="3329285"/>
            <a:ext cx="737896" cy="461665"/>
            <a:chOff x="3473966" y="2881015"/>
            <a:chExt cx="737896" cy="461665"/>
          </a:xfrm>
        </p:grpSpPr>
        <p:sp>
          <p:nvSpPr>
            <p:cNvPr id="27" name="Rectangle 26"/>
            <p:cNvSpPr/>
            <p:nvPr/>
          </p:nvSpPr>
          <p:spPr>
            <a:xfrm>
              <a:off x="3473967" y="2881015"/>
              <a:ext cx="737894" cy="4616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dirty="0" err="1">
                  <a:latin typeface="Calibri" panose="020F0502020204030204" pitchFamily="34" charset="0"/>
                </a:rPr>
                <a:t>QWidget</a:t>
              </a:r>
              <a:endParaRPr lang="fr-FR" sz="1200" dirty="0">
                <a:latin typeface="Calibri" panose="020F0502020204030204" pitchFamily="34" charset="0"/>
              </a:endParaRPr>
            </a:p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28" name="Groupe 27"/>
            <p:cNvGrpSpPr/>
            <p:nvPr/>
          </p:nvGrpSpPr>
          <p:grpSpPr>
            <a:xfrm>
              <a:off x="3473966" y="3101863"/>
              <a:ext cx="737896" cy="67819"/>
              <a:chOff x="3826275" y="1894331"/>
              <a:chExt cx="2405851" cy="67819"/>
            </a:xfrm>
          </p:grpSpPr>
          <p:cxnSp>
            <p:nvCxnSpPr>
              <p:cNvPr id="29" name="Connecteur droit 28"/>
              <p:cNvCxnSpPr/>
              <p:nvPr/>
            </p:nvCxnSpPr>
            <p:spPr>
              <a:xfrm>
                <a:off x="3826275" y="1894331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>
                <a:off x="3826275" y="1962150"/>
                <a:ext cx="240585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8" name="Connecteur droit avec flèche 37"/>
          <p:cNvCxnSpPr>
            <a:stCxn id="27" idx="0"/>
            <a:endCxn id="23" idx="2"/>
          </p:cNvCxnSpPr>
          <p:nvPr/>
        </p:nvCxnSpPr>
        <p:spPr>
          <a:xfrm flipV="1">
            <a:off x="3482967" y="2964165"/>
            <a:ext cx="1" cy="365120"/>
          </a:xfrm>
          <a:prstGeom prst="straightConnector1">
            <a:avLst/>
          </a:prstGeom>
          <a:ln>
            <a:tailEnd type="triangle" w="lg" len="lg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Losange 38"/>
          <p:cNvSpPr/>
          <p:nvPr/>
        </p:nvSpPr>
        <p:spPr>
          <a:xfrm>
            <a:off x="4561216" y="2690240"/>
            <a:ext cx="243891" cy="86184"/>
          </a:xfrm>
          <a:prstGeom prst="diamond">
            <a:avLst/>
          </a:prstGeom>
          <a:ln>
            <a:tailEnd type="triangle" w="lg" len="lg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cxnSp>
        <p:nvCxnSpPr>
          <p:cNvPr id="40" name="Connecteur droit avec flèche 39"/>
          <p:cNvCxnSpPr>
            <a:stCxn id="39" idx="1"/>
            <a:endCxn id="23" idx="3"/>
          </p:cNvCxnSpPr>
          <p:nvPr/>
        </p:nvCxnSpPr>
        <p:spPr>
          <a:xfrm flipH="1">
            <a:off x="3994133" y="2733332"/>
            <a:ext cx="56708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3" idx="3"/>
            <a:endCxn id="11" idx="1"/>
          </p:cNvCxnSpPr>
          <p:nvPr/>
        </p:nvCxnSpPr>
        <p:spPr>
          <a:xfrm flipV="1">
            <a:off x="5803338" y="1444883"/>
            <a:ext cx="567692" cy="98127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Losange 42"/>
          <p:cNvSpPr/>
          <p:nvPr/>
        </p:nvSpPr>
        <p:spPr>
          <a:xfrm rot="18008407">
            <a:off x="5620162" y="2488524"/>
            <a:ext cx="243891" cy="86184"/>
          </a:xfrm>
          <a:prstGeom prst="diamond">
            <a:avLst/>
          </a:prstGeom>
          <a:solidFill>
            <a:schemeClr val="accent2"/>
          </a:solidFill>
          <a:ln>
            <a:tailEnd type="triangle" w="lg" len="lg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cxnSp>
        <p:nvCxnSpPr>
          <p:cNvPr id="58" name="Connecteur droit avec flèche 57"/>
          <p:cNvCxnSpPr>
            <a:stCxn id="46" idx="3"/>
            <a:endCxn id="15" idx="1"/>
          </p:cNvCxnSpPr>
          <p:nvPr/>
        </p:nvCxnSpPr>
        <p:spPr>
          <a:xfrm>
            <a:off x="5914491" y="2733332"/>
            <a:ext cx="39488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Losange 45"/>
          <p:cNvSpPr/>
          <p:nvPr/>
        </p:nvSpPr>
        <p:spPr>
          <a:xfrm>
            <a:off x="5670600" y="2690240"/>
            <a:ext cx="243891" cy="86184"/>
          </a:xfrm>
          <a:prstGeom prst="diamond">
            <a:avLst/>
          </a:prstGeom>
          <a:solidFill>
            <a:schemeClr val="accent2"/>
          </a:solidFill>
          <a:ln>
            <a:tailEnd type="triangle" w="lg" len="lg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55" name="Losange 54"/>
          <p:cNvSpPr/>
          <p:nvPr/>
        </p:nvSpPr>
        <p:spPr>
          <a:xfrm rot="3591593" flipV="1">
            <a:off x="5620162" y="2934962"/>
            <a:ext cx="243891" cy="86184"/>
          </a:xfrm>
          <a:prstGeom prst="diamond">
            <a:avLst/>
          </a:prstGeom>
          <a:solidFill>
            <a:schemeClr val="accent2"/>
          </a:solidFill>
          <a:ln>
            <a:tailEnd type="triangle" w="lg" len="lg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cxnSp>
        <p:nvCxnSpPr>
          <p:cNvPr id="54" name="Connecteur droit avec flèche 53"/>
          <p:cNvCxnSpPr>
            <a:stCxn id="55" idx="3"/>
            <a:endCxn id="19" idx="1"/>
          </p:cNvCxnSpPr>
          <p:nvPr/>
        </p:nvCxnSpPr>
        <p:spPr>
          <a:xfrm>
            <a:off x="5803338" y="3083512"/>
            <a:ext cx="544672" cy="93827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7" name="Groupe 106"/>
          <p:cNvGrpSpPr/>
          <p:nvPr/>
        </p:nvGrpSpPr>
        <p:grpSpPr>
          <a:xfrm>
            <a:off x="4832261" y="1537215"/>
            <a:ext cx="811184" cy="965285"/>
            <a:chOff x="4832261" y="1537215"/>
            <a:chExt cx="811184" cy="965285"/>
          </a:xfrm>
        </p:grpSpPr>
        <p:grpSp>
          <p:nvGrpSpPr>
            <p:cNvPr id="65" name="Groupe 64"/>
            <p:cNvGrpSpPr/>
            <p:nvPr/>
          </p:nvGrpSpPr>
          <p:grpSpPr>
            <a:xfrm>
              <a:off x="4832261" y="1537215"/>
              <a:ext cx="811184" cy="276999"/>
              <a:chOff x="3646816" y="1502717"/>
              <a:chExt cx="811184" cy="276999"/>
            </a:xfrm>
          </p:grpSpPr>
          <p:sp>
            <p:nvSpPr>
              <p:cNvPr id="63" name="Carré corné 62"/>
              <p:cNvSpPr/>
              <p:nvPr/>
            </p:nvSpPr>
            <p:spPr>
              <a:xfrm flipV="1">
                <a:off x="3646816" y="1505960"/>
                <a:ext cx="811184" cy="273755"/>
              </a:xfrm>
              <a:prstGeom prst="foldedCorner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 bwMode="auto">
              <a:xfrm>
                <a:off x="3646816" y="1502717"/>
                <a:ext cx="811184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fr-FR"/>
                </a:defPPr>
                <a:lvl1pPr algn="ctr">
                  <a:defRPr sz="1200">
                    <a:solidFill>
                      <a:schemeClr val="dk1"/>
                    </a:solidFill>
                    <a:latin typeface="Calibri" panose="020F0502020204030204" pitchFamily="34" charset="0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fr-FR" dirty="0"/>
                  <a:t>Le peintre</a:t>
                </a:r>
              </a:p>
            </p:txBody>
          </p:sp>
        </p:grpSp>
        <p:cxnSp>
          <p:nvCxnSpPr>
            <p:cNvPr id="67" name="Connecteur droit 66"/>
            <p:cNvCxnSpPr>
              <a:stCxn id="7" idx="0"/>
              <a:endCxn id="63" idx="0"/>
            </p:cNvCxnSpPr>
            <p:nvPr/>
          </p:nvCxnSpPr>
          <p:spPr>
            <a:xfrm flipH="1" flipV="1">
              <a:off x="5237853" y="1814213"/>
              <a:ext cx="1" cy="688287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Groupe 107"/>
          <p:cNvGrpSpPr/>
          <p:nvPr/>
        </p:nvGrpSpPr>
        <p:grpSpPr>
          <a:xfrm>
            <a:off x="2671783" y="1819763"/>
            <a:ext cx="811185" cy="682737"/>
            <a:chOff x="2671783" y="1819763"/>
            <a:chExt cx="811185" cy="682737"/>
          </a:xfrm>
        </p:grpSpPr>
        <p:grpSp>
          <p:nvGrpSpPr>
            <p:cNvPr id="68" name="Groupe 67"/>
            <p:cNvGrpSpPr/>
            <p:nvPr/>
          </p:nvGrpSpPr>
          <p:grpSpPr>
            <a:xfrm>
              <a:off x="2671783" y="1819763"/>
              <a:ext cx="811184" cy="276999"/>
              <a:chOff x="3646816" y="1502717"/>
              <a:chExt cx="811184" cy="276999"/>
            </a:xfrm>
          </p:grpSpPr>
          <p:sp>
            <p:nvSpPr>
              <p:cNvPr id="69" name="Carré corné 68"/>
              <p:cNvSpPr/>
              <p:nvPr/>
            </p:nvSpPr>
            <p:spPr>
              <a:xfrm flipV="1">
                <a:off x="3646816" y="1505960"/>
                <a:ext cx="811184" cy="273755"/>
              </a:xfrm>
              <a:prstGeom prst="foldedCorner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ZoneTexte 69"/>
              <p:cNvSpPr txBox="1"/>
              <p:nvPr/>
            </p:nvSpPr>
            <p:spPr bwMode="auto">
              <a:xfrm>
                <a:off x="3646816" y="1502717"/>
                <a:ext cx="811184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fr-FR"/>
                </a:defPPr>
                <a:lvl1pPr algn="ctr">
                  <a:defRPr sz="1200">
                    <a:solidFill>
                      <a:schemeClr val="dk1"/>
                    </a:solidFill>
                    <a:latin typeface="Calibri" panose="020F0502020204030204" pitchFamily="34" charset="0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fr-FR" dirty="0"/>
                  <a:t>Sa toile</a:t>
                </a:r>
              </a:p>
            </p:txBody>
          </p:sp>
        </p:grpSp>
        <p:cxnSp>
          <p:nvCxnSpPr>
            <p:cNvPr id="71" name="Connecteur droit 70"/>
            <p:cNvCxnSpPr>
              <a:stCxn id="23" idx="0"/>
              <a:endCxn id="70" idx="2"/>
            </p:cNvCxnSpPr>
            <p:nvPr/>
          </p:nvCxnSpPr>
          <p:spPr>
            <a:xfrm flipH="1" flipV="1">
              <a:off x="3077375" y="2096762"/>
              <a:ext cx="405593" cy="405738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9" name="Groupe 108"/>
          <p:cNvGrpSpPr/>
          <p:nvPr/>
        </p:nvGrpSpPr>
        <p:grpSpPr>
          <a:xfrm>
            <a:off x="2522532" y="3790950"/>
            <a:ext cx="2362201" cy="1043728"/>
            <a:chOff x="2522532" y="3790950"/>
            <a:chExt cx="2362201" cy="1043728"/>
          </a:xfrm>
        </p:grpSpPr>
        <p:grpSp>
          <p:nvGrpSpPr>
            <p:cNvPr id="74" name="Groupe 73"/>
            <p:cNvGrpSpPr/>
            <p:nvPr/>
          </p:nvGrpSpPr>
          <p:grpSpPr>
            <a:xfrm>
              <a:off x="2522532" y="4188344"/>
              <a:ext cx="2362201" cy="646334"/>
              <a:chOff x="3768628" y="1318048"/>
              <a:chExt cx="2362201" cy="646334"/>
            </a:xfrm>
          </p:grpSpPr>
          <p:sp>
            <p:nvSpPr>
              <p:cNvPr id="75" name="Carré corné 74"/>
              <p:cNvSpPr/>
              <p:nvPr/>
            </p:nvSpPr>
            <p:spPr>
              <a:xfrm flipV="1">
                <a:off x="3768628" y="1318048"/>
                <a:ext cx="2362201" cy="646331"/>
              </a:xfrm>
              <a:prstGeom prst="foldedCorner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6" name="ZoneTexte 75"/>
              <p:cNvSpPr txBox="1"/>
              <p:nvPr/>
            </p:nvSpPr>
            <p:spPr bwMode="auto">
              <a:xfrm>
                <a:off x="3768629" y="1318051"/>
                <a:ext cx="2362200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fr-FR"/>
                </a:defPPr>
                <a:lvl1pPr algn="ctr">
                  <a:defRPr sz="1200">
                    <a:solidFill>
                      <a:schemeClr val="dk1"/>
                    </a:solidFill>
                    <a:latin typeface="Calibri" panose="020F0502020204030204" pitchFamily="34" charset="0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fr-FR" dirty="0"/>
                  <a:t>Concrètement, sa toile peut être un widget ou une image (</a:t>
                </a:r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QImage</a:t>
                </a:r>
                <a:r>
                  <a:rPr lang="fr-FR" dirty="0"/>
                  <a:t>, </a:t>
                </a:r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QPicture</a:t>
                </a:r>
                <a:r>
                  <a:rPr lang="fr-FR" dirty="0">
                    <a:solidFill>
                      <a:srgbClr val="2B91AF"/>
                    </a:solidFill>
                  </a:rPr>
                  <a:t> </a:t>
                </a:r>
                <a:r>
                  <a:rPr lang="fr-FR" dirty="0"/>
                  <a:t>ou </a:t>
                </a:r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QPixmap</a:t>
                </a:r>
                <a:r>
                  <a:rPr lang="fr-FR" dirty="0"/>
                  <a:t>)</a:t>
                </a:r>
              </a:p>
            </p:txBody>
          </p:sp>
        </p:grpSp>
        <p:cxnSp>
          <p:nvCxnSpPr>
            <p:cNvPr id="77" name="Connecteur droit 76"/>
            <p:cNvCxnSpPr>
              <a:stCxn id="27" idx="2"/>
              <a:endCxn id="76" idx="0"/>
            </p:cNvCxnSpPr>
            <p:nvPr/>
          </p:nvCxnSpPr>
          <p:spPr>
            <a:xfrm>
              <a:off x="3482967" y="3790950"/>
              <a:ext cx="220666" cy="397397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6894058" y="1352548"/>
            <a:ext cx="2031975" cy="646331"/>
            <a:chOff x="6894058" y="1352548"/>
            <a:chExt cx="2031975" cy="646331"/>
          </a:xfrm>
        </p:grpSpPr>
        <p:grpSp>
          <p:nvGrpSpPr>
            <p:cNvPr id="89" name="Groupe 88"/>
            <p:cNvGrpSpPr/>
            <p:nvPr/>
          </p:nvGrpSpPr>
          <p:grpSpPr>
            <a:xfrm>
              <a:off x="7249633" y="1352548"/>
              <a:ext cx="1676400" cy="646331"/>
              <a:chOff x="3570616" y="1710113"/>
              <a:chExt cx="1676400" cy="646331"/>
            </a:xfrm>
          </p:grpSpPr>
          <p:sp>
            <p:nvSpPr>
              <p:cNvPr id="90" name="Carré corné 89"/>
              <p:cNvSpPr/>
              <p:nvPr/>
            </p:nvSpPr>
            <p:spPr>
              <a:xfrm flipV="1">
                <a:off x="3570616" y="1710113"/>
                <a:ext cx="1676400" cy="646330"/>
              </a:xfrm>
              <a:prstGeom prst="foldedCorner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1" name="ZoneTexte 90"/>
              <p:cNvSpPr txBox="1"/>
              <p:nvPr/>
            </p:nvSpPr>
            <p:spPr bwMode="auto">
              <a:xfrm>
                <a:off x="3570616" y="1710113"/>
                <a:ext cx="1676400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fr-FR"/>
                </a:defPPr>
                <a:lvl1pPr algn="ctr">
                  <a:defRPr sz="1200">
                    <a:solidFill>
                      <a:schemeClr val="dk1"/>
                    </a:solidFill>
                    <a:latin typeface="Calibri" panose="020F0502020204030204" pitchFamily="34" charset="0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fr-FR" dirty="0"/>
                  <a:t>Son pinceau (utilisé pour tracer le contour des formes)</a:t>
                </a:r>
              </a:p>
            </p:txBody>
          </p:sp>
        </p:grpSp>
        <p:cxnSp>
          <p:nvCxnSpPr>
            <p:cNvPr id="98" name="Connecteur droit 97"/>
            <p:cNvCxnSpPr>
              <a:stCxn id="90" idx="1"/>
              <a:endCxn id="11" idx="3"/>
            </p:cNvCxnSpPr>
            <p:nvPr/>
          </p:nvCxnSpPr>
          <p:spPr>
            <a:xfrm flipH="1" flipV="1">
              <a:off x="6894058" y="1444883"/>
              <a:ext cx="355575" cy="23083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6955709" y="2668919"/>
            <a:ext cx="1970324" cy="461666"/>
            <a:chOff x="6955709" y="2668919"/>
            <a:chExt cx="1970324" cy="461666"/>
          </a:xfrm>
        </p:grpSpPr>
        <p:grpSp>
          <p:nvGrpSpPr>
            <p:cNvPr id="92" name="Groupe 91"/>
            <p:cNvGrpSpPr/>
            <p:nvPr/>
          </p:nvGrpSpPr>
          <p:grpSpPr>
            <a:xfrm>
              <a:off x="7249633" y="2668919"/>
              <a:ext cx="1676400" cy="461666"/>
              <a:chOff x="3570616" y="1894777"/>
              <a:chExt cx="1676400" cy="461666"/>
            </a:xfrm>
          </p:grpSpPr>
          <p:sp>
            <p:nvSpPr>
              <p:cNvPr id="93" name="Carré corné 92"/>
              <p:cNvSpPr/>
              <p:nvPr/>
            </p:nvSpPr>
            <p:spPr>
              <a:xfrm flipV="1">
                <a:off x="3570616" y="1894777"/>
                <a:ext cx="1676400" cy="461665"/>
              </a:xfrm>
              <a:prstGeom prst="foldedCorner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4" name="ZoneTexte 93"/>
              <p:cNvSpPr txBox="1"/>
              <p:nvPr/>
            </p:nvSpPr>
            <p:spPr bwMode="auto">
              <a:xfrm>
                <a:off x="3570616" y="1894778"/>
                <a:ext cx="167640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fr-FR"/>
                </a:defPPr>
                <a:lvl1pPr algn="ctr">
                  <a:defRPr sz="1200">
                    <a:solidFill>
                      <a:schemeClr val="dk1"/>
                    </a:solidFill>
                    <a:latin typeface="Calibri" panose="020F0502020204030204" pitchFamily="34" charset="0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fr-FR" dirty="0"/>
                  <a:t>Sa brosse (utilisée pour remplir les formes)</a:t>
                </a:r>
              </a:p>
            </p:txBody>
          </p:sp>
        </p:grpSp>
        <p:cxnSp>
          <p:nvCxnSpPr>
            <p:cNvPr id="101" name="Connecteur droit 100"/>
            <p:cNvCxnSpPr>
              <a:stCxn id="94" idx="1"/>
              <a:endCxn id="15" idx="3"/>
            </p:cNvCxnSpPr>
            <p:nvPr/>
          </p:nvCxnSpPr>
          <p:spPr>
            <a:xfrm flipH="1" flipV="1">
              <a:off x="6955709" y="2733333"/>
              <a:ext cx="293924" cy="16642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2" name="Groupe 111"/>
          <p:cNvGrpSpPr/>
          <p:nvPr/>
        </p:nvGrpSpPr>
        <p:grpSpPr>
          <a:xfrm>
            <a:off x="6917076" y="3756451"/>
            <a:ext cx="2008957" cy="646333"/>
            <a:chOff x="6917076" y="3756451"/>
            <a:chExt cx="2008957" cy="646333"/>
          </a:xfrm>
        </p:grpSpPr>
        <p:grpSp>
          <p:nvGrpSpPr>
            <p:cNvPr id="95" name="Groupe 94"/>
            <p:cNvGrpSpPr/>
            <p:nvPr/>
          </p:nvGrpSpPr>
          <p:grpSpPr>
            <a:xfrm>
              <a:off x="7249633" y="3756451"/>
              <a:ext cx="1676400" cy="646333"/>
              <a:chOff x="3489249" y="2097546"/>
              <a:chExt cx="1676400" cy="646333"/>
            </a:xfrm>
          </p:grpSpPr>
          <p:sp>
            <p:nvSpPr>
              <p:cNvPr id="96" name="Carré corné 95"/>
              <p:cNvSpPr/>
              <p:nvPr/>
            </p:nvSpPr>
            <p:spPr>
              <a:xfrm flipV="1">
                <a:off x="3489249" y="2097546"/>
                <a:ext cx="1676400" cy="646332"/>
              </a:xfrm>
              <a:prstGeom prst="foldedCorner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7" name="ZoneTexte 96"/>
              <p:cNvSpPr txBox="1"/>
              <p:nvPr/>
            </p:nvSpPr>
            <p:spPr bwMode="auto">
              <a:xfrm>
                <a:off x="3489249" y="2097548"/>
                <a:ext cx="1676400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fr-FR"/>
                </a:defPPr>
                <a:lvl1pPr algn="ctr">
                  <a:defRPr sz="1200">
                    <a:solidFill>
                      <a:schemeClr val="dk1"/>
                    </a:solidFill>
                    <a:latin typeface="Calibri" panose="020F0502020204030204" pitchFamily="34" charset="0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fr-FR" dirty="0"/>
                  <a:t>La police de caractères utilisée pour afficher du texte</a:t>
                </a:r>
              </a:p>
            </p:txBody>
          </p:sp>
        </p:grpSp>
        <p:cxnSp>
          <p:nvCxnSpPr>
            <p:cNvPr id="104" name="Connecteur droit 103"/>
            <p:cNvCxnSpPr>
              <a:stCxn id="96" idx="1"/>
              <a:endCxn id="19" idx="3"/>
            </p:cNvCxnSpPr>
            <p:nvPr/>
          </p:nvCxnSpPr>
          <p:spPr>
            <a:xfrm flipH="1" flipV="1">
              <a:off x="6917076" y="4021783"/>
              <a:ext cx="332557" cy="57834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8179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solidFill>
                  <a:srgbClr val="2B91AF"/>
                </a:solidFill>
              </a:rPr>
              <a:t> </a:t>
            </a:r>
            <a:r>
              <a:rPr lang="fr-FR" dirty="0"/>
              <a:t>- exemple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Affichons une image dans un widget</a:t>
            </a:r>
          </a:p>
          <a:p>
            <a:pPr lvl="1"/>
            <a:r>
              <a:rPr lang="fr-FR" sz="2000" dirty="0"/>
              <a:t>La taille de l’image sera adaptée à la taille du widget</a:t>
            </a:r>
          </a:p>
          <a:p>
            <a:pPr lvl="1"/>
            <a:r>
              <a:rPr lang="fr-FR" sz="2000" dirty="0"/>
              <a:t>Son ratio d’aspect sera conservé</a:t>
            </a:r>
          </a:p>
          <a:p>
            <a:pPr lvl="1"/>
            <a:r>
              <a:rPr lang="fr-FR" sz="2000" dirty="0"/>
              <a:t>Elle sera centrée dans le widget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8763-6C8A-413F-B744-2C0F40D941F6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438400" y="2658178"/>
            <a:ext cx="4579077" cy="2221497"/>
          </a:xfrm>
          <a:prstGeom prst="roundRect">
            <a:avLst>
              <a:gd name="adj" fmla="val 500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painter(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fond(</a:t>
            </a:r>
            <a:r>
              <a:rPr lang="en-US" sz="105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":/Images/fond.png"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fond =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fond.scaled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-&gt;size(),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KeepAspectRatio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painter.drawImage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 -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fond.width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/ </a:t>
            </a:r>
            <a:r>
              <a:rPr lang="en-US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 -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fond.height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/ </a:t>
            </a:r>
            <a:r>
              <a:rPr lang="en-US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fond);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561720" y="2952750"/>
            <a:ext cx="3363080" cy="306467"/>
          </a:xfrm>
          <a:prstGeom prst="wedgeRoundRectCallout">
            <a:avLst>
              <a:gd name="adj1" fmla="val -54492"/>
              <a:gd name="adj2" fmla="val 983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Chargement de l’image depuis les ressources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86400" y="3296698"/>
            <a:ext cx="3540493" cy="306467"/>
          </a:xfrm>
          <a:prstGeom prst="wedgeRoundRectCallout">
            <a:avLst>
              <a:gd name="adj1" fmla="val 213"/>
              <a:gd name="adj2" fmla="val 8040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Redimensionnement de l’image à la taille du widget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876800" y="4324350"/>
            <a:ext cx="3540493" cy="306467"/>
          </a:xfrm>
          <a:prstGeom prst="wedgeRoundRectCallout">
            <a:avLst>
              <a:gd name="adj1" fmla="val -31554"/>
              <a:gd name="adj2" fmla="val -10757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Affichage de l’image centrée dans le widget</a:t>
            </a:r>
          </a:p>
        </p:txBody>
      </p:sp>
    </p:spTree>
    <p:extLst>
      <p:ext uri="{BB962C8B-B14F-4D97-AF65-F5344CB8AC3E}">
        <p14:creationId xmlns:p14="http://schemas.microsoft.com/office/powerpoint/2010/main" val="6841905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solidFill>
                  <a:srgbClr val="2B91AF"/>
                </a:solidFill>
              </a:rPr>
              <a:t> </a:t>
            </a:r>
            <a:r>
              <a:rPr lang="fr-FR" dirty="0"/>
              <a:t>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 sur le positionnement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t="7759" r="49764" b="3104"/>
          <a:stretch/>
        </p:blipFill>
        <p:spPr bwMode="auto">
          <a:xfrm>
            <a:off x="2514600" y="1756246"/>
            <a:ext cx="1905000" cy="30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à coins arrondis 13"/>
          <p:cNvSpPr/>
          <p:nvPr/>
        </p:nvSpPr>
        <p:spPr>
          <a:xfrm>
            <a:off x="4648200" y="1731883"/>
            <a:ext cx="2362200" cy="306467"/>
          </a:xfrm>
          <a:prstGeom prst="wedgeRoundRectCallout">
            <a:avLst>
              <a:gd name="adj1" fmla="val -61693"/>
              <a:gd name="adj2" fmla="val 7286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fr-FR" sz="1200" dirty="0">
                <a:latin typeface="Calibri" panose="020F0502020204030204" pitchFamily="34" charset="0"/>
              </a:rPr>
              <a:t> : le widget.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654550" y="2800350"/>
            <a:ext cx="2362200" cy="306467"/>
          </a:xfrm>
          <a:prstGeom prst="wedgeRoundRectCallout">
            <a:avLst>
              <a:gd name="adj1" fmla="val -61693"/>
              <a:gd name="adj2" fmla="val 72860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Consolas"/>
              </a:rPr>
              <a:t>fond</a:t>
            </a:r>
            <a:r>
              <a:rPr lang="fr-FR" sz="1200" dirty="0">
                <a:latin typeface="Calibri" panose="020F0502020204030204" pitchFamily="34" charset="0"/>
              </a:rPr>
              <a:t> : l’image à afficher.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2562226" y="1803399"/>
            <a:ext cx="1819275" cy="2943225"/>
            <a:chOff x="2562226" y="1803399"/>
            <a:chExt cx="1819275" cy="2943225"/>
          </a:xfrm>
        </p:grpSpPr>
        <p:sp>
          <p:nvSpPr>
            <p:cNvPr id="8" name="Rectangle 7"/>
            <p:cNvSpPr/>
            <p:nvPr/>
          </p:nvSpPr>
          <p:spPr>
            <a:xfrm>
              <a:off x="2562226" y="1803399"/>
              <a:ext cx="1816100" cy="2943225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2562226" y="1803399"/>
              <a:ext cx="25717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2562226" y="1803399"/>
              <a:ext cx="3175" cy="23495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4267200" y="1803399"/>
              <a:ext cx="0" cy="2943225"/>
            </a:xfrm>
            <a:prstGeom prst="straightConnector1">
              <a:avLst/>
            </a:prstGeom>
            <a:ln>
              <a:solidFill>
                <a:srgbClr val="00B050"/>
              </a:solidFill>
              <a:headEnd type="arrow"/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 rot="16200000">
              <a:off x="3441653" y="3136512"/>
              <a:ext cx="1374094" cy="276999"/>
            </a:xfrm>
            <a:prstGeom prst="rect">
              <a:avLst/>
            </a:prstGeom>
            <a:ln>
              <a:solidFill>
                <a:srgbClr val="00B050"/>
              </a:solidFill>
              <a:headEnd type="arrow"/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</a:rPr>
                <a:t>this</a:t>
              </a:r>
              <a:r>
                <a:rPr lang="en-US" sz="1200" dirty="0">
                  <a:solidFill>
                    <a:prstClr val="black"/>
                  </a:solidFill>
                  <a:latin typeface="Consolas"/>
                </a:rPr>
                <a:t>-&gt;height()</a:t>
              </a:r>
              <a:endParaRPr lang="fr-FR" sz="1200" dirty="0"/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 flipH="1">
              <a:off x="2562227" y="4629152"/>
              <a:ext cx="1819274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arrow"/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827296" y="4352153"/>
              <a:ext cx="1289135" cy="276999"/>
            </a:xfrm>
            <a:prstGeom prst="rect">
              <a:avLst/>
            </a:prstGeom>
            <a:ln>
              <a:solidFill>
                <a:srgbClr val="00B050"/>
              </a:solidFill>
              <a:headEnd type="arrow"/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</a:rPr>
                <a:t>this</a:t>
              </a:r>
              <a:r>
                <a:rPr lang="en-US" sz="1200" dirty="0">
                  <a:solidFill>
                    <a:prstClr val="black"/>
                  </a:solidFill>
                  <a:latin typeface="Consolas"/>
                </a:rPr>
                <a:t>-&gt;width()</a:t>
              </a:r>
              <a:endParaRPr lang="fr-FR" sz="1200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2562226" y="2438400"/>
            <a:ext cx="1819275" cy="1673223"/>
            <a:chOff x="2562226" y="2438400"/>
            <a:chExt cx="1819275" cy="1673223"/>
          </a:xfrm>
        </p:grpSpPr>
        <p:sp>
          <p:nvSpPr>
            <p:cNvPr id="9" name="Rectangle 8"/>
            <p:cNvSpPr/>
            <p:nvPr/>
          </p:nvSpPr>
          <p:spPr>
            <a:xfrm>
              <a:off x="2565401" y="2438401"/>
              <a:ext cx="1816100" cy="167322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2565401" y="2438401"/>
              <a:ext cx="25717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2565401" y="2438401"/>
              <a:ext cx="3175" cy="2349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3858400" y="2438401"/>
              <a:ext cx="0" cy="167322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3081726" y="2938075"/>
              <a:ext cx="1276349" cy="276999"/>
            </a:xfrm>
            <a:prstGeom prst="rect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rIns="0">
              <a:noAutofit/>
            </a:bodyPr>
            <a:lstStyle/>
            <a:p>
              <a:pPr algn="ctr"/>
              <a:r>
                <a:rPr lang="en-US" sz="1200" dirty="0" err="1">
                  <a:solidFill>
                    <a:prstClr val="black"/>
                  </a:solidFill>
                  <a:latin typeface="Consolas"/>
                </a:rPr>
                <a:t>fond.height</a:t>
              </a:r>
              <a:r>
                <a:rPr lang="en-US" sz="1200" dirty="0">
                  <a:solidFill>
                    <a:prstClr val="black"/>
                  </a:solidFill>
                  <a:latin typeface="Consolas"/>
                </a:rPr>
                <a:t>()</a:t>
              </a:r>
              <a:endParaRPr lang="fr-FR" sz="1200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 flipH="1">
              <a:off x="2568577" y="3991749"/>
              <a:ext cx="181292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562226" y="3714750"/>
              <a:ext cx="1296173" cy="276999"/>
            </a:xfrm>
            <a:prstGeom prst="rect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dirty="0" err="1">
                  <a:solidFill>
                    <a:prstClr val="black"/>
                  </a:solidFill>
                  <a:latin typeface="Consolas"/>
                </a:rPr>
                <a:t>fond.width</a:t>
              </a:r>
              <a:r>
                <a:rPr lang="en-US" sz="1200" dirty="0">
                  <a:solidFill>
                    <a:prstClr val="black"/>
                  </a:solidFill>
                  <a:latin typeface="Consolas"/>
                </a:rPr>
                <a:t>()</a:t>
              </a:r>
              <a:endParaRPr lang="fr-FR" sz="1200" dirty="0"/>
            </a:p>
          </p:txBody>
        </p:sp>
      </p:grpSp>
      <p:sp>
        <p:nvSpPr>
          <p:cNvPr id="36" name="ZoneTexte 35"/>
          <p:cNvSpPr txBox="1"/>
          <p:nvPr/>
        </p:nvSpPr>
        <p:spPr bwMode="auto">
          <a:xfrm>
            <a:off x="4648200" y="3673407"/>
            <a:ext cx="4401041" cy="850587"/>
          </a:xfrm>
          <a:prstGeom prst="wedgeRoundRectCallout">
            <a:avLst>
              <a:gd name="adj1" fmla="val -58439"/>
              <a:gd name="adj2" fmla="val -80717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Position de l’image dans le widget 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 -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fond.width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/ 2.0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 -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fond.height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/ 2.0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562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solidFill>
                  <a:srgbClr val="2B91AF"/>
                </a:solidFill>
              </a:rPr>
              <a:t> </a:t>
            </a:r>
            <a:r>
              <a:rPr lang="fr-FR" dirty="0"/>
              <a:t>- exemple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Critique sur l’optimisation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8763-6C8A-413F-B744-2C0F40D941F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438399" y="1504950"/>
            <a:ext cx="2988319" cy="285036"/>
          </a:xfrm>
          <a:prstGeom prst="roundRect">
            <a:avLst>
              <a:gd name="adj" fmla="val 500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QImage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 fond(</a:t>
            </a:r>
            <a:r>
              <a:rPr lang="fr-FR" sz="1200" b="1" dirty="0">
                <a:solidFill>
                  <a:srgbClr val="D69D85"/>
                </a:solidFill>
                <a:latin typeface="consolas" panose="020B0609020204030204" pitchFamily="49" charset="0"/>
              </a:rPr>
              <a:t>":/Images/fond.png"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438399" y="2565368"/>
            <a:ext cx="4772460" cy="285036"/>
          </a:xfrm>
          <a:prstGeom prst="roundRect">
            <a:avLst>
              <a:gd name="adj" fmla="val 500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fond =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fond.scaled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-&gt;size(),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Qt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KeepAspectRatio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438399" y="3610413"/>
            <a:ext cx="5027338" cy="695830"/>
          </a:xfrm>
          <a:prstGeom prst="roundRect">
            <a:avLst>
              <a:gd name="adj" fmla="val 500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painter.drawImage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 -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fond.width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/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fond.height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/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fond);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514600" y="1922288"/>
            <a:ext cx="4401168" cy="510778"/>
          </a:xfrm>
          <a:prstGeom prst="wedgeRoundRectCallout">
            <a:avLst>
              <a:gd name="adj1" fmla="val -18536"/>
              <a:gd name="adj2" fmla="val -7295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Décodage du fichier de type PNG et stockage des pixels en mémoire dans le format spécifié par le fichier (ex : RGB sur 24 bits)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944938" y="2982706"/>
            <a:ext cx="3540493" cy="510778"/>
          </a:xfrm>
          <a:prstGeom prst="wedgeRoundRectCallout">
            <a:avLst>
              <a:gd name="adj1" fmla="val 470"/>
              <a:gd name="adj2" fmla="val -717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Mise à l’échelle de l’image : calcul effectué pour chaque pixel de l’image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2623367" y="4423172"/>
            <a:ext cx="4183634" cy="510778"/>
          </a:xfrm>
          <a:prstGeom prst="wedgeRoundRectCallout">
            <a:avLst>
              <a:gd name="adj1" fmla="val 8225"/>
              <a:gd name="adj2" fmla="val -753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Conversion éventuelle des pixels en mémoire en pixels spécifiques pour l’affichage (ex : RGB 24 bits vers ARGB 32 bits)</a:t>
            </a:r>
          </a:p>
        </p:txBody>
      </p:sp>
      <p:sp>
        <p:nvSpPr>
          <p:cNvPr id="3" name="Pensées 2"/>
          <p:cNvSpPr/>
          <p:nvPr/>
        </p:nvSpPr>
        <p:spPr>
          <a:xfrm>
            <a:off x="6915768" y="1279100"/>
            <a:ext cx="2152032" cy="1124426"/>
          </a:xfrm>
          <a:prstGeom prst="cloudCallout">
            <a:avLst>
              <a:gd name="adj1" fmla="val -111270"/>
              <a:gd name="adj2" fmla="val -1412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Ne devrait être fait qu’une fois, à la construction du widget</a:t>
            </a:r>
          </a:p>
        </p:txBody>
      </p:sp>
      <p:sp>
        <p:nvSpPr>
          <p:cNvPr id="18" name="Pensées 17"/>
          <p:cNvSpPr/>
          <p:nvPr/>
        </p:nvSpPr>
        <p:spPr>
          <a:xfrm>
            <a:off x="6951061" y="2529256"/>
            <a:ext cx="2152032" cy="1124426"/>
          </a:xfrm>
          <a:prstGeom prst="cloudCallout">
            <a:avLst>
              <a:gd name="adj1" fmla="val -71329"/>
              <a:gd name="adj2" fmla="val -173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Ne devrait être fait qu’au moment du changement de taille du widget</a:t>
            </a:r>
          </a:p>
        </p:txBody>
      </p:sp>
      <p:sp>
        <p:nvSpPr>
          <p:cNvPr id="19" name="Pensées 18"/>
          <p:cNvSpPr/>
          <p:nvPr/>
        </p:nvSpPr>
        <p:spPr>
          <a:xfrm>
            <a:off x="6915768" y="4098880"/>
            <a:ext cx="2152032" cy="843320"/>
          </a:xfrm>
          <a:prstGeom prst="cloudCallout">
            <a:avLst>
              <a:gd name="adj1" fmla="val -86200"/>
              <a:gd name="adj2" fmla="val -3526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Devrait plutôt utiliser un </a:t>
            </a:r>
            <a:r>
              <a:rPr lang="fr-FR" sz="1200" dirty="0" err="1">
                <a:solidFill>
                  <a:srgbClr val="2B91AF"/>
                </a:solidFill>
                <a:latin typeface="Consolas"/>
              </a:rPr>
              <a:t>QPixmap</a:t>
            </a:r>
            <a:r>
              <a:rPr lang="fr-FR" sz="1200" dirty="0">
                <a:latin typeface="Calibri" panose="020F0502020204030204" pitchFamily="34" charset="0"/>
              </a:rPr>
              <a:t>, optimisé pour l’affichage</a:t>
            </a:r>
          </a:p>
        </p:txBody>
      </p:sp>
    </p:spTree>
    <p:extLst>
      <p:ext uri="{BB962C8B-B14F-4D97-AF65-F5344CB8AC3E}">
        <p14:creationId xmlns:p14="http://schemas.microsoft.com/office/powerpoint/2010/main" val="33216517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solidFill>
                  <a:srgbClr val="2B91AF"/>
                </a:solidFill>
              </a:rPr>
              <a:t> </a:t>
            </a:r>
            <a:r>
              <a:rPr lang="fr-FR" dirty="0"/>
              <a:t>- exemple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509620" y="1111687"/>
            <a:ext cx="6448452" cy="3822263"/>
          </a:xfrm>
          <a:prstGeom prst="roundRect">
            <a:avLst>
              <a:gd name="adj" fmla="val 3126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*parent)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(parent)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m_pixFondFullRes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":/Images/fond.png"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resizeEvent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QResizeEvent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m_pixFondFullRes.scaled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-&gt;size(),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KeepAspectRatio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resizeEvent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m_pixFond.width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/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(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m_pixFond.height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/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95800" y="2000629"/>
            <a:ext cx="4401168" cy="306467"/>
          </a:xfrm>
          <a:prstGeom prst="wedgeRoundRectCallout">
            <a:avLst>
              <a:gd name="adj1" fmla="val -60089"/>
              <a:gd name="adj2" fmla="val -7892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Chargement de l’image à la construction dans un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QPixmap</a:t>
            </a:r>
            <a:endParaRPr 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468368" y="3085195"/>
            <a:ext cx="4401168" cy="306467"/>
          </a:xfrm>
          <a:prstGeom prst="wedgeRoundRectCallout">
            <a:avLst>
              <a:gd name="adj1" fmla="val -33288"/>
              <a:gd name="adj2" fmla="val -12368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Redimensionnement  de l’image au redimensionnement du widget</a:t>
            </a:r>
            <a:endParaRPr 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486400" y="4570166"/>
            <a:ext cx="2158542" cy="306467"/>
          </a:xfrm>
          <a:prstGeom prst="wedgeRoundRectCallout">
            <a:avLst>
              <a:gd name="adj1" fmla="val -33288"/>
              <a:gd name="adj2" fmla="val -12368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Affichage simple de l’image</a:t>
            </a:r>
            <a:endParaRPr 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587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coordonnées personnalisé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Par défaut, le système de coordonnées du </a:t>
            </a: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sz="2400" dirty="0">
                <a:solidFill>
                  <a:srgbClr val="2B91AF"/>
                </a:solidFill>
              </a:rPr>
              <a:t> </a:t>
            </a:r>
            <a:r>
              <a:rPr lang="fr-FR" sz="2400" dirty="0"/>
              <a:t>épouse celui du </a:t>
            </a: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QWidget</a:t>
            </a:r>
            <a:endParaRPr lang="fr-FR" sz="24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sz="2000" dirty="0"/>
              <a:t>Origine en haut à gauche</a:t>
            </a:r>
          </a:p>
          <a:p>
            <a:pPr lvl="1"/>
            <a:r>
              <a:rPr lang="fr-FR" sz="2000" dirty="0"/>
              <a:t>Abscisses de gauche à droite</a:t>
            </a:r>
          </a:p>
          <a:p>
            <a:pPr lvl="1"/>
            <a:r>
              <a:rPr lang="fr-FR" sz="2000" dirty="0"/>
              <a:t>Ordonnées de haut en bas</a:t>
            </a:r>
          </a:p>
          <a:p>
            <a:r>
              <a:rPr lang="fr-FR" sz="2400" dirty="0"/>
              <a:t>Peut être changé</a:t>
            </a:r>
          </a:p>
          <a:p>
            <a:pPr lvl="1"/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setViewport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fr-FR" sz="1600" dirty="0"/>
              <a:t>Définit le cadre dans lequel le système de coordonnées se définit</a:t>
            </a:r>
          </a:p>
          <a:p>
            <a:pPr lvl="1"/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setWindow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fr-FR" sz="1600" dirty="0"/>
              <a:t>Définit le système de coordonnées dans le cadre précédent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Les ressources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Définition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Les ressources sous </a:t>
            </a:r>
            <a:r>
              <a:rPr lang="fr-FR" dirty="0" err="1">
                <a:solidFill>
                  <a:schemeClr val="bg2"/>
                </a:solidFill>
              </a:rPr>
              <a:t>Qt</a:t>
            </a:r>
            <a:endParaRPr lang="fr-FR" dirty="0">
              <a:solidFill>
                <a:schemeClr val="bg2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Graphisme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Principe</a:t>
            </a: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QPainter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Système de coordonnées</a:t>
            </a:r>
          </a:p>
          <a:p>
            <a:pPr lvl="1"/>
            <a:r>
              <a:rPr lang="fr-FR" dirty="0"/>
              <a:t>Transformations géométriques</a:t>
            </a:r>
          </a:p>
          <a:p>
            <a:pPr lvl="1"/>
            <a:r>
              <a:rPr lang="fr-FR" dirty="0"/>
              <a:t>Démonstration</a:t>
            </a:r>
          </a:p>
          <a:p>
            <a:pPr lvl="1"/>
            <a:r>
              <a:rPr lang="fr-FR" dirty="0"/>
              <a:t>Les maths</a:t>
            </a:r>
          </a:p>
          <a:p>
            <a:pPr lvl="1"/>
            <a:r>
              <a:rPr lang="fr-FR" dirty="0"/>
              <a:t>Manipulation directe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208102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coordonnées personnalisé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</a:p>
          <a:p>
            <a:pPr lvl="0"/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t="7759" r="49764" b="3104"/>
          <a:stretch/>
        </p:blipFill>
        <p:spPr bwMode="auto">
          <a:xfrm>
            <a:off x="2514600" y="1516930"/>
            <a:ext cx="1905000" cy="30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62226" y="1556463"/>
            <a:ext cx="1816100" cy="29432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 bwMode="auto">
          <a:xfrm>
            <a:off x="2562226" y="1556463"/>
            <a:ext cx="476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0,0</a:t>
            </a:r>
          </a:p>
        </p:txBody>
      </p:sp>
      <p:sp>
        <p:nvSpPr>
          <p:cNvPr id="17" name="ZoneTexte 16"/>
          <p:cNvSpPr txBox="1"/>
          <p:nvPr/>
        </p:nvSpPr>
        <p:spPr bwMode="auto">
          <a:xfrm>
            <a:off x="3433837" y="4222689"/>
            <a:ext cx="944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0" rIns="9144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252,400</a:t>
            </a:r>
          </a:p>
        </p:txBody>
      </p:sp>
      <p:sp>
        <p:nvSpPr>
          <p:cNvPr id="18" name="Triangle rectangle 17"/>
          <p:cNvSpPr/>
          <p:nvPr/>
        </p:nvSpPr>
        <p:spPr>
          <a:xfrm rot="5400000">
            <a:off x="2562226" y="1556463"/>
            <a:ext cx="85562" cy="85562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9" name="Triangle rectangle 18"/>
          <p:cNvSpPr/>
          <p:nvPr/>
        </p:nvSpPr>
        <p:spPr>
          <a:xfrm rot="16200000">
            <a:off x="4292764" y="4414126"/>
            <a:ext cx="85562" cy="85562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495800" y="1123950"/>
            <a:ext cx="4459307" cy="3742762"/>
          </a:xfrm>
          <a:prstGeom prst="roundRect">
            <a:avLst>
              <a:gd name="adj" fmla="val 3126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painter(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((width()-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m_pixFond.width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1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(height()-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m_pixFond.height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1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 =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qMin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-&gt;width(), 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-&gt;height());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(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 - side) /</a:t>
            </a:r>
            <a:r>
              <a:rPr lang="en-US" sz="11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(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 - side) /</a:t>
            </a:r>
            <a:r>
              <a:rPr lang="en-US" sz="11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painter.setViewport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side, side);</a:t>
            </a:r>
            <a:endParaRPr lang="fr-FR" sz="1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FDC9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painter.setWindow</a:t>
            </a:r>
            <a:r>
              <a:rPr lang="en-US" sz="1100" b="1" dirty="0">
                <a:solidFill>
                  <a:srgbClr val="FDC9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(-100,-100,200,200);</a:t>
            </a:r>
            <a:endParaRPr lang="fr-FR" sz="1000" dirty="0">
              <a:solidFill>
                <a:srgbClr val="FDC9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QRect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(-50,-50,100,100),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m_pixLapin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59050" y="2119075"/>
            <a:ext cx="1819276" cy="181800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 bwMode="auto">
          <a:xfrm>
            <a:off x="2562226" y="2119075"/>
            <a:ext cx="3003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36000" tIns="0" rIns="36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0,0</a:t>
            </a:r>
          </a:p>
        </p:txBody>
      </p:sp>
      <p:sp>
        <p:nvSpPr>
          <p:cNvPr id="23" name="Triangle rectangle 22"/>
          <p:cNvSpPr/>
          <p:nvPr/>
        </p:nvSpPr>
        <p:spPr>
          <a:xfrm rot="5400000">
            <a:off x="2562226" y="2119075"/>
            <a:ext cx="85562" cy="85562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 bwMode="auto">
          <a:xfrm>
            <a:off x="3712512" y="3721631"/>
            <a:ext cx="665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36000" tIns="0" rIns="3600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 dirty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252,400</a:t>
            </a:r>
          </a:p>
        </p:txBody>
      </p:sp>
      <p:sp>
        <p:nvSpPr>
          <p:cNvPr id="25" name="Triangle rectangle 24"/>
          <p:cNvSpPr/>
          <p:nvPr/>
        </p:nvSpPr>
        <p:spPr>
          <a:xfrm rot="16200000">
            <a:off x="4292764" y="3851513"/>
            <a:ext cx="85562" cy="85562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 bwMode="auto">
          <a:xfrm>
            <a:off x="2862556" y="2119075"/>
            <a:ext cx="7748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36000" tIns="0" rIns="36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-100,-100</a:t>
            </a:r>
          </a:p>
        </p:txBody>
      </p:sp>
      <p:sp>
        <p:nvSpPr>
          <p:cNvPr id="27" name="ZoneTexte 26"/>
          <p:cNvSpPr txBox="1"/>
          <p:nvPr/>
        </p:nvSpPr>
        <p:spPr bwMode="auto">
          <a:xfrm>
            <a:off x="3046698" y="3721631"/>
            <a:ext cx="665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36000" tIns="0" rIns="3600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 dirty="0">
                <a:solidFill>
                  <a:srgbClr val="FFC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100,100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3011700" y="2572463"/>
            <a:ext cx="911011" cy="911012"/>
            <a:chOff x="3011700" y="2572463"/>
            <a:chExt cx="911011" cy="911012"/>
          </a:xfrm>
        </p:grpSpPr>
        <p:sp>
          <p:nvSpPr>
            <p:cNvPr id="28" name="Rectangle 27"/>
            <p:cNvSpPr/>
            <p:nvPr/>
          </p:nvSpPr>
          <p:spPr>
            <a:xfrm>
              <a:off x="3011700" y="2572675"/>
              <a:ext cx="910800" cy="9108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pic>
          <p:nvPicPr>
            <p:cNvPr id="2050" name="Picture 2" descr="C:\Users\bealbouy.IUT\Documents\Enseignement\2013-2014\POOenCPP\CMs\CM11 - Graphismes dans Qt\Chap11_Ex2\Resources\lap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700" y="2572463"/>
              <a:ext cx="911011" cy="911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/>
            <p:cNvSpPr txBox="1"/>
            <p:nvPr/>
          </p:nvSpPr>
          <p:spPr bwMode="auto">
            <a:xfrm>
              <a:off x="3011700" y="2572675"/>
              <a:ext cx="7040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-50,-50</a:t>
              </a:r>
            </a:p>
          </p:txBody>
        </p:sp>
        <p:sp>
          <p:nvSpPr>
            <p:cNvPr id="30" name="Triangle rectangle 29"/>
            <p:cNvSpPr/>
            <p:nvPr/>
          </p:nvSpPr>
          <p:spPr>
            <a:xfrm rot="5400000">
              <a:off x="3011700" y="2572675"/>
              <a:ext cx="85562" cy="8556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 bwMode="auto">
            <a:xfrm>
              <a:off x="3327465" y="3268031"/>
              <a:ext cx="59503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50,50</a:t>
              </a:r>
            </a:p>
          </p:txBody>
        </p:sp>
        <p:sp>
          <p:nvSpPr>
            <p:cNvPr id="32" name="Triangle rectangle 31"/>
            <p:cNvSpPr/>
            <p:nvPr/>
          </p:nvSpPr>
          <p:spPr>
            <a:xfrm rot="16200000">
              <a:off x="3836938" y="3397913"/>
              <a:ext cx="85562" cy="8556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0462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7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23" grpId="0" animBg="1"/>
      <p:bldP spid="23" grpId="1" animBg="1"/>
      <p:bldP spid="24" grpId="0"/>
      <p:bldP spid="25" grpId="0" animBg="1"/>
      <p:bldP spid="25" grpId="1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B3E6FF"/>
                </a:solidFill>
              </a:rPr>
              <a:t>Le système de ressources</a:t>
            </a:r>
          </a:p>
          <a:p>
            <a:pPr lvl="0"/>
            <a:r>
              <a:rPr lang="fr-FR">
                <a:solidFill>
                  <a:srgbClr val="B3E6FF"/>
                </a:solidFill>
              </a:rPr>
              <a:t>Dessiner dans un Widget</a:t>
            </a:r>
            <a:endParaRPr lang="fr-FR" dirty="0">
              <a:solidFill>
                <a:srgbClr val="B3E6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Graphismes dans Qt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Transformations géométriques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système de coordonnées peut également subir :</a:t>
            </a:r>
          </a:p>
          <a:p>
            <a:pPr lvl="1"/>
            <a:r>
              <a:rPr lang="fr-FR" dirty="0"/>
              <a:t>Des translations selon ses axes</a:t>
            </a:r>
          </a:p>
          <a:p>
            <a:pPr lvl="2"/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::translate()</a:t>
            </a:r>
          </a:p>
          <a:p>
            <a:pPr lvl="1"/>
            <a:r>
              <a:rPr lang="fr-FR" dirty="0"/>
              <a:t>Des rotations autour de son origine</a:t>
            </a:r>
          </a:p>
          <a:p>
            <a:pPr lvl="2"/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rotate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fr-FR" dirty="0"/>
              <a:t>Des cisaillements selon ses axes</a:t>
            </a:r>
          </a:p>
          <a:p>
            <a:pPr lvl="2"/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shear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fr-FR" dirty="0"/>
              <a:t>Des mises à l’échelle selon ses axes</a:t>
            </a:r>
          </a:p>
          <a:p>
            <a:pPr lvl="2"/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QPainter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Les ressources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Définition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Les ressources sous </a:t>
            </a:r>
            <a:r>
              <a:rPr lang="fr-FR" dirty="0" err="1">
                <a:solidFill>
                  <a:schemeClr val="bg2"/>
                </a:solidFill>
              </a:rPr>
              <a:t>Qt</a:t>
            </a:r>
            <a:endParaRPr lang="fr-FR" dirty="0">
              <a:solidFill>
                <a:schemeClr val="bg2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Graphisme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Principe</a:t>
            </a: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QPainter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Système de coordonnées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Transformations géométriques</a:t>
            </a:r>
          </a:p>
          <a:p>
            <a:pPr lvl="1"/>
            <a:r>
              <a:rPr lang="fr-FR" dirty="0"/>
              <a:t>Démonstration</a:t>
            </a:r>
          </a:p>
          <a:p>
            <a:pPr lvl="1"/>
            <a:r>
              <a:rPr lang="fr-FR" dirty="0"/>
              <a:t>Les maths</a:t>
            </a:r>
          </a:p>
          <a:p>
            <a:pPr lvl="1"/>
            <a:r>
              <a:rPr lang="fr-FR" dirty="0"/>
              <a:t>Manipulation directe</a:t>
            </a:r>
          </a:p>
        </p:txBody>
      </p:sp>
    </p:spTree>
    <p:extLst>
      <p:ext uri="{BB962C8B-B14F-4D97-AF65-F5344CB8AC3E}">
        <p14:creationId xmlns:p14="http://schemas.microsoft.com/office/powerpoint/2010/main" val="2498842908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t="7759" r="49764" b="3104"/>
          <a:stretch/>
        </p:blipFill>
        <p:spPr bwMode="auto">
          <a:xfrm>
            <a:off x="2514600" y="1516930"/>
            <a:ext cx="1905000" cy="30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4495800" y="1123950"/>
            <a:ext cx="4103236" cy="3743216"/>
          </a:xfrm>
          <a:prstGeom prst="roundRect">
            <a:avLst>
              <a:gd name="adj" fmla="val 3126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painter(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((width()-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m_pixFond.width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(height()-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m_pixFond.height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 =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qMin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-&gt;width(),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 - side) 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 - side) 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painter.setViewport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side, side);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painter.setWindow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painter.translate</a:t>
            </a: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(10, -20);</a:t>
            </a:r>
            <a:endParaRPr lang="fr-FR" sz="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QRect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m_pixLapin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2226" y="1556463"/>
            <a:ext cx="1816100" cy="29432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3102189" y="2397338"/>
            <a:ext cx="911011" cy="911012"/>
            <a:chOff x="3011700" y="2572463"/>
            <a:chExt cx="911011" cy="911012"/>
          </a:xfrm>
        </p:grpSpPr>
        <p:sp>
          <p:nvSpPr>
            <p:cNvPr id="28" name="Rectangle 27"/>
            <p:cNvSpPr/>
            <p:nvPr/>
          </p:nvSpPr>
          <p:spPr>
            <a:xfrm>
              <a:off x="3011700" y="2572675"/>
              <a:ext cx="910800" cy="9108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pic>
          <p:nvPicPr>
            <p:cNvPr id="2050" name="Picture 2" descr="C:\Users\bealbouy.IUT\Documents\Enseignement\2013-2014\POOenCPP\CMs\CM11 - Graphismes dans Qt\Chap11_Ex2\Resources\lap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700" y="2572463"/>
              <a:ext cx="911011" cy="911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/>
            <p:cNvSpPr txBox="1"/>
            <p:nvPr/>
          </p:nvSpPr>
          <p:spPr bwMode="auto">
            <a:xfrm>
              <a:off x="3011700" y="2572675"/>
              <a:ext cx="7040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-50,-50</a:t>
              </a:r>
            </a:p>
          </p:txBody>
        </p:sp>
        <p:sp>
          <p:nvSpPr>
            <p:cNvPr id="30" name="Triangle rectangle 29"/>
            <p:cNvSpPr/>
            <p:nvPr/>
          </p:nvSpPr>
          <p:spPr>
            <a:xfrm rot="5400000">
              <a:off x="3011700" y="2572675"/>
              <a:ext cx="85562" cy="8556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 bwMode="auto">
            <a:xfrm>
              <a:off x="3327465" y="3268031"/>
              <a:ext cx="59503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50,50</a:t>
              </a:r>
            </a:p>
          </p:txBody>
        </p:sp>
        <p:sp>
          <p:nvSpPr>
            <p:cNvPr id="32" name="Triangle rectangle 31"/>
            <p:cNvSpPr/>
            <p:nvPr/>
          </p:nvSpPr>
          <p:spPr>
            <a:xfrm rot="16200000">
              <a:off x="3836938" y="3397913"/>
              <a:ext cx="85562" cy="8556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467205" y="3027969"/>
            <a:ext cx="248534" cy="246821"/>
            <a:chOff x="3467205" y="3027969"/>
            <a:chExt cx="248534" cy="246821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3467205" y="3027969"/>
              <a:ext cx="248534" cy="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467205" y="3027969"/>
              <a:ext cx="0" cy="246821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557589" y="2852483"/>
            <a:ext cx="248534" cy="246821"/>
            <a:chOff x="3467205" y="3027969"/>
            <a:chExt cx="248534" cy="246821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3467205" y="3027969"/>
              <a:ext cx="248534" cy="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67205" y="3027969"/>
              <a:ext cx="0" cy="246821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Rectangle à coins arrondis 12"/>
          <p:cNvSpPr/>
          <p:nvPr/>
        </p:nvSpPr>
        <p:spPr>
          <a:xfrm>
            <a:off x="2453513" y="4373285"/>
            <a:ext cx="2001390" cy="510778"/>
          </a:xfrm>
          <a:prstGeom prst="wedgeRoundRectCallout">
            <a:avLst>
              <a:gd name="adj1" fmla="val 64147"/>
              <a:gd name="adj2" fmla="val -24541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Translation par le vecteur (10, -20)</a:t>
            </a:r>
          </a:p>
        </p:txBody>
      </p:sp>
    </p:spTree>
    <p:extLst>
      <p:ext uri="{BB962C8B-B14F-4D97-AF65-F5344CB8AC3E}">
        <p14:creationId xmlns:p14="http://schemas.microsoft.com/office/powerpoint/2010/main" val="42181014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t="7759" r="49764" b="3104"/>
          <a:stretch/>
        </p:blipFill>
        <p:spPr bwMode="auto">
          <a:xfrm>
            <a:off x="2514600" y="1516930"/>
            <a:ext cx="1905000" cy="30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4495800" y="1123950"/>
            <a:ext cx="4103236" cy="3743216"/>
          </a:xfrm>
          <a:prstGeom prst="roundRect">
            <a:avLst>
              <a:gd name="adj" fmla="val 3126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painter(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((width()-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m_pixFond.width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(height()-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m_pixFond.height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 =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qMin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-&gt;width(),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 - side) 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 - side) 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painter.setViewport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side, side);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painter.setWindow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painter.translate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painter.rotate</a:t>
            </a: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(45);</a:t>
            </a:r>
            <a:endParaRPr lang="fr-FR" sz="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QRect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m_pixLapin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2226" y="1556463"/>
            <a:ext cx="1816100" cy="29432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 rot="2700000">
            <a:off x="3102189" y="2397338"/>
            <a:ext cx="911011" cy="911012"/>
            <a:chOff x="3011700" y="2572463"/>
            <a:chExt cx="911011" cy="911012"/>
          </a:xfrm>
        </p:grpSpPr>
        <p:sp>
          <p:nvSpPr>
            <p:cNvPr id="28" name="Rectangle 27"/>
            <p:cNvSpPr/>
            <p:nvPr/>
          </p:nvSpPr>
          <p:spPr>
            <a:xfrm>
              <a:off x="3011700" y="2572675"/>
              <a:ext cx="910800" cy="9108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pic>
          <p:nvPicPr>
            <p:cNvPr id="2050" name="Picture 2" descr="C:\Users\bealbouy.IUT\Documents\Enseignement\2013-2014\POOenCPP\CMs\CM11 - Graphismes dans Qt\Chap11_Ex2\Resources\lap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700" y="2572463"/>
              <a:ext cx="911011" cy="911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/>
            <p:cNvSpPr txBox="1"/>
            <p:nvPr/>
          </p:nvSpPr>
          <p:spPr bwMode="auto">
            <a:xfrm>
              <a:off x="3011700" y="2572675"/>
              <a:ext cx="7040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-50,-50</a:t>
              </a:r>
            </a:p>
          </p:txBody>
        </p:sp>
        <p:sp>
          <p:nvSpPr>
            <p:cNvPr id="30" name="Triangle rectangle 29"/>
            <p:cNvSpPr/>
            <p:nvPr/>
          </p:nvSpPr>
          <p:spPr>
            <a:xfrm rot="5400000">
              <a:off x="3011700" y="2572675"/>
              <a:ext cx="85562" cy="8556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 bwMode="auto">
            <a:xfrm>
              <a:off x="3327465" y="3268031"/>
              <a:ext cx="59503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50,50</a:t>
              </a:r>
            </a:p>
          </p:txBody>
        </p:sp>
        <p:sp>
          <p:nvSpPr>
            <p:cNvPr id="32" name="Triangle rectangle 31"/>
            <p:cNvSpPr/>
            <p:nvPr/>
          </p:nvSpPr>
          <p:spPr>
            <a:xfrm rot="16200000">
              <a:off x="3836938" y="3397913"/>
              <a:ext cx="85562" cy="8556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557694" y="2852950"/>
            <a:ext cx="248534" cy="246821"/>
            <a:chOff x="3467205" y="3027969"/>
            <a:chExt cx="248534" cy="246821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3467205" y="3027969"/>
              <a:ext cx="248534" cy="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467205" y="3027969"/>
              <a:ext cx="0" cy="246821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 rot="2700000">
            <a:off x="3433427" y="2904675"/>
            <a:ext cx="248534" cy="246821"/>
            <a:chOff x="3467205" y="3027969"/>
            <a:chExt cx="248534" cy="246821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3467205" y="3027969"/>
              <a:ext cx="248534" cy="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67205" y="3027969"/>
              <a:ext cx="0" cy="246821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2" name="Rectangle à coins arrondis 21"/>
          <p:cNvSpPr/>
          <p:nvPr/>
        </p:nvSpPr>
        <p:spPr>
          <a:xfrm>
            <a:off x="2453513" y="4271130"/>
            <a:ext cx="2001390" cy="715089"/>
          </a:xfrm>
          <a:prstGeom prst="wedgeRoundRectCallout">
            <a:avLst>
              <a:gd name="adj1" fmla="val 64604"/>
              <a:gd name="adj2" fmla="val -1520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Rotation de 45° dans le sens trigonométrique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(des x vers les y)</a:t>
            </a:r>
          </a:p>
        </p:txBody>
      </p:sp>
    </p:spTree>
    <p:extLst>
      <p:ext uri="{BB962C8B-B14F-4D97-AF65-F5344CB8AC3E}">
        <p14:creationId xmlns:p14="http://schemas.microsoft.com/office/powerpoint/2010/main" val="10604447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Cisaillement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t="7759" r="49764" b="3104"/>
          <a:stretch/>
        </p:blipFill>
        <p:spPr bwMode="auto">
          <a:xfrm>
            <a:off x="2514600" y="1516930"/>
            <a:ext cx="1905000" cy="30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4495800" y="1123950"/>
            <a:ext cx="4103236" cy="3743216"/>
          </a:xfrm>
          <a:prstGeom prst="roundRect">
            <a:avLst>
              <a:gd name="adj" fmla="val 3126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painter(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((width()-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m_pixFond.width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(height()-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m_pixFond.height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 =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qMin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-&gt;width(),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 - side) 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 - side) 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painter.setViewport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side, side);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painter.setWindow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painter.translate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painter.rotate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painter.shear</a:t>
            </a: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(1,0);</a:t>
            </a:r>
            <a:endParaRPr lang="fr-FR" sz="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QRect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m_pixLapin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2226" y="1556463"/>
            <a:ext cx="1816100" cy="29432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3102188" y="1852929"/>
            <a:ext cx="911011" cy="2005410"/>
            <a:chOff x="3102188" y="1852929"/>
            <a:chExt cx="911011" cy="2005410"/>
          </a:xfrm>
        </p:grpSpPr>
        <p:sp>
          <p:nvSpPr>
            <p:cNvPr id="11" name="Parallélogramme 10"/>
            <p:cNvSpPr/>
            <p:nvPr/>
          </p:nvSpPr>
          <p:spPr>
            <a:xfrm rot="16200000">
              <a:off x="2586786" y="2530050"/>
              <a:ext cx="1935899" cy="647699"/>
            </a:xfrm>
            <a:prstGeom prst="parallelogram">
              <a:avLst>
                <a:gd name="adj" fmla="val 99052"/>
              </a:avLst>
            </a:prstGeom>
            <a:solidFill>
              <a:schemeClr val="bg1">
                <a:alpha val="30196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2188" y="1885950"/>
              <a:ext cx="911011" cy="1935897"/>
            </a:xfrm>
            <a:prstGeom prst="rect">
              <a:avLst/>
            </a:prstGeom>
          </p:spPr>
        </p:pic>
        <p:sp>
          <p:nvSpPr>
            <p:cNvPr id="13" name="Triangle isocèle 12"/>
            <p:cNvSpPr/>
            <p:nvPr/>
          </p:nvSpPr>
          <p:spPr>
            <a:xfrm rot="20046408">
              <a:off x="3192541" y="1887123"/>
              <a:ext cx="132442" cy="160381"/>
            </a:xfrm>
            <a:prstGeom prst="triangle">
              <a:avLst>
                <a:gd name="adj" fmla="val 59469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sp>
          <p:nvSpPr>
            <p:cNvPr id="43" name="Triangle isocèle 42"/>
            <p:cNvSpPr/>
            <p:nvPr/>
          </p:nvSpPr>
          <p:spPr>
            <a:xfrm rot="9284394">
              <a:off x="3788547" y="3661499"/>
              <a:ext cx="132442" cy="160381"/>
            </a:xfrm>
            <a:prstGeom prst="triangle">
              <a:avLst>
                <a:gd name="adj" fmla="val 59469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 bwMode="auto">
            <a:xfrm>
              <a:off x="3291328" y="1852929"/>
              <a:ext cx="7040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-50,-50</a:t>
              </a:r>
            </a:p>
          </p:txBody>
        </p:sp>
        <p:sp>
          <p:nvSpPr>
            <p:cNvPr id="47" name="ZoneTexte 46"/>
            <p:cNvSpPr txBox="1"/>
            <p:nvPr/>
          </p:nvSpPr>
          <p:spPr bwMode="auto">
            <a:xfrm>
              <a:off x="3199525" y="3642895"/>
              <a:ext cx="59503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50,50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 rot="2700000">
            <a:off x="3433427" y="2904068"/>
            <a:ext cx="248534" cy="246821"/>
            <a:chOff x="3467205" y="3027969"/>
            <a:chExt cx="248534" cy="246821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3467205" y="3027969"/>
              <a:ext cx="248534" cy="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467205" y="3027969"/>
              <a:ext cx="0" cy="246821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 rot="2700000">
            <a:off x="3457642" y="2877771"/>
            <a:ext cx="248534" cy="252200"/>
            <a:chOff x="3467205" y="2991035"/>
            <a:chExt cx="248534" cy="252200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3467205" y="3027969"/>
              <a:ext cx="248534" cy="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rot="18900000" flipH="1">
              <a:off x="3556370" y="2991035"/>
              <a:ext cx="2" cy="25220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2" name="Rectangle à coins arrondis 21"/>
          <p:cNvSpPr/>
          <p:nvPr/>
        </p:nvSpPr>
        <p:spPr>
          <a:xfrm>
            <a:off x="2453513" y="4373285"/>
            <a:ext cx="2001390" cy="510778"/>
          </a:xfrm>
          <a:prstGeom prst="wedgeRoundRectCallout">
            <a:avLst>
              <a:gd name="adj1" fmla="val 65335"/>
              <a:gd name="adj2" fmla="val -18091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Cisaillement d’un facteur 1 selon les x</a:t>
            </a:r>
          </a:p>
        </p:txBody>
      </p:sp>
    </p:spTree>
    <p:extLst>
      <p:ext uri="{BB962C8B-B14F-4D97-AF65-F5344CB8AC3E}">
        <p14:creationId xmlns:p14="http://schemas.microsoft.com/office/powerpoint/2010/main" val="25205191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Cisaillement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Notes sur les paramètres du cisaillement</a:t>
            </a:r>
          </a:p>
          <a:p>
            <a:pPr lvl="1"/>
            <a:r>
              <a:rPr lang="fr-FR" sz="2000" dirty="0"/>
              <a:t>Le cisaillement définit les angles d’inclinaison des axes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3714588" y="4564618"/>
            <a:ext cx="476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onsolas" panose="020B0609020204030204" pitchFamily="49" charset="0"/>
              </a:rPr>
              <a:t>0,0</a:t>
            </a: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6163194" y="4564618"/>
            <a:ext cx="476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onsolas" panose="020B0609020204030204" pitchFamily="49" charset="0"/>
              </a:rPr>
              <a:t>1,0</a:t>
            </a: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3714588" y="2202418"/>
            <a:ext cx="476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onsolas" panose="020B0609020204030204" pitchFamily="49" charset="0"/>
              </a:rPr>
              <a:t>0,1</a:t>
            </a:r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4854669" y="2387084"/>
            <a:ext cx="0" cy="218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4192830" y="3475852"/>
            <a:ext cx="2208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 rot="16200000">
            <a:off x="3084885" y="3403354"/>
            <a:ext cx="2212229" cy="130433"/>
            <a:chOff x="4189171" y="4270117"/>
            <a:chExt cx="2212229" cy="130433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4189171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410394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4631617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852840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5074063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5295286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5516509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5737732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5958955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6180178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191000" y="4335333"/>
              <a:ext cx="2210400" cy="0"/>
            </a:xfrm>
            <a:prstGeom prst="straightConnector1">
              <a:avLst/>
            </a:prstGeom>
            <a:ln cap="rnd">
              <a:tailEnd type="arrow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4191000" y="4509469"/>
            <a:ext cx="2212229" cy="130433"/>
            <a:chOff x="4189171" y="4270117"/>
            <a:chExt cx="2212229" cy="130433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4189171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4410394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4631617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4852840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074063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295286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516509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5737732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958955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6180178" y="4270117"/>
              <a:ext cx="0" cy="130433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4191000" y="4335333"/>
              <a:ext cx="2210400" cy="0"/>
            </a:xfrm>
            <a:prstGeom prst="straightConnector1">
              <a:avLst/>
            </a:prstGeom>
            <a:ln cap="rnd">
              <a:tailEnd type="arrow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 flipV="1">
            <a:off x="4190999" y="2387084"/>
            <a:ext cx="663670" cy="2177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endCxn id="15" idx="3"/>
          </p:cNvCxnSpPr>
          <p:nvPr/>
        </p:nvCxnSpPr>
        <p:spPr>
          <a:xfrm flipH="1">
            <a:off x="4191000" y="2387084"/>
            <a:ext cx="663669" cy="0"/>
          </a:xfrm>
          <a:prstGeom prst="line">
            <a:avLst/>
          </a:prstGeom>
          <a:ln>
            <a:headEnd type="arrow" w="med" len="med"/>
            <a:tailEnd type="arrow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à coins arrondis 52"/>
          <p:cNvSpPr/>
          <p:nvPr/>
        </p:nvSpPr>
        <p:spPr>
          <a:xfrm>
            <a:off x="3844012" y="1917210"/>
            <a:ext cx="2116772" cy="306467"/>
          </a:xfrm>
          <a:prstGeom prst="wedgeRoundRectCallout">
            <a:avLst>
              <a:gd name="adj1" fmla="val -19451"/>
              <a:gd name="adj2" fmla="val 10069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Cisaillement de 0,3 selon les x</a:t>
            </a:r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4192830" y="3467655"/>
            <a:ext cx="2208570" cy="1105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14" idx="0"/>
          </p:cNvCxnSpPr>
          <p:nvPr/>
        </p:nvCxnSpPr>
        <p:spPr>
          <a:xfrm flipV="1">
            <a:off x="6401400" y="3475851"/>
            <a:ext cx="0" cy="1088767"/>
          </a:xfrm>
          <a:prstGeom prst="line">
            <a:avLst/>
          </a:prstGeom>
          <a:ln>
            <a:headEnd type="arrow" w="med" len="med"/>
            <a:tailEnd type="arrow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à coins arrondis 64"/>
          <p:cNvSpPr/>
          <p:nvPr/>
        </p:nvSpPr>
        <p:spPr>
          <a:xfrm>
            <a:off x="6833861" y="3555670"/>
            <a:ext cx="2116772" cy="306467"/>
          </a:xfrm>
          <a:prstGeom prst="wedgeRoundRectCallout">
            <a:avLst>
              <a:gd name="adj1" fmla="val -69906"/>
              <a:gd name="adj2" fmla="val 11262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Cisaillement de 0,5 selon les y</a:t>
            </a:r>
          </a:p>
        </p:txBody>
      </p:sp>
    </p:spTree>
    <p:extLst>
      <p:ext uri="{BB962C8B-B14F-4D97-AF65-F5344CB8AC3E}">
        <p14:creationId xmlns:p14="http://schemas.microsoft.com/office/powerpoint/2010/main" val="4486746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l’échelle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t="7759" r="49764" b="3104"/>
          <a:stretch/>
        </p:blipFill>
        <p:spPr bwMode="auto">
          <a:xfrm>
            <a:off x="2514600" y="1516930"/>
            <a:ext cx="1905000" cy="30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4495800" y="1123950"/>
            <a:ext cx="4103236" cy="3743216"/>
          </a:xfrm>
          <a:prstGeom prst="roundRect">
            <a:avLst>
              <a:gd name="adj" fmla="val 3126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QMonTypeDeWidget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painter(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((width()-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m_pixFond.width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(height()-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m_pixFond.height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m_pixFond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 =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qMin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-&gt;width(),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-&gt;width() - side) 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(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-&gt;height() - side) /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painter.setViewport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side, side);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painter.setWindow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painter.translate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painter.rotate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painter.shear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painter.scale</a:t>
            </a: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(1,2);</a:t>
            </a:r>
            <a:endParaRPr lang="fr-FR" sz="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QRect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m_pixLapin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2226" y="1556463"/>
            <a:ext cx="1816100" cy="29432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3102188" y="850088"/>
            <a:ext cx="911011" cy="3951090"/>
            <a:chOff x="3102188" y="1852929"/>
            <a:chExt cx="911011" cy="1975411"/>
          </a:xfrm>
        </p:grpSpPr>
        <p:sp>
          <p:nvSpPr>
            <p:cNvPr id="11" name="Parallélogramme 10"/>
            <p:cNvSpPr/>
            <p:nvPr/>
          </p:nvSpPr>
          <p:spPr>
            <a:xfrm rot="16200000">
              <a:off x="2586786" y="2530050"/>
              <a:ext cx="1935899" cy="647699"/>
            </a:xfrm>
            <a:prstGeom prst="parallelogram">
              <a:avLst>
                <a:gd name="adj" fmla="val 99052"/>
              </a:avLst>
            </a:prstGeom>
            <a:solidFill>
              <a:schemeClr val="bg1">
                <a:alpha val="30196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2188" y="1885950"/>
              <a:ext cx="911011" cy="1935897"/>
            </a:xfrm>
            <a:prstGeom prst="rect">
              <a:avLst/>
            </a:prstGeom>
          </p:spPr>
        </p:pic>
        <p:sp>
          <p:nvSpPr>
            <p:cNvPr id="43" name="Triangle isocèle 42"/>
            <p:cNvSpPr/>
            <p:nvPr/>
          </p:nvSpPr>
          <p:spPr>
            <a:xfrm rot="9284394">
              <a:off x="3779789" y="3740101"/>
              <a:ext cx="144742" cy="86310"/>
            </a:xfrm>
            <a:prstGeom prst="triangle">
              <a:avLst>
                <a:gd name="adj" fmla="val 55104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 bwMode="auto">
            <a:xfrm>
              <a:off x="3291328" y="1852929"/>
              <a:ext cx="704039" cy="107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-50,-50</a:t>
              </a:r>
            </a:p>
          </p:txBody>
        </p:sp>
        <p:sp>
          <p:nvSpPr>
            <p:cNvPr id="47" name="ZoneTexte 46"/>
            <p:cNvSpPr txBox="1"/>
            <p:nvPr/>
          </p:nvSpPr>
          <p:spPr bwMode="auto">
            <a:xfrm>
              <a:off x="3143130" y="3720625"/>
              <a:ext cx="595035" cy="107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0" rIns="9144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400" dirty="0">
                  <a:solidFill>
                    <a:srgbClr val="0070C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50,50</a:t>
              </a:r>
            </a:p>
          </p:txBody>
        </p:sp>
        <p:sp>
          <p:nvSpPr>
            <p:cNvPr id="25" name="Triangle isocèle 24"/>
            <p:cNvSpPr/>
            <p:nvPr/>
          </p:nvSpPr>
          <p:spPr>
            <a:xfrm rot="20128730">
              <a:off x="3188002" y="1884576"/>
              <a:ext cx="144742" cy="86310"/>
            </a:xfrm>
            <a:prstGeom prst="triangle">
              <a:avLst>
                <a:gd name="adj" fmla="val 55104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 rot="2700000">
            <a:off x="3457641" y="2876861"/>
            <a:ext cx="248534" cy="252807"/>
            <a:chOff x="3467205" y="2990732"/>
            <a:chExt cx="248534" cy="252807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3467205" y="3027969"/>
              <a:ext cx="248534" cy="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18900000">
              <a:off x="3556498" y="2990732"/>
              <a:ext cx="604" cy="252807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 rot="2700000">
            <a:off x="3394843" y="2814670"/>
            <a:ext cx="248534" cy="504000"/>
            <a:chOff x="3467205" y="2953946"/>
            <a:chExt cx="248534" cy="504000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3467205" y="3027969"/>
              <a:ext cx="248534" cy="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rot="18900000">
              <a:off x="3645308" y="2953946"/>
              <a:ext cx="603" cy="504000"/>
            </a:xfrm>
            <a:prstGeom prst="straightConnector1">
              <a:avLst/>
            </a:prstGeom>
            <a:ln cap="rnd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2" name="Rectangle à coins arrondis 21"/>
          <p:cNvSpPr/>
          <p:nvPr/>
        </p:nvSpPr>
        <p:spPr>
          <a:xfrm>
            <a:off x="2453513" y="4271130"/>
            <a:ext cx="2001390" cy="715089"/>
          </a:xfrm>
          <a:prstGeom prst="wedgeRoundRectCallout">
            <a:avLst>
              <a:gd name="adj1" fmla="val 63873"/>
              <a:gd name="adj2" fmla="val -10010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Mise à l’échelle de 100% selon les x et 200% selon les y.</a:t>
            </a:r>
          </a:p>
        </p:txBody>
      </p:sp>
    </p:spTree>
    <p:extLst>
      <p:ext uri="{BB962C8B-B14F-4D97-AF65-F5344CB8AC3E}">
        <p14:creationId xmlns:p14="http://schemas.microsoft.com/office/powerpoint/2010/main" val="6648046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4247265" y="3105150"/>
            <a:ext cx="497069" cy="497068"/>
            <a:chOff x="4247265" y="3313816"/>
            <a:chExt cx="497069" cy="497068"/>
          </a:xfrm>
        </p:grpSpPr>
        <p:sp>
          <p:nvSpPr>
            <p:cNvPr id="19" name="Ellipse 18"/>
            <p:cNvSpPr/>
            <p:nvPr/>
          </p:nvSpPr>
          <p:spPr>
            <a:xfrm>
              <a:off x="4247266" y="3313816"/>
              <a:ext cx="497068" cy="49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rot="10800000">
              <a:off x="4495799" y="3314701"/>
              <a:ext cx="0" cy="246821"/>
            </a:xfrm>
            <a:prstGeom prst="straightConnector1">
              <a:avLst/>
            </a:prstGeom>
            <a:ln cap="rnd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rot="10800000">
              <a:off x="4247265" y="3561522"/>
              <a:ext cx="248534" cy="0"/>
            </a:xfrm>
            <a:prstGeom prst="straightConnector1">
              <a:avLst/>
            </a:prstGeom>
            <a:ln cap="rnd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4495800" y="3562350"/>
              <a:ext cx="0" cy="246821"/>
            </a:xfrm>
            <a:prstGeom prst="straightConnector1">
              <a:avLst/>
            </a:prstGeom>
            <a:ln cap="rnd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495800" y="3562350"/>
              <a:ext cx="248534" cy="0"/>
            </a:xfrm>
            <a:prstGeom prst="straightConnector1">
              <a:avLst/>
            </a:prstGeom>
            <a:ln cap="rnd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4247265" y="4095750"/>
            <a:ext cx="497069" cy="497068"/>
            <a:chOff x="4247265" y="3313816"/>
            <a:chExt cx="497069" cy="497068"/>
          </a:xfrm>
        </p:grpSpPr>
        <p:sp>
          <p:nvSpPr>
            <p:cNvPr id="29" name="Ellipse 28"/>
            <p:cNvSpPr/>
            <p:nvPr/>
          </p:nvSpPr>
          <p:spPr>
            <a:xfrm>
              <a:off x="4247266" y="3313816"/>
              <a:ext cx="497068" cy="49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rot="10800000">
              <a:off x="4495799" y="3314701"/>
              <a:ext cx="0" cy="246821"/>
            </a:xfrm>
            <a:prstGeom prst="straightConnector1">
              <a:avLst/>
            </a:prstGeom>
            <a:ln cap="rnd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rot="10800000">
              <a:off x="4247265" y="3561522"/>
              <a:ext cx="248534" cy="0"/>
            </a:xfrm>
            <a:prstGeom prst="straightConnector1">
              <a:avLst/>
            </a:prstGeom>
            <a:ln cap="rnd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4495800" y="3562350"/>
              <a:ext cx="0" cy="246821"/>
            </a:xfrm>
            <a:prstGeom prst="straightConnector1">
              <a:avLst/>
            </a:prstGeom>
            <a:ln cap="rnd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4495800" y="3562350"/>
              <a:ext cx="248534" cy="0"/>
            </a:xfrm>
            <a:prstGeom prst="straightConnector1">
              <a:avLst/>
            </a:prstGeom>
            <a:ln cap="rnd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4495799" y="3352856"/>
            <a:ext cx="248534" cy="246821"/>
            <a:chOff x="5105400" y="3494268"/>
            <a:chExt cx="248534" cy="246821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5105400" y="3494268"/>
              <a:ext cx="0" cy="246821"/>
            </a:xfrm>
            <a:prstGeom prst="straightConnector1">
              <a:avLst/>
            </a:prstGeom>
            <a:ln cap="rnd">
              <a:solidFill>
                <a:srgbClr val="0070C0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>
              <a:off x="5105400" y="3494268"/>
              <a:ext cx="248534" cy="0"/>
            </a:xfrm>
            <a:prstGeom prst="straightConnector1">
              <a:avLst/>
            </a:prstGeom>
            <a:ln cap="rnd">
              <a:solidFill>
                <a:srgbClr val="0070C0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4495799" y="4343456"/>
            <a:ext cx="248534" cy="246821"/>
            <a:chOff x="5105400" y="3494268"/>
            <a:chExt cx="248534" cy="246821"/>
          </a:xfrm>
        </p:grpSpPr>
        <p:cxnSp>
          <p:nvCxnSpPr>
            <p:cNvPr id="35" name="Connecteur droit avec flèche 34"/>
            <p:cNvCxnSpPr/>
            <p:nvPr/>
          </p:nvCxnSpPr>
          <p:spPr>
            <a:xfrm>
              <a:off x="5105400" y="3494268"/>
              <a:ext cx="0" cy="246821"/>
            </a:xfrm>
            <a:prstGeom prst="straightConnector1">
              <a:avLst/>
            </a:prstGeom>
            <a:ln cap="rnd">
              <a:solidFill>
                <a:srgbClr val="0070C0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5105400" y="3494268"/>
              <a:ext cx="248534" cy="0"/>
            </a:xfrm>
            <a:prstGeom prst="straightConnector1">
              <a:avLst/>
            </a:prstGeom>
            <a:ln cap="rnd">
              <a:solidFill>
                <a:srgbClr val="0070C0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 rot="2700000">
            <a:off x="4679264" y="3692900"/>
            <a:ext cx="248534" cy="246821"/>
            <a:chOff x="5105400" y="3494268"/>
            <a:chExt cx="248534" cy="246821"/>
          </a:xfrm>
        </p:grpSpPr>
        <p:cxnSp>
          <p:nvCxnSpPr>
            <p:cNvPr id="38" name="Connecteur droit avec flèche 37"/>
            <p:cNvCxnSpPr/>
            <p:nvPr/>
          </p:nvCxnSpPr>
          <p:spPr>
            <a:xfrm>
              <a:off x="5105400" y="3494268"/>
              <a:ext cx="0" cy="246821"/>
            </a:xfrm>
            <a:prstGeom prst="straightConnector1">
              <a:avLst/>
            </a:prstGeom>
            <a:ln cap="rnd">
              <a:solidFill>
                <a:srgbClr val="00B050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105400" y="3494268"/>
              <a:ext cx="248534" cy="0"/>
            </a:xfrm>
            <a:prstGeom prst="straightConnector1">
              <a:avLst/>
            </a:prstGeom>
            <a:ln cap="rnd">
              <a:solidFill>
                <a:srgbClr val="00B050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 rot="2700000">
            <a:off x="4831057" y="4395179"/>
            <a:ext cx="248534" cy="246821"/>
            <a:chOff x="5105400" y="3494268"/>
            <a:chExt cx="248534" cy="246821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5105400" y="3494268"/>
              <a:ext cx="0" cy="246821"/>
            </a:xfrm>
            <a:prstGeom prst="straightConnector1">
              <a:avLst/>
            </a:prstGeom>
            <a:ln cap="rnd">
              <a:solidFill>
                <a:srgbClr val="00B050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>
              <a:off x="5105400" y="3494268"/>
              <a:ext cx="248534" cy="0"/>
            </a:xfrm>
            <a:prstGeom prst="straightConnector1">
              <a:avLst/>
            </a:prstGeom>
            <a:ln cap="rnd">
              <a:solidFill>
                <a:srgbClr val="00B050"/>
              </a:solidFill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des transformations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transformations se cumulent en effectuant des changements de repères</a:t>
            </a:r>
          </a:p>
          <a:p>
            <a:pPr lvl="1"/>
            <a:r>
              <a:rPr lang="fr-FR" dirty="0"/>
              <a:t>La transformation suivante s’effectue donc dans le repère modifiée par la précédente</a:t>
            </a:r>
          </a:p>
          <a:p>
            <a:pPr lvl="1"/>
            <a:r>
              <a:rPr lang="fr-FR" dirty="0"/>
              <a:t>L’ordre est donc important !</a:t>
            </a:r>
          </a:p>
          <a:p>
            <a:pPr lvl="2"/>
            <a:r>
              <a:rPr lang="fr-FR" dirty="0"/>
              <a:t>Ex :</a:t>
            </a:r>
          </a:p>
          <a:p>
            <a:pPr lvl="3"/>
            <a:r>
              <a:rPr lang="fr-FR" dirty="0"/>
              <a:t>Rotation de 45°, puis translation de 10 selon x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r>
              <a:rPr lang="fr-FR" dirty="0"/>
              <a:t>Translation de 10 selon x, puis rotation de 45°</a:t>
            </a:r>
          </a:p>
          <a:p>
            <a:pPr lvl="3"/>
            <a:endParaRPr lang="fr-FR" dirty="0"/>
          </a:p>
          <a:p>
            <a:pPr marL="1371600" lvl="3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507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3333 0.0555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5 3.7037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Lapin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Les ressources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Définition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Les ressources sous </a:t>
            </a:r>
            <a:r>
              <a:rPr lang="fr-FR" dirty="0" err="1">
                <a:solidFill>
                  <a:schemeClr val="bg2"/>
                </a:solidFill>
              </a:rPr>
              <a:t>Qt</a:t>
            </a:r>
            <a:endParaRPr lang="fr-FR" dirty="0">
              <a:solidFill>
                <a:schemeClr val="bg2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Graphisme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Principe</a:t>
            </a: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QPainter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Système de coordonnées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Transformations géométriques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Démonstration</a:t>
            </a:r>
          </a:p>
          <a:p>
            <a:pPr lvl="1"/>
            <a:r>
              <a:rPr lang="fr-FR" dirty="0"/>
              <a:t>Les maths</a:t>
            </a:r>
          </a:p>
          <a:p>
            <a:pPr lvl="1"/>
            <a:r>
              <a:rPr lang="fr-FR" dirty="0"/>
              <a:t>Manipulation directe</a:t>
            </a:r>
          </a:p>
        </p:txBody>
      </p:sp>
      <p:sp>
        <p:nvSpPr>
          <p:cNvPr id="7" name="Rectangle à coins arrondis 6">
            <a:hlinkClick r:id="rId2" action="ppaction://hlinkfile"/>
          </p:cNvPr>
          <p:cNvSpPr/>
          <p:nvPr/>
        </p:nvSpPr>
        <p:spPr>
          <a:xfrm>
            <a:off x="4573143" y="2571750"/>
            <a:ext cx="2259330" cy="40005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  <a:latin typeface="Calibri" panose="020F0502020204030204" pitchFamily="34" charset="0"/>
              </a:rPr>
              <a:t>L’exemple en vrai</a:t>
            </a:r>
          </a:p>
        </p:txBody>
      </p:sp>
    </p:spTree>
    <p:extLst>
      <p:ext uri="{BB962C8B-B14F-4D97-AF65-F5344CB8AC3E}">
        <p14:creationId xmlns:p14="http://schemas.microsoft.com/office/powerpoint/2010/main" val="28735483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les transformations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Au choix :</a:t>
            </a:r>
          </a:p>
          <a:p>
            <a:pPr lvl="1"/>
            <a:r>
              <a:rPr lang="fr-FR" sz="2000" dirty="0"/>
              <a:t>Les transformations s’appliquent dans l’ordre sur le système de coordonnées</a:t>
            </a:r>
          </a:p>
          <a:p>
            <a:pPr lvl="1"/>
            <a:r>
              <a:rPr lang="fr-FR" sz="2000" dirty="0"/>
              <a:t>Les transformations s’appliquent en ordre inverse sur les formes dessinées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Transformations géométriques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51748" y="3114377"/>
            <a:ext cx="2526505" cy="1630382"/>
          </a:xfrm>
          <a:prstGeom prst="roundRect">
            <a:avLst>
              <a:gd name="adj" fmla="val 661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painter.translate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painter.rotate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painter.shear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painter.scale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painter.drawPixmap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QRect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m_pixLapin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èche droite à entaille 9"/>
          <p:cNvSpPr/>
          <p:nvPr/>
        </p:nvSpPr>
        <p:spPr>
          <a:xfrm rot="5400000">
            <a:off x="3418665" y="3743682"/>
            <a:ext cx="1630383" cy="371773"/>
          </a:xfrm>
          <a:prstGeom prst="notchedRightArrow">
            <a:avLst/>
          </a:prstGeom>
          <a:gradFill flip="none" rotWithShape="0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3" name="Flèche droite à entaille 12"/>
          <p:cNvSpPr/>
          <p:nvPr/>
        </p:nvSpPr>
        <p:spPr>
          <a:xfrm rot="16200000">
            <a:off x="6357625" y="3743681"/>
            <a:ext cx="1630383" cy="371773"/>
          </a:xfrm>
          <a:prstGeom prst="notchedRightArrow">
            <a:avLst/>
          </a:prstGeom>
          <a:gradFill flip="none" rotWithShape="0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362200" y="3114376"/>
            <a:ext cx="1685770" cy="1630384"/>
            <a:chOff x="2362200" y="3114376"/>
            <a:chExt cx="1685770" cy="1630384"/>
          </a:xfrm>
        </p:grpSpPr>
        <p:sp>
          <p:nvSpPr>
            <p:cNvPr id="11" name="Chevron 10"/>
            <p:cNvSpPr/>
            <p:nvPr/>
          </p:nvSpPr>
          <p:spPr>
            <a:xfrm rot="5400000">
              <a:off x="2389893" y="3086683"/>
              <a:ext cx="1630384" cy="1685770"/>
            </a:xfrm>
            <a:prstGeom prst="chevron">
              <a:avLst>
                <a:gd name="adj" fmla="val 12311"/>
              </a:avLst>
            </a:prstGeom>
            <a:gradFill flip="none" rotWithShape="0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 bwMode="auto">
            <a:xfrm>
              <a:off x="2362200" y="3333750"/>
              <a:ext cx="168577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Le système de coordonnées est :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Translaté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Tourné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Cisaillé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Mis à l’échelle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358703" y="3114375"/>
            <a:ext cx="1685770" cy="1630384"/>
            <a:chOff x="7358703" y="3114375"/>
            <a:chExt cx="1685770" cy="1630384"/>
          </a:xfrm>
        </p:grpSpPr>
        <p:sp>
          <p:nvSpPr>
            <p:cNvPr id="15" name="Chevron 14"/>
            <p:cNvSpPr/>
            <p:nvPr/>
          </p:nvSpPr>
          <p:spPr>
            <a:xfrm rot="16200000">
              <a:off x="7386396" y="3086682"/>
              <a:ext cx="1630384" cy="1685770"/>
            </a:xfrm>
            <a:prstGeom prst="chevron">
              <a:avLst>
                <a:gd name="adj" fmla="val 12311"/>
              </a:avLst>
            </a:prstGeom>
            <a:gradFill flip="none" rotWithShape="0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 bwMode="auto">
            <a:xfrm>
              <a:off x="7358703" y="3333750"/>
              <a:ext cx="168577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Le lapin dessiné est :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Mis à l’échelle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Cisaillé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Tourné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Translaté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4500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Comprendre les transformations – les maths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Tout n’est que matrice !</a:t>
                </a:r>
              </a:p>
              <a:p>
                <a:pPr lvl="1"/>
                <a:r>
                  <a:rPr lang="fr-FR" dirty="0"/>
                  <a:t>Pour appliquer les transformations, </a:t>
                </a:r>
                <a:r>
                  <a:rPr lang="fr-FR" dirty="0" err="1"/>
                  <a:t>Qt</a:t>
                </a:r>
                <a:r>
                  <a:rPr lang="fr-FR" dirty="0"/>
                  <a:t> utilise des matrices de transformations sur des coordonnées homogènes.</a:t>
                </a:r>
              </a:p>
              <a:p>
                <a:r>
                  <a:rPr lang="fr-FR" dirty="0"/>
                  <a:t>Coordonnées homogènes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Un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P</m:t>
                    </m:r>
                  </m:oMath>
                </a14:m>
                <a:r>
                  <a:rPr lang="fr-FR" dirty="0"/>
                  <a:t> affiché à la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est mathématiquement défini par les coordonnées homogènes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P</m:t>
                    </m:r>
                    <m:r>
                      <a:rPr lang="fr-FR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où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𝑤</m:t>
                    </m:r>
                  </m:oMath>
                </a14:m>
                <a:r>
                  <a:rPr lang="fr-FR" dirty="0"/>
                  <a:t> est un facteur d’échelle non nul (par exemple 1)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11" r="-1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Les ressources sous </a:t>
            </a:r>
            <a:r>
              <a:rPr lang="fr-FR" dirty="0" err="1">
                <a:solidFill>
                  <a:srgbClr val="2F4E6C"/>
                </a:solidFill>
              </a:rPr>
              <a:t>Qt</a:t>
            </a:r>
            <a:endParaRPr lang="fr-FR" dirty="0">
              <a:solidFill>
                <a:srgbClr val="2F4E6C"/>
              </a:solidFill>
            </a:endParaRPr>
          </a:p>
          <a:p>
            <a:pPr lvl="0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Graphisme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dirty="0" err="1">
                <a:solidFill>
                  <a:srgbClr val="2F4E6C"/>
                </a:solidFill>
              </a:rPr>
              <a:t>QPainter</a:t>
            </a:r>
            <a:endParaRPr lang="fr-FR" dirty="0">
              <a:solidFill>
                <a:srgbClr val="2F4E6C"/>
              </a:solidFill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Transformations géométriques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Démonstration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maths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Manipulation directe</a:t>
            </a:r>
          </a:p>
        </p:txBody>
      </p:sp>
    </p:spTree>
    <p:extLst>
      <p:ext uri="{BB962C8B-B14F-4D97-AF65-F5344CB8AC3E}">
        <p14:creationId xmlns:p14="http://schemas.microsoft.com/office/powerpoint/2010/main" val="8406428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2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Comprendre les transformations – les maths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Toutes les transformations sont des matrices que l’on multiplie aux coordonnées homogènes des points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Ex : une translation de vecteur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est définie par la matrice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𝑇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2">
                  <a:lnSpc>
                    <a:spcPct val="120000"/>
                  </a:lnSpc>
                </a:pPr>
                <a:r>
                  <a:rPr lang="fr-FR" dirty="0"/>
                  <a:t>En effet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𝑇</m:t>
                    </m:r>
                    <m:r>
                      <a:rPr lang="fr-FR" b="0" i="1" smtClean="0">
                        <a:latin typeface="Cambria Math"/>
                      </a:rPr>
                      <m:t>∗</m:t>
                    </m:r>
                    <m:r>
                      <a:rPr lang="fr-FR" b="0" i="1" smtClean="0">
                        <a:latin typeface="Cambria Math"/>
                      </a:rPr>
                      <m:t>𝑃</m:t>
                    </m:r>
                    <m:r>
                      <a:rPr lang="fr-F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11" r="-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Démonstration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94667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Comprendre les transformations – les maths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Ainsi, pour afficher un point, </a:t>
                </a:r>
                <a:r>
                  <a:rPr lang="fr-FR" dirty="0" err="1"/>
                  <a:t>Qt</a:t>
                </a:r>
                <a:r>
                  <a:rPr lang="fr-FR" dirty="0"/>
                  <a:t> fait le calcul suivant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𝑉</m:t>
                      </m:r>
                      <m:r>
                        <a:rPr lang="fr-FR" b="0" i="1" smtClean="0">
                          <a:latin typeface="Cambria Math"/>
                        </a:rPr>
                        <m:t>∗</m:t>
                      </m:r>
                      <m:r>
                        <a:rPr lang="fr-FR" b="0" i="1" smtClean="0">
                          <a:latin typeface="Cambria Math"/>
                        </a:rPr>
                        <m:t>𝑊</m:t>
                      </m:r>
                      <m:r>
                        <a:rPr lang="fr-FR" b="0" i="1" smtClean="0">
                          <a:latin typeface="Cambria Math"/>
                        </a:rPr>
                        <m:t>∗</m:t>
                      </m:r>
                      <m:r>
                        <a:rPr lang="fr-FR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b="0" dirty="0"/>
              </a:p>
              <a:p>
                <a:pPr lvl="1"/>
                <a:r>
                  <a:rPr lang="fr-FR" dirty="0"/>
                  <a:t>Où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𝑃</m:t>
                    </m:r>
                  </m:oMath>
                </a14:m>
                <a:r>
                  <a:rPr lang="fr-FR" dirty="0"/>
                  <a:t> est le point initial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𝑊</m:t>
                    </m:r>
                  </m:oMath>
                </a14:m>
                <a:r>
                  <a:rPr lang="fr-FR" dirty="0"/>
                  <a:t> est la matrice de transformation du monde</a:t>
                </a:r>
              </a:p>
              <a:p>
                <a:pPr lvl="3"/>
                <a:r>
                  <a:rPr lang="fr-FR" dirty="0"/>
                  <a:t>Modifiée par 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translate()</a:t>
                </a:r>
                <a:r>
                  <a:rPr lang="fr-FR" dirty="0"/>
                  <a:t>, </a:t>
                </a:r>
                <a:r>
                  <a:rPr lang="fr-FR" sz="21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rotate</a:t>
                </a:r>
                <a:r>
                  <a:rPr lang="fr-FR" sz="2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fr-FR" dirty="0"/>
                  <a:t>, </a:t>
                </a:r>
                <a:r>
                  <a:rPr lang="fr-FR" sz="21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shear</a:t>
                </a:r>
                <a:r>
                  <a:rPr lang="fr-FR" sz="2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fr-FR" dirty="0"/>
                  <a:t> et </a:t>
                </a:r>
                <a:r>
                  <a:rPr lang="fr-FR" sz="21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scale</a:t>
                </a:r>
                <a:r>
                  <a:rPr lang="fr-FR" sz="2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𝑉</m:t>
                    </m:r>
                  </m:oMath>
                </a14:m>
                <a:r>
                  <a:rPr lang="fr-FR" dirty="0"/>
                  <a:t> est la matrice de transformation du </a:t>
                </a:r>
                <a:r>
                  <a:rPr lang="fr-FR" dirty="0" err="1"/>
                  <a:t>viewport</a:t>
                </a:r>
                <a:r>
                  <a:rPr lang="fr-FR" dirty="0"/>
                  <a:t>/fenêtre</a:t>
                </a:r>
              </a:p>
              <a:p>
                <a:pPr lvl="3"/>
                <a:r>
                  <a:rPr lang="fr-FR" dirty="0"/>
                  <a:t>Modifiée par </a:t>
                </a:r>
                <a:r>
                  <a:rPr lang="fr-FR" sz="21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setViewport</a:t>
                </a:r>
                <a:r>
                  <a:rPr lang="fr-FR" sz="2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fr-FR" dirty="0"/>
                  <a:t> et </a:t>
                </a:r>
                <a:r>
                  <a:rPr lang="fr-FR" sz="21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setWindow</a:t>
                </a:r>
                <a:r>
                  <a:rPr lang="fr-FR" sz="2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0" b="-30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Les ressources sous Qt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Démonstration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7664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Jouer avec les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Des fonctions pratiques permettent de jouer avec les transformations</a:t>
                </a:r>
              </a:p>
              <a:p>
                <a:pPr lvl="1"/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QPainter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::</a:t>
                </a:r>
                <a:r>
                  <a:rPr lang="fr-FR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worldTransform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</a:p>
              <a:p>
                <a:pPr lvl="2"/>
                <a:r>
                  <a:rPr lang="fr-FR" dirty="0"/>
                  <a:t>Retourne la matrice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𝑊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QPainter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::</a:t>
                </a:r>
                <a:r>
                  <a:rPr lang="fr-FR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setWorldTransform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</a:p>
              <a:p>
                <a:pPr lvl="2"/>
                <a:r>
                  <a:rPr lang="fr-FR" dirty="0"/>
                  <a:t>Définit la matrice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𝑊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QPainter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::</a:t>
                </a:r>
                <a:r>
                  <a:rPr lang="fr-FR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resetTransform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</a:p>
              <a:p>
                <a:pPr lvl="2"/>
                <a:r>
                  <a:rPr lang="fr-FR" dirty="0"/>
                  <a:t>Réinitialise la matrice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𝑊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QPainter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::</a:t>
                </a:r>
                <a:r>
                  <a:rPr lang="fr-FR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save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fr-FR" dirty="0"/>
                  <a:t> et </a:t>
                </a:r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QPainter</a:t>
                </a:r>
                <a:r>
                  <a:rPr lang="fr-F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::restore()</a:t>
                </a:r>
              </a:p>
              <a:p>
                <a:pPr lvl="2"/>
                <a:r>
                  <a:rPr lang="fr-FR" dirty="0"/>
                  <a:t>Enregistre et restaure l’état du </a:t>
                </a:r>
                <a:r>
                  <a:rPr lang="fr-FR" dirty="0" err="1">
                    <a:solidFill>
                      <a:srgbClr val="2B91A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QPainter</a:t>
                </a:r>
                <a:r>
                  <a:rPr lang="fr-FR" dirty="0">
                    <a:solidFill>
                      <a:srgbClr val="2B91AF"/>
                    </a:solidFill>
                  </a:rPr>
                  <a:t> </a:t>
                </a:r>
                <a:r>
                  <a:rPr lang="fr-FR" dirty="0"/>
                  <a:t>(y compris le pinceau, la police, …)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Les ressources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Définition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Les ressources sous </a:t>
            </a:r>
            <a:r>
              <a:rPr lang="fr-FR" dirty="0" err="1">
                <a:solidFill>
                  <a:srgbClr val="2F4E6C"/>
                </a:solidFill>
              </a:rPr>
              <a:t>Qt</a:t>
            </a:r>
            <a:endParaRPr lang="fr-FR" dirty="0">
              <a:solidFill>
                <a:srgbClr val="2F4E6C"/>
              </a:solidFill>
            </a:endParaRPr>
          </a:p>
          <a:p>
            <a:pPr lvl="0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Graphisme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dirty="0" err="1">
                <a:solidFill>
                  <a:srgbClr val="2F4E6C"/>
                </a:solidFill>
              </a:rPr>
              <a:t>QPainter</a:t>
            </a:r>
            <a:endParaRPr lang="fr-FR" dirty="0">
              <a:solidFill>
                <a:srgbClr val="2F4E6C"/>
              </a:solidFill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Système de coordonnées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Transformations géométriques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Les maths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Manipulation directe</a:t>
            </a:r>
          </a:p>
        </p:txBody>
      </p:sp>
    </p:spTree>
    <p:extLst>
      <p:ext uri="{BB962C8B-B14F-4D97-AF65-F5344CB8AC3E}">
        <p14:creationId xmlns:p14="http://schemas.microsoft.com/office/powerpoint/2010/main" val="3075604846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50">
        <p14:prism dir="r"/>
      </p:transition>
    </mc:Choice>
    <mc:Fallback xmlns="">
      <p:transition spd="slow" advTm="9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 animBg="1"/>
      <p:bldP spid="9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vit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85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0">
        <p15:prstTrans prst="fractur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ressources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Nous voudrions développer une boîte de dialogue de sélection d’avatar</a:t>
            </a:r>
          </a:p>
          <a:p>
            <a:pPr lvl="1"/>
            <a:r>
              <a:rPr lang="fr-FR" sz="2000" dirty="0"/>
              <a:t>Il n’y a que 5 avatars possibles</a:t>
            </a:r>
          </a:p>
          <a:p>
            <a:pPr lvl="1"/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8763-6C8A-413F-B744-2C0F40D941F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ressources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Introduction</a:t>
            </a:r>
          </a:p>
          <a:p>
            <a:pPr lvl="1"/>
            <a:r>
              <a:rPr lang="fr-FR" dirty="0"/>
              <a:t>Définition</a:t>
            </a:r>
          </a:p>
          <a:p>
            <a:pPr lvl="1"/>
            <a:r>
              <a:rPr lang="fr-FR" dirty="0"/>
              <a:t>Les ressources sous </a:t>
            </a:r>
            <a:r>
              <a:rPr lang="fr-FR" dirty="0" err="1"/>
              <a:t>Qt</a:t>
            </a:r>
            <a:endParaRPr lang="fr-FR" dirty="0"/>
          </a:p>
          <a:p>
            <a:r>
              <a:rPr lang="fr-FR" dirty="0"/>
              <a:t>Graphisme</a:t>
            </a:r>
          </a:p>
          <a:p>
            <a:pPr lvl="1"/>
            <a:r>
              <a:rPr lang="fr-FR" dirty="0"/>
              <a:t>Principe</a:t>
            </a:r>
          </a:p>
          <a:p>
            <a:pPr lvl="1"/>
            <a:r>
              <a:rPr lang="fr-FR" dirty="0" err="1"/>
              <a:t>QPainter</a:t>
            </a:r>
            <a:endParaRPr lang="fr-FR" dirty="0"/>
          </a:p>
          <a:p>
            <a:pPr lvl="1"/>
            <a:r>
              <a:rPr lang="fr-FR" dirty="0"/>
              <a:t>Système de coordonnées</a:t>
            </a:r>
          </a:p>
          <a:p>
            <a:pPr lvl="1"/>
            <a:r>
              <a:rPr lang="fr-FR" dirty="0"/>
              <a:t>Transformations géométriques</a:t>
            </a:r>
          </a:p>
          <a:p>
            <a:pPr lvl="1"/>
            <a:r>
              <a:rPr lang="fr-FR" dirty="0"/>
              <a:t>Démonstration</a:t>
            </a:r>
          </a:p>
          <a:p>
            <a:pPr lvl="1"/>
            <a:r>
              <a:rPr lang="fr-FR" dirty="0"/>
              <a:t>Les maths</a:t>
            </a:r>
          </a:p>
          <a:p>
            <a:pPr lvl="1"/>
            <a:r>
              <a:rPr lang="fr-FR" dirty="0"/>
              <a:t>Manipulation directe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5828"/>
            <a:ext cx="2438400" cy="244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5828"/>
            <a:ext cx="2438400" cy="244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5828"/>
            <a:ext cx="2438400" cy="244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5828"/>
            <a:ext cx="2438400" cy="244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5828"/>
            <a:ext cx="2438400" cy="244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e 6"/>
          <p:cNvGrpSpPr/>
          <p:nvPr/>
        </p:nvGrpSpPr>
        <p:grpSpPr>
          <a:xfrm>
            <a:off x="5410200" y="2724150"/>
            <a:ext cx="3152775" cy="1676400"/>
            <a:chOff x="5410200" y="2724150"/>
            <a:chExt cx="3152775" cy="1676400"/>
          </a:xfrm>
        </p:grpSpPr>
        <p:sp>
          <p:nvSpPr>
            <p:cNvPr id="3" name="Accolade fermante 2"/>
            <p:cNvSpPr/>
            <p:nvPr/>
          </p:nvSpPr>
          <p:spPr>
            <a:xfrm>
              <a:off x="5410200" y="2724150"/>
              <a:ext cx="152400" cy="1676400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124575" y="2892533"/>
              <a:ext cx="2438400" cy="715089"/>
            </a:xfrm>
            <a:prstGeom prst="wedgeRoundRectCallout">
              <a:avLst>
                <a:gd name="adj1" fmla="val -72396"/>
                <a:gd name="adj2" fmla="val 43852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</a:rPr>
                <a:t>L’appuie sur l’un de ces boutons permet d’afficher l’avatar en grand à gauche de la fenêtre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238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de la fenêtre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Introduction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ressources sous Qt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Graphisme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5828"/>
            <a:ext cx="2438400" cy="244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0" y="2365828"/>
            <a:ext cx="2438400" cy="2445488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2652713"/>
            <a:ext cx="1800000" cy="1800000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8250" y="2688461"/>
            <a:ext cx="288000" cy="288000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48250" y="3049807"/>
            <a:ext cx="288000" cy="288000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48250" y="3411153"/>
            <a:ext cx="288000" cy="288000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8250" y="3772499"/>
            <a:ext cx="288000" cy="288000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8250" y="4133846"/>
            <a:ext cx="288000" cy="288000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352800" y="1835705"/>
            <a:ext cx="1905000" cy="306467"/>
          </a:xfrm>
          <a:prstGeom prst="wedgeRoundRectCallout">
            <a:avLst>
              <a:gd name="adj1" fmla="val -22262"/>
              <a:gd name="adj2" fmla="val 11968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Un </a:t>
            </a:r>
            <a:r>
              <a:rPr lang="fr-FR" sz="1200" dirty="0" err="1">
                <a:solidFill>
                  <a:srgbClr val="2B91AF"/>
                </a:solidFill>
                <a:latin typeface="Consolas"/>
              </a:rPr>
              <a:t>QDialog</a:t>
            </a:r>
            <a:r>
              <a:rPr lang="fr-FR" sz="1200" dirty="0">
                <a:latin typeface="Calibri" panose="020F0502020204030204" pitchFamily="34" charset="0"/>
              </a:rPr>
              <a:t> personnalisé</a:t>
            </a:r>
            <a:endParaRPr 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505200" y="2976461"/>
            <a:ext cx="1066800" cy="306467"/>
          </a:xfrm>
          <a:prstGeom prst="wedgeRoundRectCallout">
            <a:avLst>
              <a:gd name="adj1" fmla="val -22262"/>
              <a:gd name="adj2" fmla="val 11968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Un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QLabel</a:t>
            </a:r>
            <a:endParaRPr lang="fr-FR" sz="12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562600" y="1902725"/>
            <a:ext cx="1905000" cy="1328023"/>
          </a:xfrm>
          <a:prstGeom prst="wedgeRoundRectCallout">
            <a:avLst>
              <a:gd name="adj1" fmla="val -53805"/>
              <a:gd name="adj2" fmla="val 7646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Des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QPushButton</a:t>
            </a:r>
            <a:r>
              <a:rPr lang="fr-FR" sz="1200" dirty="0">
                <a:latin typeface="Calibri" panose="020F0502020204030204" pitchFamily="34" charset="0"/>
              </a:rPr>
              <a:t>. Chaque signal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clicked</a:t>
            </a:r>
            <a:r>
              <a:rPr lang="fr-FR" sz="1200" dirty="0">
                <a:latin typeface="Calibri" panose="020F0502020204030204" pitchFamily="34" charset="0"/>
              </a:rPr>
              <a:t> est connecté à un slot personnalisé « 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refreshPicture</a:t>
            </a:r>
            <a:r>
              <a:rPr lang="fr-FR" sz="1200" dirty="0">
                <a:latin typeface="Calibri" panose="020F0502020204030204" pitchFamily="34" charset="0"/>
              </a:rPr>
              <a:t> » du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QDialog</a:t>
            </a:r>
            <a:r>
              <a:rPr lang="fr-FR" sz="1200" dirty="0">
                <a:latin typeface="Calibri" panose="020F0502020204030204" pitchFamily="34" charset="0"/>
              </a:rPr>
              <a:t>. </a:t>
            </a:r>
            <a:endParaRPr 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ccolade fermante 21"/>
          <p:cNvSpPr/>
          <p:nvPr/>
        </p:nvSpPr>
        <p:spPr>
          <a:xfrm>
            <a:off x="5349240" y="2724150"/>
            <a:ext cx="152400" cy="1676400"/>
          </a:xfrm>
          <a:prstGeom prst="rightBrace">
            <a:avLst/>
          </a:prstGeom>
          <a:effectLst>
            <a:outerShdw blurRad="40000" dist="23000" dir="5400000" rotWithShape="0">
              <a:schemeClr val="dk2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38915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Qt</a:t>
            </a:r>
            <a:r>
              <a:rPr lang="fr-FR" sz="2400" dirty="0"/>
              <a:t> permet d’afficher des images directement dans les widgets de type </a:t>
            </a:r>
            <a:r>
              <a:rPr lang="fr-FR" sz="2400" kern="1200" dirty="0" err="1">
                <a:solidFill>
                  <a:srgbClr val="2B91AF"/>
                </a:solidFill>
                <a:latin typeface="Consolas"/>
                <a:cs typeface="+mn-cs"/>
              </a:rPr>
              <a:t>QLabel</a:t>
            </a:r>
            <a:endParaRPr lang="fr-FR" sz="2400" kern="1200" dirty="0">
              <a:solidFill>
                <a:srgbClr val="2B91AF"/>
              </a:solidFill>
              <a:latin typeface="Consolas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Introduction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ressources sous Qt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Graphisme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520144" y="2255109"/>
            <a:ext cx="4389712" cy="529507"/>
          </a:xfrm>
          <a:prstGeom prst="roundRect">
            <a:avLst/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label.setPixmap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"nom de fichier image"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590800" y="2950274"/>
            <a:ext cx="2328672" cy="510778"/>
          </a:xfrm>
          <a:prstGeom prst="wedgeRoundRectCallout">
            <a:avLst>
              <a:gd name="adj1" fmla="val 26287"/>
              <a:gd name="adj2" fmla="val -9682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Définition du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QPixmap</a:t>
            </a:r>
            <a:r>
              <a:rPr lang="fr-FR" sz="1200" dirty="0">
                <a:solidFill>
                  <a:srgbClr val="2B91AF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>
                <a:latin typeface="Calibri" panose="020F0502020204030204" pitchFamily="34" charset="0"/>
              </a:rPr>
              <a:t>affiché par le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QLabel</a:t>
            </a:r>
            <a:endParaRPr lang="fr-FR" sz="12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ensées 8"/>
          <p:cNvSpPr/>
          <p:nvPr/>
        </p:nvSpPr>
        <p:spPr>
          <a:xfrm>
            <a:off x="3505200" y="3569077"/>
            <a:ext cx="3505200" cy="983873"/>
          </a:xfrm>
          <a:prstGeom prst="cloudCallout">
            <a:avLst>
              <a:gd name="adj1" fmla="val -28920"/>
              <a:gd name="adj2" fmla="val -815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QPixmap</a:t>
            </a:r>
            <a:r>
              <a:rPr lang="fr-FR" sz="1200" dirty="0">
                <a:solidFill>
                  <a:srgbClr val="2B91AF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>
                <a:latin typeface="Calibri" panose="020F0502020204030204" pitchFamily="34" charset="0"/>
              </a:rPr>
              <a:t>: contient la représentation mémoire d’une image affichable à l’écran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559848" y="2950274"/>
            <a:ext cx="2328672" cy="510778"/>
          </a:xfrm>
          <a:prstGeom prst="wedgeRoundRectCallout">
            <a:avLst>
              <a:gd name="adj1" fmla="val -56959"/>
              <a:gd name="adj2" fmla="val -10220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Construction d’un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QPixmap</a:t>
            </a:r>
            <a:r>
              <a:rPr lang="fr-FR" sz="1200" dirty="0">
                <a:solidFill>
                  <a:srgbClr val="2B91AF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>
                <a:latin typeface="Calibri" panose="020F0502020204030204" pitchFamily="34" charset="0"/>
              </a:rPr>
              <a:t>depuis un fichier image</a:t>
            </a:r>
            <a:endParaRPr 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967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1.11022E-16 -0.2067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4800" y="1720292"/>
            <a:ext cx="6706800" cy="3194608"/>
          </a:xfrm>
        </p:spPr>
        <p:txBody>
          <a:bodyPr/>
          <a:lstStyle/>
          <a:p>
            <a:r>
              <a:rPr lang="fr-FR" sz="2400" dirty="0"/>
              <a:t>Typiquement, le fichier image doit être accessible sur le système de fichier</a:t>
            </a:r>
          </a:p>
          <a:p>
            <a:pPr lvl="1"/>
            <a:r>
              <a:rPr lang="fr-FR" sz="2000" dirty="0"/>
              <a:t>Au déploiement de l’application, il faut fournir tous les fichiers images</a:t>
            </a:r>
          </a:p>
          <a:p>
            <a:pPr lvl="2"/>
            <a:r>
              <a:rPr lang="fr-FR" sz="1600" dirty="0"/>
              <a:t>Risque d’oubli</a:t>
            </a:r>
          </a:p>
          <a:p>
            <a:pPr lvl="2"/>
            <a:r>
              <a:rPr lang="fr-FR" sz="1600" dirty="0"/>
              <a:t>Complexifie le déploiement</a:t>
            </a:r>
          </a:p>
          <a:p>
            <a:pPr lvl="2"/>
            <a:r>
              <a:rPr lang="fr-FR" sz="1600" dirty="0"/>
              <a:t>Peut être modifié facilement</a:t>
            </a:r>
          </a:p>
          <a:p>
            <a:r>
              <a:rPr lang="fr-FR" sz="2400" dirty="0"/>
              <a:t>Ce serait bien que les images soient inclues dans l’application.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Introduction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Définition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ressources sous Qt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Graphisme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QPainter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Manipulation directe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520144" y="1190785"/>
            <a:ext cx="4389712" cy="529507"/>
          </a:xfrm>
          <a:prstGeom prst="roundRect">
            <a:avLst/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label.setPixmap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"nom de fichier image"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4872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fichier binaire stocké dans l’exécutable de l’application est une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ressource</a:t>
            </a:r>
          </a:p>
          <a:p>
            <a:pPr lvl="1"/>
            <a:r>
              <a:rPr lang="fr-FR" dirty="0"/>
              <a:t>Les ressources sont donc « encapsulées » dans l’exécutable</a:t>
            </a:r>
          </a:p>
          <a:p>
            <a:pPr lvl="2"/>
            <a:r>
              <a:rPr lang="fr-FR" dirty="0"/>
              <a:t>Pas de risque d’oubli</a:t>
            </a:r>
          </a:p>
          <a:p>
            <a:pPr lvl="2"/>
            <a:r>
              <a:rPr lang="fr-FR" dirty="0"/>
              <a:t>Difficulté de modification a posteriori</a:t>
            </a:r>
          </a:p>
          <a:p>
            <a:pPr lvl="1"/>
            <a:r>
              <a:rPr lang="fr-FR" dirty="0"/>
              <a:t>Tous types de fichiers (images, sons, vidéos, textes, …)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ressources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Introduction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Définition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Les ressources sous </a:t>
            </a:r>
            <a:r>
              <a:rPr lang="fr-FR" dirty="0" err="1">
                <a:solidFill>
                  <a:srgbClr val="79D2FF"/>
                </a:solidFill>
              </a:rPr>
              <a:t>Qt</a:t>
            </a:r>
            <a:endParaRPr lang="fr-FR" dirty="0">
              <a:solidFill>
                <a:srgbClr val="79D2FF"/>
              </a:solidFill>
            </a:endParaRPr>
          </a:p>
          <a:p>
            <a:pPr lvl="0"/>
            <a:r>
              <a:rPr lang="fr-FR" dirty="0">
                <a:solidFill>
                  <a:srgbClr val="79D2FF"/>
                </a:solidFill>
              </a:rPr>
              <a:t>Graphisme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 dirty="0" err="1">
                <a:solidFill>
                  <a:srgbClr val="79D2FF"/>
                </a:solidFill>
              </a:rPr>
              <a:t>QPainter</a:t>
            </a:r>
            <a:endParaRPr lang="fr-FR" dirty="0">
              <a:solidFill>
                <a:srgbClr val="79D2FF"/>
              </a:solidFill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Système de coordonnées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Transformations géométriques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Les maths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Manipulation directe</a:t>
            </a:r>
          </a:p>
        </p:txBody>
      </p:sp>
    </p:spTree>
    <p:extLst>
      <p:ext uri="{BB962C8B-B14F-4D97-AF65-F5344CB8AC3E}">
        <p14:creationId xmlns:p14="http://schemas.microsoft.com/office/powerpoint/2010/main" val="209542923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ThèmeCours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Cours" id="{3B3559D6-2344-478B-B5F2-B04BF4EC8356}" vid="{C8B8989B-C3B0-4E32-B700-3C3CD3EA6968}"/>
    </a:ext>
  </a:extLst>
</a:theme>
</file>

<file path=ppt/theme/theme2.xml><?xml version="1.0" encoding="utf-8"?>
<a:theme xmlns:a="http://schemas.openxmlformats.org/drawingml/2006/main" name="ThèmeCours - Sondag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Cours - Vid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Cours" id="{146400EA-824B-4498-9D0D-4361E32C868C}" vid="{64738C07-2E63-4F7F-A690-E566BAAAD5C7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Université d'Auvergne</Template>
  <TotalTime>10728</TotalTime>
  <Words>3621</Words>
  <Application>Microsoft Office PowerPoint</Application>
  <PresentationFormat>Affichage à l'écran (16:9)</PresentationFormat>
  <Paragraphs>923</Paragraphs>
  <Slides>45</Slides>
  <Notes>1</Notes>
  <HiddenSlides>0</HiddenSlides>
  <MMClips>9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consolas</vt:lpstr>
      <vt:lpstr>consolas</vt:lpstr>
      <vt:lpstr>Segoe UI</vt:lpstr>
      <vt:lpstr>ThèmeCours</vt:lpstr>
      <vt:lpstr>ThèmeCours - Sondage</vt:lpstr>
      <vt:lpstr>ThèmeCours - Vide</vt:lpstr>
      <vt:lpstr>Présentation PowerPoint</vt:lpstr>
      <vt:lpstr>Graphismes dans Qt</vt:lpstr>
      <vt:lpstr>Graphismes dans Qt</vt:lpstr>
      <vt:lpstr>Présentation PowerPoint</vt:lpstr>
      <vt:lpstr>Introduction aux ressources</vt:lpstr>
      <vt:lpstr>Introduction aux ressources</vt:lpstr>
      <vt:lpstr>Introduction aux ressources</vt:lpstr>
      <vt:lpstr>Introduction aux ressources</vt:lpstr>
      <vt:lpstr>Définition des ressources</vt:lpstr>
      <vt:lpstr>Les ressources sous Qt</vt:lpstr>
      <vt:lpstr>Fichiers de collection de ressources (.qrc)</vt:lpstr>
      <vt:lpstr>Le ResourCe Compiler (rcc)</vt:lpstr>
      <vt:lpstr>Utilisation des ressources dans le code</vt:lpstr>
      <vt:lpstr>Présentation PowerPoint</vt:lpstr>
      <vt:lpstr>Graphismes dans Qt</vt:lpstr>
      <vt:lpstr>Graphismes dans Qt</vt:lpstr>
      <vt:lpstr>Présentation PowerPoint</vt:lpstr>
      <vt:lpstr>Dessiner dans un widget – principe</vt:lpstr>
      <vt:lpstr>Dessiner dans un widget – principe</vt:lpstr>
      <vt:lpstr>Dessiner dans un widget – principe</vt:lpstr>
      <vt:lpstr>Dessiner dans un widget – principe</vt:lpstr>
      <vt:lpstr>QPainter</vt:lpstr>
      <vt:lpstr>QPainter</vt:lpstr>
      <vt:lpstr>QPainter - exemple</vt:lpstr>
      <vt:lpstr>QPainter - exemple</vt:lpstr>
      <vt:lpstr>QPainter - exemple</vt:lpstr>
      <vt:lpstr>QPainter - exemple</vt:lpstr>
      <vt:lpstr>Système de coordonnées personnalisé</vt:lpstr>
      <vt:lpstr>Système de coordonnées personnalisé</vt:lpstr>
      <vt:lpstr>Transformations géométriques</vt:lpstr>
      <vt:lpstr>Translation</vt:lpstr>
      <vt:lpstr>Rotation</vt:lpstr>
      <vt:lpstr>Cisaillement</vt:lpstr>
      <vt:lpstr>Cisaillement</vt:lpstr>
      <vt:lpstr>Mise à l’échelle</vt:lpstr>
      <vt:lpstr>Ordre des transformations</vt:lpstr>
      <vt:lpstr>Lapin !</vt:lpstr>
      <vt:lpstr>Comprendre les transformations</vt:lpstr>
      <vt:lpstr>Comprendre les transformations – les maths</vt:lpstr>
      <vt:lpstr>Comprendre les transformations – les maths</vt:lpstr>
      <vt:lpstr>Comprendre les transformations – les maths</vt:lpstr>
      <vt:lpstr>Jouer avec les transformations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Woazim</dc:creator>
  <cp:lastModifiedBy>Benjamin ALBOUY-KISSI</cp:lastModifiedBy>
  <cp:revision>354</cp:revision>
  <cp:lastPrinted>1601-01-01T00:00:00Z</cp:lastPrinted>
  <dcterms:created xsi:type="dcterms:W3CDTF">2009-07-19T18:33:20Z</dcterms:created>
  <dcterms:modified xsi:type="dcterms:W3CDTF">2022-10-23T22:24:13Z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