
<file path=[Content_Types].xml><?xml version="1.0" encoding="utf-8"?>
<Types xmlns="http://schemas.openxmlformats.org/package/2006/content-types">
  <Default Extension="png" ContentType="image/png"/>
  <Default Extension="mp3" ContentType="audio/m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1"/>
    <p:sldMasterId id="2147483709" r:id="rId2"/>
    <p:sldMasterId id="2147483712" r:id="rId3"/>
  </p:sldMasterIdLst>
  <p:notesMasterIdLst>
    <p:notesMasterId r:id="rId75"/>
  </p:notesMasterIdLst>
  <p:sldIdLst>
    <p:sldId id="375" r:id="rId4"/>
    <p:sldId id="376" r:id="rId5"/>
    <p:sldId id="377" r:id="rId6"/>
    <p:sldId id="378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87" r:id="rId23"/>
    <p:sldId id="388" r:id="rId24"/>
    <p:sldId id="389" r:id="rId25"/>
    <p:sldId id="390" r:id="rId26"/>
    <p:sldId id="336" r:id="rId27"/>
    <p:sldId id="338" r:id="rId28"/>
    <p:sldId id="339" r:id="rId29"/>
    <p:sldId id="337" r:id="rId30"/>
    <p:sldId id="340" r:id="rId31"/>
    <p:sldId id="341" r:id="rId32"/>
    <p:sldId id="342" r:id="rId33"/>
    <p:sldId id="343" r:id="rId34"/>
    <p:sldId id="344" r:id="rId35"/>
    <p:sldId id="383" r:id="rId36"/>
    <p:sldId id="384" r:id="rId37"/>
    <p:sldId id="385" r:id="rId38"/>
    <p:sldId id="386" r:id="rId39"/>
    <p:sldId id="346" r:id="rId40"/>
    <p:sldId id="347" r:id="rId41"/>
    <p:sldId id="348" r:id="rId42"/>
    <p:sldId id="349" r:id="rId43"/>
    <p:sldId id="350" r:id="rId44"/>
    <p:sldId id="351" r:id="rId45"/>
    <p:sldId id="352" r:id="rId46"/>
    <p:sldId id="353" r:id="rId47"/>
    <p:sldId id="354" r:id="rId48"/>
    <p:sldId id="355" r:id="rId49"/>
    <p:sldId id="356" r:id="rId50"/>
    <p:sldId id="394" r:id="rId51"/>
    <p:sldId id="379" r:id="rId52"/>
    <p:sldId id="380" r:id="rId53"/>
    <p:sldId id="381" r:id="rId54"/>
    <p:sldId id="382" r:id="rId55"/>
    <p:sldId id="358" r:id="rId56"/>
    <p:sldId id="360" r:id="rId57"/>
    <p:sldId id="361" r:id="rId58"/>
    <p:sldId id="362" r:id="rId59"/>
    <p:sldId id="363" r:id="rId60"/>
    <p:sldId id="364" r:id="rId61"/>
    <p:sldId id="365" r:id="rId62"/>
    <p:sldId id="366" r:id="rId63"/>
    <p:sldId id="367" r:id="rId64"/>
    <p:sldId id="368" r:id="rId65"/>
    <p:sldId id="369" r:id="rId66"/>
    <p:sldId id="370" r:id="rId67"/>
    <p:sldId id="371" r:id="rId68"/>
    <p:sldId id="372" r:id="rId69"/>
    <p:sldId id="373" r:id="rId70"/>
    <p:sldId id="374" r:id="rId71"/>
    <p:sldId id="391" r:id="rId72"/>
    <p:sldId id="392" r:id="rId73"/>
    <p:sldId id="393" r:id="rId74"/>
  </p:sldIdLst>
  <p:sldSz cx="9144000" cy="5143500" type="screen16x9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2E40"/>
    <a:srgbClr val="FFFFFF"/>
    <a:srgbClr val="2B91AF"/>
    <a:srgbClr val="2F4F4F"/>
    <a:srgbClr val="0000FF"/>
    <a:srgbClr val="FDC960"/>
    <a:srgbClr val="A50021"/>
    <a:srgbClr val="FF0000"/>
    <a:srgbClr val="FF99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29" autoAdjust="0"/>
  </p:normalViewPr>
  <p:slideViewPr>
    <p:cSldViewPr snapToObjects="1">
      <p:cViewPr varScale="1">
        <p:scale>
          <a:sx n="109" d="100"/>
          <a:sy n="109" d="100"/>
        </p:scale>
        <p:origin x="558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203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tableStyles" Target="tableStyle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presProps" Target="presProp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63FA895-FDAD-4754-B94F-19C6A070BB5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95221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44FD94C-5FEA-41E7-8784-DCAA495F71ED}" type="slidenum">
              <a:rPr lang="fr-FR" smtClean="0"/>
              <a:pPr eaLnBrk="1" hangingPunct="1"/>
              <a:t>2</a:t>
            </a:fld>
            <a:endParaRPr lang="fr-FR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3FA895-FDAD-4754-B94F-19C6A070BB56}" type="slidenum">
              <a:rPr lang="fr-FR" smtClean="0"/>
              <a:pPr>
                <a:defRPr/>
              </a:pPr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916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3FA895-FDAD-4754-B94F-19C6A070BB56}" type="slidenum">
              <a:rPr lang="fr-FR" smtClean="0"/>
              <a:pPr>
                <a:defRPr/>
              </a:pPr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916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146" y="797290"/>
            <a:ext cx="9142854" cy="19054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4683917"/>
            <a:ext cx="9144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257300" y="3363838"/>
            <a:ext cx="6629400" cy="1320080"/>
          </a:xfrm>
        </p:spPr>
        <p:txBody>
          <a:bodyPr/>
          <a:lstStyle>
            <a:lvl1pPr marL="0" indent="0" algn="ctr">
              <a:buFontTx/>
              <a:buNone/>
              <a:defRPr i="0">
                <a:solidFill>
                  <a:schemeClr val="accent1"/>
                </a:solidFill>
                <a:latin typeface="Segoe UI" panose="020B0502040204020203" pitchFamily="34" charset="0"/>
                <a:ea typeface="Microsoft Sans Serif" panose="020B0604020202020204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mtClean="0"/>
              <a:t>Modifier le style des sous-titres du masque</a:t>
            </a:r>
            <a:endParaRPr lang="fr-FR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</p:spPr>
        <p:txBody>
          <a:bodyPr/>
          <a:lstStyle>
            <a:lvl1pPr>
              <a:defRPr smtClean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</p:spPr>
        <p:txBody>
          <a:bodyPr/>
          <a:lstStyle>
            <a:lvl1pPr>
              <a:defRPr smtClean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fr-FR" smtClean="0"/>
              <a:t>Benjamin ALBOUY-KISSI</a:t>
            </a:r>
            <a:endParaRPr lang="fr-FR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 lIns="91440" tIns="45720" rIns="91440" bIns="45720" anchor="ctr"/>
          <a:lstStyle>
            <a:lvl1pPr algn="r">
              <a:defRPr smtClean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E29B179D-BDEF-4DE9-AA51-2946C12E89D1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18468"/>
            <a:ext cx="804333" cy="30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362200" y="800100"/>
            <a:ext cx="6096000" cy="1902619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grpSp>
        <p:nvGrpSpPr>
          <p:cNvPr id="4" name="Groupe 3"/>
          <p:cNvGrpSpPr/>
          <p:nvPr/>
        </p:nvGrpSpPr>
        <p:grpSpPr>
          <a:xfrm>
            <a:off x="301073" y="804795"/>
            <a:ext cx="1761201" cy="1897923"/>
            <a:chOff x="301073" y="804795"/>
            <a:chExt cx="1761201" cy="1897923"/>
          </a:xfrm>
        </p:grpSpPr>
        <p:pic>
          <p:nvPicPr>
            <p:cNvPr id="14" name="Image 1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794" r="63647" b="14486"/>
            <a:stretch/>
          </p:blipFill>
          <p:spPr>
            <a:xfrm>
              <a:off x="301073" y="804795"/>
              <a:ext cx="1761201" cy="640437"/>
            </a:xfrm>
            <a:prstGeom prst="rect">
              <a:avLst/>
            </a:prstGeom>
          </p:spPr>
        </p:pic>
        <p:pic>
          <p:nvPicPr>
            <p:cNvPr id="18" name="Image 1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775" t="46996" r="33904" b="17144"/>
            <a:stretch/>
          </p:blipFill>
          <p:spPr>
            <a:xfrm>
              <a:off x="834770" y="1467382"/>
              <a:ext cx="693806" cy="320218"/>
            </a:xfrm>
            <a:prstGeom prst="rect">
              <a:avLst/>
            </a:prstGeom>
          </p:spPr>
        </p:pic>
        <p:pic>
          <p:nvPicPr>
            <p:cNvPr id="20" name="Image 1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519"/>
            <a:stretch/>
          </p:blipFill>
          <p:spPr>
            <a:xfrm>
              <a:off x="733998" y="1809749"/>
              <a:ext cx="895351" cy="8929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119330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Benjamin ALBOUY-KISSI</a:t>
            </a:r>
            <a:endParaRPr lang="fr-F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1588" y="1085850"/>
            <a:ext cx="2284412" cy="3829050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1pPr>
            <a:lvl2pPr marL="180975" indent="0">
              <a:buFontTx/>
              <a:buNone/>
              <a:defRPr sz="14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2pPr>
            <a:lvl3pPr marL="355600" indent="0">
              <a:buFontTx/>
              <a:buNone/>
              <a:defRPr sz="12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3pPr>
            <a:lvl4pPr marL="536575" indent="0">
              <a:buFontTx/>
              <a:buNone/>
              <a:defRPr sz="11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4pPr>
            <a:lvl5pPr marL="717550" indent="0">
              <a:buFontTx/>
              <a:buNone/>
              <a:defRPr sz="11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185545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2400" y="342900"/>
            <a:ext cx="8839200" cy="685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287200" y="1085850"/>
            <a:ext cx="3351600" cy="3829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40000" y="1085850"/>
            <a:ext cx="3351600" cy="3829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Benjamin ALBOUY-KISSI</a:t>
            </a:r>
            <a:endParaRPr lang="fr-F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90EDA0EA-D1F2-473E-9E1B-BCDAC4F8C099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1588" y="1085850"/>
            <a:ext cx="2284412" cy="3829050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1pPr>
            <a:lvl2pPr marL="180975" indent="0">
              <a:buFontTx/>
              <a:buNone/>
              <a:defRPr sz="14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2pPr>
            <a:lvl3pPr marL="355600" indent="0">
              <a:buFontTx/>
              <a:buNone/>
              <a:defRPr sz="12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3pPr>
            <a:lvl4pPr marL="536575" indent="0">
              <a:buFontTx/>
              <a:buNone/>
              <a:defRPr sz="11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4pPr>
            <a:lvl5pPr marL="717550" indent="0">
              <a:buFontTx/>
              <a:buNone/>
              <a:defRPr sz="11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852382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7200" y="1087200"/>
            <a:ext cx="3351600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287200" y="1567022"/>
            <a:ext cx="3351600" cy="334789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640000" y="1087200"/>
            <a:ext cx="3351600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640000" y="1567022"/>
            <a:ext cx="3351600" cy="334789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Benjamin ALBOUY-KISSI</a:t>
            </a:r>
            <a:endParaRPr lang="fr-FR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52624493-78BC-4791-8F3F-CAD894FFE489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152400" y="342900"/>
            <a:ext cx="8839200" cy="685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1588" y="1085850"/>
            <a:ext cx="2284412" cy="3829050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1pPr>
            <a:lvl2pPr marL="180975" indent="0">
              <a:buFontTx/>
              <a:buNone/>
              <a:defRPr sz="14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2pPr>
            <a:lvl3pPr marL="355600" indent="0">
              <a:buFontTx/>
              <a:buNone/>
              <a:defRPr sz="12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3pPr>
            <a:lvl4pPr marL="536575" indent="0">
              <a:buFontTx/>
              <a:buNone/>
              <a:defRPr sz="11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4pPr>
            <a:lvl5pPr marL="717550" indent="0">
              <a:buFontTx/>
              <a:buNone/>
              <a:defRPr sz="11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024679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Benjamin ALBOUY-KISSI</a:t>
            </a:r>
            <a:endParaRPr lang="fr-F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69229569-A0DB-4F10-BDCE-6ACF3B489DC3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6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1588" y="1085850"/>
            <a:ext cx="2284412" cy="3829050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1pPr>
            <a:lvl2pPr marL="180975" indent="0">
              <a:buFontTx/>
              <a:buNone/>
              <a:defRPr sz="14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2pPr>
            <a:lvl3pPr marL="355600" indent="0">
              <a:buFontTx/>
              <a:buNone/>
              <a:defRPr sz="12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3pPr>
            <a:lvl4pPr marL="536575" indent="0">
              <a:buFontTx/>
              <a:buNone/>
              <a:defRPr sz="11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4pPr>
            <a:lvl5pPr marL="717550" indent="0">
              <a:buFontTx/>
              <a:buNone/>
              <a:defRPr sz="11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934679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Benjamin ALBOUY-KISSI</a:t>
            </a:r>
            <a:endParaRPr lang="fr-F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342F6858-B3CC-480A-A387-15848A990E1A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821649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1146" y="4914920"/>
            <a:ext cx="2284854" cy="22860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362200" y="4914900"/>
            <a:ext cx="67056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Benjamin ALBOUY-KISSI</a:t>
            </a:r>
            <a:endParaRPr lang="fr-FR" dirty="0"/>
          </a:p>
        </p:txBody>
      </p:sp>
      <p:sp>
        <p:nvSpPr>
          <p:cNvPr id="2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42900"/>
            <a:ext cx="8839200" cy="68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 style du titre</a:t>
            </a:r>
            <a:endParaRPr lang="fr-FR" dirty="0" smtClean="0"/>
          </a:p>
        </p:txBody>
      </p:sp>
      <p:sp>
        <p:nvSpPr>
          <p:cNvPr id="6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152400" y="1657370"/>
            <a:ext cx="4392000" cy="3257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>
              <a:buFontTx/>
              <a:buBlip>
                <a:blip r:embed="rId2"/>
              </a:buBlip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800100" indent="-342900">
              <a:buClr>
                <a:schemeClr val="tx1">
                  <a:lumMod val="50000"/>
                </a:schemeClr>
              </a:buClr>
              <a:buFont typeface="+mj-lt"/>
              <a:buAutoNum type="alphaUcPeriod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200150" indent="-285750">
              <a:buFontTx/>
              <a:buBlip>
                <a:blip r:embed="rId2"/>
              </a:buBlip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57350" indent="-285750">
              <a:buFontTx/>
              <a:buBlip>
                <a:blip r:embed="rId2"/>
              </a:buBlip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114550" indent="-285750">
              <a:buFontTx/>
              <a:buBlip>
                <a:blip r:embed="rId2"/>
              </a:buBlip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  <p:sp>
        <p:nvSpPr>
          <p:cNvPr id="7" name="Rectangle 7"/>
          <p:cNvSpPr>
            <a:spLocks noGrp="1" noChangeArrowheads="1"/>
          </p:cNvSpPr>
          <p:nvPr>
            <p:ph idx="12"/>
          </p:nvPr>
        </p:nvSpPr>
        <p:spPr bwMode="auto">
          <a:xfrm>
            <a:off x="4599600" y="1657350"/>
            <a:ext cx="4392000" cy="3257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>
              <a:buFontTx/>
              <a:buBlip>
                <a:blip r:embed="rId2"/>
              </a:buBlip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800100" indent="-342900">
              <a:buClr>
                <a:schemeClr val="tx1">
                  <a:lumMod val="50000"/>
                </a:schemeClr>
              </a:buClr>
              <a:buFont typeface="+mj-lt"/>
              <a:buAutoNum type="alphaUcPeriod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200150" indent="-285750">
              <a:buFontTx/>
              <a:buBlip>
                <a:blip r:embed="rId2"/>
              </a:buBlip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57350" indent="-285750">
              <a:buFontTx/>
              <a:buBlip>
                <a:blip r:embed="rId2"/>
              </a:buBlip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114550" indent="-285750">
              <a:buFontTx/>
              <a:buBlip>
                <a:blip r:embed="rId2"/>
              </a:buBlip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  <p:sp>
        <p:nvSpPr>
          <p:cNvPr id="8" name="Espace réservé du contenu 7"/>
          <p:cNvSpPr>
            <a:spLocks noGrp="1" noChangeArrowheads="1"/>
          </p:cNvSpPr>
          <p:nvPr>
            <p:ph idx="13" hasCustomPrompt="1"/>
          </p:nvPr>
        </p:nvSpPr>
        <p:spPr bwMode="auto">
          <a:xfrm>
            <a:off x="152400" y="1085870"/>
            <a:ext cx="8839200" cy="57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>
              <a:buFontTx/>
              <a:buBlip>
                <a:blip r:embed="rId2"/>
              </a:buBlip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800100" indent="-342900">
              <a:buClr>
                <a:schemeClr val="tx1">
                  <a:lumMod val="50000"/>
                </a:schemeClr>
              </a:buClr>
              <a:buFont typeface="+mj-lt"/>
              <a:buAutoNum type="alphaUcPeriod"/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200150" indent="-285750">
              <a:buFontTx/>
              <a:buBlip>
                <a:blip r:embed="rId2"/>
              </a:buBlip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57350" indent="-285750">
              <a:buFontTx/>
              <a:buBlip>
                <a:blip r:embed="rId2"/>
              </a:buBlip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114550" indent="-285750">
              <a:buFontTx/>
              <a:buBlip>
                <a:blip r:embed="rId2"/>
              </a:buBlip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24013049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1146" y="4914920"/>
            <a:ext cx="2284854" cy="22860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362200" y="4914900"/>
            <a:ext cx="67056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Benjamin ALBOUY-KISSI</a:t>
            </a:r>
            <a:endParaRPr lang="fr-FR" dirty="0"/>
          </a:p>
        </p:txBody>
      </p:sp>
      <p:sp>
        <p:nvSpPr>
          <p:cNvPr id="21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152400" y="1085850"/>
            <a:ext cx="883920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  <p:sp>
        <p:nvSpPr>
          <p:cNvPr id="2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42900"/>
            <a:ext cx="8839200" cy="68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 style du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7265029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heme" Target="../theme/theme2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7.jp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6" y="342901"/>
            <a:ext cx="9142854" cy="6857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31618" y="4767626"/>
            <a:ext cx="371474" cy="36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1618" y="4811316"/>
            <a:ext cx="371475" cy="275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fr-FR" sz="120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fld id="{41DCBAB5-3472-4D0D-B319-6792A5D99B23}" type="slidenum">
              <a:rPr lang="fr-FR" smtClean="0"/>
              <a:pPr algn="ctr"/>
              <a:t>‹N°›</a:t>
            </a:fld>
            <a:endParaRPr lang="fr-FR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42900"/>
            <a:ext cx="8839200" cy="68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4800" y="1085850"/>
            <a:ext cx="670680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46" y="4914920"/>
            <a:ext cx="228365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lang="fr-FR" sz="1200" dirty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0" y="4914920"/>
            <a:ext cx="6445617" cy="228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fr-FR" smtClean="0"/>
              <a:t>Benjamin ALBOUY-KISSI</a:t>
            </a:r>
            <a:endParaRPr lang="fr-FR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18468"/>
            <a:ext cx="804333" cy="30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486" y="1"/>
            <a:ext cx="1860367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036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</p:sldLayoutIdLst>
  <p:transition>
    <p:wipe/>
  </p:transition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Segoe UI" panose="020B0502040204020203" pitchFamily="34" charset="0"/>
          <a:ea typeface="Microsoft Sans Serif" panose="020B0604020202020204" pitchFamily="34" charset="0"/>
          <a:cs typeface="Segoe UI" panose="020B0502040204020203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70000"/>
        <a:buFontTx/>
        <a:buBlip>
          <a:blip r:embed="rId11"/>
        </a:buBlip>
        <a:defRPr sz="24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70000"/>
        <a:buFontTx/>
        <a:buBlip>
          <a:blip r:embed="rId11"/>
        </a:buBlip>
        <a:defRPr sz="20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60000"/>
        <a:buFontTx/>
        <a:buBlip>
          <a:blip r:embed="rId11"/>
        </a:buBlip>
        <a:defRPr sz="18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65000"/>
        <a:buFontTx/>
        <a:buBlip>
          <a:blip r:embed="rId11"/>
        </a:buBlip>
        <a:defRPr sz="16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SzPct val="70000"/>
        <a:buFontTx/>
        <a:buBlip>
          <a:blip r:embed="rId11"/>
        </a:buBlip>
        <a:defRPr sz="16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12"/>
        </a:buBlip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12"/>
        </a:buBlip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12"/>
        </a:buBlip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12"/>
        </a:buBlip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46" y="4914920"/>
            <a:ext cx="228365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lang="fr-FR" sz="1200" dirty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907BFCD-BAFC-4326-AD69-930A9FA2BEE1}" type="datetime1">
              <a:rPr lang="fr-FR" smtClean="0"/>
              <a:t>27/05/2019</a:t>
            </a:fld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1146" y="342901"/>
            <a:ext cx="9142854" cy="6857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42900"/>
            <a:ext cx="8839200" cy="68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18468"/>
            <a:ext cx="804333" cy="30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486" y="1"/>
            <a:ext cx="1860367" cy="342900"/>
          </a:xfrm>
          <a:prstGeom prst="rect">
            <a:avLst/>
          </a:prstGeom>
        </p:spPr>
      </p:pic>
      <p:sp>
        <p:nvSpPr>
          <p:cNvPr id="2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0" y="4914920"/>
            <a:ext cx="6445617" cy="228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fr-FR" dirty="0" smtClean="0"/>
              <a:t>Benjamin ALBOUY-KISSI</a:t>
            </a:r>
            <a:endParaRPr lang="fr-FR" dirty="0"/>
          </a:p>
        </p:txBody>
      </p:sp>
      <p:sp>
        <p:nvSpPr>
          <p:cNvPr id="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085850"/>
            <a:ext cx="883920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0222166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</p:sldLayoutIdLst>
  <p:transition>
    <p:wipe/>
  </p:transition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70000"/>
        <a:buFontTx/>
        <a:buBlip>
          <a:blip r:embed="rId7"/>
        </a:buBlip>
        <a:defRPr sz="24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23900" indent="-26670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SzPct val="100000"/>
        <a:buFont typeface="+mj-lt"/>
        <a:buAutoNum type="alphaUcPeriod"/>
        <a:defRPr sz="20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60000"/>
        <a:buFontTx/>
        <a:buBlip>
          <a:blip r:embed="rId7"/>
        </a:buBlip>
        <a:defRPr sz="18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65000"/>
        <a:buFontTx/>
        <a:buBlip>
          <a:blip r:embed="rId7"/>
        </a:buBlip>
        <a:defRPr sz="16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SzPct val="70000"/>
        <a:buFontTx/>
        <a:buBlip>
          <a:blip r:embed="rId7"/>
        </a:buBlip>
        <a:defRPr sz="16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8"/>
        </a:buBlip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8"/>
        </a:buBlip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8"/>
        </a:buBlip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8"/>
        </a:buBlip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31618" y="4767626"/>
            <a:ext cx="371474" cy="36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1618" y="4811316"/>
            <a:ext cx="371475" cy="275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fr-FR" sz="120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fld id="{41DCBAB5-3472-4D0D-B319-6792A5D99B23}" type="slidenum">
              <a:rPr lang="fr-FR" smtClean="0"/>
              <a:pPr algn="ctr"/>
              <a:t>‹N°›</a:t>
            </a:fld>
            <a:endParaRPr lang="fr-FR" dirty="0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46" y="4914920"/>
            <a:ext cx="228365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lang="fr-FR" sz="1200" dirty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907BFCD-BAFC-4326-AD69-930A9FA2BEE1}" type="datetime1">
              <a:rPr lang="fr-FR" smtClean="0"/>
              <a:t>27/05/2019</a:t>
            </a:fld>
            <a:endParaRPr lang="fr-FR" dirty="0"/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0" y="4914920"/>
            <a:ext cx="6445617" cy="228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fr-FR" dirty="0" smtClean="0"/>
              <a:t>Benjamin ALBOUY-KISSI</a:t>
            </a:r>
            <a:endParaRPr lang="fr-FR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18468"/>
            <a:ext cx="804333" cy="30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486" y="1"/>
            <a:ext cx="1860367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011718"/>
      </p:ext>
    </p:extLst>
  </p:cSld>
  <p:clrMap bg1="dk1" tx1="lt1" bg2="dk2" tx2="lt2" accent1="accent1" accent2="accent2" accent3="accent3" accent4="accent4" accent5="accent5" accent6="accent6" hlink="hlink" folHlink="folHlink"/>
  <p:transition>
    <p:wipe/>
  </p:transition>
  <p:timing>
    <p:tnLst>
      <p:par>
        <p:cTn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Segoe UI" panose="020B0502040204020203" pitchFamily="34" charset="0"/>
          <a:ea typeface="Microsoft Sans Serif" panose="020B0604020202020204" pitchFamily="34" charset="0"/>
          <a:cs typeface="Segoe UI" panose="020B0502040204020203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70000"/>
        <a:buFontTx/>
        <a:buBlip>
          <a:blip r:embed="rId5"/>
        </a:buBlip>
        <a:defRPr sz="24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70000"/>
        <a:buFontTx/>
        <a:buBlip>
          <a:blip r:embed="rId5"/>
        </a:buBlip>
        <a:defRPr sz="20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60000"/>
        <a:buFontTx/>
        <a:buBlip>
          <a:blip r:embed="rId5"/>
        </a:buBlip>
        <a:defRPr sz="18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65000"/>
        <a:buFontTx/>
        <a:buBlip>
          <a:blip r:embed="rId5"/>
        </a:buBlip>
        <a:defRPr sz="16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SzPct val="70000"/>
        <a:buFontTx/>
        <a:buBlip>
          <a:blip r:embed="rId5"/>
        </a:buBlip>
        <a:defRPr sz="16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6"/>
        </a:buBlip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6"/>
        </a:buBlip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6"/>
        </a:buBlip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6"/>
        </a:buBlip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ModelView.sl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Command.sln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GraphicsView.sln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Visitor.sln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4" Type="http://schemas.openxmlformats.org/officeDocument/2006/relationships/image" Target="../media/image9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goutte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328318" y="2328068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97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2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délégués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délégués se chargent de gérer l’affichage et l’édition d’un élément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Benjamin ALBOUY-KISSI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10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>
            <a:normAutofit fontScale="92500" lnSpcReduction="20000"/>
          </a:bodyPr>
          <a:lstStyle/>
          <a:p>
            <a:pPr lvl="0"/>
            <a:r>
              <a:rPr lang="fr-FR" sz="1200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Model – </a:t>
            </a:r>
            <a:r>
              <a:rPr lang="fr-FR" sz="1200" b="1" dirty="0" err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View</a:t>
            </a:r>
            <a:endParaRPr lang="fr-FR" sz="1200" b="1" dirty="0">
              <a:solidFill>
                <a:srgbClr val="EFFAFF"/>
              </a:solidFill>
              <a:effectLst>
                <a:outerShdw blurRad="63500" dist="37357" dir="2700000" rotWithShape="0">
                  <a:srgbClr val="EFFAFF">
                    <a:alpha val="43137"/>
                  </a:srgbClr>
                </a:outerShdw>
              </a:effectLst>
            </a:endParaRP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Patron MVC</a:t>
            </a: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Patron Modèle – Vue</a:t>
            </a: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Les modèles</a:t>
            </a: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Les éléments </a:t>
            </a:r>
          </a:p>
          <a:p>
            <a:pPr lvl="1"/>
            <a:r>
              <a:rPr lang="fr-FR" sz="1100" dirty="0">
                <a:solidFill>
                  <a:schemeClr val="bg2"/>
                </a:solidFill>
              </a:rPr>
              <a:t>Les vues</a:t>
            </a:r>
          </a:p>
          <a:p>
            <a:pPr lvl="1"/>
            <a:r>
              <a:rPr lang="fr-FR" sz="1100" b="1" dirty="0">
                <a:solidFill>
                  <a:schemeClr val="tx1"/>
                </a:solidFill>
                <a:effectLst>
                  <a:outerShdw blurRad="63500" dist="37357" dir="2700000" rotWithShape="0">
                    <a:schemeClr val="tx1">
                      <a:alpha val="43137"/>
                    </a:schemeClr>
                  </a:outerShdw>
                </a:effectLst>
              </a:rPr>
              <a:t>Les délégués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Implémentation dans </a:t>
            </a:r>
            <a:r>
              <a:rPr lang="fr-FR" sz="1100" dirty="0" err="1">
                <a:solidFill>
                  <a:srgbClr val="79D2FF"/>
                </a:solidFill>
              </a:rPr>
              <a:t>Qt</a:t>
            </a:r>
            <a:endParaRPr lang="fr-FR" sz="1100" dirty="0">
              <a:solidFill>
                <a:srgbClr val="79D2FF"/>
              </a:solidFill>
            </a:endParaRP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Exemple</a:t>
            </a:r>
          </a:p>
          <a:p>
            <a:pPr lvl="0"/>
            <a:r>
              <a:rPr lang="fr-FR" sz="1200" dirty="0">
                <a:solidFill>
                  <a:srgbClr val="79D2FF"/>
                </a:solidFill>
              </a:rPr>
              <a:t>Annuler – Rétablir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Contexte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Le pattern Commande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Exemple</a:t>
            </a:r>
          </a:p>
          <a:p>
            <a:pPr lvl="0"/>
            <a:r>
              <a:rPr lang="fr-FR" sz="1200" dirty="0">
                <a:solidFill>
                  <a:srgbClr val="79D2FF"/>
                </a:solidFill>
              </a:rPr>
              <a:t>Graphismes optimisés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Mécanisme Graphics </a:t>
            </a:r>
            <a:r>
              <a:rPr lang="fr-FR" sz="1100" dirty="0" err="1">
                <a:solidFill>
                  <a:srgbClr val="79D2FF"/>
                </a:solidFill>
              </a:rPr>
              <a:t>View</a:t>
            </a:r>
            <a:endParaRPr lang="fr-FR" sz="1100" dirty="0">
              <a:solidFill>
                <a:srgbClr val="79D2FF"/>
              </a:solidFill>
            </a:endParaRP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La scène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La vue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Les éléments graphiques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Les classes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Exemple</a:t>
            </a:r>
          </a:p>
          <a:p>
            <a:pPr lvl="0"/>
            <a:r>
              <a:rPr lang="fr-FR" sz="1200" dirty="0">
                <a:solidFill>
                  <a:srgbClr val="79D2FF"/>
                </a:solidFill>
              </a:rPr>
              <a:t>Sérialisation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Exemple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Le pattern visiteur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7" t="36569" r="62667" b="47126"/>
          <a:stretch/>
        </p:blipFill>
        <p:spPr bwMode="auto">
          <a:xfrm>
            <a:off x="2725624" y="2495551"/>
            <a:ext cx="2620082" cy="79212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dk2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l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à coins arrondis 7"/>
          <p:cNvSpPr/>
          <p:nvPr/>
        </p:nvSpPr>
        <p:spPr>
          <a:xfrm>
            <a:off x="5867400" y="2419350"/>
            <a:ext cx="2971800" cy="1736646"/>
          </a:xfrm>
          <a:prstGeom prst="wedgeRoundRectCallout">
            <a:avLst>
              <a:gd name="adj1" fmla="val -66868"/>
              <a:gd name="adj2" fmla="val -22806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fr-FR" sz="1200" dirty="0" smtClean="0">
                <a:latin typeface="Calibri" panose="020F0502020204030204" pitchFamily="34" charset="0"/>
              </a:rPr>
              <a:t>Le délégué affiche un élément. </a:t>
            </a:r>
          </a:p>
          <a:p>
            <a:pPr algn="ctr"/>
            <a:endParaRPr lang="fr-FR" sz="1200" dirty="0">
              <a:latin typeface="Calibri" panose="020F0502020204030204" pitchFamily="34" charset="0"/>
            </a:endParaRPr>
          </a:p>
          <a:p>
            <a:pPr algn="ctr"/>
            <a:r>
              <a:rPr lang="fr-FR" sz="1200" dirty="0" smtClean="0">
                <a:latin typeface="Calibri" panose="020F0502020204030204" pitchFamily="34" charset="0"/>
              </a:rPr>
              <a:t>Ici, il affiche l’élément avec un cadre de focus (rectangle en pointillés) en utilisant le rôle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Qt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fr-FR" sz="1200" dirty="0" err="1" smtClean="0">
                <a:solidFill>
                  <a:srgbClr val="2F4F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DecorationRole</a:t>
            </a:r>
            <a:r>
              <a:rPr lang="fr-FR" sz="1200" dirty="0">
                <a:solidFill>
                  <a:srgbClr val="2F4F4F"/>
                </a:solidFill>
                <a:latin typeface="Calibri" panose="020F0502020204030204" pitchFamily="34" charset="0"/>
              </a:rPr>
              <a:t> </a:t>
            </a:r>
            <a:r>
              <a:rPr lang="fr-FR" sz="1200" dirty="0" smtClean="0">
                <a:latin typeface="Calibri" panose="020F0502020204030204" pitchFamily="34" charset="0"/>
              </a:rPr>
              <a:t>pour l’icône rouge et le rôle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Qt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fr-FR" sz="1200" dirty="0" err="1">
                <a:solidFill>
                  <a:srgbClr val="2F4F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DisplayRole</a:t>
            </a:r>
            <a:r>
              <a:rPr lang="fr-FR" sz="1200" dirty="0">
                <a:solidFill>
                  <a:srgbClr val="2F4F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200" dirty="0" smtClean="0">
                <a:latin typeface="Calibri" panose="020F0502020204030204" pitchFamily="34" charset="0"/>
              </a:rPr>
              <a:t>pour l’affichage du texte.</a:t>
            </a:r>
          </a:p>
        </p:txBody>
      </p:sp>
    </p:spTree>
    <p:extLst>
      <p:ext uri="{BB962C8B-B14F-4D97-AF65-F5344CB8AC3E}">
        <p14:creationId xmlns:p14="http://schemas.microsoft.com/office/powerpoint/2010/main" val="241083651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Implémentation dans </a:t>
            </a:r>
            <a:r>
              <a:rPr lang="fr-FR" dirty="0" err="1" smtClean="0"/>
              <a:t>Qt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Benjamin ALBOUY-KISSI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11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>
            <a:normAutofit fontScale="92500" lnSpcReduction="20000"/>
          </a:bodyPr>
          <a:lstStyle/>
          <a:p>
            <a:pPr lvl="0"/>
            <a:r>
              <a:rPr lang="fr-FR" sz="1200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Model – </a:t>
            </a:r>
            <a:r>
              <a:rPr lang="fr-FR" sz="1200" b="1" dirty="0" err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View</a:t>
            </a:r>
            <a:endParaRPr lang="fr-FR" sz="1200" b="1" dirty="0">
              <a:solidFill>
                <a:srgbClr val="EFFAFF"/>
              </a:solidFill>
              <a:effectLst>
                <a:outerShdw blurRad="63500" dist="37357" dir="2700000" rotWithShape="0">
                  <a:srgbClr val="EFFAFF">
                    <a:alpha val="43137"/>
                  </a:srgbClr>
                </a:outerShdw>
              </a:effectLst>
            </a:endParaRP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Patron MVC</a:t>
            </a: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Patron Modèle – Vue</a:t>
            </a: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Les modèles</a:t>
            </a: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Les éléments </a:t>
            </a: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Les vues</a:t>
            </a:r>
          </a:p>
          <a:p>
            <a:pPr lvl="1"/>
            <a:r>
              <a:rPr lang="fr-FR" sz="1100" dirty="0">
                <a:solidFill>
                  <a:schemeClr val="bg2"/>
                </a:solidFill>
              </a:rPr>
              <a:t>Les délégués</a:t>
            </a:r>
          </a:p>
          <a:p>
            <a:pPr lvl="1"/>
            <a:r>
              <a:rPr lang="fr-FR" sz="1100" b="1" dirty="0">
                <a:solidFill>
                  <a:schemeClr val="tx1"/>
                </a:solidFill>
                <a:effectLst>
                  <a:outerShdw blurRad="63500" dist="37357" dir="2700000" rotWithShape="0">
                    <a:schemeClr val="tx1">
                      <a:alpha val="43137"/>
                    </a:schemeClr>
                  </a:outerShdw>
                </a:effectLst>
              </a:rPr>
              <a:t>Implémentation dans </a:t>
            </a:r>
            <a:r>
              <a:rPr lang="fr-FR" sz="1100" b="1" dirty="0" err="1">
                <a:solidFill>
                  <a:schemeClr val="tx1"/>
                </a:solidFill>
                <a:effectLst>
                  <a:outerShdw blurRad="63500" dist="37357" dir="2700000" rotWithShape="0">
                    <a:schemeClr val="tx1">
                      <a:alpha val="43137"/>
                    </a:schemeClr>
                  </a:outerShdw>
                </a:effectLst>
              </a:rPr>
              <a:t>Qt</a:t>
            </a:r>
            <a:endParaRPr lang="fr-FR" sz="1100" b="1" dirty="0">
              <a:solidFill>
                <a:schemeClr val="tx1"/>
              </a:solidFill>
              <a:effectLst>
                <a:outerShdw blurRad="63500" dist="37357" dir="2700000" rotWithShape="0">
                  <a:schemeClr val="tx1">
                    <a:alpha val="43137"/>
                  </a:schemeClr>
                </a:outerShdw>
              </a:effectLst>
            </a:endParaRP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Exemple</a:t>
            </a:r>
          </a:p>
          <a:p>
            <a:pPr lvl="0"/>
            <a:r>
              <a:rPr lang="fr-FR" sz="1200" dirty="0">
                <a:solidFill>
                  <a:srgbClr val="79D2FF"/>
                </a:solidFill>
              </a:rPr>
              <a:t>Annuler – Rétablir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Contexte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Le pattern Commande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Exemple</a:t>
            </a:r>
          </a:p>
          <a:p>
            <a:pPr lvl="0"/>
            <a:r>
              <a:rPr lang="fr-FR" sz="1200" dirty="0">
                <a:solidFill>
                  <a:srgbClr val="79D2FF"/>
                </a:solidFill>
              </a:rPr>
              <a:t>Graphismes optimisés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Mécanisme Graphics </a:t>
            </a:r>
            <a:r>
              <a:rPr lang="fr-FR" sz="1100" dirty="0" err="1">
                <a:solidFill>
                  <a:srgbClr val="79D2FF"/>
                </a:solidFill>
              </a:rPr>
              <a:t>View</a:t>
            </a:r>
            <a:endParaRPr lang="fr-FR" sz="1100" dirty="0">
              <a:solidFill>
                <a:srgbClr val="79D2FF"/>
              </a:solidFill>
            </a:endParaRP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La scène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La vue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Les éléments graphiques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Les classes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Exemple</a:t>
            </a:r>
          </a:p>
          <a:p>
            <a:pPr lvl="0"/>
            <a:r>
              <a:rPr lang="fr-FR" sz="1200" dirty="0">
                <a:solidFill>
                  <a:srgbClr val="79D2FF"/>
                </a:solidFill>
              </a:rPr>
              <a:t>Sérialisation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Exemple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Le pattern visiteur</a:t>
            </a:r>
          </a:p>
        </p:txBody>
      </p:sp>
      <p:sp>
        <p:nvSpPr>
          <p:cNvPr id="7" name="Rectangle 6"/>
          <p:cNvSpPr/>
          <p:nvPr/>
        </p:nvSpPr>
        <p:spPr>
          <a:xfrm>
            <a:off x="2440764" y="1498969"/>
            <a:ext cx="1532087" cy="27699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fr-FR" sz="1200" b="1" i="1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QAbstractItemModel</a:t>
            </a:r>
            <a:endParaRPr lang="fr-FR" sz="1200" b="1" i="1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53000" y="1498969"/>
            <a:ext cx="1439498" cy="27699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fr-FR" sz="1200" b="1" i="1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QAbstractItemView</a:t>
            </a:r>
            <a:endParaRPr lang="fr-FR" sz="1200" b="1" i="1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Losange 8"/>
          <p:cNvSpPr/>
          <p:nvPr/>
        </p:nvSpPr>
        <p:spPr>
          <a:xfrm>
            <a:off x="4800600" y="1568218"/>
            <a:ext cx="152400" cy="138500"/>
          </a:xfrm>
          <a:prstGeom prst="diamond">
            <a:avLst/>
          </a:prstGeom>
          <a:effectLst>
            <a:outerShdw blurRad="50800" dist="38100" dir="5400000" algn="t" rotWithShape="0">
              <a:schemeClr val="dk2">
                <a:alpha val="40000"/>
              </a:scheme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endParaRPr lang="fr-FR" sz="1200" dirty="0" smtClean="0">
              <a:latin typeface="Calibri" panose="020F0502020204030204" pitchFamily="34" charset="0"/>
            </a:endParaRPr>
          </a:p>
        </p:txBody>
      </p:sp>
      <p:cxnSp>
        <p:nvCxnSpPr>
          <p:cNvPr id="11" name="Connecteur droit avec flèche 10"/>
          <p:cNvCxnSpPr>
            <a:stCxn id="9" idx="1"/>
            <a:endCxn id="7" idx="3"/>
          </p:cNvCxnSpPr>
          <p:nvPr/>
        </p:nvCxnSpPr>
        <p:spPr>
          <a:xfrm flipH="1">
            <a:off x="3972851" y="1637468"/>
            <a:ext cx="827749" cy="1"/>
          </a:xfrm>
          <a:prstGeom prst="straightConnector1">
            <a:avLst/>
          </a:prstGeom>
          <a:ln>
            <a:tailEnd type="arrow"/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239000" y="1498969"/>
            <a:ext cx="1697452" cy="27699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fr-FR" sz="1200" b="1" i="1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QAbstractItemDelegate</a:t>
            </a:r>
            <a:endParaRPr lang="fr-FR" sz="1200" b="1" i="1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Losange 12"/>
          <p:cNvSpPr/>
          <p:nvPr/>
        </p:nvSpPr>
        <p:spPr>
          <a:xfrm>
            <a:off x="6392498" y="1568218"/>
            <a:ext cx="152400" cy="138500"/>
          </a:xfrm>
          <a:prstGeom prst="diamond">
            <a:avLst/>
          </a:prstGeom>
          <a:effectLst>
            <a:outerShdw blurRad="50800" dist="38100" dir="5400000" algn="t" rotWithShape="0">
              <a:schemeClr val="dk2">
                <a:alpha val="40000"/>
              </a:scheme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endParaRPr lang="fr-FR" sz="1200" dirty="0" smtClean="0">
              <a:latin typeface="Calibri" panose="020F0502020204030204" pitchFamily="34" charset="0"/>
            </a:endParaRPr>
          </a:p>
        </p:txBody>
      </p:sp>
      <p:cxnSp>
        <p:nvCxnSpPr>
          <p:cNvPr id="14" name="Connecteur droit avec flèche 13"/>
          <p:cNvCxnSpPr>
            <a:stCxn id="13" idx="3"/>
            <a:endCxn id="12" idx="1"/>
          </p:cNvCxnSpPr>
          <p:nvPr/>
        </p:nvCxnSpPr>
        <p:spPr>
          <a:xfrm>
            <a:off x="6544898" y="1637468"/>
            <a:ext cx="694102" cy="1"/>
          </a:xfrm>
          <a:prstGeom prst="straightConnector1">
            <a:avLst/>
          </a:prstGeom>
          <a:ln>
            <a:tailEnd type="arrow"/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 bwMode="auto">
          <a:xfrm>
            <a:off x="3970487" y="1291219"/>
            <a:ext cx="2632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sz="1200" dirty="0" smtClean="0">
                <a:latin typeface="Calibri" panose="020F0502020204030204" pitchFamily="34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18" name="ZoneTexte 17"/>
          <p:cNvSpPr txBox="1"/>
          <p:nvPr/>
        </p:nvSpPr>
        <p:spPr bwMode="auto">
          <a:xfrm>
            <a:off x="4515105" y="1303263"/>
            <a:ext cx="4171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fr-FR" sz="1200" dirty="0" smtClean="0">
                <a:latin typeface="Calibri" panose="020F0502020204030204" pitchFamily="34" charset="0"/>
                <a:cs typeface="Consolas" panose="020B0609020204030204" pitchFamily="49" charset="0"/>
              </a:rPr>
              <a:t>0..*</a:t>
            </a:r>
          </a:p>
        </p:txBody>
      </p:sp>
      <p:sp>
        <p:nvSpPr>
          <p:cNvPr id="19" name="ZoneTexte 18"/>
          <p:cNvSpPr txBox="1"/>
          <p:nvPr/>
        </p:nvSpPr>
        <p:spPr bwMode="auto">
          <a:xfrm>
            <a:off x="6392498" y="1291218"/>
            <a:ext cx="2632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sz="1200" dirty="0" smtClean="0">
                <a:latin typeface="Calibri" panose="020F0502020204030204" pitchFamily="34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20" name="ZoneTexte 19"/>
          <p:cNvSpPr txBox="1"/>
          <p:nvPr/>
        </p:nvSpPr>
        <p:spPr bwMode="auto">
          <a:xfrm>
            <a:off x="6975786" y="1291217"/>
            <a:ext cx="2632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sz="1200" dirty="0" smtClean="0">
                <a:latin typeface="Calibri" panose="020F0502020204030204" pitchFamily="34" charset="0"/>
                <a:cs typeface="Consolas" panose="020B0609020204030204" pitchFamily="49" charset="0"/>
              </a:rPr>
              <a:t>1</a:t>
            </a:r>
          </a:p>
        </p:txBody>
      </p:sp>
      <p:grpSp>
        <p:nvGrpSpPr>
          <p:cNvPr id="83" name="Groupe 82"/>
          <p:cNvGrpSpPr/>
          <p:nvPr/>
        </p:nvGrpSpPr>
        <p:grpSpPr>
          <a:xfrm>
            <a:off x="2417136" y="1775968"/>
            <a:ext cx="3069264" cy="3157982"/>
            <a:chOff x="2417136" y="1775968"/>
            <a:chExt cx="3069264" cy="3157982"/>
          </a:xfrm>
        </p:grpSpPr>
        <p:sp>
          <p:nvSpPr>
            <p:cNvPr id="21" name="Triangle isocèle 20"/>
            <p:cNvSpPr/>
            <p:nvPr/>
          </p:nvSpPr>
          <p:spPr>
            <a:xfrm>
              <a:off x="3126221" y="1775968"/>
              <a:ext cx="156443" cy="122724"/>
            </a:xfrm>
            <a:prstGeom prst="triangle">
              <a:avLst/>
            </a:prstGeom>
            <a:effectLst>
              <a:outerShdw blurRad="50800" dist="38100" dir="5400000" algn="t" rotWithShape="0">
                <a:schemeClr val="dk2">
                  <a:alpha val="40000"/>
                </a:scheme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fr-FR" sz="1200" dirty="0">
                <a:latin typeface="Calibri" panose="020F0502020204030204" pitchFamily="34" charset="0"/>
              </a:endParaRPr>
            </a:p>
          </p:txBody>
        </p:sp>
        <p:cxnSp>
          <p:nvCxnSpPr>
            <p:cNvPr id="51" name="Connecteur droit 50"/>
            <p:cNvCxnSpPr>
              <a:stCxn id="21" idx="3"/>
              <a:endCxn id="25" idx="0"/>
            </p:cNvCxnSpPr>
            <p:nvPr/>
          </p:nvCxnSpPr>
          <p:spPr>
            <a:xfrm>
              <a:off x="3204443" y="1898692"/>
              <a:ext cx="2365" cy="219568"/>
            </a:xfrm>
            <a:prstGeom prst="line">
              <a:avLst/>
            </a:prstGeom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>
              <a:stCxn id="25" idx="0"/>
              <a:endCxn id="24" idx="0"/>
            </p:cNvCxnSpPr>
            <p:nvPr/>
          </p:nvCxnSpPr>
          <p:spPr>
            <a:xfrm flipH="1">
              <a:off x="3206807" y="2118260"/>
              <a:ext cx="1" cy="668430"/>
            </a:xfrm>
            <a:prstGeom prst="line">
              <a:avLst/>
            </a:prstGeom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Connecteur droit 55"/>
            <p:cNvCxnSpPr>
              <a:stCxn id="24" idx="0"/>
              <a:endCxn id="26" idx="0"/>
            </p:cNvCxnSpPr>
            <p:nvPr/>
          </p:nvCxnSpPr>
          <p:spPr>
            <a:xfrm>
              <a:off x="3206807" y="2786690"/>
              <a:ext cx="1" cy="668430"/>
            </a:xfrm>
            <a:prstGeom prst="line">
              <a:avLst/>
            </a:prstGeom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Connecteur droit 58"/>
            <p:cNvCxnSpPr>
              <a:stCxn id="26" idx="0"/>
              <a:endCxn id="27" idx="0"/>
            </p:cNvCxnSpPr>
            <p:nvPr/>
          </p:nvCxnSpPr>
          <p:spPr>
            <a:xfrm flipH="1">
              <a:off x="3206807" y="3455120"/>
              <a:ext cx="1" cy="668431"/>
            </a:xfrm>
            <a:prstGeom prst="line">
              <a:avLst/>
            </a:prstGeom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2557526" y="2786690"/>
              <a:ext cx="1298562" cy="27699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fr-FR" sz="1200" b="1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QStringListModel</a:t>
              </a:r>
              <a:endParaRPr lang="fr-FR" sz="1200" b="1" dirty="0" smtClean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417136" y="2118260"/>
              <a:ext cx="1579343" cy="27699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fr-FR" sz="1200" b="1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QStandardItemModel</a:t>
              </a:r>
              <a:endParaRPr lang="fr-FR" sz="1200" b="1" dirty="0" smtClean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519215" y="3455120"/>
              <a:ext cx="1375185" cy="27699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fr-FR" sz="1200" b="1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QFileSystemModel</a:t>
              </a:r>
              <a:endParaRPr lang="fr-FR" sz="1200" b="1" dirty="0" smtClean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648000" y="4123551"/>
              <a:ext cx="1117614" cy="27699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fr-FR" sz="1200" b="1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QSql</a:t>
              </a:r>
              <a:r>
                <a:rPr lang="fr-FR" sz="1200" b="1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[…]Model</a:t>
              </a:r>
            </a:p>
          </p:txBody>
        </p:sp>
        <p:sp>
          <p:nvSpPr>
            <p:cNvPr id="43" name="Rectangle à coins arrondis 42"/>
            <p:cNvSpPr/>
            <p:nvPr/>
          </p:nvSpPr>
          <p:spPr>
            <a:xfrm>
              <a:off x="3708414" y="2451933"/>
              <a:ext cx="1777986" cy="476726"/>
            </a:xfrm>
            <a:prstGeom prst="wedgeRoundRectCallout">
              <a:avLst>
                <a:gd name="adj1" fmla="val -60302"/>
                <a:gd name="adj2" fmla="val -57938"/>
                <a:gd name="adj3" fmla="val 16667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fr-FR" sz="1100" dirty="0" smtClean="0">
                  <a:latin typeface="Calibri" panose="020F0502020204030204" pitchFamily="34" charset="0"/>
                </a:rPr>
                <a:t>Modèle standard, pouvant représenter un arbre</a:t>
              </a:r>
            </a:p>
          </p:txBody>
        </p:sp>
        <p:sp>
          <p:nvSpPr>
            <p:cNvPr id="44" name="Rectangle à coins arrondis 43"/>
            <p:cNvSpPr/>
            <p:nvPr/>
          </p:nvSpPr>
          <p:spPr>
            <a:xfrm>
              <a:off x="3708414" y="3120363"/>
              <a:ext cx="1777986" cy="476726"/>
            </a:xfrm>
            <a:prstGeom prst="wedgeRoundRectCallout">
              <a:avLst>
                <a:gd name="adj1" fmla="val -60302"/>
                <a:gd name="adj2" fmla="val -57938"/>
                <a:gd name="adj3" fmla="val 16667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fr-FR" sz="1100" dirty="0" smtClean="0">
                  <a:latin typeface="Calibri" panose="020F0502020204030204" pitchFamily="34" charset="0"/>
                </a:rPr>
                <a:t>Modèle d’une simple liste de chaînes de caractères</a:t>
              </a:r>
            </a:p>
          </p:txBody>
        </p:sp>
        <p:sp>
          <p:nvSpPr>
            <p:cNvPr id="45" name="Rectangle à coins arrondis 44"/>
            <p:cNvSpPr/>
            <p:nvPr/>
          </p:nvSpPr>
          <p:spPr>
            <a:xfrm>
              <a:off x="3708414" y="3788793"/>
              <a:ext cx="1777986" cy="476726"/>
            </a:xfrm>
            <a:prstGeom prst="wedgeRoundRectCallout">
              <a:avLst>
                <a:gd name="adj1" fmla="val -60302"/>
                <a:gd name="adj2" fmla="val -57938"/>
                <a:gd name="adj3" fmla="val 16667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fr-FR" sz="1100" dirty="0" smtClean="0">
                  <a:latin typeface="Calibri" panose="020F0502020204030204" pitchFamily="34" charset="0"/>
                </a:rPr>
                <a:t>Modèle reflétant le système de fichiers</a:t>
              </a:r>
            </a:p>
          </p:txBody>
        </p:sp>
        <p:sp>
          <p:nvSpPr>
            <p:cNvPr id="46" name="Rectangle à coins arrondis 45"/>
            <p:cNvSpPr/>
            <p:nvPr/>
          </p:nvSpPr>
          <p:spPr>
            <a:xfrm>
              <a:off x="3708414" y="4457224"/>
              <a:ext cx="1777986" cy="476726"/>
            </a:xfrm>
            <a:prstGeom prst="wedgeRoundRectCallout">
              <a:avLst>
                <a:gd name="adj1" fmla="val -60302"/>
                <a:gd name="adj2" fmla="val -57938"/>
                <a:gd name="adj3" fmla="val 16667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fr-FR" sz="1100" dirty="0" smtClean="0">
                  <a:latin typeface="Calibri" panose="020F0502020204030204" pitchFamily="34" charset="0"/>
                </a:rPr>
                <a:t>Modèle d’accès à une base de données SQL</a:t>
              </a:r>
            </a:p>
          </p:txBody>
        </p:sp>
      </p:grpSp>
      <p:grpSp>
        <p:nvGrpSpPr>
          <p:cNvPr id="3" name="Groupe 2"/>
          <p:cNvGrpSpPr/>
          <p:nvPr/>
        </p:nvGrpSpPr>
        <p:grpSpPr>
          <a:xfrm>
            <a:off x="7315595" y="1775968"/>
            <a:ext cx="1544269" cy="1095074"/>
            <a:chOff x="7315595" y="1775968"/>
            <a:chExt cx="1544269" cy="1095074"/>
          </a:xfrm>
        </p:grpSpPr>
        <p:sp>
          <p:nvSpPr>
            <p:cNvPr id="23" name="Triangle isocèle 22"/>
            <p:cNvSpPr/>
            <p:nvPr/>
          </p:nvSpPr>
          <p:spPr>
            <a:xfrm>
              <a:off x="8009504" y="1775968"/>
              <a:ext cx="156443" cy="122724"/>
            </a:xfrm>
            <a:prstGeom prst="triangle">
              <a:avLst/>
            </a:prstGeom>
            <a:effectLst>
              <a:outerShdw blurRad="50800" dist="38100" dir="5400000" algn="t" rotWithShape="0">
                <a:schemeClr val="dk2">
                  <a:alpha val="40000"/>
                </a:scheme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fr-FR" sz="1200" dirty="0">
                <a:latin typeface="Calibri" panose="020F0502020204030204" pitchFamily="34" charset="0"/>
              </a:endParaRPr>
            </a:p>
          </p:txBody>
        </p:sp>
        <p:cxnSp>
          <p:nvCxnSpPr>
            <p:cNvPr id="86" name="Connecteur droit 85"/>
            <p:cNvCxnSpPr>
              <a:stCxn id="23" idx="3"/>
              <a:endCxn id="85" idx="0"/>
            </p:cNvCxnSpPr>
            <p:nvPr/>
          </p:nvCxnSpPr>
          <p:spPr>
            <a:xfrm>
              <a:off x="8087726" y="1898692"/>
              <a:ext cx="4" cy="219566"/>
            </a:xfrm>
            <a:prstGeom prst="line">
              <a:avLst/>
            </a:prstGeom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85" name="Rectangle 84"/>
            <p:cNvSpPr/>
            <p:nvPr/>
          </p:nvSpPr>
          <p:spPr>
            <a:xfrm>
              <a:off x="7315595" y="2118258"/>
              <a:ext cx="1544269" cy="27699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fr-FR" sz="1200" b="1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QStyledItemDelegate</a:t>
              </a:r>
              <a:endParaRPr lang="fr-FR" sz="1200" b="1" dirty="0" smtClean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91" name="Groupe 90"/>
            <p:cNvGrpSpPr/>
            <p:nvPr/>
          </p:nvGrpSpPr>
          <p:grpSpPr>
            <a:xfrm>
              <a:off x="7858527" y="2615299"/>
              <a:ext cx="614127" cy="255743"/>
              <a:chOff x="7858883" y="2487428"/>
              <a:chExt cx="614127" cy="255743"/>
            </a:xfrm>
          </p:grpSpPr>
          <p:sp>
            <p:nvSpPr>
              <p:cNvPr id="90" name="Rectangle à coins arrondis 89"/>
              <p:cNvSpPr/>
              <p:nvPr/>
            </p:nvSpPr>
            <p:spPr>
              <a:xfrm>
                <a:off x="7858883" y="2487428"/>
                <a:ext cx="614127" cy="255743"/>
              </a:xfrm>
              <a:prstGeom prst="wedgeRoundRectCallout">
                <a:avLst>
                  <a:gd name="adj1" fmla="val 14723"/>
                  <a:gd name="adj2" fmla="val -137464"/>
                  <a:gd name="adj3" fmla="val 16667"/>
                </a:avLst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fr-FR" sz="1100" dirty="0" smtClean="0">
                  <a:latin typeface="Calibri" panose="020F0502020204030204" pitchFamily="34" charset="0"/>
                </a:endParaRPr>
              </a:p>
            </p:txBody>
          </p:sp>
          <p:pic>
            <p:nvPicPr>
              <p:cNvPr id="89" name="Picture 6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367" t="36569" r="62667" b="47126"/>
              <a:stretch/>
            </p:blipFill>
            <p:spPr bwMode="auto">
              <a:xfrm>
                <a:off x="7937349" y="2546188"/>
                <a:ext cx="457195" cy="138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28" name="Groupe 27"/>
          <p:cNvGrpSpPr/>
          <p:nvPr/>
        </p:nvGrpSpPr>
        <p:grpSpPr>
          <a:xfrm>
            <a:off x="5562600" y="1775968"/>
            <a:ext cx="2996956" cy="3252177"/>
            <a:chOff x="5562600" y="1775968"/>
            <a:chExt cx="2996956" cy="3252177"/>
          </a:xfrm>
        </p:grpSpPr>
        <p:cxnSp>
          <p:nvCxnSpPr>
            <p:cNvPr id="57" name="Connecteur droit 56"/>
            <p:cNvCxnSpPr>
              <a:stCxn id="49" idx="0"/>
              <a:endCxn id="55" idx="0"/>
            </p:cNvCxnSpPr>
            <p:nvPr/>
          </p:nvCxnSpPr>
          <p:spPr>
            <a:xfrm>
              <a:off x="6126129" y="3808726"/>
              <a:ext cx="734" cy="725591"/>
            </a:xfrm>
            <a:prstGeom prst="line">
              <a:avLst/>
            </a:prstGeom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84" name="Groupe 83"/>
            <p:cNvGrpSpPr/>
            <p:nvPr/>
          </p:nvGrpSpPr>
          <p:grpSpPr>
            <a:xfrm>
              <a:off x="5562600" y="1775968"/>
              <a:ext cx="2882407" cy="2710806"/>
              <a:chOff x="5473207" y="1775968"/>
              <a:chExt cx="2882407" cy="2710806"/>
            </a:xfrm>
          </p:grpSpPr>
          <p:sp>
            <p:nvSpPr>
              <p:cNvPr id="22" name="Triangle isocèle 21"/>
              <p:cNvSpPr/>
              <p:nvPr/>
            </p:nvSpPr>
            <p:spPr>
              <a:xfrm>
                <a:off x="5473207" y="1775968"/>
                <a:ext cx="156443" cy="122724"/>
              </a:xfrm>
              <a:prstGeom prst="triangle">
                <a:avLst/>
              </a:prstGeom>
              <a:effectLst>
                <a:outerShdw blurRad="50800" dist="38100" dir="5400000" algn="t" rotWithShape="0">
                  <a:schemeClr val="dk2">
                    <a:alpha val="40000"/>
                  </a:schemeClr>
                </a:outerShdw>
              </a:effectLst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fr-FR" sz="1200" dirty="0">
                  <a:latin typeface="Calibri" panose="020F0502020204030204" pitchFamily="34" charset="0"/>
                </a:endParaRPr>
              </a:p>
            </p:txBody>
          </p:sp>
          <p:cxnSp>
            <p:nvCxnSpPr>
              <p:cNvPr id="78" name="Connecteur droit 77"/>
              <p:cNvCxnSpPr>
                <a:stCxn id="48" idx="0"/>
                <a:endCxn id="47" idx="0"/>
              </p:cNvCxnSpPr>
              <p:nvPr/>
            </p:nvCxnSpPr>
            <p:spPr>
              <a:xfrm>
                <a:off x="6036736" y="2118259"/>
                <a:ext cx="1" cy="852268"/>
              </a:xfrm>
              <a:prstGeom prst="line">
                <a:avLst/>
              </a:prstGeom>
              <a:effectLst>
                <a:outerShdw blurRad="40000" dist="20000" dir="5400000" rotWithShape="0">
                  <a:schemeClr val="dk2">
                    <a:alpha val="38000"/>
                  </a:schemeClr>
                </a:outerShdw>
              </a:effectLst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0" name="Connecteur droit 79"/>
              <p:cNvCxnSpPr>
                <a:stCxn id="47" idx="0"/>
                <a:endCxn id="49" idx="0"/>
              </p:cNvCxnSpPr>
              <p:nvPr/>
            </p:nvCxnSpPr>
            <p:spPr>
              <a:xfrm flipH="1">
                <a:off x="6036736" y="2970527"/>
                <a:ext cx="1" cy="838199"/>
              </a:xfrm>
              <a:prstGeom prst="line">
                <a:avLst/>
              </a:prstGeom>
              <a:effectLst>
                <a:outerShdw blurRad="40000" dist="20000" dir="5400000" rotWithShape="0">
                  <a:schemeClr val="dk2">
                    <a:alpha val="38000"/>
                  </a:schemeClr>
                </a:outerShdw>
              </a:effectLst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7" name="Rectangle 46"/>
              <p:cNvSpPr/>
              <p:nvPr/>
            </p:nvSpPr>
            <p:spPr>
              <a:xfrm>
                <a:off x="5562600" y="2970527"/>
                <a:ext cx="948273" cy="276999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fr-FR" sz="1200" b="1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QTableView</a:t>
                </a:r>
                <a:endParaRPr lang="fr-FR" sz="1200" b="1" dirty="0" smtClean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5594435" y="3808726"/>
                <a:ext cx="884602" cy="276999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fr-FR" sz="1200" b="1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QTreeView</a:t>
                </a:r>
                <a:endParaRPr lang="fr-FR" sz="1200" b="1" dirty="0" smtClean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grpSp>
            <p:nvGrpSpPr>
              <p:cNvPr id="70" name="Groupe 69"/>
              <p:cNvGrpSpPr/>
              <p:nvPr/>
            </p:nvGrpSpPr>
            <p:grpSpPr>
              <a:xfrm>
                <a:off x="6553201" y="2114550"/>
                <a:ext cx="614127" cy="695824"/>
                <a:chOff x="6493266" y="1810156"/>
                <a:chExt cx="614127" cy="695824"/>
              </a:xfrm>
            </p:grpSpPr>
            <p:sp>
              <p:nvSpPr>
                <p:cNvPr id="69" name="Rectangle à coins arrondis 68"/>
                <p:cNvSpPr/>
                <p:nvPr/>
              </p:nvSpPr>
              <p:spPr>
                <a:xfrm>
                  <a:off x="6493266" y="1810156"/>
                  <a:ext cx="614127" cy="695824"/>
                </a:xfrm>
                <a:prstGeom prst="wedgeRoundRectCallout">
                  <a:avLst>
                    <a:gd name="adj1" fmla="val -64627"/>
                    <a:gd name="adj2" fmla="val -27788"/>
                    <a:gd name="adj3" fmla="val 16667"/>
                  </a:avLst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endParaRPr lang="fr-FR" sz="1100" dirty="0" smtClean="0">
                    <a:latin typeface="Calibri" panose="020F0502020204030204" pitchFamily="34" charset="0"/>
                  </a:endParaRPr>
                </a:p>
              </p:txBody>
            </p:sp>
            <p:pic>
              <p:nvPicPr>
                <p:cNvPr id="66" name="Picture 5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213" t="23190" r="13447" b="10753"/>
                <a:stretch/>
              </p:blipFill>
              <p:spPr bwMode="auto">
                <a:xfrm>
                  <a:off x="6566163" y="1874415"/>
                  <a:ext cx="482010" cy="5599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74" name="Groupe 73"/>
              <p:cNvGrpSpPr/>
              <p:nvPr/>
            </p:nvGrpSpPr>
            <p:grpSpPr>
              <a:xfrm>
                <a:off x="6692407" y="3018926"/>
                <a:ext cx="1663207" cy="695824"/>
                <a:chOff x="6840279" y="2558090"/>
                <a:chExt cx="1663207" cy="695824"/>
              </a:xfrm>
            </p:grpSpPr>
            <p:sp>
              <p:nvSpPr>
                <p:cNvPr id="71" name="Rectangle à coins arrondis 70"/>
                <p:cNvSpPr/>
                <p:nvPr/>
              </p:nvSpPr>
              <p:spPr>
                <a:xfrm>
                  <a:off x="6840279" y="2558090"/>
                  <a:ext cx="1663207" cy="695824"/>
                </a:xfrm>
                <a:prstGeom prst="wedgeRoundRectCallout">
                  <a:avLst>
                    <a:gd name="adj1" fmla="val -60786"/>
                    <a:gd name="adj2" fmla="val -34414"/>
                    <a:gd name="adj3" fmla="val 16667"/>
                  </a:avLst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endParaRPr lang="fr-FR" sz="1100" dirty="0" smtClean="0">
                    <a:latin typeface="Calibri" panose="020F0502020204030204" pitchFamily="34" charset="0"/>
                  </a:endParaRPr>
                </a:p>
              </p:txBody>
            </p:sp>
            <p:pic>
              <p:nvPicPr>
                <p:cNvPr id="67" name="Picture 6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141" t="23190" r="5181" b="10753"/>
                <a:stretch/>
              </p:blipFill>
              <p:spPr bwMode="auto">
                <a:xfrm>
                  <a:off x="6913177" y="2626011"/>
                  <a:ext cx="1520456" cy="5599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73" name="Groupe 72"/>
              <p:cNvGrpSpPr/>
              <p:nvPr/>
            </p:nvGrpSpPr>
            <p:grpSpPr>
              <a:xfrm>
                <a:off x="6692407" y="3790950"/>
                <a:ext cx="798426" cy="695824"/>
                <a:chOff x="6840279" y="3267314"/>
                <a:chExt cx="798426" cy="695824"/>
              </a:xfrm>
            </p:grpSpPr>
            <p:sp>
              <p:nvSpPr>
                <p:cNvPr id="72" name="Rectangle à coins arrondis 71"/>
                <p:cNvSpPr/>
                <p:nvPr/>
              </p:nvSpPr>
              <p:spPr>
                <a:xfrm>
                  <a:off x="6840279" y="3267314"/>
                  <a:ext cx="798426" cy="695824"/>
                </a:xfrm>
                <a:prstGeom prst="wedgeRoundRectCallout">
                  <a:avLst>
                    <a:gd name="adj1" fmla="val -76116"/>
                    <a:gd name="adj2" fmla="val -23371"/>
                    <a:gd name="adj3" fmla="val 16667"/>
                  </a:avLst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endParaRPr lang="fr-FR" sz="1100" dirty="0" smtClean="0">
                    <a:latin typeface="Calibri" panose="020F0502020204030204" pitchFamily="34" charset="0"/>
                  </a:endParaRPr>
                </a:p>
              </p:txBody>
            </p:sp>
            <p:pic>
              <p:nvPicPr>
                <p:cNvPr id="68" name="Picture 7"/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645" t="23190" r="10634" b="10753"/>
                <a:stretch/>
              </p:blipFill>
              <p:spPr bwMode="auto">
                <a:xfrm>
                  <a:off x="6913177" y="3335235"/>
                  <a:ext cx="648586" cy="5599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cxnSp>
            <p:nvCxnSpPr>
              <p:cNvPr id="76" name="Connecteur en angle 75"/>
              <p:cNvCxnSpPr>
                <a:stCxn id="22" idx="3"/>
                <a:endCxn id="48" idx="0"/>
              </p:cNvCxnSpPr>
              <p:nvPr/>
            </p:nvCxnSpPr>
            <p:spPr>
              <a:xfrm rot="16200000" flipH="1">
                <a:off x="5684299" y="1765821"/>
                <a:ext cx="219567" cy="485307"/>
              </a:xfrm>
              <a:prstGeom prst="bentConnector3">
                <a:avLst/>
              </a:prstGeom>
              <a:effectLst>
                <a:outerShdw blurRad="40000" dist="20000" dir="5400000" rotWithShape="0">
                  <a:schemeClr val="dk2">
                    <a:alpha val="38000"/>
                  </a:schemeClr>
                </a:outerShdw>
              </a:effectLst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8" name="Rectangle 47"/>
              <p:cNvSpPr/>
              <p:nvPr/>
            </p:nvSpPr>
            <p:spPr>
              <a:xfrm>
                <a:off x="5622648" y="2118259"/>
                <a:ext cx="828176" cy="276999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fr-FR" sz="1200" b="1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QListView</a:t>
                </a:r>
                <a:endParaRPr lang="fr-FR" sz="1200" b="1" dirty="0" smtClean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5" name="Rectangle 54"/>
            <p:cNvSpPr/>
            <p:nvPr/>
          </p:nvSpPr>
          <p:spPr>
            <a:xfrm>
              <a:off x="5573249" y="4534317"/>
              <a:ext cx="1107227" cy="27699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fr-FR" sz="1200" b="1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QColumnView</a:t>
              </a:r>
              <a:endParaRPr lang="fr-FR" sz="1200" b="1" dirty="0" smtClean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16" name="Groupe 15"/>
            <p:cNvGrpSpPr/>
            <p:nvPr/>
          </p:nvGrpSpPr>
          <p:grpSpPr>
            <a:xfrm>
              <a:off x="6983865" y="4563002"/>
              <a:ext cx="1575691" cy="465143"/>
              <a:chOff x="7284172" y="4283590"/>
              <a:chExt cx="1575691" cy="465143"/>
            </a:xfrm>
          </p:grpSpPr>
          <p:sp>
            <p:nvSpPr>
              <p:cNvPr id="61" name="Rectangle à coins arrondis 60"/>
              <p:cNvSpPr/>
              <p:nvPr/>
            </p:nvSpPr>
            <p:spPr>
              <a:xfrm>
                <a:off x="7284172" y="4283590"/>
                <a:ext cx="1575691" cy="465143"/>
              </a:xfrm>
              <a:prstGeom prst="wedgeRoundRectCallout">
                <a:avLst>
                  <a:gd name="adj1" fmla="val -69224"/>
                  <a:gd name="adj2" fmla="val -22886"/>
                  <a:gd name="adj3" fmla="val 16667"/>
                </a:avLst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fr-FR" sz="1100" dirty="0" smtClean="0">
                  <a:latin typeface="Calibri" panose="020F0502020204030204" pitchFamily="34" charset="0"/>
                </a:endParaRPr>
              </a:p>
            </p:txBody>
          </p:sp>
          <p:pic>
            <p:nvPicPr>
              <p:cNvPr id="60" name="Picture 2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468" t="40387" r="8903" b="18391"/>
              <a:stretch/>
            </p:blipFill>
            <p:spPr bwMode="auto">
              <a:xfrm>
                <a:off x="7342036" y="4337510"/>
                <a:ext cx="1459962" cy="3573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2483020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z="2000" dirty="0" smtClean="0"/>
              <a:t>Voici notre modèle</a:t>
            </a:r>
            <a:endParaRPr lang="fr-FR" sz="2000" dirty="0">
              <a:solidFill>
                <a:srgbClr val="000000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Benjamin ALBOUY-KISSI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12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>
            <a:normAutofit fontScale="92500" lnSpcReduction="20000"/>
          </a:bodyPr>
          <a:lstStyle/>
          <a:p>
            <a:pPr lvl="0"/>
            <a:r>
              <a:rPr lang="fr-FR" sz="1200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Model – </a:t>
            </a:r>
            <a:r>
              <a:rPr lang="fr-FR" sz="1200" b="1" dirty="0" err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View</a:t>
            </a:r>
            <a:endParaRPr lang="fr-FR" sz="1200" b="1" dirty="0">
              <a:solidFill>
                <a:srgbClr val="EFFAFF"/>
              </a:solidFill>
              <a:effectLst>
                <a:outerShdw blurRad="63500" dist="37357" dir="2700000" rotWithShape="0">
                  <a:srgbClr val="EFFAFF">
                    <a:alpha val="43137"/>
                  </a:srgbClr>
                </a:outerShdw>
              </a:effectLst>
            </a:endParaRP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Patron MVC</a:t>
            </a: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Patron Modèle – Vue</a:t>
            </a: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Les modèles</a:t>
            </a: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Les éléments </a:t>
            </a: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Les vues</a:t>
            </a: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Les délégués</a:t>
            </a:r>
          </a:p>
          <a:p>
            <a:pPr lvl="1"/>
            <a:r>
              <a:rPr lang="fr-FR" sz="1100" dirty="0">
                <a:solidFill>
                  <a:schemeClr val="bg2"/>
                </a:solidFill>
              </a:rPr>
              <a:t>Implémentation dans </a:t>
            </a:r>
            <a:r>
              <a:rPr lang="fr-FR" sz="1100" dirty="0" err="1">
                <a:solidFill>
                  <a:schemeClr val="bg2"/>
                </a:solidFill>
              </a:rPr>
              <a:t>Qt</a:t>
            </a:r>
            <a:endParaRPr lang="fr-FR" sz="1100" dirty="0">
              <a:solidFill>
                <a:schemeClr val="bg2"/>
              </a:solidFill>
            </a:endParaRPr>
          </a:p>
          <a:p>
            <a:pPr lvl="1"/>
            <a:r>
              <a:rPr lang="fr-FR" sz="1100" b="1" dirty="0">
                <a:solidFill>
                  <a:schemeClr val="tx1"/>
                </a:solidFill>
                <a:effectLst>
                  <a:outerShdw blurRad="63500" dist="37357" dir="2700000" rotWithShape="0">
                    <a:schemeClr val="tx1">
                      <a:alpha val="43137"/>
                    </a:schemeClr>
                  </a:outerShdw>
                </a:effectLst>
              </a:rPr>
              <a:t>Exemple</a:t>
            </a:r>
          </a:p>
          <a:p>
            <a:pPr lvl="0"/>
            <a:r>
              <a:rPr lang="fr-FR" sz="1200" dirty="0">
                <a:solidFill>
                  <a:srgbClr val="79D2FF"/>
                </a:solidFill>
              </a:rPr>
              <a:t>Annuler – Rétablir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Contexte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Le pattern Commande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Exemple</a:t>
            </a:r>
          </a:p>
          <a:p>
            <a:pPr lvl="0"/>
            <a:r>
              <a:rPr lang="fr-FR" sz="1200" dirty="0">
                <a:solidFill>
                  <a:srgbClr val="79D2FF"/>
                </a:solidFill>
              </a:rPr>
              <a:t>Graphismes optimisés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Mécanisme Graphics </a:t>
            </a:r>
            <a:r>
              <a:rPr lang="fr-FR" sz="1100" dirty="0" err="1">
                <a:solidFill>
                  <a:srgbClr val="79D2FF"/>
                </a:solidFill>
              </a:rPr>
              <a:t>View</a:t>
            </a:r>
            <a:endParaRPr lang="fr-FR" sz="1100" dirty="0">
              <a:solidFill>
                <a:srgbClr val="79D2FF"/>
              </a:solidFill>
            </a:endParaRP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La scène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La vue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Les éléments graphiques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Les classes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Exemple</a:t>
            </a:r>
          </a:p>
          <a:p>
            <a:pPr lvl="0"/>
            <a:r>
              <a:rPr lang="fr-FR" sz="1200" dirty="0">
                <a:solidFill>
                  <a:srgbClr val="79D2FF"/>
                </a:solidFill>
              </a:rPr>
              <a:t>Sérialisation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Exemple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Le pattern visiteur</a:t>
            </a:r>
          </a:p>
        </p:txBody>
      </p:sp>
      <p:graphicFrame>
        <p:nvGraphicFramePr>
          <p:cNvPr id="82" name="Tableau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681447"/>
              </p:ext>
            </p:extLst>
          </p:nvPr>
        </p:nvGraphicFramePr>
        <p:xfrm>
          <a:off x="4383724" y="1843258"/>
          <a:ext cx="3672000" cy="2481092"/>
        </p:xfrm>
        <a:graphic>
          <a:graphicData uri="http://schemas.openxmlformats.org/drawingml/2006/table">
            <a:tbl>
              <a:tblPr bandRow="1">
                <a:tableStyleId>{D7AC3CCA-C797-4891-BE02-D94E43425B78}</a:tableStyleId>
              </a:tblPr>
              <a:tblGrid>
                <a:gridCol w="183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880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092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4" name="Tableau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585382"/>
              </p:ext>
            </p:extLst>
          </p:nvPr>
        </p:nvGraphicFramePr>
        <p:xfrm>
          <a:off x="4923724" y="3447198"/>
          <a:ext cx="3132000" cy="392400"/>
        </p:xfrm>
        <a:graphic>
          <a:graphicData uri="http://schemas.openxmlformats.org/drawingml/2006/table">
            <a:tbl>
              <a:tblPr bandRow="1">
                <a:effectLst>
                  <a:outerShdw blurRad="40000" dist="23000" dir="5400000" rotWithShape="0">
                    <a:schemeClr val="dk2">
                      <a:alpha val="35000"/>
                    </a:schemeClr>
                  </a:outerShdw>
                </a:effectLst>
                <a:tableStyleId>{D113A9D2-9D6B-4929-AA2D-F23B5EE8CBE7}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24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3" name="Tableau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319475"/>
              </p:ext>
            </p:extLst>
          </p:nvPr>
        </p:nvGraphicFramePr>
        <p:xfrm>
          <a:off x="4923724" y="2255078"/>
          <a:ext cx="3132000" cy="756308"/>
        </p:xfrm>
        <a:graphic>
          <a:graphicData uri="http://schemas.openxmlformats.org/drawingml/2006/table">
            <a:tbl>
              <a:tblPr bandRow="1">
                <a:effectLst>
                  <a:outerShdw blurRad="40000" dist="23000" dir="5400000" rotWithShape="0">
                    <a:schemeClr val="dk2">
                      <a:alpha val="35000"/>
                    </a:schemeClr>
                  </a:outerShdw>
                </a:effectLst>
                <a:tableStyleId>{D113A9D2-9D6B-4929-AA2D-F23B5EE8CBE7}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48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747666" y="1512427"/>
            <a:ext cx="1119474" cy="276999"/>
          </a:xfrm>
          <a:prstGeom prst="rect">
            <a:avLst/>
          </a:prstGeom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fr-FR" sz="1200" dirty="0" smtClean="0">
                <a:latin typeface="Calibri" panose="020F0502020204030204" pitchFamily="34" charset="0"/>
              </a:rPr>
              <a:t>Elément racine</a:t>
            </a:r>
          </a:p>
        </p:txBody>
      </p:sp>
      <p:sp>
        <p:nvSpPr>
          <p:cNvPr id="9" name="Rectangle 8"/>
          <p:cNvSpPr/>
          <p:nvPr/>
        </p:nvSpPr>
        <p:spPr>
          <a:xfrm>
            <a:off x="4459800" y="1879527"/>
            <a:ext cx="1676400" cy="304800"/>
          </a:xfrm>
          <a:prstGeom prst="rect">
            <a:avLst/>
          </a:prstGeom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288000" rtlCol="0" anchor="ctr">
            <a:noAutofit/>
          </a:bodyPr>
          <a:lstStyle/>
          <a:p>
            <a:r>
              <a:rPr lang="fr-FR" sz="1200" dirty="0" smtClean="0">
                <a:latin typeface="Calibri" panose="020F0502020204030204" pitchFamily="34" charset="0"/>
              </a:rPr>
              <a:t>Rouge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59800" y="3098726"/>
            <a:ext cx="1676400" cy="304800"/>
          </a:xfrm>
          <a:prstGeom prst="rect">
            <a:avLst/>
          </a:prstGeom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288000" rtlCol="0" anchor="ctr">
            <a:noAutofit/>
          </a:bodyPr>
          <a:lstStyle/>
          <a:p>
            <a:r>
              <a:rPr lang="fr-FR" sz="1200" dirty="0">
                <a:latin typeface="Calibri" panose="020F0502020204030204" pitchFamily="34" charset="0"/>
              </a:rPr>
              <a:t>Vert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59800" y="3936926"/>
            <a:ext cx="1676400" cy="304800"/>
          </a:xfrm>
          <a:prstGeom prst="rect">
            <a:avLst/>
          </a:prstGeom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288000" rtlCol="0" anchor="ctr">
            <a:noAutofit/>
          </a:bodyPr>
          <a:lstStyle/>
          <a:p>
            <a:r>
              <a:rPr lang="fr-FR" sz="1200" dirty="0">
                <a:latin typeface="Calibri" panose="020F0502020204030204" pitchFamily="34" charset="0"/>
              </a:rPr>
              <a:t>Bleu</a:t>
            </a:r>
          </a:p>
        </p:txBody>
      </p:sp>
      <p:grpSp>
        <p:nvGrpSpPr>
          <p:cNvPr id="85" name="Groupe 84"/>
          <p:cNvGrpSpPr/>
          <p:nvPr/>
        </p:nvGrpSpPr>
        <p:grpSpPr>
          <a:xfrm>
            <a:off x="3581400" y="2269372"/>
            <a:ext cx="649802" cy="1972354"/>
            <a:chOff x="3657600" y="2524868"/>
            <a:chExt cx="649802" cy="1972354"/>
          </a:xfrm>
        </p:grpSpPr>
        <p:sp>
          <p:nvSpPr>
            <p:cNvPr id="10" name="ZoneTexte 9"/>
            <p:cNvSpPr txBox="1"/>
            <p:nvPr/>
          </p:nvSpPr>
          <p:spPr bwMode="auto">
            <a:xfrm>
              <a:off x="3657600" y="2524868"/>
              <a:ext cx="649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fr-FR" sz="1400" dirty="0" smtClean="0">
                  <a:latin typeface="Calibri" panose="020F0502020204030204" pitchFamily="34" charset="0"/>
                  <a:cs typeface="Consolas" panose="020B0609020204030204" pitchFamily="49" charset="0"/>
                </a:rPr>
                <a:t>Ligne = 0</a:t>
              </a:r>
            </a:p>
          </p:txBody>
        </p:sp>
        <p:sp>
          <p:nvSpPr>
            <p:cNvPr id="12" name="ZoneTexte 11"/>
            <p:cNvSpPr txBox="1"/>
            <p:nvPr/>
          </p:nvSpPr>
          <p:spPr bwMode="auto">
            <a:xfrm>
              <a:off x="3657602" y="3562350"/>
              <a:ext cx="649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fr-FR" sz="1400" dirty="0" smtClean="0">
                  <a:latin typeface="Calibri" panose="020F0502020204030204" pitchFamily="34" charset="0"/>
                  <a:cs typeface="Consolas" panose="020B0609020204030204" pitchFamily="49" charset="0"/>
                </a:rPr>
                <a:t>Ligne = 1</a:t>
              </a:r>
            </a:p>
          </p:txBody>
        </p:sp>
        <p:sp>
          <p:nvSpPr>
            <p:cNvPr id="14" name="ZoneTexte 13"/>
            <p:cNvSpPr txBox="1"/>
            <p:nvPr/>
          </p:nvSpPr>
          <p:spPr bwMode="auto">
            <a:xfrm>
              <a:off x="3657600" y="4192422"/>
              <a:ext cx="649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fr-FR" sz="1400" dirty="0" smtClean="0">
                  <a:latin typeface="Calibri" panose="020F0502020204030204" pitchFamily="34" charset="0"/>
                  <a:cs typeface="Consolas" panose="020B0609020204030204" pitchFamily="49" charset="0"/>
                </a:rPr>
                <a:t>Ligne = 2</a:t>
              </a:r>
            </a:p>
          </p:txBody>
        </p:sp>
      </p:grpSp>
      <p:cxnSp>
        <p:nvCxnSpPr>
          <p:cNvPr id="15" name="Connecteur en angle 14"/>
          <p:cNvCxnSpPr>
            <a:stCxn id="7" idx="2"/>
            <a:endCxn id="9" idx="1"/>
          </p:cNvCxnSpPr>
          <p:nvPr/>
        </p:nvCxnSpPr>
        <p:spPr>
          <a:xfrm rot="16200000" flipH="1">
            <a:off x="4262351" y="1834477"/>
            <a:ext cx="242501" cy="152397"/>
          </a:xfrm>
          <a:prstGeom prst="bentConnector2">
            <a:avLst/>
          </a:prstGeom>
          <a:ln>
            <a:tailEnd type="arrow"/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Connecteur en angle 15"/>
          <p:cNvCxnSpPr>
            <a:endCxn id="11" idx="1"/>
          </p:cNvCxnSpPr>
          <p:nvPr/>
        </p:nvCxnSpPr>
        <p:spPr>
          <a:xfrm rot="16200000" flipH="1">
            <a:off x="3774000" y="2565326"/>
            <a:ext cx="1219200" cy="152400"/>
          </a:xfrm>
          <a:prstGeom prst="bentConnector2">
            <a:avLst/>
          </a:prstGeom>
          <a:ln>
            <a:tailEnd type="arrow"/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 en angle 16"/>
          <p:cNvCxnSpPr>
            <a:endCxn id="13" idx="1"/>
          </p:cNvCxnSpPr>
          <p:nvPr/>
        </p:nvCxnSpPr>
        <p:spPr>
          <a:xfrm rot="16200000" flipH="1">
            <a:off x="3926402" y="3555928"/>
            <a:ext cx="914398" cy="152398"/>
          </a:xfrm>
          <a:prstGeom prst="bentConnector2">
            <a:avLst/>
          </a:prstGeom>
          <a:ln>
            <a:tailEnd type="arrow"/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0" name="Imag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950" y="3988076"/>
            <a:ext cx="202500" cy="202500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950" y="3149875"/>
            <a:ext cx="202500" cy="202500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950" y="1930676"/>
            <a:ext cx="202500" cy="20250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6288600" y="1879526"/>
            <a:ext cx="457200" cy="304800"/>
          </a:xfrm>
          <a:prstGeom prst="rect">
            <a:avLst/>
          </a:prstGeom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0000" rtlCol="0" anchor="ctr">
            <a:noAutofit/>
          </a:bodyPr>
          <a:lstStyle/>
          <a:p>
            <a:pPr algn="ctr"/>
            <a:r>
              <a:rPr lang="fr-FR" sz="1200" dirty="0" smtClean="0">
                <a:latin typeface="Calibri" panose="020F0502020204030204" pitchFamily="34" charset="0"/>
              </a:rPr>
              <a:t>255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898200" y="1879526"/>
            <a:ext cx="457200" cy="304800"/>
          </a:xfrm>
          <a:prstGeom prst="rect">
            <a:avLst/>
          </a:prstGeom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0000" rtlCol="0" anchor="ctr">
            <a:noAutofit/>
          </a:bodyPr>
          <a:lstStyle/>
          <a:p>
            <a:pPr algn="ctr"/>
            <a:r>
              <a:rPr lang="fr-FR" sz="1200" dirty="0" smtClean="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507800" y="1879526"/>
            <a:ext cx="457200" cy="304800"/>
          </a:xfrm>
          <a:prstGeom prst="rect">
            <a:avLst/>
          </a:prstGeom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0000" rtlCol="0" anchor="ctr">
            <a:noAutofit/>
          </a:bodyPr>
          <a:lstStyle/>
          <a:p>
            <a:pPr algn="ctr"/>
            <a:r>
              <a:rPr lang="fr-FR" sz="1200" dirty="0" smtClean="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288600" y="3098725"/>
            <a:ext cx="457200" cy="304800"/>
          </a:xfrm>
          <a:prstGeom prst="rect">
            <a:avLst/>
          </a:prstGeom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0000" rtlCol="0" anchor="ctr">
            <a:noAutofit/>
          </a:bodyPr>
          <a:lstStyle/>
          <a:p>
            <a:pPr algn="ctr"/>
            <a:r>
              <a:rPr lang="fr-FR" sz="1200" dirty="0" smtClean="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898200" y="3098725"/>
            <a:ext cx="457200" cy="304800"/>
          </a:xfrm>
          <a:prstGeom prst="rect">
            <a:avLst/>
          </a:prstGeom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0000" rtlCol="0" anchor="ctr">
            <a:noAutofit/>
          </a:bodyPr>
          <a:lstStyle/>
          <a:p>
            <a:pPr algn="ctr"/>
            <a:r>
              <a:rPr lang="fr-FR" sz="1200" dirty="0" smtClean="0">
                <a:latin typeface="Calibri" panose="020F0502020204030204" pitchFamily="34" charset="0"/>
              </a:rPr>
              <a:t>255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507800" y="3098725"/>
            <a:ext cx="457200" cy="304800"/>
          </a:xfrm>
          <a:prstGeom prst="rect">
            <a:avLst/>
          </a:prstGeom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0000" rtlCol="0" anchor="ctr">
            <a:noAutofit/>
          </a:bodyPr>
          <a:lstStyle/>
          <a:p>
            <a:pPr algn="ctr"/>
            <a:r>
              <a:rPr lang="fr-FR" sz="1200" dirty="0" smtClean="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88600" y="3937239"/>
            <a:ext cx="457200" cy="304800"/>
          </a:xfrm>
          <a:prstGeom prst="rect">
            <a:avLst/>
          </a:prstGeom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0000" rtlCol="0" anchor="ctr">
            <a:noAutofit/>
          </a:bodyPr>
          <a:lstStyle/>
          <a:p>
            <a:pPr algn="ctr"/>
            <a:r>
              <a:rPr lang="fr-FR" sz="1200" dirty="0" smtClean="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898200" y="3937239"/>
            <a:ext cx="457200" cy="304800"/>
          </a:xfrm>
          <a:prstGeom prst="rect">
            <a:avLst/>
          </a:prstGeom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0000" rtlCol="0" anchor="ctr">
            <a:noAutofit/>
          </a:bodyPr>
          <a:lstStyle/>
          <a:p>
            <a:pPr algn="ctr"/>
            <a:r>
              <a:rPr lang="fr-FR" sz="1200" dirty="0" smtClean="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507800" y="3937239"/>
            <a:ext cx="457200" cy="304800"/>
          </a:xfrm>
          <a:prstGeom prst="rect">
            <a:avLst/>
          </a:prstGeom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0000" rtlCol="0" anchor="ctr">
            <a:noAutofit/>
          </a:bodyPr>
          <a:lstStyle/>
          <a:p>
            <a:pPr algn="ctr"/>
            <a:r>
              <a:rPr lang="fr-FR" sz="1200" dirty="0" smtClean="0">
                <a:latin typeface="Calibri" panose="020F0502020204030204" pitchFamily="34" charset="0"/>
              </a:rPr>
              <a:t>255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993200" y="2269371"/>
            <a:ext cx="1143000" cy="304800"/>
          </a:xfrm>
          <a:prstGeom prst="rect">
            <a:avLst/>
          </a:prstGeom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288000" rtlCol="0" anchor="ctr">
            <a:noAutofit/>
          </a:bodyPr>
          <a:lstStyle/>
          <a:p>
            <a:r>
              <a:rPr lang="fr-FR" sz="1200" dirty="0" smtClean="0">
                <a:latin typeface="Calibri" panose="020F0502020204030204" pitchFamily="34" charset="0"/>
              </a:rPr>
              <a:t>Orange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993200" y="2650371"/>
            <a:ext cx="1143000" cy="304800"/>
          </a:xfrm>
          <a:prstGeom prst="rect">
            <a:avLst/>
          </a:prstGeom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288000" rtlCol="0" anchor="ctr">
            <a:noAutofit/>
          </a:bodyPr>
          <a:lstStyle/>
          <a:p>
            <a:r>
              <a:rPr lang="fr-FR" sz="1200" dirty="0" smtClean="0">
                <a:latin typeface="Calibri" panose="020F0502020204030204" pitchFamily="34" charset="0"/>
              </a:rPr>
              <a:t>Jaune</a:t>
            </a:r>
            <a:endParaRPr lang="fr-FR" sz="1200" dirty="0">
              <a:latin typeface="Calibri" panose="020F0502020204030204" pitchFamily="34" charset="0"/>
            </a:endParaRPr>
          </a:p>
        </p:txBody>
      </p:sp>
      <p:grpSp>
        <p:nvGrpSpPr>
          <p:cNvPr id="86" name="Groupe 85"/>
          <p:cNvGrpSpPr/>
          <p:nvPr/>
        </p:nvGrpSpPr>
        <p:grpSpPr>
          <a:xfrm>
            <a:off x="4191000" y="2269371"/>
            <a:ext cx="649800" cy="685800"/>
            <a:chOff x="4191000" y="2524867"/>
            <a:chExt cx="649800" cy="685800"/>
          </a:xfrm>
        </p:grpSpPr>
        <p:sp>
          <p:nvSpPr>
            <p:cNvPr id="38" name="ZoneTexte 37"/>
            <p:cNvSpPr txBox="1"/>
            <p:nvPr/>
          </p:nvSpPr>
          <p:spPr bwMode="auto">
            <a:xfrm>
              <a:off x="4191000" y="2524867"/>
              <a:ext cx="649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fr-FR" sz="1100" dirty="0" smtClean="0">
                  <a:latin typeface="Calibri" panose="020F0502020204030204" pitchFamily="34" charset="0"/>
                  <a:cs typeface="Consolas" panose="020B0609020204030204" pitchFamily="49" charset="0"/>
                </a:rPr>
                <a:t>Ligne = 0</a:t>
              </a:r>
            </a:p>
          </p:txBody>
        </p:sp>
        <p:sp>
          <p:nvSpPr>
            <p:cNvPr id="40" name="ZoneTexte 39"/>
            <p:cNvSpPr txBox="1"/>
            <p:nvPr/>
          </p:nvSpPr>
          <p:spPr bwMode="auto">
            <a:xfrm>
              <a:off x="4191000" y="2905867"/>
              <a:ext cx="649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fr-FR" sz="1100" dirty="0" smtClean="0">
                  <a:latin typeface="Calibri" panose="020F0502020204030204" pitchFamily="34" charset="0"/>
                  <a:cs typeface="Consolas" panose="020B0609020204030204" pitchFamily="49" charset="0"/>
                </a:rPr>
                <a:t>Ligne = 1</a:t>
              </a:r>
            </a:p>
          </p:txBody>
        </p:sp>
      </p:grpSp>
      <p:cxnSp>
        <p:nvCxnSpPr>
          <p:cNvPr id="41" name="Connecteur en angle 40"/>
          <p:cNvCxnSpPr>
            <a:endCxn id="37" idx="1"/>
          </p:cNvCxnSpPr>
          <p:nvPr/>
        </p:nvCxnSpPr>
        <p:spPr>
          <a:xfrm rot="16200000" flipH="1">
            <a:off x="4798278" y="2226849"/>
            <a:ext cx="237444" cy="152400"/>
          </a:xfrm>
          <a:prstGeom prst="bentConnector2">
            <a:avLst/>
          </a:prstGeom>
          <a:ln>
            <a:tailEnd type="arrow"/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Connecteur en angle 41"/>
          <p:cNvCxnSpPr>
            <a:endCxn id="39" idx="1"/>
          </p:cNvCxnSpPr>
          <p:nvPr/>
        </p:nvCxnSpPr>
        <p:spPr>
          <a:xfrm rot="16200000" flipH="1">
            <a:off x="4726500" y="2536071"/>
            <a:ext cx="381000" cy="152400"/>
          </a:xfrm>
          <a:prstGeom prst="bentConnector2">
            <a:avLst/>
          </a:prstGeom>
          <a:ln>
            <a:tailEnd type="arrow"/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288600" y="2269370"/>
            <a:ext cx="457200" cy="304800"/>
          </a:xfrm>
          <a:prstGeom prst="rect">
            <a:avLst/>
          </a:prstGeom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0000" rtlCol="0" anchor="ctr">
            <a:noAutofit/>
          </a:bodyPr>
          <a:lstStyle/>
          <a:p>
            <a:pPr algn="ctr"/>
            <a:r>
              <a:rPr lang="fr-FR" sz="1200" dirty="0" smtClean="0">
                <a:latin typeface="Calibri" panose="020F0502020204030204" pitchFamily="34" charset="0"/>
              </a:rPr>
              <a:t>255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898200" y="2269370"/>
            <a:ext cx="457200" cy="304800"/>
          </a:xfrm>
          <a:prstGeom prst="rect">
            <a:avLst/>
          </a:prstGeom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0000" rtlCol="0" anchor="ctr">
            <a:noAutofit/>
          </a:bodyPr>
          <a:lstStyle/>
          <a:p>
            <a:pPr algn="ctr"/>
            <a:r>
              <a:rPr lang="fr-FR" sz="1200" dirty="0" smtClean="0">
                <a:latin typeface="Calibri" panose="020F0502020204030204" pitchFamily="34" charset="0"/>
              </a:rPr>
              <a:t>127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507800" y="2269370"/>
            <a:ext cx="457200" cy="304800"/>
          </a:xfrm>
          <a:prstGeom prst="rect">
            <a:avLst/>
          </a:prstGeom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0000" rtlCol="0" anchor="ctr">
            <a:noAutofit/>
          </a:bodyPr>
          <a:lstStyle/>
          <a:p>
            <a:pPr algn="ctr"/>
            <a:r>
              <a:rPr lang="fr-FR" sz="1200" dirty="0" smtClean="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88600" y="2650370"/>
            <a:ext cx="457200" cy="304800"/>
          </a:xfrm>
          <a:prstGeom prst="rect">
            <a:avLst/>
          </a:prstGeom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0000" rtlCol="0" anchor="ctr">
            <a:noAutofit/>
          </a:bodyPr>
          <a:lstStyle/>
          <a:p>
            <a:pPr algn="ctr"/>
            <a:r>
              <a:rPr lang="fr-FR" sz="1200" dirty="0" smtClean="0">
                <a:latin typeface="Calibri" panose="020F0502020204030204" pitchFamily="34" charset="0"/>
              </a:rPr>
              <a:t>255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898200" y="2650370"/>
            <a:ext cx="457200" cy="304800"/>
          </a:xfrm>
          <a:prstGeom prst="rect">
            <a:avLst/>
          </a:prstGeom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0000" rtlCol="0" anchor="ctr">
            <a:noAutofit/>
          </a:bodyPr>
          <a:lstStyle/>
          <a:p>
            <a:pPr algn="ctr"/>
            <a:r>
              <a:rPr lang="fr-FR" sz="1200" dirty="0" smtClean="0">
                <a:latin typeface="Calibri" panose="020F0502020204030204" pitchFamily="34" charset="0"/>
              </a:rPr>
              <a:t>255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507800" y="2650370"/>
            <a:ext cx="457200" cy="304800"/>
          </a:xfrm>
          <a:prstGeom prst="rect">
            <a:avLst/>
          </a:prstGeom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0000" rtlCol="0" anchor="ctr">
            <a:noAutofit/>
          </a:bodyPr>
          <a:lstStyle/>
          <a:p>
            <a:pPr algn="ctr"/>
            <a:r>
              <a:rPr lang="fr-FR" sz="1200" dirty="0" smtClean="0">
                <a:latin typeface="Calibri" panose="020F0502020204030204" pitchFamily="34" charset="0"/>
              </a:rPr>
              <a:t>0</a:t>
            </a:r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350" y="2320521"/>
            <a:ext cx="202500" cy="202500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350" y="2701521"/>
            <a:ext cx="202500" cy="202500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4993200" y="3479727"/>
            <a:ext cx="1143000" cy="304800"/>
          </a:xfrm>
          <a:prstGeom prst="rect">
            <a:avLst/>
          </a:prstGeom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288000" rtlCol="0" anchor="ctr">
            <a:noAutofit/>
          </a:bodyPr>
          <a:lstStyle/>
          <a:p>
            <a:r>
              <a:rPr lang="fr-FR" sz="1200" dirty="0" smtClean="0">
                <a:latin typeface="Calibri" panose="020F0502020204030204" pitchFamily="34" charset="0"/>
              </a:rPr>
              <a:t>Vert - Jaune</a:t>
            </a:r>
          </a:p>
        </p:txBody>
      </p:sp>
      <p:sp>
        <p:nvSpPr>
          <p:cNvPr id="55" name="ZoneTexte 54"/>
          <p:cNvSpPr txBox="1"/>
          <p:nvPr/>
        </p:nvSpPr>
        <p:spPr bwMode="auto">
          <a:xfrm>
            <a:off x="4191000" y="3479727"/>
            <a:ext cx="649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fr-FR" sz="1100" dirty="0" smtClean="0">
                <a:latin typeface="Calibri" panose="020F0502020204030204" pitchFamily="34" charset="0"/>
                <a:cs typeface="Consolas" panose="020B0609020204030204" pitchFamily="49" charset="0"/>
              </a:rPr>
              <a:t>Ligne = 0</a:t>
            </a:r>
          </a:p>
        </p:txBody>
      </p:sp>
      <p:cxnSp>
        <p:nvCxnSpPr>
          <p:cNvPr id="56" name="Connecteur en angle 55"/>
          <p:cNvCxnSpPr>
            <a:endCxn id="54" idx="1"/>
          </p:cNvCxnSpPr>
          <p:nvPr/>
        </p:nvCxnSpPr>
        <p:spPr>
          <a:xfrm rot="16200000" flipH="1">
            <a:off x="4802701" y="3441627"/>
            <a:ext cx="228599" cy="152400"/>
          </a:xfrm>
          <a:prstGeom prst="bentConnector2">
            <a:avLst/>
          </a:prstGeom>
          <a:ln>
            <a:tailEnd type="arrow"/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288600" y="3479726"/>
            <a:ext cx="457200" cy="304800"/>
          </a:xfrm>
          <a:prstGeom prst="rect">
            <a:avLst/>
          </a:prstGeom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0000" rtlCol="0" anchor="ctr">
            <a:noAutofit/>
          </a:bodyPr>
          <a:lstStyle/>
          <a:p>
            <a:pPr algn="ctr"/>
            <a:r>
              <a:rPr lang="fr-FR" sz="1200" dirty="0" smtClean="0">
                <a:latin typeface="Calibri" panose="020F0502020204030204" pitchFamily="34" charset="0"/>
              </a:rPr>
              <a:t>127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898200" y="3479726"/>
            <a:ext cx="457200" cy="304800"/>
          </a:xfrm>
          <a:prstGeom prst="rect">
            <a:avLst/>
          </a:prstGeom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0000" rtlCol="0" anchor="ctr">
            <a:noAutofit/>
          </a:bodyPr>
          <a:lstStyle/>
          <a:p>
            <a:pPr algn="ctr"/>
            <a:r>
              <a:rPr lang="fr-FR" sz="1200" dirty="0" smtClean="0">
                <a:latin typeface="Calibri" panose="020F0502020204030204" pitchFamily="34" charset="0"/>
              </a:rPr>
              <a:t>255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507800" y="3479726"/>
            <a:ext cx="457200" cy="304800"/>
          </a:xfrm>
          <a:prstGeom prst="rect">
            <a:avLst/>
          </a:prstGeom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0000" rtlCol="0" anchor="ctr">
            <a:noAutofit/>
          </a:bodyPr>
          <a:lstStyle/>
          <a:p>
            <a:pPr algn="ctr"/>
            <a:r>
              <a:rPr lang="fr-FR" sz="1200" dirty="0" smtClean="0">
                <a:latin typeface="Calibri" panose="020F0502020204030204" pitchFamily="34" charset="0"/>
              </a:rPr>
              <a:t>0</a:t>
            </a: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755" y="3530876"/>
            <a:ext cx="202500" cy="202500"/>
          </a:xfrm>
          <a:prstGeom prst="rect">
            <a:avLst/>
          </a:prstGeom>
        </p:spPr>
      </p:pic>
      <p:sp>
        <p:nvSpPr>
          <p:cNvPr id="89" name="Rectangle 88"/>
          <p:cNvSpPr/>
          <p:nvPr/>
        </p:nvSpPr>
        <p:spPr>
          <a:xfrm>
            <a:off x="4763496" y="1087122"/>
            <a:ext cx="35211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buSzPct val="70000"/>
            </a:pPr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, et comment </a:t>
            </a:r>
            <a:r>
              <a:rPr lang="fr-F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Qt</a:t>
            </a:r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 l’interprète…</a:t>
            </a:r>
          </a:p>
        </p:txBody>
      </p:sp>
      <p:cxnSp>
        <p:nvCxnSpPr>
          <p:cNvPr id="97" name="Connecteur droit avec flèche 96"/>
          <p:cNvCxnSpPr>
            <a:stCxn id="9" idx="3"/>
            <a:endCxn id="28" idx="1"/>
          </p:cNvCxnSpPr>
          <p:nvPr/>
        </p:nvCxnSpPr>
        <p:spPr>
          <a:xfrm flipV="1">
            <a:off x="6136200" y="2031926"/>
            <a:ext cx="152400" cy="1"/>
          </a:xfrm>
          <a:prstGeom prst="straightConnector1">
            <a:avLst/>
          </a:prstGeom>
          <a:ln>
            <a:tailEnd type="arrow"/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8" name="Connecteur droit avec flèche 97"/>
          <p:cNvCxnSpPr>
            <a:stCxn id="28" idx="3"/>
            <a:endCxn id="29" idx="1"/>
          </p:cNvCxnSpPr>
          <p:nvPr/>
        </p:nvCxnSpPr>
        <p:spPr>
          <a:xfrm>
            <a:off x="6745800" y="2031926"/>
            <a:ext cx="152400" cy="0"/>
          </a:xfrm>
          <a:prstGeom prst="straightConnector1">
            <a:avLst/>
          </a:prstGeom>
          <a:ln>
            <a:tailEnd type="arrow"/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>
            <a:stCxn id="29" idx="3"/>
            <a:endCxn id="30" idx="1"/>
          </p:cNvCxnSpPr>
          <p:nvPr/>
        </p:nvCxnSpPr>
        <p:spPr>
          <a:xfrm>
            <a:off x="7355400" y="2031926"/>
            <a:ext cx="152400" cy="0"/>
          </a:xfrm>
          <a:prstGeom prst="straightConnector1">
            <a:avLst/>
          </a:prstGeom>
          <a:ln>
            <a:tailEnd type="arrow"/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4" name="Connecteur droit avec flèche 103"/>
          <p:cNvCxnSpPr>
            <a:stCxn id="37" idx="3"/>
            <a:endCxn id="45" idx="1"/>
          </p:cNvCxnSpPr>
          <p:nvPr/>
        </p:nvCxnSpPr>
        <p:spPr>
          <a:xfrm flipV="1">
            <a:off x="6136200" y="2421770"/>
            <a:ext cx="152400" cy="1"/>
          </a:xfrm>
          <a:prstGeom prst="straightConnector1">
            <a:avLst/>
          </a:prstGeom>
          <a:ln>
            <a:tailEnd type="arrow"/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5" name="Connecteur droit avec flèche 104"/>
          <p:cNvCxnSpPr>
            <a:stCxn id="45" idx="3"/>
            <a:endCxn id="46" idx="1"/>
          </p:cNvCxnSpPr>
          <p:nvPr/>
        </p:nvCxnSpPr>
        <p:spPr>
          <a:xfrm>
            <a:off x="6745800" y="2421770"/>
            <a:ext cx="152400" cy="0"/>
          </a:xfrm>
          <a:prstGeom prst="straightConnector1">
            <a:avLst/>
          </a:prstGeom>
          <a:ln>
            <a:tailEnd type="arrow"/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6" name="Connecteur droit avec flèche 105"/>
          <p:cNvCxnSpPr>
            <a:stCxn id="46" idx="3"/>
            <a:endCxn id="47" idx="1"/>
          </p:cNvCxnSpPr>
          <p:nvPr/>
        </p:nvCxnSpPr>
        <p:spPr>
          <a:xfrm>
            <a:off x="7355400" y="2421770"/>
            <a:ext cx="152400" cy="0"/>
          </a:xfrm>
          <a:prstGeom prst="straightConnector1">
            <a:avLst/>
          </a:prstGeom>
          <a:ln>
            <a:tailEnd type="arrow"/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7" name="Connecteur droit avec flèche 106"/>
          <p:cNvCxnSpPr>
            <a:stCxn id="39" idx="3"/>
            <a:endCxn id="48" idx="1"/>
          </p:cNvCxnSpPr>
          <p:nvPr/>
        </p:nvCxnSpPr>
        <p:spPr>
          <a:xfrm flipV="1">
            <a:off x="6136200" y="2802770"/>
            <a:ext cx="152400" cy="1"/>
          </a:xfrm>
          <a:prstGeom prst="straightConnector1">
            <a:avLst/>
          </a:prstGeom>
          <a:ln>
            <a:tailEnd type="arrow"/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8" name="Connecteur droit avec flèche 107"/>
          <p:cNvCxnSpPr>
            <a:stCxn id="48" idx="3"/>
            <a:endCxn id="49" idx="1"/>
          </p:cNvCxnSpPr>
          <p:nvPr/>
        </p:nvCxnSpPr>
        <p:spPr>
          <a:xfrm>
            <a:off x="6745800" y="2802770"/>
            <a:ext cx="152400" cy="0"/>
          </a:xfrm>
          <a:prstGeom prst="straightConnector1">
            <a:avLst/>
          </a:prstGeom>
          <a:ln>
            <a:tailEnd type="arrow"/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9" name="Connecteur droit avec flèche 108"/>
          <p:cNvCxnSpPr>
            <a:stCxn id="49" idx="3"/>
            <a:endCxn id="50" idx="1"/>
          </p:cNvCxnSpPr>
          <p:nvPr/>
        </p:nvCxnSpPr>
        <p:spPr>
          <a:xfrm>
            <a:off x="7355400" y="2802770"/>
            <a:ext cx="152400" cy="0"/>
          </a:xfrm>
          <a:prstGeom prst="straightConnector1">
            <a:avLst/>
          </a:prstGeom>
          <a:ln>
            <a:tailEnd type="arrow"/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0" name="Connecteur droit avec flèche 109"/>
          <p:cNvCxnSpPr>
            <a:stCxn id="11" idx="3"/>
            <a:endCxn id="31" idx="1"/>
          </p:cNvCxnSpPr>
          <p:nvPr/>
        </p:nvCxnSpPr>
        <p:spPr>
          <a:xfrm flipV="1">
            <a:off x="6136200" y="3251125"/>
            <a:ext cx="152400" cy="1"/>
          </a:xfrm>
          <a:prstGeom prst="straightConnector1">
            <a:avLst/>
          </a:prstGeom>
          <a:ln>
            <a:tailEnd type="arrow"/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1" name="Connecteur droit avec flèche 110"/>
          <p:cNvCxnSpPr>
            <a:stCxn id="31" idx="3"/>
            <a:endCxn id="32" idx="1"/>
          </p:cNvCxnSpPr>
          <p:nvPr/>
        </p:nvCxnSpPr>
        <p:spPr>
          <a:xfrm>
            <a:off x="6745800" y="3251125"/>
            <a:ext cx="152400" cy="0"/>
          </a:xfrm>
          <a:prstGeom prst="straightConnector1">
            <a:avLst/>
          </a:prstGeom>
          <a:ln>
            <a:tailEnd type="arrow"/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2" name="Connecteur droit avec flèche 111"/>
          <p:cNvCxnSpPr>
            <a:stCxn id="32" idx="3"/>
            <a:endCxn id="33" idx="1"/>
          </p:cNvCxnSpPr>
          <p:nvPr/>
        </p:nvCxnSpPr>
        <p:spPr>
          <a:xfrm>
            <a:off x="7355400" y="3251125"/>
            <a:ext cx="152400" cy="0"/>
          </a:xfrm>
          <a:prstGeom prst="straightConnector1">
            <a:avLst/>
          </a:prstGeom>
          <a:ln>
            <a:tailEnd type="arrow"/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3" name="Connecteur droit avec flèche 112"/>
          <p:cNvCxnSpPr>
            <a:stCxn id="54" idx="3"/>
            <a:endCxn id="57" idx="1"/>
          </p:cNvCxnSpPr>
          <p:nvPr/>
        </p:nvCxnSpPr>
        <p:spPr>
          <a:xfrm flipV="1">
            <a:off x="6136200" y="3632126"/>
            <a:ext cx="152400" cy="1"/>
          </a:xfrm>
          <a:prstGeom prst="straightConnector1">
            <a:avLst/>
          </a:prstGeom>
          <a:ln>
            <a:tailEnd type="arrow"/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4" name="Connecteur droit avec flèche 113"/>
          <p:cNvCxnSpPr>
            <a:stCxn id="57" idx="3"/>
            <a:endCxn id="58" idx="1"/>
          </p:cNvCxnSpPr>
          <p:nvPr/>
        </p:nvCxnSpPr>
        <p:spPr>
          <a:xfrm>
            <a:off x="6745800" y="3632126"/>
            <a:ext cx="152400" cy="0"/>
          </a:xfrm>
          <a:prstGeom prst="straightConnector1">
            <a:avLst/>
          </a:prstGeom>
          <a:ln>
            <a:tailEnd type="arrow"/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5" name="Connecteur droit avec flèche 114"/>
          <p:cNvCxnSpPr>
            <a:stCxn id="58" idx="3"/>
            <a:endCxn id="59" idx="1"/>
          </p:cNvCxnSpPr>
          <p:nvPr/>
        </p:nvCxnSpPr>
        <p:spPr>
          <a:xfrm>
            <a:off x="7355400" y="3632126"/>
            <a:ext cx="152400" cy="0"/>
          </a:xfrm>
          <a:prstGeom prst="straightConnector1">
            <a:avLst/>
          </a:prstGeom>
          <a:ln>
            <a:tailEnd type="arrow"/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6" name="Connecteur droit avec flèche 115"/>
          <p:cNvCxnSpPr>
            <a:stCxn id="13" idx="3"/>
            <a:endCxn id="34" idx="1"/>
          </p:cNvCxnSpPr>
          <p:nvPr/>
        </p:nvCxnSpPr>
        <p:spPr>
          <a:xfrm>
            <a:off x="6136200" y="4089326"/>
            <a:ext cx="152400" cy="313"/>
          </a:xfrm>
          <a:prstGeom prst="straightConnector1">
            <a:avLst/>
          </a:prstGeom>
          <a:ln>
            <a:tailEnd type="arrow"/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7" name="Connecteur droit avec flèche 116"/>
          <p:cNvCxnSpPr>
            <a:stCxn id="34" idx="3"/>
            <a:endCxn id="35" idx="1"/>
          </p:cNvCxnSpPr>
          <p:nvPr/>
        </p:nvCxnSpPr>
        <p:spPr>
          <a:xfrm>
            <a:off x="6745800" y="4089639"/>
            <a:ext cx="152400" cy="0"/>
          </a:xfrm>
          <a:prstGeom prst="straightConnector1">
            <a:avLst/>
          </a:prstGeom>
          <a:ln>
            <a:tailEnd type="arrow"/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8" name="Connecteur droit avec flèche 117"/>
          <p:cNvCxnSpPr>
            <a:stCxn id="35" idx="3"/>
            <a:endCxn id="36" idx="1"/>
          </p:cNvCxnSpPr>
          <p:nvPr/>
        </p:nvCxnSpPr>
        <p:spPr>
          <a:xfrm>
            <a:off x="7355400" y="4089639"/>
            <a:ext cx="152400" cy="0"/>
          </a:xfrm>
          <a:prstGeom prst="straightConnector1">
            <a:avLst/>
          </a:prstGeom>
          <a:ln>
            <a:tailEnd type="arrow"/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9" name="ZoneTexte 148"/>
          <p:cNvSpPr txBox="1"/>
          <p:nvPr/>
        </p:nvSpPr>
        <p:spPr bwMode="auto">
          <a:xfrm>
            <a:off x="5334000" y="1542122"/>
            <a:ext cx="878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fr-FR" sz="1400" dirty="0" smtClean="0">
                <a:latin typeface="Calibri" panose="020F0502020204030204" pitchFamily="34" charset="0"/>
                <a:cs typeface="Consolas" panose="020B0609020204030204" pitchFamily="49" charset="0"/>
              </a:rPr>
              <a:t>Colonne = 0</a:t>
            </a:r>
          </a:p>
        </p:txBody>
      </p:sp>
      <p:sp>
        <p:nvSpPr>
          <p:cNvPr id="150" name="ZoneTexte 149"/>
          <p:cNvSpPr txBox="1"/>
          <p:nvPr/>
        </p:nvSpPr>
        <p:spPr bwMode="auto">
          <a:xfrm>
            <a:off x="6212400" y="1542122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 smtClean="0">
                <a:latin typeface="Calibri" panose="020F0502020204030204" pitchFamily="34" charset="0"/>
                <a:cs typeface="Consolas" panose="020B0609020204030204" pitchFamily="49" charset="0"/>
              </a:rPr>
              <a:t>Col. = 1</a:t>
            </a:r>
          </a:p>
        </p:txBody>
      </p:sp>
      <p:sp>
        <p:nvSpPr>
          <p:cNvPr id="151" name="ZoneTexte 150"/>
          <p:cNvSpPr txBox="1"/>
          <p:nvPr/>
        </p:nvSpPr>
        <p:spPr bwMode="auto">
          <a:xfrm>
            <a:off x="6822000" y="1542122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 smtClean="0">
                <a:latin typeface="Calibri" panose="020F0502020204030204" pitchFamily="34" charset="0"/>
                <a:cs typeface="Consolas" panose="020B0609020204030204" pitchFamily="49" charset="0"/>
              </a:rPr>
              <a:t>Col. = 2</a:t>
            </a:r>
          </a:p>
        </p:txBody>
      </p:sp>
      <p:sp>
        <p:nvSpPr>
          <p:cNvPr id="152" name="ZoneTexte 151"/>
          <p:cNvSpPr txBox="1"/>
          <p:nvPr/>
        </p:nvSpPr>
        <p:spPr bwMode="auto">
          <a:xfrm>
            <a:off x="7449529" y="1542122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 smtClean="0">
                <a:latin typeface="Calibri" panose="020F0502020204030204" pitchFamily="34" charset="0"/>
                <a:cs typeface="Consolas" panose="020B0609020204030204" pitchFamily="49" charset="0"/>
              </a:rPr>
              <a:t>Col. = 3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4917000" y="4509398"/>
            <a:ext cx="304800" cy="304800"/>
          </a:xfrm>
          <a:prstGeom prst="rect">
            <a:avLst/>
          </a:prstGeom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0000" rtlCol="0" anchor="ctr">
            <a:noAutofit/>
          </a:bodyPr>
          <a:lstStyle/>
          <a:p>
            <a:pPr algn="ctr"/>
            <a:endParaRPr lang="fr-FR" sz="1200" dirty="0" smtClean="0">
              <a:latin typeface="Calibri" panose="020F0502020204030204" pitchFamily="34" charset="0"/>
            </a:endParaRPr>
          </a:p>
        </p:txBody>
      </p:sp>
      <p:sp>
        <p:nvSpPr>
          <p:cNvPr id="155" name="ZoneTexte 154"/>
          <p:cNvSpPr txBox="1"/>
          <p:nvPr/>
        </p:nvSpPr>
        <p:spPr bwMode="auto">
          <a:xfrm>
            <a:off x="5221800" y="4530993"/>
            <a:ext cx="158729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1100" dirty="0" smtClean="0">
                <a:latin typeface="Calibri" panose="020F0502020204030204" pitchFamily="34" charset="0"/>
                <a:cs typeface="Consolas" panose="020B0609020204030204" pitchFamily="49" charset="0"/>
              </a:rPr>
              <a:t>= un élément du modèle</a:t>
            </a:r>
          </a:p>
        </p:txBody>
      </p:sp>
    </p:spTree>
    <p:extLst>
      <p:ext uri="{BB962C8B-B14F-4D97-AF65-F5344CB8AC3E}">
        <p14:creationId xmlns:p14="http://schemas.microsoft.com/office/powerpoint/2010/main" val="88524638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8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6213" indent="-176213"/>
            <a:r>
              <a:rPr lang="fr-FR" sz="1800" dirty="0"/>
              <a:t>Implémentation du modèle par un </a:t>
            </a:r>
            <a:r>
              <a:rPr lang="fr-FR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QStandardItemModel</a:t>
            </a:r>
            <a:endParaRPr lang="fr-FR" sz="18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176213" indent="-176213"/>
            <a:endParaRPr lang="fr-FR" sz="1800" dirty="0"/>
          </a:p>
          <a:p>
            <a:pPr marL="176213" indent="-176213"/>
            <a:r>
              <a:rPr lang="fr-FR" sz="1800" dirty="0"/>
              <a:t>Définition du modèle :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Benjamin ALBOUY-KISSI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13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fr-FR" sz="1200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Model – View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Patron MVC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Patron Modèle – Vue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Les modèles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Les éléments 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Les vues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Les délégués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Implémentation dans Qt</a:t>
            </a:r>
          </a:p>
          <a:p>
            <a:pPr lvl="1"/>
            <a:r>
              <a:rPr lang="fr-FR" sz="1100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Exemple</a:t>
            </a:r>
          </a:p>
          <a:p>
            <a:pPr lvl="0"/>
            <a:r>
              <a:rPr lang="fr-FR" sz="1200">
                <a:solidFill>
                  <a:srgbClr val="79D2FF"/>
                </a:solidFill>
              </a:rPr>
              <a:t>Annuler – Rétablir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Contexte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Le pattern Commande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Exemple</a:t>
            </a:r>
          </a:p>
          <a:p>
            <a:pPr lvl="0"/>
            <a:r>
              <a:rPr lang="fr-FR" sz="1200">
                <a:solidFill>
                  <a:srgbClr val="79D2FF"/>
                </a:solidFill>
              </a:rPr>
              <a:t>Graphismes optimisés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Mécanisme Graphics View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La scène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La vue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Les éléments graphiques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Les classes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Exemple</a:t>
            </a:r>
          </a:p>
          <a:p>
            <a:pPr lvl="0"/>
            <a:r>
              <a:rPr lang="fr-FR" sz="1200">
                <a:solidFill>
                  <a:srgbClr val="79D2FF"/>
                </a:solidFill>
              </a:rPr>
              <a:t>Sérialisation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Exemple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Le pattern visiteur</a:t>
            </a:r>
            <a:endParaRPr lang="fr-FR" sz="1100" dirty="0">
              <a:solidFill>
                <a:srgbClr val="79D2FF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4463733" y="1511974"/>
            <a:ext cx="2502534" cy="323067"/>
          </a:xfrm>
          <a:prstGeom prst="roundRect">
            <a:avLst/>
          </a:prstGeom>
          <a:solidFill>
            <a:schemeClr val="lt2"/>
          </a:solidFill>
          <a:ln>
            <a:solidFill>
              <a:schemeClr val="bg2"/>
            </a:solidFill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fr-FR" sz="1200" b="1" dirty="0" err="1">
                <a:solidFill>
                  <a:srgbClr val="DCDCDC"/>
                </a:solidFill>
                <a:latin typeface="consolas" panose="020B0609020204030204" pitchFamily="49" charset="0"/>
              </a:rPr>
              <a:t>QStandardItemModel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 err="1">
                <a:solidFill>
                  <a:srgbClr val="DCDCDC"/>
                </a:solidFill>
                <a:latin typeface="consolas" panose="020B0609020204030204" pitchFamily="49" charset="0"/>
              </a:rPr>
              <a:t>m_model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fr-FR" sz="16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2438400" y="2210550"/>
            <a:ext cx="5027338" cy="1624703"/>
          </a:xfrm>
          <a:prstGeom prst="roundRect">
            <a:avLst>
              <a:gd name="adj" fmla="val 4978"/>
            </a:avLst>
          </a:prstGeom>
          <a:solidFill>
            <a:schemeClr val="lt2"/>
          </a:solidFill>
          <a:ln>
            <a:solidFill>
              <a:schemeClr val="bg2"/>
            </a:solidFill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QStandardItem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rootItem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m_model.invisibleRootItem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fr-FR" sz="16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endParaRPr lang="fr-FR" sz="16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rootItem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setChild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QStandardItem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200" dirty="0" smtClean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smtClean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1200" b="1" dirty="0" err="1" smtClean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QIcon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12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":/</a:t>
            </a:r>
            <a:r>
              <a:rPr lang="en-US" sz="1200" b="1" dirty="0" err="1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Icones</a:t>
            </a:r>
            <a:r>
              <a:rPr lang="en-US" sz="12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/Red.png"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}, </a:t>
            </a:r>
            <a:r>
              <a:rPr lang="en-US" sz="12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"Rouge"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});</a:t>
            </a:r>
            <a:endParaRPr lang="fr-FR" sz="16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rootItem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setChild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QStandardItem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12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"255" 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  <a:endParaRPr lang="fr-FR" sz="1200" b="1" dirty="0">
              <a:solidFill>
                <a:srgbClr val="DCDCDC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rootItem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setChild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QStandardItem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12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"0" 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  <a:endParaRPr lang="fr-FR" sz="1200" b="1" dirty="0">
              <a:solidFill>
                <a:srgbClr val="DCDCDC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fr-FR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rootItem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fr-FR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setChild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2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2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2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fr-FR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fr-FR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QStandardItem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fr-FR" sz="12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"0"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});</a:t>
            </a:r>
          </a:p>
        </p:txBody>
      </p:sp>
      <p:sp>
        <p:nvSpPr>
          <p:cNvPr id="9" name="Rectangle 8"/>
          <p:cNvSpPr/>
          <p:nvPr/>
        </p:nvSpPr>
        <p:spPr>
          <a:xfrm>
            <a:off x="3595263" y="4019550"/>
            <a:ext cx="1119474" cy="276999"/>
          </a:xfrm>
          <a:prstGeom prst="rect">
            <a:avLst/>
          </a:prstGeom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fr-FR" sz="1200" dirty="0" smtClean="0">
                <a:latin typeface="Calibri" panose="020F0502020204030204" pitchFamily="34" charset="0"/>
              </a:rPr>
              <a:t>Elément racine</a:t>
            </a:r>
          </a:p>
        </p:txBody>
      </p:sp>
      <p:grpSp>
        <p:nvGrpSpPr>
          <p:cNvPr id="29" name="Groupe 28"/>
          <p:cNvGrpSpPr/>
          <p:nvPr/>
        </p:nvGrpSpPr>
        <p:grpSpPr>
          <a:xfrm>
            <a:off x="4155000" y="4296548"/>
            <a:ext cx="1828797" cy="394902"/>
            <a:chOff x="4155000" y="4296548"/>
            <a:chExt cx="1828797" cy="394902"/>
          </a:xfrm>
        </p:grpSpPr>
        <p:grpSp>
          <p:nvGrpSpPr>
            <p:cNvPr id="25" name="Groupe 24"/>
            <p:cNvGrpSpPr/>
            <p:nvPr/>
          </p:nvGrpSpPr>
          <p:grpSpPr>
            <a:xfrm>
              <a:off x="4155000" y="4296548"/>
              <a:ext cx="1828797" cy="394902"/>
              <a:chOff x="4155000" y="4296548"/>
              <a:chExt cx="1828797" cy="39490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4307397" y="4386650"/>
                <a:ext cx="1676400" cy="304800"/>
              </a:xfrm>
              <a:prstGeom prst="rect">
                <a:avLst/>
              </a:prstGeom>
              <a:effectLst>
                <a:outerShdw blurRad="40000" dist="20000" dir="5400000" rotWithShape="0">
                  <a:schemeClr val="dk2">
                    <a:alpha val="38000"/>
                  </a:scheme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288000" rtlCol="0" anchor="ctr">
                <a:noAutofit/>
              </a:bodyPr>
              <a:lstStyle/>
              <a:p>
                <a:r>
                  <a:rPr lang="fr-FR" sz="1200" dirty="0" smtClean="0">
                    <a:latin typeface="Calibri" panose="020F0502020204030204" pitchFamily="34" charset="0"/>
                  </a:rPr>
                  <a:t>Rouge</a:t>
                </a:r>
              </a:p>
            </p:txBody>
          </p:sp>
          <p:cxnSp>
            <p:nvCxnSpPr>
              <p:cNvPr id="11" name="Connecteur en angle 10"/>
              <p:cNvCxnSpPr>
                <a:stCxn id="9" idx="2"/>
                <a:endCxn id="10" idx="1"/>
              </p:cNvCxnSpPr>
              <p:nvPr/>
            </p:nvCxnSpPr>
            <p:spPr>
              <a:xfrm rot="16200000" flipH="1">
                <a:off x="4109948" y="4341600"/>
                <a:ext cx="242501" cy="152397"/>
              </a:xfrm>
              <a:prstGeom prst="bentConnector2">
                <a:avLst/>
              </a:prstGeom>
              <a:ln>
                <a:tailEnd type="arrow"/>
              </a:ln>
              <a:effectLst>
                <a:outerShdw blurRad="40000" dist="20000" dir="5400000" rotWithShape="0">
                  <a:schemeClr val="dk2">
                    <a:alpha val="38000"/>
                  </a:schemeClr>
                </a:outerShdw>
              </a:effectLst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8547" y="4437799"/>
              <a:ext cx="202500" cy="202500"/>
            </a:xfrm>
            <a:prstGeom prst="rect">
              <a:avLst/>
            </a:prstGeom>
            <a:effectLst/>
          </p:spPr>
        </p:pic>
      </p:grpSp>
      <p:grpSp>
        <p:nvGrpSpPr>
          <p:cNvPr id="26" name="Groupe 25"/>
          <p:cNvGrpSpPr/>
          <p:nvPr/>
        </p:nvGrpSpPr>
        <p:grpSpPr>
          <a:xfrm>
            <a:off x="5983797" y="4386649"/>
            <a:ext cx="609600" cy="304800"/>
            <a:chOff x="5983797" y="4386649"/>
            <a:chExt cx="609600" cy="304800"/>
          </a:xfrm>
        </p:grpSpPr>
        <p:sp>
          <p:nvSpPr>
            <p:cNvPr id="13" name="Rectangle 12"/>
            <p:cNvSpPr/>
            <p:nvPr/>
          </p:nvSpPr>
          <p:spPr>
            <a:xfrm>
              <a:off x="6136197" y="4386649"/>
              <a:ext cx="457200" cy="304800"/>
            </a:xfrm>
            <a:prstGeom prst="rect">
              <a:avLst/>
            </a:prstGeom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fr-FR" sz="1200" dirty="0" smtClean="0">
                  <a:latin typeface="Calibri" panose="020F0502020204030204" pitchFamily="34" charset="0"/>
                </a:rPr>
                <a:t>255</a:t>
              </a:r>
            </a:p>
          </p:txBody>
        </p:sp>
        <p:cxnSp>
          <p:nvCxnSpPr>
            <p:cNvPr id="16" name="Connecteur droit avec flèche 15"/>
            <p:cNvCxnSpPr>
              <a:stCxn id="10" idx="3"/>
              <a:endCxn id="13" idx="1"/>
            </p:cNvCxnSpPr>
            <p:nvPr/>
          </p:nvCxnSpPr>
          <p:spPr>
            <a:xfrm flipV="1">
              <a:off x="5983797" y="4539049"/>
              <a:ext cx="152400" cy="1"/>
            </a:xfrm>
            <a:prstGeom prst="straightConnector1">
              <a:avLst/>
            </a:prstGeom>
            <a:ln>
              <a:tailEnd type="arrow"/>
            </a:ln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7" name="Groupe 26"/>
          <p:cNvGrpSpPr/>
          <p:nvPr/>
        </p:nvGrpSpPr>
        <p:grpSpPr>
          <a:xfrm>
            <a:off x="6593397" y="4386649"/>
            <a:ext cx="609600" cy="304800"/>
            <a:chOff x="6593397" y="4386649"/>
            <a:chExt cx="609600" cy="304800"/>
          </a:xfrm>
        </p:grpSpPr>
        <p:sp>
          <p:nvSpPr>
            <p:cNvPr id="14" name="Rectangle 13"/>
            <p:cNvSpPr/>
            <p:nvPr/>
          </p:nvSpPr>
          <p:spPr>
            <a:xfrm>
              <a:off x="6745797" y="4386649"/>
              <a:ext cx="457200" cy="304800"/>
            </a:xfrm>
            <a:prstGeom prst="rect">
              <a:avLst/>
            </a:prstGeom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fr-FR" sz="1200" dirty="0" smtClean="0">
                  <a:latin typeface="Calibri" panose="020F0502020204030204" pitchFamily="34" charset="0"/>
                </a:rPr>
                <a:t>0</a:t>
              </a:r>
            </a:p>
          </p:txBody>
        </p:sp>
        <p:cxnSp>
          <p:nvCxnSpPr>
            <p:cNvPr id="17" name="Connecteur droit avec flèche 16"/>
            <p:cNvCxnSpPr>
              <a:stCxn id="13" idx="3"/>
              <a:endCxn id="14" idx="1"/>
            </p:cNvCxnSpPr>
            <p:nvPr/>
          </p:nvCxnSpPr>
          <p:spPr>
            <a:xfrm>
              <a:off x="6593397" y="4539049"/>
              <a:ext cx="152400" cy="0"/>
            </a:xfrm>
            <a:prstGeom prst="straightConnector1">
              <a:avLst/>
            </a:prstGeom>
            <a:ln>
              <a:tailEnd type="arrow"/>
            </a:ln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Groupe 27"/>
          <p:cNvGrpSpPr/>
          <p:nvPr/>
        </p:nvGrpSpPr>
        <p:grpSpPr>
          <a:xfrm>
            <a:off x="7202997" y="4386649"/>
            <a:ext cx="609600" cy="304800"/>
            <a:chOff x="7202997" y="4386649"/>
            <a:chExt cx="609600" cy="304800"/>
          </a:xfrm>
        </p:grpSpPr>
        <p:sp>
          <p:nvSpPr>
            <p:cNvPr id="15" name="Rectangle 14"/>
            <p:cNvSpPr/>
            <p:nvPr/>
          </p:nvSpPr>
          <p:spPr>
            <a:xfrm>
              <a:off x="7355397" y="4386649"/>
              <a:ext cx="457200" cy="304800"/>
            </a:xfrm>
            <a:prstGeom prst="rect">
              <a:avLst/>
            </a:prstGeom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fr-FR" sz="1200" dirty="0" smtClean="0">
                  <a:latin typeface="Calibri" panose="020F0502020204030204" pitchFamily="34" charset="0"/>
                </a:rPr>
                <a:t>0</a:t>
              </a:r>
            </a:p>
          </p:txBody>
        </p:sp>
        <p:cxnSp>
          <p:nvCxnSpPr>
            <p:cNvPr id="18" name="Connecteur droit avec flèche 17"/>
            <p:cNvCxnSpPr>
              <a:stCxn id="14" idx="3"/>
              <a:endCxn id="15" idx="1"/>
            </p:cNvCxnSpPr>
            <p:nvPr/>
          </p:nvCxnSpPr>
          <p:spPr>
            <a:xfrm>
              <a:off x="7202997" y="4539049"/>
              <a:ext cx="152400" cy="0"/>
            </a:xfrm>
            <a:prstGeom prst="straightConnector1">
              <a:avLst/>
            </a:prstGeom>
            <a:ln>
              <a:tailEnd type="arrow"/>
            </a:ln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9" name="ZoneTexte 18"/>
          <p:cNvSpPr txBox="1"/>
          <p:nvPr/>
        </p:nvSpPr>
        <p:spPr bwMode="auto">
          <a:xfrm>
            <a:off x="5181597" y="4049245"/>
            <a:ext cx="878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fr-FR" sz="1400" dirty="0" smtClean="0">
                <a:latin typeface="Calibri" panose="020F0502020204030204" pitchFamily="34" charset="0"/>
                <a:cs typeface="Consolas" panose="020B0609020204030204" pitchFamily="49" charset="0"/>
              </a:rPr>
              <a:t>Colonne = 0</a:t>
            </a:r>
          </a:p>
        </p:txBody>
      </p:sp>
      <p:sp>
        <p:nvSpPr>
          <p:cNvPr id="20" name="ZoneTexte 19"/>
          <p:cNvSpPr txBox="1"/>
          <p:nvPr/>
        </p:nvSpPr>
        <p:spPr bwMode="auto">
          <a:xfrm>
            <a:off x="6059997" y="4049245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 smtClean="0">
                <a:latin typeface="Calibri" panose="020F0502020204030204" pitchFamily="34" charset="0"/>
                <a:cs typeface="Consolas" panose="020B0609020204030204" pitchFamily="49" charset="0"/>
              </a:rPr>
              <a:t>Col. = 1</a:t>
            </a:r>
          </a:p>
        </p:txBody>
      </p:sp>
      <p:sp>
        <p:nvSpPr>
          <p:cNvPr id="21" name="ZoneTexte 20"/>
          <p:cNvSpPr txBox="1"/>
          <p:nvPr/>
        </p:nvSpPr>
        <p:spPr bwMode="auto">
          <a:xfrm>
            <a:off x="6669597" y="4049245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 smtClean="0">
                <a:latin typeface="Calibri" panose="020F0502020204030204" pitchFamily="34" charset="0"/>
                <a:cs typeface="Consolas" panose="020B0609020204030204" pitchFamily="49" charset="0"/>
              </a:rPr>
              <a:t>Col. = 2</a:t>
            </a:r>
          </a:p>
        </p:txBody>
      </p:sp>
      <p:sp>
        <p:nvSpPr>
          <p:cNvPr id="22" name="ZoneTexte 21"/>
          <p:cNvSpPr txBox="1"/>
          <p:nvPr/>
        </p:nvSpPr>
        <p:spPr bwMode="auto">
          <a:xfrm>
            <a:off x="7297126" y="4049245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 smtClean="0">
                <a:latin typeface="Calibri" panose="020F0502020204030204" pitchFamily="34" charset="0"/>
                <a:cs typeface="Consolas" panose="020B0609020204030204" pitchFamily="49" charset="0"/>
              </a:rPr>
              <a:t>Col. = 3</a:t>
            </a:r>
          </a:p>
        </p:txBody>
      </p:sp>
      <p:sp>
        <p:nvSpPr>
          <p:cNvPr id="23" name="ZoneTexte 22"/>
          <p:cNvSpPr txBox="1"/>
          <p:nvPr/>
        </p:nvSpPr>
        <p:spPr bwMode="auto">
          <a:xfrm>
            <a:off x="3505200" y="4386650"/>
            <a:ext cx="649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fr-FR" sz="1400" dirty="0" smtClean="0">
                <a:latin typeface="Calibri" panose="020F0502020204030204" pitchFamily="34" charset="0"/>
                <a:cs typeface="Consolas" panose="020B0609020204030204" pitchFamily="49" charset="0"/>
              </a:rPr>
              <a:t>Ligne = 0</a:t>
            </a:r>
          </a:p>
        </p:txBody>
      </p:sp>
      <p:sp>
        <p:nvSpPr>
          <p:cNvPr id="30" name="Rectangle à coins arrondis 29"/>
          <p:cNvSpPr/>
          <p:nvPr/>
        </p:nvSpPr>
        <p:spPr>
          <a:xfrm>
            <a:off x="7355396" y="2158127"/>
            <a:ext cx="1712403" cy="1328023"/>
          </a:xfrm>
          <a:prstGeom prst="wedgeRoundRectCallout">
            <a:avLst>
              <a:gd name="adj1" fmla="val -106989"/>
              <a:gd name="adj2" fmla="val -4618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fr-FR" sz="1200" dirty="0" smtClean="0">
                <a:latin typeface="Calibri" panose="020F0502020204030204" pitchFamily="34" charset="0"/>
              </a:rPr>
              <a:t>La fonction </a:t>
            </a:r>
            <a:r>
              <a:rPr lang="fr-F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setChild</a:t>
            </a:r>
            <a:r>
              <a:rPr lang="fr-FR" sz="1200" dirty="0">
                <a:latin typeface="Calibri" panose="020F0502020204030204" pitchFamily="34" charset="0"/>
              </a:rPr>
              <a:t> </a:t>
            </a:r>
            <a:r>
              <a:rPr lang="fr-FR" sz="1200" dirty="0" smtClean="0">
                <a:latin typeface="Calibri" panose="020F0502020204030204" pitchFamily="34" charset="0"/>
              </a:rPr>
              <a:t>définit l’élément fils à la position </a:t>
            </a:r>
            <a:r>
              <a:rPr lang="fr-F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ligne, colonne</a:t>
            </a:r>
            <a:r>
              <a:rPr lang="fr-FR" sz="1200" dirty="0" smtClean="0">
                <a:latin typeface="Calibri" panose="020F0502020204030204" pitchFamily="34" charset="0"/>
              </a:rPr>
              <a:t> de l’objet sur lequel elle est appelée.</a:t>
            </a:r>
          </a:p>
        </p:txBody>
      </p:sp>
    </p:spTree>
    <p:extLst>
      <p:ext uri="{BB962C8B-B14F-4D97-AF65-F5344CB8AC3E}">
        <p14:creationId xmlns:p14="http://schemas.microsoft.com/office/powerpoint/2010/main" val="50565451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/>
      <p:bldP spid="20" grpId="0"/>
      <p:bldP spid="21" grpId="0"/>
      <p:bldP spid="22" grpId="0"/>
      <p:bldP spid="23" grpId="0"/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6213" indent="-176213"/>
            <a:r>
              <a:rPr lang="fr-FR" sz="2000" dirty="0"/>
              <a:t>Définition du modèle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Benjamin ALBOUY-KISSI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14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fr-FR" sz="1200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Model – View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Patron MVC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Patron Modèle – Vue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Les modèles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Les éléments 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Les vues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Les délégués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Implémentation dans Qt</a:t>
            </a:r>
          </a:p>
          <a:p>
            <a:pPr lvl="1"/>
            <a:r>
              <a:rPr lang="fr-FR" sz="1100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Exemple</a:t>
            </a:r>
          </a:p>
          <a:p>
            <a:pPr lvl="0"/>
            <a:r>
              <a:rPr lang="fr-FR" sz="1200">
                <a:solidFill>
                  <a:srgbClr val="79D2FF"/>
                </a:solidFill>
              </a:rPr>
              <a:t>Annuler – Rétablir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Contexte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Le pattern Commande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Exemple</a:t>
            </a:r>
          </a:p>
          <a:p>
            <a:pPr lvl="0"/>
            <a:r>
              <a:rPr lang="fr-FR" sz="1200">
                <a:solidFill>
                  <a:srgbClr val="79D2FF"/>
                </a:solidFill>
              </a:rPr>
              <a:t>Graphismes optimisés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Mécanisme Graphics View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La scène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La vue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Les éléments graphiques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Les classes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Exemple</a:t>
            </a:r>
          </a:p>
          <a:p>
            <a:pPr lvl="0"/>
            <a:r>
              <a:rPr lang="fr-FR" sz="1200">
                <a:solidFill>
                  <a:srgbClr val="79D2FF"/>
                </a:solidFill>
              </a:rPr>
              <a:t>Sérialisation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Exemple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Le pattern visiteur</a:t>
            </a:r>
            <a:endParaRPr lang="fr-FR" sz="1100" dirty="0">
              <a:solidFill>
                <a:srgbClr val="79D2FF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2479179" y="1504950"/>
            <a:ext cx="6471643" cy="1187648"/>
          </a:xfrm>
          <a:prstGeom prst="roundRect">
            <a:avLst>
              <a:gd name="adj" fmla="val 4978"/>
            </a:avLst>
          </a:prstGeom>
          <a:solidFill>
            <a:schemeClr val="lt2"/>
          </a:solidFill>
          <a:ln>
            <a:solidFill>
              <a:schemeClr val="bg2"/>
            </a:solidFill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rootItem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-&gt;child(</a:t>
            </a:r>
            <a:r>
              <a:rPr lang="en-US" sz="12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)-&gt;</a:t>
            </a:r>
            <a:r>
              <a:rPr lang="en-US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setChild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QStandardItem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en-US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QIcon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12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":/</a:t>
            </a:r>
            <a:r>
              <a:rPr lang="en-US" sz="1200" b="1" dirty="0" err="1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Icones</a:t>
            </a:r>
            <a:r>
              <a:rPr lang="en-US" sz="12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/Orange.png" 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 </a:t>
            </a:r>
            <a:r>
              <a:rPr lang="en-US" sz="12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"Orange" 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  <a:endParaRPr lang="fr-FR" sz="1200" b="1" dirty="0">
              <a:solidFill>
                <a:srgbClr val="DCDCDC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rootItem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-&gt;child(</a:t>
            </a:r>
            <a:r>
              <a:rPr lang="en-US" sz="12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)-&gt;</a:t>
            </a:r>
            <a:r>
              <a:rPr lang="en-US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setChild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QStandardItem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12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"255" 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  <a:endParaRPr lang="fr-FR" sz="1200" b="1" dirty="0">
              <a:solidFill>
                <a:srgbClr val="DCDCDC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rootItem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-&gt;child(</a:t>
            </a:r>
            <a:r>
              <a:rPr lang="en-US" sz="12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)-&gt;</a:t>
            </a:r>
            <a:r>
              <a:rPr lang="en-US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setChild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QStandardItem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12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"127" 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  <a:endParaRPr lang="fr-FR" sz="1200" b="1" dirty="0">
              <a:solidFill>
                <a:srgbClr val="DCDCDC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rootItem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-&gt;child(</a:t>
            </a:r>
            <a:r>
              <a:rPr lang="en-US" sz="12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)-&gt;</a:t>
            </a:r>
            <a:r>
              <a:rPr lang="en-US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setChild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QStandardItem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12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"0"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});</a:t>
            </a:r>
            <a:endParaRPr lang="fr-FR" sz="1200" b="1" dirty="0">
              <a:solidFill>
                <a:srgbClr val="DCDCDC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ZoneTexte 17"/>
          <p:cNvSpPr txBox="1"/>
          <p:nvPr/>
        </p:nvSpPr>
        <p:spPr bwMode="auto">
          <a:xfrm>
            <a:off x="4033619" y="4316666"/>
            <a:ext cx="649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fr-FR" sz="1100" dirty="0" smtClean="0">
                <a:latin typeface="Calibri" panose="020F0502020204030204" pitchFamily="34" charset="0"/>
                <a:cs typeface="Consolas" panose="020B0609020204030204" pitchFamily="49" charset="0"/>
              </a:rPr>
              <a:t>Ligne = 0</a:t>
            </a:r>
          </a:p>
        </p:txBody>
      </p:sp>
      <p:grpSp>
        <p:nvGrpSpPr>
          <p:cNvPr id="43" name="Groupe 42"/>
          <p:cNvGrpSpPr/>
          <p:nvPr/>
        </p:nvGrpSpPr>
        <p:grpSpPr>
          <a:xfrm>
            <a:off x="4683419" y="4231622"/>
            <a:ext cx="1295400" cy="389844"/>
            <a:chOff x="4281063" y="4239306"/>
            <a:chExt cx="1295400" cy="389844"/>
          </a:xfrm>
        </p:grpSpPr>
        <p:sp>
          <p:nvSpPr>
            <p:cNvPr id="15" name="Rectangle 14"/>
            <p:cNvSpPr/>
            <p:nvPr/>
          </p:nvSpPr>
          <p:spPr>
            <a:xfrm>
              <a:off x="4433463" y="4324350"/>
              <a:ext cx="1143000" cy="304800"/>
            </a:xfrm>
            <a:prstGeom prst="rect">
              <a:avLst/>
            </a:prstGeom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288000" rtlCol="0" anchor="ctr">
              <a:noAutofit/>
            </a:bodyPr>
            <a:lstStyle/>
            <a:p>
              <a:r>
                <a:rPr lang="fr-FR" sz="1200" dirty="0" smtClean="0">
                  <a:latin typeface="Calibri" panose="020F0502020204030204" pitchFamily="34" charset="0"/>
                </a:rPr>
                <a:t>Orange</a:t>
              </a:r>
            </a:p>
          </p:txBody>
        </p:sp>
        <p:cxnSp>
          <p:nvCxnSpPr>
            <p:cNvPr id="20" name="Connecteur en angle 19"/>
            <p:cNvCxnSpPr>
              <a:endCxn id="15" idx="1"/>
            </p:cNvCxnSpPr>
            <p:nvPr/>
          </p:nvCxnSpPr>
          <p:spPr>
            <a:xfrm rot="16200000" flipH="1">
              <a:off x="4238541" y="4281828"/>
              <a:ext cx="237444" cy="152400"/>
            </a:xfrm>
            <a:prstGeom prst="bentConnector2">
              <a:avLst/>
            </a:prstGeom>
            <a:ln>
              <a:tailEnd type="arrow"/>
            </a:ln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pic>
          <p:nvPicPr>
            <p:cNvPr id="28" name="Image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4613" y="4375500"/>
              <a:ext cx="202500" cy="202500"/>
            </a:xfrm>
            <a:prstGeom prst="rect">
              <a:avLst/>
            </a:prstGeom>
            <a:effectLst/>
          </p:spPr>
        </p:pic>
      </p:grpSp>
      <p:grpSp>
        <p:nvGrpSpPr>
          <p:cNvPr id="44" name="Groupe 43"/>
          <p:cNvGrpSpPr/>
          <p:nvPr/>
        </p:nvGrpSpPr>
        <p:grpSpPr>
          <a:xfrm>
            <a:off x="5971135" y="4316665"/>
            <a:ext cx="617284" cy="304800"/>
            <a:chOff x="5568779" y="4324349"/>
            <a:chExt cx="617284" cy="304800"/>
          </a:xfrm>
        </p:grpSpPr>
        <p:sp>
          <p:nvSpPr>
            <p:cNvPr id="22" name="Rectangle 21"/>
            <p:cNvSpPr/>
            <p:nvPr/>
          </p:nvSpPr>
          <p:spPr>
            <a:xfrm>
              <a:off x="5728863" y="4324349"/>
              <a:ext cx="457200" cy="304800"/>
            </a:xfrm>
            <a:prstGeom prst="rect">
              <a:avLst/>
            </a:prstGeom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fr-FR" sz="1200" dirty="0" smtClean="0">
                  <a:latin typeface="Calibri" panose="020F0502020204030204" pitchFamily="34" charset="0"/>
                </a:rPr>
                <a:t>255</a:t>
              </a:r>
            </a:p>
          </p:txBody>
        </p:sp>
        <p:cxnSp>
          <p:nvCxnSpPr>
            <p:cNvPr id="33" name="Connecteur droit avec flèche 32"/>
            <p:cNvCxnSpPr>
              <a:stCxn id="15" idx="3"/>
              <a:endCxn id="22" idx="1"/>
            </p:cNvCxnSpPr>
            <p:nvPr/>
          </p:nvCxnSpPr>
          <p:spPr>
            <a:xfrm flipV="1">
              <a:off x="5568779" y="4476749"/>
              <a:ext cx="160084" cy="1"/>
            </a:xfrm>
            <a:prstGeom prst="straightConnector1">
              <a:avLst/>
            </a:prstGeom>
            <a:ln>
              <a:tailEnd type="arrow"/>
            </a:ln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5" name="Groupe 44"/>
          <p:cNvGrpSpPr/>
          <p:nvPr/>
        </p:nvGrpSpPr>
        <p:grpSpPr>
          <a:xfrm>
            <a:off x="6580735" y="4316665"/>
            <a:ext cx="617284" cy="304800"/>
            <a:chOff x="6178379" y="4324349"/>
            <a:chExt cx="617284" cy="304800"/>
          </a:xfrm>
        </p:grpSpPr>
        <p:sp>
          <p:nvSpPr>
            <p:cNvPr id="23" name="Rectangle 22"/>
            <p:cNvSpPr/>
            <p:nvPr/>
          </p:nvSpPr>
          <p:spPr>
            <a:xfrm>
              <a:off x="6338463" y="4324349"/>
              <a:ext cx="457200" cy="304800"/>
            </a:xfrm>
            <a:prstGeom prst="rect">
              <a:avLst/>
            </a:prstGeom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fr-FR" sz="1200" dirty="0" smtClean="0">
                  <a:latin typeface="Calibri" panose="020F0502020204030204" pitchFamily="34" charset="0"/>
                </a:rPr>
                <a:t>127</a:t>
              </a:r>
            </a:p>
          </p:txBody>
        </p:sp>
        <p:cxnSp>
          <p:nvCxnSpPr>
            <p:cNvPr id="34" name="Connecteur droit avec flèche 33"/>
            <p:cNvCxnSpPr>
              <a:stCxn id="22" idx="3"/>
              <a:endCxn id="23" idx="1"/>
            </p:cNvCxnSpPr>
            <p:nvPr/>
          </p:nvCxnSpPr>
          <p:spPr>
            <a:xfrm>
              <a:off x="6178379" y="4476749"/>
              <a:ext cx="160084" cy="0"/>
            </a:xfrm>
            <a:prstGeom prst="straightConnector1">
              <a:avLst/>
            </a:prstGeom>
            <a:ln>
              <a:tailEnd type="arrow"/>
            </a:ln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6" name="Groupe 45"/>
          <p:cNvGrpSpPr/>
          <p:nvPr/>
        </p:nvGrpSpPr>
        <p:grpSpPr>
          <a:xfrm>
            <a:off x="7190335" y="4316665"/>
            <a:ext cx="617284" cy="304800"/>
            <a:chOff x="6787979" y="4324349"/>
            <a:chExt cx="617284" cy="304800"/>
          </a:xfrm>
        </p:grpSpPr>
        <p:sp>
          <p:nvSpPr>
            <p:cNvPr id="24" name="Rectangle 23"/>
            <p:cNvSpPr/>
            <p:nvPr/>
          </p:nvSpPr>
          <p:spPr>
            <a:xfrm>
              <a:off x="6948063" y="4324349"/>
              <a:ext cx="457200" cy="304800"/>
            </a:xfrm>
            <a:prstGeom prst="rect">
              <a:avLst/>
            </a:prstGeom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fr-FR" sz="1200" dirty="0" smtClean="0">
                  <a:latin typeface="Calibri" panose="020F0502020204030204" pitchFamily="34" charset="0"/>
                </a:rPr>
                <a:t>0</a:t>
              </a:r>
            </a:p>
          </p:txBody>
        </p:sp>
        <p:cxnSp>
          <p:nvCxnSpPr>
            <p:cNvPr id="35" name="Connecteur droit avec flèche 34"/>
            <p:cNvCxnSpPr>
              <a:stCxn id="23" idx="3"/>
              <a:endCxn id="24" idx="1"/>
            </p:cNvCxnSpPr>
            <p:nvPr/>
          </p:nvCxnSpPr>
          <p:spPr>
            <a:xfrm>
              <a:off x="6787979" y="4476749"/>
              <a:ext cx="160084" cy="0"/>
            </a:xfrm>
            <a:prstGeom prst="straightConnector1">
              <a:avLst/>
            </a:prstGeom>
            <a:ln>
              <a:tailEnd type="arrow"/>
            </a:ln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7" name="Groupe 66"/>
          <p:cNvGrpSpPr/>
          <p:nvPr/>
        </p:nvGrpSpPr>
        <p:grpSpPr>
          <a:xfrm>
            <a:off x="3505200" y="3562350"/>
            <a:ext cx="4401526" cy="671900"/>
            <a:chOff x="3505200" y="4019550"/>
            <a:chExt cx="4401526" cy="671900"/>
          </a:xfrm>
        </p:grpSpPr>
        <p:sp>
          <p:nvSpPr>
            <p:cNvPr id="47" name="Rectangle 46"/>
            <p:cNvSpPr/>
            <p:nvPr/>
          </p:nvSpPr>
          <p:spPr>
            <a:xfrm>
              <a:off x="3595263" y="4019550"/>
              <a:ext cx="1119474" cy="276999"/>
            </a:xfrm>
            <a:prstGeom prst="rect">
              <a:avLst/>
            </a:prstGeom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fr-FR" sz="1200" dirty="0" smtClean="0">
                  <a:latin typeface="Calibri" panose="020F0502020204030204" pitchFamily="34" charset="0"/>
                </a:rPr>
                <a:t>Elément racine</a:t>
              </a:r>
            </a:p>
          </p:txBody>
        </p:sp>
        <p:grpSp>
          <p:nvGrpSpPr>
            <p:cNvPr id="48" name="Groupe 47"/>
            <p:cNvGrpSpPr/>
            <p:nvPr/>
          </p:nvGrpSpPr>
          <p:grpSpPr>
            <a:xfrm>
              <a:off x="4155000" y="4296548"/>
              <a:ext cx="1828797" cy="394902"/>
              <a:chOff x="4155000" y="4296548"/>
              <a:chExt cx="1828797" cy="394902"/>
            </a:xfrm>
          </p:grpSpPr>
          <p:grpSp>
            <p:nvGrpSpPr>
              <p:cNvPr id="49" name="Groupe 48"/>
              <p:cNvGrpSpPr/>
              <p:nvPr/>
            </p:nvGrpSpPr>
            <p:grpSpPr>
              <a:xfrm>
                <a:off x="4155000" y="4296548"/>
                <a:ext cx="1828797" cy="394902"/>
                <a:chOff x="4155000" y="4296548"/>
                <a:chExt cx="1828797" cy="394902"/>
              </a:xfrm>
            </p:grpSpPr>
            <p:sp>
              <p:nvSpPr>
                <p:cNvPr id="51" name="Rectangle 50"/>
                <p:cNvSpPr/>
                <p:nvPr/>
              </p:nvSpPr>
              <p:spPr>
                <a:xfrm>
                  <a:off x="4307397" y="4386650"/>
                  <a:ext cx="1676400" cy="304800"/>
                </a:xfrm>
                <a:prstGeom prst="rect">
                  <a:avLst/>
                </a:prstGeom>
                <a:effectLst>
                  <a:outerShdw blurRad="40000" dist="20000" dir="5400000" rotWithShape="0">
                    <a:schemeClr val="dk2">
                      <a:alpha val="38000"/>
                    </a:scheme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lIns="288000" rtlCol="0" anchor="ctr">
                  <a:noAutofit/>
                </a:bodyPr>
                <a:lstStyle/>
                <a:p>
                  <a:r>
                    <a:rPr lang="fr-FR" sz="1200" dirty="0" smtClean="0">
                      <a:latin typeface="Calibri" panose="020F0502020204030204" pitchFamily="34" charset="0"/>
                    </a:rPr>
                    <a:t>Rouge</a:t>
                  </a:r>
                </a:p>
              </p:txBody>
            </p:sp>
            <p:cxnSp>
              <p:nvCxnSpPr>
                <p:cNvPr id="52" name="Connecteur en angle 51"/>
                <p:cNvCxnSpPr>
                  <a:stCxn id="47" idx="2"/>
                  <a:endCxn id="51" idx="1"/>
                </p:cNvCxnSpPr>
                <p:nvPr/>
              </p:nvCxnSpPr>
              <p:spPr>
                <a:xfrm rot="16200000" flipH="1">
                  <a:off x="4109948" y="4341600"/>
                  <a:ext cx="242501" cy="152397"/>
                </a:xfrm>
                <a:prstGeom prst="bentConnector2">
                  <a:avLst/>
                </a:prstGeom>
                <a:ln>
                  <a:tailEnd type="arrow"/>
                </a:ln>
                <a:effectLst>
                  <a:outerShdw blurRad="40000" dist="20000" dir="5400000" rotWithShape="0">
                    <a:schemeClr val="dk2">
                      <a:alpha val="38000"/>
                    </a:schemeClr>
                  </a:outerShdw>
                </a:effectLst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0" name="Image 4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58547" y="4437799"/>
                <a:ext cx="202500" cy="202500"/>
              </a:xfrm>
              <a:prstGeom prst="rect">
                <a:avLst/>
              </a:prstGeom>
              <a:effectLst/>
            </p:spPr>
          </p:pic>
        </p:grpSp>
        <p:grpSp>
          <p:nvGrpSpPr>
            <p:cNvPr id="53" name="Groupe 52"/>
            <p:cNvGrpSpPr/>
            <p:nvPr/>
          </p:nvGrpSpPr>
          <p:grpSpPr>
            <a:xfrm>
              <a:off x="5983797" y="4386649"/>
              <a:ext cx="609600" cy="304800"/>
              <a:chOff x="5983797" y="4386649"/>
              <a:chExt cx="609600" cy="3048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36197" y="4386649"/>
                <a:ext cx="457200" cy="304800"/>
              </a:xfrm>
              <a:prstGeom prst="rect">
                <a:avLst/>
              </a:prstGeom>
              <a:effectLst>
                <a:outerShdw blurRad="40000" dist="20000" dir="5400000" rotWithShape="0">
                  <a:schemeClr val="dk2">
                    <a:alpha val="38000"/>
                  </a:scheme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90000" rtlCol="0" anchor="ctr">
                <a:noAutofit/>
              </a:bodyPr>
              <a:lstStyle/>
              <a:p>
                <a:pPr algn="ctr"/>
                <a:r>
                  <a:rPr lang="fr-FR" sz="1200" dirty="0" smtClean="0">
                    <a:latin typeface="Calibri" panose="020F0502020204030204" pitchFamily="34" charset="0"/>
                  </a:rPr>
                  <a:t>255</a:t>
                </a:r>
              </a:p>
            </p:txBody>
          </p:sp>
          <p:cxnSp>
            <p:nvCxnSpPr>
              <p:cNvPr id="55" name="Connecteur droit avec flèche 54"/>
              <p:cNvCxnSpPr>
                <a:stCxn id="51" idx="3"/>
                <a:endCxn id="54" idx="1"/>
              </p:cNvCxnSpPr>
              <p:nvPr/>
            </p:nvCxnSpPr>
            <p:spPr>
              <a:xfrm flipV="1">
                <a:off x="5983797" y="4539049"/>
                <a:ext cx="152400" cy="1"/>
              </a:xfrm>
              <a:prstGeom prst="straightConnector1">
                <a:avLst/>
              </a:prstGeom>
              <a:ln>
                <a:tailEnd type="arrow"/>
              </a:ln>
              <a:effectLst>
                <a:outerShdw blurRad="40000" dist="20000" dir="5400000" rotWithShape="0">
                  <a:schemeClr val="dk2">
                    <a:alpha val="38000"/>
                  </a:schemeClr>
                </a:outerShdw>
              </a:effectLst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e 55"/>
            <p:cNvGrpSpPr/>
            <p:nvPr/>
          </p:nvGrpSpPr>
          <p:grpSpPr>
            <a:xfrm>
              <a:off x="6593397" y="4386649"/>
              <a:ext cx="609600" cy="304800"/>
              <a:chOff x="6593397" y="4386649"/>
              <a:chExt cx="609600" cy="304800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6745797" y="4386649"/>
                <a:ext cx="457200" cy="304800"/>
              </a:xfrm>
              <a:prstGeom prst="rect">
                <a:avLst/>
              </a:prstGeom>
              <a:effectLst>
                <a:outerShdw blurRad="40000" dist="20000" dir="5400000" rotWithShape="0">
                  <a:schemeClr val="dk2">
                    <a:alpha val="38000"/>
                  </a:scheme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90000" rtlCol="0" anchor="ctr">
                <a:noAutofit/>
              </a:bodyPr>
              <a:lstStyle/>
              <a:p>
                <a:pPr algn="ctr"/>
                <a:r>
                  <a:rPr lang="fr-FR" sz="1200" dirty="0" smtClean="0">
                    <a:latin typeface="Calibri" panose="020F0502020204030204" pitchFamily="34" charset="0"/>
                  </a:rPr>
                  <a:t>0</a:t>
                </a:r>
              </a:p>
            </p:txBody>
          </p:sp>
          <p:cxnSp>
            <p:nvCxnSpPr>
              <p:cNvPr id="58" name="Connecteur droit avec flèche 57"/>
              <p:cNvCxnSpPr>
                <a:stCxn id="54" idx="3"/>
                <a:endCxn id="57" idx="1"/>
              </p:cNvCxnSpPr>
              <p:nvPr/>
            </p:nvCxnSpPr>
            <p:spPr>
              <a:xfrm>
                <a:off x="6593397" y="4539049"/>
                <a:ext cx="152400" cy="0"/>
              </a:xfrm>
              <a:prstGeom prst="straightConnector1">
                <a:avLst/>
              </a:prstGeom>
              <a:ln>
                <a:tailEnd type="arrow"/>
              </a:ln>
              <a:effectLst>
                <a:outerShdw blurRad="40000" dist="20000" dir="5400000" rotWithShape="0">
                  <a:schemeClr val="dk2">
                    <a:alpha val="38000"/>
                  </a:schemeClr>
                </a:outerShdw>
              </a:effectLst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e 58"/>
            <p:cNvGrpSpPr/>
            <p:nvPr/>
          </p:nvGrpSpPr>
          <p:grpSpPr>
            <a:xfrm>
              <a:off x="7202997" y="4386649"/>
              <a:ext cx="609600" cy="304800"/>
              <a:chOff x="7202997" y="4386649"/>
              <a:chExt cx="609600" cy="304800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7355397" y="4386649"/>
                <a:ext cx="457200" cy="304800"/>
              </a:xfrm>
              <a:prstGeom prst="rect">
                <a:avLst/>
              </a:prstGeom>
              <a:effectLst>
                <a:outerShdw blurRad="40000" dist="20000" dir="5400000" rotWithShape="0">
                  <a:schemeClr val="dk2">
                    <a:alpha val="38000"/>
                  </a:scheme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90000" rtlCol="0" anchor="ctr">
                <a:noAutofit/>
              </a:bodyPr>
              <a:lstStyle/>
              <a:p>
                <a:pPr algn="ctr"/>
                <a:r>
                  <a:rPr lang="fr-FR" sz="1200" dirty="0" smtClean="0">
                    <a:latin typeface="Calibri" panose="020F0502020204030204" pitchFamily="34" charset="0"/>
                  </a:rPr>
                  <a:t>0</a:t>
                </a:r>
              </a:p>
            </p:txBody>
          </p:sp>
          <p:cxnSp>
            <p:nvCxnSpPr>
              <p:cNvPr id="61" name="Connecteur droit avec flèche 60"/>
              <p:cNvCxnSpPr>
                <a:stCxn id="57" idx="3"/>
                <a:endCxn id="60" idx="1"/>
              </p:cNvCxnSpPr>
              <p:nvPr/>
            </p:nvCxnSpPr>
            <p:spPr>
              <a:xfrm>
                <a:off x="7202997" y="4539049"/>
                <a:ext cx="152400" cy="0"/>
              </a:xfrm>
              <a:prstGeom prst="straightConnector1">
                <a:avLst/>
              </a:prstGeom>
              <a:ln>
                <a:tailEnd type="arrow"/>
              </a:ln>
              <a:effectLst>
                <a:outerShdw blurRad="40000" dist="20000" dir="5400000" rotWithShape="0">
                  <a:schemeClr val="dk2">
                    <a:alpha val="38000"/>
                  </a:schemeClr>
                </a:outerShdw>
              </a:effectLst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62" name="ZoneTexte 61"/>
            <p:cNvSpPr txBox="1"/>
            <p:nvPr/>
          </p:nvSpPr>
          <p:spPr bwMode="auto">
            <a:xfrm>
              <a:off x="5181597" y="4049245"/>
              <a:ext cx="878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fr-FR" sz="1400" dirty="0" smtClean="0">
                  <a:latin typeface="Calibri" panose="020F0502020204030204" pitchFamily="34" charset="0"/>
                  <a:cs typeface="Consolas" panose="020B0609020204030204" pitchFamily="49" charset="0"/>
                </a:rPr>
                <a:t>Colonne = 0</a:t>
              </a:r>
            </a:p>
          </p:txBody>
        </p:sp>
        <p:sp>
          <p:nvSpPr>
            <p:cNvPr id="63" name="ZoneTexte 62"/>
            <p:cNvSpPr txBox="1"/>
            <p:nvPr/>
          </p:nvSpPr>
          <p:spPr bwMode="auto">
            <a:xfrm>
              <a:off x="6059997" y="4049245"/>
              <a:ext cx="6096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400" dirty="0" smtClean="0">
                  <a:latin typeface="Calibri" panose="020F0502020204030204" pitchFamily="34" charset="0"/>
                  <a:cs typeface="Consolas" panose="020B0609020204030204" pitchFamily="49" charset="0"/>
                </a:rPr>
                <a:t>Col. = 1</a:t>
              </a:r>
            </a:p>
          </p:txBody>
        </p:sp>
        <p:sp>
          <p:nvSpPr>
            <p:cNvPr id="64" name="ZoneTexte 63"/>
            <p:cNvSpPr txBox="1"/>
            <p:nvPr/>
          </p:nvSpPr>
          <p:spPr bwMode="auto">
            <a:xfrm>
              <a:off x="6669597" y="4049245"/>
              <a:ext cx="6096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400" dirty="0" smtClean="0">
                  <a:latin typeface="Calibri" panose="020F0502020204030204" pitchFamily="34" charset="0"/>
                  <a:cs typeface="Consolas" panose="020B0609020204030204" pitchFamily="49" charset="0"/>
                </a:rPr>
                <a:t>Col. = 2</a:t>
              </a:r>
            </a:p>
          </p:txBody>
        </p:sp>
        <p:sp>
          <p:nvSpPr>
            <p:cNvPr id="65" name="ZoneTexte 64"/>
            <p:cNvSpPr txBox="1"/>
            <p:nvPr/>
          </p:nvSpPr>
          <p:spPr bwMode="auto">
            <a:xfrm>
              <a:off x="7297126" y="4049245"/>
              <a:ext cx="6096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400" dirty="0" smtClean="0">
                  <a:latin typeface="Calibri" panose="020F0502020204030204" pitchFamily="34" charset="0"/>
                  <a:cs typeface="Consolas" panose="020B0609020204030204" pitchFamily="49" charset="0"/>
                </a:rPr>
                <a:t>Col. = 3</a:t>
              </a:r>
            </a:p>
          </p:txBody>
        </p:sp>
        <p:sp>
          <p:nvSpPr>
            <p:cNvPr id="66" name="ZoneTexte 65"/>
            <p:cNvSpPr txBox="1"/>
            <p:nvPr/>
          </p:nvSpPr>
          <p:spPr bwMode="auto">
            <a:xfrm>
              <a:off x="3505200" y="4386650"/>
              <a:ext cx="6498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fr-FR" sz="1400" dirty="0" smtClean="0">
                  <a:latin typeface="Calibri" panose="020F0502020204030204" pitchFamily="34" charset="0"/>
                  <a:cs typeface="Consolas" panose="020B0609020204030204" pitchFamily="49" charset="0"/>
                </a:rPr>
                <a:t>Ligne = 0</a:t>
              </a:r>
            </a:p>
          </p:txBody>
        </p:sp>
      </p:grpSp>
      <p:sp>
        <p:nvSpPr>
          <p:cNvPr id="68" name="Rectangle à coins arrondis 67"/>
          <p:cNvSpPr/>
          <p:nvPr/>
        </p:nvSpPr>
        <p:spPr>
          <a:xfrm>
            <a:off x="3477150" y="2800350"/>
            <a:ext cx="4475700" cy="715089"/>
          </a:xfrm>
          <a:prstGeom prst="wedgeRoundRectCallout">
            <a:avLst>
              <a:gd name="adj1" fmla="val -38659"/>
              <a:gd name="adj2" fmla="val -73390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fr-FR" sz="1200" dirty="0" smtClean="0">
                <a:latin typeface="Calibri" panose="020F0502020204030204" pitchFamily="34" charset="0"/>
              </a:rPr>
              <a:t>La fonction </a:t>
            </a:r>
            <a:r>
              <a:rPr lang="fr-F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fr-F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hild</a:t>
            </a:r>
            <a:r>
              <a:rPr lang="fr-FR" sz="1200" dirty="0" smtClean="0">
                <a:latin typeface="Calibri" panose="020F0502020204030204" pitchFamily="34" charset="0"/>
              </a:rPr>
              <a:t> récupère l’élément fils à la position </a:t>
            </a:r>
            <a:r>
              <a:rPr lang="fr-F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ligne, colonne</a:t>
            </a:r>
            <a:r>
              <a:rPr lang="fr-FR" sz="1200" dirty="0" smtClean="0">
                <a:latin typeface="Calibri" panose="020F0502020204030204" pitchFamily="34" charset="0"/>
              </a:rPr>
              <a:t> de l’objet sur lequel elle est appelée. Ici, le fils de </a:t>
            </a:r>
            <a:r>
              <a:rPr lang="fr-F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rootItem</a:t>
            </a:r>
            <a:r>
              <a:rPr lang="fr-FR" sz="1200" dirty="0" smtClean="0">
                <a:latin typeface="Calibri" panose="020F0502020204030204" pitchFamily="34" charset="0"/>
              </a:rPr>
              <a:t> à la position </a:t>
            </a:r>
            <a:r>
              <a:rPr lang="fr-F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0, 0</a:t>
            </a:r>
            <a:r>
              <a:rPr lang="fr-FR" sz="1200" dirty="0" smtClean="0">
                <a:latin typeface="Calibri" panose="020F0502020204030204" pitchFamily="34" charset="0"/>
              </a:rPr>
              <a:t> est l’élément « </a:t>
            </a:r>
            <a:r>
              <a:rPr lang="fr-F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Rouge</a:t>
            </a:r>
            <a:r>
              <a:rPr lang="fr-FR" sz="1200" dirty="0" smtClean="0">
                <a:latin typeface="Calibri" panose="020F0502020204030204" pitchFamily="34" charset="0"/>
              </a:rPr>
              <a:t> ».</a:t>
            </a:r>
          </a:p>
        </p:txBody>
      </p:sp>
    </p:spTree>
    <p:extLst>
      <p:ext uri="{BB962C8B-B14F-4D97-AF65-F5344CB8AC3E}">
        <p14:creationId xmlns:p14="http://schemas.microsoft.com/office/powerpoint/2010/main" val="146152977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6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6213" indent="-176213"/>
            <a:r>
              <a:rPr lang="fr-FR" sz="2000" dirty="0"/>
              <a:t>Définition du modèle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Benjamin ALBOUY-KISSI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15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fr-FR" sz="1200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Model – View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Patron MVC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Patron Modèle – Vue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Les modèles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Les éléments 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Les vues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Les délégués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Implémentation dans Qt</a:t>
            </a:r>
          </a:p>
          <a:p>
            <a:pPr lvl="1"/>
            <a:r>
              <a:rPr lang="fr-FR" sz="1100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Exemple</a:t>
            </a:r>
          </a:p>
          <a:p>
            <a:pPr lvl="0"/>
            <a:r>
              <a:rPr lang="fr-FR" sz="1200">
                <a:solidFill>
                  <a:srgbClr val="79D2FF"/>
                </a:solidFill>
              </a:rPr>
              <a:t>Annuler – Rétablir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Contexte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Le pattern Commande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Exemple</a:t>
            </a:r>
          </a:p>
          <a:p>
            <a:pPr lvl="0"/>
            <a:r>
              <a:rPr lang="fr-FR" sz="1200">
                <a:solidFill>
                  <a:srgbClr val="79D2FF"/>
                </a:solidFill>
              </a:rPr>
              <a:t>Graphismes optimisés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Mécanisme Graphics View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La scène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La vue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Les éléments graphiques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Les classes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Exemple</a:t>
            </a:r>
          </a:p>
          <a:p>
            <a:pPr lvl="0"/>
            <a:r>
              <a:rPr lang="fr-FR" sz="1200">
                <a:solidFill>
                  <a:srgbClr val="79D2FF"/>
                </a:solidFill>
              </a:rPr>
              <a:t>Sérialisation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Exemple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Le pattern visiteur</a:t>
            </a:r>
            <a:endParaRPr lang="fr-FR" sz="1100" dirty="0">
              <a:solidFill>
                <a:srgbClr val="79D2FF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2479179" y="1504951"/>
            <a:ext cx="6471643" cy="1187648"/>
          </a:xfrm>
          <a:prstGeom prst="roundRect">
            <a:avLst>
              <a:gd name="adj" fmla="val 4978"/>
            </a:avLst>
          </a:prstGeom>
          <a:solidFill>
            <a:schemeClr val="lt2"/>
          </a:solidFill>
          <a:ln>
            <a:solidFill>
              <a:schemeClr val="bg2"/>
            </a:solidFill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rootItem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-&gt;child(</a:t>
            </a:r>
            <a:r>
              <a:rPr lang="en-US" sz="12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)-&gt;</a:t>
            </a:r>
            <a:r>
              <a:rPr lang="en-US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setChild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QStandardItem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en-US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QIcon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12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":/</a:t>
            </a:r>
            <a:r>
              <a:rPr lang="en-US" sz="1200" b="1" dirty="0" err="1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Icones</a:t>
            </a:r>
            <a:r>
              <a:rPr lang="en-US" sz="12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/Yellow.png" 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 </a:t>
            </a:r>
            <a:r>
              <a:rPr lang="en-US" sz="12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200" b="1" dirty="0" err="1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Jaune</a:t>
            </a:r>
            <a:r>
              <a:rPr lang="en-US" sz="12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  <a:endParaRPr lang="fr-FR" sz="1200" b="1" dirty="0">
              <a:solidFill>
                <a:srgbClr val="DCDCDC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rootItem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-&gt;child(</a:t>
            </a:r>
            <a:r>
              <a:rPr lang="en-US" sz="12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)-&gt;</a:t>
            </a:r>
            <a:r>
              <a:rPr lang="en-US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setChild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QStandardItem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12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"255" 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  <a:endParaRPr lang="fr-FR" sz="1200" b="1" dirty="0">
              <a:solidFill>
                <a:srgbClr val="DCDCDC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rootItem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-&gt;child(</a:t>
            </a:r>
            <a:r>
              <a:rPr lang="en-US" sz="12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)-&gt;</a:t>
            </a:r>
            <a:r>
              <a:rPr lang="en-US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setChild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QStandardItem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12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"255" 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  <a:endParaRPr lang="fr-FR" sz="1200" b="1" dirty="0">
              <a:solidFill>
                <a:srgbClr val="DCDCDC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rootItem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-&gt;child(</a:t>
            </a:r>
            <a:r>
              <a:rPr lang="en-US" sz="12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)-&gt;</a:t>
            </a:r>
            <a:r>
              <a:rPr lang="en-US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setChild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QStandardItem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12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"0"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});</a:t>
            </a:r>
            <a:endParaRPr lang="fr-FR" sz="1200" b="1" dirty="0">
              <a:solidFill>
                <a:srgbClr val="DCDCDC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ZoneTexte 17"/>
          <p:cNvSpPr txBox="1"/>
          <p:nvPr/>
        </p:nvSpPr>
        <p:spPr bwMode="auto">
          <a:xfrm>
            <a:off x="4033619" y="3935666"/>
            <a:ext cx="649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fr-FR" sz="1100" dirty="0" smtClean="0">
                <a:latin typeface="Calibri" panose="020F0502020204030204" pitchFamily="34" charset="0"/>
                <a:cs typeface="Consolas" panose="020B0609020204030204" pitchFamily="49" charset="0"/>
              </a:rPr>
              <a:t>Ligne = 0</a:t>
            </a:r>
          </a:p>
        </p:txBody>
      </p:sp>
      <p:grpSp>
        <p:nvGrpSpPr>
          <p:cNvPr id="43" name="Groupe 42"/>
          <p:cNvGrpSpPr/>
          <p:nvPr/>
        </p:nvGrpSpPr>
        <p:grpSpPr>
          <a:xfrm>
            <a:off x="4683419" y="3850622"/>
            <a:ext cx="1295400" cy="389844"/>
            <a:chOff x="4281063" y="4239306"/>
            <a:chExt cx="1295400" cy="389844"/>
          </a:xfrm>
        </p:grpSpPr>
        <p:sp>
          <p:nvSpPr>
            <p:cNvPr id="15" name="Rectangle 14"/>
            <p:cNvSpPr/>
            <p:nvPr/>
          </p:nvSpPr>
          <p:spPr>
            <a:xfrm>
              <a:off x="4433463" y="4324350"/>
              <a:ext cx="1143000" cy="304800"/>
            </a:xfrm>
            <a:prstGeom prst="rect">
              <a:avLst/>
            </a:prstGeom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288000" rtlCol="0" anchor="ctr">
              <a:noAutofit/>
            </a:bodyPr>
            <a:lstStyle/>
            <a:p>
              <a:r>
                <a:rPr lang="fr-FR" sz="1200" dirty="0" smtClean="0">
                  <a:latin typeface="Calibri" panose="020F0502020204030204" pitchFamily="34" charset="0"/>
                </a:rPr>
                <a:t>Orange</a:t>
              </a:r>
            </a:p>
          </p:txBody>
        </p:sp>
        <p:cxnSp>
          <p:nvCxnSpPr>
            <p:cNvPr id="20" name="Connecteur en angle 19"/>
            <p:cNvCxnSpPr>
              <a:endCxn id="15" idx="1"/>
            </p:cNvCxnSpPr>
            <p:nvPr/>
          </p:nvCxnSpPr>
          <p:spPr>
            <a:xfrm rot="16200000" flipH="1">
              <a:off x="4238541" y="4281828"/>
              <a:ext cx="237444" cy="152400"/>
            </a:xfrm>
            <a:prstGeom prst="bentConnector2">
              <a:avLst/>
            </a:prstGeom>
            <a:ln>
              <a:tailEnd type="arrow"/>
            </a:ln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pic>
          <p:nvPicPr>
            <p:cNvPr id="28" name="Image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4613" y="4375500"/>
              <a:ext cx="202500" cy="202500"/>
            </a:xfrm>
            <a:prstGeom prst="rect">
              <a:avLst/>
            </a:prstGeom>
            <a:effectLst/>
          </p:spPr>
        </p:pic>
      </p:grpSp>
      <p:grpSp>
        <p:nvGrpSpPr>
          <p:cNvPr id="44" name="Groupe 43"/>
          <p:cNvGrpSpPr/>
          <p:nvPr/>
        </p:nvGrpSpPr>
        <p:grpSpPr>
          <a:xfrm>
            <a:off x="5978819" y="3935665"/>
            <a:ext cx="609600" cy="304800"/>
            <a:chOff x="5576463" y="4324349"/>
            <a:chExt cx="609600" cy="304800"/>
          </a:xfrm>
        </p:grpSpPr>
        <p:sp>
          <p:nvSpPr>
            <p:cNvPr id="22" name="Rectangle 21"/>
            <p:cNvSpPr/>
            <p:nvPr/>
          </p:nvSpPr>
          <p:spPr>
            <a:xfrm>
              <a:off x="5728863" y="4324349"/>
              <a:ext cx="457200" cy="304800"/>
            </a:xfrm>
            <a:prstGeom prst="rect">
              <a:avLst/>
            </a:prstGeom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fr-FR" sz="1200" dirty="0" smtClean="0">
                  <a:latin typeface="Calibri" panose="020F0502020204030204" pitchFamily="34" charset="0"/>
                </a:rPr>
                <a:t>255</a:t>
              </a:r>
            </a:p>
          </p:txBody>
        </p:sp>
        <p:cxnSp>
          <p:nvCxnSpPr>
            <p:cNvPr id="33" name="Connecteur droit avec flèche 32"/>
            <p:cNvCxnSpPr>
              <a:stCxn id="15" idx="3"/>
              <a:endCxn id="22" idx="1"/>
            </p:cNvCxnSpPr>
            <p:nvPr/>
          </p:nvCxnSpPr>
          <p:spPr>
            <a:xfrm flipV="1">
              <a:off x="5576463" y="4476749"/>
              <a:ext cx="152400" cy="1"/>
            </a:xfrm>
            <a:prstGeom prst="straightConnector1">
              <a:avLst/>
            </a:prstGeom>
            <a:ln>
              <a:tailEnd type="arrow"/>
            </a:ln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5" name="Groupe 44"/>
          <p:cNvGrpSpPr/>
          <p:nvPr/>
        </p:nvGrpSpPr>
        <p:grpSpPr>
          <a:xfrm>
            <a:off x="6588419" y="3935665"/>
            <a:ext cx="609600" cy="304800"/>
            <a:chOff x="6186063" y="4324349"/>
            <a:chExt cx="609600" cy="304800"/>
          </a:xfrm>
        </p:grpSpPr>
        <p:sp>
          <p:nvSpPr>
            <p:cNvPr id="23" name="Rectangle 22"/>
            <p:cNvSpPr/>
            <p:nvPr/>
          </p:nvSpPr>
          <p:spPr>
            <a:xfrm>
              <a:off x="6338463" y="4324349"/>
              <a:ext cx="457200" cy="304800"/>
            </a:xfrm>
            <a:prstGeom prst="rect">
              <a:avLst/>
            </a:prstGeom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fr-FR" sz="1200" dirty="0" smtClean="0">
                  <a:latin typeface="Calibri" panose="020F0502020204030204" pitchFamily="34" charset="0"/>
                </a:rPr>
                <a:t>127</a:t>
              </a:r>
            </a:p>
          </p:txBody>
        </p:sp>
        <p:cxnSp>
          <p:nvCxnSpPr>
            <p:cNvPr id="34" name="Connecteur droit avec flèche 33"/>
            <p:cNvCxnSpPr>
              <a:stCxn id="22" idx="3"/>
              <a:endCxn id="23" idx="1"/>
            </p:cNvCxnSpPr>
            <p:nvPr/>
          </p:nvCxnSpPr>
          <p:spPr>
            <a:xfrm>
              <a:off x="6186063" y="4476749"/>
              <a:ext cx="152400" cy="0"/>
            </a:xfrm>
            <a:prstGeom prst="straightConnector1">
              <a:avLst/>
            </a:prstGeom>
            <a:ln>
              <a:tailEnd type="arrow"/>
            </a:ln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6" name="Groupe 45"/>
          <p:cNvGrpSpPr/>
          <p:nvPr/>
        </p:nvGrpSpPr>
        <p:grpSpPr>
          <a:xfrm>
            <a:off x="7198019" y="3935665"/>
            <a:ext cx="609600" cy="304800"/>
            <a:chOff x="6795663" y="4324349"/>
            <a:chExt cx="609600" cy="304800"/>
          </a:xfrm>
        </p:grpSpPr>
        <p:sp>
          <p:nvSpPr>
            <p:cNvPr id="24" name="Rectangle 23"/>
            <p:cNvSpPr/>
            <p:nvPr/>
          </p:nvSpPr>
          <p:spPr>
            <a:xfrm>
              <a:off x="6948063" y="4324349"/>
              <a:ext cx="457200" cy="304800"/>
            </a:xfrm>
            <a:prstGeom prst="rect">
              <a:avLst/>
            </a:prstGeom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fr-FR" sz="1200" dirty="0" smtClean="0">
                  <a:latin typeface="Calibri" panose="020F0502020204030204" pitchFamily="34" charset="0"/>
                </a:rPr>
                <a:t>0</a:t>
              </a:r>
            </a:p>
          </p:txBody>
        </p:sp>
        <p:cxnSp>
          <p:nvCxnSpPr>
            <p:cNvPr id="35" name="Connecteur droit avec flèche 34"/>
            <p:cNvCxnSpPr>
              <a:stCxn id="23" idx="3"/>
              <a:endCxn id="24" idx="1"/>
            </p:cNvCxnSpPr>
            <p:nvPr/>
          </p:nvCxnSpPr>
          <p:spPr>
            <a:xfrm>
              <a:off x="6795663" y="4476749"/>
              <a:ext cx="152400" cy="0"/>
            </a:xfrm>
            <a:prstGeom prst="straightConnector1">
              <a:avLst/>
            </a:prstGeom>
            <a:ln>
              <a:tailEnd type="arrow"/>
            </a:ln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7" name="Groupe 66"/>
          <p:cNvGrpSpPr/>
          <p:nvPr/>
        </p:nvGrpSpPr>
        <p:grpSpPr>
          <a:xfrm>
            <a:off x="3505200" y="3181350"/>
            <a:ext cx="4401526" cy="671900"/>
            <a:chOff x="3505200" y="4019550"/>
            <a:chExt cx="4401526" cy="671900"/>
          </a:xfrm>
        </p:grpSpPr>
        <p:sp>
          <p:nvSpPr>
            <p:cNvPr id="47" name="Rectangle 46"/>
            <p:cNvSpPr/>
            <p:nvPr/>
          </p:nvSpPr>
          <p:spPr>
            <a:xfrm>
              <a:off x="3595263" y="4019550"/>
              <a:ext cx="1119474" cy="276999"/>
            </a:xfrm>
            <a:prstGeom prst="rect">
              <a:avLst/>
            </a:prstGeom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fr-FR" sz="1200" dirty="0" smtClean="0">
                  <a:latin typeface="Calibri" panose="020F0502020204030204" pitchFamily="34" charset="0"/>
                </a:rPr>
                <a:t>Elément racine</a:t>
              </a:r>
            </a:p>
          </p:txBody>
        </p:sp>
        <p:grpSp>
          <p:nvGrpSpPr>
            <p:cNvPr id="48" name="Groupe 47"/>
            <p:cNvGrpSpPr/>
            <p:nvPr/>
          </p:nvGrpSpPr>
          <p:grpSpPr>
            <a:xfrm>
              <a:off x="4155000" y="4296548"/>
              <a:ext cx="1828797" cy="394902"/>
              <a:chOff x="4155000" y="4296548"/>
              <a:chExt cx="1828797" cy="394902"/>
            </a:xfrm>
          </p:grpSpPr>
          <p:grpSp>
            <p:nvGrpSpPr>
              <p:cNvPr id="49" name="Groupe 48"/>
              <p:cNvGrpSpPr/>
              <p:nvPr/>
            </p:nvGrpSpPr>
            <p:grpSpPr>
              <a:xfrm>
                <a:off x="4155000" y="4296548"/>
                <a:ext cx="1828797" cy="394902"/>
                <a:chOff x="4155000" y="4296548"/>
                <a:chExt cx="1828797" cy="394902"/>
              </a:xfrm>
            </p:grpSpPr>
            <p:sp>
              <p:nvSpPr>
                <p:cNvPr id="51" name="Rectangle 50"/>
                <p:cNvSpPr/>
                <p:nvPr/>
              </p:nvSpPr>
              <p:spPr>
                <a:xfrm>
                  <a:off x="4307397" y="4386650"/>
                  <a:ext cx="1676400" cy="304800"/>
                </a:xfrm>
                <a:prstGeom prst="rect">
                  <a:avLst/>
                </a:prstGeom>
                <a:effectLst>
                  <a:outerShdw blurRad="40000" dist="20000" dir="5400000" rotWithShape="0">
                    <a:schemeClr val="dk2">
                      <a:alpha val="38000"/>
                    </a:scheme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lIns="288000" rtlCol="0" anchor="ctr">
                  <a:noAutofit/>
                </a:bodyPr>
                <a:lstStyle/>
                <a:p>
                  <a:r>
                    <a:rPr lang="fr-FR" sz="1200" dirty="0" smtClean="0">
                      <a:latin typeface="Calibri" panose="020F0502020204030204" pitchFamily="34" charset="0"/>
                    </a:rPr>
                    <a:t>Rouge</a:t>
                  </a:r>
                </a:p>
              </p:txBody>
            </p:sp>
            <p:cxnSp>
              <p:nvCxnSpPr>
                <p:cNvPr id="52" name="Connecteur en angle 51"/>
                <p:cNvCxnSpPr>
                  <a:stCxn id="47" idx="2"/>
                  <a:endCxn id="51" idx="1"/>
                </p:cNvCxnSpPr>
                <p:nvPr/>
              </p:nvCxnSpPr>
              <p:spPr>
                <a:xfrm rot="16200000" flipH="1">
                  <a:off x="4109948" y="4341600"/>
                  <a:ext cx="242501" cy="152397"/>
                </a:xfrm>
                <a:prstGeom prst="bentConnector2">
                  <a:avLst/>
                </a:prstGeom>
                <a:ln>
                  <a:tailEnd type="arrow"/>
                </a:ln>
                <a:effectLst>
                  <a:outerShdw blurRad="40000" dist="20000" dir="5400000" rotWithShape="0">
                    <a:schemeClr val="dk2">
                      <a:alpha val="38000"/>
                    </a:schemeClr>
                  </a:outerShdw>
                </a:effectLst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0" name="Image 4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58547" y="4437799"/>
                <a:ext cx="202500" cy="202500"/>
              </a:xfrm>
              <a:prstGeom prst="rect">
                <a:avLst/>
              </a:prstGeom>
              <a:effectLst/>
            </p:spPr>
          </p:pic>
        </p:grpSp>
        <p:grpSp>
          <p:nvGrpSpPr>
            <p:cNvPr id="53" name="Groupe 52"/>
            <p:cNvGrpSpPr/>
            <p:nvPr/>
          </p:nvGrpSpPr>
          <p:grpSpPr>
            <a:xfrm>
              <a:off x="5983797" y="4386649"/>
              <a:ext cx="609600" cy="304800"/>
              <a:chOff x="5983797" y="4386649"/>
              <a:chExt cx="609600" cy="3048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36197" y="4386649"/>
                <a:ext cx="457200" cy="304800"/>
              </a:xfrm>
              <a:prstGeom prst="rect">
                <a:avLst/>
              </a:prstGeom>
              <a:effectLst>
                <a:outerShdw blurRad="40000" dist="20000" dir="5400000" rotWithShape="0">
                  <a:schemeClr val="dk2">
                    <a:alpha val="38000"/>
                  </a:scheme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90000" rtlCol="0" anchor="ctr">
                <a:noAutofit/>
              </a:bodyPr>
              <a:lstStyle/>
              <a:p>
                <a:pPr algn="ctr"/>
                <a:r>
                  <a:rPr lang="fr-FR" sz="1200" dirty="0" smtClean="0">
                    <a:latin typeface="Calibri" panose="020F0502020204030204" pitchFamily="34" charset="0"/>
                  </a:rPr>
                  <a:t>255</a:t>
                </a:r>
              </a:p>
            </p:txBody>
          </p:sp>
          <p:cxnSp>
            <p:nvCxnSpPr>
              <p:cNvPr id="55" name="Connecteur droit avec flèche 54"/>
              <p:cNvCxnSpPr>
                <a:stCxn id="51" idx="3"/>
                <a:endCxn id="54" idx="1"/>
              </p:cNvCxnSpPr>
              <p:nvPr/>
            </p:nvCxnSpPr>
            <p:spPr>
              <a:xfrm flipV="1">
                <a:off x="5983797" y="4539049"/>
                <a:ext cx="152400" cy="1"/>
              </a:xfrm>
              <a:prstGeom prst="straightConnector1">
                <a:avLst/>
              </a:prstGeom>
              <a:ln>
                <a:tailEnd type="arrow"/>
              </a:ln>
              <a:effectLst>
                <a:outerShdw blurRad="40000" dist="20000" dir="5400000" rotWithShape="0">
                  <a:schemeClr val="dk2">
                    <a:alpha val="38000"/>
                  </a:schemeClr>
                </a:outerShdw>
              </a:effectLst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e 55"/>
            <p:cNvGrpSpPr/>
            <p:nvPr/>
          </p:nvGrpSpPr>
          <p:grpSpPr>
            <a:xfrm>
              <a:off x="6593397" y="4386649"/>
              <a:ext cx="609600" cy="304800"/>
              <a:chOff x="6593397" y="4386649"/>
              <a:chExt cx="609600" cy="304800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6745797" y="4386649"/>
                <a:ext cx="457200" cy="304800"/>
              </a:xfrm>
              <a:prstGeom prst="rect">
                <a:avLst/>
              </a:prstGeom>
              <a:effectLst>
                <a:outerShdw blurRad="40000" dist="20000" dir="5400000" rotWithShape="0">
                  <a:schemeClr val="dk2">
                    <a:alpha val="38000"/>
                  </a:scheme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90000" rtlCol="0" anchor="ctr">
                <a:noAutofit/>
              </a:bodyPr>
              <a:lstStyle/>
              <a:p>
                <a:pPr algn="ctr"/>
                <a:r>
                  <a:rPr lang="fr-FR" sz="1200" dirty="0" smtClean="0">
                    <a:latin typeface="Calibri" panose="020F0502020204030204" pitchFamily="34" charset="0"/>
                  </a:rPr>
                  <a:t>0</a:t>
                </a:r>
              </a:p>
            </p:txBody>
          </p:sp>
          <p:cxnSp>
            <p:nvCxnSpPr>
              <p:cNvPr id="58" name="Connecteur droit avec flèche 57"/>
              <p:cNvCxnSpPr>
                <a:stCxn id="54" idx="3"/>
                <a:endCxn id="57" idx="1"/>
              </p:cNvCxnSpPr>
              <p:nvPr/>
            </p:nvCxnSpPr>
            <p:spPr>
              <a:xfrm>
                <a:off x="6593397" y="4539049"/>
                <a:ext cx="152400" cy="0"/>
              </a:xfrm>
              <a:prstGeom prst="straightConnector1">
                <a:avLst/>
              </a:prstGeom>
              <a:ln>
                <a:tailEnd type="arrow"/>
              </a:ln>
              <a:effectLst>
                <a:outerShdw blurRad="40000" dist="20000" dir="5400000" rotWithShape="0">
                  <a:schemeClr val="dk2">
                    <a:alpha val="38000"/>
                  </a:schemeClr>
                </a:outerShdw>
              </a:effectLst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e 58"/>
            <p:cNvGrpSpPr/>
            <p:nvPr/>
          </p:nvGrpSpPr>
          <p:grpSpPr>
            <a:xfrm>
              <a:off x="7202997" y="4386649"/>
              <a:ext cx="609600" cy="304800"/>
              <a:chOff x="7202997" y="4386649"/>
              <a:chExt cx="609600" cy="304800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7355397" y="4386649"/>
                <a:ext cx="457200" cy="304800"/>
              </a:xfrm>
              <a:prstGeom prst="rect">
                <a:avLst/>
              </a:prstGeom>
              <a:effectLst>
                <a:outerShdw blurRad="40000" dist="20000" dir="5400000" rotWithShape="0">
                  <a:schemeClr val="dk2">
                    <a:alpha val="38000"/>
                  </a:scheme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90000" rtlCol="0" anchor="ctr">
                <a:noAutofit/>
              </a:bodyPr>
              <a:lstStyle/>
              <a:p>
                <a:pPr algn="ctr"/>
                <a:r>
                  <a:rPr lang="fr-FR" sz="1200" dirty="0" smtClean="0">
                    <a:latin typeface="Calibri" panose="020F0502020204030204" pitchFamily="34" charset="0"/>
                  </a:rPr>
                  <a:t>0</a:t>
                </a:r>
              </a:p>
            </p:txBody>
          </p:sp>
          <p:cxnSp>
            <p:nvCxnSpPr>
              <p:cNvPr id="61" name="Connecteur droit avec flèche 60"/>
              <p:cNvCxnSpPr>
                <a:stCxn id="57" idx="3"/>
                <a:endCxn id="60" idx="1"/>
              </p:cNvCxnSpPr>
              <p:nvPr/>
            </p:nvCxnSpPr>
            <p:spPr>
              <a:xfrm>
                <a:off x="7202997" y="4539049"/>
                <a:ext cx="152400" cy="0"/>
              </a:xfrm>
              <a:prstGeom prst="straightConnector1">
                <a:avLst/>
              </a:prstGeom>
              <a:ln>
                <a:tailEnd type="arrow"/>
              </a:ln>
              <a:effectLst>
                <a:outerShdw blurRad="40000" dist="20000" dir="5400000" rotWithShape="0">
                  <a:schemeClr val="dk2">
                    <a:alpha val="38000"/>
                  </a:schemeClr>
                </a:outerShdw>
              </a:effectLst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62" name="ZoneTexte 61"/>
            <p:cNvSpPr txBox="1"/>
            <p:nvPr/>
          </p:nvSpPr>
          <p:spPr bwMode="auto">
            <a:xfrm>
              <a:off x="5181597" y="4049245"/>
              <a:ext cx="878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fr-FR" sz="1400" dirty="0" smtClean="0">
                  <a:latin typeface="Calibri" panose="020F0502020204030204" pitchFamily="34" charset="0"/>
                  <a:cs typeface="Consolas" panose="020B0609020204030204" pitchFamily="49" charset="0"/>
                </a:rPr>
                <a:t>Colonne = 0</a:t>
              </a:r>
            </a:p>
          </p:txBody>
        </p:sp>
        <p:sp>
          <p:nvSpPr>
            <p:cNvPr id="63" name="ZoneTexte 62"/>
            <p:cNvSpPr txBox="1"/>
            <p:nvPr/>
          </p:nvSpPr>
          <p:spPr bwMode="auto">
            <a:xfrm>
              <a:off x="6059997" y="4049245"/>
              <a:ext cx="6096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400" dirty="0" smtClean="0">
                  <a:latin typeface="Calibri" panose="020F0502020204030204" pitchFamily="34" charset="0"/>
                  <a:cs typeface="Consolas" panose="020B0609020204030204" pitchFamily="49" charset="0"/>
                </a:rPr>
                <a:t>Col. = 1</a:t>
              </a:r>
            </a:p>
          </p:txBody>
        </p:sp>
        <p:sp>
          <p:nvSpPr>
            <p:cNvPr id="64" name="ZoneTexte 63"/>
            <p:cNvSpPr txBox="1"/>
            <p:nvPr/>
          </p:nvSpPr>
          <p:spPr bwMode="auto">
            <a:xfrm>
              <a:off x="6669597" y="4049245"/>
              <a:ext cx="6096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400" dirty="0" smtClean="0">
                  <a:latin typeface="Calibri" panose="020F0502020204030204" pitchFamily="34" charset="0"/>
                  <a:cs typeface="Consolas" panose="020B0609020204030204" pitchFamily="49" charset="0"/>
                </a:rPr>
                <a:t>Col. = 2</a:t>
              </a:r>
            </a:p>
          </p:txBody>
        </p:sp>
        <p:sp>
          <p:nvSpPr>
            <p:cNvPr id="65" name="ZoneTexte 64"/>
            <p:cNvSpPr txBox="1"/>
            <p:nvPr/>
          </p:nvSpPr>
          <p:spPr bwMode="auto">
            <a:xfrm>
              <a:off x="7297126" y="4049245"/>
              <a:ext cx="6096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400" dirty="0" smtClean="0">
                  <a:latin typeface="Calibri" panose="020F0502020204030204" pitchFamily="34" charset="0"/>
                  <a:cs typeface="Consolas" panose="020B0609020204030204" pitchFamily="49" charset="0"/>
                </a:rPr>
                <a:t>Col. = 3</a:t>
              </a:r>
            </a:p>
          </p:txBody>
        </p:sp>
        <p:sp>
          <p:nvSpPr>
            <p:cNvPr id="66" name="ZoneTexte 65"/>
            <p:cNvSpPr txBox="1"/>
            <p:nvPr/>
          </p:nvSpPr>
          <p:spPr bwMode="auto">
            <a:xfrm>
              <a:off x="3505200" y="4386650"/>
              <a:ext cx="6498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fr-FR" sz="1400" dirty="0" smtClean="0">
                  <a:latin typeface="Calibri" panose="020F0502020204030204" pitchFamily="34" charset="0"/>
                  <a:cs typeface="Consolas" panose="020B0609020204030204" pitchFamily="49" charset="0"/>
                </a:rPr>
                <a:t>Ligne = 0</a:t>
              </a:r>
            </a:p>
          </p:txBody>
        </p:sp>
      </p:grpSp>
      <p:sp>
        <p:nvSpPr>
          <p:cNvPr id="72" name="ZoneTexte 71"/>
          <p:cNvSpPr txBox="1"/>
          <p:nvPr/>
        </p:nvSpPr>
        <p:spPr bwMode="auto">
          <a:xfrm>
            <a:off x="4033032" y="4316666"/>
            <a:ext cx="649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fr-FR" sz="1100" dirty="0" smtClean="0">
                <a:latin typeface="Calibri" panose="020F0502020204030204" pitchFamily="34" charset="0"/>
                <a:cs typeface="Consolas" panose="020B0609020204030204" pitchFamily="49" charset="0"/>
              </a:rPr>
              <a:t>Ligne = 1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4682832" y="4088066"/>
            <a:ext cx="1295400" cy="533400"/>
            <a:chOff x="4689182" y="4088066"/>
            <a:chExt cx="1295400" cy="533400"/>
          </a:xfrm>
        </p:grpSpPr>
        <p:sp>
          <p:nvSpPr>
            <p:cNvPr id="69" name="Rectangle 68"/>
            <p:cNvSpPr/>
            <p:nvPr/>
          </p:nvSpPr>
          <p:spPr>
            <a:xfrm>
              <a:off x="4841582" y="4316666"/>
              <a:ext cx="1143000" cy="304800"/>
            </a:xfrm>
            <a:prstGeom prst="rect">
              <a:avLst/>
            </a:prstGeom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288000" rtlCol="0" anchor="ctr">
              <a:noAutofit/>
            </a:bodyPr>
            <a:lstStyle/>
            <a:p>
              <a:r>
                <a:rPr lang="fr-FR" sz="1200" dirty="0" smtClean="0">
                  <a:latin typeface="Calibri" panose="020F0502020204030204" pitchFamily="34" charset="0"/>
                </a:rPr>
                <a:t>Jaune</a:t>
              </a:r>
              <a:endParaRPr lang="fr-FR" sz="1200" dirty="0">
                <a:latin typeface="Calibri" panose="020F0502020204030204" pitchFamily="34" charset="0"/>
              </a:endParaRPr>
            </a:p>
          </p:txBody>
        </p:sp>
        <p:cxnSp>
          <p:nvCxnSpPr>
            <p:cNvPr id="73" name="Connecteur en angle 72"/>
            <p:cNvCxnSpPr>
              <a:endCxn id="69" idx="1"/>
            </p:cNvCxnSpPr>
            <p:nvPr/>
          </p:nvCxnSpPr>
          <p:spPr>
            <a:xfrm rot="16200000" flipH="1">
              <a:off x="4574882" y="4202366"/>
              <a:ext cx="381000" cy="152400"/>
            </a:xfrm>
            <a:prstGeom prst="bentConnector2">
              <a:avLst/>
            </a:prstGeom>
            <a:ln>
              <a:tailEnd type="arrow"/>
            </a:ln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pic>
          <p:nvPicPr>
            <p:cNvPr id="77" name="Image 7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2732" y="4367816"/>
              <a:ext cx="202500" cy="202500"/>
            </a:xfrm>
            <a:prstGeom prst="rect">
              <a:avLst/>
            </a:prstGeom>
            <a:effectLst/>
          </p:spPr>
        </p:pic>
      </p:grpSp>
      <p:grpSp>
        <p:nvGrpSpPr>
          <p:cNvPr id="12" name="Groupe 11"/>
          <p:cNvGrpSpPr/>
          <p:nvPr/>
        </p:nvGrpSpPr>
        <p:grpSpPr>
          <a:xfrm>
            <a:off x="5975057" y="4316665"/>
            <a:ext cx="612775" cy="304800"/>
            <a:chOff x="5981407" y="4316665"/>
            <a:chExt cx="612775" cy="304800"/>
          </a:xfrm>
        </p:grpSpPr>
        <p:sp>
          <p:nvSpPr>
            <p:cNvPr id="74" name="Rectangle 73"/>
            <p:cNvSpPr/>
            <p:nvPr/>
          </p:nvSpPr>
          <p:spPr>
            <a:xfrm>
              <a:off x="6136982" y="4316665"/>
              <a:ext cx="457200" cy="304800"/>
            </a:xfrm>
            <a:prstGeom prst="rect">
              <a:avLst/>
            </a:prstGeom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fr-FR" sz="1200" dirty="0" smtClean="0">
                  <a:latin typeface="Calibri" panose="020F0502020204030204" pitchFamily="34" charset="0"/>
                </a:rPr>
                <a:t>255</a:t>
              </a:r>
            </a:p>
          </p:txBody>
        </p:sp>
        <p:cxnSp>
          <p:nvCxnSpPr>
            <p:cNvPr id="78" name="Connecteur droit avec flèche 77"/>
            <p:cNvCxnSpPr>
              <a:stCxn id="69" idx="3"/>
              <a:endCxn id="74" idx="1"/>
            </p:cNvCxnSpPr>
            <p:nvPr/>
          </p:nvCxnSpPr>
          <p:spPr>
            <a:xfrm flipV="1">
              <a:off x="5981407" y="4469065"/>
              <a:ext cx="155575" cy="1"/>
            </a:xfrm>
            <a:prstGeom prst="straightConnector1">
              <a:avLst/>
            </a:prstGeom>
            <a:ln>
              <a:tailEnd type="arrow"/>
            </a:ln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3" name="Groupe 12"/>
          <p:cNvGrpSpPr/>
          <p:nvPr/>
        </p:nvGrpSpPr>
        <p:grpSpPr>
          <a:xfrm>
            <a:off x="6584657" y="4316665"/>
            <a:ext cx="612775" cy="304800"/>
            <a:chOff x="6591007" y="4316665"/>
            <a:chExt cx="612775" cy="304800"/>
          </a:xfrm>
        </p:grpSpPr>
        <p:sp>
          <p:nvSpPr>
            <p:cNvPr id="75" name="Rectangle 74"/>
            <p:cNvSpPr/>
            <p:nvPr/>
          </p:nvSpPr>
          <p:spPr>
            <a:xfrm>
              <a:off x="6746582" y="4316665"/>
              <a:ext cx="457200" cy="304800"/>
            </a:xfrm>
            <a:prstGeom prst="rect">
              <a:avLst/>
            </a:prstGeom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fr-FR" sz="1200" dirty="0" smtClean="0">
                  <a:latin typeface="Calibri" panose="020F0502020204030204" pitchFamily="34" charset="0"/>
                </a:rPr>
                <a:t>255</a:t>
              </a:r>
            </a:p>
          </p:txBody>
        </p:sp>
        <p:cxnSp>
          <p:nvCxnSpPr>
            <p:cNvPr id="79" name="Connecteur droit avec flèche 78"/>
            <p:cNvCxnSpPr>
              <a:stCxn id="74" idx="3"/>
              <a:endCxn id="75" idx="1"/>
            </p:cNvCxnSpPr>
            <p:nvPr/>
          </p:nvCxnSpPr>
          <p:spPr>
            <a:xfrm>
              <a:off x="6591007" y="4469065"/>
              <a:ext cx="155575" cy="0"/>
            </a:xfrm>
            <a:prstGeom prst="straightConnector1">
              <a:avLst/>
            </a:prstGeom>
            <a:ln>
              <a:tailEnd type="arrow"/>
            </a:ln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4" name="Groupe 13"/>
          <p:cNvGrpSpPr/>
          <p:nvPr/>
        </p:nvGrpSpPr>
        <p:grpSpPr>
          <a:xfrm>
            <a:off x="7194257" y="4316665"/>
            <a:ext cx="612775" cy="304800"/>
            <a:chOff x="7200607" y="4316665"/>
            <a:chExt cx="612775" cy="304800"/>
          </a:xfrm>
        </p:grpSpPr>
        <p:sp>
          <p:nvSpPr>
            <p:cNvPr id="76" name="Rectangle 75"/>
            <p:cNvSpPr/>
            <p:nvPr/>
          </p:nvSpPr>
          <p:spPr>
            <a:xfrm>
              <a:off x="7356182" y="4316665"/>
              <a:ext cx="457200" cy="304800"/>
            </a:xfrm>
            <a:prstGeom prst="rect">
              <a:avLst/>
            </a:prstGeom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fr-FR" sz="1200" dirty="0" smtClean="0">
                  <a:latin typeface="Calibri" panose="020F0502020204030204" pitchFamily="34" charset="0"/>
                </a:rPr>
                <a:t>0</a:t>
              </a:r>
            </a:p>
          </p:txBody>
        </p:sp>
        <p:cxnSp>
          <p:nvCxnSpPr>
            <p:cNvPr id="80" name="Connecteur droit avec flèche 79"/>
            <p:cNvCxnSpPr>
              <a:stCxn id="75" idx="3"/>
              <a:endCxn id="76" idx="1"/>
            </p:cNvCxnSpPr>
            <p:nvPr/>
          </p:nvCxnSpPr>
          <p:spPr>
            <a:xfrm>
              <a:off x="7200607" y="4469065"/>
              <a:ext cx="155575" cy="0"/>
            </a:xfrm>
            <a:prstGeom prst="straightConnector1">
              <a:avLst/>
            </a:prstGeom>
            <a:ln>
              <a:tailEnd type="arrow"/>
            </a:ln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94028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ZoneTexte 80"/>
          <p:cNvSpPr txBox="1"/>
          <p:nvPr/>
        </p:nvSpPr>
        <p:spPr bwMode="auto">
          <a:xfrm>
            <a:off x="3505200" y="4456278"/>
            <a:ext cx="649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fr-FR" sz="1400" dirty="0" smtClean="0">
                <a:latin typeface="Calibri" panose="020F0502020204030204" pitchFamily="34" charset="0"/>
                <a:cs typeface="Consolas" panose="020B0609020204030204" pitchFamily="49" charset="0"/>
              </a:rPr>
              <a:t>Ligne = 1</a:t>
            </a:r>
          </a:p>
        </p:txBody>
      </p:sp>
      <p:sp>
        <p:nvSpPr>
          <p:cNvPr id="89" name="ZoneTexte 88"/>
          <p:cNvSpPr txBox="1"/>
          <p:nvPr/>
        </p:nvSpPr>
        <p:spPr bwMode="auto">
          <a:xfrm>
            <a:off x="4039005" y="4629151"/>
            <a:ext cx="649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fr-FR" sz="1100" dirty="0" smtClean="0">
                <a:latin typeface="Calibri" panose="020F0502020204030204" pitchFamily="34" charset="0"/>
                <a:cs typeface="Consolas" panose="020B0609020204030204" pitchFamily="49" charset="0"/>
              </a:rPr>
              <a:t>Ligne = 0</a:t>
            </a:r>
          </a:p>
        </p:txBody>
      </p:sp>
      <p:grpSp>
        <p:nvGrpSpPr>
          <p:cNvPr id="9" name="Groupe 8"/>
          <p:cNvGrpSpPr/>
          <p:nvPr/>
        </p:nvGrpSpPr>
        <p:grpSpPr>
          <a:xfrm>
            <a:off x="4155405" y="3181350"/>
            <a:ext cx="3657600" cy="1371600"/>
            <a:chOff x="4155405" y="3257550"/>
            <a:chExt cx="3657600" cy="1371600"/>
          </a:xfrm>
        </p:grpSpPr>
        <p:sp>
          <p:nvSpPr>
            <p:cNvPr id="68" name="Rectangle 67"/>
            <p:cNvSpPr/>
            <p:nvPr/>
          </p:nvSpPr>
          <p:spPr>
            <a:xfrm>
              <a:off x="4307805" y="4324350"/>
              <a:ext cx="1676400" cy="304800"/>
            </a:xfrm>
            <a:prstGeom prst="rect">
              <a:avLst/>
            </a:prstGeom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288000" rtlCol="0" anchor="ctr">
              <a:noAutofit/>
            </a:bodyPr>
            <a:lstStyle/>
            <a:p>
              <a:r>
                <a:rPr lang="fr-FR" sz="1200" dirty="0">
                  <a:latin typeface="Calibri" panose="020F0502020204030204" pitchFamily="34" charset="0"/>
                </a:rPr>
                <a:t>Vert</a:t>
              </a:r>
            </a:p>
          </p:txBody>
        </p:sp>
        <p:cxnSp>
          <p:nvCxnSpPr>
            <p:cNvPr id="83" name="Connecteur en angle 82"/>
            <p:cNvCxnSpPr>
              <a:endCxn id="68" idx="1"/>
            </p:cNvCxnSpPr>
            <p:nvPr/>
          </p:nvCxnSpPr>
          <p:spPr>
            <a:xfrm rot="16200000" flipH="1">
              <a:off x="3622005" y="3790950"/>
              <a:ext cx="1219200" cy="152400"/>
            </a:xfrm>
            <a:prstGeom prst="bentConnector2">
              <a:avLst/>
            </a:prstGeom>
            <a:ln>
              <a:tailEnd type="arrow"/>
            </a:ln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pic>
          <p:nvPicPr>
            <p:cNvPr id="84" name="Image 8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8955" y="4375499"/>
              <a:ext cx="202500" cy="202500"/>
            </a:xfrm>
            <a:prstGeom prst="rect">
              <a:avLst/>
            </a:prstGeom>
            <a:effectLst/>
          </p:spPr>
        </p:pic>
        <p:sp>
          <p:nvSpPr>
            <p:cNvPr id="85" name="Rectangle 84"/>
            <p:cNvSpPr/>
            <p:nvPr/>
          </p:nvSpPr>
          <p:spPr>
            <a:xfrm>
              <a:off x="6136605" y="4324349"/>
              <a:ext cx="457200" cy="304800"/>
            </a:xfrm>
            <a:prstGeom prst="rect">
              <a:avLst/>
            </a:prstGeom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fr-FR" sz="1200" dirty="0" smtClean="0">
                  <a:latin typeface="Calibri" panose="020F0502020204030204" pitchFamily="34" charset="0"/>
                </a:rPr>
                <a:t>0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746205" y="4324349"/>
              <a:ext cx="457200" cy="304800"/>
            </a:xfrm>
            <a:prstGeom prst="rect">
              <a:avLst/>
            </a:prstGeom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fr-FR" sz="1200" dirty="0" smtClean="0">
                  <a:latin typeface="Calibri" panose="020F0502020204030204" pitchFamily="34" charset="0"/>
                </a:rPr>
                <a:t>255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355805" y="4324349"/>
              <a:ext cx="457200" cy="304800"/>
            </a:xfrm>
            <a:prstGeom prst="rect">
              <a:avLst/>
            </a:prstGeom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fr-FR" sz="1200" dirty="0" smtClean="0">
                  <a:latin typeface="Calibri" panose="020F0502020204030204" pitchFamily="34" charset="0"/>
                </a:rPr>
                <a:t>0</a:t>
              </a:r>
            </a:p>
          </p:txBody>
        </p:sp>
        <p:cxnSp>
          <p:nvCxnSpPr>
            <p:cNvPr id="95" name="Connecteur droit avec flèche 94"/>
            <p:cNvCxnSpPr>
              <a:stCxn id="68" idx="3"/>
              <a:endCxn id="85" idx="1"/>
            </p:cNvCxnSpPr>
            <p:nvPr/>
          </p:nvCxnSpPr>
          <p:spPr>
            <a:xfrm flipV="1">
              <a:off x="5984205" y="4476749"/>
              <a:ext cx="152400" cy="1"/>
            </a:xfrm>
            <a:prstGeom prst="straightConnector1">
              <a:avLst/>
            </a:prstGeom>
            <a:ln>
              <a:tailEnd type="arrow"/>
            </a:ln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6" name="Connecteur droit avec flèche 95"/>
            <p:cNvCxnSpPr>
              <a:stCxn id="85" idx="3"/>
              <a:endCxn id="86" idx="1"/>
            </p:cNvCxnSpPr>
            <p:nvPr/>
          </p:nvCxnSpPr>
          <p:spPr>
            <a:xfrm>
              <a:off x="6593805" y="4476749"/>
              <a:ext cx="152400" cy="0"/>
            </a:xfrm>
            <a:prstGeom prst="straightConnector1">
              <a:avLst/>
            </a:prstGeom>
            <a:ln>
              <a:tailEnd type="arrow"/>
            </a:ln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7" name="Connecteur droit avec flèche 96"/>
            <p:cNvCxnSpPr>
              <a:stCxn id="86" idx="3"/>
              <a:endCxn id="87" idx="1"/>
            </p:cNvCxnSpPr>
            <p:nvPr/>
          </p:nvCxnSpPr>
          <p:spPr>
            <a:xfrm>
              <a:off x="7203405" y="4476749"/>
              <a:ext cx="152400" cy="0"/>
            </a:xfrm>
            <a:prstGeom prst="straightConnector1">
              <a:avLst/>
            </a:prstGeom>
            <a:ln>
              <a:tailEnd type="arrow"/>
            </a:ln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0" name="Groupe 9"/>
          <p:cNvGrpSpPr/>
          <p:nvPr/>
        </p:nvGrpSpPr>
        <p:grpSpPr>
          <a:xfrm>
            <a:off x="4688806" y="4552951"/>
            <a:ext cx="3124199" cy="381000"/>
            <a:chOff x="4688806" y="4629151"/>
            <a:chExt cx="3124199" cy="381000"/>
          </a:xfrm>
        </p:grpSpPr>
        <p:sp>
          <p:nvSpPr>
            <p:cNvPr id="88" name="Rectangle 87"/>
            <p:cNvSpPr/>
            <p:nvPr/>
          </p:nvSpPr>
          <p:spPr>
            <a:xfrm>
              <a:off x="4841205" y="4705351"/>
              <a:ext cx="1143000" cy="304800"/>
            </a:xfrm>
            <a:prstGeom prst="rect">
              <a:avLst/>
            </a:prstGeom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288000" rtlCol="0" anchor="ctr">
              <a:noAutofit/>
            </a:bodyPr>
            <a:lstStyle/>
            <a:p>
              <a:r>
                <a:rPr lang="fr-FR" sz="1200" dirty="0" smtClean="0">
                  <a:latin typeface="Calibri" panose="020F0502020204030204" pitchFamily="34" charset="0"/>
                </a:rPr>
                <a:t>Vert - Jaune</a:t>
              </a:r>
            </a:p>
          </p:txBody>
        </p:sp>
        <p:cxnSp>
          <p:nvCxnSpPr>
            <p:cNvPr id="90" name="Connecteur en angle 89"/>
            <p:cNvCxnSpPr>
              <a:endCxn id="88" idx="1"/>
            </p:cNvCxnSpPr>
            <p:nvPr/>
          </p:nvCxnSpPr>
          <p:spPr>
            <a:xfrm rot="16200000" flipH="1">
              <a:off x="4650706" y="4667251"/>
              <a:ext cx="228599" cy="152400"/>
            </a:xfrm>
            <a:prstGeom prst="bentConnector2">
              <a:avLst/>
            </a:prstGeom>
            <a:ln>
              <a:tailEnd type="arrow"/>
            </a:ln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91" name="Rectangle 90"/>
            <p:cNvSpPr/>
            <p:nvPr/>
          </p:nvSpPr>
          <p:spPr>
            <a:xfrm>
              <a:off x="6136605" y="4705350"/>
              <a:ext cx="457200" cy="304800"/>
            </a:xfrm>
            <a:prstGeom prst="rect">
              <a:avLst/>
            </a:prstGeom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fr-FR" sz="1200" dirty="0" smtClean="0">
                  <a:latin typeface="Calibri" panose="020F0502020204030204" pitchFamily="34" charset="0"/>
                </a:rPr>
                <a:t>127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746205" y="4705350"/>
              <a:ext cx="457200" cy="304800"/>
            </a:xfrm>
            <a:prstGeom prst="rect">
              <a:avLst/>
            </a:prstGeom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fr-FR" sz="1200" dirty="0" smtClean="0">
                  <a:latin typeface="Calibri" panose="020F0502020204030204" pitchFamily="34" charset="0"/>
                </a:rPr>
                <a:t>255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7355805" y="4705350"/>
              <a:ext cx="457200" cy="304800"/>
            </a:xfrm>
            <a:prstGeom prst="rect">
              <a:avLst/>
            </a:prstGeom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fr-FR" sz="1200" dirty="0" smtClean="0">
                  <a:latin typeface="Calibri" panose="020F0502020204030204" pitchFamily="34" charset="0"/>
                </a:rPr>
                <a:t>0</a:t>
              </a:r>
            </a:p>
          </p:txBody>
        </p:sp>
        <p:pic>
          <p:nvPicPr>
            <p:cNvPr id="94" name="Image 9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2760" y="4756500"/>
              <a:ext cx="202500" cy="202500"/>
            </a:xfrm>
            <a:prstGeom prst="rect">
              <a:avLst/>
            </a:prstGeom>
            <a:effectLst/>
          </p:spPr>
        </p:pic>
        <p:cxnSp>
          <p:nvCxnSpPr>
            <p:cNvPr id="98" name="Connecteur droit avec flèche 97"/>
            <p:cNvCxnSpPr>
              <a:stCxn id="88" idx="3"/>
              <a:endCxn id="91" idx="1"/>
            </p:cNvCxnSpPr>
            <p:nvPr/>
          </p:nvCxnSpPr>
          <p:spPr>
            <a:xfrm flipV="1">
              <a:off x="5984205" y="4857750"/>
              <a:ext cx="152400" cy="1"/>
            </a:xfrm>
            <a:prstGeom prst="straightConnector1">
              <a:avLst/>
            </a:prstGeom>
            <a:ln>
              <a:tailEnd type="arrow"/>
            </a:ln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9" name="Connecteur droit avec flèche 98"/>
            <p:cNvCxnSpPr>
              <a:stCxn id="91" idx="3"/>
              <a:endCxn id="92" idx="1"/>
            </p:cNvCxnSpPr>
            <p:nvPr/>
          </p:nvCxnSpPr>
          <p:spPr>
            <a:xfrm>
              <a:off x="6593805" y="4857750"/>
              <a:ext cx="152400" cy="0"/>
            </a:xfrm>
            <a:prstGeom prst="straightConnector1">
              <a:avLst/>
            </a:prstGeom>
            <a:ln>
              <a:tailEnd type="arrow"/>
            </a:ln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0" name="Connecteur droit avec flèche 99"/>
            <p:cNvCxnSpPr>
              <a:stCxn id="92" idx="3"/>
              <a:endCxn id="93" idx="1"/>
            </p:cNvCxnSpPr>
            <p:nvPr/>
          </p:nvCxnSpPr>
          <p:spPr>
            <a:xfrm>
              <a:off x="7203405" y="4857750"/>
              <a:ext cx="152400" cy="0"/>
            </a:xfrm>
            <a:prstGeom prst="straightConnector1">
              <a:avLst/>
            </a:prstGeom>
            <a:ln>
              <a:tailEnd type="arrow"/>
            </a:ln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6213" indent="-176213"/>
            <a:r>
              <a:rPr lang="fr-FR" sz="1800" dirty="0" smtClean="0"/>
              <a:t>Le modèle peut être vu comme un tableau </a:t>
            </a:r>
            <a:r>
              <a:rPr lang="fr-FR" sz="1800" dirty="0" smtClean="0">
                <a:sym typeface="Wingdings" panose="05000000000000000000" pitchFamily="2" charset="2"/>
              </a:rPr>
              <a:t> ajout de lignes</a:t>
            </a:r>
            <a:endParaRPr lang="fr-FR" sz="1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Benjamin ALBOUY-KISSI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16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fr-FR" sz="1200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Model – View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Patron MVC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Patron Modèle – Vue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Les modèles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Les éléments 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Les vues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Les délégués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Implémentation dans Qt</a:t>
            </a:r>
          </a:p>
          <a:p>
            <a:pPr lvl="1"/>
            <a:r>
              <a:rPr lang="fr-FR" sz="1100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Exemple</a:t>
            </a:r>
          </a:p>
          <a:p>
            <a:pPr lvl="0"/>
            <a:r>
              <a:rPr lang="fr-FR" sz="1200">
                <a:solidFill>
                  <a:srgbClr val="79D2FF"/>
                </a:solidFill>
              </a:rPr>
              <a:t>Annuler – Rétablir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Contexte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Le pattern Commande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Exemple</a:t>
            </a:r>
          </a:p>
          <a:p>
            <a:pPr lvl="0"/>
            <a:r>
              <a:rPr lang="fr-FR" sz="1200">
                <a:solidFill>
                  <a:srgbClr val="79D2FF"/>
                </a:solidFill>
              </a:rPr>
              <a:t>Graphismes optimisés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Mécanisme Graphics View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La scène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La vue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Les éléments graphiques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Les classes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Exemple</a:t>
            </a:r>
          </a:p>
          <a:p>
            <a:pPr lvl="0"/>
            <a:r>
              <a:rPr lang="fr-FR" sz="1200">
                <a:solidFill>
                  <a:srgbClr val="79D2FF"/>
                </a:solidFill>
              </a:rPr>
              <a:t>Sérialisation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Exemple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Le pattern visiteur</a:t>
            </a:r>
            <a:endParaRPr lang="fr-FR" sz="1100" dirty="0">
              <a:solidFill>
                <a:srgbClr val="79D2FF"/>
              </a:solidFill>
            </a:endParaRPr>
          </a:p>
        </p:txBody>
      </p:sp>
      <p:grpSp>
        <p:nvGrpSpPr>
          <p:cNvPr id="8" name="Groupe 7"/>
          <p:cNvGrpSpPr/>
          <p:nvPr/>
        </p:nvGrpSpPr>
        <p:grpSpPr>
          <a:xfrm>
            <a:off x="3505200" y="2724150"/>
            <a:ext cx="4401526" cy="1440116"/>
            <a:chOff x="3505200" y="3181350"/>
            <a:chExt cx="4401526" cy="1440116"/>
          </a:xfrm>
        </p:grpSpPr>
        <p:sp>
          <p:nvSpPr>
            <p:cNvPr id="18" name="ZoneTexte 17"/>
            <p:cNvSpPr txBox="1"/>
            <p:nvPr/>
          </p:nvSpPr>
          <p:spPr bwMode="auto">
            <a:xfrm>
              <a:off x="4033619" y="3935666"/>
              <a:ext cx="6498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fr-FR" sz="1100" dirty="0" smtClean="0">
                  <a:latin typeface="Calibri" panose="020F0502020204030204" pitchFamily="34" charset="0"/>
                  <a:cs typeface="Consolas" panose="020B0609020204030204" pitchFamily="49" charset="0"/>
                </a:rPr>
                <a:t>Ligne = 0</a:t>
              </a:r>
            </a:p>
          </p:txBody>
        </p:sp>
        <p:grpSp>
          <p:nvGrpSpPr>
            <p:cNvPr id="43" name="Groupe 42"/>
            <p:cNvGrpSpPr/>
            <p:nvPr/>
          </p:nvGrpSpPr>
          <p:grpSpPr>
            <a:xfrm>
              <a:off x="4683419" y="3850622"/>
              <a:ext cx="1295400" cy="389844"/>
              <a:chOff x="4281063" y="4239306"/>
              <a:chExt cx="1295400" cy="389844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4433463" y="4324350"/>
                <a:ext cx="1143000" cy="304800"/>
              </a:xfrm>
              <a:prstGeom prst="rect">
                <a:avLst/>
              </a:prstGeom>
              <a:effectLst>
                <a:outerShdw blurRad="40000" dist="20000" dir="5400000" rotWithShape="0">
                  <a:schemeClr val="dk2">
                    <a:alpha val="38000"/>
                  </a:scheme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288000" rtlCol="0" anchor="ctr">
                <a:noAutofit/>
              </a:bodyPr>
              <a:lstStyle/>
              <a:p>
                <a:r>
                  <a:rPr lang="fr-FR" sz="1200" dirty="0" smtClean="0">
                    <a:latin typeface="Calibri" panose="020F0502020204030204" pitchFamily="34" charset="0"/>
                  </a:rPr>
                  <a:t>Orange</a:t>
                </a:r>
              </a:p>
            </p:txBody>
          </p:sp>
          <p:cxnSp>
            <p:nvCxnSpPr>
              <p:cNvPr id="20" name="Connecteur en angle 19"/>
              <p:cNvCxnSpPr>
                <a:endCxn id="15" idx="1"/>
              </p:cNvCxnSpPr>
              <p:nvPr/>
            </p:nvCxnSpPr>
            <p:spPr>
              <a:xfrm rot="16200000" flipH="1">
                <a:off x="4238541" y="4281828"/>
                <a:ext cx="237444" cy="152400"/>
              </a:xfrm>
              <a:prstGeom prst="bentConnector2">
                <a:avLst/>
              </a:prstGeom>
              <a:ln>
                <a:tailEnd type="arrow"/>
              </a:ln>
              <a:effectLst>
                <a:outerShdw blurRad="40000" dist="20000" dir="5400000" rotWithShape="0">
                  <a:schemeClr val="dk2">
                    <a:alpha val="38000"/>
                  </a:schemeClr>
                </a:outerShdw>
              </a:effectLst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pic>
            <p:nvPicPr>
              <p:cNvPr id="28" name="Image 2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84613" y="4375500"/>
                <a:ext cx="202500" cy="202500"/>
              </a:xfrm>
              <a:prstGeom prst="rect">
                <a:avLst/>
              </a:prstGeom>
              <a:effectLst/>
            </p:spPr>
          </p:pic>
        </p:grpSp>
        <p:grpSp>
          <p:nvGrpSpPr>
            <p:cNvPr id="44" name="Groupe 43"/>
            <p:cNvGrpSpPr/>
            <p:nvPr/>
          </p:nvGrpSpPr>
          <p:grpSpPr>
            <a:xfrm>
              <a:off x="5978819" y="3935665"/>
              <a:ext cx="609600" cy="304800"/>
              <a:chOff x="5576463" y="4324349"/>
              <a:chExt cx="609600" cy="3048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728863" y="4324349"/>
                <a:ext cx="457200" cy="304800"/>
              </a:xfrm>
              <a:prstGeom prst="rect">
                <a:avLst/>
              </a:prstGeom>
              <a:effectLst>
                <a:outerShdw blurRad="40000" dist="20000" dir="5400000" rotWithShape="0">
                  <a:schemeClr val="dk2">
                    <a:alpha val="38000"/>
                  </a:scheme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90000" rtlCol="0" anchor="ctr">
                <a:noAutofit/>
              </a:bodyPr>
              <a:lstStyle/>
              <a:p>
                <a:pPr algn="ctr"/>
                <a:r>
                  <a:rPr lang="fr-FR" sz="1200" dirty="0" smtClean="0">
                    <a:latin typeface="Calibri" panose="020F0502020204030204" pitchFamily="34" charset="0"/>
                  </a:rPr>
                  <a:t>255</a:t>
                </a:r>
              </a:p>
            </p:txBody>
          </p:sp>
          <p:cxnSp>
            <p:nvCxnSpPr>
              <p:cNvPr id="33" name="Connecteur droit avec flèche 32"/>
              <p:cNvCxnSpPr>
                <a:stCxn id="15" idx="3"/>
                <a:endCxn id="22" idx="1"/>
              </p:cNvCxnSpPr>
              <p:nvPr/>
            </p:nvCxnSpPr>
            <p:spPr>
              <a:xfrm flipV="1">
                <a:off x="5576463" y="4476749"/>
                <a:ext cx="152400" cy="1"/>
              </a:xfrm>
              <a:prstGeom prst="straightConnector1">
                <a:avLst/>
              </a:prstGeom>
              <a:ln>
                <a:tailEnd type="arrow"/>
              </a:ln>
              <a:effectLst>
                <a:outerShdw blurRad="40000" dist="20000" dir="5400000" rotWithShape="0">
                  <a:schemeClr val="dk2">
                    <a:alpha val="38000"/>
                  </a:schemeClr>
                </a:outerShdw>
              </a:effectLst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e 44"/>
            <p:cNvGrpSpPr/>
            <p:nvPr/>
          </p:nvGrpSpPr>
          <p:grpSpPr>
            <a:xfrm>
              <a:off x="6588419" y="3935665"/>
              <a:ext cx="609600" cy="304800"/>
              <a:chOff x="6186063" y="4324349"/>
              <a:chExt cx="609600" cy="30480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6338463" y="4324349"/>
                <a:ext cx="457200" cy="304800"/>
              </a:xfrm>
              <a:prstGeom prst="rect">
                <a:avLst/>
              </a:prstGeom>
              <a:effectLst>
                <a:outerShdw blurRad="40000" dist="20000" dir="5400000" rotWithShape="0">
                  <a:schemeClr val="dk2">
                    <a:alpha val="38000"/>
                  </a:scheme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90000" rtlCol="0" anchor="ctr">
                <a:noAutofit/>
              </a:bodyPr>
              <a:lstStyle/>
              <a:p>
                <a:pPr algn="ctr"/>
                <a:r>
                  <a:rPr lang="fr-FR" sz="1200" dirty="0" smtClean="0">
                    <a:latin typeface="Calibri" panose="020F0502020204030204" pitchFamily="34" charset="0"/>
                  </a:rPr>
                  <a:t>127</a:t>
                </a:r>
              </a:p>
            </p:txBody>
          </p:sp>
          <p:cxnSp>
            <p:nvCxnSpPr>
              <p:cNvPr id="34" name="Connecteur droit avec flèche 33"/>
              <p:cNvCxnSpPr>
                <a:stCxn id="22" idx="3"/>
                <a:endCxn id="23" idx="1"/>
              </p:cNvCxnSpPr>
              <p:nvPr/>
            </p:nvCxnSpPr>
            <p:spPr>
              <a:xfrm>
                <a:off x="6186063" y="4476749"/>
                <a:ext cx="152400" cy="0"/>
              </a:xfrm>
              <a:prstGeom prst="straightConnector1">
                <a:avLst/>
              </a:prstGeom>
              <a:ln>
                <a:tailEnd type="arrow"/>
              </a:ln>
              <a:effectLst>
                <a:outerShdw blurRad="40000" dist="20000" dir="5400000" rotWithShape="0">
                  <a:schemeClr val="dk2">
                    <a:alpha val="38000"/>
                  </a:schemeClr>
                </a:outerShdw>
              </a:effectLst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e 45"/>
            <p:cNvGrpSpPr/>
            <p:nvPr/>
          </p:nvGrpSpPr>
          <p:grpSpPr>
            <a:xfrm>
              <a:off x="7198019" y="3935665"/>
              <a:ext cx="609600" cy="304800"/>
              <a:chOff x="6795663" y="4324349"/>
              <a:chExt cx="609600" cy="3048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6948063" y="4324349"/>
                <a:ext cx="457200" cy="304800"/>
              </a:xfrm>
              <a:prstGeom prst="rect">
                <a:avLst/>
              </a:prstGeom>
              <a:effectLst>
                <a:outerShdw blurRad="40000" dist="20000" dir="5400000" rotWithShape="0">
                  <a:schemeClr val="dk2">
                    <a:alpha val="38000"/>
                  </a:scheme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90000" rtlCol="0" anchor="ctr">
                <a:noAutofit/>
              </a:bodyPr>
              <a:lstStyle/>
              <a:p>
                <a:pPr algn="ctr"/>
                <a:r>
                  <a:rPr lang="fr-FR" sz="1200" dirty="0" smtClean="0">
                    <a:latin typeface="Calibri" panose="020F0502020204030204" pitchFamily="34" charset="0"/>
                  </a:rPr>
                  <a:t>0</a:t>
                </a:r>
              </a:p>
            </p:txBody>
          </p:sp>
          <p:cxnSp>
            <p:nvCxnSpPr>
              <p:cNvPr id="35" name="Connecteur droit avec flèche 34"/>
              <p:cNvCxnSpPr>
                <a:stCxn id="23" idx="3"/>
                <a:endCxn id="24" idx="1"/>
              </p:cNvCxnSpPr>
              <p:nvPr/>
            </p:nvCxnSpPr>
            <p:spPr>
              <a:xfrm>
                <a:off x="6795663" y="4476749"/>
                <a:ext cx="152400" cy="0"/>
              </a:xfrm>
              <a:prstGeom prst="straightConnector1">
                <a:avLst/>
              </a:prstGeom>
              <a:ln>
                <a:tailEnd type="arrow"/>
              </a:ln>
              <a:effectLst>
                <a:outerShdw blurRad="40000" dist="20000" dir="5400000" rotWithShape="0">
                  <a:schemeClr val="dk2">
                    <a:alpha val="38000"/>
                  </a:schemeClr>
                </a:outerShdw>
              </a:effectLst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e 66"/>
            <p:cNvGrpSpPr/>
            <p:nvPr/>
          </p:nvGrpSpPr>
          <p:grpSpPr>
            <a:xfrm>
              <a:off x="3505200" y="3181350"/>
              <a:ext cx="4401526" cy="671900"/>
              <a:chOff x="3505200" y="4019550"/>
              <a:chExt cx="4401526" cy="6719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3595263" y="4019550"/>
                <a:ext cx="1119474" cy="276999"/>
              </a:xfrm>
              <a:prstGeom prst="rect">
                <a:avLst/>
              </a:prstGeom>
              <a:effectLst>
                <a:outerShdw blurRad="40000" dist="20000" dir="5400000" rotWithShape="0">
                  <a:schemeClr val="dk2">
                    <a:alpha val="38000"/>
                  </a:scheme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fr-FR" sz="1200" dirty="0" smtClean="0">
                    <a:latin typeface="Calibri" panose="020F0502020204030204" pitchFamily="34" charset="0"/>
                  </a:rPr>
                  <a:t>Elément racine</a:t>
                </a:r>
              </a:p>
            </p:txBody>
          </p:sp>
          <p:grpSp>
            <p:nvGrpSpPr>
              <p:cNvPr id="48" name="Groupe 47"/>
              <p:cNvGrpSpPr/>
              <p:nvPr/>
            </p:nvGrpSpPr>
            <p:grpSpPr>
              <a:xfrm>
                <a:off x="4155000" y="4296548"/>
                <a:ext cx="1828797" cy="394902"/>
                <a:chOff x="4155000" y="4296548"/>
                <a:chExt cx="1828797" cy="394902"/>
              </a:xfrm>
            </p:grpSpPr>
            <p:grpSp>
              <p:nvGrpSpPr>
                <p:cNvPr id="49" name="Groupe 48"/>
                <p:cNvGrpSpPr/>
                <p:nvPr/>
              </p:nvGrpSpPr>
              <p:grpSpPr>
                <a:xfrm>
                  <a:off x="4155000" y="4296548"/>
                  <a:ext cx="1828797" cy="394902"/>
                  <a:chOff x="4155000" y="4296548"/>
                  <a:chExt cx="1828797" cy="394902"/>
                </a:xfrm>
              </p:grpSpPr>
              <p:sp>
                <p:nvSpPr>
                  <p:cNvPr id="51" name="Rectangle 50"/>
                  <p:cNvSpPr/>
                  <p:nvPr/>
                </p:nvSpPr>
                <p:spPr>
                  <a:xfrm>
                    <a:off x="4307397" y="4386650"/>
                    <a:ext cx="1676400" cy="304800"/>
                  </a:xfrm>
                  <a:prstGeom prst="rect">
                    <a:avLst/>
                  </a:prstGeom>
                  <a:effectLst>
                    <a:outerShdw blurRad="40000" dist="20000" dir="5400000" rotWithShape="0">
                      <a:schemeClr val="dk2">
                        <a:alpha val="38000"/>
                      </a:schemeClr>
                    </a:outerShdw>
                  </a:effectLst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lIns="288000" rtlCol="0" anchor="ctr">
                    <a:noAutofit/>
                  </a:bodyPr>
                  <a:lstStyle/>
                  <a:p>
                    <a:r>
                      <a:rPr lang="fr-FR" sz="1200" dirty="0" smtClean="0">
                        <a:latin typeface="Calibri" panose="020F0502020204030204" pitchFamily="34" charset="0"/>
                      </a:rPr>
                      <a:t>Rouge</a:t>
                    </a:r>
                  </a:p>
                </p:txBody>
              </p:sp>
              <p:cxnSp>
                <p:nvCxnSpPr>
                  <p:cNvPr id="52" name="Connecteur en angle 51"/>
                  <p:cNvCxnSpPr>
                    <a:stCxn id="47" idx="2"/>
                    <a:endCxn id="51" idx="1"/>
                  </p:cNvCxnSpPr>
                  <p:nvPr/>
                </p:nvCxnSpPr>
                <p:spPr>
                  <a:xfrm rot="16200000" flipH="1">
                    <a:off x="4109948" y="4341600"/>
                    <a:ext cx="242501" cy="152397"/>
                  </a:xfrm>
                  <a:prstGeom prst="bentConnector2">
                    <a:avLst/>
                  </a:prstGeom>
                  <a:ln>
                    <a:tailEnd type="arrow"/>
                  </a:ln>
                  <a:effectLst>
                    <a:outerShdw blurRad="40000" dist="20000" dir="5400000" rotWithShape="0">
                      <a:schemeClr val="dk2">
                        <a:alpha val="38000"/>
                      </a:schemeClr>
                    </a:outerShdw>
                  </a:effectLst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50" name="Image 49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58547" y="4437799"/>
                  <a:ext cx="202500" cy="202500"/>
                </a:xfrm>
                <a:prstGeom prst="rect">
                  <a:avLst/>
                </a:prstGeom>
                <a:effectLst/>
              </p:spPr>
            </p:pic>
          </p:grpSp>
          <p:grpSp>
            <p:nvGrpSpPr>
              <p:cNvPr id="53" name="Groupe 52"/>
              <p:cNvGrpSpPr/>
              <p:nvPr/>
            </p:nvGrpSpPr>
            <p:grpSpPr>
              <a:xfrm>
                <a:off x="5983797" y="4386649"/>
                <a:ext cx="609600" cy="304800"/>
                <a:chOff x="5983797" y="4386649"/>
                <a:chExt cx="609600" cy="304800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6136197" y="4386649"/>
                  <a:ext cx="457200" cy="304800"/>
                </a:xfrm>
                <a:prstGeom prst="rect">
                  <a:avLst/>
                </a:prstGeom>
                <a:effectLst>
                  <a:outerShdw blurRad="40000" dist="20000" dir="5400000" rotWithShape="0">
                    <a:schemeClr val="dk2">
                      <a:alpha val="38000"/>
                    </a:scheme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lIns="90000" rtlCol="0" anchor="ctr">
                  <a:noAutofit/>
                </a:bodyPr>
                <a:lstStyle/>
                <a:p>
                  <a:pPr algn="ctr"/>
                  <a:r>
                    <a:rPr lang="fr-FR" sz="1200" dirty="0" smtClean="0">
                      <a:latin typeface="Calibri" panose="020F0502020204030204" pitchFamily="34" charset="0"/>
                    </a:rPr>
                    <a:t>255</a:t>
                  </a:r>
                </a:p>
              </p:txBody>
            </p:sp>
            <p:cxnSp>
              <p:nvCxnSpPr>
                <p:cNvPr id="55" name="Connecteur droit avec flèche 54"/>
                <p:cNvCxnSpPr>
                  <a:stCxn id="51" idx="3"/>
                  <a:endCxn id="54" idx="1"/>
                </p:cNvCxnSpPr>
                <p:nvPr/>
              </p:nvCxnSpPr>
              <p:spPr>
                <a:xfrm flipV="1">
                  <a:off x="5983797" y="4539049"/>
                  <a:ext cx="152400" cy="1"/>
                </a:xfrm>
                <a:prstGeom prst="straightConnector1">
                  <a:avLst/>
                </a:prstGeom>
                <a:ln>
                  <a:tailEnd type="arrow"/>
                </a:ln>
                <a:effectLst>
                  <a:outerShdw blurRad="40000" dist="20000" dir="5400000" rotWithShape="0">
                    <a:schemeClr val="dk2">
                      <a:alpha val="38000"/>
                    </a:schemeClr>
                  </a:outerShdw>
                </a:effectLst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oupe 55"/>
              <p:cNvGrpSpPr/>
              <p:nvPr/>
            </p:nvGrpSpPr>
            <p:grpSpPr>
              <a:xfrm>
                <a:off x="6593397" y="4386649"/>
                <a:ext cx="609600" cy="304800"/>
                <a:chOff x="6593397" y="4386649"/>
                <a:chExt cx="609600" cy="304800"/>
              </a:xfrm>
            </p:grpSpPr>
            <p:sp>
              <p:nvSpPr>
                <p:cNvPr id="57" name="Rectangle 56"/>
                <p:cNvSpPr/>
                <p:nvPr/>
              </p:nvSpPr>
              <p:spPr>
                <a:xfrm>
                  <a:off x="6745797" y="4386649"/>
                  <a:ext cx="457200" cy="304800"/>
                </a:xfrm>
                <a:prstGeom prst="rect">
                  <a:avLst/>
                </a:prstGeom>
                <a:effectLst>
                  <a:outerShdw blurRad="40000" dist="20000" dir="5400000" rotWithShape="0">
                    <a:schemeClr val="dk2">
                      <a:alpha val="38000"/>
                    </a:scheme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lIns="90000" rtlCol="0" anchor="ctr">
                  <a:noAutofit/>
                </a:bodyPr>
                <a:lstStyle/>
                <a:p>
                  <a:pPr algn="ctr"/>
                  <a:r>
                    <a:rPr lang="fr-FR" sz="1200" dirty="0" smtClean="0">
                      <a:latin typeface="Calibri" panose="020F0502020204030204" pitchFamily="34" charset="0"/>
                    </a:rPr>
                    <a:t>0</a:t>
                  </a:r>
                </a:p>
              </p:txBody>
            </p:sp>
            <p:cxnSp>
              <p:nvCxnSpPr>
                <p:cNvPr id="58" name="Connecteur droit avec flèche 57"/>
                <p:cNvCxnSpPr>
                  <a:stCxn id="54" idx="3"/>
                  <a:endCxn id="57" idx="1"/>
                </p:cNvCxnSpPr>
                <p:nvPr/>
              </p:nvCxnSpPr>
              <p:spPr>
                <a:xfrm>
                  <a:off x="6593397" y="4539049"/>
                  <a:ext cx="152400" cy="0"/>
                </a:xfrm>
                <a:prstGeom prst="straightConnector1">
                  <a:avLst/>
                </a:prstGeom>
                <a:ln>
                  <a:tailEnd type="arrow"/>
                </a:ln>
                <a:effectLst>
                  <a:outerShdw blurRad="40000" dist="20000" dir="5400000" rotWithShape="0">
                    <a:schemeClr val="dk2">
                      <a:alpha val="38000"/>
                    </a:schemeClr>
                  </a:outerShdw>
                </a:effectLst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oupe 58"/>
              <p:cNvGrpSpPr/>
              <p:nvPr/>
            </p:nvGrpSpPr>
            <p:grpSpPr>
              <a:xfrm>
                <a:off x="7202997" y="4386649"/>
                <a:ext cx="609600" cy="304800"/>
                <a:chOff x="7202997" y="4386649"/>
                <a:chExt cx="609600" cy="304800"/>
              </a:xfrm>
            </p:grpSpPr>
            <p:sp>
              <p:nvSpPr>
                <p:cNvPr id="60" name="Rectangle 59"/>
                <p:cNvSpPr/>
                <p:nvPr/>
              </p:nvSpPr>
              <p:spPr>
                <a:xfrm>
                  <a:off x="7355397" y="4386649"/>
                  <a:ext cx="457200" cy="304800"/>
                </a:xfrm>
                <a:prstGeom prst="rect">
                  <a:avLst/>
                </a:prstGeom>
                <a:effectLst>
                  <a:outerShdw blurRad="40000" dist="20000" dir="5400000" rotWithShape="0">
                    <a:schemeClr val="dk2">
                      <a:alpha val="38000"/>
                    </a:scheme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lIns="90000" rtlCol="0" anchor="ctr">
                  <a:noAutofit/>
                </a:bodyPr>
                <a:lstStyle/>
                <a:p>
                  <a:pPr algn="ctr"/>
                  <a:r>
                    <a:rPr lang="fr-FR" sz="1200" dirty="0" smtClean="0">
                      <a:latin typeface="Calibri" panose="020F0502020204030204" pitchFamily="34" charset="0"/>
                    </a:rPr>
                    <a:t>0</a:t>
                  </a:r>
                </a:p>
              </p:txBody>
            </p:sp>
            <p:cxnSp>
              <p:nvCxnSpPr>
                <p:cNvPr id="61" name="Connecteur droit avec flèche 60"/>
                <p:cNvCxnSpPr>
                  <a:stCxn id="57" idx="3"/>
                  <a:endCxn id="60" idx="1"/>
                </p:cNvCxnSpPr>
                <p:nvPr/>
              </p:nvCxnSpPr>
              <p:spPr>
                <a:xfrm>
                  <a:off x="7202997" y="4539049"/>
                  <a:ext cx="152400" cy="0"/>
                </a:xfrm>
                <a:prstGeom prst="straightConnector1">
                  <a:avLst/>
                </a:prstGeom>
                <a:ln>
                  <a:tailEnd type="arrow"/>
                </a:ln>
                <a:effectLst>
                  <a:outerShdw blurRad="40000" dist="20000" dir="5400000" rotWithShape="0">
                    <a:schemeClr val="dk2">
                      <a:alpha val="38000"/>
                    </a:schemeClr>
                  </a:outerShdw>
                </a:effectLst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" name="ZoneTexte 61"/>
              <p:cNvSpPr txBox="1"/>
              <p:nvPr/>
            </p:nvSpPr>
            <p:spPr bwMode="auto">
              <a:xfrm>
                <a:off x="5181597" y="4049245"/>
                <a:ext cx="8784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fr-FR" sz="1400" dirty="0" smtClean="0">
                    <a:latin typeface="Calibri" panose="020F0502020204030204" pitchFamily="34" charset="0"/>
                    <a:cs typeface="Consolas" panose="020B0609020204030204" pitchFamily="49" charset="0"/>
                  </a:rPr>
                  <a:t>Colonne = 0</a:t>
                </a:r>
              </a:p>
            </p:txBody>
          </p:sp>
          <p:sp>
            <p:nvSpPr>
              <p:cNvPr id="63" name="ZoneTexte 62"/>
              <p:cNvSpPr txBox="1"/>
              <p:nvPr/>
            </p:nvSpPr>
            <p:spPr bwMode="auto">
              <a:xfrm>
                <a:off x="6059997" y="4049245"/>
                <a:ext cx="6096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fr-FR" sz="1400" dirty="0" smtClean="0">
                    <a:latin typeface="Calibri" panose="020F0502020204030204" pitchFamily="34" charset="0"/>
                    <a:cs typeface="Consolas" panose="020B0609020204030204" pitchFamily="49" charset="0"/>
                  </a:rPr>
                  <a:t>Col. = 1</a:t>
                </a:r>
              </a:p>
            </p:txBody>
          </p:sp>
          <p:sp>
            <p:nvSpPr>
              <p:cNvPr id="64" name="ZoneTexte 63"/>
              <p:cNvSpPr txBox="1"/>
              <p:nvPr/>
            </p:nvSpPr>
            <p:spPr bwMode="auto">
              <a:xfrm>
                <a:off x="6669597" y="4049245"/>
                <a:ext cx="6096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fr-FR" sz="1400" dirty="0" smtClean="0">
                    <a:latin typeface="Calibri" panose="020F0502020204030204" pitchFamily="34" charset="0"/>
                    <a:cs typeface="Consolas" panose="020B0609020204030204" pitchFamily="49" charset="0"/>
                  </a:rPr>
                  <a:t>Col. = 2</a:t>
                </a:r>
              </a:p>
            </p:txBody>
          </p:sp>
          <p:sp>
            <p:nvSpPr>
              <p:cNvPr id="65" name="ZoneTexte 64"/>
              <p:cNvSpPr txBox="1"/>
              <p:nvPr/>
            </p:nvSpPr>
            <p:spPr bwMode="auto">
              <a:xfrm>
                <a:off x="7297126" y="4049245"/>
                <a:ext cx="6096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fr-FR" sz="1400" dirty="0" smtClean="0">
                    <a:latin typeface="Calibri" panose="020F0502020204030204" pitchFamily="34" charset="0"/>
                    <a:cs typeface="Consolas" panose="020B0609020204030204" pitchFamily="49" charset="0"/>
                  </a:rPr>
                  <a:t>Col. = 3</a:t>
                </a:r>
              </a:p>
            </p:txBody>
          </p:sp>
          <p:sp>
            <p:nvSpPr>
              <p:cNvPr id="66" name="ZoneTexte 65"/>
              <p:cNvSpPr txBox="1"/>
              <p:nvPr/>
            </p:nvSpPr>
            <p:spPr bwMode="auto">
              <a:xfrm>
                <a:off x="3505200" y="4386650"/>
                <a:ext cx="6498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fr-FR" sz="1400" dirty="0" smtClean="0">
                    <a:latin typeface="Calibri" panose="020F0502020204030204" pitchFamily="34" charset="0"/>
                    <a:cs typeface="Consolas" panose="020B0609020204030204" pitchFamily="49" charset="0"/>
                  </a:rPr>
                  <a:t>Ligne = 0</a:t>
                </a:r>
              </a:p>
            </p:txBody>
          </p:sp>
        </p:grpSp>
        <p:sp>
          <p:nvSpPr>
            <p:cNvPr id="72" name="ZoneTexte 71"/>
            <p:cNvSpPr txBox="1"/>
            <p:nvPr/>
          </p:nvSpPr>
          <p:spPr bwMode="auto">
            <a:xfrm>
              <a:off x="4033032" y="4316666"/>
              <a:ext cx="6498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fr-FR" sz="1100" dirty="0" smtClean="0">
                  <a:latin typeface="Calibri" panose="020F0502020204030204" pitchFamily="34" charset="0"/>
                  <a:cs typeface="Consolas" panose="020B0609020204030204" pitchFamily="49" charset="0"/>
                </a:rPr>
                <a:t>Ligne = 1</a:t>
              </a:r>
            </a:p>
          </p:txBody>
        </p:sp>
        <p:grpSp>
          <p:nvGrpSpPr>
            <p:cNvPr id="11" name="Groupe 10"/>
            <p:cNvGrpSpPr/>
            <p:nvPr/>
          </p:nvGrpSpPr>
          <p:grpSpPr>
            <a:xfrm>
              <a:off x="4682832" y="4088066"/>
              <a:ext cx="1295400" cy="533400"/>
              <a:chOff x="4689182" y="4088066"/>
              <a:chExt cx="1295400" cy="533400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4841582" y="4316666"/>
                <a:ext cx="1143000" cy="304800"/>
              </a:xfrm>
              <a:prstGeom prst="rect">
                <a:avLst/>
              </a:prstGeom>
              <a:effectLst>
                <a:outerShdw blurRad="40000" dist="20000" dir="5400000" rotWithShape="0">
                  <a:schemeClr val="dk2">
                    <a:alpha val="38000"/>
                  </a:scheme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288000" rtlCol="0" anchor="ctr">
                <a:noAutofit/>
              </a:bodyPr>
              <a:lstStyle/>
              <a:p>
                <a:r>
                  <a:rPr lang="fr-FR" sz="1200" dirty="0" smtClean="0">
                    <a:latin typeface="Calibri" panose="020F0502020204030204" pitchFamily="34" charset="0"/>
                  </a:rPr>
                  <a:t>Jaune</a:t>
                </a:r>
                <a:endParaRPr lang="fr-FR" sz="1200" dirty="0">
                  <a:latin typeface="Calibri" panose="020F0502020204030204" pitchFamily="34" charset="0"/>
                </a:endParaRPr>
              </a:p>
            </p:txBody>
          </p:sp>
          <p:cxnSp>
            <p:nvCxnSpPr>
              <p:cNvPr id="73" name="Connecteur en angle 72"/>
              <p:cNvCxnSpPr>
                <a:endCxn id="69" idx="1"/>
              </p:cNvCxnSpPr>
              <p:nvPr/>
            </p:nvCxnSpPr>
            <p:spPr>
              <a:xfrm rot="16200000" flipH="1">
                <a:off x="4574882" y="4202366"/>
                <a:ext cx="381000" cy="152400"/>
              </a:xfrm>
              <a:prstGeom prst="bentConnector2">
                <a:avLst/>
              </a:prstGeom>
              <a:ln>
                <a:tailEnd type="arrow"/>
              </a:ln>
              <a:effectLst>
                <a:outerShdw blurRad="40000" dist="20000" dir="5400000" rotWithShape="0">
                  <a:schemeClr val="dk2">
                    <a:alpha val="38000"/>
                  </a:schemeClr>
                </a:outerShdw>
              </a:effectLst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pic>
            <p:nvPicPr>
              <p:cNvPr id="77" name="Image 76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92732" y="4367816"/>
                <a:ext cx="202500" cy="202500"/>
              </a:xfrm>
              <a:prstGeom prst="rect">
                <a:avLst/>
              </a:prstGeom>
              <a:effectLst/>
            </p:spPr>
          </p:pic>
        </p:grpSp>
        <p:grpSp>
          <p:nvGrpSpPr>
            <p:cNvPr id="12" name="Groupe 11"/>
            <p:cNvGrpSpPr/>
            <p:nvPr/>
          </p:nvGrpSpPr>
          <p:grpSpPr>
            <a:xfrm>
              <a:off x="5975057" y="4316665"/>
              <a:ext cx="612775" cy="304800"/>
              <a:chOff x="5981407" y="4316665"/>
              <a:chExt cx="612775" cy="30480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6136982" y="4316665"/>
                <a:ext cx="457200" cy="304800"/>
              </a:xfrm>
              <a:prstGeom prst="rect">
                <a:avLst/>
              </a:prstGeom>
              <a:effectLst>
                <a:outerShdw blurRad="40000" dist="20000" dir="5400000" rotWithShape="0">
                  <a:schemeClr val="dk2">
                    <a:alpha val="38000"/>
                  </a:scheme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90000" rtlCol="0" anchor="ctr">
                <a:noAutofit/>
              </a:bodyPr>
              <a:lstStyle/>
              <a:p>
                <a:pPr algn="ctr"/>
                <a:r>
                  <a:rPr lang="fr-FR" sz="1200" dirty="0" smtClean="0">
                    <a:latin typeface="Calibri" panose="020F0502020204030204" pitchFamily="34" charset="0"/>
                  </a:rPr>
                  <a:t>255</a:t>
                </a:r>
              </a:p>
            </p:txBody>
          </p:sp>
          <p:cxnSp>
            <p:nvCxnSpPr>
              <p:cNvPr id="78" name="Connecteur droit avec flèche 77"/>
              <p:cNvCxnSpPr>
                <a:stCxn id="69" idx="3"/>
                <a:endCxn id="74" idx="1"/>
              </p:cNvCxnSpPr>
              <p:nvPr/>
            </p:nvCxnSpPr>
            <p:spPr>
              <a:xfrm flipV="1">
                <a:off x="5981407" y="4469065"/>
                <a:ext cx="155575" cy="1"/>
              </a:xfrm>
              <a:prstGeom prst="straightConnector1">
                <a:avLst/>
              </a:prstGeom>
              <a:ln>
                <a:tailEnd type="arrow"/>
              </a:ln>
              <a:effectLst>
                <a:outerShdw blurRad="40000" dist="20000" dir="5400000" rotWithShape="0">
                  <a:schemeClr val="dk2">
                    <a:alpha val="38000"/>
                  </a:schemeClr>
                </a:outerShdw>
              </a:effectLst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e 12"/>
            <p:cNvGrpSpPr/>
            <p:nvPr/>
          </p:nvGrpSpPr>
          <p:grpSpPr>
            <a:xfrm>
              <a:off x="6584657" y="4316665"/>
              <a:ext cx="612775" cy="304800"/>
              <a:chOff x="6591007" y="4316665"/>
              <a:chExt cx="612775" cy="304800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6746582" y="4316665"/>
                <a:ext cx="457200" cy="304800"/>
              </a:xfrm>
              <a:prstGeom prst="rect">
                <a:avLst/>
              </a:prstGeom>
              <a:effectLst>
                <a:outerShdw blurRad="40000" dist="20000" dir="5400000" rotWithShape="0">
                  <a:schemeClr val="dk2">
                    <a:alpha val="38000"/>
                  </a:scheme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90000" rtlCol="0" anchor="ctr">
                <a:noAutofit/>
              </a:bodyPr>
              <a:lstStyle/>
              <a:p>
                <a:pPr algn="ctr"/>
                <a:r>
                  <a:rPr lang="fr-FR" sz="1200" dirty="0" smtClean="0">
                    <a:latin typeface="Calibri" panose="020F0502020204030204" pitchFamily="34" charset="0"/>
                  </a:rPr>
                  <a:t>255</a:t>
                </a:r>
              </a:p>
            </p:txBody>
          </p:sp>
          <p:cxnSp>
            <p:nvCxnSpPr>
              <p:cNvPr id="79" name="Connecteur droit avec flèche 78"/>
              <p:cNvCxnSpPr>
                <a:stCxn id="74" idx="3"/>
                <a:endCxn id="75" idx="1"/>
              </p:cNvCxnSpPr>
              <p:nvPr/>
            </p:nvCxnSpPr>
            <p:spPr>
              <a:xfrm>
                <a:off x="6591007" y="4469065"/>
                <a:ext cx="155575" cy="0"/>
              </a:xfrm>
              <a:prstGeom prst="straightConnector1">
                <a:avLst/>
              </a:prstGeom>
              <a:ln>
                <a:tailEnd type="arrow"/>
              </a:ln>
              <a:effectLst>
                <a:outerShdw blurRad="40000" dist="20000" dir="5400000" rotWithShape="0">
                  <a:schemeClr val="dk2">
                    <a:alpha val="38000"/>
                  </a:schemeClr>
                </a:outerShdw>
              </a:effectLst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e 13"/>
            <p:cNvGrpSpPr/>
            <p:nvPr/>
          </p:nvGrpSpPr>
          <p:grpSpPr>
            <a:xfrm>
              <a:off x="7194257" y="4316665"/>
              <a:ext cx="612775" cy="304800"/>
              <a:chOff x="7200607" y="4316665"/>
              <a:chExt cx="612775" cy="304800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7356182" y="4316665"/>
                <a:ext cx="457200" cy="304800"/>
              </a:xfrm>
              <a:prstGeom prst="rect">
                <a:avLst/>
              </a:prstGeom>
              <a:effectLst>
                <a:outerShdw blurRad="40000" dist="20000" dir="5400000" rotWithShape="0">
                  <a:schemeClr val="dk2">
                    <a:alpha val="38000"/>
                  </a:scheme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90000" rtlCol="0" anchor="ctr">
                <a:noAutofit/>
              </a:bodyPr>
              <a:lstStyle/>
              <a:p>
                <a:pPr algn="ctr"/>
                <a:r>
                  <a:rPr lang="fr-FR" sz="1200" dirty="0" smtClean="0">
                    <a:latin typeface="Calibri" panose="020F0502020204030204" pitchFamily="34" charset="0"/>
                  </a:rPr>
                  <a:t>0</a:t>
                </a:r>
              </a:p>
            </p:txBody>
          </p:sp>
          <p:cxnSp>
            <p:nvCxnSpPr>
              <p:cNvPr id="80" name="Connecteur droit avec flèche 79"/>
              <p:cNvCxnSpPr>
                <a:stCxn id="75" idx="3"/>
                <a:endCxn id="76" idx="1"/>
              </p:cNvCxnSpPr>
              <p:nvPr/>
            </p:nvCxnSpPr>
            <p:spPr>
              <a:xfrm>
                <a:off x="7200607" y="4469065"/>
                <a:ext cx="155575" cy="0"/>
              </a:xfrm>
              <a:prstGeom prst="straightConnector1">
                <a:avLst/>
              </a:prstGeom>
              <a:ln>
                <a:tailEnd type="arrow"/>
              </a:ln>
              <a:effectLst>
                <a:outerShdw blurRad="40000" dist="20000" dir="5400000" rotWithShape="0">
                  <a:schemeClr val="dk2">
                    <a:alpha val="38000"/>
                  </a:schemeClr>
                </a:outerShdw>
              </a:effectLst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à coins arrondis 6"/>
          <p:cNvSpPr/>
          <p:nvPr/>
        </p:nvSpPr>
        <p:spPr>
          <a:xfrm>
            <a:off x="2479179" y="1490172"/>
            <a:ext cx="6571030" cy="1684812"/>
          </a:xfrm>
          <a:prstGeom prst="roundRect">
            <a:avLst>
              <a:gd name="adj" fmla="val 4978"/>
            </a:avLst>
          </a:prstGeom>
          <a:solidFill>
            <a:schemeClr val="lt2"/>
          </a:solidFill>
          <a:ln>
            <a:solidFill>
              <a:schemeClr val="bg2"/>
            </a:solidFill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fr-FR" sz="11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rootItem</a:t>
            </a:r>
            <a:r>
              <a:rPr lang="fr-FR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fr-FR" sz="11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appendRow</a:t>
            </a:r>
            <a:r>
              <a:rPr lang="fr-FR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1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QList</a:t>
            </a:r>
            <a:r>
              <a:rPr lang="fr-FR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fr-FR" sz="11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QStandardItem</a:t>
            </a:r>
            <a:r>
              <a:rPr lang="fr-FR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&gt;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fr-FR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fr-FR" sz="11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fr-FR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1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QStandardItem</a:t>
            </a:r>
            <a:r>
              <a:rPr lang="fr-FR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fr-FR" sz="11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QIcon</a:t>
            </a:r>
            <a:r>
              <a:rPr lang="fr-FR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fr-FR" sz="11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":/Icones/Green.png" </a:t>
            </a:r>
            <a:r>
              <a:rPr lang="fr-FR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 </a:t>
            </a:r>
            <a:r>
              <a:rPr lang="fr-FR" sz="11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"Vert" </a:t>
            </a:r>
            <a:r>
              <a:rPr lang="fr-FR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fr-FR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fr-FR" sz="11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fr-FR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1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QStandardItem</a:t>
            </a:r>
            <a:r>
              <a:rPr lang="fr-FR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fr-FR" sz="11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"0" </a:t>
            </a:r>
            <a:r>
              <a:rPr lang="fr-FR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 </a:t>
            </a:r>
            <a:r>
              <a:rPr lang="fr-FR" sz="11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fr-FR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1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QStandardItem</a:t>
            </a:r>
            <a:r>
              <a:rPr lang="fr-FR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fr-FR" sz="11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"255" </a:t>
            </a:r>
            <a:r>
              <a:rPr lang="fr-FR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 </a:t>
            </a:r>
            <a:r>
              <a:rPr lang="fr-FR" sz="11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fr-FR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1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QStandardItem</a:t>
            </a:r>
            <a:r>
              <a:rPr lang="fr-FR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fr-FR" sz="11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"0"</a:t>
            </a:r>
            <a:r>
              <a:rPr lang="fr-FR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fr-FR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fr-FR" sz="11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rootItem</a:t>
            </a:r>
            <a:r>
              <a:rPr lang="fr-FR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fr-FR" sz="11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child</a:t>
            </a:r>
            <a:r>
              <a:rPr lang="fr-FR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1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)-&gt;</a:t>
            </a:r>
            <a:r>
              <a:rPr lang="fr-FR" sz="11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appendRow</a:t>
            </a:r>
            <a:r>
              <a:rPr lang="fr-FR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1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QList</a:t>
            </a:r>
            <a:r>
              <a:rPr lang="fr-FR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fr-FR" sz="11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QStandardItem</a:t>
            </a:r>
            <a:r>
              <a:rPr lang="fr-FR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&gt;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fr-FR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fr-FR" sz="11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fr-FR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1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QStandardItem</a:t>
            </a:r>
            <a:r>
              <a:rPr lang="fr-FR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fr-FR" sz="11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QIcon</a:t>
            </a:r>
            <a:r>
              <a:rPr lang="fr-FR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fr-FR" sz="11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":/Icones/GreenYellow.png" </a:t>
            </a:r>
            <a:r>
              <a:rPr lang="fr-FR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 </a:t>
            </a:r>
            <a:r>
              <a:rPr lang="fr-FR" sz="11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"Vert - Jaune" </a:t>
            </a:r>
            <a:r>
              <a:rPr lang="fr-FR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fr-FR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fr-FR" sz="11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fr-FR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1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QStandardItem</a:t>
            </a:r>
            <a:r>
              <a:rPr lang="fr-FR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fr-FR" sz="11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"127"</a:t>
            </a:r>
            <a:r>
              <a:rPr lang="fr-FR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}, </a:t>
            </a:r>
            <a:r>
              <a:rPr lang="fr-FR" sz="11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fr-FR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1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QStandardItem</a:t>
            </a:r>
            <a:r>
              <a:rPr lang="fr-FR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fr-FR" sz="11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"255" </a:t>
            </a:r>
            <a:r>
              <a:rPr lang="fr-FR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 </a:t>
            </a:r>
            <a:r>
              <a:rPr lang="fr-FR" sz="11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fr-FR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1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QStandardItem</a:t>
            </a:r>
            <a:r>
              <a:rPr lang="fr-FR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fr-FR" sz="11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"0" </a:t>
            </a:r>
            <a:r>
              <a:rPr lang="fr-FR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fr-FR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20392626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/>
          <p:cNvGrpSpPr/>
          <p:nvPr/>
        </p:nvGrpSpPr>
        <p:grpSpPr>
          <a:xfrm>
            <a:off x="4155407" y="3886508"/>
            <a:ext cx="3657598" cy="1067111"/>
            <a:chOff x="4155407" y="3886508"/>
            <a:chExt cx="3657598" cy="1067111"/>
          </a:xfrm>
        </p:grpSpPr>
        <p:sp>
          <p:nvSpPr>
            <p:cNvPr id="82" name="Rectangle 81"/>
            <p:cNvSpPr/>
            <p:nvPr/>
          </p:nvSpPr>
          <p:spPr>
            <a:xfrm>
              <a:off x="4307805" y="4648506"/>
              <a:ext cx="1676400" cy="304800"/>
            </a:xfrm>
            <a:prstGeom prst="rect">
              <a:avLst/>
            </a:prstGeom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288000" rtlCol="0" anchor="ctr">
              <a:noAutofit/>
            </a:bodyPr>
            <a:lstStyle/>
            <a:p>
              <a:r>
                <a:rPr lang="fr-FR" sz="1200" dirty="0">
                  <a:latin typeface="Calibri" panose="020F0502020204030204" pitchFamily="34" charset="0"/>
                </a:rPr>
                <a:t>Bleu</a:t>
              </a:r>
            </a:p>
          </p:txBody>
        </p:sp>
        <p:cxnSp>
          <p:nvCxnSpPr>
            <p:cNvPr id="101" name="Connecteur en angle 100"/>
            <p:cNvCxnSpPr>
              <a:endCxn id="82" idx="1"/>
            </p:cNvCxnSpPr>
            <p:nvPr/>
          </p:nvCxnSpPr>
          <p:spPr>
            <a:xfrm rot="16200000" flipH="1">
              <a:off x="3774407" y="4267508"/>
              <a:ext cx="914398" cy="152398"/>
            </a:xfrm>
            <a:prstGeom prst="bentConnector2">
              <a:avLst/>
            </a:prstGeom>
            <a:ln>
              <a:tailEnd type="arrow"/>
            </a:ln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pic>
          <p:nvPicPr>
            <p:cNvPr id="102" name="Image 10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8955" y="4699656"/>
              <a:ext cx="202500" cy="202500"/>
            </a:xfrm>
            <a:prstGeom prst="rect">
              <a:avLst/>
            </a:prstGeom>
            <a:effectLst/>
          </p:spPr>
        </p:pic>
        <p:sp>
          <p:nvSpPr>
            <p:cNvPr id="103" name="Rectangle 102"/>
            <p:cNvSpPr/>
            <p:nvPr/>
          </p:nvSpPr>
          <p:spPr>
            <a:xfrm>
              <a:off x="6136605" y="4648819"/>
              <a:ext cx="457200" cy="304800"/>
            </a:xfrm>
            <a:prstGeom prst="rect">
              <a:avLst/>
            </a:prstGeom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fr-FR" sz="1200" dirty="0" smtClean="0">
                  <a:latin typeface="Calibri" panose="020F0502020204030204" pitchFamily="34" charset="0"/>
                </a:rPr>
                <a:t>0</a:t>
              </a: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6746205" y="4648819"/>
              <a:ext cx="457200" cy="304800"/>
            </a:xfrm>
            <a:prstGeom prst="rect">
              <a:avLst/>
            </a:prstGeom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fr-FR" sz="1200" dirty="0" smtClean="0">
                  <a:latin typeface="Calibri" panose="020F0502020204030204" pitchFamily="34" charset="0"/>
                </a:rPr>
                <a:t>0</a:t>
              </a: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7355805" y="4648819"/>
              <a:ext cx="457200" cy="304800"/>
            </a:xfrm>
            <a:prstGeom prst="rect">
              <a:avLst/>
            </a:prstGeom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fr-FR" sz="1200" dirty="0" smtClean="0">
                  <a:latin typeface="Calibri" panose="020F0502020204030204" pitchFamily="34" charset="0"/>
                </a:rPr>
                <a:t>255</a:t>
              </a:r>
            </a:p>
          </p:txBody>
        </p:sp>
        <p:cxnSp>
          <p:nvCxnSpPr>
            <p:cNvPr id="106" name="Connecteur droit avec flèche 105"/>
            <p:cNvCxnSpPr>
              <a:stCxn id="82" idx="3"/>
              <a:endCxn id="103" idx="1"/>
            </p:cNvCxnSpPr>
            <p:nvPr/>
          </p:nvCxnSpPr>
          <p:spPr>
            <a:xfrm>
              <a:off x="5984205" y="4800906"/>
              <a:ext cx="152400" cy="313"/>
            </a:xfrm>
            <a:prstGeom prst="straightConnector1">
              <a:avLst/>
            </a:prstGeom>
            <a:ln>
              <a:tailEnd type="arrow"/>
            </a:ln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7" name="Connecteur droit avec flèche 106"/>
            <p:cNvCxnSpPr>
              <a:stCxn id="103" idx="3"/>
              <a:endCxn id="104" idx="1"/>
            </p:cNvCxnSpPr>
            <p:nvPr/>
          </p:nvCxnSpPr>
          <p:spPr>
            <a:xfrm>
              <a:off x="6593805" y="4801219"/>
              <a:ext cx="152400" cy="0"/>
            </a:xfrm>
            <a:prstGeom prst="straightConnector1">
              <a:avLst/>
            </a:prstGeom>
            <a:ln>
              <a:tailEnd type="arrow"/>
            </a:ln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8" name="Connecteur droit avec flèche 107"/>
            <p:cNvCxnSpPr>
              <a:stCxn id="104" idx="3"/>
              <a:endCxn id="105" idx="1"/>
            </p:cNvCxnSpPr>
            <p:nvPr/>
          </p:nvCxnSpPr>
          <p:spPr>
            <a:xfrm>
              <a:off x="7203405" y="4801219"/>
              <a:ext cx="152400" cy="0"/>
            </a:xfrm>
            <a:prstGeom prst="straightConnector1">
              <a:avLst/>
            </a:prstGeom>
            <a:ln>
              <a:tailEnd type="arrow"/>
            </a:ln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6213" indent="-176213"/>
            <a:r>
              <a:rPr lang="fr-FR" sz="2000" dirty="0" smtClean="0"/>
              <a:t>Enfin, la dernière ligne :</a:t>
            </a:r>
            <a:endParaRPr lang="fr-FR" sz="20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Benjamin ALBOUY-KISSI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17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fr-FR" sz="1200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Model – View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Patron MVC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Patron Modèle – Vue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Les modèles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Les éléments 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Les vues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Les délégués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Implémentation dans Qt</a:t>
            </a:r>
          </a:p>
          <a:p>
            <a:pPr lvl="1"/>
            <a:r>
              <a:rPr lang="fr-FR" sz="1100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Exemple</a:t>
            </a:r>
          </a:p>
          <a:p>
            <a:pPr lvl="0"/>
            <a:r>
              <a:rPr lang="fr-FR" sz="1200">
                <a:solidFill>
                  <a:srgbClr val="79D2FF"/>
                </a:solidFill>
              </a:rPr>
              <a:t>Annuler – Rétablir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Contexte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Le pattern Commande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Exemple</a:t>
            </a:r>
          </a:p>
          <a:p>
            <a:pPr lvl="0"/>
            <a:r>
              <a:rPr lang="fr-FR" sz="1200">
                <a:solidFill>
                  <a:srgbClr val="79D2FF"/>
                </a:solidFill>
              </a:rPr>
              <a:t>Graphismes optimisés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Mécanisme Graphics View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La scène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La vue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Les éléments graphiques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Les classes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Exemple</a:t>
            </a:r>
          </a:p>
          <a:p>
            <a:pPr lvl="0"/>
            <a:r>
              <a:rPr lang="fr-FR" sz="1200">
                <a:solidFill>
                  <a:srgbClr val="79D2FF"/>
                </a:solidFill>
              </a:rPr>
              <a:t>Sérialisation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Exemple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Le pattern visiteur</a:t>
            </a:r>
            <a:endParaRPr lang="fr-FR" sz="1100" dirty="0">
              <a:solidFill>
                <a:srgbClr val="79D2FF"/>
              </a:solidFill>
            </a:endParaRPr>
          </a:p>
        </p:txBody>
      </p:sp>
      <p:grpSp>
        <p:nvGrpSpPr>
          <p:cNvPr id="17" name="Groupe 16"/>
          <p:cNvGrpSpPr/>
          <p:nvPr/>
        </p:nvGrpSpPr>
        <p:grpSpPr>
          <a:xfrm>
            <a:off x="3505200" y="2343150"/>
            <a:ext cx="4401526" cy="2209801"/>
            <a:chOff x="3505200" y="2343150"/>
            <a:chExt cx="4401526" cy="2209801"/>
          </a:xfrm>
        </p:grpSpPr>
        <p:sp>
          <p:nvSpPr>
            <p:cNvPr id="81" name="ZoneTexte 80"/>
            <p:cNvSpPr txBox="1"/>
            <p:nvPr/>
          </p:nvSpPr>
          <p:spPr bwMode="auto">
            <a:xfrm>
              <a:off x="3505200" y="4075278"/>
              <a:ext cx="6498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fr-FR" sz="1400" dirty="0" smtClean="0">
                  <a:latin typeface="Calibri" panose="020F0502020204030204" pitchFamily="34" charset="0"/>
                  <a:cs typeface="Consolas" panose="020B0609020204030204" pitchFamily="49" charset="0"/>
                </a:rPr>
                <a:t>Ligne = 1</a:t>
              </a:r>
            </a:p>
          </p:txBody>
        </p:sp>
        <p:sp>
          <p:nvSpPr>
            <p:cNvPr id="89" name="ZoneTexte 88"/>
            <p:cNvSpPr txBox="1"/>
            <p:nvPr/>
          </p:nvSpPr>
          <p:spPr bwMode="auto">
            <a:xfrm>
              <a:off x="4039005" y="4248151"/>
              <a:ext cx="6498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fr-FR" sz="1100" dirty="0" smtClean="0">
                  <a:latin typeface="Calibri" panose="020F0502020204030204" pitchFamily="34" charset="0"/>
                  <a:cs typeface="Consolas" panose="020B0609020204030204" pitchFamily="49" charset="0"/>
                </a:rPr>
                <a:t>Ligne = 0</a:t>
              </a:r>
            </a:p>
          </p:txBody>
        </p:sp>
        <p:grpSp>
          <p:nvGrpSpPr>
            <p:cNvPr id="9" name="Groupe 8"/>
            <p:cNvGrpSpPr/>
            <p:nvPr/>
          </p:nvGrpSpPr>
          <p:grpSpPr>
            <a:xfrm>
              <a:off x="4155405" y="2800350"/>
              <a:ext cx="3657600" cy="1371600"/>
              <a:chOff x="4155405" y="3257550"/>
              <a:chExt cx="3657600" cy="1371600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4307805" y="4324350"/>
                <a:ext cx="1676400" cy="304800"/>
              </a:xfrm>
              <a:prstGeom prst="rect">
                <a:avLst/>
              </a:prstGeom>
              <a:effectLst>
                <a:outerShdw blurRad="40000" dist="20000" dir="5400000" rotWithShape="0">
                  <a:schemeClr val="dk2">
                    <a:alpha val="38000"/>
                  </a:scheme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288000" rtlCol="0" anchor="ctr">
                <a:noAutofit/>
              </a:bodyPr>
              <a:lstStyle/>
              <a:p>
                <a:r>
                  <a:rPr lang="fr-FR" sz="1200" dirty="0">
                    <a:latin typeface="Calibri" panose="020F0502020204030204" pitchFamily="34" charset="0"/>
                  </a:rPr>
                  <a:t>Vert</a:t>
                </a:r>
              </a:p>
            </p:txBody>
          </p:sp>
          <p:cxnSp>
            <p:nvCxnSpPr>
              <p:cNvPr id="83" name="Connecteur en angle 82"/>
              <p:cNvCxnSpPr>
                <a:endCxn id="68" idx="1"/>
              </p:cNvCxnSpPr>
              <p:nvPr/>
            </p:nvCxnSpPr>
            <p:spPr>
              <a:xfrm rot="16200000" flipH="1">
                <a:off x="3622005" y="3790950"/>
                <a:ext cx="1219200" cy="152400"/>
              </a:xfrm>
              <a:prstGeom prst="bentConnector2">
                <a:avLst/>
              </a:prstGeom>
              <a:ln>
                <a:tailEnd type="arrow"/>
              </a:ln>
              <a:effectLst>
                <a:outerShdw blurRad="40000" dist="20000" dir="5400000" rotWithShape="0">
                  <a:schemeClr val="dk2">
                    <a:alpha val="38000"/>
                  </a:schemeClr>
                </a:outerShdw>
              </a:effectLst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pic>
            <p:nvPicPr>
              <p:cNvPr id="84" name="Image 8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58955" y="4375499"/>
                <a:ext cx="202500" cy="202500"/>
              </a:xfrm>
              <a:prstGeom prst="rect">
                <a:avLst/>
              </a:prstGeom>
              <a:effectLst/>
            </p:spPr>
          </p:pic>
          <p:sp>
            <p:nvSpPr>
              <p:cNvPr id="85" name="Rectangle 84"/>
              <p:cNvSpPr/>
              <p:nvPr/>
            </p:nvSpPr>
            <p:spPr>
              <a:xfrm>
                <a:off x="6136605" y="4324349"/>
                <a:ext cx="457200" cy="304800"/>
              </a:xfrm>
              <a:prstGeom prst="rect">
                <a:avLst/>
              </a:prstGeom>
              <a:effectLst>
                <a:outerShdw blurRad="40000" dist="20000" dir="5400000" rotWithShape="0">
                  <a:schemeClr val="dk2">
                    <a:alpha val="38000"/>
                  </a:scheme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90000" rtlCol="0" anchor="ctr">
                <a:noAutofit/>
              </a:bodyPr>
              <a:lstStyle/>
              <a:p>
                <a:pPr algn="ctr"/>
                <a:r>
                  <a:rPr lang="fr-FR" sz="1200" dirty="0" smtClean="0">
                    <a:latin typeface="Calibri" panose="020F0502020204030204" pitchFamily="34" charset="0"/>
                  </a:rPr>
                  <a:t>0</a:t>
                </a: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746205" y="4324349"/>
                <a:ext cx="457200" cy="304800"/>
              </a:xfrm>
              <a:prstGeom prst="rect">
                <a:avLst/>
              </a:prstGeom>
              <a:effectLst>
                <a:outerShdw blurRad="40000" dist="20000" dir="5400000" rotWithShape="0">
                  <a:schemeClr val="dk2">
                    <a:alpha val="38000"/>
                  </a:scheme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90000" rtlCol="0" anchor="ctr">
                <a:noAutofit/>
              </a:bodyPr>
              <a:lstStyle/>
              <a:p>
                <a:pPr algn="ctr"/>
                <a:r>
                  <a:rPr lang="fr-FR" sz="1200" dirty="0" smtClean="0">
                    <a:latin typeface="Calibri" panose="020F0502020204030204" pitchFamily="34" charset="0"/>
                  </a:rPr>
                  <a:t>255</a:t>
                </a: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7355805" y="4324349"/>
                <a:ext cx="457200" cy="304800"/>
              </a:xfrm>
              <a:prstGeom prst="rect">
                <a:avLst/>
              </a:prstGeom>
              <a:effectLst>
                <a:outerShdw blurRad="40000" dist="20000" dir="5400000" rotWithShape="0">
                  <a:schemeClr val="dk2">
                    <a:alpha val="38000"/>
                  </a:scheme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90000" rtlCol="0" anchor="ctr">
                <a:noAutofit/>
              </a:bodyPr>
              <a:lstStyle/>
              <a:p>
                <a:pPr algn="ctr"/>
                <a:r>
                  <a:rPr lang="fr-FR" sz="1200" dirty="0" smtClean="0">
                    <a:latin typeface="Calibri" panose="020F0502020204030204" pitchFamily="34" charset="0"/>
                  </a:rPr>
                  <a:t>0</a:t>
                </a:r>
              </a:p>
            </p:txBody>
          </p:sp>
          <p:cxnSp>
            <p:nvCxnSpPr>
              <p:cNvPr id="95" name="Connecteur droit avec flèche 94"/>
              <p:cNvCxnSpPr>
                <a:stCxn id="68" idx="3"/>
                <a:endCxn id="85" idx="1"/>
              </p:cNvCxnSpPr>
              <p:nvPr/>
            </p:nvCxnSpPr>
            <p:spPr>
              <a:xfrm flipV="1">
                <a:off x="5984205" y="4476749"/>
                <a:ext cx="152400" cy="1"/>
              </a:xfrm>
              <a:prstGeom prst="straightConnector1">
                <a:avLst/>
              </a:prstGeom>
              <a:ln>
                <a:tailEnd type="arrow"/>
              </a:ln>
              <a:effectLst>
                <a:outerShdw blurRad="40000" dist="20000" dir="5400000" rotWithShape="0">
                  <a:schemeClr val="dk2">
                    <a:alpha val="38000"/>
                  </a:schemeClr>
                </a:outerShdw>
              </a:effectLst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6" name="Connecteur droit avec flèche 95"/>
              <p:cNvCxnSpPr>
                <a:stCxn id="85" idx="3"/>
                <a:endCxn id="86" idx="1"/>
              </p:cNvCxnSpPr>
              <p:nvPr/>
            </p:nvCxnSpPr>
            <p:spPr>
              <a:xfrm>
                <a:off x="6593805" y="4476749"/>
                <a:ext cx="152400" cy="0"/>
              </a:xfrm>
              <a:prstGeom prst="straightConnector1">
                <a:avLst/>
              </a:prstGeom>
              <a:ln>
                <a:tailEnd type="arrow"/>
              </a:ln>
              <a:effectLst>
                <a:outerShdw blurRad="40000" dist="20000" dir="5400000" rotWithShape="0">
                  <a:schemeClr val="dk2">
                    <a:alpha val="38000"/>
                  </a:schemeClr>
                </a:outerShdw>
              </a:effectLst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7" name="Connecteur droit avec flèche 96"/>
              <p:cNvCxnSpPr>
                <a:stCxn id="86" idx="3"/>
                <a:endCxn id="87" idx="1"/>
              </p:cNvCxnSpPr>
              <p:nvPr/>
            </p:nvCxnSpPr>
            <p:spPr>
              <a:xfrm>
                <a:off x="7203405" y="4476749"/>
                <a:ext cx="152400" cy="0"/>
              </a:xfrm>
              <a:prstGeom prst="straightConnector1">
                <a:avLst/>
              </a:prstGeom>
              <a:ln>
                <a:tailEnd type="arrow"/>
              </a:ln>
              <a:effectLst>
                <a:outerShdw blurRad="40000" dist="20000" dir="5400000" rotWithShape="0">
                  <a:schemeClr val="dk2">
                    <a:alpha val="38000"/>
                  </a:schemeClr>
                </a:outerShdw>
              </a:effectLst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e 9"/>
            <p:cNvGrpSpPr/>
            <p:nvPr/>
          </p:nvGrpSpPr>
          <p:grpSpPr>
            <a:xfrm>
              <a:off x="4688806" y="4171951"/>
              <a:ext cx="3124199" cy="381000"/>
              <a:chOff x="4688806" y="4629151"/>
              <a:chExt cx="3124199" cy="381000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4841205" y="4705351"/>
                <a:ext cx="1143000" cy="304800"/>
              </a:xfrm>
              <a:prstGeom prst="rect">
                <a:avLst/>
              </a:prstGeom>
              <a:effectLst>
                <a:outerShdw blurRad="40000" dist="20000" dir="5400000" rotWithShape="0">
                  <a:schemeClr val="dk2">
                    <a:alpha val="38000"/>
                  </a:scheme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288000" rtlCol="0" anchor="ctr">
                <a:noAutofit/>
              </a:bodyPr>
              <a:lstStyle/>
              <a:p>
                <a:r>
                  <a:rPr lang="fr-FR" sz="1200" dirty="0" smtClean="0">
                    <a:latin typeface="Calibri" panose="020F0502020204030204" pitchFamily="34" charset="0"/>
                  </a:rPr>
                  <a:t>Vert - Jaune</a:t>
                </a:r>
              </a:p>
            </p:txBody>
          </p:sp>
          <p:cxnSp>
            <p:nvCxnSpPr>
              <p:cNvPr id="90" name="Connecteur en angle 89"/>
              <p:cNvCxnSpPr>
                <a:endCxn id="88" idx="1"/>
              </p:cNvCxnSpPr>
              <p:nvPr/>
            </p:nvCxnSpPr>
            <p:spPr>
              <a:xfrm rot="16200000" flipH="1">
                <a:off x="4650706" y="4667251"/>
                <a:ext cx="228599" cy="152400"/>
              </a:xfrm>
              <a:prstGeom prst="bentConnector2">
                <a:avLst/>
              </a:prstGeom>
              <a:ln>
                <a:tailEnd type="arrow"/>
              </a:ln>
              <a:effectLst>
                <a:outerShdw blurRad="40000" dist="20000" dir="5400000" rotWithShape="0">
                  <a:schemeClr val="dk2">
                    <a:alpha val="38000"/>
                  </a:schemeClr>
                </a:outerShdw>
              </a:effectLst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91" name="Rectangle 90"/>
              <p:cNvSpPr/>
              <p:nvPr/>
            </p:nvSpPr>
            <p:spPr>
              <a:xfrm>
                <a:off x="6136605" y="4705350"/>
                <a:ext cx="457200" cy="304800"/>
              </a:xfrm>
              <a:prstGeom prst="rect">
                <a:avLst/>
              </a:prstGeom>
              <a:effectLst>
                <a:outerShdw blurRad="40000" dist="20000" dir="5400000" rotWithShape="0">
                  <a:schemeClr val="dk2">
                    <a:alpha val="38000"/>
                  </a:scheme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90000" rtlCol="0" anchor="ctr">
                <a:noAutofit/>
              </a:bodyPr>
              <a:lstStyle/>
              <a:p>
                <a:pPr algn="ctr"/>
                <a:r>
                  <a:rPr lang="fr-FR" sz="1200" dirty="0" smtClean="0">
                    <a:latin typeface="Calibri" panose="020F0502020204030204" pitchFamily="34" charset="0"/>
                  </a:rPr>
                  <a:t>127</a:t>
                </a: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6746205" y="4705350"/>
                <a:ext cx="457200" cy="304800"/>
              </a:xfrm>
              <a:prstGeom prst="rect">
                <a:avLst/>
              </a:prstGeom>
              <a:effectLst>
                <a:outerShdw blurRad="40000" dist="20000" dir="5400000" rotWithShape="0">
                  <a:schemeClr val="dk2">
                    <a:alpha val="38000"/>
                  </a:scheme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90000" rtlCol="0" anchor="ctr">
                <a:noAutofit/>
              </a:bodyPr>
              <a:lstStyle/>
              <a:p>
                <a:pPr algn="ctr"/>
                <a:r>
                  <a:rPr lang="fr-FR" sz="1200" dirty="0" smtClean="0">
                    <a:latin typeface="Calibri" panose="020F0502020204030204" pitchFamily="34" charset="0"/>
                  </a:rPr>
                  <a:t>255</a:t>
                </a: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7355805" y="4705350"/>
                <a:ext cx="457200" cy="304800"/>
              </a:xfrm>
              <a:prstGeom prst="rect">
                <a:avLst/>
              </a:prstGeom>
              <a:effectLst>
                <a:outerShdw blurRad="40000" dist="20000" dir="5400000" rotWithShape="0">
                  <a:schemeClr val="dk2">
                    <a:alpha val="38000"/>
                  </a:scheme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90000" rtlCol="0" anchor="ctr">
                <a:noAutofit/>
              </a:bodyPr>
              <a:lstStyle/>
              <a:p>
                <a:pPr algn="ctr"/>
                <a:r>
                  <a:rPr lang="fr-FR" sz="1200" dirty="0" smtClean="0">
                    <a:latin typeface="Calibri" panose="020F0502020204030204" pitchFamily="34" charset="0"/>
                  </a:rPr>
                  <a:t>0</a:t>
                </a:r>
              </a:p>
            </p:txBody>
          </p:sp>
          <p:pic>
            <p:nvPicPr>
              <p:cNvPr id="94" name="Image 9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92760" y="4756500"/>
                <a:ext cx="202500" cy="202500"/>
              </a:xfrm>
              <a:prstGeom prst="rect">
                <a:avLst/>
              </a:prstGeom>
              <a:effectLst/>
            </p:spPr>
          </p:pic>
          <p:cxnSp>
            <p:nvCxnSpPr>
              <p:cNvPr id="98" name="Connecteur droit avec flèche 97"/>
              <p:cNvCxnSpPr>
                <a:stCxn id="88" idx="3"/>
                <a:endCxn id="91" idx="1"/>
              </p:cNvCxnSpPr>
              <p:nvPr/>
            </p:nvCxnSpPr>
            <p:spPr>
              <a:xfrm flipV="1">
                <a:off x="5984205" y="4857750"/>
                <a:ext cx="152400" cy="1"/>
              </a:xfrm>
              <a:prstGeom prst="straightConnector1">
                <a:avLst/>
              </a:prstGeom>
              <a:ln>
                <a:tailEnd type="arrow"/>
              </a:ln>
              <a:effectLst>
                <a:outerShdw blurRad="40000" dist="20000" dir="5400000" rotWithShape="0">
                  <a:schemeClr val="dk2">
                    <a:alpha val="38000"/>
                  </a:schemeClr>
                </a:outerShdw>
              </a:effectLst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9" name="Connecteur droit avec flèche 98"/>
              <p:cNvCxnSpPr>
                <a:stCxn id="91" idx="3"/>
                <a:endCxn id="92" idx="1"/>
              </p:cNvCxnSpPr>
              <p:nvPr/>
            </p:nvCxnSpPr>
            <p:spPr>
              <a:xfrm>
                <a:off x="6593805" y="4857750"/>
                <a:ext cx="152400" cy="0"/>
              </a:xfrm>
              <a:prstGeom prst="straightConnector1">
                <a:avLst/>
              </a:prstGeom>
              <a:ln>
                <a:tailEnd type="arrow"/>
              </a:ln>
              <a:effectLst>
                <a:outerShdw blurRad="40000" dist="20000" dir="5400000" rotWithShape="0">
                  <a:schemeClr val="dk2">
                    <a:alpha val="38000"/>
                  </a:schemeClr>
                </a:outerShdw>
              </a:effectLst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0" name="Connecteur droit avec flèche 99"/>
              <p:cNvCxnSpPr>
                <a:stCxn id="92" idx="3"/>
                <a:endCxn id="93" idx="1"/>
              </p:cNvCxnSpPr>
              <p:nvPr/>
            </p:nvCxnSpPr>
            <p:spPr>
              <a:xfrm>
                <a:off x="7203405" y="4857750"/>
                <a:ext cx="152400" cy="0"/>
              </a:xfrm>
              <a:prstGeom prst="straightConnector1">
                <a:avLst/>
              </a:prstGeom>
              <a:ln>
                <a:tailEnd type="arrow"/>
              </a:ln>
              <a:effectLst>
                <a:outerShdw blurRad="40000" dist="20000" dir="5400000" rotWithShape="0">
                  <a:schemeClr val="dk2">
                    <a:alpha val="38000"/>
                  </a:schemeClr>
                </a:outerShdw>
              </a:effectLst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e 7"/>
            <p:cNvGrpSpPr/>
            <p:nvPr/>
          </p:nvGrpSpPr>
          <p:grpSpPr>
            <a:xfrm>
              <a:off x="3505200" y="2343150"/>
              <a:ext cx="4401526" cy="1440116"/>
              <a:chOff x="3505200" y="3181350"/>
              <a:chExt cx="4401526" cy="1440116"/>
            </a:xfrm>
          </p:grpSpPr>
          <p:sp>
            <p:nvSpPr>
              <p:cNvPr id="18" name="ZoneTexte 17"/>
              <p:cNvSpPr txBox="1"/>
              <p:nvPr/>
            </p:nvSpPr>
            <p:spPr bwMode="auto">
              <a:xfrm>
                <a:off x="4033619" y="3935666"/>
                <a:ext cx="6498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fr-FR" sz="1100" dirty="0" smtClean="0">
                    <a:latin typeface="Calibri" panose="020F0502020204030204" pitchFamily="34" charset="0"/>
                    <a:cs typeface="Consolas" panose="020B0609020204030204" pitchFamily="49" charset="0"/>
                  </a:rPr>
                  <a:t>Ligne = 0</a:t>
                </a:r>
              </a:p>
            </p:txBody>
          </p:sp>
          <p:grpSp>
            <p:nvGrpSpPr>
              <p:cNvPr id="43" name="Groupe 42"/>
              <p:cNvGrpSpPr/>
              <p:nvPr/>
            </p:nvGrpSpPr>
            <p:grpSpPr>
              <a:xfrm>
                <a:off x="4683419" y="3850622"/>
                <a:ext cx="1295400" cy="389844"/>
                <a:chOff x="4281063" y="4239306"/>
                <a:chExt cx="1295400" cy="389844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4433463" y="4324350"/>
                  <a:ext cx="1143000" cy="304800"/>
                </a:xfrm>
                <a:prstGeom prst="rect">
                  <a:avLst/>
                </a:prstGeom>
                <a:effectLst>
                  <a:outerShdw blurRad="40000" dist="20000" dir="5400000" rotWithShape="0">
                    <a:schemeClr val="dk2">
                      <a:alpha val="38000"/>
                    </a:scheme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lIns="288000" rtlCol="0" anchor="ctr">
                  <a:noAutofit/>
                </a:bodyPr>
                <a:lstStyle/>
                <a:p>
                  <a:r>
                    <a:rPr lang="fr-FR" sz="1200" dirty="0" smtClean="0">
                      <a:latin typeface="Calibri" panose="020F0502020204030204" pitchFamily="34" charset="0"/>
                    </a:rPr>
                    <a:t>Orange</a:t>
                  </a:r>
                </a:p>
              </p:txBody>
            </p:sp>
            <p:cxnSp>
              <p:nvCxnSpPr>
                <p:cNvPr id="20" name="Connecteur en angle 19"/>
                <p:cNvCxnSpPr>
                  <a:endCxn id="15" idx="1"/>
                </p:cNvCxnSpPr>
                <p:nvPr/>
              </p:nvCxnSpPr>
              <p:spPr>
                <a:xfrm rot="16200000" flipH="1">
                  <a:off x="4238541" y="4281828"/>
                  <a:ext cx="237444" cy="152400"/>
                </a:xfrm>
                <a:prstGeom prst="bentConnector2">
                  <a:avLst/>
                </a:prstGeom>
                <a:ln>
                  <a:tailEnd type="arrow"/>
                </a:ln>
                <a:effectLst>
                  <a:outerShdw blurRad="40000" dist="20000" dir="5400000" rotWithShape="0">
                    <a:schemeClr val="dk2">
                      <a:alpha val="38000"/>
                    </a:schemeClr>
                  </a:outerShdw>
                </a:effectLst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pic>
              <p:nvPicPr>
                <p:cNvPr id="28" name="Image 27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84613" y="4375500"/>
                  <a:ext cx="202500" cy="202500"/>
                </a:xfrm>
                <a:prstGeom prst="rect">
                  <a:avLst/>
                </a:prstGeom>
                <a:effectLst/>
              </p:spPr>
            </p:pic>
          </p:grpSp>
          <p:grpSp>
            <p:nvGrpSpPr>
              <p:cNvPr id="44" name="Groupe 43"/>
              <p:cNvGrpSpPr/>
              <p:nvPr/>
            </p:nvGrpSpPr>
            <p:grpSpPr>
              <a:xfrm>
                <a:off x="5978819" y="3935665"/>
                <a:ext cx="609600" cy="304800"/>
                <a:chOff x="5576463" y="4324349"/>
                <a:chExt cx="609600" cy="304800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5728863" y="4324349"/>
                  <a:ext cx="457200" cy="304800"/>
                </a:xfrm>
                <a:prstGeom prst="rect">
                  <a:avLst/>
                </a:prstGeom>
                <a:effectLst>
                  <a:outerShdw blurRad="40000" dist="20000" dir="5400000" rotWithShape="0">
                    <a:schemeClr val="dk2">
                      <a:alpha val="38000"/>
                    </a:scheme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lIns="90000" rtlCol="0" anchor="ctr">
                  <a:noAutofit/>
                </a:bodyPr>
                <a:lstStyle/>
                <a:p>
                  <a:pPr algn="ctr"/>
                  <a:r>
                    <a:rPr lang="fr-FR" sz="1200" dirty="0" smtClean="0">
                      <a:latin typeface="Calibri" panose="020F0502020204030204" pitchFamily="34" charset="0"/>
                    </a:rPr>
                    <a:t>255</a:t>
                  </a:r>
                </a:p>
              </p:txBody>
            </p:sp>
            <p:cxnSp>
              <p:nvCxnSpPr>
                <p:cNvPr id="33" name="Connecteur droit avec flèche 32"/>
                <p:cNvCxnSpPr>
                  <a:stCxn id="15" idx="3"/>
                  <a:endCxn id="22" idx="1"/>
                </p:cNvCxnSpPr>
                <p:nvPr/>
              </p:nvCxnSpPr>
              <p:spPr>
                <a:xfrm flipV="1">
                  <a:off x="5576463" y="4476749"/>
                  <a:ext cx="152400" cy="1"/>
                </a:xfrm>
                <a:prstGeom prst="straightConnector1">
                  <a:avLst/>
                </a:prstGeom>
                <a:ln>
                  <a:tailEnd type="arrow"/>
                </a:ln>
                <a:effectLst>
                  <a:outerShdw blurRad="40000" dist="20000" dir="5400000" rotWithShape="0">
                    <a:schemeClr val="dk2">
                      <a:alpha val="38000"/>
                    </a:schemeClr>
                  </a:outerShdw>
                </a:effectLst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e 44"/>
              <p:cNvGrpSpPr/>
              <p:nvPr/>
            </p:nvGrpSpPr>
            <p:grpSpPr>
              <a:xfrm>
                <a:off x="6588419" y="3935665"/>
                <a:ext cx="609600" cy="304800"/>
                <a:chOff x="6186063" y="4324349"/>
                <a:chExt cx="609600" cy="3048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6338463" y="4324349"/>
                  <a:ext cx="457200" cy="304800"/>
                </a:xfrm>
                <a:prstGeom prst="rect">
                  <a:avLst/>
                </a:prstGeom>
                <a:effectLst>
                  <a:outerShdw blurRad="40000" dist="20000" dir="5400000" rotWithShape="0">
                    <a:schemeClr val="dk2">
                      <a:alpha val="38000"/>
                    </a:scheme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lIns="90000" rtlCol="0" anchor="ctr">
                  <a:noAutofit/>
                </a:bodyPr>
                <a:lstStyle/>
                <a:p>
                  <a:pPr algn="ctr"/>
                  <a:r>
                    <a:rPr lang="fr-FR" sz="1200" dirty="0" smtClean="0">
                      <a:latin typeface="Calibri" panose="020F0502020204030204" pitchFamily="34" charset="0"/>
                    </a:rPr>
                    <a:t>127</a:t>
                  </a:r>
                </a:p>
              </p:txBody>
            </p:sp>
            <p:cxnSp>
              <p:nvCxnSpPr>
                <p:cNvPr id="34" name="Connecteur droit avec flèche 33"/>
                <p:cNvCxnSpPr>
                  <a:stCxn id="22" idx="3"/>
                  <a:endCxn id="23" idx="1"/>
                </p:cNvCxnSpPr>
                <p:nvPr/>
              </p:nvCxnSpPr>
              <p:spPr>
                <a:xfrm>
                  <a:off x="6186063" y="4476749"/>
                  <a:ext cx="152400" cy="0"/>
                </a:xfrm>
                <a:prstGeom prst="straightConnector1">
                  <a:avLst/>
                </a:prstGeom>
                <a:ln>
                  <a:tailEnd type="arrow"/>
                </a:ln>
                <a:effectLst>
                  <a:outerShdw blurRad="40000" dist="20000" dir="5400000" rotWithShape="0">
                    <a:schemeClr val="dk2">
                      <a:alpha val="38000"/>
                    </a:schemeClr>
                  </a:outerShdw>
                </a:effectLst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e 45"/>
              <p:cNvGrpSpPr/>
              <p:nvPr/>
            </p:nvGrpSpPr>
            <p:grpSpPr>
              <a:xfrm>
                <a:off x="7198019" y="3935665"/>
                <a:ext cx="609600" cy="304800"/>
                <a:chOff x="6795663" y="4324349"/>
                <a:chExt cx="609600" cy="30480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6948063" y="4324349"/>
                  <a:ext cx="457200" cy="304800"/>
                </a:xfrm>
                <a:prstGeom prst="rect">
                  <a:avLst/>
                </a:prstGeom>
                <a:effectLst>
                  <a:outerShdw blurRad="40000" dist="20000" dir="5400000" rotWithShape="0">
                    <a:schemeClr val="dk2">
                      <a:alpha val="38000"/>
                    </a:scheme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lIns="90000" rtlCol="0" anchor="ctr">
                  <a:noAutofit/>
                </a:bodyPr>
                <a:lstStyle/>
                <a:p>
                  <a:pPr algn="ctr"/>
                  <a:r>
                    <a:rPr lang="fr-FR" sz="1200" dirty="0" smtClean="0">
                      <a:latin typeface="Calibri" panose="020F0502020204030204" pitchFamily="34" charset="0"/>
                    </a:rPr>
                    <a:t>0</a:t>
                  </a:r>
                </a:p>
              </p:txBody>
            </p:sp>
            <p:cxnSp>
              <p:nvCxnSpPr>
                <p:cNvPr id="35" name="Connecteur droit avec flèche 34"/>
                <p:cNvCxnSpPr>
                  <a:stCxn id="23" idx="3"/>
                  <a:endCxn id="24" idx="1"/>
                </p:cNvCxnSpPr>
                <p:nvPr/>
              </p:nvCxnSpPr>
              <p:spPr>
                <a:xfrm>
                  <a:off x="6795663" y="4476749"/>
                  <a:ext cx="152400" cy="0"/>
                </a:xfrm>
                <a:prstGeom prst="straightConnector1">
                  <a:avLst/>
                </a:prstGeom>
                <a:ln>
                  <a:tailEnd type="arrow"/>
                </a:ln>
                <a:effectLst>
                  <a:outerShdw blurRad="40000" dist="20000" dir="5400000" rotWithShape="0">
                    <a:schemeClr val="dk2">
                      <a:alpha val="38000"/>
                    </a:schemeClr>
                  </a:outerShdw>
                </a:effectLst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e 66"/>
              <p:cNvGrpSpPr/>
              <p:nvPr/>
            </p:nvGrpSpPr>
            <p:grpSpPr>
              <a:xfrm>
                <a:off x="3505200" y="3181350"/>
                <a:ext cx="4401526" cy="671900"/>
                <a:chOff x="3505200" y="4019550"/>
                <a:chExt cx="4401526" cy="671900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3595263" y="4019550"/>
                  <a:ext cx="1119474" cy="276999"/>
                </a:xfrm>
                <a:prstGeom prst="rect">
                  <a:avLst/>
                </a:prstGeom>
                <a:effectLst>
                  <a:outerShdw blurRad="40000" dist="20000" dir="5400000" rotWithShape="0">
                    <a:schemeClr val="dk2">
                      <a:alpha val="38000"/>
                    </a:schemeClr>
                  </a:outerShdw>
                </a:effectLst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fr-FR" sz="1200" dirty="0" smtClean="0">
                      <a:latin typeface="Calibri" panose="020F0502020204030204" pitchFamily="34" charset="0"/>
                    </a:rPr>
                    <a:t>Elément racine</a:t>
                  </a:r>
                </a:p>
              </p:txBody>
            </p:sp>
            <p:grpSp>
              <p:nvGrpSpPr>
                <p:cNvPr id="48" name="Groupe 47"/>
                <p:cNvGrpSpPr/>
                <p:nvPr/>
              </p:nvGrpSpPr>
              <p:grpSpPr>
                <a:xfrm>
                  <a:off x="4155000" y="4296548"/>
                  <a:ext cx="1828797" cy="394902"/>
                  <a:chOff x="4155000" y="4296548"/>
                  <a:chExt cx="1828797" cy="394902"/>
                </a:xfrm>
              </p:grpSpPr>
              <p:grpSp>
                <p:nvGrpSpPr>
                  <p:cNvPr id="49" name="Groupe 48"/>
                  <p:cNvGrpSpPr/>
                  <p:nvPr/>
                </p:nvGrpSpPr>
                <p:grpSpPr>
                  <a:xfrm>
                    <a:off x="4155000" y="4296548"/>
                    <a:ext cx="1828797" cy="394902"/>
                    <a:chOff x="4155000" y="4296548"/>
                    <a:chExt cx="1828797" cy="394902"/>
                  </a:xfrm>
                </p:grpSpPr>
                <p:sp>
                  <p:nvSpPr>
                    <p:cNvPr id="51" name="Rectangle 50"/>
                    <p:cNvSpPr/>
                    <p:nvPr/>
                  </p:nvSpPr>
                  <p:spPr>
                    <a:xfrm>
                      <a:off x="4307397" y="4386650"/>
                      <a:ext cx="1676400" cy="304800"/>
                    </a:xfrm>
                    <a:prstGeom prst="rect">
                      <a:avLst/>
                    </a:prstGeom>
                    <a:effectLst>
                      <a:outerShdw blurRad="40000" dist="20000" dir="5400000" rotWithShape="0">
                        <a:schemeClr val="dk2">
                          <a:alpha val="38000"/>
                        </a:schemeClr>
                      </a:outerShdw>
                    </a:effectLst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wrap="none" lIns="288000" rtlCol="0" anchor="ctr">
                      <a:noAutofit/>
                    </a:bodyPr>
                    <a:lstStyle/>
                    <a:p>
                      <a:r>
                        <a:rPr lang="fr-FR" sz="1200" dirty="0" smtClean="0">
                          <a:latin typeface="Calibri" panose="020F0502020204030204" pitchFamily="34" charset="0"/>
                        </a:rPr>
                        <a:t>Rouge</a:t>
                      </a:r>
                    </a:p>
                  </p:txBody>
                </p:sp>
                <p:cxnSp>
                  <p:nvCxnSpPr>
                    <p:cNvPr id="52" name="Connecteur en angle 51"/>
                    <p:cNvCxnSpPr>
                      <a:stCxn id="47" idx="2"/>
                      <a:endCxn id="51" idx="1"/>
                    </p:cNvCxnSpPr>
                    <p:nvPr/>
                  </p:nvCxnSpPr>
                  <p:spPr>
                    <a:xfrm rot="16200000" flipH="1">
                      <a:off x="4109948" y="4341600"/>
                      <a:ext cx="242501" cy="152397"/>
                    </a:xfrm>
                    <a:prstGeom prst="bentConnector2">
                      <a:avLst/>
                    </a:prstGeom>
                    <a:ln>
                      <a:tailEnd type="arrow"/>
                    </a:ln>
                    <a:effectLst>
                      <a:outerShdw blurRad="40000" dist="20000" dir="5400000" rotWithShape="0">
                        <a:schemeClr val="dk2">
                          <a:alpha val="38000"/>
                        </a:schemeClr>
                      </a:outerShdw>
                    </a:effectLst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  <p:pic>
                <p:nvPicPr>
                  <p:cNvPr id="50" name="Image 49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58547" y="4437799"/>
                    <a:ext cx="202500" cy="202500"/>
                  </a:xfrm>
                  <a:prstGeom prst="rect">
                    <a:avLst/>
                  </a:prstGeom>
                  <a:effectLst/>
                </p:spPr>
              </p:pic>
            </p:grpSp>
            <p:grpSp>
              <p:nvGrpSpPr>
                <p:cNvPr id="53" name="Groupe 52"/>
                <p:cNvGrpSpPr/>
                <p:nvPr/>
              </p:nvGrpSpPr>
              <p:grpSpPr>
                <a:xfrm>
                  <a:off x="5983797" y="4386649"/>
                  <a:ext cx="609600" cy="304800"/>
                  <a:chOff x="5983797" y="4386649"/>
                  <a:chExt cx="609600" cy="304800"/>
                </a:xfrm>
              </p:grpSpPr>
              <p:sp>
                <p:nvSpPr>
                  <p:cNvPr id="54" name="Rectangle 53"/>
                  <p:cNvSpPr/>
                  <p:nvPr/>
                </p:nvSpPr>
                <p:spPr>
                  <a:xfrm>
                    <a:off x="6136197" y="4386649"/>
                    <a:ext cx="457200" cy="304800"/>
                  </a:xfrm>
                  <a:prstGeom prst="rect">
                    <a:avLst/>
                  </a:prstGeom>
                  <a:effectLst>
                    <a:outerShdw blurRad="40000" dist="20000" dir="5400000" rotWithShape="0">
                      <a:schemeClr val="dk2">
                        <a:alpha val="38000"/>
                      </a:schemeClr>
                    </a:outerShdw>
                  </a:effectLst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lIns="90000" rtlCol="0" anchor="ctr">
                    <a:noAutofit/>
                  </a:bodyPr>
                  <a:lstStyle/>
                  <a:p>
                    <a:pPr algn="ctr"/>
                    <a:r>
                      <a:rPr lang="fr-FR" sz="1200" dirty="0" smtClean="0">
                        <a:latin typeface="Calibri" panose="020F0502020204030204" pitchFamily="34" charset="0"/>
                      </a:rPr>
                      <a:t>255</a:t>
                    </a:r>
                  </a:p>
                </p:txBody>
              </p:sp>
              <p:cxnSp>
                <p:nvCxnSpPr>
                  <p:cNvPr id="55" name="Connecteur droit avec flèche 54"/>
                  <p:cNvCxnSpPr>
                    <a:stCxn id="51" idx="3"/>
                    <a:endCxn id="54" idx="1"/>
                  </p:cNvCxnSpPr>
                  <p:nvPr/>
                </p:nvCxnSpPr>
                <p:spPr>
                  <a:xfrm flipV="1">
                    <a:off x="5983797" y="4539049"/>
                    <a:ext cx="152400" cy="1"/>
                  </a:xfrm>
                  <a:prstGeom prst="straightConnector1">
                    <a:avLst/>
                  </a:prstGeom>
                  <a:ln>
                    <a:tailEnd type="arrow"/>
                  </a:ln>
                  <a:effectLst>
                    <a:outerShdw blurRad="40000" dist="20000" dir="5400000" rotWithShape="0">
                      <a:schemeClr val="dk2">
                        <a:alpha val="38000"/>
                      </a:schemeClr>
                    </a:outerShdw>
                  </a:effectLst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6" name="Groupe 55"/>
                <p:cNvGrpSpPr/>
                <p:nvPr/>
              </p:nvGrpSpPr>
              <p:grpSpPr>
                <a:xfrm>
                  <a:off x="6593397" y="4386649"/>
                  <a:ext cx="609600" cy="304800"/>
                  <a:chOff x="6593397" y="4386649"/>
                  <a:chExt cx="609600" cy="304800"/>
                </a:xfrm>
              </p:grpSpPr>
              <p:sp>
                <p:nvSpPr>
                  <p:cNvPr id="57" name="Rectangle 56"/>
                  <p:cNvSpPr/>
                  <p:nvPr/>
                </p:nvSpPr>
                <p:spPr>
                  <a:xfrm>
                    <a:off x="6745797" y="4386649"/>
                    <a:ext cx="457200" cy="304800"/>
                  </a:xfrm>
                  <a:prstGeom prst="rect">
                    <a:avLst/>
                  </a:prstGeom>
                  <a:effectLst>
                    <a:outerShdw blurRad="40000" dist="20000" dir="5400000" rotWithShape="0">
                      <a:schemeClr val="dk2">
                        <a:alpha val="38000"/>
                      </a:schemeClr>
                    </a:outerShdw>
                  </a:effectLst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lIns="90000" rtlCol="0" anchor="ctr">
                    <a:noAutofit/>
                  </a:bodyPr>
                  <a:lstStyle/>
                  <a:p>
                    <a:pPr algn="ctr"/>
                    <a:r>
                      <a:rPr lang="fr-FR" sz="1200" dirty="0" smtClean="0">
                        <a:latin typeface="Calibri" panose="020F0502020204030204" pitchFamily="34" charset="0"/>
                      </a:rPr>
                      <a:t>0</a:t>
                    </a:r>
                  </a:p>
                </p:txBody>
              </p:sp>
              <p:cxnSp>
                <p:nvCxnSpPr>
                  <p:cNvPr id="58" name="Connecteur droit avec flèche 57"/>
                  <p:cNvCxnSpPr>
                    <a:stCxn id="54" idx="3"/>
                    <a:endCxn id="57" idx="1"/>
                  </p:cNvCxnSpPr>
                  <p:nvPr/>
                </p:nvCxnSpPr>
                <p:spPr>
                  <a:xfrm>
                    <a:off x="6593397" y="4539049"/>
                    <a:ext cx="152400" cy="0"/>
                  </a:xfrm>
                  <a:prstGeom prst="straightConnector1">
                    <a:avLst/>
                  </a:prstGeom>
                  <a:ln>
                    <a:tailEnd type="arrow"/>
                  </a:ln>
                  <a:effectLst>
                    <a:outerShdw blurRad="40000" dist="20000" dir="5400000" rotWithShape="0">
                      <a:schemeClr val="dk2">
                        <a:alpha val="38000"/>
                      </a:schemeClr>
                    </a:outerShdw>
                  </a:effectLst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9" name="Groupe 58"/>
                <p:cNvGrpSpPr/>
                <p:nvPr/>
              </p:nvGrpSpPr>
              <p:grpSpPr>
                <a:xfrm>
                  <a:off x="7202997" y="4386649"/>
                  <a:ext cx="609600" cy="304800"/>
                  <a:chOff x="7202997" y="4386649"/>
                  <a:chExt cx="609600" cy="304800"/>
                </a:xfrm>
              </p:grpSpPr>
              <p:sp>
                <p:nvSpPr>
                  <p:cNvPr id="60" name="Rectangle 59"/>
                  <p:cNvSpPr/>
                  <p:nvPr/>
                </p:nvSpPr>
                <p:spPr>
                  <a:xfrm>
                    <a:off x="7355397" y="4386649"/>
                    <a:ext cx="457200" cy="304800"/>
                  </a:xfrm>
                  <a:prstGeom prst="rect">
                    <a:avLst/>
                  </a:prstGeom>
                  <a:effectLst>
                    <a:outerShdw blurRad="40000" dist="20000" dir="5400000" rotWithShape="0">
                      <a:schemeClr val="dk2">
                        <a:alpha val="38000"/>
                      </a:schemeClr>
                    </a:outerShdw>
                  </a:effectLst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lIns="90000" rtlCol="0" anchor="ctr">
                    <a:noAutofit/>
                  </a:bodyPr>
                  <a:lstStyle/>
                  <a:p>
                    <a:pPr algn="ctr"/>
                    <a:r>
                      <a:rPr lang="fr-FR" sz="1200" dirty="0" smtClean="0">
                        <a:latin typeface="Calibri" panose="020F0502020204030204" pitchFamily="34" charset="0"/>
                      </a:rPr>
                      <a:t>0</a:t>
                    </a:r>
                  </a:p>
                </p:txBody>
              </p:sp>
              <p:cxnSp>
                <p:nvCxnSpPr>
                  <p:cNvPr id="61" name="Connecteur droit avec flèche 60"/>
                  <p:cNvCxnSpPr>
                    <a:stCxn id="57" idx="3"/>
                    <a:endCxn id="60" idx="1"/>
                  </p:cNvCxnSpPr>
                  <p:nvPr/>
                </p:nvCxnSpPr>
                <p:spPr>
                  <a:xfrm>
                    <a:off x="7202997" y="4539049"/>
                    <a:ext cx="152400" cy="0"/>
                  </a:xfrm>
                  <a:prstGeom prst="straightConnector1">
                    <a:avLst/>
                  </a:prstGeom>
                  <a:ln>
                    <a:tailEnd type="arrow"/>
                  </a:ln>
                  <a:effectLst>
                    <a:outerShdw blurRad="40000" dist="20000" dir="5400000" rotWithShape="0">
                      <a:schemeClr val="dk2">
                        <a:alpha val="38000"/>
                      </a:schemeClr>
                    </a:outerShdw>
                  </a:effectLst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2" name="ZoneTexte 61"/>
                <p:cNvSpPr txBox="1"/>
                <p:nvPr/>
              </p:nvSpPr>
              <p:spPr bwMode="auto">
                <a:xfrm>
                  <a:off x="5181597" y="4049245"/>
                  <a:ext cx="878400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/>
                  <a:r>
                    <a:rPr lang="fr-FR" sz="1400" dirty="0" smtClean="0">
                      <a:latin typeface="Calibri" panose="020F0502020204030204" pitchFamily="34" charset="0"/>
                      <a:cs typeface="Consolas" panose="020B0609020204030204" pitchFamily="49" charset="0"/>
                    </a:rPr>
                    <a:t>Colonne = 0</a:t>
                  </a:r>
                </a:p>
              </p:txBody>
            </p:sp>
            <p:sp>
              <p:nvSpPr>
                <p:cNvPr id="63" name="ZoneTexte 62"/>
                <p:cNvSpPr txBox="1"/>
                <p:nvPr/>
              </p:nvSpPr>
              <p:spPr bwMode="auto">
                <a:xfrm>
                  <a:off x="6059997" y="4049245"/>
                  <a:ext cx="609600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fr-FR" sz="1400" dirty="0" smtClean="0">
                      <a:latin typeface="Calibri" panose="020F0502020204030204" pitchFamily="34" charset="0"/>
                      <a:cs typeface="Consolas" panose="020B0609020204030204" pitchFamily="49" charset="0"/>
                    </a:rPr>
                    <a:t>Col. = 1</a:t>
                  </a:r>
                </a:p>
              </p:txBody>
            </p:sp>
            <p:sp>
              <p:nvSpPr>
                <p:cNvPr id="64" name="ZoneTexte 63"/>
                <p:cNvSpPr txBox="1"/>
                <p:nvPr/>
              </p:nvSpPr>
              <p:spPr bwMode="auto">
                <a:xfrm>
                  <a:off x="6669597" y="4049245"/>
                  <a:ext cx="609600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fr-FR" sz="1400" dirty="0" smtClean="0">
                      <a:latin typeface="Calibri" panose="020F0502020204030204" pitchFamily="34" charset="0"/>
                      <a:cs typeface="Consolas" panose="020B0609020204030204" pitchFamily="49" charset="0"/>
                    </a:rPr>
                    <a:t>Col. = 2</a:t>
                  </a:r>
                </a:p>
              </p:txBody>
            </p:sp>
            <p:sp>
              <p:nvSpPr>
                <p:cNvPr id="65" name="ZoneTexte 64"/>
                <p:cNvSpPr txBox="1"/>
                <p:nvPr/>
              </p:nvSpPr>
              <p:spPr bwMode="auto">
                <a:xfrm>
                  <a:off x="7297126" y="4049245"/>
                  <a:ext cx="609600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fr-FR" sz="1400" dirty="0" smtClean="0">
                      <a:latin typeface="Calibri" panose="020F0502020204030204" pitchFamily="34" charset="0"/>
                      <a:cs typeface="Consolas" panose="020B0609020204030204" pitchFamily="49" charset="0"/>
                    </a:rPr>
                    <a:t>Col. = 3</a:t>
                  </a:r>
                </a:p>
              </p:txBody>
            </p:sp>
            <p:sp>
              <p:nvSpPr>
                <p:cNvPr id="66" name="ZoneTexte 65"/>
                <p:cNvSpPr txBox="1"/>
                <p:nvPr/>
              </p:nvSpPr>
              <p:spPr bwMode="auto">
                <a:xfrm>
                  <a:off x="3505200" y="4386650"/>
                  <a:ext cx="649800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/>
                  <a:r>
                    <a:rPr lang="fr-FR" sz="1400" dirty="0" smtClean="0">
                      <a:latin typeface="Calibri" panose="020F0502020204030204" pitchFamily="34" charset="0"/>
                      <a:cs typeface="Consolas" panose="020B0609020204030204" pitchFamily="49" charset="0"/>
                    </a:rPr>
                    <a:t>Ligne = 0</a:t>
                  </a:r>
                </a:p>
              </p:txBody>
            </p:sp>
          </p:grpSp>
          <p:sp>
            <p:nvSpPr>
              <p:cNvPr id="72" name="ZoneTexte 71"/>
              <p:cNvSpPr txBox="1"/>
              <p:nvPr/>
            </p:nvSpPr>
            <p:spPr bwMode="auto">
              <a:xfrm>
                <a:off x="4033032" y="4316666"/>
                <a:ext cx="6498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fr-FR" sz="1100" dirty="0" smtClean="0">
                    <a:latin typeface="Calibri" panose="020F0502020204030204" pitchFamily="34" charset="0"/>
                    <a:cs typeface="Consolas" panose="020B0609020204030204" pitchFamily="49" charset="0"/>
                  </a:rPr>
                  <a:t>Ligne = 1</a:t>
                </a:r>
              </a:p>
            </p:txBody>
          </p:sp>
          <p:grpSp>
            <p:nvGrpSpPr>
              <p:cNvPr id="11" name="Groupe 10"/>
              <p:cNvGrpSpPr/>
              <p:nvPr/>
            </p:nvGrpSpPr>
            <p:grpSpPr>
              <a:xfrm>
                <a:off x="4682832" y="4088066"/>
                <a:ext cx="1295400" cy="533400"/>
                <a:chOff x="4689182" y="4088066"/>
                <a:chExt cx="1295400" cy="533400"/>
              </a:xfrm>
            </p:grpSpPr>
            <p:sp>
              <p:nvSpPr>
                <p:cNvPr id="69" name="Rectangle 68"/>
                <p:cNvSpPr/>
                <p:nvPr/>
              </p:nvSpPr>
              <p:spPr>
                <a:xfrm>
                  <a:off x="4841582" y="4316666"/>
                  <a:ext cx="1143000" cy="304800"/>
                </a:xfrm>
                <a:prstGeom prst="rect">
                  <a:avLst/>
                </a:prstGeom>
                <a:effectLst>
                  <a:outerShdw blurRad="40000" dist="20000" dir="5400000" rotWithShape="0">
                    <a:schemeClr val="dk2">
                      <a:alpha val="38000"/>
                    </a:scheme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lIns="288000" rtlCol="0" anchor="ctr">
                  <a:noAutofit/>
                </a:bodyPr>
                <a:lstStyle/>
                <a:p>
                  <a:r>
                    <a:rPr lang="fr-FR" sz="1200" dirty="0" smtClean="0">
                      <a:latin typeface="Calibri" panose="020F0502020204030204" pitchFamily="34" charset="0"/>
                    </a:rPr>
                    <a:t>Jaune</a:t>
                  </a:r>
                  <a:endParaRPr lang="fr-FR" sz="1200" dirty="0">
                    <a:latin typeface="Calibri" panose="020F0502020204030204" pitchFamily="34" charset="0"/>
                  </a:endParaRPr>
                </a:p>
              </p:txBody>
            </p:sp>
            <p:cxnSp>
              <p:nvCxnSpPr>
                <p:cNvPr id="73" name="Connecteur en angle 72"/>
                <p:cNvCxnSpPr>
                  <a:endCxn id="69" idx="1"/>
                </p:cNvCxnSpPr>
                <p:nvPr/>
              </p:nvCxnSpPr>
              <p:spPr>
                <a:xfrm rot="16200000" flipH="1">
                  <a:off x="4574882" y="4202366"/>
                  <a:ext cx="381000" cy="152400"/>
                </a:xfrm>
                <a:prstGeom prst="bentConnector2">
                  <a:avLst/>
                </a:prstGeom>
                <a:ln>
                  <a:tailEnd type="arrow"/>
                </a:ln>
                <a:effectLst>
                  <a:outerShdw blurRad="40000" dist="20000" dir="5400000" rotWithShape="0">
                    <a:schemeClr val="dk2">
                      <a:alpha val="38000"/>
                    </a:schemeClr>
                  </a:outerShdw>
                </a:effectLst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pic>
              <p:nvPicPr>
                <p:cNvPr id="77" name="Image 76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92732" y="4367816"/>
                  <a:ext cx="202500" cy="202500"/>
                </a:xfrm>
                <a:prstGeom prst="rect">
                  <a:avLst/>
                </a:prstGeom>
                <a:effectLst/>
              </p:spPr>
            </p:pic>
          </p:grpSp>
          <p:grpSp>
            <p:nvGrpSpPr>
              <p:cNvPr id="12" name="Groupe 11"/>
              <p:cNvGrpSpPr/>
              <p:nvPr/>
            </p:nvGrpSpPr>
            <p:grpSpPr>
              <a:xfrm>
                <a:off x="5975057" y="4316665"/>
                <a:ext cx="612775" cy="304800"/>
                <a:chOff x="5981407" y="4316665"/>
                <a:chExt cx="612775" cy="304800"/>
              </a:xfrm>
            </p:grpSpPr>
            <p:sp>
              <p:nvSpPr>
                <p:cNvPr id="74" name="Rectangle 73"/>
                <p:cNvSpPr/>
                <p:nvPr/>
              </p:nvSpPr>
              <p:spPr>
                <a:xfrm>
                  <a:off x="6136982" y="4316665"/>
                  <a:ext cx="457200" cy="304800"/>
                </a:xfrm>
                <a:prstGeom prst="rect">
                  <a:avLst/>
                </a:prstGeom>
                <a:effectLst>
                  <a:outerShdw blurRad="40000" dist="20000" dir="5400000" rotWithShape="0">
                    <a:schemeClr val="dk2">
                      <a:alpha val="38000"/>
                    </a:scheme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lIns="90000" rtlCol="0" anchor="ctr">
                  <a:noAutofit/>
                </a:bodyPr>
                <a:lstStyle/>
                <a:p>
                  <a:pPr algn="ctr"/>
                  <a:r>
                    <a:rPr lang="fr-FR" sz="1200" dirty="0" smtClean="0">
                      <a:latin typeface="Calibri" panose="020F0502020204030204" pitchFamily="34" charset="0"/>
                    </a:rPr>
                    <a:t>255</a:t>
                  </a:r>
                </a:p>
              </p:txBody>
            </p:sp>
            <p:cxnSp>
              <p:nvCxnSpPr>
                <p:cNvPr id="78" name="Connecteur droit avec flèche 77"/>
                <p:cNvCxnSpPr>
                  <a:stCxn id="69" idx="3"/>
                  <a:endCxn id="74" idx="1"/>
                </p:cNvCxnSpPr>
                <p:nvPr/>
              </p:nvCxnSpPr>
              <p:spPr>
                <a:xfrm flipV="1">
                  <a:off x="5981407" y="4469065"/>
                  <a:ext cx="155575" cy="1"/>
                </a:xfrm>
                <a:prstGeom prst="straightConnector1">
                  <a:avLst/>
                </a:prstGeom>
                <a:ln>
                  <a:tailEnd type="arrow"/>
                </a:ln>
                <a:effectLst>
                  <a:outerShdw blurRad="40000" dist="20000" dir="5400000" rotWithShape="0">
                    <a:schemeClr val="dk2">
                      <a:alpha val="38000"/>
                    </a:schemeClr>
                  </a:outerShdw>
                </a:effectLst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e 12"/>
              <p:cNvGrpSpPr/>
              <p:nvPr/>
            </p:nvGrpSpPr>
            <p:grpSpPr>
              <a:xfrm>
                <a:off x="6584657" y="4316665"/>
                <a:ext cx="612775" cy="304800"/>
                <a:chOff x="6591007" y="4316665"/>
                <a:chExt cx="612775" cy="304800"/>
              </a:xfrm>
            </p:grpSpPr>
            <p:sp>
              <p:nvSpPr>
                <p:cNvPr id="75" name="Rectangle 74"/>
                <p:cNvSpPr/>
                <p:nvPr/>
              </p:nvSpPr>
              <p:spPr>
                <a:xfrm>
                  <a:off x="6746582" y="4316665"/>
                  <a:ext cx="457200" cy="304800"/>
                </a:xfrm>
                <a:prstGeom prst="rect">
                  <a:avLst/>
                </a:prstGeom>
                <a:effectLst>
                  <a:outerShdw blurRad="40000" dist="20000" dir="5400000" rotWithShape="0">
                    <a:schemeClr val="dk2">
                      <a:alpha val="38000"/>
                    </a:scheme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lIns="90000" rtlCol="0" anchor="ctr">
                  <a:noAutofit/>
                </a:bodyPr>
                <a:lstStyle/>
                <a:p>
                  <a:pPr algn="ctr"/>
                  <a:r>
                    <a:rPr lang="fr-FR" sz="1200" dirty="0" smtClean="0">
                      <a:latin typeface="Calibri" panose="020F0502020204030204" pitchFamily="34" charset="0"/>
                    </a:rPr>
                    <a:t>255</a:t>
                  </a:r>
                </a:p>
              </p:txBody>
            </p:sp>
            <p:cxnSp>
              <p:nvCxnSpPr>
                <p:cNvPr id="79" name="Connecteur droit avec flèche 78"/>
                <p:cNvCxnSpPr>
                  <a:stCxn id="74" idx="3"/>
                  <a:endCxn id="75" idx="1"/>
                </p:cNvCxnSpPr>
                <p:nvPr/>
              </p:nvCxnSpPr>
              <p:spPr>
                <a:xfrm>
                  <a:off x="6591007" y="4469065"/>
                  <a:ext cx="155575" cy="0"/>
                </a:xfrm>
                <a:prstGeom prst="straightConnector1">
                  <a:avLst/>
                </a:prstGeom>
                <a:ln>
                  <a:tailEnd type="arrow"/>
                </a:ln>
                <a:effectLst>
                  <a:outerShdw blurRad="40000" dist="20000" dir="5400000" rotWithShape="0">
                    <a:schemeClr val="dk2">
                      <a:alpha val="38000"/>
                    </a:schemeClr>
                  </a:outerShdw>
                </a:effectLst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e 13"/>
              <p:cNvGrpSpPr/>
              <p:nvPr/>
            </p:nvGrpSpPr>
            <p:grpSpPr>
              <a:xfrm>
                <a:off x="7194257" y="4316665"/>
                <a:ext cx="612775" cy="304800"/>
                <a:chOff x="7200607" y="4316665"/>
                <a:chExt cx="612775" cy="304800"/>
              </a:xfrm>
            </p:grpSpPr>
            <p:sp>
              <p:nvSpPr>
                <p:cNvPr id="76" name="Rectangle 75"/>
                <p:cNvSpPr/>
                <p:nvPr/>
              </p:nvSpPr>
              <p:spPr>
                <a:xfrm>
                  <a:off x="7356182" y="4316665"/>
                  <a:ext cx="457200" cy="304800"/>
                </a:xfrm>
                <a:prstGeom prst="rect">
                  <a:avLst/>
                </a:prstGeom>
                <a:effectLst>
                  <a:outerShdw blurRad="40000" dist="20000" dir="5400000" rotWithShape="0">
                    <a:schemeClr val="dk2">
                      <a:alpha val="38000"/>
                    </a:scheme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lIns="90000" rtlCol="0" anchor="ctr">
                  <a:noAutofit/>
                </a:bodyPr>
                <a:lstStyle/>
                <a:p>
                  <a:pPr algn="ctr"/>
                  <a:r>
                    <a:rPr lang="fr-FR" sz="1200" dirty="0" smtClean="0">
                      <a:latin typeface="Calibri" panose="020F0502020204030204" pitchFamily="34" charset="0"/>
                    </a:rPr>
                    <a:t>0</a:t>
                  </a:r>
                </a:p>
              </p:txBody>
            </p:sp>
            <p:cxnSp>
              <p:nvCxnSpPr>
                <p:cNvPr id="80" name="Connecteur droit avec flèche 79"/>
                <p:cNvCxnSpPr>
                  <a:stCxn id="75" idx="3"/>
                  <a:endCxn id="76" idx="1"/>
                </p:cNvCxnSpPr>
                <p:nvPr/>
              </p:nvCxnSpPr>
              <p:spPr>
                <a:xfrm>
                  <a:off x="7200607" y="4469065"/>
                  <a:ext cx="155575" cy="0"/>
                </a:xfrm>
                <a:prstGeom prst="straightConnector1">
                  <a:avLst/>
                </a:prstGeom>
                <a:ln>
                  <a:tailEnd type="arrow"/>
                </a:ln>
                <a:effectLst>
                  <a:outerShdw blurRad="40000" dist="20000" dir="5400000" rotWithShape="0">
                    <a:schemeClr val="dk2">
                      <a:alpha val="38000"/>
                    </a:schemeClr>
                  </a:outerShdw>
                </a:effectLst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7" name="Rectangle à coins arrondis 6"/>
          <p:cNvSpPr/>
          <p:nvPr/>
        </p:nvSpPr>
        <p:spPr>
          <a:xfrm>
            <a:off x="2479179" y="1428750"/>
            <a:ext cx="6417141" cy="896279"/>
          </a:xfrm>
          <a:prstGeom prst="roundRect">
            <a:avLst>
              <a:gd name="adj" fmla="val 4978"/>
            </a:avLst>
          </a:prstGeom>
          <a:solidFill>
            <a:schemeClr val="lt2"/>
          </a:solidFill>
          <a:ln>
            <a:solidFill>
              <a:schemeClr val="bg2"/>
            </a:solidFill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fr-FR" sz="11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rootItem</a:t>
            </a:r>
            <a:r>
              <a:rPr lang="fr-FR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fr-FR" sz="11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appendRow</a:t>
            </a:r>
            <a:r>
              <a:rPr lang="fr-FR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1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QList</a:t>
            </a:r>
            <a:r>
              <a:rPr lang="fr-FR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fr-FR" sz="11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QStandardItem</a:t>
            </a:r>
            <a:r>
              <a:rPr lang="fr-FR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&gt;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fr-FR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fr-FR" sz="11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fr-FR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1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QStandardItem</a:t>
            </a:r>
            <a:r>
              <a:rPr lang="fr-FR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fr-FR" sz="11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QIcon</a:t>
            </a:r>
            <a:r>
              <a:rPr lang="fr-FR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fr-FR" sz="11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":/Icones/Blue.png" </a:t>
            </a:r>
            <a:r>
              <a:rPr lang="fr-FR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 </a:t>
            </a:r>
            <a:r>
              <a:rPr lang="fr-FR" sz="11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"Bleu" </a:t>
            </a:r>
            <a:r>
              <a:rPr lang="fr-FR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fr-FR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fr-FR" sz="11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fr-FR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1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QStandardItem</a:t>
            </a:r>
            <a:r>
              <a:rPr lang="fr-FR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fr-FR" sz="11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"0" </a:t>
            </a:r>
            <a:r>
              <a:rPr lang="fr-FR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 </a:t>
            </a:r>
            <a:r>
              <a:rPr lang="fr-FR" sz="11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fr-FR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1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QStandardItem</a:t>
            </a:r>
            <a:r>
              <a:rPr lang="fr-FR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fr-FR" sz="11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"0"</a:t>
            </a:r>
            <a:r>
              <a:rPr lang="fr-FR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}, </a:t>
            </a:r>
            <a:r>
              <a:rPr lang="fr-FR" sz="11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fr-FR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1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QStandardItem</a:t>
            </a:r>
            <a:r>
              <a:rPr lang="fr-FR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fr-FR" sz="11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"255" </a:t>
            </a:r>
            <a:r>
              <a:rPr lang="fr-FR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fr-FR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</p:txBody>
      </p:sp>
      <p:sp>
        <p:nvSpPr>
          <p:cNvPr id="109" name="ZoneTexte 108"/>
          <p:cNvSpPr txBox="1"/>
          <p:nvPr/>
        </p:nvSpPr>
        <p:spPr bwMode="auto">
          <a:xfrm>
            <a:off x="3505607" y="4648506"/>
            <a:ext cx="649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fr-FR" sz="1400" dirty="0" smtClean="0">
                <a:latin typeface="Calibri" panose="020F0502020204030204" pitchFamily="34" charset="0"/>
                <a:cs typeface="Consolas" panose="020B0609020204030204" pitchFamily="49" charset="0"/>
              </a:rPr>
              <a:t>Ligne = 2</a:t>
            </a:r>
          </a:p>
        </p:txBody>
      </p:sp>
    </p:spTree>
    <p:extLst>
      <p:ext uri="{BB962C8B-B14F-4D97-AF65-F5344CB8AC3E}">
        <p14:creationId xmlns:p14="http://schemas.microsoft.com/office/powerpoint/2010/main" val="388961618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modèle est défini dans l’objet </a:t>
            </a:r>
            <a:r>
              <a:rPr lang="fr-F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m_model</a:t>
            </a:r>
            <a:endParaRPr lang="fr-F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fr-FR" dirty="0" smtClean="0"/>
              <a:t>Pour l’afficher, il suffit de l’associer à un objet implémentant </a:t>
            </a:r>
            <a:r>
              <a:rPr lang="fr-FR" dirty="0" err="1" smtClean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QAbstractItemView</a:t>
            </a:r>
            <a:endParaRPr lang="fr-FR" dirty="0" smtClean="0">
              <a:solidFill>
                <a:srgbClr val="2B91A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fr-FR" dirty="0" smtClean="0"/>
              <a:t>Au choix (non exclusif) :</a:t>
            </a:r>
          </a:p>
          <a:p>
            <a:pPr lvl="3"/>
            <a:r>
              <a:rPr lang="fr-FR" sz="1400" dirty="0" err="1" smtClean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QListView</a:t>
            </a:r>
            <a:endParaRPr lang="fr-FR" sz="1400" dirty="0" smtClean="0">
              <a:solidFill>
                <a:srgbClr val="2B91A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3"/>
            <a:r>
              <a:rPr lang="fr-FR" sz="1400" dirty="0" err="1" smtClean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QTableView</a:t>
            </a:r>
            <a:endParaRPr lang="fr-FR" sz="1400" dirty="0" smtClean="0">
              <a:solidFill>
                <a:srgbClr val="2B91A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3"/>
            <a:r>
              <a:rPr lang="fr-FR" sz="1400" dirty="0" err="1" smtClean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QTreeView</a:t>
            </a:r>
            <a:endParaRPr lang="fr-FR" sz="1400" dirty="0" smtClean="0">
              <a:solidFill>
                <a:srgbClr val="2B91A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3"/>
            <a:r>
              <a:rPr lang="fr-FR" sz="1400" dirty="0" err="1" smtClean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QColumnView</a:t>
            </a:r>
            <a:endParaRPr lang="fr-FR" sz="1400" dirty="0" smtClean="0">
              <a:solidFill>
                <a:srgbClr val="2B91A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3"/>
            <a:r>
              <a:rPr lang="fr-FR" sz="1400" dirty="0" smtClean="0"/>
              <a:t>Une vue personnalisée</a:t>
            </a:r>
            <a:endParaRPr lang="fr-FR" sz="14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Benjamin ALBOUY-KISSI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18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fr-FR" sz="1200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Model – View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Patron MVC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Patron Modèle – Vue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Les modèles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Les éléments 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Les vues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Les délégués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Implémentation dans Qt</a:t>
            </a:r>
          </a:p>
          <a:p>
            <a:pPr lvl="1"/>
            <a:r>
              <a:rPr lang="fr-FR" sz="1100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Exemple</a:t>
            </a:r>
          </a:p>
          <a:p>
            <a:pPr lvl="0"/>
            <a:r>
              <a:rPr lang="fr-FR" sz="1200">
                <a:solidFill>
                  <a:srgbClr val="79D2FF"/>
                </a:solidFill>
              </a:rPr>
              <a:t>Annuler – Rétablir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Contexte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Le pattern Commande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Exemple</a:t>
            </a:r>
          </a:p>
          <a:p>
            <a:pPr lvl="0"/>
            <a:r>
              <a:rPr lang="fr-FR" sz="1200">
                <a:solidFill>
                  <a:srgbClr val="79D2FF"/>
                </a:solidFill>
              </a:rPr>
              <a:t>Graphismes optimisés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Mécanisme Graphics View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La scène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La vue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Les éléments graphiques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Les classes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Exemple</a:t>
            </a:r>
          </a:p>
          <a:p>
            <a:pPr lvl="0"/>
            <a:r>
              <a:rPr lang="fr-FR" sz="1200">
                <a:solidFill>
                  <a:srgbClr val="79D2FF"/>
                </a:solidFill>
              </a:rPr>
              <a:t>Sérialisation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Exemple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Le pattern visiteur</a:t>
            </a:r>
            <a:endParaRPr lang="fr-FR" sz="1100" dirty="0">
              <a:solidFill>
                <a:srgbClr val="79D2FF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5867400" y="2862762"/>
            <a:ext cx="3162444" cy="966789"/>
          </a:xfrm>
          <a:prstGeom prst="roundRect">
            <a:avLst/>
          </a:prstGeom>
          <a:solidFill>
            <a:schemeClr val="lt2"/>
          </a:solidFill>
          <a:ln>
            <a:solidFill>
              <a:schemeClr val="bg2"/>
            </a:solidFill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ui.listView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setModel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m_model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ui.tableView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setModel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m_model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ui.treeView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setModel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m_model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ui.columnView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setModel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m_model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07121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Et les délégués ?</a:t>
            </a:r>
          </a:p>
          <a:p>
            <a:pPr lvl="1"/>
            <a:r>
              <a:rPr lang="fr-FR" dirty="0" smtClean="0"/>
              <a:t>Le </a:t>
            </a:r>
            <a:r>
              <a:rPr lang="fr-FR" dirty="0" err="1" smtClean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QStyledItemDelegate</a:t>
            </a:r>
            <a:r>
              <a:rPr lang="fr-FR" dirty="0" smtClean="0">
                <a:solidFill>
                  <a:srgbClr val="2B91AF"/>
                </a:solidFill>
              </a:rPr>
              <a:t> </a:t>
            </a:r>
            <a:r>
              <a:rPr lang="fr-FR" dirty="0" smtClean="0"/>
              <a:t>par défaut est très bien et convient dans les cas standards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Benjamin ALBOUY-KISSI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19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fr-FR" sz="1200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Model – View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Patron MVC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Patron Modèle – Vue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Les modèles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Les éléments 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Les vues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Les délégués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Implémentation dans Qt</a:t>
            </a:r>
          </a:p>
          <a:p>
            <a:pPr lvl="1"/>
            <a:r>
              <a:rPr lang="fr-FR" sz="1100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Exemple</a:t>
            </a:r>
          </a:p>
          <a:p>
            <a:pPr lvl="0"/>
            <a:r>
              <a:rPr lang="fr-FR" sz="1200">
                <a:solidFill>
                  <a:srgbClr val="79D2FF"/>
                </a:solidFill>
              </a:rPr>
              <a:t>Annuler – Rétablir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Contexte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Le pattern Commande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Exemple</a:t>
            </a:r>
          </a:p>
          <a:p>
            <a:pPr lvl="0"/>
            <a:r>
              <a:rPr lang="fr-FR" sz="1200">
                <a:solidFill>
                  <a:srgbClr val="79D2FF"/>
                </a:solidFill>
              </a:rPr>
              <a:t>Graphismes optimisés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Mécanisme Graphics View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La scène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La vue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Les éléments graphiques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Les classes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Exemple</a:t>
            </a:r>
          </a:p>
          <a:p>
            <a:pPr lvl="0"/>
            <a:r>
              <a:rPr lang="fr-FR" sz="1200">
                <a:solidFill>
                  <a:srgbClr val="79D2FF"/>
                </a:solidFill>
              </a:rPr>
              <a:t>Sérialisation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Exemple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Le pattern visiteur</a:t>
            </a:r>
            <a:endParaRPr lang="fr-FR" sz="1100" dirty="0">
              <a:solidFill>
                <a:srgbClr val="79D2FF"/>
              </a:solidFill>
            </a:endParaRPr>
          </a:p>
        </p:txBody>
      </p:sp>
      <p:sp>
        <p:nvSpPr>
          <p:cNvPr id="7" name="Rectangle à coins arrondis 6">
            <a:hlinkClick r:id="rId2" action="ppaction://hlinkfile"/>
          </p:cNvPr>
          <p:cNvSpPr/>
          <p:nvPr/>
        </p:nvSpPr>
        <p:spPr>
          <a:xfrm>
            <a:off x="4038600" y="4330779"/>
            <a:ext cx="3352800" cy="374571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40000" dist="23000" dir="5400000" rotWithShape="0">
              <a:schemeClr val="dk2">
                <a:alpha val="35000"/>
              </a:scheme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fr-FR" sz="1600" b="1" spc="50" dirty="0" smtClean="0">
                <a:ln w="13500">
                  <a:noFill/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latin typeface="Calibri" panose="020F0502020204030204" pitchFamily="34" charset="0"/>
              </a:rPr>
              <a:t>Voir le code complet de l’exemple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599" y="2419350"/>
            <a:ext cx="2590802" cy="1790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367420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fr-FR" sz="2000" dirty="0">
                <a:solidFill>
                  <a:srgbClr val="FFFFFF"/>
                </a:solidFill>
              </a:rPr>
              <a:t>Model - </a:t>
            </a:r>
            <a:r>
              <a:rPr lang="fr-FR" sz="2000" dirty="0" err="1">
                <a:solidFill>
                  <a:srgbClr val="FFFFFF"/>
                </a:solidFill>
              </a:rPr>
              <a:t>View</a:t>
            </a:r>
            <a:endParaRPr lang="fr-FR" sz="2000" dirty="0">
              <a:solidFill>
                <a:srgbClr val="FFFFFF"/>
              </a:solidFill>
            </a:endParaRPr>
          </a:p>
          <a:p>
            <a:pPr lvl="0"/>
            <a:r>
              <a:rPr lang="fr-FR" sz="2000" dirty="0">
                <a:solidFill>
                  <a:srgbClr val="FFFFFF"/>
                </a:solidFill>
              </a:rPr>
              <a:t>Annuler - Rétablir</a:t>
            </a:r>
          </a:p>
          <a:p>
            <a:pPr lvl="0"/>
            <a:r>
              <a:rPr lang="fr-FR" sz="2000" dirty="0">
                <a:solidFill>
                  <a:srgbClr val="FFFFFF"/>
                </a:solidFill>
              </a:rPr>
              <a:t>Graphismes optimisés</a:t>
            </a:r>
          </a:p>
          <a:p>
            <a:pPr lvl="0"/>
            <a:r>
              <a:rPr lang="fr-FR" sz="2000" dirty="0">
                <a:solidFill>
                  <a:srgbClr val="FFFFFF"/>
                </a:solidFill>
              </a:rPr>
              <a:t>Sérialisation de données</a:t>
            </a:r>
          </a:p>
          <a:p>
            <a:pPr lvl="0"/>
            <a:endParaRPr lang="fr-FR" sz="2000" dirty="0">
              <a:solidFill>
                <a:srgbClr val="FFFFFF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fr-FR">
                <a:solidFill>
                  <a:srgbClr val="EFFAFF"/>
                </a:solidFill>
              </a:rPr>
              <a:t>Eléments complémentaires</a:t>
            </a:r>
            <a:endParaRPr lang="fr-FR" dirty="0">
              <a:solidFill>
                <a:srgbClr val="EFFAFF"/>
              </a:solidFill>
            </a:endParaRP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Benjamin ALBOUY-KISSI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003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146" y="1"/>
            <a:ext cx="9144000" cy="51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B71F98-063C-4739-99A1-73513BDC38F4}" type="datetime1">
              <a:rPr lang="fr-FR" smtClean="0"/>
              <a:t>27/05/2019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Benjamin ALBOUY-KISSI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20</a:t>
            </a:fld>
            <a:endParaRPr lang="fr-FR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31618" y="4767626"/>
            <a:ext cx="371474" cy="36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-685799"/>
            <a:ext cx="9142854" cy="6857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800" y="0"/>
            <a:ext cx="1855484" cy="342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146" y="342901"/>
            <a:ext cx="9142854" cy="6857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18468"/>
            <a:ext cx="804333" cy="30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swing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99290" y="27843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931574"/>
      </p:ext>
    </p:extLst>
  </p:cSld>
  <p:clrMapOvr>
    <a:masterClrMapping/>
  </p:clrMapOvr>
  <p:transition spd="slow" advTm="95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1" fill="hold" nodeType="withEffect">
                                  <p:stCondLst>
                                    <p:cond delay="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2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"/>
                            </p:stCondLst>
                            <p:childTnLst>
                              <p:par>
                                <p:cTn id="3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33333E-6 L 0.00017 0.2 " pathEditMode="relative" rAng="0" ptsTypes="AA">
                                      <p:cBhvr>
                                        <p:cTn id="31" dur="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12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3" dur="312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3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  <p:bldLst>
      <p:bldP spid="4" grpId="0"/>
      <p:bldP spid="5" grpId="0"/>
      <p:bldP spid="6" grpId="0"/>
      <p:bldP spid="9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fr-FR">
                <a:solidFill>
                  <a:srgbClr val="EFFAFF"/>
                </a:solidFill>
              </a:rPr>
              <a:t>Eléments complémentaires</a:t>
            </a:r>
            <a:endParaRPr lang="fr-FR" dirty="0">
              <a:solidFill>
                <a:srgbClr val="EFFAFF"/>
              </a:solidFill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57300" y="3363838"/>
            <a:ext cx="6629400" cy="132008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fr-FR" sz="2000" dirty="0">
                <a:solidFill>
                  <a:srgbClr val="1C2E40"/>
                </a:solidFill>
                <a:effectLst>
                  <a:outerShdw blurRad="38100" dist="38100" dir="2700000" algn="tl">
                    <a:srgbClr val="000000">
                      <a:alpha val="50000"/>
                    </a:srgbClr>
                  </a:outerShdw>
                </a:effectLst>
              </a:rPr>
              <a:t>Model - </a:t>
            </a:r>
            <a:r>
              <a:rPr lang="fr-FR" sz="2000" dirty="0" err="1">
                <a:solidFill>
                  <a:srgbClr val="1C2E40"/>
                </a:solidFill>
                <a:effectLst>
                  <a:outerShdw blurRad="38100" dist="38100" dir="2700000" algn="tl">
                    <a:srgbClr val="000000">
                      <a:alpha val="50000"/>
                    </a:srgbClr>
                  </a:outerShdw>
                </a:effectLst>
              </a:rPr>
              <a:t>View</a:t>
            </a:r>
            <a:endParaRPr lang="fr-FR" sz="2000" dirty="0">
              <a:solidFill>
                <a:srgbClr val="1C2E40"/>
              </a:solidFill>
              <a:effectLst>
                <a:outerShdw blurRad="38100" dist="38100" dir="2700000" algn="tl">
                  <a:srgbClr val="000000">
                    <a:alpha val="50000"/>
                  </a:srgbClr>
                </a:outerShdw>
              </a:effectLst>
            </a:endParaRPr>
          </a:p>
          <a:p>
            <a:pPr lvl="0"/>
            <a:r>
              <a:rPr lang="fr-FR" sz="2000" dirty="0">
                <a:solidFill>
                  <a:srgbClr val="FFFFFF"/>
                </a:solidFill>
              </a:rPr>
              <a:t>Annuler - Rétablir</a:t>
            </a:r>
          </a:p>
          <a:p>
            <a:pPr lvl="0"/>
            <a:r>
              <a:rPr lang="fr-FR" sz="2000" dirty="0">
                <a:solidFill>
                  <a:srgbClr val="FFFFFF"/>
                </a:solidFill>
              </a:rPr>
              <a:t>Graphismes optimisés</a:t>
            </a:r>
          </a:p>
          <a:p>
            <a:pPr lvl="0"/>
            <a:r>
              <a:rPr lang="fr-FR" sz="2000" dirty="0">
                <a:solidFill>
                  <a:srgbClr val="FFFFFF"/>
                </a:solidFill>
              </a:rPr>
              <a:t>Sérialisation de données</a:t>
            </a:r>
          </a:p>
          <a:p>
            <a:pPr lvl="0"/>
            <a:endParaRPr lang="fr-FR" sz="2000" dirty="0">
              <a:solidFill>
                <a:srgbClr val="FFFF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4683918"/>
            <a:ext cx="9144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Benjamin ALBOUY-KISSI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506109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swing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13618" y="0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4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-0.99136 " pathEditMode="relative" rAng="0" ptsTypes="AA">
                                      <p:cBhvr>
                                        <p:cTn id="8" dur="5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56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-0.99136 " pathEditMode="relative" rAng="0" ptsTypes="AA">
                                      <p:cBhvr>
                                        <p:cTn id="10" dur="5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5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  <p:bldLst>
      <p:bldP spid="9" grpId="0" uiExpand="1" build="p"/>
      <p:bldP spid="9" grpId="1" uiExpand="1" build="p"/>
      <p:bldP spid="2" grpId="0" animBg="1"/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fr-FR" sz="2000">
                <a:solidFill>
                  <a:srgbClr val="1C2E40"/>
                </a:solidFill>
                <a:effectLst>
                  <a:outerShdw blurRad="38100" dist="38100" dir="2700000" algn="tl">
                    <a:srgbClr val="000000">
                      <a:alpha val="50000"/>
                    </a:srgbClr>
                  </a:outerShdw>
                </a:effectLst>
              </a:rPr>
              <a:t>Model - View</a:t>
            </a:r>
          </a:p>
          <a:p>
            <a:pPr lvl="0"/>
            <a:r>
              <a:rPr lang="fr-FR" sz="2000">
                <a:solidFill>
                  <a:srgbClr val="FFFFFF"/>
                </a:solidFill>
              </a:rPr>
              <a:t>Annuler - Rétablir</a:t>
            </a:r>
          </a:p>
          <a:p>
            <a:pPr lvl="0"/>
            <a:r>
              <a:rPr lang="fr-FR" sz="2000">
                <a:solidFill>
                  <a:srgbClr val="FFFFFF"/>
                </a:solidFill>
              </a:rPr>
              <a:t>Graphismes optimisés</a:t>
            </a:r>
          </a:p>
          <a:p>
            <a:pPr lvl="0"/>
            <a:r>
              <a:rPr lang="fr-FR" sz="2000">
                <a:solidFill>
                  <a:srgbClr val="FFFFFF"/>
                </a:solidFill>
              </a:rPr>
              <a:t>Sérialisation de données</a:t>
            </a:r>
          </a:p>
          <a:p>
            <a:pPr lvl="0"/>
            <a:endParaRPr lang="fr-FR" sz="2000" dirty="0">
              <a:solidFill>
                <a:srgbClr val="FFFFFF"/>
              </a:solidFill>
            </a:endParaRPr>
          </a:p>
        </p:txBody>
      </p:sp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fr-FR">
                <a:solidFill>
                  <a:srgbClr val="EFFAFF"/>
                </a:solidFill>
              </a:rPr>
              <a:t>Eléments complémentaires</a:t>
            </a:r>
            <a:endParaRPr lang="fr-FR" dirty="0">
              <a:solidFill>
                <a:srgbClr val="EFFA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4683918"/>
            <a:ext cx="9144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Benjamin ALBOUY-KISSI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506109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swing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13618" y="0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37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"/>
    </mc:Choice>
    <mc:Fallback xmlns="">
      <p:transition advTm="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-0.9913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56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-0.9913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56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4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  <p:bldLst>
      <p:bldP spid="2" grpId="0" animBg="1"/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51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B71F98-063C-4739-99A1-73513BDC38F4}" type="datetime1">
              <a:rPr lang="fr-FR" smtClean="0"/>
              <a:t>27/05/2019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Benjamin ALBOUY-KISSI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23</a:t>
            </a:fld>
            <a:endParaRPr lang="fr-FR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31618" y="4767626"/>
            <a:ext cx="371474" cy="36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-685799"/>
            <a:ext cx="9142854" cy="6857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18468"/>
            <a:ext cx="804333" cy="30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800" y="0"/>
            <a:ext cx="1855484" cy="342000"/>
          </a:xfrm>
          <a:prstGeom prst="rect">
            <a:avLst/>
          </a:prstGeom>
        </p:spPr>
      </p:pic>
      <p:pic>
        <p:nvPicPr>
          <p:cNvPr id="11" name="swing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99290" y="27843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59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950"/>
    </mc:Choice>
    <mc:Fallback xmlns="">
      <p:transition advTm="95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61111E-6 -3.33333E-6 L 0.00017 0.2 " pathEditMode="relative" rAng="0" ptsTypes="AA">
                                          <p:cBhvr>
                                            <p:cTn id="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01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1" presetClass="mediacall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8" dur="312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accel="40000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2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3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4" accel="40000" fill="hold" grpId="0" nodeType="withEffect" p14:presetBounceEnd="60000">
                                      <p:stCondLst>
                                        <p:cond delay="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6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7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accel="40000" fill="hold" grpId="0" nodeType="withEffect" p14:presetBounceEnd="6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0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1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4" accel="40000" fill="hold" nodeType="withEffect" p14:presetBounceEnd="6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4" dur="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5" dur="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1" accel="40000" fill="hold" nodeType="withEffect" p14:presetBounceEnd="60000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8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9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1" accel="40000" fill="hold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3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 showWhenStopped="0">
                    <p:cTn id="34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11"/>
                    </p:tgtEl>
                  </p:cMediaNode>
                </p:audio>
              </p:childTnLst>
            </p:cTn>
          </p:par>
        </p:tnLst>
        <p:bldLst>
          <p:bldP spid="4" grpId="0"/>
          <p:bldP spid="5" grpId="0"/>
          <p:bldP spid="6" grpId="0"/>
          <p:bldP spid="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61111E-6 -3.33333E-6 L 0.00017 0.2 " pathEditMode="relative" rAng="0" ptsTypes="AA">
                                          <p:cBhvr>
                                            <p:cTn id="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01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1" presetClass="mediacall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8" dur="312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accel="4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4" accel="40000" fill="hold" grpId="0" nodeType="withEffect">
                                      <p:stCondLst>
                                        <p:cond delay="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accel="4000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4" ac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1" accel="40000" fill="hold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1" accel="4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 showWhenStopped="0">
                    <p:cTn id="34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11"/>
                    </p:tgtEl>
                  </p:cMediaNode>
                </p:audio>
              </p:childTnLst>
            </p:cTn>
          </p:par>
        </p:tnLst>
        <p:bldLst>
          <p:bldP spid="4" grpId="0"/>
          <p:bldP spid="5" grpId="0"/>
          <p:bldP spid="6" grpId="0"/>
          <p:bldP spid="9" grpId="0" animBg="1"/>
        </p:bld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Quoi de plus horrible qu’un logiciel sans </a:t>
            </a:r>
            <a:r>
              <a:rPr lang="fr-FR" dirty="0" err="1" smtClean="0"/>
              <a:t>Ctrl+Z</a:t>
            </a:r>
            <a:r>
              <a:rPr lang="fr-FR" dirty="0" smtClean="0"/>
              <a:t> / </a:t>
            </a:r>
            <a:r>
              <a:rPr lang="fr-FR" dirty="0" err="1" smtClean="0"/>
              <a:t>Ctrl+Y</a:t>
            </a:r>
            <a:r>
              <a:rPr lang="fr-FR" dirty="0" smtClean="0"/>
              <a:t> ?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Benjamin ALBOUY-KISSI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24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>
            <a:normAutofit fontScale="92500" lnSpcReduction="20000"/>
          </a:bodyPr>
          <a:lstStyle/>
          <a:p>
            <a:pPr lvl="0"/>
            <a:r>
              <a:rPr lang="fr-FR" sz="1200" dirty="0">
                <a:solidFill>
                  <a:schemeClr val="bg2"/>
                </a:solidFill>
              </a:rPr>
              <a:t>Model – </a:t>
            </a:r>
            <a:r>
              <a:rPr lang="fr-FR" sz="1200" dirty="0" err="1">
                <a:solidFill>
                  <a:schemeClr val="bg2"/>
                </a:solidFill>
              </a:rPr>
              <a:t>View</a:t>
            </a:r>
            <a:endParaRPr lang="fr-FR" sz="1200" dirty="0">
              <a:solidFill>
                <a:schemeClr val="bg2"/>
              </a:solidFill>
            </a:endParaRPr>
          </a:p>
          <a:p>
            <a:pPr lvl="1"/>
            <a:r>
              <a:rPr lang="fr-FR" sz="1100" dirty="0">
                <a:solidFill>
                  <a:schemeClr val="bg2"/>
                </a:solidFill>
              </a:rPr>
              <a:t>Patron MVC</a:t>
            </a:r>
          </a:p>
          <a:p>
            <a:pPr lvl="1"/>
            <a:r>
              <a:rPr lang="fr-FR" sz="1100" dirty="0">
                <a:solidFill>
                  <a:schemeClr val="bg2"/>
                </a:solidFill>
              </a:rPr>
              <a:t>Patron Modèle – Vue</a:t>
            </a:r>
          </a:p>
          <a:p>
            <a:pPr lvl="1"/>
            <a:r>
              <a:rPr lang="fr-FR" sz="1100" dirty="0">
                <a:solidFill>
                  <a:schemeClr val="bg2"/>
                </a:solidFill>
              </a:rPr>
              <a:t>Les modèles</a:t>
            </a:r>
          </a:p>
          <a:p>
            <a:pPr lvl="1"/>
            <a:r>
              <a:rPr lang="fr-FR" sz="1100" dirty="0">
                <a:solidFill>
                  <a:schemeClr val="bg2"/>
                </a:solidFill>
              </a:rPr>
              <a:t>Les éléments </a:t>
            </a:r>
          </a:p>
          <a:p>
            <a:pPr lvl="1"/>
            <a:r>
              <a:rPr lang="fr-FR" sz="1100" dirty="0">
                <a:solidFill>
                  <a:schemeClr val="bg2"/>
                </a:solidFill>
              </a:rPr>
              <a:t>Les vues</a:t>
            </a:r>
          </a:p>
          <a:p>
            <a:pPr lvl="1"/>
            <a:r>
              <a:rPr lang="fr-FR" sz="1100" dirty="0">
                <a:solidFill>
                  <a:schemeClr val="bg2"/>
                </a:solidFill>
              </a:rPr>
              <a:t>Les délégués</a:t>
            </a:r>
          </a:p>
          <a:p>
            <a:pPr lvl="1"/>
            <a:r>
              <a:rPr lang="fr-FR" sz="1100" dirty="0">
                <a:solidFill>
                  <a:schemeClr val="bg2"/>
                </a:solidFill>
              </a:rPr>
              <a:t>Implémentation dans </a:t>
            </a:r>
            <a:r>
              <a:rPr lang="fr-FR" sz="1100" dirty="0" err="1">
                <a:solidFill>
                  <a:schemeClr val="bg2"/>
                </a:solidFill>
              </a:rPr>
              <a:t>Qt</a:t>
            </a:r>
            <a:endParaRPr lang="fr-FR" sz="1100" dirty="0">
              <a:solidFill>
                <a:schemeClr val="bg2"/>
              </a:solidFill>
            </a:endParaRPr>
          </a:p>
          <a:p>
            <a:pPr lvl="1"/>
            <a:r>
              <a:rPr lang="fr-FR" sz="1100" dirty="0">
                <a:solidFill>
                  <a:schemeClr val="bg2"/>
                </a:solidFill>
              </a:rPr>
              <a:t>Exemple</a:t>
            </a:r>
          </a:p>
          <a:p>
            <a:pPr lvl="0"/>
            <a:r>
              <a:rPr lang="fr-FR" sz="1200" b="1" dirty="0">
                <a:solidFill>
                  <a:schemeClr val="tx1"/>
                </a:solidFill>
                <a:effectLst>
                  <a:outerShdw blurRad="63500" dist="37357" dir="2700000" rotWithShape="0">
                    <a:schemeClr val="tx1">
                      <a:alpha val="43137"/>
                    </a:schemeClr>
                  </a:outerShdw>
                </a:effectLst>
              </a:rPr>
              <a:t>Annuler – Rétablir</a:t>
            </a:r>
          </a:p>
          <a:p>
            <a:pPr lvl="1"/>
            <a:r>
              <a:rPr lang="fr-FR" sz="1100" b="1" dirty="0">
                <a:solidFill>
                  <a:schemeClr val="tx1"/>
                </a:solidFill>
                <a:effectLst>
                  <a:outerShdw blurRad="63500" dist="37357" dir="2700000" rotWithShape="0">
                    <a:schemeClr val="tx1">
                      <a:alpha val="43137"/>
                    </a:schemeClr>
                  </a:outerShdw>
                </a:effectLst>
              </a:rPr>
              <a:t>Contexte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Le pattern Commande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Exemple</a:t>
            </a:r>
          </a:p>
          <a:p>
            <a:pPr lvl="0"/>
            <a:r>
              <a:rPr lang="fr-FR" sz="1200" dirty="0">
                <a:solidFill>
                  <a:srgbClr val="79D2FF"/>
                </a:solidFill>
              </a:rPr>
              <a:t>Graphismes optimisés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Mécanisme Graphics </a:t>
            </a:r>
            <a:r>
              <a:rPr lang="fr-FR" sz="1100" dirty="0" err="1">
                <a:solidFill>
                  <a:srgbClr val="79D2FF"/>
                </a:solidFill>
              </a:rPr>
              <a:t>View</a:t>
            </a:r>
            <a:endParaRPr lang="fr-FR" sz="1100" dirty="0">
              <a:solidFill>
                <a:srgbClr val="79D2FF"/>
              </a:solidFill>
            </a:endParaRP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La scène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La vue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Les éléments graphiques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Les classes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Exemple</a:t>
            </a:r>
          </a:p>
          <a:p>
            <a:pPr lvl="0"/>
            <a:r>
              <a:rPr lang="fr-FR" sz="1200" dirty="0">
                <a:solidFill>
                  <a:srgbClr val="79D2FF"/>
                </a:solidFill>
              </a:rPr>
              <a:t>Sérialisation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Exemple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Le pattern visiteur</a:t>
            </a:r>
          </a:p>
        </p:txBody>
      </p:sp>
      <p:sp>
        <p:nvSpPr>
          <p:cNvPr id="7" name="ZoneTexte 6"/>
          <p:cNvSpPr txBox="1"/>
          <p:nvPr/>
        </p:nvSpPr>
        <p:spPr bwMode="auto">
          <a:xfrm>
            <a:off x="4572000" y="2571750"/>
            <a:ext cx="200888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sz="7200" b="1" dirty="0" smtClean="0">
                <a:solidFill>
                  <a:srgbClr val="FF000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RIEN</a:t>
            </a:r>
          </a:p>
        </p:txBody>
      </p:sp>
    </p:spTree>
    <p:extLst>
      <p:ext uri="{BB962C8B-B14F-4D97-AF65-F5344CB8AC3E}">
        <p14:creationId xmlns:p14="http://schemas.microsoft.com/office/powerpoint/2010/main" val="37274918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Quoi de plus horrible à implémenter que les fonctionnalités Annuler / Rétablir ?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Benjamin ALBOUY-KISSI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25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fr-FR" sz="1200">
                <a:solidFill>
                  <a:srgbClr val="2F4E6C"/>
                </a:solidFill>
              </a:rPr>
              <a:t>Model – View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Patron MVC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Patron Modèle – Vue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Les modèles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Les éléments 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Les vues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Les délégués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Implémentation dans Qt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Exemple</a:t>
            </a:r>
          </a:p>
          <a:p>
            <a:pPr lvl="0"/>
            <a:r>
              <a:rPr lang="fr-FR" sz="1200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Annuler – Rétablir</a:t>
            </a:r>
          </a:p>
          <a:p>
            <a:pPr lvl="1"/>
            <a:r>
              <a:rPr lang="fr-FR" sz="1100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Contexte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Le pattern Commande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Exemple</a:t>
            </a:r>
          </a:p>
          <a:p>
            <a:pPr lvl="0"/>
            <a:r>
              <a:rPr lang="fr-FR" sz="1200">
                <a:solidFill>
                  <a:srgbClr val="79D2FF"/>
                </a:solidFill>
              </a:rPr>
              <a:t>Graphismes optimisés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Mécanisme Graphics View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La scène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La vue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Les éléments graphiques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Les classes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Exemple</a:t>
            </a:r>
          </a:p>
          <a:p>
            <a:pPr lvl="0"/>
            <a:r>
              <a:rPr lang="fr-FR" sz="1200">
                <a:solidFill>
                  <a:srgbClr val="79D2FF"/>
                </a:solidFill>
              </a:rPr>
              <a:t>Sérialisation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Exemple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Le pattern visiteur</a:t>
            </a:r>
            <a:endParaRPr lang="fr-FR" sz="1100" dirty="0">
              <a:solidFill>
                <a:srgbClr val="79D2FF"/>
              </a:solidFill>
            </a:endParaRPr>
          </a:p>
        </p:txBody>
      </p:sp>
      <p:sp>
        <p:nvSpPr>
          <p:cNvPr id="7" name="ZoneTexte 6"/>
          <p:cNvSpPr txBox="1"/>
          <p:nvPr/>
        </p:nvSpPr>
        <p:spPr bwMode="auto">
          <a:xfrm>
            <a:off x="4572000" y="2952750"/>
            <a:ext cx="200888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sz="7200" b="1" dirty="0" smtClean="0">
                <a:solidFill>
                  <a:srgbClr val="FF000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RIEN</a:t>
            </a:r>
          </a:p>
        </p:txBody>
      </p:sp>
      <p:sp>
        <p:nvSpPr>
          <p:cNvPr id="8" name="ZoneTexte 7"/>
          <p:cNvSpPr txBox="1"/>
          <p:nvPr/>
        </p:nvSpPr>
        <p:spPr bwMode="auto">
          <a:xfrm>
            <a:off x="2232108" y="3862685"/>
            <a:ext cx="668869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400" dirty="0" smtClean="0">
                <a:solidFill>
                  <a:srgbClr val="FF000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Sauf si on y pense dès le début du développement…</a:t>
            </a:r>
          </a:p>
          <a:p>
            <a:pPr algn="ctr"/>
            <a:r>
              <a:rPr lang="fr-FR" sz="2400" dirty="0" smtClean="0">
                <a:solidFill>
                  <a:srgbClr val="FF0000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Et qu’on s’y prend comme il faut !</a:t>
            </a:r>
          </a:p>
        </p:txBody>
      </p:sp>
    </p:spTree>
    <p:extLst>
      <p:ext uri="{BB962C8B-B14F-4D97-AF65-F5344CB8AC3E}">
        <p14:creationId xmlns:p14="http://schemas.microsoft.com/office/powerpoint/2010/main" val="411672946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Mauvaise piste</a:t>
            </a:r>
            <a:endParaRPr lang="fr-FR" dirty="0"/>
          </a:p>
        </p:txBody>
      </p:sp>
      <p:sp>
        <p:nvSpPr>
          <p:cNvPr id="15" name="Espace réservé du contenu 1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sz="2400" dirty="0" smtClean="0"/>
              <a:t>Placer le code de toutes les actions dans les méthodes de la classe de gestion de la fenêtre</a:t>
            </a:r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/>
          </a:p>
          <a:p>
            <a:pPr lvl="1"/>
            <a:r>
              <a:rPr lang="fr-FR" sz="2000" dirty="0" smtClean="0"/>
              <a:t>Comment tracer l’ordre des actions ?</a:t>
            </a:r>
          </a:p>
          <a:p>
            <a:pPr lvl="1"/>
            <a:r>
              <a:rPr lang="fr-FR" sz="2000" dirty="0" smtClean="0"/>
              <a:t>Comment annuler une action ?</a:t>
            </a:r>
          </a:p>
          <a:p>
            <a:pPr lvl="1"/>
            <a:r>
              <a:rPr lang="fr-FR" sz="2000" dirty="0" smtClean="0"/>
              <a:t>Les actions n’ont pas toutes la même signature…</a:t>
            </a:r>
          </a:p>
          <a:p>
            <a:pPr lvl="1"/>
            <a:r>
              <a:rPr lang="fr-FR" sz="2000" dirty="0" smtClean="0"/>
              <a:t>La classe </a:t>
            </a:r>
            <a:r>
              <a:rPr lang="fr-FR" sz="20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QMonWidget</a:t>
            </a:r>
            <a:r>
              <a:rPr lang="fr-FR" sz="2000" dirty="0" smtClean="0">
                <a:solidFill>
                  <a:srgbClr val="2B91AF"/>
                </a:solidFill>
              </a:rPr>
              <a:t> </a:t>
            </a:r>
            <a:r>
              <a:rPr lang="fr-FR" sz="2000" dirty="0" smtClean="0"/>
              <a:t>n’applique pas les principes</a:t>
            </a:r>
          </a:p>
          <a:p>
            <a:pPr lvl="2"/>
            <a:r>
              <a:rPr lang="fr-FR" sz="1600" dirty="0" smtClean="0"/>
              <a:t>Single </a:t>
            </a:r>
            <a:r>
              <a:rPr lang="fr-FR" sz="1600" dirty="0" err="1" smtClean="0"/>
              <a:t>Responsibility</a:t>
            </a:r>
            <a:r>
              <a:rPr lang="fr-FR" sz="1600" dirty="0" smtClean="0"/>
              <a:t> </a:t>
            </a:r>
            <a:r>
              <a:rPr lang="fr-FR" sz="1600" dirty="0" err="1" smtClean="0"/>
              <a:t>Principle</a:t>
            </a:r>
            <a:endParaRPr lang="fr-FR" sz="1600" dirty="0" smtClean="0"/>
          </a:p>
          <a:p>
            <a:pPr lvl="2"/>
            <a:r>
              <a:rPr lang="fr-FR" sz="1600" dirty="0" smtClean="0"/>
              <a:t>Open – </a:t>
            </a:r>
            <a:r>
              <a:rPr lang="fr-FR" sz="1600" dirty="0" err="1" smtClean="0"/>
              <a:t>Closed</a:t>
            </a:r>
            <a:r>
              <a:rPr lang="fr-FR" sz="1600" dirty="0" smtClean="0"/>
              <a:t> </a:t>
            </a:r>
            <a:r>
              <a:rPr lang="fr-FR" sz="1600" dirty="0" err="1" smtClean="0"/>
              <a:t>Principle</a:t>
            </a:r>
            <a:endParaRPr lang="fr-FR" sz="1600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Benjamin ALBOUY-KISSI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38763-6C8A-413F-B744-2C0F40D941F6}" type="slidenum">
              <a:rPr lang="fr-FR" smtClean="0"/>
              <a:pPr/>
              <a:t>26</a:t>
            </a:fld>
            <a:endParaRPr lang="fr-FR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fr-FR" sz="1200">
                <a:solidFill>
                  <a:srgbClr val="2F4E6C"/>
                </a:solidFill>
              </a:rPr>
              <a:t>Model – View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Patron MVC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Patron Modèle – Vue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Les modèles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Les éléments 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Les vues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Les délégués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Implémentation dans Qt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Exemple</a:t>
            </a:r>
          </a:p>
          <a:p>
            <a:pPr lvl="0"/>
            <a:r>
              <a:rPr lang="fr-FR" sz="1200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Annuler – Rétablir</a:t>
            </a:r>
          </a:p>
          <a:p>
            <a:pPr lvl="1"/>
            <a:r>
              <a:rPr lang="fr-FR" sz="1100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Contexte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Le pattern Commande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Exemple</a:t>
            </a:r>
          </a:p>
          <a:p>
            <a:pPr lvl="0"/>
            <a:r>
              <a:rPr lang="fr-FR" sz="1200">
                <a:solidFill>
                  <a:srgbClr val="79D2FF"/>
                </a:solidFill>
              </a:rPr>
              <a:t>Graphismes optimisés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Mécanisme Graphics View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La scène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La vue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Les éléments graphiques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Les classes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Exemple</a:t>
            </a:r>
          </a:p>
          <a:p>
            <a:pPr lvl="0"/>
            <a:r>
              <a:rPr lang="fr-FR" sz="1200">
                <a:solidFill>
                  <a:srgbClr val="79D2FF"/>
                </a:solidFill>
              </a:rPr>
              <a:t>Sérialisation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Exemple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Le pattern visiteur</a:t>
            </a:r>
            <a:endParaRPr lang="fr-FR" sz="1100" dirty="0">
              <a:solidFill>
                <a:srgbClr val="79D2FF"/>
              </a:solidFill>
            </a:endParaRPr>
          </a:p>
        </p:txBody>
      </p:sp>
      <p:grpSp>
        <p:nvGrpSpPr>
          <p:cNvPr id="11" name="Groupe 10"/>
          <p:cNvGrpSpPr/>
          <p:nvPr/>
        </p:nvGrpSpPr>
        <p:grpSpPr>
          <a:xfrm>
            <a:off x="4959184" y="1732910"/>
            <a:ext cx="1511632" cy="1092607"/>
            <a:chOff x="2787487" y="1492046"/>
            <a:chExt cx="1511632" cy="1092607"/>
          </a:xfrm>
        </p:grpSpPr>
        <p:sp>
          <p:nvSpPr>
            <p:cNvPr id="7" name="Rectangle 6"/>
            <p:cNvSpPr/>
            <p:nvPr/>
          </p:nvSpPr>
          <p:spPr>
            <a:xfrm>
              <a:off x="2787487" y="1492046"/>
              <a:ext cx="1511632" cy="1092607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fr-FR" sz="1200" b="1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QMonWidget</a:t>
              </a:r>
              <a:endParaRPr lang="fr-FR" sz="1200" b="1" dirty="0" smtClean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r>
                <a:rPr lang="fr-FR" sz="1200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Action1()</a:t>
              </a:r>
            </a:p>
            <a:p>
              <a:r>
                <a:rPr lang="fr-FR" sz="1200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Action2(</a:t>
              </a:r>
              <a:r>
                <a:rPr lang="fr-FR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text:QString</a:t>
              </a:r>
              <a:r>
                <a:rPr lang="fr-FR" sz="1200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)</a:t>
              </a:r>
            </a:p>
            <a:p>
              <a:r>
                <a:rPr lang="fr-FR" sz="1200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Action3(</a:t>
              </a:r>
              <a:r>
                <a:rPr lang="fr-FR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number:int</a:t>
              </a:r>
              <a:r>
                <a:rPr lang="fr-FR" sz="1200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)</a:t>
              </a:r>
            </a:p>
            <a:p>
              <a:r>
                <a:rPr lang="fr-FR" sz="1200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Action4()</a:t>
              </a:r>
            </a:p>
          </p:txBody>
        </p:sp>
        <p:cxnSp>
          <p:nvCxnSpPr>
            <p:cNvPr id="9" name="Connecteur droit 8"/>
            <p:cNvCxnSpPr/>
            <p:nvPr/>
          </p:nvCxnSpPr>
          <p:spPr>
            <a:xfrm>
              <a:off x="2787487" y="1733550"/>
              <a:ext cx="1511632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2787487" y="1809750"/>
              <a:ext cx="1511632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17" name="Interdiction 16"/>
          <p:cNvSpPr/>
          <p:nvPr/>
        </p:nvSpPr>
        <p:spPr>
          <a:xfrm>
            <a:off x="3886200" y="1153716"/>
            <a:ext cx="3657600" cy="3657600"/>
          </a:xfrm>
          <a:prstGeom prst="noSmoking">
            <a:avLst>
              <a:gd name="adj" fmla="val 13144"/>
            </a:avLst>
          </a:prstGeom>
          <a:solidFill>
            <a:srgbClr val="FF0000"/>
          </a:solidFill>
          <a:ln w="76200">
            <a:solidFill>
              <a:srgbClr val="FFFFFF"/>
            </a:solidFill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endParaRPr lang="fr-FR" sz="12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64866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design pattern Commande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 smtClean="0"/>
              <a:t>Il encapsule les actions</a:t>
            </a:r>
          </a:p>
          <a:p>
            <a:pPr lvl="1"/>
            <a:r>
              <a:rPr lang="fr-FR" sz="1800" dirty="0" smtClean="0"/>
              <a:t>Les actions sont alors des objets que </a:t>
            </a:r>
            <a:r>
              <a:rPr lang="fr-FR" sz="1800" dirty="0" smtClean="0"/>
              <a:t>l’on </a:t>
            </a:r>
            <a:r>
              <a:rPr lang="fr-FR" sz="1800" dirty="0" smtClean="0"/>
              <a:t>peut stocker</a:t>
            </a:r>
          </a:p>
          <a:p>
            <a:pPr lvl="2"/>
            <a:r>
              <a:rPr lang="fr-FR" sz="1600" dirty="0" smtClean="0"/>
              <a:t>On garde ainsi la trace des actions</a:t>
            </a:r>
          </a:p>
          <a:p>
            <a:pPr lvl="1"/>
            <a:r>
              <a:rPr lang="fr-FR" sz="1800" dirty="0" smtClean="0"/>
              <a:t>Toutes les actions s’exécutent par la même interface</a:t>
            </a:r>
          </a:p>
          <a:p>
            <a:pPr lvl="2"/>
            <a:r>
              <a:rPr lang="fr-FR" sz="1600" dirty="0" smtClean="0"/>
              <a:t>On peut alors les appliquer sans connaitre leur fin</a:t>
            </a:r>
            <a:endParaRPr lang="fr-FR" sz="16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Benjamin ALBOUY-KISSI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27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>
            <a:normAutofit fontScale="92500" lnSpcReduction="20000"/>
          </a:bodyPr>
          <a:lstStyle/>
          <a:p>
            <a:pPr lvl="0"/>
            <a:r>
              <a:rPr lang="fr-FR" sz="1200" dirty="0">
                <a:solidFill>
                  <a:srgbClr val="2F4E6C"/>
                </a:solidFill>
              </a:rPr>
              <a:t>Model – </a:t>
            </a:r>
            <a:r>
              <a:rPr lang="fr-FR" sz="1200" dirty="0" err="1">
                <a:solidFill>
                  <a:srgbClr val="2F4E6C"/>
                </a:solidFill>
              </a:rPr>
              <a:t>View</a:t>
            </a:r>
            <a:endParaRPr lang="fr-FR" sz="1200" dirty="0">
              <a:solidFill>
                <a:srgbClr val="2F4E6C"/>
              </a:solidFill>
            </a:endParaRP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Patron MVC</a:t>
            </a: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Patron Modèle – Vue</a:t>
            </a: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Les modèles</a:t>
            </a: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Les éléments </a:t>
            </a: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Les vues</a:t>
            </a: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Les délégués</a:t>
            </a: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Implémentation dans </a:t>
            </a:r>
            <a:r>
              <a:rPr lang="fr-FR" sz="1100" dirty="0" err="1">
                <a:solidFill>
                  <a:srgbClr val="2F4E6C"/>
                </a:solidFill>
              </a:rPr>
              <a:t>Qt</a:t>
            </a:r>
            <a:endParaRPr lang="fr-FR" sz="1100" dirty="0">
              <a:solidFill>
                <a:srgbClr val="2F4E6C"/>
              </a:solidFill>
            </a:endParaRP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Exemple</a:t>
            </a:r>
          </a:p>
          <a:p>
            <a:pPr lvl="0"/>
            <a:r>
              <a:rPr lang="fr-FR" sz="1200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Annuler – Rétablir</a:t>
            </a:r>
          </a:p>
          <a:p>
            <a:pPr lvl="1"/>
            <a:r>
              <a:rPr lang="fr-FR" sz="1100" dirty="0" smtClean="0">
                <a:solidFill>
                  <a:schemeClr val="bg2"/>
                </a:solidFill>
              </a:rPr>
              <a:t>Contexte</a:t>
            </a:r>
            <a:endParaRPr lang="fr-FR" sz="1100" dirty="0">
              <a:solidFill>
                <a:schemeClr val="bg2"/>
              </a:solidFill>
            </a:endParaRPr>
          </a:p>
          <a:p>
            <a:pPr lvl="1"/>
            <a:r>
              <a:rPr lang="fr-FR" sz="1100" b="1" dirty="0">
                <a:solidFill>
                  <a:schemeClr val="tx1"/>
                </a:solidFill>
                <a:effectLst>
                  <a:outerShdw blurRad="63500" dist="37357" dir="2700000" rotWithShape="0">
                    <a:schemeClr val="tx1">
                      <a:alpha val="43137"/>
                    </a:schemeClr>
                  </a:outerShdw>
                </a:effectLst>
              </a:rPr>
              <a:t>Le pattern Commande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Exemple</a:t>
            </a:r>
          </a:p>
          <a:p>
            <a:pPr lvl="0"/>
            <a:r>
              <a:rPr lang="fr-FR" sz="1200" dirty="0">
                <a:solidFill>
                  <a:srgbClr val="79D2FF"/>
                </a:solidFill>
              </a:rPr>
              <a:t>Graphismes optimisés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Mécanisme Graphics </a:t>
            </a:r>
            <a:r>
              <a:rPr lang="fr-FR" sz="1100" dirty="0" err="1">
                <a:solidFill>
                  <a:srgbClr val="79D2FF"/>
                </a:solidFill>
              </a:rPr>
              <a:t>View</a:t>
            </a:r>
            <a:endParaRPr lang="fr-FR" sz="1100" dirty="0">
              <a:solidFill>
                <a:srgbClr val="79D2FF"/>
              </a:solidFill>
            </a:endParaRP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La scène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La vue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Les éléments graphiques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Les classes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Exemple</a:t>
            </a:r>
          </a:p>
          <a:p>
            <a:pPr lvl="0"/>
            <a:r>
              <a:rPr lang="fr-FR" sz="1200" dirty="0">
                <a:solidFill>
                  <a:srgbClr val="79D2FF"/>
                </a:solidFill>
              </a:rPr>
              <a:t>Sérialisation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Exemple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Le pattern visiteur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3124200" y="3028950"/>
            <a:ext cx="1511632" cy="1092607"/>
            <a:chOff x="2787487" y="1492046"/>
            <a:chExt cx="1511632" cy="1092607"/>
          </a:xfrm>
        </p:grpSpPr>
        <p:sp>
          <p:nvSpPr>
            <p:cNvPr id="8" name="Rectangle 7"/>
            <p:cNvSpPr/>
            <p:nvPr/>
          </p:nvSpPr>
          <p:spPr>
            <a:xfrm>
              <a:off x="2787487" y="1492046"/>
              <a:ext cx="1511632" cy="1092607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fr-FR" sz="1200" b="1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Invocateur</a:t>
              </a:r>
            </a:p>
            <a:p>
              <a:r>
                <a:rPr lang="fr-FR" sz="1200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Action1()</a:t>
              </a:r>
            </a:p>
            <a:p>
              <a:r>
                <a:rPr lang="fr-FR" sz="1200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Action2(</a:t>
              </a:r>
              <a:r>
                <a:rPr lang="fr-FR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text:QString</a:t>
              </a:r>
              <a:r>
                <a:rPr lang="fr-FR" sz="1200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)</a:t>
              </a:r>
            </a:p>
            <a:p>
              <a:r>
                <a:rPr lang="fr-FR" sz="1200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Action3(</a:t>
              </a:r>
              <a:r>
                <a:rPr lang="fr-FR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number:int</a:t>
              </a:r>
              <a:r>
                <a:rPr lang="fr-FR" sz="1200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)</a:t>
              </a:r>
            </a:p>
            <a:p>
              <a:r>
                <a:rPr lang="fr-FR" sz="1200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Action4()</a:t>
              </a:r>
            </a:p>
          </p:txBody>
        </p:sp>
        <p:cxnSp>
          <p:nvCxnSpPr>
            <p:cNvPr id="9" name="Connecteur droit 8"/>
            <p:cNvCxnSpPr/>
            <p:nvPr/>
          </p:nvCxnSpPr>
          <p:spPr>
            <a:xfrm>
              <a:off x="2787487" y="1733550"/>
              <a:ext cx="1511632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2787487" y="1809750"/>
              <a:ext cx="1511632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26" name="Losange 25"/>
          <p:cNvSpPr/>
          <p:nvPr/>
        </p:nvSpPr>
        <p:spPr>
          <a:xfrm>
            <a:off x="4635832" y="3121201"/>
            <a:ext cx="152400" cy="1385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schemeClr val="dk2">
                <a:alpha val="40000"/>
              </a:scheme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endParaRPr lang="fr-FR" sz="1200" dirty="0" smtClean="0">
              <a:latin typeface="Calibri" panose="020F0502020204030204" pitchFamily="34" charset="0"/>
            </a:endParaRPr>
          </a:p>
        </p:txBody>
      </p:sp>
      <p:cxnSp>
        <p:nvCxnSpPr>
          <p:cNvPr id="27" name="Connecteur droit avec flèche 26"/>
          <p:cNvCxnSpPr>
            <a:stCxn id="26" idx="3"/>
          </p:cNvCxnSpPr>
          <p:nvPr/>
        </p:nvCxnSpPr>
        <p:spPr>
          <a:xfrm>
            <a:off x="4788232" y="3190451"/>
            <a:ext cx="12820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 bwMode="auto">
          <a:xfrm>
            <a:off x="4635832" y="2913452"/>
            <a:ext cx="2632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sz="1200" dirty="0" smtClean="0">
                <a:latin typeface="Calibri" panose="020F0502020204030204" pitchFamily="34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29" name="ZoneTexte 28"/>
          <p:cNvSpPr txBox="1"/>
          <p:nvPr/>
        </p:nvSpPr>
        <p:spPr bwMode="auto">
          <a:xfrm>
            <a:off x="5653180" y="2913452"/>
            <a:ext cx="4171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fr-FR" sz="1200" dirty="0" smtClean="0">
                <a:latin typeface="Calibri" panose="020F0502020204030204" pitchFamily="34" charset="0"/>
                <a:cs typeface="Consolas" panose="020B0609020204030204" pitchFamily="49" charset="0"/>
              </a:rPr>
              <a:t>0..*</a:t>
            </a:r>
          </a:p>
        </p:txBody>
      </p:sp>
      <p:grpSp>
        <p:nvGrpSpPr>
          <p:cNvPr id="52" name="Groupe 51"/>
          <p:cNvGrpSpPr/>
          <p:nvPr/>
        </p:nvGrpSpPr>
        <p:grpSpPr>
          <a:xfrm>
            <a:off x="5801047" y="3028950"/>
            <a:ext cx="1488102" cy="1529209"/>
            <a:chOff x="5801047" y="3028950"/>
            <a:chExt cx="1488102" cy="1529209"/>
          </a:xfrm>
        </p:grpSpPr>
        <p:grpSp>
          <p:nvGrpSpPr>
            <p:cNvPr id="18" name="Groupe 17"/>
            <p:cNvGrpSpPr/>
            <p:nvPr/>
          </p:nvGrpSpPr>
          <p:grpSpPr>
            <a:xfrm>
              <a:off x="6070282" y="3028950"/>
              <a:ext cx="953466" cy="538609"/>
              <a:chOff x="6070282" y="3028950"/>
              <a:chExt cx="953466" cy="538609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6070282" y="3028950"/>
                <a:ext cx="953466" cy="538609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t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fr-FR" sz="1200" b="1" i="1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Commande</a:t>
                </a:r>
              </a:p>
              <a:p>
                <a:r>
                  <a:rPr lang="fr-FR" sz="1200" i="1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Do</a:t>
                </a:r>
                <a:r>
                  <a:rPr lang="fr-FR" sz="1200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()</a:t>
                </a:r>
              </a:p>
            </p:txBody>
          </p:sp>
          <p:grpSp>
            <p:nvGrpSpPr>
              <p:cNvPr id="17" name="Groupe 16"/>
              <p:cNvGrpSpPr/>
              <p:nvPr/>
            </p:nvGrpSpPr>
            <p:grpSpPr>
              <a:xfrm>
                <a:off x="6070282" y="3270454"/>
                <a:ext cx="953466" cy="76200"/>
                <a:chOff x="5791200" y="3270454"/>
                <a:chExt cx="1511632" cy="76200"/>
              </a:xfrm>
            </p:grpSpPr>
            <p:cxnSp>
              <p:nvCxnSpPr>
                <p:cNvPr id="13" name="Connecteur droit 12"/>
                <p:cNvCxnSpPr/>
                <p:nvPr/>
              </p:nvCxnSpPr>
              <p:spPr>
                <a:xfrm>
                  <a:off x="5791200" y="3270454"/>
                  <a:ext cx="1511632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4" name="Connecteur droit 13"/>
                <p:cNvCxnSpPr/>
                <p:nvPr/>
              </p:nvCxnSpPr>
              <p:spPr>
                <a:xfrm>
                  <a:off x="5791200" y="3346654"/>
                  <a:ext cx="1511632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  <p:grpSp>
          <p:nvGrpSpPr>
            <p:cNvPr id="45" name="Groupe 44"/>
            <p:cNvGrpSpPr/>
            <p:nvPr/>
          </p:nvGrpSpPr>
          <p:grpSpPr>
            <a:xfrm>
              <a:off x="5801047" y="4019550"/>
              <a:ext cx="1488102" cy="538609"/>
              <a:chOff x="5801047" y="4019550"/>
              <a:chExt cx="1488102" cy="538609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801048" y="4019550"/>
                <a:ext cx="1488101" cy="538609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t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fr-FR" sz="1200" b="1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CommandeConcrete</a:t>
                </a:r>
                <a:endParaRPr lang="fr-FR" sz="1200" b="1" dirty="0" smtClean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  <a:p>
                <a:r>
                  <a:rPr lang="fr-FR" sz="1200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Do()</a:t>
                </a:r>
              </a:p>
            </p:txBody>
          </p:sp>
          <p:grpSp>
            <p:nvGrpSpPr>
              <p:cNvPr id="21" name="Groupe 20"/>
              <p:cNvGrpSpPr/>
              <p:nvPr/>
            </p:nvGrpSpPr>
            <p:grpSpPr>
              <a:xfrm>
                <a:off x="5801047" y="4263659"/>
                <a:ext cx="1488102" cy="73595"/>
                <a:chOff x="5781333" y="3273059"/>
                <a:chExt cx="1531365" cy="73595"/>
              </a:xfrm>
            </p:grpSpPr>
            <p:cxnSp>
              <p:nvCxnSpPr>
                <p:cNvPr id="22" name="Connecteur droit 21"/>
                <p:cNvCxnSpPr/>
                <p:nvPr/>
              </p:nvCxnSpPr>
              <p:spPr>
                <a:xfrm>
                  <a:off x="5781333" y="3273059"/>
                  <a:ext cx="1531364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3" name="Connecteur droit 22"/>
                <p:cNvCxnSpPr/>
                <p:nvPr/>
              </p:nvCxnSpPr>
              <p:spPr>
                <a:xfrm>
                  <a:off x="5781334" y="3346654"/>
                  <a:ext cx="1531364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  <p:sp>
          <p:nvSpPr>
            <p:cNvPr id="32" name="Triangle isocèle 31"/>
            <p:cNvSpPr/>
            <p:nvPr/>
          </p:nvSpPr>
          <p:spPr>
            <a:xfrm>
              <a:off x="6468793" y="3567559"/>
              <a:ext cx="156443" cy="12272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schemeClr val="dk2">
                  <a:alpha val="40000"/>
                </a:scheme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fr-FR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34" name="Connecteur droit 33"/>
            <p:cNvCxnSpPr>
              <a:stCxn id="32" idx="3"/>
              <a:endCxn id="20" idx="0"/>
            </p:cNvCxnSpPr>
            <p:nvPr/>
          </p:nvCxnSpPr>
          <p:spPr>
            <a:xfrm flipH="1">
              <a:off x="6545099" y="3690283"/>
              <a:ext cx="1916" cy="329267"/>
            </a:xfrm>
            <a:prstGeom prst="line">
              <a:avLst/>
            </a:prstGeom>
            <a:ln>
              <a:solidFill>
                <a:schemeClr val="tx1"/>
              </a:solidFill>
            </a:ln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1" name="Groupe 50"/>
          <p:cNvGrpSpPr/>
          <p:nvPr/>
        </p:nvGrpSpPr>
        <p:grpSpPr>
          <a:xfrm>
            <a:off x="5807106" y="3028949"/>
            <a:ext cx="1475981" cy="1713876"/>
            <a:chOff x="5807106" y="3028949"/>
            <a:chExt cx="1475981" cy="1713876"/>
          </a:xfrm>
        </p:grpSpPr>
        <p:grpSp>
          <p:nvGrpSpPr>
            <p:cNvPr id="35" name="Groupe 34"/>
            <p:cNvGrpSpPr/>
            <p:nvPr/>
          </p:nvGrpSpPr>
          <p:grpSpPr>
            <a:xfrm>
              <a:off x="6069323" y="3028949"/>
              <a:ext cx="954425" cy="723275"/>
              <a:chOff x="6070282" y="3028950"/>
              <a:chExt cx="954425" cy="723275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6070283" y="3028950"/>
                <a:ext cx="954424" cy="723275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t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fr-FR" sz="1200" b="1" i="1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Commande</a:t>
                </a:r>
              </a:p>
              <a:p>
                <a:r>
                  <a:rPr lang="fr-FR" sz="1200" i="1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R</a:t>
                </a:r>
                <a:r>
                  <a:rPr lang="fr-FR" sz="1200" i="1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edo</a:t>
                </a:r>
                <a:r>
                  <a:rPr lang="fr-FR" sz="1200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()</a:t>
                </a:r>
              </a:p>
              <a:p>
                <a:r>
                  <a:rPr lang="fr-FR" sz="1200" i="1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Undo</a:t>
                </a:r>
                <a:r>
                  <a:rPr lang="fr-FR" sz="1200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()</a:t>
                </a:r>
              </a:p>
            </p:txBody>
          </p:sp>
          <p:grpSp>
            <p:nvGrpSpPr>
              <p:cNvPr id="37" name="Groupe 36"/>
              <p:cNvGrpSpPr/>
              <p:nvPr/>
            </p:nvGrpSpPr>
            <p:grpSpPr>
              <a:xfrm>
                <a:off x="6070282" y="3270454"/>
                <a:ext cx="953466" cy="76200"/>
                <a:chOff x="5791200" y="3270454"/>
                <a:chExt cx="1511632" cy="76200"/>
              </a:xfrm>
            </p:grpSpPr>
            <p:cxnSp>
              <p:nvCxnSpPr>
                <p:cNvPr id="38" name="Connecteur droit 37"/>
                <p:cNvCxnSpPr/>
                <p:nvPr/>
              </p:nvCxnSpPr>
              <p:spPr>
                <a:xfrm>
                  <a:off x="5791200" y="3270454"/>
                  <a:ext cx="1511632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9" name="Connecteur droit 38"/>
                <p:cNvCxnSpPr/>
                <p:nvPr/>
              </p:nvCxnSpPr>
              <p:spPr>
                <a:xfrm>
                  <a:off x="5791200" y="3346654"/>
                  <a:ext cx="1511632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  <p:sp>
          <p:nvSpPr>
            <p:cNvPr id="40" name="Triangle isocèle 39"/>
            <p:cNvSpPr/>
            <p:nvPr/>
          </p:nvSpPr>
          <p:spPr>
            <a:xfrm>
              <a:off x="6468793" y="3752224"/>
              <a:ext cx="156443" cy="12272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schemeClr val="dk2">
                  <a:alpha val="40000"/>
                </a:scheme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fr-FR" sz="1200" dirty="0">
                <a:latin typeface="Calibri" panose="020F0502020204030204" pitchFamily="34" charset="0"/>
              </a:endParaRPr>
            </a:p>
          </p:txBody>
        </p:sp>
        <p:cxnSp>
          <p:nvCxnSpPr>
            <p:cNvPr id="41" name="Connecteur droit 40"/>
            <p:cNvCxnSpPr>
              <a:stCxn id="40" idx="3"/>
              <a:endCxn id="20" idx="0"/>
            </p:cNvCxnSpPr>
            <p:nvPr/>
          </p:nvCxnSpPr>
          <p:spPr>
            <a:xfrm flipH="1">
              <a:off x="6545099" y="3874948"/>
              <a:ext cx="1916" cy="144602"/>
            </a:xfrm>
            <a:prstGeom prst="line">
              <a:avLst/>
            </a:prstGeom>
            <a:ln>
              <a:solidFill>
                <a:schemeClr val="tx1"/>
              </a:solidFill>
            </a:ln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46" name="Groupe 45"/>
            <p:cNvGrpSpPr/>
            <p:nvPr/>
          </p:nvGrpSpPr>
          <p:grpSpPr>
            <a:xfrm>
              <a:off x="5807106" y="4019550"/>
              <a:ext cx="1475981" cy="723275"/>
              <a:chOff x="5807108" y="4019550"/>
              <a:chExt cx="1475981" cy="723275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807108" y="4019550"/>
                <a:ext cx="1475981" cy="723275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t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fr-FR" sz="1200" b="1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CommandeConcrete</a:t>
                </a:r>
                <a:endParaRPr lang="fr-FR" sz="1200" b="1" dirty="0" smtClean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  <a:p>
                <a:r>
                  <a:rPr lang="fr-FR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Redo</a:t>
                </a:r>
                <a:r>
                  <a:rPr lang="fr-FR" sz="1200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()</a:t>
                </a:r>
              </a:p>
              <a:p>
                <a:r>
                  <a:rPr lang="fr-FR" sz="1200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Undo()</a:t>
                </a:r>
              </a:p>
            </p:txBody>
          </p:sp>
          <p:grpSp>
            <p:nvGrpSpPr>
              <p:cNvPr id="48" name="Groupe 47"/>
              <p:cNvGrpSpPr/>
              <p:nvPr/>
            </p:nvGrpSpPr>
            <p:grpSpPr>
              <a:xfrm>
                <a:off x="5810634" y="4261054"/>
                <a:ext cx="1468928" cy="76200"/>
                <a:chOff x="5791200" y="3270454"/>
                <a:chExt cx="1511634" cy="76200"/>
              </a:xfrm>
            </p:grpSpPr>
            <p:cxnSp>
              <p:nvCxnSpPr>
                <p:cNvPr id="49" name="Connecteur droit 48"/>
                <p:cNvCxnSpPr/>
                <p:nvPr/>
              </p:nvCxnSpPr>
              <p:spPr>
                <a:xfrm>
                  <a:off x="5791200" y="3270454"/>
                  <a:ext cx="1511632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0" name="Connecteur droit 49"/>
                <p:cNvCxnSpPr/>
                <p:nvPr/>
              </p:nvCxnSpPr>
              <p:spPr>
                <a:xfrm>
                  <a:off x="5791200" y="3346654"/>
                  <a:ext cx="1511632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</p:grpSp>
      <p:sp>
        <p:nvSpPr>
          <p:cNvPr id="53" name="Rectangle à coins arrondis 52"/>
          <p:cNvSpPr/>
          <p:nvPr/>
        </p:nvSpPr>
        <p:spPr>
          <a:xfrm>
            <a:off x="7612956" y="3346653"/>
            <a:ext cx="1295400" cy="715089"/>
          </a:xfrm>
          <a:prstGeom prst="wedgeRoundRectCallout">
            <a:avLst>
              <a:gd name="adj1" fmla="val -119301"/>
              <a:gd name="adj2" fmla="val -21912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fr-FR" sz="1200" dirty="0" smtClean="0">
                <a:latin typeface="Calibri" panose="020F0502020204030204" pitchFamily="34" charset="0"/>
              </a:rPr>
              <a:t>(</a:t>
            </a:r>
            <a:r>
              <a:rPr lang="fr-F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fr-FR" sz="1200" dirty="0" smtClean="0">
                <a:latin typeface="Calibri" panose="020F0502020204030204" pitchFamily="34" charset="0"/>
              </a:rPr>
              <a:t>)</a:t>
            </a:r>
            <a:r>
              <a:rPr lang="fr-F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lang="fr-FR" sz="1200" dirty="0" smtClean="0">
                <a:latin typeface="Calibri" panose="020F0502020204030204" pitchFamily="34" charset="0"/>
              </a:rPr>
              <a:t> effectue l’action, </a:t>
            </a:r>
            <a:r>
              <a:rPr lang="fr-F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undo</a:t>
            </a:r>
            <a:r>
              <a:rPr lang="fr-FR" sz="1200" dirty="0" smtClean="0">
                <a:latin typeface="Calibri" panose="020F0502020204030204" pitchFamily="34" charset="0"/>
              </a:rPr>
              <a:t> annule son effet</a:t>
            </a:r>
          </a:p>
        </p:txBody>
      </p:sp>
    </p:spTree>
    <p:extLst>
      <p:ext uri="{BB962C8B-B14F-4D97-AF65-F5344CB8AC3E}">
        <p14:creationId xmlns:p14="http://schemas.microsoft.com/office/powerpoint/2010/main" val="12652411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design pattern Commande dans </a:t>
            </a:r>
            <a:r>
              <a:rPr lang="fr-FR" dirty="0" err="1" smtClean="0"/>
              <a:t>Qt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Benjamin ALBOUY-KISSI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28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fr-FR" sz="1200">
                <a:solidFill>
                  <a:srgbClr val="2F4E6C"/>
                </a:solidFill>
              </a:rPr>
              <a:t>Model – View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Patron MVC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Patron Modèle – Vue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Les modèles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Les éléments 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Les vues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Les délégués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Implémentation dans Qt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Exemple</a:t>
            </a:r>
          </a:p>
          <a:p>
            <a:pPr lvl="0"/>
            <a:r>
              <a:rPr lang="fr-FR" sz="1200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Annuler – Rétablir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Contexte</a:t>
            </a:r>
          </a:p>
          <a:p>
            <a:pPr lvl="1"/>
            <a:r>
              <a:rPr lang="fr-FR" sz="1100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Le pattern Commande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Exemple</a:t>
            </a:r>
          </a:p>
          <a:p>
            <a:pPr lvl="0"/>
            <a:r>
              <a:rPr lang="fr-FR" sz="1200">
                <a:solidFill>
                  <a:srgbClr val="79D2FF"/>
                </a:solidFill>
              </a:rPr>
              <a:t>Graphismes optimisés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Mécanisme Graphics View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La scène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La vue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Les éléments graphiques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Les classes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Exemple</a:t>
            </a:r>
          </a:p>
          <a:p>
            <a:pPr lvl="0"/>
            <a:r>
              <a:rPr lang="fr-FR" sz="1200">
                <a:solidFill>
                  <a:srgbClr val="79D2FF"/>
                </a:solidFill>
              </a:rPr>
              <a:t>Sérialisation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Exemple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Le pattern visiteur</a:t>
            </a:r>
            <a:endParaRPr lang="fr-FR" sz="1100" dirty="0">
              <a:solidFill>
                <a:srgbClr val="79D2FF"/>
              </a:solidFill>
            </a:endParaRPr>
          </a:p>
        </p:txBody>
      </p:sp>
      <p:grpSp>
        <p:nvGrpSpPr>
          <p:cNvPr id="7" name="Groupe 6"/>
          <p:cNvGrpSpPr/>
          <p:nvPr/>
        </p:nvGrpSpPr>
        <p:grpSpPr>
          <a:xfrm>
            <a:off x="3200400" y="1329658"/>
            <a:ext cx="1511632" cy="1092607"/>
            <a:chOff x="2787487" y="1492046"/>
            <a:chExt cx="1511632" cy="1092607"/>
          </a:xfrm>
        </p:grpSpPr>
        <p:sp>
          <p:nvSpPr>
            <p:cNvPr id="8" name="Rectangle 7"/>
            <p:cNvSpPr/>
            <p:nvPr/>
          </p:nvSpPr>
          <p:spPr>
            <a:xfrm>
              <a:off x="2787487" y="1492046"/>
              <a:ext cx="1511632" cy="1092607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fr-FR" sz="1200" b="1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QMonWidget</a:t>
              </a:r>
              <a:endParaRPr lang="fr-FR" sz="1200" b="1" dirty="0" smtClean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r>
                <a:rPr lang="fr-FR" sz="1200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Action1()</a:t>
              </a:r>
            </a:p>
            <a:p>
              <a:r>
                <a:rPr lang="fr-FR" sz="1200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Action2(</a:t>
              </a:r>
              <a:r>
                <a:rPr lang="fr-FR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text:QString</a:t>
              </a:r>
              <a:r>
                <a:rPr lang="fr-FR" sz="1200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)</a:t>
              </a:r>
            </a:p>
            <a:p>
              <a:r>
                <a:rPr lang="fr-FR" sz="1200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Action3(</a:t>
              </a:r>
              <a:r>
                <a:rPr lang="fr-FR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number:int</a:t>
              </a:r>
              <a:r>
                <a:rPr lang="fr-FR" sz="1200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)</a:t>
              </a:r>
            </a:p>
            <a:p>
              <a:r>
                <a:rPr lang="fr-FR" sz="1200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Action4()</a:t>
              </a:r>
            </a:p>
          </p:txBody>
        </p:sp>
        <p:cxnSp>
          <p:nvCxnSpPr>
            <p:cNvPr id="9" name="Connecteur droit 8"/>
            <p:cNvCxnSpPr/>
            <p:nvPr/>
          </p:nvCxnSpPr>
          <p:spPr>
            <a:xfrm>
              <a:off x="2787487" y="1733550"/>
              <a:ext cx="1511632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2787487" y="1809750"/>
              <a:ext cx="1511632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11" name="Accolade ouvrante 10"/>
          <p:cNvSpPr/>
          <p:nvPr/>
        </p:nvSpPr>
        <p:spPr>
          <a:xfrm>
            <a:off x="3073612" y="1690486"/>
            <a:ext cx="126787" cy="652663"/>
          </a:xfrm>
          <a:prstGeom prst="leftBrace">
            <a:avLst/>
          </a:prstGeom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2286000" y="1338650"/>
            <a:ext cx="685800" cy="895290"/>
          </a:xfrm>
          <a:prstGeom prst="wedgeRoundRectCallout">
            <a:avLst>
              <a:gd name="adj1" fmla="val 63200"/>
              <a:gd name="adj2" fmla="val 27311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fr-FR" sz="1200" dirty="0" smtClean="0">
                <a:latin typeface="Calibri" panose="020F0502020204030204" pitchFamily="34" charset="0"/>
              </a:rPr>
              <a:t>Slots activés par l’UI</a:t>
            </a:r>
          </a:p>
        </p:txBody>
      </p:sp>
      <p:grpSp>
        <p:nvGrpSpPr>
          <p:cNvPr id="55" name="Groupe 54"/>
          <p:cNvGrpSpPr/>
          <p:nvPr/>
        </p:nvGrpSpPr>
        <p:grpSpPr>
          <a:xfrm>
            <a:off x="4724198" y="1196886"/>
            <a:ext cx="4109398" cy="1040713"/>
            <a:chOff x="4724198" y="1196886"/>
            <a:chExt cx="4109398" cy="1040713"/>
          </a:xfrm>
        </p:grpSpPr>
        <p:sp>
          <p:nvSpPr>
            <p:cNvPr id="25" name="ZoneTexte 24"/>
            <p:cNvSpPr txBox="1"/>
            <p:nvPr/>
          </p:nvSpPr>
          <p:spPr bwMode="auto">
            <a:xfrm>
              <a:off x="7126698" y="1196886"/>
              <a:ext cx="41710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fr-FR" sz="1200" dirty="0" smtClean="0">
                  <a:latin typeface="Calibri" panose="020F0502020204030204" pitchFamily="34" charset="0"/>
                  <a:cs typeface="Consolas" panose="020B0609020204030204" pitchFamily="49" charset="0"/>
                </a:rPr>
                <a:t>0..*</a:t>
              </a:r>
            </a:p>
          </p:txBody>
        </p:sp>
        <p:sp>
          <p:nvSpPr>
            <p:cNvPr id="16" name="ZoneTexte 15"/>
            <p:cNvSpPr txBox="1"/>
            <p:nvPr/>
          </p:nvSpPr>
          <p:spPr bwMode="auto">
            <a:xfrm>
              <a:off x="4918386" y="1209275"/>
              <a:ext cx="26321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fr-FR" sz="1200" dirty="0" smtClean="0">
                  <a:latin typeface="Calibri" panose="020F0502020204030204" pitchFamily="34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13" name="Losange 12"/>
            <p:cNvSpPr/>
            <p:nvPr/>
          </p:nvSpPr>
          <p:spPr>
            <a:xfrm>
              <a:off x="4724198" y="1403503"/>
              <a:ext cx="152400" cy="138500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schemeClr val="dk2">
                  <a:alpha val="40000"/>
                </a:scheme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fr-FR" sz="1200" dirty="0" smtClean="0">
                <a:latin typeface="Calibri" panose="020F0502020204030204" pitchFamily="34" charset="0"/>
              </a:endParaRPr>
            </a:p>
          </p:txBody>
        </p:sp>
        <p:cxnSp>
          <p:nvCxnSpPr>
            <p:cNvPr id="14" name="Connecteur droit avec flèche 13"/>
            <p:cNvCxnSpPr>
              <a:stCxn id="13" idx="3"/>
            </p:cNvCxnSpPr>
            <p:nvPr/>
          </p:nvCxnSpPr>
          <p:spPr>
            <a:xfrm>
              <a:off x="4876598" y="1472753"/>
              <a:ext cx="3050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22" name="Groupe 21"/>
            <p:cNvGrpSpPr/>
            <p:nvPr/>
          </p:nvGrpSpPr>
          <p:grpSpPr>
            <a:xfrm>
              <a:off x="5181600" y="1329658"/>
              <a:ext cx="1787669" cy="907941"/>
              <a:chOff x="5043583" y="1329657"/>
              <a:chExt cx="1787669" cy="907941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43583" y="1329657"/>
                <a:ext cx="1787669" cy="90794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t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fr-FR" sz="1200" b="1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QUndoStack</a:t>
                </a:r>
                <a:endParaRPr lang="fr-FR" sz="1200" b="1" dirty="0" smtClean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  <a:p>
                <a:r>
                  <a:rPr lang="fr-FR" sz="1200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push(:</a:t>
                </a:r>
                <a:r>
                  <a:rPr lang="fr-FR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QUndoCommand</a:t>
                </a:r>
                <a:r>
                  <a:rPr lang="fr-FR" sz="1200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*)</a:t>
                </a:r>
              </a:p>
              <a:p>
                <a:r>
                  <a:rPr lang="fr-FR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redo</a:t>
                </a:r>
                <a:r>
                  <a:rPr lang="fr-FR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()</a:t>
                </a:r>
              </a:p>
              <a:p>
                <a:r>
                  <a:rPr lang="fr-FR" sz="1200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undo()</a:t>
                </a:r>
              </a:p>
            </p:txBody>
          </p:sp>
          <p:grpSp>
            <p:nvGrpSpPr>
              <p:cNvPr id="21" name="Groupe 20"/>
              <p:cNvGrpSpPr/>
              <p:nvPr/>
            </p:nvGrpSpPr>
            <p:grpSpPr>
              <a:xfrm>
                <a:off x="5043583" y="1571161"/>
                <a:ext cx="1787669" cy="76200"/>
                <a:chOff x="5181600" y="1571161"/>
                <a:chExt cx="1511632" cy="76200"/>
              </a:xfrm>
            </p:grpSpPr>
            <p:cxnSp>
              <p:nvCxnSpPr>
                <p:cNvPr id="19" name="Connecteur droit 18"/>
                <p:cNvCxnSpPr/>
                <p:nvPr/>
              </p:nvCxnSpPr>
              <p:spPr>
                <a:xfrm>
                  <a:off x="5181600" y="1571161"/>
                  <a:ext cx="1511632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0" name="Connecteur droit 19"/>
                <p:cNvCxnSpPr/>
                <p:nvPr/>
              </p:nvCxnSpPr>
              <p:spPr>
                <a:xfrm>
                  <a:off x="5181600" y="1647361"/>
                  <a:ext cx="1511632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  <p:sp>
          <p:nvSpPr>
            <p:cNvPr id="23" name="Losange 22"/>
            <p:cNvSpPr/>
            <p:nvPr/>
          </p:nvSpPr>
          <p:spPr>
            <a:xfrm>
              <a:off x="6969269" y="1391114"/>
              <a:ext cx="152400" cy="138500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schemeClr val="dk2">
                  <a:alpha val="40000"/>
                </a:scheme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fr-FR" sz="1200" dirty="0" smtClean="0">
                <a:latin typeface="Calibri" panose="020F0502020204030204" pitchFamily="34" charset="0"/>
              </a:endParaRPr>
            </a:p>
          </p:txBody>
        </p:sp>
        <p:cxnSp>
          <p:nvCxnSpPr>
            <p:cNvPr id="24" name="Connecteur droit avec flèche 23"/>
            <p:cNvCxnSpPr>
              <a:stCxn id="23" idx="3"/>
            </p:cNvCxnSpPr>
            <p:nvPr/>
          </p:nvCxnSpPr>
          <p:spPr>
            <a:xfrm>
              <a:off x="7121669" y="1460364"/>
              <a:ext cx="3050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31" name="Groupe 30"/>
            <p:cNvGrpSpPr/>
            <p:nvPr/>
          </p:nvGrpSpPr>
          <p:grpSpPr>
            <a:xfrm>
              <a:off x="7425816" y="1321570"/>
              <a:ext cx="1407780" cy="723275"/>
              <a:chOff x="7616188" y="1321570"/>
              <a:chExt cx="1407780" cy="723275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7616188" y="1321570"/>
                <a:ext cx="1407779" cy="723275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t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fr-FR" sz="1200" b="1" i="1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QUndoCommand</a:t>
                </a:r>
                <a:endParaRPr lang="fr-FR" sz="1200" b="1" i="1" dirty="0" smtClean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  <a:p>
                <a:r>
                  <a:rPr lang="fr-FR" sz="1200" i="1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redo</a:t>
                </a:r>
                <a:r>
                  <a:rPr lang="fr-FR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()</a:t>
                </a:r>
              </a:p>
              <a:p>
                <a:r>
                  <a:rPr lang="fr-FR" sz="1200" i="1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undo</a:t>
                </a:r>
                <a:r>
                  <a:rPr lang="fr-FR" sz="1200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()</a:t>
                </a:r>
              </a:p>
            </p:txBody>
          </p:sp>
          <p:grpSp>
            <p:nvGrpSpPr>
              <p:cNvPr id="28" name="Groupe 27"/>
              <p:cNvGrpSpPr/>
              <p:nvPr/>
            </p:nvGrpSpPr>
            <p:grpSpPr>
              <a:xfrm>
                <a:off x="7617044" y="1563074"/>
                <a:ext cx="1406924" cy="76200"/>
                <a:chOff x="5181600" y="1571161"/>
                <a:chExt cx="1511632" cy="76200"/>
              </a:xfrm>
            </p:grpSpPr>
            <p:cxnSp>
              <p:nvCxnSpPr>
                <p:cNvPr id="29" name="Connecteur droit 28"/>
                <p:cNvCxnSpPr/>
                <p:nvPr/>
              </p:nvCxnSpPr>
              <p:spPr>
                <a:xfrm>
                  <a:off x="5181600" y="1571161"/>
                  <a:ext cx="1511632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0" name="Connecteur droit 29"/>
                <p:cNvCxnSpPr/>
                <p:nvPr/>
              </p:nvCxnSpPr>
              <p:spPr>
                <a:xfrm>
                  <a:off x="5181600" y="1647361"/>
                  <a:ext cx="1511632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</p:grpSp>
      <p:grpSp>
        <p:nvGrpSpPr>
          <p:cNvPr id="56" name="Groupe 55"/>
          <p:cNvGrpSpPr/>
          <p:nvPr/>
        </p:nvGrpSpPr>
        <p:grpSpPr>
          <a:xfrm>
            <a:off x="7195273" y="2044845"/>
            <a:ext cx="1868013" cy="1067295"/>
            <a:chOff x="7195273" y="2044845"/>
            <a:chExt cx="1868013" cy="1067295"/>
          </a:xfrm>
        </p:grpSpPr>
        <p:sp>
          <p:nvSpPr>
            <p:cNvPr id="37" name="Triangle isocèle 36"/>
            <p:cNvSpPr/>
            <p:nvPr/>
          </p:nvSpPr>
          <p:spPr>
            <a:xfrm>
              <a:off x="8051485" y="2044845"/>
              <a:ext cx="156443" cy="12272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schemeClr val="dk2">
                  <a:alpha val="40000"/>
                </a:scheme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fr-FR" sz="1200" dirty="0">
                <a:latin typeface="Calibri" panose="020F0502020204030204" pitchFamily="34" charset="0"/>
              </a:endParaRPr>
            </a:p>
          </p:txBody>
        </p:sp>
        <p:grpSp>
          <p:nvGrpSpPr>
            <p:cNvPr id="54" name="Groupe 53"/>
            <p:cNvGrpSpPr/>
            <p:nvPr/>
          </p:nvGrpSpPr>
          <p:grpSpPr>
            <a:xfrm>
              <a:off x="7195273" y="2167569"/>
              <a:ext cx="1868013" cy="944571"/>
              <a:chOff x="7195273" y="2167569"/>
              <a:chExt cx="1868013" cy="944571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7195274" y="2388865"/>
                <a:ext cx="1868012" cy="723275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t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fr-FR" sz="1200" b="1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QUndoCommandConcrete</a:t>
                </a:r>
                <a:endParaRPr lang="fr-FR" sz="1200" b="1" dirty="0" smtClean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  <a:p>
                <a:r>
                  <a:rPr lang="fr-FR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redo</a:t>
                </a:r>
                <a:r>
                  <a:rPr lang="fr-FR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()</a:t>
                </a:r>
              </a:p>
              <a:p>
                <a:r>
                  <a:rPr lang="fr-FR" sz="1200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undo()</a:t>
                </a:r>
              </a:p>
            </p:txBody>
          </p:sp>
          <p:grpSp>
            <p:nvGrpSpPr>
              <p:cNvPr id="34" name="Groupe 33"/>
              <p:cNvGrpSpPr/>
              <p:nvPr/>
            </p:nvGrpSpPr>
            <p:grpSpPr>
              <a:xfrm>
                <a:off x="7195273" y="2630369"/>
                <a:ext cx="1868012" cy="74733"/>
                <a:chOff x="5169100" y="1571161"/>
                <a:chExt cx="1536634" cy="74733"/>
              </a:xfrm>
            </p:grpSpPr>
            <p:cxnSp>
              <p:nvCxnSpPr>
                <p:cNvPr id="35" name="Connecteur droit 34"/>
                <p:cNvCxnSpPr/>
                <p:nvPr/>
              </p:nvCxnSpPr>
              <p:spPr>
                <a:xfrm>
                  <a:off x="5169100" y="1571161"/>
                  <a:ext cx="153663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6" name="Connecteur droit 35"/>
                <p:cNvCxnSpPr/>
                <p:nvPr/>
              </p:nvCxnSpPr>
              <p:spPr>
                <a:xfrm>
                  <a:off x="5169100" y="1645894"/>
                  <a:ext cx="1536634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</p:grpSp>
          <p:cxnSp>
            <p:nvCxnSpPr>
              <p:cNvPr id="38" name="Connecteur droit 37"/>
              <p:cNvCxnSpPr>
                <a:stCxn id="37" idx="3"/>
                <a:endCxn id="33" idx="0"/>
              </p:cNvCxnSpPr>
              <p:nvPr/>
            </p:nvCxnSpPr>
            <p:spPr>
              <a:xfrm flipH="1">
                <a:off x="8129280" y="2167569"/>
                <a:ext cx="427" cy="2212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>
                <a:outerShdw blurRad="40000" dist="20000" dir="5400000" rotWithShape="0">
                  <a:schemeClr val="dk2">
                    <a:alpha val="38000"/>
                  </a:schemeClr>
                </a:outerShdw>
              </a:effectLst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50" name="Rectangle à coins arrondis 49"/>
          <p:cNvSpPr/>
          <p:nvPr/>
        </p:nvSpPr>
        <p:spPr>
          <a:xfrm>
            <a:off x="5334000" y="2801437"/>
            <a:ext cx="1295400" cy="510778"/>
          </a:xfrm>
          <a:prstGeom prst="wedgeRoundRectCallout">
            <a:avLst>
              <a:gd name="adj1" fmla="val -5539"/>
              <a:gd name="adj2" fmla="val -158293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fr-FR" sz="1200" dirty="0" smtClean="0">
                <a:latin typeface="Calibri" panose="020F0502020204030204" pitchFamily="34" charset="0"/>
              </a:rPr>
              <a:t>Stocke et gère les commandes</a:t>
            </a:r>
          </a:p>
        </p:txBody>
      </p:sp>
      <p:sp>
        <p:nvSpPr>
          <p:cNvPr id="51" name="Rectangle à coins arrondis 50"/>
          <p:cNvSpPr/>
          <p:nvPr/>
        </p:nvSpPr>
        <p:spPr>
          <a:xfrm>
            <a:off x="7350489" y="3638550"/>
            <a:ext cx="1295400" cy="510778"/>
          </a:xfrm>
          <a:prstGeom prst="wedgeRoundRectCallout">
            <a:avLst>
              <a:gd name="adj1" fmla="val -5539"/>
              <a:gd name="adj2" fmla="val -158293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fr-FR" sz="1200" dirty="0" smtClean="0">
                <a:latin typeface="Calibri" panose="020F0502020204030204" pitchFamily="34" charset="0"/>
              </a:rPr>
              <a:t>Classe concrète à implémenter</a:t>
            </a:r>
          </a:p>
        </p:txBody>
      </p:sp>
      <p:sp>
        <p:nvSpPr>
          <p:cNvPr id="57" name="Rectangle à coins arrondis 56"/>
          <p:cNvSpPr/>
          <p:nvPr/>
        </p:nvSpPr>
        <p:spPr>
          <a:xfrm>
            <a:off x="2403886" y="2538098"/>
            <a:ext cx="2514500" cy="919401"/>
          </a:xfrm>
          <a:prstGeom prst="wedgeRoundRectCallout">
            <a:avLst>
              <a:gd name="adj1" fmla="val 12289"/>
              <a:gd name="adj2" fmla="val -85406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fr-FR" sz="1200" dirty="0" smtClean="0">
                <a:latin typeface="Calibri" panose="020F0502020204030204" pitchFamily="34" charset="0"/>
              </a:rPr>
              <a:t>Chaque méthode se contente d’instancier un objet </a:t>
            </a:r>
            <a:r>
              <a:rPr lang="fr-FR" sz="1200" dirty="0" err="1" smtClean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QUndoCommand</a:t>
            </a:r>
            <a:r>
              <a:rPr lang="fr-FR" sz="1200" dirty="0" smtClean="0">
                <a:solidFill>
                  <a:srgbClr val="2B91AF"/>
                </a:solidFill>
                <a:latin typeface="Calibri" panose="020F0502020204030204" pitchFamily="34" charset="0"/>
              </a:rPr>
              <a:t> </a:t>
            </a:r>
            <a:r>
              <a:rPr lang="fr-FR" sz="1200" dirty="0" smtClean="0">
                <a:latin typeface="Calibri" panose="020F0502020204030204" pitchFamily="34" charset="0"/>
              </a:rPr>
              <a:t>et de le pousser dans la pile </a:t>
            </a:r>
            <a:r>
              <a:rPr lang="fr-FR" sz="1200" dirty="0" err="1" smtClean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QUndoStack</a:t>
            </a:r>
            <a:endParaRPr lang="fr-FR" sz="1200" dirty="0" smtClean="0">
              <a:solidFill>
                <a:srgbClr val="2B91A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9" name="Groupe 48"/>
          <p:cNvGrpSpPr/>
          <p:nvPr/>
        </p:nvGrpSpPr>
        <p:grpSpPr>
          <a:xfrm>
            <a:off x="3761099" y="1522243"/>
            <a:ext cx="1420501" cy="2393306"/>
            <a:chOff x="3761099" y="1522243"/>
            <a:chExt cx="1420501" cy="2393306"/>
          </a:xfrm>
        </p:grpSpPr>
        <p:sp>
          <p:nvSpPr>
            <p:cNvPr id="42" name="Rectangle 41"/>
            <p:cNvSpPr/>
            <p:nvPr/>
          </p:nvSpPr>
          <p:spPr>
            <a:xfrm>
              <a:off x="3761099" y="3638550"/>
              <a:ext cx="962957" cy="27699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fr-FR" sz="1200" b="1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QUndoView</a:t>
              </a:r>
              <a:endParaRPr lang="fr-FR" sz="1200" b="1" dirty="0" smtClean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5" name="Losange 44"/>
            <p:cNvSpPr/>
            <p:nvPr/>
          </p:nvSpPr>
          <p:spPr>
            <a:xfrm>
              <a:off x="4724198" y="3707800"/>
              <a:ext cx="152400" cy="138500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schemeClr val="dk2">
                  <a:alpha val="40000"/>
                </a:scheme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fr-FR" sz="1200" dirty="0" smtClean="0">
                <a:latin typeface="Calibri" panose="020F0502020204030204" pitchFamily="34" charset="0"/>
              </a:endParaRPr>
            </a:p>
          </p:txBody>
        </p:sp>
        <p:cxnSp>
          <p:nvCxnSpPr>
            <p:cNvPr id="47" name="Connecteur en angle 46"/>
            <p:cNvCxnSpPr>
              <a:stCxn id="45" idx="3"/>
              <a:endCxn id="18" idx="1"/>
            </p:cNvCxnSpPr>
            <p:nvPr/>
          </p:nvCxnSpPr>
          <p:spPr>
            <a:xfrm flipV="1">
              <a:off x="4876598" y="1783629"/>
              <a:ext cx="305002" cy="1993421"/>
            </a:xfrm>
            <a:prstGeom prst="bentConnector3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ZoneTexte 47"/>
            <p:cNvSpPr txBox="1"/>
            <p:nvPr/>
          </p:nvSpPr>
          <p:spPr bwMode="auto">
            <a:xfrm>
              <a:off x="4918386" y="1522243"/>
              <a:ext cx="26321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fr-FR" sz="1200" dirty="0" smtClean="0">
                  <a:latin typeface="Calibri" panose="020F0502020204030204" pitchFamily="34" charset="0"/>
                  <a:cs typeface="Consolas" panose="020B0609020204030204" pitchFamily="49" charset="0"/>
                </a:rPr>
                <a:t>1</a:t>
              </a:r>
            </a:p>
          </p:txBody>
        </p:sp>
      </p:grpSp>
      <p:sp>
        <p:nvSpPr>
          <p:cNvPr id="52" name="Rectangle à coins arrondis 51"/>
          <p:cNvSpPr/>
          <p:nvPr/>
        </p:nvSpPr>
        <p:spPr>
          <a:xfrm>
            <a:off x="2971800" y="4040505"/>
            <a:ext cx="2133600" cy="919401"/>
          </a:xfrm>
          <a:prstGeom prst="wedgeRoundRectCallout">
            <a:avLst>
              <a:gd name="adj1" fmla="val 7319"/>
              <a:gd name="adj2" fmla="val -6499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fr-FR" sz="1200" dirty="0" smtClean="0">
                <a:latin typeface="Calibri" panose="020F0502020204030204" pitchFamily="34" charset="0"/>
              </a:rPr>
              <a:t>Widget permettant d’afficher et de manipuler graphiquement la pile de commande</a:t>
            </a:r>
          </a:p>
        </p:txBody>
      </p:sp>
    </p:spTree>
    <p:extLst>
      <p:ext uri="{BB962C8B-B14F-4D97-AF65-F5344CB8AC3E}">
        <p14:creationId xmlns:p14="http://schemas.microsoft.com/office/powerpoint/2010/main" val="213752007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7" grpId="0" animBg="1"/>
      <p:bldP spid="5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Voici notre application :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Benjamin ALBOUY-KISSI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29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>
            <a:normAutofit fontScale="92500" lnSpcReduction="20000"/>
          </a:bodyPr>
          <a:lstStyle/>
          <a:p>
            <a:pPr lvl="0"/>
            <a:r>
              <a:rPr lang="fr-FR" sz="1200" dirty="0">
                <a:solidFill>
                  <a:srgbClr val="2F4E6C"/>
                </a:solidFill>
              </a:rPr>
              <a:t>Model – </a:t>
            </a:r>
            <a:r>
              <a:rPr lang="fr-FR" sz="1200" dirty="0" err="1">
                <a:solidFill>
                  <a:srgbClr val="2F4E6C"/>
                </a:solidFill>
              </a:rPr>
              <a:t>View</a:t>
            </a:r>
            <a:endParaRPr lang="fr-FR" sz="1200" dirty="0">
              <a:solidFill>
                <a:srgbClr val="2F4E6C"/>
              </a:solidFill>
            </a:endParaRP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Patron MVC</a:t>
            </a: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Patron Modèle – Vue</a:t>
            </a: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Les modèles</a:t>
            </a: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Les éléments </a:t>
            </a: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Les vues</a:t>
            </a: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Les délégués</a:t>
            </a: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Implémentation dans </a:t>
            </a:r>
            <a:r>
              <a:rPr lang="fr-FR" sz="1100" dirty="0" err="1">
                <a:solidFill>
                  <a:srgbClr val="2F4E6C"/>
                </a:solidFill>
              </a:rPr>
              <a:t>Qt</a:t>
            </a:r>
            <a:endParaRPr lang="fr-FR" sz="1100" dirty="0">
              <a:solidFill>
                <a:srgbClr val="2F4E6C"/>
              </a:solidFill>
            </a:endParaRP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Exemple</a:t>
            </a:r>
          </a:p>
          <a:p>
            <a:pPr lvl="0"/>
            <a:r>
              <a:rPr lang="fr-FR" sz="1200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Annuler – Rétablir</a:t>
            </a: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Contexte</a:t>
            </a:r>
          </a:p>
          <a:p>
            <a:pPr lvl="1"/>
            <a:r>
              <a:rPr lang="fr-FR" sz="1100" dirty="0">
                <a:solidFill>
                  <a:schemeClr val="bg2"/>
                </a:solidFill>
              </a:rPr>
              <a:t>Le pattern Commande</a:t>
            </a:r>
          </a:p>
          <a:p>
            <a:pPr lvl="1"/>
            <a:r>
              <a:rPr lang="fr-FR" sz="1100" b="1" dirty="0" smtClean="0">
                <a:solidFill>
                  <a:schemeClr val="tx1"/>
                </a:solidFill>
                <a:effectLst>
                  <a:outerShdw blurRad="63500" dist="37357" dir="2700000" rotWithShape="0">
                    <a:schemeClr val="tx1">
                      <a:alpha val="43137"/>
                    </a:schemeClr>
                  </a:outerShdw>
                </a:effectLst>
              </a:rPr>
              <a:t>Exemple</a:t>
            </a:r>
            <a:endParaRPr lang="fr-FR" sz="1100" b="1" dirty="0">
              <a:solidFill>
                <a:schemeClr val="tx1"/>
              </a:solidFill>
              <a:effectLst>
                <a:outerShdw blurRad="63500" dist="37357" dir="2700000" rotWithShape="0">
                  <a:schemeClr val="tx1">
                    <a:alpha val="43137"/>
                  </a:schemeClr>
                </a:outerShdw>
              </a:effectLst>
            </a:endParaRPr>
          </a:p>
          <a:p>
            <a:pPr lvl="0"/>
            <a:r>
              <a:rPr lang="fr-FR" sz="1200" dirty="0">
                <a:solidFill>
                  <a:srgbClr val="79D2FF"/>
                </a:solidFill>
              </a:rPr>
              <a:t>Graphismes optimisés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Mécanisme Graphics </a:t>
            </a:r>
            <a:r>
              <a:rPr lang="fr-FR" sz="1100" dirty="0" err="1">
                <a:solidFill>
                  <a:srgbClr val="79D2FF"/>
                </a:solidFill>
              </a:rPr>
              <a:t>View</a:t>
            </a:r>
            <a:endParaRPr lang="fr-FR" sz="1100" dirty="0">
              <a:solidFill>
                <a:srgbClr val="79D2FF"/>
              </a:solidFill>
            </a:endParaRP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La scène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La vue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Les éléments graphiques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Les classes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Exemple</a:t>
            </a:r>
          </a:p>
          <a:p>
            <a:pPr lvl="0"/>
            <a:r>
              <a:rPr lang="fr-FR" sz="1200" dirty="0">
                <a:solidFill>
                  <a:srgbClr val="79D2FF"/>
                </a:solidFill>
              </a:rPr>
              <a:t>Sérialisation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Exemple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Le pattern visiteur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715816"/>
            <a:ext cx="254317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à coins arrondis 6"/>
          <p:cNvSpPr/>
          <p:nvPr/>
        </p:nvSpPr>
        <p:spPr>
          <a:xfrm>
            <a:off x="2667000" y="3610190"/>
            <a:ext cx="1524000" cy="919401"/>
          </a:xfrm>
          <a:prstGeom prst="wedgeRoundRectCallout">
            <a:avLst>
              <a:gd name="adj1" fmla="val 90932"/>
              <a:gd name="adj2" fmla="val 23073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fr-FR" sz="1200" dirty="0" smtClean="0">
                <a:latin typeface="Calibri" panose="020F0502020204030204" pitchFamily="34" charset="0"/>
              </a:rPr>
              <a:t>« Document » sous forme d’une liste d’éléments (</a:t>
            </a:r>
            <a:r>
              <a:rPr lang="fr-FR" sz="1200" dirty="0" err="1" smtClean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QListView</a:t>
            </a:r>
            <a:r>
              <a:rPr lang="fr-FR" sz="1200" dirty="0" smtClean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9" name="Rectangle à coins arrondis 8"/>
          <p:cNvSpPr/>
          <p:nvPr/>
        </p:nvSpPr>
        <p:spPr>
          <a:xfrm>
            <a:off x="2667000" y="2903339"/>
            <a:ext cx="1524000" cy="510778"/>
          </a:xfrm>
          <a:prstGeom prst="wedgeRoundRectCallout">
            <a:avLst>
              <a:gd name="adj1" fmla="val 105932"/>
              <a:gd name="adj2" fmla="val 53549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fr-FR" sz="1200" dirty="0" smtClean="0">
                <a:latin typeface="Calibri" panose="020F0502020204030204" pitchFamily="34" charset="0"/>
              </a:rPr>
              <a:t>Annule la dernière action (</a:t>
            </a:r>
            <a:r>
              <a:rPr lang="fr-FR" sz="1200" dirty="0" err="1" smtClean="0">
                <a:latin typeface="Calibri" panose="020F0502020204030204" pitchFamily="34" charset="0"/>
              </a:rPr>
              <a:t>Ctrl+Z</a:t>
            </a:r>
            <a:r>
              <a:rPr lang="fr-FR" sz="1200" dirty="0" smtClean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10" name="Rectangle à coins arrondis 9"/>
          <p:cNvSpPr/>
          <p:nvPr/>
        </p:nvSpPr>
        <p:spPr>
          <a:xfrm>
            <a:off x="2667000" y="2074784"/>
            <a:ext cx="1524000" cy="510778"/>
          </a:xfrm>
          <a:prstGeom prst="wedgeRoundRectCallout">
            <a:avLst>
              <a:gd name="adj1" fmla="val 129432"/>
              <a:gd name="adj2" fmla="val 18632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fr-FR" sz="1200" dirty="0" smtClean="0">
                <a:latin typeface="Calibri" panose="020F0502020204030204" pitchFamily="34" charset="0"/>
              </a:rPr>
              <a:t>Rétablit la dernière action (</a:t>
            </a:r>
            <a:r>
              <a:rPr lang="fr-FR" sz="1200" dirty="0" err="1" smtClean="0">
                <a:latin typeface="Calibri" panose="020F0502020204030204" pitchFamily="34" charset="0"/>
              </a:rPr>
              <a:t>Ctrl+Y</a:t>
            </a:r>
            <a:r>
              <a:rPr lang="fr-FR" sz="1200" dirty="0" smtClean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4267200" y="1802370"/>
            <a:ext cx="1371600" cy="510778"/>
          </a:xfrm>
          <a:prstGeom prst="wedgeRoundRectCallout">
            <a:avLst>
              <a:gd name="adj1" fmla="val 58543"/>
              <a:gd name="adj2" fmla="val 228095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fr-FR" sz="1200" dirty="0" smtClean="0">
                <a:latin typeface="Calibri" panose="020F0502020204030204" pitchFamily="34" charset="0"/>
              </a:rPr>
              <a:t>Ajoute un élément rouge (R)</a:t>
            </a:r>
          </a:p>
        </p:txBody>
      </p:sp>
      <p:sp>
        <p:nvSpPr>
          <p:cNvPr id="12" name="Rectangle à coins arrondis 11"/>
          <p:cNvSpPr/>
          <p:nvPr/>
        </p:nvSpPr>
        <p:spPr>
          <a:xfrm>
            <a:off x="5659755" y="1802370"/>
            <a:ext cx="1371600" cy="510778"/>
          </a:xfrm>
          <a:prstGeom prst="wedgeRoundRectCallout">
            <a:avLst>
              <a:gd name="adj1" fmla="val -18679"/>
              <a:gd name="adj2" fmla="val 223620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fr-FR" sz="1200" dirty="0" smtClean="0">
                <a:latin typeface="Calibri" panose="020F0502020204030204" pitchFamily="34" charset="0"/>
              </a:rPr>
              <a:t>Ajoute un élément vert (V)</a:t>
            </a:r>
          </a:p>
        </p:txBody>
      </p:sp>
      <p:sp>
        <p:nvSpPr>
          <p:cNvPr id="13" name="Rectangle à coins arrondis 12"/>
          <p:cNvSpPr/>
          <p:nvPr/>
        </p:nvSpPr>
        <p:spPr>
          <a:xfrm>
            <a:off x="7054215" y="1802370"/>
            <a:ext cx="1371600" cy="510778"/>
          </a:xfrm>
          <a:prstGeom prst="wedgeRoundRectCallout">
            <a:avLst>
              <a:gd name="adj1" fmla="val -94235"/>
              <a:gd name="adj2" fmla="val 225112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fr-FR" sz="1200" dirty="0" smtClean="0">
                <a:latin typeface="Calibri" panose="020F0502020204030204" pitchFamily="34" charset="0"/>
              </a:rPr>
              <a:t>Ajoute un élément bleu (B)</a:t>
            </a:r>
          </a:p>
        </p:txBody>
      </p:sp>
      <p:sp>
        <p:nvSpPr>
          <p:cNvPr id="14" name="Rectangle à coins arrondis 13"/>
          <p:cNvSpPr/>
          <p:nvPr/>
        </p:nvSpPr>
        <p:spPr>
          <a:xfrm>
            <a:off x="7206615" y="3252646"/>
            <a:ext cx="1371600" cy="919401"/>
          </a:xfrm>
          <a:prstGeom prst="wedgeRoundRectCallout">
            <a:avLst>
              <a:gd name="adj1" fmla="val -85902"/>
              <a:gd name="adj2" fmla="val 55681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fr-FR" sz="1200" dirty="0" smtClean="0">
                <a:latin typeface="Calibri" panose="020F0502020204030204" pitchFamily="34" charset="0"/>
              </a:rPr>
              <a:t>Affiche et manipule la liste d’actions (</a:t>
            </a:r>
            <a:r>
              <a:rPr lang="fr-FR" sz="1200" dirty="0" err="1" smtClean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QUndoView</a:t>
            </a:r>
            <a:r>
              <a:rPr lang="fr-FR" sz="1200" dirty="0" smtClean="0">
                <a:latin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649348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fr-FR" sz="2000">
                <a:solidFill>
                  <a:srgbClr val="FFFFFF"/>
                </a:solidFill>
              </a:rPr>
              <a:t>Model - View</a:t>
            </a:r>
          </a:p>
          <a:p>
            <a:pPr lvl="0"/>
            <a:r>
              <a:rPr lang="fr-FR" sz="2000">
                <a:solidFill>
                  <a:srgbClr val="FFFFFF"/>
                </a:solidFill>
              </a:rPr>
              <a:t>Annuler - Rétablir</a:t>
            </a:r>
          </a:p>
          <a:p>
            <a:pPr lvl="0"/>
            <a:r>
              <a:rPr lang="fr-FR" sz="2000">
                <a:solidFill>
                  <a:srgbClr val="FFFFFF"/>
                </a:solidFill>
              </a:rPr>
              <a:t>Graphismes optimisés</a:t>
            </a:r>
          </a:p>
          <a:p>
            <a:pPr lvl="0"/>
            <a:r>
              <a:rPr lang="fr-FR" sz="2000">
                <a:solidFill>
                  <a:srgbClr val="FFFFFF"/>
                </a:solidFill>
              </a:rPr>
              <a:t>Sérialisation de données</a:t>
            </a:r>
          </a:p>
          <a:p>
            <a:pPr lvl="0"/>
            <a:endParaRPr lang="fr-FR" sz="2000" dirty="0">
              <a:solidFill>
                <a:srgbClr val="FFFFFF"/>
              </a:solidFill>
            </a:endParaRPr>
          </a:p>
        </p:txBody>
      </p:sp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fr-FR">
                <a:solidFill>
                  <a:srgbClr val="EFFAFF"/>
                </a:solidFill>
              </a:rPr>
              <a:t>Eléments complémentaires</a:t>
            </a:r>
            <a:endParaRPr lang="fr-FR" dirty="0">
              <a:solidFill>
                <a:srgbClr val="EFFA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4683918"/>
            <a:ext cx="9144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Benjamin ALBOUY-KISSI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506109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swing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13618" y="0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43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"/>
    </mc:Choice>
    <mc:Fallback xmlns="">
      <p:transition advTm="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-0.9913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56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-0.9913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56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4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2" grpId="0" animBg="1"/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 smtClean="0"/>
              <a:t>Classe du widget de la fenêtre principale :</a:t>
            </a:r>
            <a:endParaRPr lang="fr-FR" sz="2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Benjamin ALBOUY-KISSI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30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fr-FR" sz="1200">
                <a:solidFill>
                  <a:srgbClr val="2F4E6C"/>
                </a:solidFill>
              </a:rPr>
              <a:t>Model – View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Patron MVC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Patron Modèle – Vue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Les modèles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Les éléments 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Les vues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Les délégués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Implémentation dans Qt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Exemple</a:t>
            </a:r>
          </a:p>
          <a:p>
            <a:pPr lvl="0"/>
            <a:r>
              <a:rPr lang="fr-FR" sz="1200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Annuler – Rétablir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Contexte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Le pattern Commande</a:t>
            </a:r>
          </a:p>
          <a:p>
            <a:pPr lvl="1"/>
            <a:r>
              <a:rPr lang="fr-FR" sz="1100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Exemple</a:t>
            </a:r>
          </a:p>
          <a:p>
            <a:pPr lvl="0"/>
            <a:r>
              <a:rPr lang="fr-FR" sz="1200">
                <a:solidFill>
                  <a:srgbClr val="79D2FF"/>
                </a:solidFill>
              </a:rPr>
              <a:t>Graphismes optimisés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Mécanisme Graphics View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La scène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La vue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Les éléments graphiques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Les classes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Exemple</a:t>
            </a:r>
          </a:p>
          <a:p>
            <a:pPr lvl="0"/>
            <a:r>
              <a:rPr lang="fr-FR" sz="1200">
                <a:solidFill>
                  <a:srgbClr val="79D2FF"/>
                </a:solidFill>
              </a:rPr>
              <a:t>Sérialisation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Exemple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Le pattern visiteur</a:t>
            </a:r>
            <a:endParaRPr lang="fr-FR" sz="1100" dirty="0">
              <a:solidFill>
                <a:srgbClr val="79D2FF"/>
              </a:solidFill>
            </a:endParaRPr>
          </a:p>
        </p:txBody>
      </p:sp>
      <p:grpSp>
        <p:nvGrpSpPr>
          <p:cNvPr id="7" name="Groupe 6"/>
          <p:cNvGrpSpPr/>
          <p:nvPr/>
        </p:nvGrpSpPr>
        <p:grpSpPr>
          <a:xfrm>
            <a:off x="2514600" y="1620520"/>
            <a:ext cx="2298193" cy="1646605"/>
            <a:chOff x="2394210" y="1215047"/>
            <a:chExt cx="2298193" cy="1646605"/>
          </a:xfrm>
        </p:grpSpPr>
        <p:sp>
          <p:nvSpPr>
            <p:cNvPr id="8" name="Rectangle 7"/>
            <p:cNvSpPr/>
            <p:nvPr/>
          </p:nvSpPr>
          <p:spPr>
            <a:xfrm>
              <a:off x="2394210" y="1215047"/>
              <a:ext cx="2298193" cy="1646605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fr-FR" sz="1200" b="1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Command</a:t>
              </a:r>
            </a:p>
            <a:p>
              <a:pPr>
                <a:spcAft>
                  <a:spcPts val="0"/>
                </a:spcAft>
              </a:pPr>
              <a:r>
                <a:rPr lang="fr-FR" sz="1200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-</a:t>
              </a:r>
              <a:r>
                <a:rPr lang="fr-FR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m_undoStack</a:t>
              </a:r>
              <a:r>
                <a:rPr lang="fr-FR" sz="1200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 : </a:t>
              </a:r>
              <a:r>
                <a:rPr lang="fr-FR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QUndoStack</a:t>
              </a:r>
              <a:endParaRPr lang="fr-FR" sz="1200" dirty="0" smtClean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>
                <a:spcAft>
                  <a:spcPts val="300"/>
                </a:spcAft>
              </a:pPr>
              <a:r>
                <a:rPr lang="fr-FR" sz="1200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-</a:t>
              </a:r>
              <a:r>
                <a:rPr lang="fr-FR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m_model</a:t>
              </a:r>
              <a:r>
                <a:rPr lang="fr-FR" sz="1200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 : </a:t>
              </a:r>
              <a:r>
                <a:rPr lang="fr-FR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QStandardItemModel</a:t>
              </a:r>
              <a:endParaRPr lang="fr-FR" sz="1200" dirty="0" smtClean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r>
                <a:rPr lang="fr-FR" sz="1200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+</a:t>
              </a:r>
              <a:r>
                <a:rPr lang="fr-FR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addRed</a:t>
              </a:r>
              <a:r>
                <a:rPr lang="fr-FR" sz="1200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()</a:t>
              </a:r>
            </a:p>
            <a:p>
              <a:r>
                <a:rPr lang="fr-FR" sz="1200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+</a:t>
              </a:r>
              <a:r>
                <a:rPr lang="fr-FR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addGreen</a:t>
              </a:r>
              <a:r>
                <a:rPr lang="fr-FR" sz="1200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()</a:t>
              </a:r>
            </a:p>
            <a:p>
              <a:r>
                <a:rPr lang="fr-FR" sz="1200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+</a:t>
              </a:r>
              <a:r>
                <a:rPr lang="fr-FR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addBlue</a:t>
              </a:r>
              <a:r>
                <a:rPr lang="fr-FR" sz="1200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()</a:t>
              </a:r>
            </a:p>
            <a:p>
              <a:r>
                <a:rPr lang="fr-FR" sz="1200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+undo()</a:t>
              </a:r>
            </a:p>
            <a:p>
              <a:r>
                <a:rPr lang="fr-FR" sz="1200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+</a:t>
              </a:r>
              <a:r>
                <a:rPr lang="fr-FR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redo</a:t>
              </a:r>
              <a:r>
                <a:rPr lang="fr-FR" sz="1200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()</a:t>
              </a:r>
            </a:p>
          </p:txBody>
        </p:sp>
        <p:cxnSp>
          <p:nvCxnSpPr>
            <p:cNvPr id="9" name="Connecteur droit 8"/>
            <p:cNvCxnSpPr/>
            <p:nvPr/>
          </p:nvCxnSpPr>
          <p:spPr>
            <a:xfrm>
              <a:off x="2394210" y="1467777"/>
              <a:ext cx="2298193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2394210" y="1871637"/>
              <a:ext cx="2298193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25" name="Groupe 24"/>
          <p:cNvGrpSpPr/>
          <p:nvPr/>
        </p:nvGrpSpPr>
        <p:grpSpPr>
          <a:xfrm>
            <a:off x="5105400" y="1657350"/>
            <a:ext cx="3243196" cy="435157"/>
            <a:chOff x="5105400" y="1657350"/>
            <a:chExt cx="3243196" cy="435157"/>
          </a:xfrm>
        </p:grpSpPr>
        <p:sp>
          <p:nvSpPr>
            <p:cNvPr id="19" name="Rectangle à coins arrondis 18"/>
            <p:cNvSpPr/>
            <p:nvPr/>
          </p:nvSpPr>
          <p:spPr>
            <a:xfrm>
              <a:off x="5105400" y="1770362"/>
              <a:ext cx="3243196" cy="322145"/>
            </a:xfrm>
            <a:prstGeom prst="roundRect">
              <a:avLst/>
            </a:prstGeom>
            <a:solidFill>
              <a:schemeClr val="lt2"/>
            </a:solidFill>
            <a:ln>
              <a:solidFill>
                <a:schemeClr val="bg2"/>
              </a:solidFill>
            </a:ln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numCol="1" rtlCol="0" anchor="ctr">
              <a:sp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fr-FR" sz="1200" b="1" dirty="0" err="1">
                  <a:solidFill>
                    <a:srgbClr val="DCDCDC"/>
                  </a:solidFill>
                  <a:latin typeface="consolas" panose="020B0609020204030204" pitchFamily="49" charset="0"/>
                </a:rPr>
                <a:t>ui.undoView</a:t>
              </a:r>
              <a:r>
                <a:rPr lang="fr-FR" sz="1200" b="1" dirty="0">
                  <a:solidFill>
                    <a:srgbClr val="DCDCDC"/>
                  </a:solidFill>
                  <a:latin typeface="consolas" panose="020B0609020204030204" pitchFamily="49" charset="0"/>
                </a:rPr>
                <a:t>-&gt;</a:t>
              </a:r>
              <a:r>
                <a:rPr lang="fr-FR" sz="1200" b="1" dirty="0" err="1">
                  <a:solidFill>
                    <a:srgbClr val="DCDCDC"/>
                  </a:solidFill>
                  <a:latin typeface="consolas" panose="020B0609020204030204" pitchFamily="49" charset="0"/>
                </a:rPr>
                <a:t>setStack</a:t>
              </a:r>
              <a:r>
                <a:rPr lang="fr-FR" sz="1200" b="1" dirty="0">
                  <a:solidFill>
                    <a:srgbClr val="DCDCDC"/>
                  </a:solidFill>
                  <a:latin typeface="consolas" panose="020B0609020204030204" pitchFamily="49" charset="0"/>
                </a:rPr>
                <a:t>(&amp;</a:t>
              </a:r>
              <a:r>
                <a:rPr lang="fr-FR" sz="1200" b="1" dirty="0" err="1">
                  <a:solidFill>
                    <a:srgbClr val="DCDCDC"/>
                  </a:solidFill>
                  <a:latin typeface="consolas" panose="020B0609020204030204" pitchFamily="49" charset="0"/>
                </a:rPr>
                <a:t>m_undoStack</a:t>
              </a:r>
              <a:r>
                <a:rPr lang="fr-FR" sz="1200" b="1" dirty="0">
                  <a:solidFill>
                    <a:srgbClr val="DCDCDC"/>
                  </a:solidFill>
                  <a:latin typeface="consolas" panose="020B0609020204030204" pitchFamily="49" charset="0"/>
                </a:rPr>
                <a:t>);</a:t>
              </a:r>
              <a:endParaRPr lang="fr-FR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181600" y="1657350"/>
              <a:ext cx="1360042" cy="184666"/>
            </a:xfrm>
            <a:prstGeom prst="rect">
              <a:avLst/>
            </a:prstGeom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fr-FR" sz="1200" dirty="0" smtClean="0">
                  <a:latin typeface="Calibri" panose="020F0502020204030204" pitchFamily="34" charset="0"/>
                </a:rPr>
                <a:t>Dans le constructeur</a:t>
              </a:r>
            </a:p>
          </p:txBody>
        </p:sp>
      </p:grpSp>
      <p:sp>
        <p:nvSpPr>
          <p:cNvPr id="21" name="Rectangle à coins arrondis 20"/>
          <p:cNvSpPr/>
          <p:nvPr/>
        </p:nvSpPr>
        <p:spPr>
          <a:xfrm>
            <a:off x="4876800" y="2190750"/>
            <a:ext cx="4191000" cy="510778"/>
          </a:xfrm>
          <a:prstGeom prst="wedgeRoundRectCallout">
            <a:avLst>
              <a:gd name="adj1" fmla="val -21096"/>
              <a:gd name="adj2" fmla="val -78159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fr-FR" sz="1200" dirty="0" smtClean="0">
                <a:latin typeface="Calibri" panose="020F0502020204030204" pitchFamily="34" charset="0"/>
              </a:rPr>
              <a:t>Association de la pile d’actions (</a:t>
            </a:r>
            <a:r>
              <a:rPr lang="fr-F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m_undoStack</a:t>
            </a:r>
            <a:r>
              <a:rPr lang="fr-FR" sz="1200" dirty="0" smtClean="0">
                <a:latin typeface="Calibri" panose="020F0502020204030204" pitchFamily="34" charset="0"/>
              </a:rPr>
              <a:t>) avec le widget de manipulation des actions (</a:t>
            </a:r>
            <a:r>
              <a:rPr lang="fr-F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QUndoView</a:t>
            </a:r>
            <a:r>
              <a:rPr lang="fr-FR" sz="1200" dirty="0" smtClean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22" name="Rectangle à coins arrondis 21"/>
          <p:cNvSpPr/>
          <p:nvPr/>
        </p:nvSpPr>
        <p:spPr>
          <a:xfrm>
            <a:off x="4876800" y="2837290"/>
            <a:ext cx="2044972" cy="949888"/>
          </a:xfrm>
          <a:prstGeom prst="roundRect">
            <a:avLst>
              <a:gd name="adj" fmla="val 13848"/>
            </a:avLst>
          </a:prstGeom>
          <a:solidFill>
            <a:schemeClr val="lt2"/>
          </a:solidFill>
          <a:ln>
            <a:solidFill>
              <a:schemeClr val="bg2"/>
            </a:solidFill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numCol="1" rtlCol="0" anchor="ctr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Command::undo()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m_undoStack.undo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fr-F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Rectangle à coins arrondis 22"/>
          <p:cNvSpPr/>
          <p:nvPr/>
        </p:nvSpPr>
        <p:spPr>
          <a:xfrm>
            <a:off x="7022828" y="2837291"/>
            <a:ext cx="2044972" cy="949888"/>
          </a:xfrm>
          <a:prstGeom prst="roundRect">
            <a:avLst>
              <a:gd name="adj" fmla="val 13848"/>
            </a:avLst>
          </a:prstGeom>
          <a:solidFill>
            <a:schemeClr val="lt2"/>
          </a:solidFill>
          <a:ln>
            <a:solidFill>
              <a:schemeClr val="bg2"/>
            </a:solidFill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numCol="1" rtlCol="0" anchor="ctr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1200" b="1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Command::</a:t>
            </a:r>
            <a:r>
              <a:rPr lang="fr-FR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redo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m_undoStack.redo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fr-F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Rectangle à coins arrondis 23"/>
          <p:cNvSpPr/>
          <p:nvPr/>
        </p:nvSpPr>
        <p:spPr>
          <a:xfrm>
            <a:off x="2506980" y="3983030"/>
            <a:ext cx="4416594" cy="839967"/>
          </a:xfrm>
          <a:prstGeom prst="roundRect">
            <a:avLst>
              <a:gd name="adj" fmla="val 7149"/>
            </a:avLst>
          </a:prstGeom>
          <a:solidFill>
            <a:schemeClr val="lt2"/>
          </a:solidFill>
          <a:ln>
            <a:solidFill>
              <a:schemeClr val="bg2"/>
            </a:solidFill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numCol="1" rtlCol="0" anchor="ctr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Command::</a:t>
            </a:r>
            <a:r>
              <a:rPr lang="en-US" sz="11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addRed</a:t>
            </a:r>
            <a:r>
              <a:rPr lang="en-US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fr-FR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fr-FR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1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m_undoStack.push</a:t>
            </a:r>
            <a:r>
              <a:rPr lang="en-US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QUndoCommandAddRed</a:t>
            </a:r>
            <a:r>
              <a:rPr lang="en-US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&amp;</a:t>
            </a:r>
            <a:r>
              <a:rPr lang="en-US" sz="11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m_model</a:t>
            </a:r>
            <a:r>
              <a:rPr lang="en-US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});</a:t>
            </a:r>
            <a:endParaRPr lang="fr-FR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fr-FR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5194028" y="3894406"/>
            <a:ext cx="1828800" cy="306467"/>
          </a:xfrm>
          <a:prstGeom prst="wedgeRoundRectCallout">
            <a:avLst>
              <a:gd name="adj1" fmla="val -55833"/>
              <a:gd name="adj2" fmla="val 12217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fr-FR" sz="1200" dirty="0" smtClean="0">
                <a:latin typeface="Calibri" panose="020F0502020204030204" pitchFamily="34" charset="0"/>
              </a:rPr>
              <a:t>Classe à implémenter</a:t>
            </a:r>
          </a:p>
        </p:txBody>
      </p:sp>
      <p:grpSp>
        <p:nvGrpSpPr>
          <p:cNvPr id="29" name="Groupe 28"/>
          <p:cNvGrpSpPr/>
          <p:nvPr/>
        </p:nvGrpSpPr>
        <p:grpSpPr>
          <a:xfrm>
            <a:off x="3429000" y="2343150"/>
            <a:ext cx="1383793" cy="1295400"/>
            <a:chOff x="3429000" y="2343150"/>
            <a:chExt cx="1383793" cy="1295400"/>
          </a:xfrm>
        </p:grpSpPr>
        <p:sp>
          <p:nvSpPr>
            <p:cNvPr id="27" name="Accolade fermante 26"/>
            <p:cNvSpPr/>
            <p:nvPr/>
          </p:nvSpPr>
          <p:spPr>
            <a:xfrm>
              <a:off x="3429000" y="2343150"/>
              <a:ext cx="76200" cy="838200"/>
            </a:xfrm>
            <a:prstGeom prst="rightBrac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Rectangle à coins arrondis 27"/>
            <p:cNvSpPr/>
            <p:nvPr/>
          </p:nvSpPr>
          <p:spPr>
            <a:xfrm>
              <a:off x="3581400" y="2514838"/>
              <a:ext cx="1231393" cy="1123712"/>
            </a:xfrm>
            <a:prstGeom prst="wedgeRoundRectCallout">
              <a:avLst>
                <a:gd name="adj1" fmla="val -55749"/>
                <a:gd name="adj2" fmla="val -28657"/>
                <a:gd name="adj3" fmla="val 16667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fr-FR" sz="1200" dirty="0" smtClean="0">
                  <a:latin typeface="Calibri" panose="020F0502020204030204" pitchFamily="34" charset="0"/>
                </a:rPr>
                <a:t>Slots associés aux signaux des widgets de l’UI dans </a:t>
              </a:r>
              <a:r>
                <a:rPr lang="fr-FR" sz="1200" dirty="0" err="1" smtClean="0">
                  <a:latin typeface="Calibri" panose="020F0502020204030204" pitchFamily="34" charset="0"/>
                </a:rPr>
                <a:t>QtDesigner</a:t>
              </a:r>
              <a:endParaRPr lang="fr-FR" sz="1200" dirty="0" smtClean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511895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Benjamin ALBOUY-KISSI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31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fr-FR" sz="1200">
                <a:solidFill>
                  <a:srgbClr val="2F4E6C"/>
                </a:solidFill>
              </a:rPr>
              <a:t>Model – View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Patron MVC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Patron Modèle – Vue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Les modèles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Les éléments 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Les vues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Les délégués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Implémentation dans Qt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Exemple</a:t>
            </a:r>
          </a:p>
          <a:p>
            <a:pPr lvl="0"/>
            <a:r>
              <a:rPr lang="fr-FR" sz="1200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Annuler – Rétablir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Contexte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Le pattern Commande</a:t>
            </a:r>
          </a:p>
          <a:p>
            <a:pPr lvl="1"/>
            <a:r>
              <a:rPr lang="fr-FR" sz="1100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Exemple</a:t>
            </a:r>
          </a:p>
          <a:p>
            <a:pPr lvl="0"/>
            <a:r>
              <a:rPr lang="fr-FR" sz="1200">
                <a:solidFill>
                  <a:srgbClr val="79D2FF"/>
                </a:solidFill>
              </a:rPr>
              <a:t>Graphismes optimisés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Mécanisme Graphics View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La scène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La vue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Les éléments graphiques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Les classes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Exemple</a:t>
            </a:r>
          </a:p>
          <a:p>
            <a:pPr lvl="0"/>
            <a:r>
              <a:rPr lang="fr-FR" sz="1200">
                <a:solidFill>
                  <a:srgbClr val="79D2FF"/>
                </a:solidFill>
              </a:rPr>
              <a:t>Sérialisation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Exemple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Le pattern visiteur</a:t>
            </a:r>
            <a:endParaRPr lang="fr-FR" sz="1100" dirty="0">
              <a:solidFill>
                <a:srgbClr val="79D2FF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2748098" y="1327139"/>
            <a:ext cx="5862502" cy="3368936"/>
          </a:xfrm>
          <a:prstGeom prst="roundRect">
            <a:avLst>
              <a:gd name="adj" fmla="val 1588"/>
            </a:avLst>
          </a:prstGeom>
          <a:solidFill>
            <a:schemeClr val="lt2"/>
          </a:solidFill>
          <a:ln>
            <a:solidFill>
              <a:schemeClr val="bg2"/>
            </a:solidFill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105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fr-FR" sz="105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05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QUndoCommandAddRed</a:t>
            </a:r>
            <a:r>
              <a:rPr lang="fr-FR" sz="105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fr-F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05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fr-FR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05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QUndoCommand</a:t>
            </a:r>
            <a:endParaRPr lang="fr-F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fr-F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05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QAbstractItemModel</a:t>
            </a:r>
            <a:r>
              <a:rPr lang="fr-FR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fr-FR" sz="105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m_model</a:t>
            </a:r>
            <a:r>
              <a:rPr lang="fr-FR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105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fr-FR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05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QUndoCommandAddRed</a:t>
            </a:r>
            <a:r>
              <a:rPr lang="fr-FR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05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QAbstractItemModel</a:t>
            </a:r>
            <a:r>
              <a:rPr lang="fr-FR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model) : </a:t>
            </a:r>
            <a:r>
              <a:rPr lang="fr-FR" sz="105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m_model</a:t>
            </a:r>
            <a:r>
              <a:rPr lang="fr-FR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model }</a:t>
            </a:r>
            <a:endParaRPr lang="fr-F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  <a:endParaRPr lang="fr-F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05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setText</a:t>
            </a:r>
            <a:r>
              <a:rPr lang="fr-FR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05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"Ajout d'un élément rouge"</a:t>
            </a:r>
            <a:r>
              <a:rPr lang="fr-FR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fr-F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050" b="1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fr-FR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050" b="1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fr-FR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undo()  {</a:t>
            </a:r>
            <a:endParaRPr lang="fr-F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05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m_model</a:t>
            </a:r>
            <a:r>
              <a:rPr lang="fr-FR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fr-FR" sz="105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removeRow</a:t>
            </a:r>
            <a:r>
              <a:rPr lang="fr-FR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05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m_model</a:t>
            </a:r>
            <a:r>
              <a:rPr lang="fr-FR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fr-FR" sz="105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rowCount</a:t>
            </a:r>
            <a:r>
              <a:rPr lang="fr-FR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- </a:t>
            </a:r>
            <a:r>
              <a:rPr lang="fr-FR" sz="105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fr-F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050" b="1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fr-FR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050" b="1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fr-FR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05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redo</a:t>
            </a:r>
            <a:r>
              <a:rPr lang="fr-FR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 {</a:t>
            </a:r>
            <a:endParaRPr lang="fr-F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05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m_model</a:t>
            </a:r>
            <a:r>
              <a:rPr lang="fr-FR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fr-FR" sz="105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insertRow</a:t>
            </a:r>
            <a:r>
              <a:rPr lang="fr-FR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05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m_model</a:t>
            </a:r>
            <a:r>
              <a:rPr lang="fr-FR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fr-FR" sz="105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rowCount</a:t>
            </a:r>
            <a:r>
              <a:rPr lang="fr-FR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fr-F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05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QModelIndex</a:t>
            </a:r>
            <a:r>
              <a:rPr lang="fr-FR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index = </a:t>
            </a:r>
            <a:r>
              <a:rPr lang="fr-FR" sz="105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m_model</a:t>
            </a:r>
            <a:r>
              <a:rPr lang="fr-FR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-&gt;index(</a:t>
            </a:r>
            <a:r>
              <a:rPr lang="fr-FR" sz="105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m_model</a:t>
            </a:r>
            <a:r>
              <a:rPr lang="fr-FR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fr-FR" sz="105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rowCount</a:t>
            </a:r>
            <a:r>
              <a:rPr lang="fr-FR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- </a:t>
            </a:r>
            <a:r>
              <a:rPr lang="fr-FR" sz="105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05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fr-FR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05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m_model</a:t>
            </a:r>
            <a:r>
              <a:rPr lang="fr-FR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fr-FR" sz="105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setData</a:t>
            </a:r>
            <a:r>
              <a:rPr lang="fr-FR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(index, </a:t>
            </a:r>
            <a:r>
              <a:rPr lang="fr-FR" sz="105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"Rouge"</a:t>
            </a:r>
            <a:r>
              <a:rPr lang="fr-FR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05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m_model</a:t>
            </a:r>
            <a:r>
              <a:rPr lang="fr-FR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fr-FR" sz="105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setData</a:t>
            </a:r>
            <a:r>
              <a:rPr lang="fr-FR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(index, </a:t>
            </a:r>
            <a:r>
              <a:rPr lang="fr-FR" sz="105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QIcon</a:t>
            </a:r>
            <a:r>
              <a:rPr lang="fr-FR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fr-FR" sz="105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":/Icones/Red.png"</a:t>
            </a:r>
            <a:r>
              <a:rPr lang="fr-FR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}, </a:t>
            </a:r>
            <a:r>
              <a:rPr lang="fr-FR" sz="105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Qt</a:t>
            </a:r>
            <a:r>
              <a:rPr lang="fr-FR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05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DecorationRole</a:t>
            </a:r>
            <a:r>
              <a:rPr lang="fr-FR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fr-F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fr-FR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5978893" y="2441972"/>
            <a:ext cx="3124200" cy="510778"/>
          </a:xfrm>
          <a:prstGeom prst="wedgeRoundRectCallout">
            <a:avLst>
              <a:gd name="adj1" fmla="val -55955"/>
              <a:gd name="adj2" fmla="val -1159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fr-FR" sz="1200" dirty="0" smtClean="0">
                <a:latin typeface="Calibri" panose="020F0502020204030204" pitchFamily="34" charset="0"/>
              </a:rPr>
              <a:t>Définit le texte affiché dans la liste d’action pour cette action</a:t>
            </a:r>
          </a:p>
        </p:txBody>
      </p:sp>
      <p:sp>
        <p:nvSpPr>
          <p:cNvPr id="9" name="Rectangle à coins arrondis 8"/>
          <p:cNvSpPr/>
          <p:nvPr/>
        </p:nvSpPr>
        <p:spPr>
          <a:xfrm>
            <a:off x="6477000" y="3047921"/>
            <a:ext cx="2626092" cy="306467"/>
          </a:xfrm>
          <a:prstGeom prst="wedgeRoundRectCallout">
            <a:avLst>
              <a:gd name="adj1" fmla="val -54214"/>
              <a:gd name="adj2" fmla="val 838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fr-FR" sz="1200" dirty="0" smtClean="0">
                <a:latin typeface="Calibri" panose="020F0502020204030204" pitchFamily="34" charset="0"/>
              </a:rPr>
              <a:t>Supprime la dernière ligne du modèle</a:t>
            </a:r>
          </a:p>
        </p:txBody>
      </p:sp>
      <p:sp>
        <p:nvSpPr>
          <p:cNvPr id="10" name="Rectangle à coins arrondis 9"/>
          <p:cNvSpPr/>
          <p:nvPr/>
        </p:nvSpPr>
        <p:spPr>
          <a:xfrm>
            <a:off x="6172200" y="3449558"/>
            <a:ext cx="2930892" cy="306467"/>
          </a:xfrm>
          <a:prstGeom prst="wedgeRoundRectCallout">
            <a:avLst>
              <a:gd name="adj1" fmla="val -102052"/>
              <a:gd name="adj2" fmla="val -9108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fr-FR" sz="1200" dirty="0" smtClean="0">
                <a:latin typeface="Calibri" panose="020F0502020204030204" pitchFamily="34" charset="0"/>
              </a:rPr>
              <a:t>Ajoute une ligne avec le nouvel élément</a:t>
            </a:r>
          </a:p>
        </p:txBody>
      </p:sp>
    </p:spTree>
    <p:extLst>
      <p:ext uri="{BB962C8B-B14F-4D97-AF65-F5344CB8AC3E}">
        <p14:creationId xmlns:p14="http://schemas.microsoft.com/office/powerpoint/2010/main" val="71903678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Benjamin ALBOUY-KISSI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32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fr-FR" sz="1200">
                <a:solidFill>
                  <a:srgbClr val="2F4E6C"/>
                </a:solidFill>
              </a:rPr>
              <a:t>Model – View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Patron MVC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Patron Modèle – Vue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Les modèles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Les éléments 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Les vues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Les délégués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Implémentation dans Qt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Exemple</a:t>
            </a:r>
          </a:p>
          <a:p>
            <a:pPr lvl="0"/>
            <a:r>
              <a:rPr lang="fr-FR" sz="1200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Annuler – Rétablir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Contexte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Le pattern Commande</a:t>
            </a:r>
          </a:p>
          <a:p>
            <a:pPr lvl="1"/>
            <a:r>
              <a:rPr lang="fr-FR" sz="1100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Exemple</a:t>
            </a:r>
          </a:p>
          <a:p>
            <a:pPr lvl="0"/>
            <a:r>
              <a:rPr lang="fr-FR" sz="1200">
                <a:solidFill>
                  <a:srgbClr val="79D2FF"/>
                </a:solidFill>
              </a:rPr>
              <a:t>Graphismes optimisés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Mécanisme Graphics View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La scène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La vue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Les éléments graphiques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Les classes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Exemple</a:t>
            </a:r>
          </a:p>
          <a:p>
            <a:pPr lvl="0"/>
            <a:r>
              <a:rPr lang="fr-FR" sz="1200">
                <a:solidFill>
                  <a:srgbClr val="79D2FF"/>
                </a:solidFill>
              </a:rPr>
              <a:t>Sérialisation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Exemple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Le pattern visiteur</a:t>
            </a:r>
            <a:endParaRPr lang="fr-FR" sz="1100" dirty="0">
              <a:solidFill>
                <a:srgbClr val="79D2FF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799" y="1733550"/>
            <a:ext cx="254317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à coins arrondis 7">
            <a:hlinkClick r:id="rId3" action="ppaction://hlinkfile"/>
          </p:cNvPr>
          <p:cNvSpPr/>
          <p:nvPr/>
        </p:nvSpPr>
        <p:spPr>
          <a:xfrm>
            <a:off x="4038600" y="4330779"/>
            <a:ext cx="3352800" cy="374571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40000" dist="23000" dir="5400000" rotWithShape="0">
              <a:schemeClr val="dk2">
                <a:alpha val="35000"/>
              </a:scheme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fr-FR" sz="1600" b="1" spc="50" dirty="0" smtClean="0">
                <a:ln w="13500">
                  <a:noFill/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latin typeface="Calibri" panose="020F0502020204030204" pitchFamily="34" charset="0"/>
              </a:rPr>
              <a:t>Voir le code complet de l’exemple</a:t>
            </a:r>
          </a:p>
        </p:txBody>
      </p:sp>
    </p:spTree>
    <p:extLst>
      <p:ext uri="{BB962C8B-B14F-4D97-AF65-F5344CB8AC3E}">
        <p14:creationId xmlns:p14="http://schemas.microsoft.com/office/powerpoint/2010/main" val="306197654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146" y="1"/>
            <a:ext cx="9144000" cy="51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B71F98-063C-4739-99A1-73513BDC38F4}" type="datetime1">
              <a:rPr lang="fr-FR" smtClean="0"/>
              <a:t>27/05/2019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Benjamin ALBOUY-KISSI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33</a:t>
            </a:fld>
            <a:endParaRPr lang="fr-FR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31618" y="4767626"/>
            <a:ext cx="371474" cy="36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-685799"/>
            <a:ext cx="9142854" cy="6857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800" y="0"/>
            <a:ext cx="1855484" cy="342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146" y="342901"/>
            <a:ext cx="9142854" cy="6857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18468"/>
            <a:ext cx="804333" cy="30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swing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99290" y="27843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931574"/>
      </p:ext>
    </p:extLst>
  </p:cSld>
  <p:clrMapOvr>
    <a:masterClrMapping/>
  </p:clrMapOvr>
  <p:transition spd="slow" advTm="95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1" fill="hold" nodeType="withEffect">
                                  <p:stCondLst>
                                    <p:cond delay="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2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"/>
                            </p:stCondLst>
                            <p:childTnLst>
                              <p:par>
                                <p:cTn id="3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33333E-6 L 0.00017 0.2 " pathEditMode="relative" rAng="0" ptsTypes="AA">
                                      <p:cBhvr>
                                        <p:cTn id="31" dur="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12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3" dur="312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3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  <p:bldLst>
      <p:bldP spid="4" grpId="0"/>
      <p:bldP spid="5" grpId="0"/>
      <p:bldP spid="6" grpId="0"/>
      <p:bldP spid="9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fr-FR">
                <a:solidFill>
                  <a:srgbClr val="EFFAFF"/>
                </a:solidFill>
              </a:rPr>
              <a:t>Eléments complémentaires</a:t>
            </a:r>
            <a:endParaRPr lang="fr-FR" dirty="0">
              <a:solidFill>
                <a:srgbClr val="EFFAFF"/>
              </a:solidFill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57300" y="3363838"/>
            <a:ext cx="6629400" cy="132008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fr-FR" sz="2000" dirty="0">
                <a:solidFill>
                  <a:srgbClr val="1C2E40"/>
                </a:solidFill>
                <a:effectLst>
                  <a:outerShdw blurRad="38100" dist="38100" dir="2700000" algn="tl">
                    <a:srgbClr val="000000">
                      <a:alpha val="50000"/>
                    </a:srgbClr>
                  </a:outerShdw>
                </a:effectLst>
              </a:rPr>
              <a:t>Model - </a:t>
            </a:r>
            <a:r>
              <a:rPr lang="fr-FR" sz="2000" dirty="0" err="1">
                <a:solidFill>
                  <a:srgbClr val="1C2E40"/>
                </a:solidFill>
                <a:effectLst>
                  <a:outerShdw blurRad="38100" dist="38100" dir="2700000" algn="tl">
                    <a:srgbClr val="000000">
                      <a:alpha val="50000"/>
                    </a:srgbClr>
                  </a:outerShdw>
                </a:effectLst>
              </a:rPr>
              <a:t>View</a:t>
            </a:r>
            <a:endParaRPr lang="fr-FR" sz="2000" dirty="0">
              <a:solidFill>
                <a:srgbClr val="1C2E40"/>
              </a:solidFill>
              <a:effectLst>
                <a:outerShdw blurRad="38100" dist="38100" dir="2700000" algn="tl">
                  <a:srgbClr val="000000">
                    <a:alpha val="50000"/>
                  </a:srgbClr>
                </a:outerShdw>
              </a:effectLst>
            </a:endParaRPr>
          </a:p>
          <a:p>
            <a:pPr lvl="0"/>
            <a:r>
              <a:rPr lang="fr-FR" sz="2000" dirty="0">
                <a:solidFill>
                  <a:srgbClr val="1C2E40"/>
                </a:solidFill>
                <a:effectLst>
                  <a:outerShdw blurRad="38100" dist="38100" dir="2700000" algn="tl">
                    <a:srgbClr val="000000">
                      <a:alpha val="50000"/>
                    </a:srgbClr>
                  </a:outerShdw>
                </a:effectLst>
              </a:rPr>
              <a:t>Annuler – Rétablir</a:t>
            </a:r>
          </a:p>
          <a:p>
            <a:pPr lvl="0"/>
            <a:r>
              <a:rPr lang="fr-FR" sz="2000" dirty="0">
                <a:solidFill>
                  <a:srgbClr val="FFFFFF"/>
                </a:solidFill>
              </a:rPr>
              <a:t>Graphismes optimisés</a:t>
            </a:r>
          </a:p>
          <a:p>
            <a:pPr lvl="0"/>
            <a:r>
              <a:rPr lang="fr-FR" sz="2000" dirty="0">
                <a:solidFill>
                  <a:srgbClr val="FFFFFF"/>
                </a:solidFill>
              </a:rPr>
              <a:t>Sérialisation de données</a:t>
            </a:r>
          </a:p>
          <a:p>
            <a:pPr lvl="0"/>
            <a:endParaRPr lang="fr-FR" sz="2000" dirty="0">
              <a:solidFill>
                <a:srgbClr val="FFFF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4683918"/>
            <a:ext cx="9144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Benjamin ALBOUY-KISSI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506109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swing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13618" y="0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4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-0.99136 " pathEditMode="relative" rAng="0" ptsTypes="AA">
                                      <p:cBhvr>
                                        <p:cTn id="8" dur="5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56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-0.99136 " pathEditMode="relative" rAng="0" ptsTypes="AA">
                                      <p:cBhvr>
                                        <p:cTn id="10" dur="5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5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  <p:bldLst>
      <p:bldP spid="9" grpId="0" uiExpand="1" build="p"/>
      <p:bldP spid="9" grpId="1" uiExpand="1" build="p"/>
      <p:bldP spid="2" grpId="0" animBg="1"/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fr-FR" sz="2000">
                <a:solidFill>
                  <a:srgbClr val="1C2E40"/>
                </a:solidFill>
                <a:effectLst>
                  <a:outerShdw blurRad="38100" dist="38100" dir="2700000" algn="tl">
                    <a:srgbClr val="000000">
                      <a:alpha val="50000"/>
                    </a:srgbClr>
                  </a:outerShdw>
                </a:effectLst>
              </a:rPr>
              <a:t>Model - View</a:t>
            </a:r>
          </a:p>
          <a:p>
            <a:pPr lvl="0"/>
            <a:r>
              <a:rPr lang="fr-FR" sz="2000">
                <a:solidFill>
                  <a:srgbClr val="1C2E40"/>
                </a:solidFill>
                <a:effectLst>
                  <a:outerShdw blurRad="38100" dist="38100" dir="2700000" algn="tl">
                    <a:srgbClr val="000000">
                      <a:alpha val="50000"/>
                    </a:srgbClr>
                  </a:outerShdw>
                </a:effectLst>
              </a:rPr>
              <a:t>Annuler – Rétablir</a:t>
            </a:r>
          </a:p>
          <a:p>
            <a:pPr lvl="0"/>
            <a:r>
              <a:rPr lang="fr-FR" sz="2000">
                <a:solidFill>
                  <a:srgbClr val="FFFFFF"/>
                </a:solidFill>
              </a:rPr>
              <a:t>Graphismes optimisés</a:t>
            </a:r>
          </a:p>
          <a:p>
            <a:pPr lvl="0"/>
            <a:r>
              <a:rPr lang="fr-FR" sz="2000">
                <a:solidFill>
                  <a:srgbClr val="FFFFFF"/>
                </a:solidFill>
              </a:rPr>
              <a:t>Sérialisation de données</a:t>
            </a:r>
          </a:p>
          <a:p>
            <a:pPr lvl="0"/>
            <a:endParaRPr lang="fr-FR" sz="2000" dirty="0">
              <a:solidFill>
                <a:srgbClr val="FFFFFF"/>
              </a:solidFill>
            </a:endParaRPr>
          </a:p>
        </p:txBody>
      </p:sp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fr-FR">
                <a:solidFill>
                  <a:srgbClr val="EFFAFF"/>
                </a:solidFill>
              </a:rPr>
              <a:t>Eléments complémentaires</a:t>
            </a:r>
            <a:endParaRPr lang="fr-FR" dirty="0">
              <a:solidFill>
                <a:srgbClr val="EFFA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4683918"/>
            <a:ext cx="9144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Benjamin ALBOUY-KISSI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506109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swing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13618" y="0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37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"/>
    </mc:Choice>
    <mc:Fallback xmlns="">
      <p:transition advTm="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-0.9913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56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-0.9913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56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4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  <p:bldLst>
      <p:bldP spid="2" grpId="0" animBg="1"/>
      <p:bldP spid="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51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B71F98-063C-4739-99A1-73513BDC38F4}" type="datetime1">
              <a:rPr lang="fr-FR" smtClean="0"/>
              <a:t>27/05/2019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Benjamin ALBOUY-KISSI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36</a:t>
            </a:fld>
            <a:endParaRPr lang="fr-FR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31618" y="4767626"/>
            <a:ext cx="371474" cy="36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-685799"/>
            <a:ext cx="9142854" cy="6857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18468"/>
            <a:ext cx="804333" cy="30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800" y="0"/>
            <a:ext cx="1855484" cy="342000"/>
          </a:xfrm>
          <a:prstGeom prst="rect">
            <a:avLst/>
          </a:prstGeom>
        </p:spPr>
      </p:pic>
      <p:pic>
        <p:nvPicPr>
          <p:cNvPr id="11" name="swing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99290" y="27843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59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950"/>
    </mc:Choice>
    <mc:Fallback xmlns="">
      <p:transition advTm="95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61111E-6 -3.33333E-6 L 0.00017 0.2 " pathEditMode="relative" rAng="0" ptsTypes="AA">
                                          <p:cBhvr>
                                            <p:cTn id="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01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1" presetClass="mediacall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8" dur="312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accel="40000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2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3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4" accel="40000" fill="hold" grpId="0" nodeType="withEffect" p14:presetBounceEnd="60000">
                                      <p:stCondLst>
                                        <p:cond delay="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6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7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accel="40000" fill="hold" grpId="0" nodeType="withEffect" p14:presetBounceEnd="6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0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1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4" accel="40000" fill="hold" nodeType="withEffect" p14:presetBounceEnd="6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4" dur="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5" dur="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1" accel="40000" fill="hold" nodeType="withEffect" p14:presetBounceEnd="60000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8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9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1" accel="40000" fill="hold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3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 showWhenStopped="0">
                    <p:cTn id="34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11"/>
                    </p:tgtEl>
                  </p:cMediaNode>
                </p:audio>
              </p:childTnLst>
            </p:cTn>
          </p:par>
        </p:tnLst>
        <p:bldLst>
          <p:bldP spid="4" grpId="0"/>
          <p:bldP spid="5" grpId="0"/>
          <p:bldP spid="6" grpId="0"/>
          <p:bldP spid="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61111E-6 -3.33333E-6 L 0.00017 0.2 " pathEditMode="relative" rAng="0" ptsTypes="AA">
                                          <p:cBhvr>
                                            <p:cTn id="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01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1" presetClass="mediacall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8" dur="312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accel="4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4" accel="40000" fill="hold" grpId="0" nodeType="withEffect">
                                      <p:stCondLst>
                                        <p:cond delay="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accel="4000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4" ac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1" accel="40000" fill="hold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1" accel="4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 showWhenStopped="0">
                    <p:cTn id="34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11"/>
                    </p:tgtEl>
                  </p:cMediaNode>
                </p:audio>
              </p:childTnLst>
            </p:cTn>
          </p:par>
        </p:tnLst>
        <p:bldLst>
          <p:bldP spid="4" grpId="0"/>
          <p:bldP spid="5" grpId="0"/>
          <p:bldP spid="6" grpId="0"/>
          <p:bldP spid="9" grpId="0" animBg="1"/>
        </p:bldLst>
      </p:timing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Rappel sur le dessin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Surcharge de la méthode </a:t>
            </a:r>
            <a:r>
              <a:rPr lang="fr-FR" dirty="0" err="1" smtClean="0">
                <a:latin typeface="Consolas" panose="020B0609020204030204" pitchFamily="49" charset="0"/>
              </a:rPr>
              <a:t>paintEvent</a:t>
            </a:r>
            <a:endParaRPr lang="fr-FR" dirty="0" smtClean="0">
              <a:latin typeface="Consolas" panose="020B0609020204030204" pitchFamily="49" charset="0"/>
            </a:endParaRPr>
          </a:p>
          <a:p>
            <a:pPr lvl="1"/>
            <a:r>
              <a:rPr lang="fr-FR" dirty="0" smtClean="0"/>
              <a:t>Utilisation d’un </a:t>
            </a:r>
            <a:r>
              <a:rPr lang="fr-FR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QPainter</a:t>
            </a:r>
            <a:endParaRPr lang="fr-FR" dirty="0" smtClean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Pas d’interaction</a:t>
            </a:r>
            <a:r>
              <a:rPr lang="fr-FR" dirty="0"/>
              <a:t> </a:t>
            </a:r>
            <a:r>
              <a:rPr lang="fr-FR" dirty="0" smtClean="0"/>
              <a:t>avec les formes</a:t>
            </a:r>
          </a:p>
          <a:p>
            <a:pPr lvl="2"/>
            <a:r>
              <a:rPr lang="fr-FR" dirty="0" smtClean="0"/>
              <a:t>Les formes ne sont pas des objets</a:t>
            </a:r>
          </a:p>
          <a:p>
            <a:pPr lvl="1"/>
            <a:r>
              <a:rPr lang="fr-FR" dirty="0" smtClean="0"/>
              <a:t>Pas d’optimisation de l’affichage</a:t>
            </a:r>
          </a:p>
          <a:p>
            <a:pPr lvl="2"/>
            <a:r>
              <a:rPr lang="fr-FR" dirty="0" smtClean="0"/>
              <a:t>Les formes hors écrans sont quand même rendues</a:t>
            </a:r>
          </a:p>
          <a:p>
            <a:r>
              <a:rPr lang="fr-FR" dirty="0" smtClean="0"/>
              <a:t>Il faudrait implémenter tout cela !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Benjamin ALBOUY-KISSI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37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>
            <a:normAutofit fontScale="92500" lnSpcReduction="20000"/>
          </a:bodyPr>
          <a:lstStyle/>
          <a:p>
            <a:pPr lvl="0"/>
            <a:r>
              <a:rPr lang="fr-FR" sz="1200" dirty="0">
                <a:solidFill>
                  <a:srgbClr val="2F4E6C"/>
                </a:solidFill>
              </a:rPr>
              <a:t>Model – </a:t>
            </a:r>
            <a:r>
              <a:rPr lang="fr-FR" sz="1200" dirty="0" err="1">
                <a:solidFill>
                  <a:srgbClr val="2F4E6C"/>
                </a:solidFill>
              </a:rPr>
              <a:t>View</a:t>
            </a:r>
            <a:endParaRPr lang="fr-FR" sz="1200" dirty="0">
              <a:solidFill>
                <a:srgbClr val="2F4E6C"/>
              </a:solidFill>
            </a:endParaRP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Patron MVC</a:t>
            </a: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Patron Modèle – Vue</a:t>
            </a: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Les modèles</a:t>
            </a: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Les éléments </a:t>
            </a: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Les vues</a:t>
            </a: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Les délégués</a:t>
            </a: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Implémentation dans </a:t>
            </a:r>
            <a:r>
              <a:rPr lang="fr-FR" sz="1100" dirty="0" err="1">
                <a:solidFill>
                  <a:srgbClr val="2F4E6C"/>
                </a:solidFill>
              </a:rPr>
              <a:t>Qt</a:t>
            </a:r>
            <a:endParaRPr lang="fr-FR" sz="1100" dirty="0">
              <a:solidFill>
                <a:srgbClr val="2F4E6C"/>
              </a:solidFill>
            </a:endParaRP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Exemple</a:t>
            </a:r>
          </a:p>
          <a:p>
            <a:pPr lvl="0"/>
            <a:r>
              <a:rPr lang="fr-FR" sz="1200" dirty="0">
                <a:solidFill>
                  <a:schemeClr val="bg2"/>
                </a:solidFill>
              </a:rPr>
              <a:t>Annuler – Rétablir</a:t>
            </a:r>
          </a:p>
          <a:p>
            <a:pPr lvl="1"/>
            <a:r>
              <a:rPr lang="fr-FR" sz="1100" dirty="0">
                <a:solidFill>
                  <a:schemeClr val="bg2"/>
                </a:solidFill>
              </a:rPr>
              <a:t>Contexte</a:t>
            </a:r>
          </a:p>
          <a:p>
            <a:pPr lvl="1"/>
            <a:r>
              <a:rPr lang="fr-FR" sz="1100" dirty="0">
                <a:solidFill>
                  <a:schemeClr val="bg2"/>
                </a:solidFill>
              </a:rPr>
              <a:t>Le pattern Commande</a:t>
            </a:r>
          </a:p>
          <a:p>
            <a:pPr lvl="1"/>
            <a:r>
              <a:rPr lang="fr-FR" sz="1100" dirty="0">
                <a:solidFill>
                  <a:schemeClr val="bg2"/>
                </a:solidFill>
              </a:rPr>
              <a:t>Exemple</a:t>
            </a:r>
          </a:p>
          <a:p>
            <a:pPr lvl="0"/>
            <a:r>
              <a:rPr lang="fr-FR" sz="1200" b="1" dirty="0">
                <a:solidFill>
                  <a:schemeClr val="tx1"/>
                </a:solidFill>
                <a:effectLst>
                  <a:outerShdw blurRad="63500" dist="37357" dir="2700000" rotWithShape="0">
                    <a:schemeClr val="tx1">
                      <a:alpha val="43137"/>
                    </a:schemeClr>
                  </a:outerShdw>
                </a:effectLst>
              </a:rPr>
              <a:t>Graphismes optimisés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Mécanisme Graphics </a:t>
            </a:r>
            <a:r>
              <a:rPr lang="fr-FR" sz="1100" dirty="0" err="1">
                <a:solidFill>
                  <a:srgbClr val="79D2FF"/>
                </a:solidFill>
              </a:rPr>
              <a:t>View</a:t>
            </a:r>
            <a:endParaRPr lang="fr-FR" sz="1100" dirty="0">
              <a:solidFill>
                <a:srgbClr val="79D2FF"/>
              </a:solidFill>
            </a:endParaRP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La scène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La vue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Les éléments graphiques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Les classes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Exemple</a:t>
            </a:r>
          </a:p>
          <a:p>
            <a:pPr lvl="0"/>
            <a:r>
              <a:rPr lang="fr-FR" sz="1200" dirty="0">
                <a:solidFill>
                  <a:srgbClr val="79D2FF"/>
                </a:solidFill>
              </a:rPr>
              <a:t>Sérialisation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Exemple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Le pattern visiteur</a:t>
            </a:r>
          </a:p>
        </p:txBody>
      </p:sp>
    </p:spTree>
    <p:extLst>
      <p:ext uri="{BB962C8B-B14F-4D97-AF65-F5344CB8AC3E}">
        <p14:creationId xmlns:p14="http://schemas.microsoft.com/office/powerpoint/2010/main" val="237332102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Graphismes avancés en </a:t>
            </a:r>
            <a:r>
              <a:rPr lang="fr-FR" dirty="0" err="1" smtClean="0"/>
              <a:t>Qt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 err="1" smtClean="0"/>
              <a:t>Qt</a:t>
            </a:r>
            <a:r>
              <a:rPr lang="fr-FR" sz="2800" dirty="0" smtClean="0"/>
              <a:t> propose le mécanisme « Graphics </a:t>
            </a:r>
            <a:r>
              <a:rPr lang="fr-FR" sz="2800" dirty="0" err="1" smtClean="0"/>
              <a:t>View</a:t>
            </a:r>
            <a:r>
              <a:rPr lang="fr-FR" sz="2800" dirty="0" smtClean="0"/>
              <a:t> »</a:t>
            </a:r>
          </a:p>
          <a:p>
            <a:pPr lvl="1"/>
            <a:r>
              <a:rPr lang="fr-FR" sz="2400" dirty="0" smtClean="0"/>
              <a:t>Il s’agit d’un ensemble de classes permettant d’optimiser et simplifier les interactions graphiques</a:t>
            </a:r>
          </a:p>
          <a:p>
            <a:pPr lvl="1"/>
            <a:r>
              <a:rPr lang="fr-FR" sz="2400" dirty="0" smtClean="0"/>
              <a:t>S’apparente au mécanisme Model – </a:t>
            </a:r>
            <a:r>
              <a:rPr lang="fr-FR" sz="2400" dirty="0" err="1" smtClean="0"/>
              <a:t>View</a:t>
            </a:r>
            <a:endParaRPr lang="fr-FR" sz="2400" dirty="0" smtClean="0"/>
          </a:p>
          <a:p>
            <a:pPr lvl="2"/>
            <a:r>
              <a:rPr lang="fr-FR" sz="1800" dirty="0" smtClean="0"/>
              <a:t>Différentes vues peuvent observer la même scène composée d’éléments graphiques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Benjamin ALBOUY-KISSI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38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>
            <a:normAutofit fontScale="92500" lnSpcReduction="20000"/>
          </a:bodyPr>
          <a:lstStyle/>
          <a:p>
            <a:pPr lvl="0"/>
            <a:r>
              <a:rPr lang="fr-FR" sz="1200" dirty="0">
                <a:solidFill>
                  <a:srgbClr val="2F4E6C"/>
                </a:solidFill>
              </a:rPr>
              <a:t>Model – </a:t>
            </a:r>
            <a:r>
              <a:rPr lang="fr-FR" sz="1200" dirty="0" err="1">
                <a:solidFill>
                  <a:srgbClr val="2F4E6C"/>
                </a:solidFill>
              </a:rPr>
              <a:t>View</a:t>
            </a:r>
            <a:endParaRPr lang="fr-FR" sz="1200" dirty="0">
              <a:solidFill>
                <a:srgbClr val="2F4E6C"/>
              </a:solidFill>
            </a:endParaRP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Patron MVC</a:t>
            </a: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Patron Modèle – Vue</a:t>
            </a: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Les modèles</a:t>
            </a: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Les éléments </a:t>
            </a: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Les vues</a:t>
            </a: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Les délégués</a:t>
            </a: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Implémentation dans </a:t>
            </a:r>
            <a:r>
              <a:rPr lang="fr-FR" sz="1100" dirty="0" err="1">
                <a:solidFill>
                  <a:srgbClr val="2F4E6C"/>
                </a:solidFill>
              </a:rPr>
              <a:t>Qt</a:t>
            </a:r>
            <a:endParaRPr lang="fr-FR" sz="1100" dirty="0">
              <a:solidFill>
                <a:srgbClr val="2F4E6C"/>
              </a:solidFill>
            </a:endParaRP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Exemple</a:t>
            </a:r>
          </a:p>
          <a:p>
            <a:pPr lvl="0"/>
            <a:r>
              <a:rPr lang="fr-FR" sz="1200" dirty="0">
                <a:solidFill>
                  <a:srgbClr val="2F4E6C"/>
                </a:solidFill>
              </a:rPr>
              <a:t>Annuler – Rétablir</a:t>
            </a: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Contexte</a:t>
            </a: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Le pattern Commande</a:t>
            </a: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Exemple</a:t>
            </a:r>
          </a:p>
          <a:p>
            <a:pPr lvl="0"/>
            <a:r>
              <a:rPr lang="fr-FR" sz="1200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Graphismes optimisés</a:t>
            </a:r>
          </a:p>
          <a:p>
            <a:pPr lvl="1"/>
            <a:r>
              <a:rPr lang="fr-FR" sz="1100" b="1" dirty="0">
                <a:solidFill>
                  <a:schemeClr val="tx1"/>
                </a:solidFill>
                <a:effectLst>
                  <a:outerShdw blurRad="63500" dist="37357" dir="2700000" rotWithShape="0">
                    <a:schemeClr val="tx1">
                      <a:alpha val="43137"/>
                    </a:schemeClr>
                  </a:outerShdw>
                </a:effectLst>
              </a:rPr>
              <a:t>Mécanisme Graphics </a:t>
            </a:r>
            <a:r>
              <a:rPr lang="fr-FR" sz="1100" b="1" dirty="0" err="1">
                <a:solidFill>
                  <a:schemeClr val="tx1"/>
                </a:solidFill>
                <a:effectLst>
                  <a:outerShdw blurRad="63500" dist="37357" dir="2700000" rotWithShape="0">
                    <a:schemeClr val="tx1">
                      <a:alpha val="43137"/>
                    </a:schemeClr>
                  </a:outerShdw>
                </a:effectLst>
              </a:rPr>
              <a:t>View</a:t>
            </a:r>
            <a:endParaRPr lang="fr-FR" sz="1100" b="1" dirty="0">
              <a:solidFill>
                <a:schemeClr val="tx1"/>
              </a:solidFill>
              <a:effectLst>
                <a:outerShdw blurRad="63500" dist="37357" dir="2700000" rotWithShape="0">
                  <a:schemeClr val="tx1">
                    <a:alpha val="43137"/>
                  </a:schemeClr>
                </a:outerShdw>
              </a:effectLst>
            </a:endParaRP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La scène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La vue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Les éléments graphiques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Les classes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Exemple</a:t>
            </a:r>
          </a:p>
          <a:p>
            <a:pPr lvl="0"/>
            <a:r>
              <a:rPr lang="fr-FR" sz="1200" dirty="0">
                <a:solidFill>
                  <a:srgbClr val="79D2FF"/>
                </a:solidFill>
              </a:rPr>
              <a:t>Sérialisation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Exemple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Le pattern visiteur</a:t>
            </a:r>
          </a:p>
        </p:txBody>
      </p:sp>
    </p:spTree>
    <p:extLst>
      <p:ext uri="{BB962C8B-B14F-4D97-AF65-F5344CB8AC3E}">
        <p14:creationId xmlns:p14="http://schemas.microsoft.com/office/powerpoint/2010/main" val="238750942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scène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La scène est un objet de type </a:t>
            </a:r>
            <a:r>
              <a:rPr lang="fr-FR" dirty="0" err="1" smtClean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QGraphicsScene</a:t>
            </a:r>
            <a:endParaRPr lang="fr-FR" dirty="0" smtClean="0">
              <a:solidFill>
                <a:srgbClr val="2B91A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fr-FR" dirty="0" smtClean="0"/>
              <a:t>Contient tous les éléments graphiques sous forme d’une pile</a:t>
            </a:r>
          </a:p>
          <a:p>
            <a:pPr lvl="1"/>
            <a:r>
              <a:rPr lang="fr-FR" dirty="0" smtClean="0"/>
              <a:t>Propose une interface rapide pour gérer un grand nombre d’éléments graphiques</a:t>
            </a:r>
          </a:p>
          <a:p>
            <a:pPr lvl="1"/>
            <a:r>
              <a:rPr lang="fr-FR" dirty="0" smtClean="0"/>
              <a:t>Transmet les événements (clavier, souris, …) aux éléments graphiques concernés</a:t>
            </a:r>
          </a:p>
          <a:p>
            <a:pPr lvl="1"/>
            <a:r>
              <a:rPr lang="fr-FR" dirty="0" smtClean="0"/>
              <a:t>Gère l’état des éléments (sélectionné, focus, déplaçable) 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Benjamin ALBOUY-KISSI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39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>
            <a:normAutofit fontScale="92500" lnSpcReduction="20000"/>
          </a:bodyPr>
          <a:lstStyle/>
          <a:p>
            <a:pPr lvl="0"/>
            <a:r>
              <a:rPr lang="fr-FR" sz="1200" dirty="0">
                <a:solidFill>
                  <a:srgbClr val="2F4E6C"/>
                </a:solidFill>
              </a:rPr>
              <a:t>Model – </a:t>
            </a:r>
            <a:r>
              <a:rPr lang="fr-FR" sz="1200" dirty="0" err="1">
                <a:solidFill>
                  <a:srgbClr val="2F4E6C"/>
                </a:solidFill>
              </a:rPr>
              <a:t>View</a:t>
            </a:r>
            <a:endParaRPr lang="fr-FR" sz="1200" dirty="0">
              <a:solidFill>
                <a:srgbClr val="2F4E6C"/>
              </a:solidFill>
            </a:endParaRP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Patron MVC</a:t>
            </a: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Patron Modèle – Vue</a:t>
            </a: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Les modèles</a:t>
            </a: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Les éléments </a:t>
            </a: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Les vues</a:t>
            </a: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Les délégués</a:t>
            </a: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Implémentation dans </a:t>
            </a:r>
            <a:r>
              <a:rPr lang="fr-FR" sz="1100" dirty="0" err="1">
                <a:solidFill>
                  <a:srgbClr val="2F4E6C"/>
                </a:solidFill>
              </a:rPr>
              <a:t>Qt</a:t>
            </a:r>
            <a:endParaRPr lang="fr-FR" sz="1100" dirty="0">
              <a:solidFill>
                <a:srgbClr val="2F4E6C"/>
              </a:solidFill>
            </a:endParaRP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Exemple</a:t>
            </a:r>
          </a:p>
          <a:p>
            <a:pPr lvl="0"/>
            <a:r>
              <a:rPr lang="fr-FR" sz="1200" dirty="0">
                <a:solidFill>
                  <a:srgbClr val="2F4E6C"/>
                </a:solidFill>
              </a:rPr>
              <a:t>Annuler – Rétablir</a:t>
            </a: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Contexte</a:t>
            </a: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Le pattern Commande</a:t>
            </a: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Exemple</a:t>
            </a:r>
          </a:p>
          <a:p>
            <a:pPr lvl="0"/>
            <a:r>
              <a:rPr lang="fr-FR" sz="1200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Graphismes optimisés</a:t>
            </a:r>
          </a:p>
          <a:p>
            <a:pPr lvl="1"/>
            <a:r>
              <a:rPr lang="fr-FR" sz="1100" dirty="0">
                <a:solidFill>
                  <a:schemeClr val="bg2"/>
                </a:solidFill>
              </a:rPr>
              <a:t>Mécanisme Graphics </a:t>
            </a:r>
            <a:r>
              <a:rPr lang="fr-FR" sz="1100" dirty="0" err="1">
                <a:solidFill>
                  <a:schemeClr val="bg2"/>
                </a:solidFill>
              </a:rPr>
              <a:t>View</a:t>
            </a:r>
            <a:endParaRPr lang="fr-FR" sz="1100" dirty="0">
              <a:solidFill>
                <a:schemeClr val="bg2"/>
              </a:solidFill>
            </a:endParaRPr>
          </a:p>
          <a:p>
            <a:pPr lvl="1"/>
            <a:r>
              <a:rPr lang="fr-FR" sz="1100" b="1" dirty="0">
                <a:solidFill>
                  <a:schemeClr val="tx1"/>
                </a:solidFill>
                <a:effectLst>
                  <a:outerShdw blurRad="63500" dist="37357" dir="2700000" rotWithShape="0">
                    <a:schemeClr val="tx1">
                      <a:alpha val="43137"/>
                    </a:schemeClr>
                  </a:outerShdw>
                </a:effectLst>
              </a:rPr>
              <a:t>La scène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La vue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Les éléments graphiques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Les classes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Exemple</a:t>
            </a:r>
          </a:p>
          <a:p>
            <a:pPr lvl="0"/>
            <a:r>
              <a:rPr lang="fr-FR" sz="1200" dirty="0">
                <a:solidFill>
                  <a:srgbClr val="79D2FF"/>
                </a:solidFill>
              </a:rPr>
              <a:t>Sérialisation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Exemple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Le pattern visiteur</a:t>
            </a:r>
          </a:p>
        </p:txBody>
      </p:sp>
    </p:spTree>
    <p:extLst>
      <p:ext uri="{BB962C8B-B14F-4D97-AF65-F5344CB8AC3E}">
        <p14:creationId xmlns:p14="http://schemas.microsoft.com/office/powerpoint/2010/main" val="29848456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51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B71F98-063C-4739-99A1-73513BDC38F4}" type="datetime1">
              <a:rPr lang="fr-FR" smtClean="0"/>
              <a:t>27/05/2019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Benjamin ALBOUY-KISSI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4</a:t>
            </a:fld>
            <a:endParaRPr lang="fr-FR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31618" y="4767626"/>
            <a:ext cx="371474" cy="36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-685799"/>
            <a:ext cx="9142854" cy="6857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18468"/>
            <a:ext cx="804333" cy="30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800" y="0"/>
            <a:ext cx="1855484" cy="342000"/>
          </a:xfrm>
          <a:prstGeom prst="rect">
            <a:avLst/>
          </a:prstGeom>
        </p:spPr>
      </p:pic>
      <p:pic>
        <p:nvPicPr>
          <p:cNvPr id="2" name="swing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99290" y="27843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74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950"/>
    </mc:Choice>
    <mc:Fallback xmlns="">
      <p:transition advTm="95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61111E-6 -3.33333E-6 L 0.00017 0.2 " pathEditMode="relative" rAng="0" ptsTypes="AA">
                                          <p:cBhvr>
                                            <p:cTn id="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01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1" presetClass="mediacall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8" dur="312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accel="40000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2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3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4" accel="40000" fill="hold" grpId="0" nodeType="withEffect" p14:presetBounceEnd="60000">
                                      <p:stCondLst>
                                        <p:cond delay="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6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7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accel="40000" fill="hold" grpId="0" nodeType="withEffect" p14:presetBounceEnd="6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0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1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4" accel="40000" fill="hold" nodeType="withEffect" p14:presetBounceEnd="6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4" dur="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5" dur="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1" accel="40000" fill="hold" nodeType="withEffect" p14:presetBounceEnd="60000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8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9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1" accel="40000" fill="hold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3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 showWhenStopped="0">
                    <p:cTn id="34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2"/>
                    </p:tgtEl>
                  </p:cMediaNode>
                </p:audio>
              </p:childTnLst>
            </p:cTn>
          </p:par>
        </p:tnLst>
        <p:bldLst>
          <p:bldP spid="4" grpId="0"/>
          <p:bldP spid="5" grpId="0"/>
          <p:bldP spid="6" grpId="0"/>
          <p:bldP spid="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61111E-6 -3.33333E-6 L 0.00017 0.2 " pathEditMode="relative" rAng="0" ptsTypes="AA">
                                          <p:cBhvr>
                                            <p:cTn id="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01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1" presetClass="mediacall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8" dur="312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accel="4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4" accel="40000" fill="hold" grpId="0" nodeType="withEffect">
                                      <p:stCondLst>
                                        <p:cond delay="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accel="4000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4" ac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1" accel="40000" fill="hold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1" accel="4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 showWhenStopped="0">
                    <p:cTn id="34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2"/>
                    </p:tgtEl>
                  </p:cMediaNode>
                </p:audio>
              </p:childTnLst>
            </p:cTn>
          </p:par>
        </p:tnLst>
        <p:bldLst>
          <p:bldP spid="4" grpId="0"/>
          <p:bldP spid="5" grpId="0"/>
          <p:bldP spid="6" grpId="0"/>
          <p:bldP spid="9" grpId="0" animBg="1"/>
        </p:bldLst>
      </p:timing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vue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La vue est un objet de type </a:t>
            </a:r>
            <a:r>
              <a:rPr lang="fr-FR" dirty="0" err="1" smtClean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QGraphicsView</a:t>
            </a:r>
            <a:endParaRPr lang="fr-FR" dirty="0" smtClean="0">
              <a:solidFill>
                <a:srgbClr val="2B91A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fr-FR" dirty="0" smtClean="0"/>
              <a:t>Affiche le contenu d’une scène</a:t>
            </a:r>
          </a:p>
          <a:p>
            <a:pPr lvl="2"/>
            <a:r>
              <a:rPr lang="fr-FR" dirty="0" smtClean="0"/>
              <a:t>Barres de défilement automatiques si la scène est plus grande</a:t>
            </a:r>
          </a:p>
          <a:p>
            <a:pPr lvl="2"/>
            <a:r>
              <a:rPr lang="fr-FR" dirty="0" smtClean="0"/>
              <a:t>Possibilité de zoomer / tourner l’affichage (la scène est inchangée)</a:t>
            </a:r>
          </a:p>
          <a:p>
            <a:pPr lvl="2"/>
            <a:r>
              <a:rPr lang="fr-FR" dirty="0" smtClean="0"/>
              <a:t>Se charge de transmettre automatiquement les événements clavier / souris à la scène observée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Benjamin ALBOUY-KISSI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40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>
            <a:normAutofit fontScale="92500" lnSpcReduction="20000"/>
          </a:bodyPr>
          <a:lstStyle/>
          <a:p>
            <a:pPr lvl="0"/>
            <a:r>
              <a:rPr lang="fr-FR" sz="1200" dirty="0">
                <a:solidFill>
                  <a:srgbClr val="2F4E6C"/>
                </a:solidFill>
              </a:rPr>
              <a:t>Model – </a:t>
            </a:r>
            <a:r>
              <a:rPr lang="fr-FR" sz="1200" dirty="0" err="1">
                <a:solidFill>
                  <a:srgbClr val="2F4E6C"/>
                </a:solidFill>
              </a:rPr>
              <a:t>View</a:t>
            </a:r>
            <a:endParaRPr lang="fr-FR" sz="1200" dirty="0">
              <a:solidFill>
                <a:srgbClr val="2F4E6C"/>
              </a:solidFill>
            </a:endParaRP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Patron MVC</a:t>
            </a: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Patron Modèle – Vue</a:t>
            </a: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Les modèles</a:t>
            </a: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Les éléments </a:t>
            </a: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Les vues</a:t>
            </a: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Les délégués</a:t>
            </a: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Implémentation dans </a:t>
            </a:r>
            <a:r>
              <a:rPr lang="fr-FR" sz="1100" dirty="0" err="1">
                <a:solidFill>
                  <a:srgbClr val="2F4E6C"/>
                </a:solidFill>
              </a:rPr>
              <a:t>Qt</a:t>
            </a:r>
            <a:endParaRPr lang="fr-FR" sz="1100" dirty="0">
              <a:solidFill>
                <a:srgbClr val="2F4E6C"/>
              </a:solidFill>
            </a:endParaRP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Exemple</a:t>
            </a:r>
          </a:p>
          <a:p>
            <a:pPr lvl="0"/>
            <a:r>
              <a:rPr lang="fr-FR" sz="1200" dirty="0">
                <a:solidFill>
                  <a:srgbClr val="2F4E6C"/>
                </a:solidFill>
              </a:rPr>
              <a:t>Annuler – Rétablir</a:t>
            </a: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Contexte</a:t>
            </a: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Le pattern Commande</a:t>
            </a: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Exemple</a:t>
            </a:r>
          </a:p>
          <a:p>
            <a:pPr lvl="0"/>
            <a:r>
              <a:rPr lang="fr-FR" sz="1200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Graphismes optimisés</a:t>
            </a: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Mécanisme Graphics </a:t>
            </a:r>
            <a:r>
              <a:rPr lang="fr-FR" sz="1100" dirty="0" err="1">
                <a:solidFill>
                  <a:srgbClr val="2F4E6C"/>
                </a:solidFill>
              </a:rPr>
              <a:t>View</a:t>
            </a:r>
            <a:endParaRPr lang="fr-FR" sz="1100" dirty="0">
              <a:solidFill>
                <a:srgbClr val="2F4E6C"/>
              </a:solidFill>
            </a:endParaRPr>
          </a:p>
          <a:p>
            <a:pPr lvl="1"/>
            <a:r>
              <a:rPr lang="fr-FR" sz="1100" dirty="0">
                <a:solidFill>
                  <a:schemeClr val="bg2"/>
                </a:solidFill>
              </a:rPr>
              <a:t>La scène</a:t>
            </a:r>
          </a:p>
          <a:p>
            <a:pPr lvl="1"/>
            <a:r>
              <a:rPr lang="fr-FR" sz="1100" b="1" dirty="0">
                <a:solidFill>
                  <a:schemeClr val="tx1"/>
                </a:solidFill>
                <a:effectLst>
                  <a:outerShdw blurRad="63500" dist="37357" dir="2700000" rotWithShape="0">
                    <a:schemeClr val="tx1">
                      <a:alpha val="43137"/>
                    </a:schemeClr>
                  </a:outerShdw>
                </a:effectLst>
              </a:rPr>
              <a:t>La vue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Les éléments graphiques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Les classes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Exemple</a:t>
            </a:r>
          </a:p>
          <a:p>
            <a:pPr lvl="0"/>
            <a:r>
              <a:rPr lang="fr-FR" sz="1200" dirty="0">
                <a:solidFill>
                  <a:srgbClr val="79D2FF"/>
                </a:solidFill>
              </a:rPr>
              <a:t>Sérialisation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Exemple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Le pattern visiteur</a:t>
            </a:r>
          </a:p>
        </p:txBody>
      </p:sp>
    </p:spTree>
    <p:extLst>
      <p:ext uri="{BB962C8B-B14F-4D97-AF65-F5344CB8AC3E}">
        <p14:creationId xmlns:p14="http://schemas.microsoft.com/office/powerpoint/2010/main" val="353451138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éléments graphiques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Tous les éléments sont des objets héritant de </a:t>
            </a:r>
            <a:r>
              <a:rPr lang="fr-FR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QGraphicsItem</a:t>
            </a:r>
            <a:endParaRPr lang="fr-FR" dirty="0" smtClean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lvl="1"/>
            <a:r>
              <a:rPr lang="fr-FR" dirty="0" smtClean="0"/>
              <a:t>Réception des événements clavier / souris / …</a:t>
            </a:r>
          </a:p>
          <a:p>
            <a:pPr lvl="1"/>
            <a:r>
              <a:rPr lang="fr-FR" dirty="0" smtClean="0"/>
              <a:t>Gestion du Drag &amp; Drop</a:t>
            </a:r>
          </a:p>
          <a:p>
            <a:pPr lvl="1"/>
            <a:r>
              <a:rPr lang="fr-FR" dirty="0" smtClean="0"/>
              <a:t>Regroupement par relation parent / enfant</a:t>
            </a:r>
          </a:p>
          <a:p>
            <a:pPr lvl="1"/>
            <a:r>
              <a:rPr lang="fr-FR" dirty="0" smtClean="0"/>
              <a:t>Détection de collision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Benjamin ALBOUY-KISSI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41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>
            <a:normAutofit fontScale="92500" lnSpcReduction="20000"/>
          </a:bodyPr>
          <a:lstStyle/>
          <a:p>
            <a:pPr lvl="0"/>
            <a:r>
              <a:rPr lang="fr-FR" sz="1200" dirty="0">
                <a:solidFill>
                  <a:srgbClr val="2F4E6C"/>
                </a:solidFill>
              </a:rPr>
              <a:t>Model – </a:t>
            </a:r>
            <a:r>
              <a:rPr lang="fr-FR" sz="1200" dirty="0" err="1">
                <a:solidFill>
                  <a:srgbClr val="2F4E6C"/>
                </a:solidFill>
              </a:rPr>
              <a:t>View</a:t>
            </a:r>
            <a:endParaRPr lang="fr-FR" sz="1200" dirty="0">
              <a:solidFill>
                <a:srgbClr val="2F4E6C"/>
              </a:solidFill>
            </a:endParaRP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Patron MVC</a:t>
            </a: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Patron Modèle – Vue</a:t>
            </a: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Les modèles</a:t>
            </a: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Les éléments </a:t>
            </a: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Les vues</a:t>
            </a: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Les délégués</a:t>
            </a: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Implémentation dans </a:t>
            </a:r>
            <a:r>
              <a:rPr lang="fr-FR" sz="1100" dirty="0" err="1">
                <a:solidFill>
                  <a:srgbClr val="2F4E6C"/>
                </a:solidFill>
              </a:rPr>
              <a:t>Qt</a:t>
            </a:r>
            <a:endParaRPr lang="fr-FR" sz="1100" dirty="0">
              <a:solidFill>
                <a:srgbClr val="2F4E6C"/>
              </a:solidFill>
            </a:endParaRP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Exemple</a:t>
            </a:r>
          </a:p>
          <a:p>
            <a:pPr lvl="0"/>
            <a:r>
              <a:rPr lang="fr-FR" sz="1200" dirty="0">
                <a:solidFill>
                  <a:srgbClr val="2F4E6C"/>
                </a:solidFill>
              </a:rPr>
              <a:t>Annuler – Rétablir</a:t>
            </a: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Contexte</a:t>
            </a: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Le pattern Commande</a:t>
            </a: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Exemple</a:t>
            </a:r>
          </a:p>
          <a:p>
            <a:pPr lvl="0"/>
            <a:r>
              <a:rPr lang="fr-FR" sz="1200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Graphismes optimisés</a:t>
            </a: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Mécanisme Graphics </a:t>
            </a:r>
            <a:r>
              <a:rPr lang="fr-FR" sz="1100" dirty="0" err="1">
                <a:solidFill>
                  <a:srgbClr val="2F4E6C"/>
                </a:solidFill>
              </a:rPr>
              <a:t>View</a:t>
            </a:r>
            <a:endParaRPr lang="fr-FR" sz="1100" dirty="0">
              <a:solidFill>
                <a:srgbClr val="2F4E6C"/>
              </a:solidFill>
            </a:endParaRP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La scène</a:t>
            </a:r>
          </a:p>
          <a:p>
            <a:pPr lvl="1"/>
            <a:r>
              <a:rPr lang="fr-FR" sz="1100" dirty="0">
                <a:solidFill>
                  <a:schemeClr val="bg2"/>
                </a:solidFill>
              </a:rPr>
              <a:t>La vue</a:t>
            </a:r>
          </a:p>
          <a:p>
            <a:pPr lvl="1"/>
            <a:r>
              <a:rPr lang="fr-FR" sz="1100" b="1" dirty="0">
                <a:solidFill>
                  <a:schemeClr val="tx1"/>
                </a:solidFill>
                <a:effectLst>
                  <a:outerShdw blurRad="63500" dist="37357" dir="2700000" rotWithShape="0">
                    <a:schemeClr val="tx1">
                      <a:alpha val="43137"/>
                    </a:schemeClr>
                  </a:outerShdw>
                </a:effectLst>
              </a:rPr>
              <a:t>Les éléments graphiques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Les classes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Exemple</a:t>
            </a:r>
          </a:p>
          <a:p>
            <a:pPr lvl="0"/>
            <a:r>
              <a:rPr lang="fr-FR" sz="1200" dirty="0">
                <a:solidFill>
                  <a:srgbClr val="79D2FF"/>
                </a:solidFill>
              </a:rPr>
              <a:t>Sérialisation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Exemple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Le pattern visiteur</a:t>
            </a:r>
          </a:p>
        </p:txBody>
      </p:sp>
    </p:spTree>
    <p:extLst>
      <p:ext uri="{BB962C8B-B14F-4D97-AF65-F5344CB8AC3E}">
        <p14:creationId xmlns:p14="http://schemas.microsoft.com/office/powerpoint/2010/main" val="42950205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éléments graphiques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Rectangles</a:t>
            </a:r>
          </a:p>
          <a:p>
            <a:r>
              <a:rPr lang="fr-FR" dirty="0" smtClean="0"/>
              <a:t>Courbes</a:t>
            </a:r>
          </a:p>
          <a:p>
            <a:r>
              <a:rPr lang="fr-FR" dirty="0" smtClean="0"/>
              <a:t>Polygones</a:t>
            </a:r>
          </a:p>
          <a:p>
            <a:r>
              <a:rPr lang="fr-FR" dirty="0" smtClean="0"/>
              <a:t>Ellipses</a:t>
            </a:r>
          </a:p>
          <a:p>
            <a:r>
              <a:rPr lang="fr-FR" dirty="0" smtClean="0"/>
              <a:t>Segments</a:t>
            </a:r>
          </a:p>
          <a:p>
            <a:r>
              <a:rPr lang="fr-FR" dirty="0" smtClean="0"/>
              <a:t>Textes simples</a:t>
            </a:r>
          </a:p>
          <a:p>
            <a:r>
              <a:rPr lang="fr-FR" dirty="0" smtClean="0"/>
              <a:t>Textes enrichis</a:t>
            </a:r>
          </a:p>
          <a:p>
            <a:r>
              <a:rPr lang="fr-FR" dirty="0" err="1" smtClean="0"/>
              <a:t>Pixmaps</a:t>
            </a:r>
            <a:endParaRPr lang="fr-FR" dirty="0" smtClean="0"/>
          </a:p>
          <a:p>
            <a:r>
              <a:rPr lang="fr-FR" dirty="0" smtClean="0"/>
              <a:t>Widgets !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Benjamin ALBOUY-KISSI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42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fr-FR" sz="1200">
                <a:solidFill>
                  <a:srgbClr val="2F4E6C"/>
                </a:solidFill>
              </a:rPr>
              <a:t>Model – View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Patron MVC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Patron Modèle – Vue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Les modèles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Les éléments 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Les vues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Les délégués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Implémentation dans Qt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Exemple</a:t>
            </a:r>
          </a:p>
          <a:p>
            <a:pPr lvl="0"/>
            <a:r>
              <a:rPr lang="fr-FR" sz="1200">
                <a:solidFill>
                  <a:srgbClr val="2F4E6C"/>
                </a:solidFill>
              </a:rPr>
              <a:t>Annuler – Rétablir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Contexte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Le pattern Commande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Exemple</a:t>
            </a:r>
          </a:p>
          <a:p>
            <a:pPr lvl="0"/>
            <a:r>
              <a:rPr lang="fr-FR" sz="1200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Graphismes optimisés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Mécanisme Graphics View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La scène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La vue</a:t>
            </a:r>
          </a:p>
          <a:p>
            <a:pPr lvl="1"/>
            <a:r>
              <a:rPr lang="fr-FR" sz="1100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Les éléments graphiques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Les classes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Exemple</a:t>
            </a:r>
          </a:p>
          <a:p>
            <a:pPr lvl="0"/>
            <a:r>
              <a:rPr lang="fr-FR" sz="1200">
                <a:solidFill>
                  <a:srgbClr val="79D2FF"/>
                </a:solidFill>
              </a:rPr>
              <a:t>Sérialisation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Exemple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Le pattern visiteur</a:t>
            </a:r>
            <a:endParaRPr lang="fr-FR" sz="1100" dirty="0">
              <a:solidFill>
                <a:srgbClr val="79D2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60720" y="1123950"/>
            <a:ext cx="1219200" cy="304800"/>
          </a:xfrm>
          <a:prstGeom prst="rect">
            <a:avLst/>
          </a:prstGeom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fr-FR" sz="1200" dirty="0" smtClean="0">
              <a:latin typeface="Calibri" panose="020F0502020204030204" pitchFamily="34" charset="0"/>
            </a:endParaRPr>
          </a:p>
        </p:txBody>
      </p:sp>
      <p:sp>
        <p:nvSpPr>
          <p:cNvPr id="8" name="Forme libre 7"/>
          <p:cNvSpPr/>
          <p:nvPr/>
        </p:nvSpPr>
        <p:spPr>
          <a:xfrm>
            <a:off x="5753100" y="1562128"/>
            <a:ext cx="1234440" cy="247622"/>
          </a:xfrm>
          <a:custGeom>
            <a:avLst/>
            <a:gdLst>
              <a:gd name="connsiteX0" fmla="*/ 0 w 1234440"/>
              <a:gd name="connsiteY0" fmla="*/ 317358 h 325233"/>
              <a:gd name="connsiteX1" fmla="*/ 632460 w 1234440"/>
              <a:gd name="connsiteY1" fmla="*/ 233538 h 325233"/>
              <a:gd name="connsiteX2" fmla="*/ 624840 w 1234440"/>
              <a:gd name="connsiteY2" fmla="*/ 4938 h 325233"/>
              <a:gd name="connsiteX3" fmla="*/ 388620 w 1234440"/>
              <a:gd name="connsiteY3" fmla="*/ 96378 h 325233"/>
              <a:gd name="connsiteX4" fmla="*/ 662940 w 1234440"/>
              <a:gd name="connsiteY4" fmla="*/ 324978 h 325233"/>
              <a:gd name="connsiteX5" fmla="*/ 1234440 w 1234440"/>
              <a:gd name="connsiteY5" fmla="*/ 142098 h 325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4440" h="325233">
                <a:moveTo>
                  <a:pt x="0" y="317358"/>
                </a:moveTo>
                <a:cubicBezTo>
                  <a:pt x="264160" y="301483"/>
                  <a:pt x="528320" y="285608"/>
                  <a:pt x="632460" y="233538"/>
                </a:cubicBezTo>
                <a:cubicBezTo>
                  <a:pt x="736600" y="181468"/>
                  <a:pt x="665480" y="27798"/>
                  <a:pt x="624840" y="4938"/>
                </a:cubicBezTo>
                <a:cubicBezTo>
                  <a:pt x="584200" y="-17922"/>
                  <a:pt x="382270" y="43038"/>
                  <a:pt x="388620" y="96378"/>
                </a:cubicBezTo>
                <a:cubicBezTo>
                  <a:pt x="394970" y="149718"/>
                  <a:pt x="521970" y="317358"/>
                  <a:pt x="662940" y="324978"/>
                </a:cubicBezTo>
                <a:cubicBezTo>
                  <a:pt x="803910" y="332598"/>
                  <a:pt x="1117600" y="167498"/>
                  <a:pt x="1234440" y="142098"/>
                </a:cubicBezTo>
              </a:path>
            </a:pathLst>
          </a:custGeom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Étoile à 5 branches 8"/>
          <p:cNvSpPr/>
          <p:nvPr/>
        </p:nvSpPr>
        <p:spPr>
          <a:xfrm>
            <a:off x="6164580" y="1906905"/>
            <a:ext cx="411480" cy="360045"/>
          </a:xfrm>
          <a:prstGeom prst="star5">
            <a:avLst/>
          </a:prstGeom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endParaRPr lang="fr-FR" sz="1200" dirty="0" smtClean="0">
              <a:latin typeface="Calibri" panose="020F0502020204030204" pitchFamily="34" charset="0"/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5875020" y="2382717"/>
            <a:ext cx="990600" cy="265233"/>
          </a:xfrm>
          <a:prstGeom prst="ellipse">
            <a:avLst/>
          </a:prstGeom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fr-FR" sz="1200" dirty="0" smtClean="0">
              <a:latin typeface="Calibri" panose="020F0502020204030204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 bwMode="auto">
          <a:xfrm>
            <a:off x="6053567" y="3178373"/>
            <a:ext cx="63350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sz="1400" dirty="0" err="1" smtClean="0">
                <a:latin typeface="Calibri" panose="020F0502020204030204" pitchFamily="34" charset="0"/>
                <a:cs typeface="Consolas" panose="020B0609020204030204" pitchFamily="49" charset="0"/>
              </a:rPr>
              <a:t>Blabla</a:t>
            </a:r>
            <a:endParaRPr lang="fr-FR" sz="1400" dirty="0" smtClean="0"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  <p:cxnSp>
        <p:nvCxnSpPr>
          <p:cNvPr id="13" name="Connecteur droit 12"/>
          <p:cNvCxnSpPr/>
          <p:nvPr/>
        </p:nvCxnSpPr>
        <p:spPr>
          <a:xfrm flipV="1">
            <a:off x="5933035" y="2820895"/>
            <a:ext cx="874570" cy="208055"/>
          </a:xfrm>
          <a:prstGeom prst="line">
            <a:avLst/>
          </a:prstGeom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 bwMode="auto">
          <a:xfrm>
            <a:off x="5806440" y="3420130"/>
            <a:ext cx="11277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 dirty="0" err="1" smtClean="0">
                <a:latin typeface="Calibri" panose="020F0502020204030204" pitchFamily="34" charset="0"/>
                <a:cs typeface="Consolas" panose="020B0609020204030204" pitchFamily="49" charset="0"/>
              </a:rPr>
              <a:t>Blabla</a:t>
            </a:r>
            <a:r>
              <a:rPr lang="fr-FR" sz="1400" dirty="0" smtClean="0">
                <a:latin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FR" sz="1400" b="1" dirty="0" err="1" smtClean="0">
                <a:latin typeface="Calibri" panose="020F0502020204030204" pitchFamily="34" charset="0"/>
                <a:cs typeface="Consolas" panose="020B0609020204030204" pitchFamily="49" charset="0"/>
              </a:rPr>
              <a:t>blabla</a:t>
            </a:r>
            <a:r>
              <a:rPr lang="fr-FR" sz="1400" dirty="0" smtClean="0">
                <a:latin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FR" sz="1400" b="1" i="1" dirty="0" err="1" smtClean="0">
                <a:solidFill>
                  <a:schemeClr val="accent5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blabla</a:t>
            </a:r>
            <a:endParaRPr lang="fr-FR" sz="1400" b="1" i="1" dirty="0" smtClean="0">
              <a:solidFill>
                <a:schemeClr val="accent5"/>
              </a:solidFill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  <p:pic>
        <p:nvPicPr>
          <p:cNvPr id="1026" name="Picture 2" descr="C:\Users\Woazim\Documents\Enseignement\2014-2015\POOenCPP\CMs\CM12 - Graphismes Optimises, Pattern Commande\GraphicsView\Resources\qui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060" y="3973830"/>
            <a:ext cx="350520" cy="35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421" y="4352292"/>
            <a:ext cx="671798" cy="429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269445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Classes Graphics </a:t>
            </a:r>
            <a:r>
              <a:rPr lang="fr-FR" dirty="0" err="1" smtClean="0"/>
              <a:t>View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Benjamin ALBOUY-KISSI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43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>
            <a:normAutofit fontScale="92500" lnSpcReduction="20000"/>
          </a:bodyPr>
          <a:lstStyle/>
          <a:p>
            <a:pPr lvl="0"/>
            <a:r>
              <a:rPr lang="fr-FR" sz="1200" dirty="0">
                <a:solidFill>
                  <a:srgbClr val="2F4E6C"/>
                </a:solidFill>
              </a:rPr>
              <a:t>Model – </a:t>
            </a:r>
            <a:r>
              <a:rPr lang="fr-FR" sz="1200" dirty="0" err="1">
                <a:solidFill>
                  <a:srgbClr val="2F4E6C"/>
                </a:solidFill>
              </a:rPr>
              <a:t>View</a:t>
            </a:r>
            <a:endParaRPr lang="fr-FR" sz="1200" dirty="0">
              <a:solidFill>
                <a:srgbClr val="2F4E6C"/>
              </a:solidFill>
            </a:endParaRP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Patron MVC</a:t>
            </a: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Patron Modèle – Vue</a:t>
            </a: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Les modèles</a:t>
            </a: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Les éléments </a:t>
            </a: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Les vues</a:t>
            </a: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Les délégués</a:t>
            </a: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Implémentation dans </a:t>
            </a:r>
            <a:r>
              <a:rPr lang="fr-FR" sz="1100" dirty="0" err="1">
                <a:solidFill>
                  <a:srgbClr val="2F4E6C"/>
                </a:solidFill>
              </a:rPr>
              <a:t>Qt</a:t>
            </a:r>
            <a:endParaRPr lang="fr-FR" sz="1100" dirty="0">
              <a:solidFill>
                <a:srgbClr val="2F4E6C"/>
              </a:solidFill>
            </a:endParaRP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Exemple</a:t>
            </a:r>
          </a:p>
          <a:p>
            <a:pPr lvl="0"/>
            <a:r>
              <a:rPr lang="fr-FR" sz="1200" dirty="0">
                <a:solidFill>
                  <a:srgbClr val="2F4E6C"/>
                </a:solidFill>
              </a:rPr>
              <a:t>Annuler – Rétablir</a:t>
            </a: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Contexte</a:t>
            </a: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Le pattern Commande</a:t>
            </a: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Exemple</a:t>
            </a:r>
          </a:p>
          <a:p>
            <a:pPr lvl="0"/>
            <a:r>
              <a:rPr lang="fr-FR" sz="1200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Graphismes optimisés</a:t>
            </a: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Mécanisme Graphics </a:t>
            </a:r>
            <a:r>
              <a:rPr lang="fr-FR" sz="1100" dirty="0" err="1">
                <a:solidFill>
                  <a:srgbClr val="2F4E6C"/>
                </a:solidFill>
              </a:rPr>
              <a:t>View</a:t>
            </a:r>
            <a:endParaRPr lang="fr-FR" sz="1100" dirty="0">
              <a:solidFill>
                <a:srgbClr val="2F4E6C"/>
              </a:solidFill>
            </a:endParaRP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La scène</a:t>
            </a: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La vue</a:t>
            </a:r>
          </a:p>
          <a:p>
            <a:pPr lvl="1"/>
            <a:r>
              <a:rPr lang="fr-FR" sz="1100" dirty="0">
                <a:solidFill>
                  <a:schemeClr val="bg2"/>
                </a:solidFill>
              </a:rPr>
              <a:t>Les éléments graphiques</a:t>
            </a:r>
          </a:p>
          <a:p>
            <a:pPr lvl="1"/>
            <a:r>
              <a:rPr lang="fr-FR" sz="1100" b="1" dirty="0">
                <a:solidFill>
                  <a:schemeClr val="tx1"/>
                </a:solidFill>
                <a:effectLst>
                  <a:outerShdw blurRad="63500" dist="37357" dir="2700000" rotWithShape="0">
                    <a:schemeClr val="tx1">
                      <a:alpha val="43137"/>
                    </a:schemeClr>
                  </a:outerShdw>
                </a:effectLst>
              </a:rPr>
              <a:t>Les classes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Exemple</a:t>
            </a:r>
          </a:p>
          <a:p>
            <a:pPr lvl="0"/>
            <a:r>
              <a:rPr lang="fr-FR" sz="1200" dirty="0">
                <a:solidFill>
                  <a:srgbClr val="79D2FF"/>
                </a:solidFill>
              </a:rPr>
              <a:t>Sérialisation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Exemple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Le pattern visiteur</a:t>
            </a:r>
          </a:p>
        </p:txBody>
      </p:sp>
      <p:sp>
        <p:nvSpPr>
          <p:cNvPr id="8" name="Rectangle 7"/>
          <p:cNvSpPr/>
          <p:nvPr/>
        </p:nvSpPr>
        <p:spPr>
          <a:xfrm>
            <a:off x="2623638" y="2249464"/>
            <a:ext cx="1166345" cy="27699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fr-FR" sz="1200" b="1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QGraphicsView</a:t>
            </a:r>
            <a:endParaRPr lang="fr-FR" sz="1200" b="1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19324" y="2249464"/>
            <a:ext cx="1217449" cy="27699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fr-FR" sz="1200" b="1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QGraphicsScene</a:t>
            </a:r>
            <a:endParaRPr lang="fr-FR" sz="1200" b="1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Losange 9"/>
          <p:cNvSpPr/>
          <p:nvPr/>
        </p:nvSpPr>
        <p:spPr>
          <a:xfrm>
            <a:off x="3789983" y="2318714"/>
            <a:ext cx="152400" cy="1385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schemeClr val="dk2">
                <a:alpha val="40000"/>
              </a:scheme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endParaRPr lang="fr-FR" sz="1200" dirty="0" smtClean="0">
              <a:latin typeface="Calibri" panose="020F0502020204030204" pitchFamily="34" charset="0"/>
            </a:endParaRPr>
          </a:p>
        </p:txBody>
      </p:sp>
      <p:cxnSp>
        <p:nvCxnSpPr>
          <p:cNvPr id="11" name="Connecteur droit avec flèche 10"/>
          <p:cNvCxnSpPr>
            <a:stCxn id="10" idx="3"/>
            <a:endCxn id="9" idx="1"/>
          </p:cNvCxnSpPr>
          <p:nvPr/>
        </p:nvCxnSpPr>
        <p:spPr>
          <a:xfrm>
            <a:off x="3942383" y="2387964"/>
            <a:ext cx="37694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627583" y="2250374"/>
            <a:ext cx="1141916" cy="27699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fr-FR" sz="1200" b="1" i="1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QGraphicsItem</a:t>
            </a:r>
            <a:endParaRPr lang="fr-FR" sz="1200" b="1" i="1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Losange 12"/>
          <p:cNvSpPr/>
          <p:nvPr/>
        </p:nvSpPr>
        <p:spPr>
          <a:xfrm>
            <a:off x="5544025" y="2318711"/>
            <a:ext cx="152400" cy="1385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schemeClr val="dk2">
                <a:alpha val="40000"/>
              </a:scheme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endParaRPr lang="fr-FR" sz="1200" dirty="0" smtClean="0">
              <a:latin typeface="Calibri" panose="020F0502020204030204" pitchFamily="34" charset="0"/>
            </a:endParaRPr>
          </a:p>
        </p:txBody>
      </p:sp>
      <p:cxnSp>
        <p:nvCxnSpPr>
          <p:cNvPr id="14" name="Connecteur droit avec flèche 13"/>
          <p:cNvCxnSpPr>
            <a:stCxn id="13" idx="3"/>
            <a:endCxn id="12" idx="1"/>
          </p:cNvCxnSpPr>
          <p:nvPr/>
        </p:nvCxnSpPr>
        <p:spPr>
          <a:xfrm>
            <a:off x="5696425" y="2387961"/>
            <a:ext cx="931158" cy="9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 bwMode="auto">
          <a:xfrm>
            <a:off x="4142891" y="2111875"/>
            <a:ext cx="2632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sz="1200" dirty="0" smtClean="0">
                <a:latin typeface="Calibri" panose="020F0502020204030204" pitchFamily="34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16" name="ZoneTexte 15"/>
          <p:cNvSpPr txBox="1"/>
          <p:nvPr/>
        </p:nvSpPr>
        <p:spPr bwMode="auto">
          <a:xfrm>
            <a:off x="3746260" y="2110964"/>
            <a:ext cx="4171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fr-FR" sz="1200" dirty="0" smtClean="0">
                <a:latin typeface="Calibri" panose="020F0502020204030204" pitchFamily="34" charset="0"/>
                <a:cs typeface="Consolas" panose="020B0609020204030204" pitchFamily="49" charset="0"/>
              </a:rPr>
              <a:t>0..*</a:t>
            </a:r>
          </a:p>
        </p:txBody>
      </p:sp>
      <p:sp>
        <p:nvSpPr>
          <p:cNvPr id="17" name="ZoneTexte 16"/>
          <p:cNvSpPr txBox="1"/>
          <p:nvPr/>
        </p:nvSpPr>
        <p:spPr bwMode="auto">
          <a:xfrm>
            <a:off x="5544025" y="2110963"/>
            <a:ext cx="2632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sz="1200" dirty="0" smtClean="0">
                <a:latin typeface="Calibri" panose="020F0502020204030204" pitchFamily="34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18" name="ZoneTexte 17"/>
          <p:cNvSpPr txBox="1"/>
          <p:nvPr/>
        </p:nvSpPr>
        <p:spPr bwMode="auto">
          <a:xfrm>
            <a:off x="6248400" y="2110962"/>
            <a:ext cx="4171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sz="1200" dirty="0" smtClean="0">
                <a:latin typeface="Calibri" panose="020F0502020204030204" pitchFamily="34" charset="0"/>
                <a:cs typeface="Consolas" panose="020B0609020204030204" pitchFamily="49" charset="0"/>
              </a:rPr>
              <a:t>0..*</a:t>
            </a:r>
          </a:p>
        </p:txBody>
      </p:sp>
      <p:sp>
        <p:nvSpPr>
          <p:cNvPr id="20" name="Triangle isocèle 19"/>
          <p:cNvSpPr/>
          <p:nvPr/>
        </p:nvSpPr>
        <p:spPr>
          <a:xfrm>
            <a:off x="7120320" y="2526463"/>
            <a:ext cx="156443" cy="12272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schemeClr val="dk2">
                <a:alpha val="40000"/>
              </a:scheme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fr-FR" sz="1200" dirty="0">
              <a:latin typeface="Calibri" panose="020F050202020403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681185" y="2980551"/>
            <a:ext cx="1650324" cy="27699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fr-FR" sz="1200" b="1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QGraphicsPolygonItem</a:t>
            </a:r>
            <a:endParaRPr lang="fr-FR" sz="1200" b="1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497865" y="2980550"/>
            <a:ext cx="1417889" cy="27699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fr-FR" sz="1200" b="1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QGraphicsRectItem</a:t>
            </a:r>
            <a:endParaRPr lang="fr-FR" sz="1200" b="1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440791" y="2980551"/>
            <a:ext cx="1550809" cy="27699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fr-FR" sz="1200" b="1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QGraphicsEllipseItem</a:t>
            </a:r>
            <a:endParaRPr lang="fr-FR" sz="1200" b="1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cxnSp>
        <p:nvCxnSpPr>
          <p:cNvPr id="42" name="Connecteur en angle 41"/>
          <p:cNvCxnSpPr>
            <a:stCxn id="26" idx="0"/>
            <a:endCxn id="20" idx="3"/>
          </p:cNvCxnSpPr>
          <p:nvPr/>
        </p:nvCxnSpPr>
        <p:spPr>
          <a:xfrm rot="5400000" flipH="1" flipV="1">
            <a:off x="5036995" y="819003"/>
            <a:ext cx="331363" cy="399173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056752" y="2980551"/>
            <a:ext cx="1480021" cy="27699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fr-FR" sz="1200" b="1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QGraphicsPathItem</a:t>
            </a:r>
            <a:endParaRPr lang="fr-FR" sz="1200" b="1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cxnSp>
        <p:nvCxnSpPr>
          <p:cNvPr id="45" name="Connecteur en angle 44"/>
          <p:cNvCxnSpPr>
            <a:stCxn id="43" idx="0"/>
            <a:endCxn id="20" idx="3"/>
          </p:cNvCxnSpPr>
          <p:nvPr/>
        </p:nvCxnSpPr>
        <p:spPr>
          <a:xfrm rot="5400000" flipH="1" flipV="1">
            <a:off x="5831970" y="1613980"/>
            <a:ext cx="331364" cy="24017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Connecteur en angle 47"/>
          <p:cNvCxnSpPr>
            <a:stCxn id="25" idx="0"/>
            <a:endCxn id="20" idx="3"/>
          </p:cNvCxnSpPr>
          <p:nvPr/>
        </p:nvCxnSpPr>
        <p:spPr>
          <a:xfrm rot="5400000" flipH="1" flipV="1">
            <a:off x="6686762" y="2468772"/>
            <a:ext cx="331364" cy="69219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Connecteur en angle 50"/>
          <p:cNvCxnSpPr>
            <a:stCxn id="27" idx="0"/>
            <a:endCxn id="20" idx="3"/>
          </p:cNvCxnSpPr>
          <p:nvPr/>
        </p:nvCxnSpPr>
        <p:spPr>
          <a:xfrm rot="16200000" flipV="1">
            <a:off x="7541687" y="2306042"/>
            <a:ext cx="331364" cy="101765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 flipV="1">
            <a:off x="8216196" y="2814868"/>
            <a:ext cx="515422" cy="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61388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Benjamin ALBOUY-KISSI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44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>
            <a:normAutofit fontScale="92500" lnSpcReduction="20000"/>
          </a:bodyPr>
          <a:lstStyle/>
          <a:p>
            <a:pPr lvl="0"/>
            <a:r>
              <a:rPr lang="fr-FR" sz="1200" dirty="0">
                <a:solidFill>
                  <a:srgbClr val="2F4E6C"/>
                </a:solidFill>
              </a:rPr>
              <a:t>Model – </a:t>
            </a:r>
            <a:r>
              <a:rPr lang="fr-FR" sz="1200" dirty="0" err="1">
                <a:solidFill>
                  <a:srgbClr val="2F4E6C"/>
                </a:solidFill>
              </a:rPr>
              <a:t>View</a:t>
            </a:r>
            <a:endParaRPr lang="fr-FR" sz="1200" dirty="0">
              <a:solidFill>
                <a:srgbClr val="2F4E6C"/>
              </a:solidFill>
            </a:endParaRP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Patron MVC</a:t>
            </a: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Patron Modèle – Vue</a:t>
            </a: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Les modèles</a:t>
            </a: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Les éléments </a:t>
            </a: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Les vues</a:t>
            </a: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Les délégués</a:t>
            </a: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Implémentation dans </a:t>
            </a:r>
            <a:r>
              <a:rPr lang="fr-FR" sz="1100" dirty="0" err="1">
                <a:solidFill>
                  <a:srgbClr val="2F4E6C"/>
                </a:solidFill>
              </a:rPr>
              <a:t>Qt</a:t>
            </a:r>
            <a:endParaRPr lang="fr-FR" sz="1100" dirty="0">
              <a:solidFill>
                <a:srgbClr val="2F4E6C"/>
              </a:solidFill>
            </a:endParaRP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Exemple</a:t>
            </a:r>
          </a:p>
          <a:p>
            <a:pPr lvl="0"/>
            <a:r>
              <a:rPr lang="fr-FR" sz="1200" dirty="0">
                <a:solidFill>
                  <a:srgbClr val="2F4E6C"/>
                </a:solidFill>
              </a:rPr>
              <a:t>Annuler – Rétablir</a:t>
            </a: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Contexte</a:t>
            </a: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Le pattern Commande</a:t>
            </a: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Exemple</a:t>
            </a:r>
          </a:p>
          <a:p>
            <a:pPr lvl="0"/>
            <a:r>
              <a:rPr lang="fr-FR" sz="1200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Graphismes optimisés</a:t>
            </a: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Mécanisme Graphics </a:t>
            </a:r>
            <a:r>
              <a:rPr lang="fr-FR" sz="1100" dirty="0" err="1">
                <a:solidFill>
                  <a:srgbClr val="2F4E6C"/>
                </a:solidFill>
              </a:rPr>
              <a:t>View</a:t>
            </a:r>
            <a:endParaRPr lang="fr-FR" sz="1100" dirty="0">
              <a:solidFill>
                <a:srgbClr val="2F4E6C"/>
              </a:solidFill>
            </a:endParaRP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La scène</a:t>
            </a: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La vue</a:t>
            </a: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Les éléments graphiques</a:t>
            </a:r>
          </a:p>
          <a:p>
            <a:pPr lvl="1"/>
            <a:r>
              <a:rPr lang="fr-FR" sz="1100" dirty="0">
                <a:solidFill>
                  <a:schemeClr val="bg2"/>
                </a:solidFill>
              </a:rPr>
              <a:t>Les classes</a:t>
            </a:r>
          </a:p>
          <a:p>
            <a:pPr lvl="1"/>
            <a:r>
              <a:rPr lang="fr-FR" sz="1100" b="1" dirty="0">
                <a:solidFill>
                  <a:schemeClr val="tx1"/>
                </a:solidFill>
                <a:effectLst>
                  <a:outerShdw blurRad="63500" dist="37357" dir="2700000" rotWithShape="0">
                    <a:schemeClr val="tx1">
                      <a:alpha val="43137"/>
                    </a:schemeClr>
                  </a:outerShdw>
                </a:effectLst>
              </a:rPr>
              <a:t>Exemple</a:t>
            </a:r>
          </a:p>
          <a:p>
            <a:pPr lvl="0"/>
            <a:r>
              <a:rPr lang="fr-FR" sz="1200" dirty="0">
                <a:solidFill>
                  <a:srgbClr val="79D2FF"/>
                </a:solidFill>
              </a:rPr>
              <a:t>Sérialisation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Exemple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Le pattern visiteur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504950"/>
            <a:ext cx="4526413" cy="315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à coins arrondis 6"/>
          <p:cNvSpPr/>
          <p:nvPr/>
        </p:nvSpPr>
        <p:spPr>
          <a:xfrm>
            <a:off x="2514600" y="1085850"/>
            <a:ext cx="1600200" cy="715089"/>
          </a:xfrm>
          <a:prstGeom prst="wedgeRoundRectCallout">
            <a:avLst>
              <a:gd name="adj1" fmla="val 37738"/>
              <a:gd name="adj2" fmla="val 60369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fr-FR" sz="1200" dirty="0" smtClean="0">
                <a:latin typeface="Calibri" panose="020F0502020204030204" pitchFamily="34" charset="0"/>
              </a:rPr>
              <a:t>Ajoute une ellipse au prochain clic dans la vue</a:t>
            </a:r>
          </a:p>
        </p:txBody>
      </p:sp>
      <p:sp>
        <p:nvSpPr>
          <p:cNvPr id="9" name="Rectangle à coins arrondis 8"/>
          <p:cNvSpPr/>
          <p:nvPr/>
        </p:nvSpPr>
        <p:spPr>
          <a:xfrm>
            <a:off x="4267200" y="1085850"/>
            <a:ext cx="1600200" cy="715089"/>
          </a:xfrm>
          <a:prstGeom prst="wedgeRoundRectCallout">
            <a:avLst>
              <a:gd name="adj1" fmla="val -58929"/>
              <a:gd name="adj2" fmla="val 60369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fr-FR" sz="1200" dirty="0" smtClean="0">
                <a:latin typeface="Calibri" panose="020F0502020204030204" pitchFamily="34" charset="0"/>
              </a:rPr>
              <a:t>Ajoute un rectangle au prochain clic dans la vue</a:t>
            </a:r>
          </a:p>
        </p:txBody>
      </p:sp>
      <p:sp>
        <p:nvSpPr>
          <p:cNvPr id="10" name="Rectangle à coins arrondis 9"/>
          <p:cNvSpPr/>
          <p:nvPr/>
        </p:nvSpPr>
        <p:spPr>
          <a:xfrm>
            <a:off x="6781800" y="3234214"/>
            <a:ext cx="1600200" cy="510778"/>
          </a:xfrm>
          <a:prstGeom prst="wedgeRoundRectCallout">
            <a:avLst>
              <a:gd name="adj1" fmla="val -38929"/>
              <a:gd name="adj2" fmla="val -114176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fr-FR" sz="1200" dirty="0" smtClean="0">
                <a:latin typeface="Calibri" panose="020F0502020204030204" pitchFamily="34" charset="0"/>
              </a:rPr>
              <a:t>Mécanisme d’annulation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2362200" y="2190751"/>
            <a:ext cx="1600200" cy="715089"/>
          </a:xfrm>
          <a:prstGeom prst="wedgeRoundRectCallout">
            <a:avLst>
              <a:gd name="adj1" fmla="val 29643"/>
              <a:gd name="adj2" fmla="val -83487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fr-FR" sz="1200" dirty="0" smtClean="0">
                <a:latin typeface="Calibri" panose="020F0502020204030204" pitchFamily="34" charset="0"/>
              </a:rPr>
              <a:t>Sélection / déplacement des objets</a:t>
            </a:r>
          </a:p>
        </p:txBody>
      </p:sp>
    </p:spTree>
    <p:extLst>
      <p:ext uri="{BB962C8B-B14F-4D97-AF65-F5344CB8AC3E}">
        <p14:creationId xmlns:p14="http://schemas.microsoft.com/office/powerpoint/2010/main" val="281771674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widget de la fenêtre principale est muni d’un membre </a:t>
            </a:r>
            <a:r>
              <a:rPr lang="fr-F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m_scene</a:t>
            </a:r>
            <a:r>
              <a:rPr lang="fr-FR" dirty="0" smtClean="0"/>
              <a:t> de type </a:t>
            </a:r>
            <a:r>
              <a:rPr lang="fr-FR" dirty="0" err="1" smtClean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QGraphicsScene</a:t>
            </a:r>
            <a:endParaRPr lang="fr-FR" dirty="0">
              <a:solidFill>
                <a:srgbClr val="2B91A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Benjamin ALBOUY-KISSI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45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fr-FR" sz="1200">
                <a:solidFill>
                  <a:srgbClr val="2F4E6C"/>
                </a:solidFill>
              </a:rPr>
              <a:t>Model – View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Patron MVC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Patron Modèle – Vue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Les modèles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Les éléments 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Les vues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Les délégués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Implémentation dans Qt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Exemple</a:t>
            </a:r>
          </a:p>
          <a:p>
            <a:pPr lvl="0"/>
            <a:r>
              <a:rPr lang="fr-FR" sz="1200">
                <a:solidFill>
                  <a:srgbClr val="2F4E6C"/>
                </a:solidFill>
              </a:rPr>
              <a:t>Annuler – Rétablir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Contexte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Le pattern Commande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Exemple</a:t>
            </a:r>
          </a:p>
          <a:p>
            <a:pPr lvl="0"/>
            <a:r>
              <a:rPr lang="fr-FR" sz="1200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Graphismes optimisés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Mécanisme Graphics View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La scène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La vue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Les éléments graphiques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Les classes</a:t>
            </a:r>
          </a:p>
          <a:p>
            <a:pPr lvl="1"/>
            <a:r>
              <a:rPr lang="fr-FR" sz="1100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Exemple</a:t>
            </a:r>
          </a:p>
          <a:p>
            <a:pPr lvl="0"/>
            <a:r>
              <a:rPr lang="fr-FR" sz="1200">
                <a:solidFill>
                  <a:srgbClr val="79D2FF"/>
                </a:solidFill>
              </a:rPr>
              <a:t>Sérialisation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Exemple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Le pattern visiteur</a:t>
            </a:r>
            <a:endParaRPr lang="fr-FR" sz="1100" dirty="0">
              <a:solidFill>
                <a:srgbClr val="79D2FF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2895600" y="3340675"/>
            <a:ext cx="5419082" cy="748148"/>
          </a:xfrm>
          <a:prstGeom prst="roundRect">
            <a:avLst/>
          </a:prstGeom>
          <a:solidFill>
            <a:schemeClr val="lt2"/>
          </a:solidFill>
          <a:ln>
            <a:solidFill>
              <a:schemeClr val="bg2"/>
            </a:solidFill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ui.graphicsView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setScene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m_scene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ui.graphicsView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setRenderHint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QPainter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::Antialiasing, </a:t>
            </a:r>
            <a:r>
              <a:rPr lang="en-US" sz="12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m_scene.setSceneRect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2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2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2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2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0" y="3218902"/>
            <a:ext cx="1360042" cy="184666"/>
          </a:xfrm>
          <a:prstGeom prst="rect">
            <a:avLst/>
          </a:prstGeom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fr-FR" sz="1200" dirty="0" smtClean="0">
                <a:latin typeface="Calibri" panose="020F0502020204030204" pitchFamily="34" charset="0"/>
              </a:rPr>
              <a:t>Dans le constructeur</a:t>
            </a:r>
          </a:p>
        </p:txBody>
      </p:sp>
      <p:sp>
        <p:nvSpPr>
          <p:cNvPr id="9" name="Rectangle à coins arrondis 8"/>
          <p:cNvSpPr/>
          <p:nvPr/>
        </p:nvSpPr>
        <p:spPr>
          <a:xfrm>
            <a:off x="6248400" y="2688480"/>
            <a:ext cx="1600200" cy="715089"/>
          </a:xfrm>
          <a:prstGeom prst="wedgeRoundRectCallout">
            <a:avLst>
              <a:gd name="adj1" fmla="val -63691"/>
              <a:gd name="adj2" fmla="val 62500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fr-FR" sz="1200" dirty="0" smtClean="0">
                <a:latin typeface="Calibri" panose="020F0502020204030204" pitchFamily="34" charset="0"/>
              </a:rPr>
              <a:t>Associe la scène à la vue intégrée dans la fenêtre principale</a:t>
            </a:r>
          </a:p>
        </p:txBody>
      </p:sp>
      <p:sp>
        <p:nvSpPr>
          <p:cNvPr id="10" name="Rectangle à coins arrondis 9"/>
          <p:cNvSpPr/>
          <p:nvPr/>
        </p:nvSpPr>
        <p:spPr>
          <a:xfrm>
            <a:off x="7193280" y="3969306"/>
            <a:ext cx="1600200" cy="510778"/>
          </a:xfrm>
          <a:prstGeom prst="wedgeRoundRectCallout">
            <a:avLst>
              <a:gd name="adj1" fmla="val -96584"/>
              <a:gd name="adj2" fmla="val -80290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fr-FR" sz="1200" dirty="0" smtClean="0">
                <a:latin typeface="Calibri" panose="020F0502020204030204" pitchFamily="34" charset="0"/>
              </a:rPr>
              <a:t>Active l’</a:t>
            </a:r>
            <a:r>
              <a:rPr lang="fr-FR" sz="1200" dirty="0" err="1" smtClean="0">
                <a:latin typeface="Calibri" panose="020F0502020204030204" pitchFamily="34" charset="0"/>
              </a:rPr>
              <a:t>antialiasing</a:t>
            </a:r>
            <a:r>
              <a:rPr lang="fr-FR" sz="1200" dirty="0" smtClean="0">
                <a:latin typeface="Calibri" panose="020F0502020204030204" pitchFamily="34" charset="0"/>
              </a:rPr>
              <a:t> pour faire joli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4625340" y="4118264"/>
            <a:ext cx="1600200" cy="510778"/>
          </a:xfrm>
          <a:prstGeom prst="wedgeRoundRectCallout">
            <a:avLst>
              <a:gd name="adj1" fmla="val -97977"/>
              <a:gd name="adj2" fmla="val -65159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fr-FR" sz="1200" dirty="0" smtClean="0">
                <a:latin typeface="Calibri" panose="020F0502020204030204" pitchFamily="34" charset="0"/>
              </a:rPr>
              <a:t>Etablit la taille de notre scène</a:t>
            </a:r>
          </a:p>
        </p:txBody>
      </p:sp>
    </p:spTree>
    <p:extLst>
      <p:ext uri="{BB962C8B-B14F-4D97-AF65-F5344CB8AC3E}">
        <p14:creationId xmlns:p14="http://schemas.microsoft.com/office/powerpoint/2010/main" val="330055805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 smtClean="0"/>
              <a:t>L’ajout des éléments se fait par l’intermédiaire d’objet de type héritant de </a:t>
            </a:r>
            <a:r>
              <a:rPr lang="fr-FR" sz="2000" dirty="0" err="1" smtClean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QUndoCommand</a:t>
            </a:r>
            <a:r>
              <a:rPr lang="fr-FR" sz="2000" dirty="0" smtClean="0">
                <a:solidFill>
                  <a:srgbClr val="2B91AF"/>
                </a:solidFill>
              </a:rPr>
              <a:t> </a:t>
            </a:r>
            <a:r>
              <a:rPr lang="fr-FR" sz="2000" dirty="0" smtClean="0"/>
              <a:t>pour gérer l’annulation</a:t>
            </a:r>
            <a:endParaRPr lang="fr-FR" sz="20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Benjamin ALBOUY-KISSI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46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fr-FR" sz="1200">
                <a:solidFill>
                  <a:srgbClr val="2F4E6C"/>
                </a:solidFill>
              </a:rPr>
              <a:t>Model – View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Patron MVC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Patron Modèle – Vue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Les modèles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Les éléments 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Les vues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Les délégués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Implémentation dans Qt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Exemple</a:t>
            </a:r>
          </a:p>
          <a:p>
            <a:pPr lvl="0"/>
            <a:r>
              <a:rPr lang="fr-FR" sz="1200">
                <a:solidFill>
                  <a:srgbClr val="2F4E6C"/>
                </a:solidFill>
              </a:rPr>
              <a:t>Annuler – Rétablir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Contexte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Le pattern Commande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Exemple</a:t>
            </a:r>
          </a:p>
          <a:p>
            <a:pPr lvl="0"/>
            <a:r>
              <a:rPr lang="fr-FR" sz="1200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Graphismes optimisés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Mécanisme Graphics View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La scène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La vue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Les éléments graphiques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Les classes</a:t>
            </a:r>
          </a:p>
          <a:p>
            <a:pPr lvl="1"/>
            <a:r>
              <a:rPr lang="fr-FR" sz="1100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Exemple</a:t>
            </a:r>
          </a:p>
          <a:p>
            <a:pPr lvl="0"/>
            <a:r>
              <a:rPr lang="fr-FR" sz="1200">
                <a:solidFill>
                  <a:srgbClr val="79D2FF"/>
                </a:solidFill>
              </a:rPr>
              <a:t>Sérialisation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Exemple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Le pattern visiteur</a:t>
            </a:r>
            <a:endParaRPr lang="fr-FR" sz="1100" dirty="0">
              <a:solidFill>
                <a:srgbClr val="79D2FF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2486110" y="2545879"/>
            <a:ext cx="6216766" cy="2300815"/>
          </a:xfrm>
          <a:prstGeom prst="roundRect">
            <a:avLst>
              <a:gd name="adj" fmla="val 4235"/>
            </a:avLst>
          </a:prstGeom>
          <a:solidFill>
            <a:schemeClr val="lt2"/>
          </a:solidFill>
          <a:ln>
            <a:solidFill>
              <a:schemeClr val="bg2"/>
            </a:solidFill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1200" b="1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QUndoCommandRectangle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redo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m_item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fr-FR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m_scene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fr-FR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addRect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m_Pos.rx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- </a:t>
            </a:r>
            <a:r>
              <a:rPr lang="fr-FR" sz="12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m_Pos.ry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- </a:t>
            </a:r>
            <a:r>
              <a:rPr lang="fr-FR" sz="12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2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2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m_item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fr-FR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setFlags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QGraphicsItem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ItemIsMovable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| </a:t>
            </a:r>
            <a:r>
              <a:rPr lang="fr-FR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QGraphicsItem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ItemIsSelectable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1200" b="1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QUndoCommandRectangle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::undo()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m_scene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fr-FR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removeItem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m_item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fr-F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5105399" y="1988107"/>
            <a:ext cx="3997693" cy="510778"/>
          </a:xfrm>
          <a:prstGeom prst="wedgeRoundRectCallout">
            <a:avLst>
              <a:gd name="adj1" fmla="val -82200"/>
              <a:gd name="adj2" fmla="val 6548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fr-FR" sz="1200" dirty="0" smtClean="0">
                <a:latin typeface="Calibri" panose="020F0502020204030204" pitchFamily="34" charset="0"/>
              </a:rPr>
              <a:t>La classe a été munie d’un pointeur vers l’élément créé, d’un pointeur vers la scène et de la position du clic dans la scène</a:t>
            </a:r>
          </a:p>
        </p:txBody>
      </p:sp>
      <p:sp>
        <p:nvSpPr>
          <p:cNvPr id="9" name="Rectangle à coins arrondis 8"/>
          <p:cNvSpPr/>
          <p:nvPr/>
        </p:nvSpPr>
        <p:spPr>
          <a:xfrm>
            <a:off x="7620000" y="3248252"/>
            <a:ext cx="1483092" cy="1123712"/>
          </a:xfrm>
          <a:prstGeom prst="wedgeRoundRectCallout">
            <a:avLst>
              <a:gd name="adj1" fmla="val -83713"/>
              <a:gd name="adj2" fmla="val -53393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fr-FR" sz="1200" dirty="0" smtClean="0">
                <a:latin typeface="Calibri" panose="020F0502020204030204" pitchFamily="34" charset="0"/>
              </a:rPr>
              <a:t>La méthode </a:t>
            </a:r>
            <a:r>
              <a:rPr lang="fr-F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addRect</a:t>
            </a:r>
            <a:r>
              <a:rPr lang="fr-FR" sz="1200" dirty="0" smtClean="0">
                <a:latin typeface="Calibri" panose="020F0502020204030204" pitchFamily="34" charset="0"/>
              </a:rPr>
              <a:t> ajoute un nouvel élément rectangle dans la scène</a:t>
            </a:r>
          </a:p>
        </p:txBody>
      </p:sp>
      <p:sp>
        <p:nvSpPr>
          <p:cNvPr id="10" name="Rectangle à coins arrondis 9"/>
          <p:cNvSpPr/>
          <p:nvPr/>
        </p:nvSpPr>
        <p:spPr>
          <a:xfrm>
            <a:off x="2286000" y="3656875"/>
            <a:ext cx="5334000" cy="306467"/>
          </a:xfrm>
          <a:prstGeom prst="wedgeRoundRectCallout">
            <a:avLst>
              <a:gd name="adj1" fmla="val -4344"/>
              <a:gd name="adj2" fmla="val -79793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fr-FR" sz="1200" dirty="0" smtClean="0">
                <a:latin typeface="Calibri" panose="020F0502020204030204" pitchFamily="34" charset="0"/>
              </a:rPr>
              <a:t>Configure l’élément pour le rendre automatiquement déplaçable et sélectionnable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5410200" y="4504849"/>
            <a:ext cx="2819400" cy="306467"/>
          </a:xfrm>
          <a:prstGeom prst="wedgeRoundRectCallout">
            <a:avLst>
              <a:gd name="adj1" fmla="val -58938"/>
              <a:gd name="adj2" fmla="val -32551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fr-FR" sz="1200" dirty="0" smtClean="0">
                <a:latin typeface="Calibri" panose="020F0502020204030204" pitchFamily="34" charset="0"/>
              </a:rPr>
              <a:t>Supprime l’élément précédemment créé</a:t>
            </a:r>
          </a:p>
        </p:txBody>
      </p:sp>
    </p:spTree>
    <p:extLst>
      <p:ext uri="{BB962C8B-B14F-4D97-AF65-F5344CB8AC3E}">
        <p14:creationId xmlns:p14="http://schemas.microsoft.com/office/powerpoint/2010/main" val="288798906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 smtClean="0"/>
              <a:t>Pour obtenir la position du clic, il faut que la scène soit un objet de type héritant de </a:t>
            </a:r>
            <a:r>
              <a:rPr lang="fr-FR" sz="2000" dirty="0" err="1" smtClean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QGraphicsScene</a:t>
            </a:r>
            <a:r>
              <a:rPr lang="fr-FR" sz="2000" dirty="0" smtClean="0">
                <a:solidFill>
                  <a:srgbClr val="2B91AF"/>
                </a:solidFill>
              </a:rPr>
              <a:t> </a:t>
            </a:r>
            <a:r>
              <a:rPr lang="fr-FR" sz="2000" dirty="0" smtClean="0"/>
              <a:t>dont la méthode </a:t>
            </a:r>
            <a:r>
              <a:rPr lang="fr-F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mousePressEvent</a:t>
            </a:r>
            <a:r>
              <a:rPr lang="fr-FR" sz="2000" dirty="0" smtClean="0"/>
              <a:t> a été surchargée</a:t>
            </a:r>
            <a:endParaRPr lang="fr-FR" sz="20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Benjamin ALBOUY-KISSI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47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fr-FR" sz="1200">
                <a:solidFill>
                  <a:srgbClr val="2F4E6C"/>
                </a:solidFill>
              </a:rPr>
              <a:t>Model – View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Patron MVC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Patron Modèle – Vue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Les modèles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Les éléments 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Les vues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Les délégués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Implémentation dans Qt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Exemple</a:t>
            </a:r>
          </a:p>
          <a:p>
            <a:pPr lvl="0"/>
            <a:r>
              <a:rPr lang="fr-FR" sz="1200">
                <a:solidFill>
                  <a:srgbClr val="2F4E6C"/>
                </a:solidFill>
              </a:rPr>
              <a:t>Annuler – Rétablir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Contexte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Le pattern Commande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Exemple</a:t>
            </a:r>
          </a:p>
          <a:p>
            <a:pPr lvl="0"/>
            <a:r>
              <a:rPr lang="fr-FR" sz="1200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Graphismes optimisés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Mécanisme Graphics View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La scène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La vue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Les éléments graphiques</a:t>
            </a:r>
          </a:p>
          <a:p>
            <a:pPr lvl="1"/>
            <a:r>
              <a:rPr lang="fr-FR" sz="1100">
                <a:solidFill>
                  <a:srgbClr val="2F4E6C"/>
                </a:solidFill>
              </a:rPr>
              <a:t>Les classes</a:t>
            </a:r>
          </a:p>
          <a:p>
            <a:pPr lvl="1"/>
            <a:r>
              <a:rPr lang="fr-FR" sz="1100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Exemple</a:t>
            </a:r>
          </a:p>
          <a:p>
            <a:pPr lvl="0"/>
            <a:r>
              <a:rPr lang="fr-FR" sz="1200">
                <a:solidFill>
                  <a:srgbClr val="79D2FF"/>
                </a:solidFill>
              </a:rPr>
              <a:t>Sérialisation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Exemple</a:t>
            </a:r>
          </a:p>
          <a:p>
            <a:pPr lvl="1"/>
            <a:r>
              <a:rPr lang="fr-FR" sz="1100">
                <a:solidFill>
                  <a:srgbClr val="79D2FF"/>
                </a:solidFill>
              </a:rPr>
              <a:t>Le pattern visiteur</a:t>
            </a:r>
            <a:endParaRPr lang="fr-FR" sz="1100" dirty="0">
              <a:solidFill>
                <a:srgbClr val="79D2FF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2311518" y="2209323"/>
            <a:ext cx="6726521" cy="2502256"/>
          </a:xfrm>
          <a:prstGeom prst="roundRect">
            <a:avLst>
              <a:gd name="adj" fmla="val 4235"/>
            </a:avLst>
          </a:prstGeom>
          <a:solidFill>
            <a:schemeClr val="lt2"/>
          </a:solidFill>
          <a:ln>
            <a:solidFill>
              <a:schemeClr val="bg2"/>
            </a:solidFill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1200" b="1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QMaGraphicsScene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mousePressEvent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QGraphicsSceneMouseEvent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fr-FR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mouseEvent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2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mouseEvent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-&gt;buttons() == </a:t>
            </a:r>
            <a:r>
              <a:rPr lang="fr-FR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Qt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LeftButton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&amp;&amp; </a:t>
            </a:r>
            <a:r>
              <a:rPr lang="fr-FR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m_curCommand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</a:t>
            </a:r>
            <a:r>
              <a:rPr lang="fr-FR" sz="1200" b="1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m_curCommand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fr-FR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m_Pos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fr-FR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mouseEvent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fr-FR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scenePos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m_undoStack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-&gt;push(</a:t>
            </a:r>
            <a:r>
              <a:rPr lang="fr-FR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m_curCommand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-&gt;clone());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200" b="1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QGraphicsScene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mousePressEvent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2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mouseEvent</a:t>
            </a: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fr-F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7315200" y="3028950"/>
            <a:ext cx="1483092" cy="1123712"/>
          </a:xfrm>
          <a:prstGeom prst="wedgeRoundRectCallout">
            <a:avLst>
              <a:gd name="adj1" fmla="val -100668"/>
              <a:gd name="adj2" fmla="val -37797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fr-F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m_curCommand</a:t>
            </a:r>
            <a:r>
              <a:rPr lang="fr-FR" sz="1200" dirty="0" smtClean="0">
                <a:latin typeface="Calibri" panose="020F0502020204030204" pitchFamily="34" charset="0"/>
              </a:rPr>
              <a:t> est l’objet </a:t>
            </a:r>
            <a:r>
              <a:rPr lang="fr-FR" sz="1200" dirty="0" err="1" smtClean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QUndoCommand</a:t>
            </a:r>
            <a:r>
              <a:rPr lang="fr-FR" sz="1200" dirty="0" smtClean="0">
                <a:solidFill>
                  <a:srgbClr val="2B91AF"/>
                </a:solidFill>
                <a:latin typeface="Calibri" panose="020F0502020204030204" pitchFamily="34" charset="0"/>
              </a:rPr>
              <a:t> </a:t>
            </a:r>
            <a:r>
              <a:rPr lang="fr-FR" sz="1200" dirty="0" smtClean="0">
                <a:latin typeface="Calibri" panose="020F0502020204030204" pitchFamily="34" charset="0"/>
              </a:rPr>
              <a:t>de création de forme</a:t>
            </a:r>
          </a:p>
        </p:txBody>
      </p:sp>
    </p:spTree>
    <p:extLst>
      <p:ext uri="{BB962C8B-B14F-4D97-AF65-F5344CB8AC3E}">
        <p14:creationId xmlns:p14="http://schemas.microsoft.com/office/powerpoint/2010/main" val="152521848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classes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Benjamin ALBOUY-KISSI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48</a:t>
            </a:fld>
            <a:endParaRPr lang="fr-FR" dirty="0"/>
          </a:p>
        </p:txBody>
      </p:sp>
      <p:grpSp>
        <p:nvGrpSpPr>
          <p:cNvPr id="159" name="Groupe 158"/>
          <p:cNvGrpSpPr/>
          <p:nvPr/>
        </p:nvGrpSpPr>
        <p:grpSpPr>
          <a:xfrm>
            <a:off x="915755" y="1087438"/>
            <a:ext cx="3528360" cy="1800869"/>
            <a:chOff x="915755" y="1087438"/>
            <a:chExt cx="3528360" cy="1800869"/>
          </a:xfrm>
        </p:grpSpPr>
        <p:sp>
          <p:nvSpPr>
            <p:cNvPr id="31" name="Rectangle 26"/>
            <p:cNvSpPr>
              <a:spLocks noChangeArrowheads="1"/>
            </p:cNvSpPr>
            <p:nvPr/>
          </p:nvSpPr>
          <p:spPr bwMode="auto">
            <a:xfrm>
              <a:off x="915755" y="2315970"/>
              <a:ext cx="704414" cy="54088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Line 27"/>
            <p:cNvSpPr>
              <a:spLocks noChangeShapeType="1"/>
            </p:cNvSpPr>
            <p:nvPr/>
          </p:nvSpPr>
          <p:spPr bwMode="auto">
            <a:xfrm>
              <a:off x="915755" y="2475302"/>
              <a:ext cx="704414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>
              <a:off x="915755" y="2645116"/>
              <a:ext cx="704414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Rectangle 29"/>
            <p:cNvSpPr>
              <a:spLocks noChangeArrowheads="1"/>
            </p:cNvSpPr>
            <p:nvPr/>
          </p:nvSpPr>
          <p:spPr bwMode="auto">
            <a:xfrm>
              <a:off x="955589" y="2362741"/>
              <a:ext cx="646011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QGraphicsItem</a:t>
              </a:r>
              <a:endPara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Rectangle 30"/>
            <p:cNvSpPr>
              <a:spLocks noChangeArrowheads="1"/>
            </p:cNvSpPr>
            <p:nvPr/>
          </p:nvSpPr>
          <p:spPr bwMode="auto">
            <a:xfrm>
              <a:off x="2605510" y="1087438"/>
              <a:ext cx="800852" cy="54088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Line 31"/>
            <p:cNvSpPr>
              <a:spLocks noChangeShapeType="1"/>
            </p:cNvSpPr>
            <p:nvPr/>
          </p:nvSpPr>
          <p:spPr bwMode="auto">
            <a:xfrm>
              <a:off x="2605510" y="1246770"/>
              <a:ext cx="800852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Line 32"/>
            <p:cNvSpPr>
              <a:spLocks noChangeShapeType="1"/>
            </p:cNvSpPr>
            <p:nvPr/>
          </p:nvSpPr>
          <p:spPr bwMode="auto">
            <a:xfrm>
              <a:off x="2605510" y="1416585"/>
              <a:ext cx="800852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Rectangle 33"/>
            <p:cNvSpPr>
              <a:spLocks noChangeArrowheads="1"/>
            </p:cNvSpPr>
            <p:nvPr/>
          </p:nvSpPr>
          <p:spPr bwMode="auto">
            <a:xfrm>
              <a:off x="2636958" y="1134207"/>
              <a:ext cx="735779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QUndoCommand</a:t>
              </a:r>
              <a:endPara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Rectangle 34"/>
            <p:cNvSpPr>
              <a:spLocks noChangeArrowheads="1"/>
            </p:cNvSpPr>
            <p:nvPr/>
          </p:nvSpPr>
          <p:spPr bwMode="auto">
            <a:xfrm>
              <a:off x="2389575" y="2315970"/>
              <a:ext cx="1230629" cy="572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Line 35"/>
            <p:cNvSpPr>
              <a:spLocks noChangeShapeType="1"/>
            </p:cNvSpPr>
            <p:nvPr/>
          </p:nvSpPr>
          <p:spPr bwMode="auto">
            <a:xfrm>
              <a:off x="2389575" y="2475302"/>
              <a:ext cx="1230629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Rectangle 36"/>
            <p:cNvSpPr>
              <a:spLocks noChangeArrowheads="1"/>
            </p:cNvSpPr>
            <p:nvPr/>
          </p:nvSpPr>
          <p:spPr bwMode="auto">
            <a:xfrm>
              <a:off x="2406346" y="2543036"/>
              <a:ext cx="737381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+m_Pos : QPointF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Line 37"/>
            <p:cNvSpPr>
              <a:spLocks noChangeShapeType="1"/>
            </p:cNvSpPr>
            <p:nvPr/>
          </p:nvSpPr>
          <p:spPr bwMode="auto">
            <a:xfrm>
              <a:off x="2389575" y="2676563"/>
              <a:ext cx="1230629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38"/>
            <p:cNvSpPr>
              <a:spLocks noChangeArrowheads="1"/>
            </p:cNvSpPr>
            <p:nvPr/>
          </p:nvSpPr>
          <p:spPr bwMode="auto">
            <a:xfrm>
              <a:off x="2509073" y="2362741"/>
              <a:ext cx="1014701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QUndoCommandCreate</a:t>
              </a:r>
              <a:endPara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4" name="Rectangle 79"/>
            <p:cNvSpPr>
              <a:spLocks noChangeArrowheads="1"/>
            </p:cNvSpPr>
            <p:nvPr/>
          </p:nvSpPr>
          <p:spPr bwMode="auto">
            <a:xfrm>
              <a:off x="1739669" y="2366780"/>
              <a:ext cx="343043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0" i="0" u="none" strike="noStrike" cap="none" normalizeH="0" baseline="0" smtClean="0">
                  <a:ln>
                    <a:noFill/>
                  </a:ln>
                  <a:effectLst/>
                  <a:latin typeface="Segoe UI" panose="020B0502040204020203" pitchFamily="34" charset="0"/>
                </a:rPr>
                <a:t>#</a:t>
              </a:r>
              <a:r>
                <a:rPr kumimoji="0" lang="fr-FR" altLang="fr-FR" sz="700" b="0" i="0" u="none" strike="noStrike" cap="none" normalizeH="0" baseline="0" dirty="0" err="1" smtClean="0">
                  <a:ln>
                    <a:noFill/>
                  </a:ln>
                  <a:effectLst/>
                  <a:latin typeface="Segoe UI" panose="020B0502040204020203" pitchFamily="34" charset="0"/>
                </a:rPr>
                <a:t>m_item</a:t>
              </a:r>
              <a:endParaRPr kumimoji="0" lang="fr-FR" altLang="fr-FR" sz="1800" b="0" i="0" u="none" strike="noStrike" cap="none" normalizeH="0" baseline="0" dirty="0" smtClean="0">
                <a:ln>
                  <a:noFill/>
                </a:ln>
                <a:effectLst/>
              </a:endParaRPr>
            </a:p>
          </p:txBody>
        </p:sp>
        <p:sp>
          <p:nvSpPr>
            <p:cNvPr id="85" name="Rectangle 80"/>
            <p:cNvSpPr>
              <a:spLocks noChangeArrowheads="1"/>
            </p:cNvSpPr>
            <p:nvPr/>
          </p:nvSpPr>
          <p:spPr bwMode="auto">
            <a:xfrm>
              <a:off x="3945156" y="1138250"/>
              <a:ext cx="391133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0" i="0" u="none" strike="noStrike" cap="none" normalizeH="0" baseline="0" dirty="0" smtClean="0">
                  <a:ln>
                    <a:noFill/>
                  </a:ln>
                  <a:effectLst/>
                  <a:latin typeface="Segoe UI" panose="020B0502040204020203" pitchFamily="34" charset="0"/>
                </a:rPr>
                <a:t>#</a:t>
              </a:r>
              <a:r>
                <a:rPr kumimoji="0" lang="fr-FR" altLang="fr-FR" sz="700" b="0" i="0" u="none" strike="noStrike" cap="none" normalizeH="0" baseline="0" dirty="0" err="1" smtClean="0">
                  <a:ln>
                    <a:noFill/>
                  </a:ln>
                  <a:effectLst/>
                  <a:latin typeface="Segoe UI" panose="020B0502040204020203" pitchFamily="34" charset="0"/>
                </a:rPr>
                <a:t>m_scene</a:t>
              </a:r>
              <a:endParaRPr kumimoji="0" lang="fr-FR" altLang="fr-FR" sz="1800" b="0" i="0" u="none" strike="noStrike" cap="none" normalizeH="0" baseline="0" dirty="0" smtClean="0">
                <a:ln>
                  <a:noFill/>
                </a:ln>
                <a:effectLst/>
              </a:endParaRPr>
            </a:p>
          </p:txBody>
        </p:sp>
        <p:sp>
          <p:nvSpPr>
            <p:cNvPr id="89" name="Rectangle 84"/>
            <p:cNvSpPr>
              <a:spLocks noChangeArrowheads="1"/>
            </p:cNvSpPr>
            <p:nvPr/>
          </p:nvSpPr>
          <p:spPr bwMode="auto">
            <a:xfrm>
              <a:off x="3628588" y="2643516"/>
              <a:ext cx="684483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0" i="0" u="none" strike="noStrike" cap="none" normalizeH="0" baseline="0" smtClean="0">
                  <a:ln>
                    <a:noFill/>
                  </a:ln>
                  <a:effectLst/>
                  <a:latin typeface="Segoe UI" panose="020B0502040204020203" pitchFamily="34" charset="0"/>
                </a:rPr>
                <a:t>-m_curCommand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effectLst/>
              </a:endParaRPr>
            </a:p>
          </p:txBody>
        </p:sp>
        <p:sp>
          <p:nvSpPr>
            <p:cNvPr id="90" name="Line 85"/>
            <p:cNvSpPr>
              <a:spLocks noChangeShapeType="1"/>
            </p:cNvSpPr>
            <p:nvPr/>
          </p:nvSpPr>
          <p:spPr bwMode="auto">
            <a:xfrm>
              <a:off x="3001744" y="1638810"/>
              <a:ext cx="0" cy="666678"/>
            </a:xfrm>
            <a:prstGeom prst="line">
              <a:avLst/>
            </a:prstGeom>
            <a:noFill/>
            <a:ln w="4763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" name="Freeform 86"/>
            <p:cNvSpPr>
              <a:spLocks/>
            </p:cNvSpPr>
            <p:nvPr/>
          </p:nvSpPr>
          <p:spPr bwMode="auto">
            <a:xfrm>
              <a:off x="2953524" y="1638810"/>
              <a:ext cx="96438" cy="127885"/>
            </a:xfrm>
            <a:custGeom>
              <a:avLst/>
              <a:gdLst>
                <a:gd name="T0" fmla="*/ 120 w 240"/>
                <a:gd name="T1" fmla="*/ 0 h 240"/>
                <a:gd name="T2" fmla="*/ 0 w 240"/>
                <a:gd name="T3" fmla="*/ 240 h 240"/>
                <a:gd name="T4" fmla="*/ 240 w 240"/>
                <a:gd name="T5" fmla="*/ 240 h 240"/>
                <a:gd name="T6" fmla="*/ 120 w 240"/>
                <a:gd name="T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0" y="240"/>
                  </a:lnTo>
                  <a:lnTo>
                    <a:pt x="240" y="24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chemeClr val="accent2"/>
            </a:solidFill>
            <a:ln w="4763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" name="Freeform 87"/>
            <p:cNvSpPr>
              <a:spLocks/>
            </p:cNvSpPr>
            <p:nvPr/>
          </p:nvSpPr>
          <p:spPr bwMode="auto">
            <a:xfrm>
              <a:off x="2953524" y="1638810"/>
              <a:ext cx="96438" cy="127885"/>
            </a:xfrm>
            <a:custGeom>
              <a:avLst/>
              <a:gdLst>
                <a:gd name="T0" fmla="*/ 120 w 240"/>
                <a:gd name="T1" fmla="*/ 0 h 240"/>
                <a:gd name="T2" fmla="*/ 0 w 240"/>
                <a:gd name="T3" fmla="*/ 240 h 240"/>
                <a:gd name="T4" fmla="*/ 240 w 240"/>
                <a:gd name="T5" fmla="*/ 240 h 240"/>
                <a:gd name="T6" fmla="*/ 120 w 240"/>
                <a:gd name="T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0" y="240"/>
                  </a:lnTo>
                  <a:lnTo>
                    <a:pt x="240" y="24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chemeClr val="accent2"/>
            </a:solidFill>
            <a:ln w="4763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" name="Line 88"/>
            <p:cNvSpPr>
              <a:spLocks noChangeShapeType="1"/>
            </p:cNvSpPr>
            <p:nvPr/>
          </p:nvSpPr>
          <p:spPr bwMode="auto">
            <a:xfrm flipH="1">
              <a:off x="1676775" y="2582222"/>
              <a:ext cx="515732" cy="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" name="Freeform 89"/>
            <p:cNvSpPr>
              <a:spLocks/>
            </p:cNvSpPr>
            <p:nvPr/>
          </p:nvSpPr>
          <p:spPr bwMode="auto">
            <a:xfrm>
              <a:off x="2192506" y="2517231"/>
              <a:ext cx="190779" cy="127885"/>
            </a:xfrm>
            <a:custGeom>
              <a:avLst/>
              <a:gdLst>
                <a:gd name="T0" fmla="*/ 480 w 480"/>
                <a:gd name="T1" fmla="*/ 120 h 240"/>
                <a:gd name="T2" fmla="*/ 240 w 480"/>
                <a:gd name="T3" fmla="*/ 0 h 240"/>
                <a:gd name="T4" fmla="*/ 0 w 480"/>
                <a:gd name="T5" fmla="*/ 120 h 240"/>
                <a:gd name="T6" fmla="*/ 240 w 480"/>
                <a:gd name="T7" fmla="*/ 240 h 240"/>
                <a:gd name="T8" fmla="*/ 480 w 480"/>
                <a:gd name="T9" fmla="*/ 12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0" h="240">
                  <a:moveTo>
                    <a:pt x="480" y="120"/>
                  </a:moveTo>
                  <a:lnTo>
                    <a:pt x="240" y="0"/>
                  </a:lnTo>
                  <a:lnTo>
                    <a:pt x="0" y="120"/>
                  </a:lnTo>
                  <a:lnTo>
                    <a:pt x="240" y="240"/>
                  </a:lnTo>
                  <a:lnTo>
                    <a:pt x="480" y="120"/>
                  </a:lnTo>
                  <a:close/>
                </a:path>
              </a:pathLst>
            </a:custGeom>
            <a:noFill/>
            <a:ln w="6350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" name="Line 90"/>
            <p:cNvSpPr>
              <a:spLocks noChangeShapeType="1"/>
            </p:cNvSpPr>
            <p:nvPr/>
          </p:nvSpPr>
          <p:spPr bwMode="auto">
            <a:xfrm>
              <a:off x="1676775" y="2582222"/>
              <a:ext cx="94342" cy="62894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" name="Line 91"/>
            <p:cNvSpPr>
              <a:spLocks noChangeShapeType="1"/>
            </p:cNvSpPr>
            <p:nvPr/>
          </p:nvSpPr>
          <p:spPr bwMode="auto">
            <a:xfrm flipV="1">
              <a:off x="1676775" y="2517231"/>
              <a:ext cx="94342" cy="6499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" name="Oval 92"/>
            <p:cNvSpPr>
              <a:spLocks noChangeArrowheads="1"/>
            </p:cNvSpPr>
            <p:nvPr/>
          </p:nvSpPr>
          <p:spPr bwMode="auto">
            <a:xfrm>
              <a:off x="1628555" y="2546582"/>
              <a:ext cx="50315" cy="691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" name="Line 103"/>
            <p:cNvSpPr>
              <a:spLocks noChangeShapeType="1"/>
            </p:cNvSpPr>
            <p:nvPr/>
          </p:nvSpPr>
          <p:spPr bwMode="auto">
            <a:xfrm flipH="1">
              <a:off x="3674710" y="2582222"/>
              <a:ext cx="515732" cy="0"/>
            </a:xfrm>
            <a:prstGeom prst="line">
              <a:avLst/>
            </a:prstGeom>
            <a:noFill/>
            <a:ln w="4763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" name="Freeform 104"/>
            <p:cNvSpPr>
              <a:spLocks/>
            </p:cNvSpPr>
            <p:nvPr/>
          </p:nvSpPr>
          <p:spPr bwMode="auto">
            <a:xfrm>
              <a:off x="4190442" y="2517231"/>
              <a:ext cx="190779" cy="127885"/>
            </a:xfrm>
            <a:custGeom>
              <a:avLst/>
              <a:gdLst>
                <a:gd name="T0" fmla="*/ 480 w 480"/>
                <a:gd name="T1" fmla="*/ 120 h 240"/>
                <a:gd name="T2" fmla="*/ 240 w 480"/>
                <a:gd name="T3" fmla="*/ 0 h 240"/>
                <a:gd name="T4" fmla="*/ 0 w 480"/>
                <a:gd name="T5" fmla="*/ 120 h 240"/>
                <a:gd name="T6" fmla="*/ 240 w 480"/>
                <a:gd name="T7" fmla="*/ 240 h 240"/>
                <a:gd name="T8" fmla="*/ 480 w 480"/>
                <a:gd name="T9" fmla="*/ 12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0" h="240">
                  <a:moveTo>
                    <a:pt x="480" y="120"/>
                  </a:moveTo>
                  <a:lnTo>
                    <a:pt x="240" y="0"/>
                  </a:lnTo>
                  <a:lnTo>
                    <a:pt x="0" y="120"/>
                  </a:lnTo>
                  <a:lnTo>
                    <a:pt x="240" y="240"/>
                  </a:lnTo>
                  <a:lnTo>
                    <a:pt x="480" y="120"/>
                  </a:lnTo>
                  <a:close/>
                </a:path>
              </a:pathLst>
            </a:custGeom>
            <a:noFill/>
            <a:ln w="4763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" name="Line 105"/>
            <p:cNvSpPr>
              <a:spLocks noChangeShapeType="1"/>
            </p:cNvSpPr>
            <p:nvPr/>
          </p:nvSpPr>
          <p:spPr bwMode="auto">
            <a:xfrm>
              <a:off x="3674710" y="2582222"/>
              <a:ext cx="96438" cy="62894"/>
            </a:xfrm>
            <a:prstGeom prst="line">
              <a:avLst/>
            </a:prstGeom>
            <a:noFill/>
            <a:ln w="4763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" name="Line 106"/>
            <p:cNvSpPr>
              <a:spLocks noChangeShapeType="1"/>
            </p:cNvSpPr>
            <p:nvPr/>
          </p:nvSpPr>
          <p:spPr bwMode="auto">
            <a:xfrm flipV="1">
              <a:off x="3674710" y="2517231"/>
              <a:ext cx="96438" cy="64991"/>
            </a:xfrm>
            <a:prstGeom prst="line">
              <a:avLst/>
            </a:prstGeom>
            <a:noFill/>
            <a:ln w="4763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" name="Oval 107"/>
            <p:cNvSpPr>
              <a:spLocks noChangeArrowheads="1"/>
            </p:cNvSpPr>
            <p:nvPr/>
          </p:nvSpPr>
          <p:spPr bwMode="auto">
            <a:xfrm>
              <a:off x="3628588" y="2546582"/>
              <a:ext cx="50315" cy="691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" name="Line 111"/>
            <p:cNvSpPr>
              <a:spLocks noChangeShapeType="1"/>
            </p:cNvSpPr>
            <p:nvPr/>
          </p:nvSpPr>
          <p:spPr bwMode="auto">
            <a:xfrm>
              <a:off x="3819368" y="2359996"/>
              <a:ext cx="324954" cy="0"/>
            </a:xfrm>
            <a:prstGeom prst="line">
              <a:avLst/>
            </a:prstGeom>
            <a:noFill/>
            <a:ln w="4763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" name="Line 112"/>
            <p:cNvSpPr>
              <a:spLocks noChangeShapeType="1"/>
            </p:cNvSpPr>
            <p:nvPr/>
          </p:nvSpPr>
          <p:spPr bwMode="auto">
            <a:xfrm flipV="1">
              <a:off x="4144320" y="1351593"/>
              <a:ext cx="0" cy="1008403"/>
            </a:xfrm>
            <a:prstGeom prst="line">
              <a:avLst/>
            </a:prstGeom>
            <a:noFill/>
            <a:ln w="4763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" name="Line 113"/>
            <p:cNvSpPr>
              <a:spLocks noChangeShapeType="1"/>
            </p:cNvSpPr>
            <p:nvPr/>
          </p:nvSpPr>
          <p:spPr bwMode="auto">
            <a:xfrm>
              <a:off x="4144320" y="1351593"/>
              <a:ext cx="253674" cy="0"/>
            </a:xfrm>
            <a:prstGeom prst="line">
              <a:avLst/>
            </a:prstGeom>
            <a:noFill/>
            <a:ln w="4763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" name="Freeform 114"/>
            <p:cNvSpPr>
              <a:spLocks/>
            </p:cNvSpPr>
            <p:nvPr/>
          </p:nvSpPr>
          <p:spPr bwMode="auto">
            <a:xfrm>
              <a:off x="3628588" y="2295005"/>
              <a:ext cx="190779" cy="127885"/>
            </a:xfrm>
            <a:custGeom>
              <a:avLst/>
              <a:gdLst>
                <a:gd name="T0" fmla="*/ 0 w 480"/>
                <a:gd name="T1" fmla="*/ 120 h 240"/>
                <a:gd name="T2" fmla="*/ 240 w 480"/>
                <a:gd name="T3" fmla="*/ 240 h 240"/>
                <a:gd name="T4" fmla="*/ 480 w 480"/>
                <a:gd name="T5" fmla="*/ 120 h 240"/>
                <a:gd name="T6" fmla="*/ 240 w 480"/>
                <a:gd name="T7" fmla="*/ 0 h 240"/>
                <a:gd name="T8" fmla="*/ 0 w 480"/>
                <a:gd name="T9" fmla="*/ 12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0" h="240">
                  <a:moveTo>
                    <a:pt x="0" y="120"/>
                  </a:moveTo>
                  <a:lnTo>
                    <a:pt x="240" y="240"/>
                  </a:lnTo>
                  <a:lnTo>
                    <a:pt x="480" y="120"/>
                  </a:lnTo>
                  <a:lnTo>
                    <a:pt x="240" y="0"/>
                  </a:lnTo>
                  <a:lnTo>
                    <a:pt x="0" y="120"/>
                  </a:lnTo>
                  <a:close/>
                </a:path>
              </a:pathLst>
            </a:custGeom>
            <a:noFill/>
            <a:ln w="4763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" name="Line 115"/>
            <p:cNvSpPr>
              <a:spLocks noChangeShapeType="1"/>
            </p:cNvSpPr>
            <p:nvPr/>
          </p:nvSpPr>
          <p:spPr bwMode="auto">
            <a:xfrm flipH="1" flipV="1">
              <a:off x="4301556" y="1288699"/>
              <a:ext cx="96438" cy="62894"/>
            </a:xfrm>
            <a:prstGeom prst="line">
              <a:avLst/>
            </a:prstGeom>
            <a:noFill/>
            <a:ln w="4763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" name="Line 116"/>
            <p:cNvSpPr>
              <a:spLocks noChangeShapeType="1"/>
            </p:cNvSpPr>
            <p:nvPr/>
          </p:nvSpPr>
          <p:spPr bwMode="auto">
            <a:xfrm flipH="1">
              <a:off x="4301556" y="1351593"/>
              <a:ext cx="96438" cy="64991"/>
            </a:xfrm>
            <a:prstGeom prst="line">
              <a:avLst/>
            </a:prstGeom>
            <a:noFill/>
            <a:ln w="4763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2" name="Oval 117"/>
            <p:cNvSpPr>
              <a:spLocks noChangeArrowheads="1"/>
            </p:cNvSpPr>
            <p:nvPr/>
          </p:nvSpPr>
          <p:spPr bwMode="auto">
            <a:xfrm>
              <a:off x="4393800" y="1318050"/>
              <a:ext cx="50315" cy="67087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161" name="Groupe 160"/>
          <p:cNvGrpSpPr/>
          <p:nvPr/>
        </p:nvGrpSpPr>
        <p:grpSpPr>
          <a:xfrm>
            <a:off x="7515445" y="1087438"/>
            <a:ext cx="698125" cy="3666728"/>
            <a:chOff x="7515445" y="1087438"/>
            <a:chExt cx="698125" cy="3666728"/>
          </a:xfrm>
        </p:grpSpPr>
        <p:sp>
          <p:nvSpPr>
            <p:cNvPr id="76" name="Rectangle 71"/>
            <p:cNvSpPr>
              <a:spLocks noChangeArrowheads="1"/>
            </p:cNvSpPr>
            <p:nvPr/>
          </p:nvSpPr>
          <p:spPr bwMode="auto">
            <a:xfrm>
              <a:off x="7515445" y="1087438"/>
              <a:ext cx="698125" cy="54088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7" name="Line 72"/>
            <p:cNvSpPr>
              <a:spLocks noChangeShapeType="1"/>
            </p:cNvSpPr>
            <p:nvPr/>
          </p:nvSpPr>
          <p:spPr bwMode="auto">
            <a:xfrm>
              <a:off x="7515445" y="1246770"/>
              <a:ext cx="698125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8" name="Line 73"/>
            <p:cNvSpPr>
              <a:spLocks noChangeShapeType="1"/>
            </p:cNvSpPr>
            <p:nvPr/>
          </p:nvSpPr>
          <p:spPr bwMode="auto">
            <a:xfrm>
              <a:off x="7515445" y="1416585"/>
              <a:ext cx="698125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9" name="Rectangle 74"/>
            <p:cNvSpPr>
              <a:spLocks noChangeArrowheads="1"/>
            </p:cNvSpPr>
            <p:nvPr/>
          </p:nvSpPr>
          <p:spPr bwMode="auto">
            <a:xfrm>
              <a:off x="7555278" y="1127917"/>
              <a:ext cx="634789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QMainWindow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" name="Rectangle 75"/>
            <p:cNvSpPr>
              <a:spLocks noChangeArrowheads="1"/>
            </p:cNvSpPr>
            <p:nvPr/>
          </p:nvSpPr>
          <p:spPr bwMode="auto">
            <a:xfrm>
              <a:off x="7546892" y="1967956"/>
              <a:ext cx="635231" cy="278621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1" name="Line 76"/>
            <p:cNvSpPr>
              <a:spLocks noChangeShapeType="1"/>
            </p:cNvSpPr>
            <p:nvPr/>
          </p:nvSpPr>
          <p:spPr bwMode="auto">
            <a:xfrm>
              <a:off x="7546892" y="2125192"/>
              <a:ext cx="63523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2" name="Line 77"/>
            <p:cNvSpPr>
              <a:spLocks noChangeShapeType="1"/>
            </p:cNvSpPr>
            <p:nvPr/>
          </p:nvSpPr>
          <p:spPr bwMode="auto">
            <a:xfrm>
              <a:off x="7546892" y="2295005"/>
              <a:ext cx="63523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3" name="Rectangle 78"/>
            <p:cNvSpPr>
              <a:spLocks noChangeArrowheads="1"/>
            </p:cNvSpPr>
            <p:nvPr/>
          </p:nvSpPr>
          <p:spPr bwMode="auto">
            <a:xfrm>
              <a:off x="7578339" y="2008436"/>
              <a:ext cx="567463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MainWindow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0" name="Line 125"/>
            <p:cNvSpPr>
              <a:spLocks noChangeShapeType="1"/>
            </p:cNvSpPr>
            <p:nvPr/>
          </p:nvSpPr>
          <p:spPr bwMode="auto">
            <a:xfrm>
              <a:off x="7863459" y="1638810"/>
              <a:ext cx="0" cy="318664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1" name="Freeform 126"/>
            <p:cNvSpPr>
              <a:spLocks/>
            </p:cNvSpPr>
            <p:nvPr/>
          </p:nvSpPr>
          <p:spPr bwMode="auto">
            <a:xfrm>
              <a:off x="7817336" y="1638810"/>
              <a:ext cx="94342" cy="127885"/>
            </a:xfrm>
            <a:custGeom>
              <a:avLst/>
              <a:gdLst>
                <a:gd name="T0" fmla="*/ 120 w 240"/>
                <a:gd name="T1" fmla="*/ 0 h 240"/>
                <a:gd name="T2" fmla="*/ 0 w 240"/>
                <a:gd name="T3" fmla="*/ 240 h 240"/>
                <a:gd name="T4" fmla="*/ 240 w 240"/>
                <a:gd name="T5" fmla="*/ 240 h 240"/>
                <a:gd name="T6" fmla="*/ 120 w 240"/>
                <a:gd name="T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0" y="240"/>
                  </a:lnTo>
                  <a:lnTo>
                    <a:pt x="240" y="24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chemeClr val="tx1"/>
            </a:solidFill>
            <a:ln w="635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2" name="Freeform 127"/>
            <p:cNvSpPr>
              <a:spLocks/>
            </p:cNvSpPr>
            <p:nvPr/>
          </p:nvSpPr>
          <p:spPr bwMode="auto">
            <a:xfrm>
              <a:off x="7817336" y="1638810"/>
              <a:ext cx="94342" cy="127885"/>
            </a:xfrm>
            <a:custGeom>
              <a:avLst/>
              <a:gdLst>
                <a:gd name="T0" fmla="*/ 120 w 240"/>
                <a:gd name="T1" fmla="*/ 0 h 240"/>
                <a:gd name="T2" fmla="*/ 0 w 240"/>
                <a:gd name="T3" fmla="*/ 240 h 240"/>
                <a:gd name="T4" fmla="*/ 240 w 240"/>
                <a:gd name="T5" fmla="*/ 240 h 240"/>
                <a:gd name="T6" fmla="*/ 120 w 240"/>
                <a:gd name="T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0" y="240"/>
                  </a:lnTo>
                  <a:lnTo>
                    <a:pt x="240" y="24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chemeClr val="tx1"/>
            </a:solidFill>
            <a:ln w="635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163" name="Groupe 162"/>
          <p:cNvGrpSpPr/>
          <p:nvPr/>
        </p:nvGrpSpPr>
        <p:grpSpPr>
          <a:xfrm>
            <a:off x="5683129" y="1087438"/>
            <a:ext cx="1855377" cy="1377382"/>
            <a:chOff x="5683129" y="1087438"/>
            <a:chExt cx="1855377" cy="1377382"/>
          </a:xfrm>
        </p:grpSpPr>
        <p:sp>
          <p:nvSpPr>
            <p:cNvPr id="67" name="Rectangle 62"/>
            <p:cNvSpPr>
              <a:spLocks noChangeArrowheads="1"/>
            </p:cNvSpPr>
            <p:nvPr/>
          </p:nvSpPr>
          <p:spPr bwMode="auto">
            <a:xfrm>
              <a:off x="5936803" y="1087438"/>
              <a:ext cx="706511" cy="54088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8" name="Line 63"/>
            <p:cNvSpPr>
              <a:spLocks noChangeShapeType="1"/>
            </p:cNvSpPr>
            <p:nvPr/>
          </p:nvSpPr>
          <p:spPr bwMode="auto">
            <a:xfrm>
              <a:off x="5936803" y="1246770"/>
              <a:ext cx="7065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9" name="Line 64"/>
            <p:cNvSpPr>
              <a:spLocks noChangeShapeType="1"/>
            </p:cNvSpPr>
            <p:nvPr/>
          </p:nvSpPr>
          <p:spPr bwMode="auto">
            <a:xfrm>
              <a:off x="5936803" y="1416585"/>
              <a:ext cx="7065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0" name="Rectangle 65"/>
            <p:cNvSpPr>
              <a:spLocks noChangeArrowheads="1"/>
            </p:cNvSpPr>
            <p:nvPr/>
          </p:nvSpPr>
          <p:spPr bwMode="auto">
            <a:xfrm>
              <a:off x="5968249" y="1127917"/>
              <a:ext cx="639599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QGraphicsView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" name="Rectangle 66"/>
            <p:cNvSpPr>
              <a:spLocks noChangeArrowheads="1"/>
            </p:cNvSpPr>
            <p:nvPr/>
          </p:nvSpPr>
          <p:spPr bwMode="auto">
            <a:xfrm>
              <a:off x="5683129" y="1892483"/>
              <a:ext cx="1205471" cy="572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2" name="Line 67"/>
            <p:cNvSpPr>
              <a:spLocks noChangeShapeType="1"/>
            </p:cNvSpPr>
            <p:nvPr/>
          </p:nvSpPr>
          <p:spPr bwMode="auto">
            <a:xfrm>
              <a:off x="5683129" y="2051815"/>
              <a:ext cx="120547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3" name="Line 68"/>
            <p:cNvSpPr>
              <a:spLocks noChangeShapeType="1"/>
            </p:cNvSpPr>
            <p:nvPr/>
          </p:nvSpPr>
          <p:spPr bwMode="auto">
            <a:xfrm>
              <a:off x="5683129" y="2221629"/>
              <a:ext cx="120547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4" name="Rectangle 69"/>
            <p:cNvSpPr>
              <a:spLocks noChangeArrowheads="1"/>
            </p:cNvSpPr>
            <p:nvPr/>
          </p:nvSpPr>
          <p:spPr bwMode="auto">
            <a:xfrm>
              <a:off x="5697805" y="2283073"/>
              <a:ext cx="548227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#resizeEvent()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" name="Rectangle 70"/>
            <p:cNvSpPr>
              <a:spLocks noChangeArrowheads="1"/>
            </p:cNvSpPr>
            <p:nvPr/>
          </p:nvSpPr>
          <p:spPr bwMode="auto">
            <a:xfrm>
              <a:off x="5722963" y="1932963"/>
              <a:ext cx="1155766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QGraphicsViewWholeScene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7" name="Line 122"/>
            <p:cNvSpPr>
              <a:spLocks noChangeShapeType="1"/>
            </p:cNvSpPr>
            <p:nvPr/>
          </p:nvSpPr>
          <p:spPr bwMode="auto">
            <a:xfrm>
              <a:off x="6284817" y="1638810"/>
              <a:ext cx="0" cy="24319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8" name="Freeform 123"/>
            <p:cNvSpPr>
              <a:spLocks/>
            </p:cNvSpPr>
            <p:nvPr/>
          </p:nvSpPr>
          <p:spPr bwMode="auto">
            <a:xfrm>
              <a:off x="6238695" y="1638810"/>
              <a:ext cx="94342" cy="127885"/>
            </a:xfrm>
            <a:custGeom>
              <a:avLst/>
              <a:gdLst>
                <a:gd name="T0" fmla="*/ 120 w 240"/>
                <a:gd name="T1" fmla="*/ 0 h 240"/>
                <a:gd name="T2" fmla="*/ 0 w 240"/>
                <a:gd name="T3" fmla="*/ 240 h 240"/>
                <a:gd name="T4" fmla="*/ 240 w 240"/>
                <a:gd name="T5" fmla="*/ 240 h 240"/>
                <a:gd name="T6" fmla="*/ 120 w 240"/>
                <a:gd name="T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0" y="240"/>
                  </a:lnTo>
                  <a:lnTo>
                    <a:pt x="240" y="24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chemeClr val="tx1"/>
            </a:solidFill>
            <a:ln w="635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9" name="Freeform 124"/>
            <p:cNvSpPr>
              <a:spLocks/>
            </p:cNvSpPr>
            <p:nvPr/>
          </p:nvSpPr>
          <p:spPr bwMode="auto">
            <a:xfrm>
              <a:off x="6238695" y="1638810"/>
              <a:ext cx="94342" cy="127885"/>
            </a:xfrm>
            <a:custGeom>
              <a:avLst/>
              <a:gdLst>
                <a:gd name="T0" fmla="*/ 120 w 240"/>
                <a:gd name="T1" fmla="*/ 0 h 240"/>
                <a:gd name="T2" fmla="*/ 0 w 240"/>
                <a:gd name="T3" fmla="*/ 240 h 240"/>
                <a:gd name="T4" fmla="*/ 240 w 240"/>
                <a:gd name="T5" fmla="*/ 240 h 240"/>
                <a:gd name="T6" fmla="*/ 120 w 240"/>
                <a:gd name="T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0" y="240"/>
                  </a:lnTo>
                  <a:lnTo>
                    <a:pt x="240" y="24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chemeClr val="tx1"/>
            </a:solidFill>
            <a:ln w="635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3" name="Line 128"/>
            <p:cNvSpPr>
              <a:spLocks noChangeShapeType="1"/>
            </p:cNvSpPr>
            <p:nvPr/>
          </p:nvSpPr>
          <p:spPr bwMode="auto">
            <a:xfrm flipH="1">
              <a:off x="6896986" y="2104227"/>
              <a:ext cx="450742" cy="0"/>
            </a:xfrm>
            <a:prstGeom prst="line">
              <a:avLst/>
            </a:prstGeom>
            <a:noFill/>
            <a:ln w="4763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4" name="Freeform 129"/>
            <p:cNvSpPr>
              <a:spLocks/>
            </p:cNvSpPr>
            <p:nvPr/>
          </p:nvSpPr>
          <p:spPr bwMode="auto">
            <a:xfrm>
              <a:off x="7347727" y="2041333"/>
              <a:ext cx="190779" cy="127885"/>
            </a:xfrm>
            <a:custGeom>
              <a:avLst/>
              <a:gdLst>
                <a:gd name="T0" fmla="*/ 480 w 480"/>
                <a:gd name="T1" fmla="*/ 120 h 240"/>
                <a:gd name="T2" fmla="*/ 240 w 480"/>
                <a:gd name="T3" fmla="*/ 0 h 240"/>
                <a:gd name="T4" fmla="*/ 0 w 480"/>
                <a:gd name="T5" fmla="*/ 120 h 240"/>
                <a:gd name="T6" fmla="*/ 240 w 480"/>
                <a:gd name="T7" fmla="*/ 240 h 240"/>
                <a:gd name="T8" fmla="*/ 480 w 480"/>
                <a:gd name="T9" fmla="*/ 12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0" h="240">
                  <a:moveTo>
                    <a:pt x="480" y="120"/>
                  </a:moveTo>
                  <a:lnTo>
                    <a:pt x="240" y="0"/>
                  </a:lnTo>
                  <a:lnTo>
                    <a:pt x="0" y="120"/>
                  </a:lnTo>
                  <a:lnTo>
                    <a:pt x="240" y="240"/>
                  </a:lnTo>
                  <a:lnTo>
                    <a:pt x="480" y="120"/>
                  </a:lnTo>
                  <a:close/>
                </a:path>
              </a:pathLst>
            </a:custGeom>
            <a:solidFill>
              <a:schemeClr val="tx1"/>
            </a:solidFill>
            <a:ln w="4763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5" name="Freeform 130"/>
            <p:cNvSpPr>
              <a:spLocks/>
            </p:cNvSpPr>
            <p:nvPr/>
          </p:nvSpPr>
          <p:spPr bwMode="auto">
            <a:xfrm>
              <a:off x="7347727" y="2041333"/>
              <a:ext cx="190779" cy="127885"/>
            </a:xfrm>
            <a:custGeom>
              <a:avLst/>
              <a:gdLst>
                <a:gd name="T0" fmla="*/ 480 w 480"/>
                <a:gd name="T1" fmla="*/ 120 h 240"/>
                <a:gd name="T2" fmla="*/ 240 w 480"/>
                <a:gd name="T3" fmla="*/ 0 h 240"/>
                <a:gd name="T4" fmla="*/ 0 w 480"/>
                <a:gd name="T5" fmla="*/ 120 h 240"/>
                <a:gd name="T6" fmla="*/ 240 w 480"/>
                <a:gd name="T7" fmla="*/ 240 h 240"/>
                <a:gd name="T8" fmla="*/ 480 w 480"/>
                <a:gd name="T9" fmla="*/ 12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0" h="240">
                  <a:moveTo>
                    <a:pt x="480" y="120"/>
                  </a:moveTo>
                  <a:lnTo>
                    <a:pt x="240" y="0"/>
                  </a:lnTo>
                  <a:lnTo>
                    <a:pt x="0" y="120"/>
                  </a:lnTo>
                  <a:lnTo>
                    <a:pt x="240" y="240"/>
                  </a:lnTo>
                  <a:lnTo>
                    <a:pt x="480" y="120"/>
                  </a:lnTo>
                  <a:close/>
                </a:path>
              </a:pathLst>
            </a:custGeom>
            <a:solidFill>
              <a:schemeClr val="tx1"/>
            </a:solidFill>
            <a:ln w="4763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6" name="Line 131"/>
            <p:cNvSpPr>
              <a:spLocks noChangeShapeType="1"/>
            </p:cNvSpPr>
            <p:nvPr/>
          </p:nvSpPr>
          <p:spPr bwMode="auto">
            <a:xfrm>
              <a:off x="6896986" y="2104227"/>
              <a:ext cx="94342" cy="64991"/>
            </a:xfrm>
            <a:prstGeom prst="line">
              <a:avLst/>
            </a:prstGeom>
            <a:noFill/>
            <a:ln w="4763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Line 132"/>
            <p:cNvSpPr>
              <a:spLocks noChangeShapeType="1"/>
            </p:cNvSpPr>
            <p:nvPr/>
          </p:nvSpPr>
          <p:spPr bwMode="auto">
            <a:xfrm flipV="1">
              <a:off x="6896986" y="2041333"/>
              <a:ext cx="94342" cy="62894"/>
            </a:xfrm>
            <a:prstGeom prst="line">
              <a:avLst/>
            </a:prstGeom>
            <a:noFill/>
            <a:ln w="4763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164" name="Groupe 163"/>
          <p:cNvGrpSpPr/>
          <p:nvPr/>
        </p:nvGrpSpPr>
        <p:grpSpPr>
          <a:xfrm>
            <a:off x="4389608" y="1087438"/>
            <a:ext cx="3148898" cy="1769421"/>
            <a:chOff x="4389608" y="1087438"/>
            <a:chExt cx="3148898" cy="1769421"/>
          </a:xfrm>
        </p:grpSpPr>
        <p:sp>
          <p:nvSpPr>
            <p:cNvPr id="58" name="Rectangle 53"/>
            <p:cNvSpPr>
              <a:spLocks noChangeArrowheads="1"/>
            </p:cNvSpPr>
            <p:nvPr/>
          </p:nvSpPr>
          <p:spPr bwMode="auto">
            <a:xfrm>
              <a:off x="4389608" y="2315970"/>
              <a:ext cx="872132" cy="54088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Line 54"/>
            <p:cNvSpPr>
              <a:spLocks noChangeShapeType="1"/>
            </p:cNvSpPr>
            <p:nvPr/>
          </p:nvSpPr>
          <p:spPr bwMode="auto">
            <a:xfrm>
              <a:off x="4389608" y="2475302"/>
              <a:ext cx="872132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0" name="Line 55"/>
            <p:cNvSpPr>
              <a:spLocks noChangeShapeType="1"/>
            </p:cNvSpPr>
            <p:nvPr/>
          </p:nvSpPr>
          <p:spPr bwMode="auto">
            <a:xfrm>
              <a:off x="4389608" y="2645116"/>
              <a:ext cx="872132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1" name="Rectangle 56"/>
            <p:cNvSpPr>
              <a:spLocks noChangeArrowheads="1"/>
            </p:cNvSpPr>
            <p:nvPr/>
          </p:nvSpPr>
          <p:spPr bwMode="auto">
            <a:xfrm>
              <a:off x="4406379" y="2706561"/>
              <a:ext cx="793487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#mousePressEvent()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Rectangle 57"/>
            <p:cNvSpPr>
              <a:spLocks noChangeArrowheads="1"/>
            </p:cNvSpPr>
            <p:nvPr/>
          </p:nvSpPr>
          <p:spPr bwMode="auto">
            <a:xfrm>
              <a:off x="4429440" y="2357499"/>
              <a:ext cx="812723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QMaGraphicsScene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" name="Rectangle 58"/>
            <p:cNvSpPr>
              <a:spLocks noChangeArrowheads="1"/>
            </p:cNvSpPr>
            <p:nvPr/>
          </p:nvSpPr>
          <p:spPr bwMode="auto">
            <a:xfrm>
              <a:off x="4452502" y="1087438"/>
              <a:ext cx="746344" cy="54088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4" name="Line 59"/>
            <p:cNvSpPr>
              <a:spLocks noChangeShapeType="1"/>
            </p:cNvSpPr>
            <p:nvPr/>
          </p:nvSpPr>
          <p:spPr bwMode="auto">
            <a:xfrm>
              <a:off x="4452502" y="1246770"/>
              <a:ext cx="746344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5" name="Line 60"/>
            <p:cNvSpPr>
              <a:spLocks noChangeShapeType="1"/>
            </p:cNvSpPr>
            <p:nvPr/>
          </p:nvSpPr>
          <p:spPr bwMode="auto">
            <a:xfrm>
              <a:off x="4452502" y="1416585"/>
              <a:ext cx="746344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6" name="Rectangle 61"/>
            <p:cNvSpPr>
              <a:spLocks noChangeArrowheads="1"/>
            </p:cNvSpPr>
            <p:nvPr/>
          </p:nvSpPr>
          <p:spPr bwMode="auto">
            <a:xfrm>
              <a:off x="4483948" y="1127917"/>
              <a:ext cx="678071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QGraphicsScene</a:t>
              </a:r>
              <a:endPara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6" name="Rectangle 81"/>
            <p:cNvSpPr>
              <a:spLocks noChangeArrowheads="1"/>
            </p:cNvSpPr>
            <p:nvPr/>
          </p:nvSpPr>
          <p:spPr bwMode="auto">
            <a:xfrm>
              <a:off x="5372852" y="2727373"/>
              <a:ext cx="373501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0" i="0" u="none" strike="noStrike" cap="none" normalizeH="0" baseline="0" smtClean="0">
                  <a:ln>
                    <a:noFill/>
                  </a:ln>
                  <a:effectLst/>
                  <a:latin typeface="Segoe UI" panose="020B0502040204020203" pitchFamily="34" charset="0"/>
                </a:rPr>
                <a:t>-m_scene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effectLst/>
              </a:endParaRPr>
            </a:p>
          </p:txBody>
        </p:sp>
        <p:sp>
          <p:nvSpPr>
            <p:cNvPr id="113" name="Line 108"/>
            <p:cNvSpPr>
              <a:spLocks noChangeShapeType="1"/>
            </p:cNvSpPr>
            <p:nvPr/>
          </p:nvSpPr>
          <p:spPr bwMode="auto">
            <a:xfrm>
              <a:off x="4825673" y="1638810"/>
              <a:ext cx="0" cy="666678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" name="Freeform 109"/>
            <p:cNvSpPr>
              <a:spLocks/>
            </p:cNvSpPr>
            <p:nvPr/>
          </p:nvSpPr>
          <p:spPr bwMode="auto">
            <a:xfrm>
              <a:off x="4777454" y="1638810"/>
              <a:ext cx="96438" cy="127885"/>
            </a:xfrm>
            <a:custGeom>
              <a:avLst/>
              <a:gdLst>
                <a:gd name="T0" fmla="*/ 120 w 240"/>
                <a:gd name="T1" fmla="*/ 0 h 240"/>
                <a:gd name="T2" fmla="*/ 0 w 240"/>
                <a:gd name="T3" fmla="*/ 240 h 240"/>
                <a:gd name="T4" fmla="*/ 240 w 240"/>
                <a:gd name="T5" fmla="*/ 240 h 240"/>
                <a:gd name="T6" fmla="*/ 120 w 240"/>
                <a:gd name="T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0" y="240"/>
                  </a:lnTo>
                  <a:lnTo>
                    <a:pt x="240" y="24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" name="Freeform 110"/>
            <p:cNvSpPr>
              <a:spLocks/>
            </p:cNvSpPr>
            <p:nvPr/>
          </p:nvSpPr>
          <p:spPr bwMode="auto">
            <a:xfrm>
              <a:off x="4777454" y="1638810"/>
              <a:ext cx="96438" cy="127885"/>
            </a:xfrm>
            <a:custGeom>
              <a:avLst/>
              <a:gdLst>
                <a:gd name="T0" fmla="*/ 120 w 240"/>
                <a:gd name="T1" fmla="*/ 0 h 240"/>
                <a:gd name="T2" fmla="*/ 0 w 240"/>
                <a:gd name="T3" fmla="*/ 240 h 240"/>
                <a:gd name="T4" fmla="*/ 240 w 240"/>
                <a:gd name="T5" fmla="*/ 240 h 240"/>
                <a:gd name="T6" fmla="*/ 120 w 240"/>
                <a:gd name="T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0" y="240"/>
                  </a:lnTo>
                  <a:lnTo>
                    <a:pt x="240" y="24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3" name="Line 118"/>
            <p:cNvSpPr>
              <a:spLocks noChangeShapeType="1"/>
            </p:cNvSpPr>
            <p:nvPr/>
          </p:nvSpPr>
          <p:spPr bwMode="auto">
            <a:xfrm flipH="1">
              <a:off x="5207231" y="1299182"/>
              <a:ext cx="530408" cy="0"/>
            </a:xfrm>
            <a:prstGeom prst="line">
              <a:avLst/>
            </a:prstGeom>
            <a:noFill/>
            <a:ln w="4763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4" name="Freeform 119"/>
            <p:cNvSpPr>
              <a:spLocks/>
            </p:cNvSpPr>
            <p:nvPr/>
          </p:nvSpPr>
          <p:spPr bwMode="auto">
            <a:xfrm>
              <a:off x="5737637" y="1236288"/>
              <a:ext cx="190779" cy="127885"/>
            </a:xfrm>
            <a:custGeom>
              <a:avLst/>
              <a:gdLst>
                <a:gd name="T0" fmla="*/ 480 w 480"/>
                <a:gd name="T1" fmla="*/ 120 h 240"/>
                <a:gd name="T2" fmla="*/ 240 w 480"/>
                <a:gd name="T3" fmla="*/ 0 h 240"/>
                <a:gd name="T4" fmla="*/ 0 w 480"/>
                <a:gd name="T5" fmla="*/ 120 h 240"/>
                <a:gd name="T6" fmla="*/ 240 w 480"/>
                <a:gd name="T7" fmla="*/ 240 h 240"/>
                <a:gd name="T8" fmla="*/ 480 w 480"/>
                <a:gd name="T9" fmla="*/ 12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0" h="240">
                  <a:moveTo>
                    <a:pt x="480" y="120"/>
                  </a:moveTo>
                  <a:lnTo>
                    <a:pt x="240" y="0"/>
                  </a:lnTo>
                  <a:lnTo>
                    <a:pt x="0" y="120"/>
                  </a:lnTo>
                  <a:lnTo>
                    <a:pt x="240" y="240"/>
                  </a:lnTo>
                  <a:lnTo>
                    <a:pt x="480" y="120"/>
                  </a:lnTo>
                  <a:close/>
                </a:path>
              </a:pathLst>
            </a:custGeom>
            <a:noFill/>
            <a:ln w="4763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5" name="Line 120"/>
            <p:cNvSpPr>
              <a:spLocks noChangeShapeType="1"/>
            </p:cNvSpPr>
            <p:nvPr/>
          </p:nvSpPr>
          <p:spPr bwMode="auto">
            <a:xfrm>
              <a:off x="5207231" y="1299182"/>
              <a:ext cx="94342" cy="64991"/>
            </a:xfrm>
            <a:prstGeom prst="line">
              <a:avLst/>
            </a:prstGeom>
            <a:noFill/>
            <a:ln w="4763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6" name="Line 121"/>
            <p:cNvSpPr>
              <a:spLocks noChangeShapeType="1"/>
            </p:cNvSpPr>
            <p:nvPr/>
          </p:nvSpPr>
          <p:spPr bwMode="auto">
            <a:xfrm flipV="1">
              <a:off x="5207231" y="1236288"/>
              <a:ext cx="94342" cy="62894"/>
            </a:xfrm>
            <a:prstGeom prst="line">
              <a:avLst/>
            </a:prstGeom>
            <a:noFill/>
            <a:ln w="4763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Line 133"/>
            <p:cNvSpPr>
              <a:spLocks noChangeShapeType="1"/>
            </p:cNvSpPr>
            <p:nvPr/>
          </p:nvSpPr>
          <p:spPr bwMode="auto">
            <a:xfrm flipH="1">
              <a:off x="5318343" y="2708011"/>
              <a:ext cx="2029384" cy="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9" name="Freeform 134"/>
            <p:cNvSpPr>
              <a:spLocks/>
            </p:cNvSpPr>
            <p:nvPr/>
          </p:nvSpPr>
          <p:spPr bwMode="auto">
            <a:xfrm>
              <a:off x="7347727" y="2645116"/>
              <a:ext cx="190779" cy="127885"/>
            </a:xfrm>
            <a:custGeom>
              <a:avLst/>
              <a:gdLst>
                <a:gd name="T0" fmla="*/ 480 w 480"/>
                <a:gd name="T1" fmla="*/ 120 h 240"/>
                <a:gd name="T2" fmla="*/ 240 w 480"/>
                <a:gd name="T3" fmla="*/ 0 h 240"/>
                <a:gd name="T4" fmla="*/ 0 w 480"/>
                <a:gd name="T5" fmla="*/ 120 h 240"/>
                <a:gd name="T6" fmla="*/ 240 w 480"/>
                <a:gd name="T7" fmla="*/ 240 h 240"/>
                <a:gd name="T8" fmla="*/ 480 w 480"/>
                <a:gd name="T9" fmla="*/ 12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0" h="240">
                  <a:moveTo>
                    <a:pt x="480" y="120"/>
                  </a:moveTo>
                  <a:lnTo>
                    <a:pt x="240" y="0"/>
                  </a:lnTo>
                  <a:lnTo>
                    <a:pt x="0" y="120"/>
                  </a:lnTo>
                  <a:lnTo>
                    <a:pt x="240" y="240"/>
                  </a:lnTo>
                  <a:lnTo>
                    <a:pt x="480" y="120"/>
                  </a:lnTo>
                  <a:close/>
                </a:path>
              </a:pathLst>
            </a:custGeom>
            <a:solidFill>
              <a:schemeClr val="tx1"/>
            </a:solidFill>
            <a:ln w="635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Freeform 135"/>
            <p:cNvSpPr>
              <a:spLocks/>
            </p:cNvSpPr>
            <p:nvPr/>
          </p:nvSpPr>
          <p:spPr bwMode="auto">
            <a:xfrm>
              <a:off x="7347727" y="2645116"/>
              <a:ext cx="190779" cy="127885"/>
            </a:xfrm>
            <a:custGeom>
              <a:avLst/>
              <a:gdLst>
                <a:gd name="T0" fmla="*/ 480 w 480"/>
                <a:gd name="T1" fmla="*/ 120 h 240"/>
                <a:gd name="T2" fmla="*/ 240 w 480"/>
                <a:gd name="T3" fmla="*/ 0 h 240"/>
                <a:gd name="T4" fmla="*/ 0 w 480"/>
                <a:gd name="T5" fmla="*/ 120 h 240"/>
                <a:gd name="T6" fmla="*/ 240 w 480"/>
                <a:gd name="T7" fmla="*/ 240 h 240"/>
                <a:gd name="T8" fmla="*/ 480 w 480"/>
                <a:gd name="T9" fmla="*/ 12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0" h="240">
                  <a:moveTo>
                    <a:pt x="480" y="120"/>
                  </a:moveTo>
                  <a:lnTo>
                    <a:pt x="240" y="0"/>
                  </a:lnTo>
                  <a:lnTo>
                    <a:pt x="0" y="120"/>
                  </a:lnTo>
                  <a:lnTo>
                    <a:pt x="240" y="240"/>
                  </a:lnTo>
                  <a:lnTo>
                    <a:pt x="480" y="120"/>
                  </a:lnTo>
                  <a:close/>
                </a:path>
              </a:pathLst>
            </a:custGeom>
            <a:solidFill>
              <a:schemeClr val="tx1"/>
            </a:solidFill>
            <a:ln w="635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1" name="Line 136"/>
            <p:cNvSpPr>
              <a:spLocks noChangeShapeType="1"/>
            </p:cNvSpPr>
            <p:nvPr/>
          </p:nvSpPr>
          <p:spPr bwMode="auto">
            <a:xfrm>
              <a:off x="5318343" y="2708011"/>
              <a:ext cx="94342" cy="6499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2" name="Line 137"/>
            <p:cNvSpPr>
              <a:spLocks noChangeShapeType="1"/>
            </p:cNvSpPr>
            <p:nvPr/>
          </p:nvSpPr>
          <p:spPr bwMode="auto">
            <a:xfrm flipV="1">
              <a:off x="5318343" y="2645116"/>
              <a:ext cx="94342" cy="62894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3" name="Oval 138"/>
            <p:cNvSpPr>
              <a:spLocks noChangeArrowheads="1"/>
            </p:cNvSpPr>
            <p:nvPr/>
          </p:nvSpPr>
          <p:spPr bwMode="auto">
            <a:xfrm>
              <a:off x="5270125" y="2674467"/>
              <a:ext cx="50315" cy="6708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162" name="Groupe 161"/>
          <p:cNvGrpSpPr/>
          <p:nvPr/>
        </p:nvGrpSpPr>
        <p:grpSpPr>
          <a:xfrm>
            <a:off x="1462935" y="2898789"/>
            <a:ext cx="6075571" cy="1706528"/>
            <a:chOff x="1462935" y="2898789"/>
            <a:chExt cx="6075571" cy="1706528"/>
          </a:xfrm>
        </p:grpSpPr>
        <p:sp>
          <p:nvSpPr>
            <p:cNvPr id="44" name="Rectangle 39"/>
            <p:cNvSpPr>
              <a:spLocks noChangeArrowheads="1"/>
            </p:cNvSpPr>
            <p:nvPr/>
          </p:nvSpPr>
          <p:spPr bwMode="auto">
            <a:xfrm>
              <a:off x="1462935" y="3546599"/>
              <a:ext cx="1220146" cy="7295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Line 40"/>
            <p:cNvSpPr>
              <a:spLocks noChangeShapeType="1"/>
            </p:cNvSpPr>
            <p:nvPr/>
          </p:nvSpPr>
          <p:spPr bwMode="auto">
            <a:xfrm>
              <a:off x="1462935" y="3703833"/>
              <a:ext cx="1220146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Line 41"/>
            <p:cNvSpPr>
              <a:spLocks noChangeShapeType="1"/>
            </p:cNvSpPr>
            <p:nvPr/>
          </p:nvSpPr>
          <p:spPr bwMode="auto">
            <a:xfrm>
              <a:off x="1462935" y="3873648"/>
              <a:ext cx="1220146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Rectangle 42"/>
            <p:cNvSpPr>
              <a:spLocks noChangeArrowheads="1"/>
            </p:cNvSpPr>
            <p:nvPr/>
          </p:nvSpPr>
          <p:spPr bwMode="auto">
            <a:xfrm>
              <a:off x="1477609" y="3941382"/>
              <a:ext cx="312586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+undo()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Rectangle 43"/>
            <p:cNvSpPr>
              <a:spLocks noChangeArrowheads="1"/>
            </p:cNvSpPr>
            <p:nvPr/>
          </p:nvSpPr>
          <p:spPr bwMode="auto">
            <a:xfrm>
              <a:off x="1477609" y="4100713"/>
              <a:ext cx="293350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+redo()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Line 44"/>
            <p:cNvSpPr>
              <a:spLocks noChangeShapeType="1"/>
            </p:cNvSpPr>
            <p:nvPr/>
          </p:nvSpPr>
          <p:spPr bwMode="auto">
            <a:xfrm>
              <a:off x="1471320" y="4053945"/>
              <a:ext cx="1205471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Rectangle 45"/>
            <p:cNvSpPr>
              <a:spLocks noChangeArrowheads="1"/>
            </p:cNvSpPr>
            <p:nvPr/>
          </p:nvSpPr>
          <p:spPr bwMode="auto">
            <a:xfrm>
              <a:off x="1494381" y="3590224"/>
              <a:ext cx="1163780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QUndoCommandRectangle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46"/>
            <p:cNvSpPr>
              <a:spLocks noChangeArrowheads="1"/>
            </p:cNvSpPr>
            <p:nvPr/>
          </p:nvSpPr>
          <p:spPr bwMode="auto">
            <a:xfrm>
              <a:off x="3167364" y="3546599"/>
              <a:ext cx="1079683" cy="7295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Line 47"/>
            <p:cNvSpPr>
              <a:spLocks noChangeShapeType="1"/>
            </p:cNvSpPr>
            <p:nvPr/>
          </p:nvSpPr>
          <p:spPr bwMode="auto">
            <a:xfrm>
              <a:off x="3167364" y="3703833"/>
              <a:ext cx="107968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Line 48"/>
            <p:cNvSpPr>
              <a:spLocks noChangeShapeType="1"/>
            </p:cNvSpPr>
            <p:nvPr/>
          </p:nvSpPr>
          <p:spPr bwMode="auto">
            <a:xfrm>
              <a:off x="3167364" y="3873648"/>
              <a:ext cx="107968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Rectangle 49"/>
            <p:cNvSpPr>
              <a:spLocks noChangeArrowheads="1"/>
            </p:cNvSpPr>
            <p:nvPr/>
          </p:nvSpPr>
          <p:spPr bwMode="auto">
            <a:xfrm>
              <a:off x="3184136" y="3941382"/>
              <a:ext cx="312586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+undo()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50"/>
            <p:cNvSpPr>
              <a:spLocks noChangeArrowheads="1"/>
            </p:cNvSpPr>
            <p:nvPr/>
          </p:nvSpPr>
          <p:spPr bwMode="auto">
            <a:xfrm>
              <a:off x="3184136" y="4100713"/>
              <a:ext cx="293350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+redo()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Line 51"/>
            <p:cNvSpPr>
              <a:spLocks noChangeShapeType="1"/>
            </p:cNvSpPr>
            <p:nvPr/>
          </p:nvSpPr>
          <p:spPr bwMode="auto">
            <a:xfrm>
              <a:off x="3175750" y="4053945"/>
              <a:ext cx="1062911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Rectangle 52"/>
            <p:cNvSpPr>
              <a:spLocks noChangeArrowheads="1"/>
            </p:cNvSpPr>
            <p:nvPr/>
          </p:nvSpPr>
          <p:spPr bwMode="auto">
            <a:xfrm>
              <a:off x="3207198" y="3590224"/>
              <a:ext cx="1025922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QUndoCommandEllipse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7" name="Rectangle 82"/>
            <p:cNvSpPr>
              <a:spLocks noChangeArrowheads="1"/>
            </p:cNvSpPr>
            <p:nvPr/>
          </p:nvSpPr>
          <p:spPr bwMode="auto">
            <a:xfrm>
              <a:off x="2429407" y="4358429"/>
              <a:ext cx="697307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0" i="0" u="none" strike="noStrike" cap="none" normalizeH="0" baseline="0" dirty="0" smtClean="0">
                  <a:ln>
                    <a:noFill/>
                  </a:ln>
                  <a:effectLst/>
                  <a:latin typeface="Segoe UI" panose="020B0502040204020203" pitchFamily="34" charset="0"/>
                </a:rPr>
                <a:t>-</a:t>
              </a:r>
              <a:r>
                <a:rPr kumimoji="0" lang="fr-FR" altLang="fr-FR" sz="700" b="0" i="0" u="none" strike="noStrike" cap="none" normalizeH="0" baseline="0" dirty="0" err="1" smtClean="0">
                  <a:ln>
                    <a:noFill/>
                  </a:ln>
                  <a:effectLst/>
                  <a:latin typeface="Segoe UI" panose="020B0502040204020203" pitchFamily="34" charset="0"/>
                </a:rPr>
                <a:t>m_toolRectangle</a:t>
              </a:r>
              <a:endParaRPr kumimoji="0" lang="fr-FR" altLang="fr-FR" sz="1800" b="0" i="0" u="none" strike="noStrike" cap="none" normalizeH="0" baseline="0" dirty="0" smtClean="0">
                <a:ln>
                  <a:noFill/>
                </a:ln>
                <a:effectLst/>
              </a:endParaRPr>
            </a:p>
          </p:txBody>
        </p:sp>
        <p:sp>
          <p:nvSpPr>
            <p:cNvPr id="88" name="Rectangle 83"/>
            <p:cNvSpPr>
              <a:spLocks noChangeArrowheads="1"/>
            </p:cNvSpPr>
            <p:nvPr/>
          </p:nvSpPr>
          <p:spPr bwMode="auto">
            <a:xfrm>
              <a:off x="4301556" y="3660305"/>
              <a:ext cx="557845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0" i="0" u="none" strike="noStrike" cap="none" normalizeH="0" baseline="0" smtClean="0">
                  <a:ln>
                    <a:noFill/>
                  </a:ln>
                  <a:effectLst/>
                  <a:latin typeface="Segoe UI" panose="020B0502040204020203" pitchFamily="34" charset="0"/>
                </a:rPr>
                <a:t>-m_toolEllipse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effectLst/>
              </a:endParaRPr>
            </a:p>
          </p:txBody>
        </p:sp>
        <p:sp>
          <p:nvSpPr>
            <p:cNvPr id="98" name="Line 93"/>
            <p:cNvSpPr>
              <a:spLocks noChangeShapeType="1"/>
            </p:cNvSpPr>
            <p:nvPr/>
          </p:nvSpPr>
          <p:spPr bwMode="auto">
            <a:xfrm>
              <a:off x="3001744" y="2898789"/>
              <a:ext cx="0" cy="329147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" name="Line 94"/>
            <p:cNvSpPr>
              <a:spLocks noChangeShapeType="1"/>
            </p:cNvSpPr>
            <p:nvPr/>
          </p:nvSpPr>
          <p:spPr bwMode="auto">
            <a:xfrm flipH="1">
              <a:off x="2073007" y="3227935"/>
              <a:ext cx="928737" cy="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" name="Line 95"/>
            <p:cNvSpPr>
              <a:spLocks noChangeShapeType="1"/>
            </p:cNvSpPr>
            <p:nvPr/>
          </p:nvSpPr>
          <p:spPr bwMode="auto">
            <a:xfrm>
              <a:off x="2073007" y="3227935"/>
              <a:ext cx="0" cy="306085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" name="Freeform 96"/>
            <p:cNvSpPr>
              <a:spLocks/>
            </p:cNvSpPr>
            <p:nvPr/>
          </p:nvSpPr>
          <p:spPr bwMode="auto">
            <a:xfrm>
              <a:off x="2953524" y="2898789"/>
              <a:ext cx="94342" cy="127885"/>
            </a:xfrm>
            <a:custGeom>
              <a:avLst/>
              <a:gdLst>
                <a:gd name="T0" fmla="*/ 120 w 240"/>
                <a:gd name="T1" fmla="*/ 0 h 240"/>
                <a:gd name="T2" fmla="*/ 0 w 240"/>
                <a:gd name="T3" fmla="*/ 240 h 240"/>
                <a:gd name="T4" fmla="*/ 240 w 240"/>
                <a:gd name="T5" fmla="*/ 240 h 240"/>
                <a:gd name="T6" fmla="*/ 120 w 240"/>
                <a:gd name="T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0" y="240"/>
                  </a:lnTo>
                  <a:lnTo>
                    <a:pt x="240" y="24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chemeClr val="tx1"/>
            </a:solidFill>
            <a:ln w="635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" name="Freeform 97"/>
            <p:cNvSpPr>
              <a:spLocks/>
            </p:cNvSpPr>
            <p:nvPr/>
          </p:nvSpPr>
          <p:spPr bwMode="auto">
            <a:xfrm>
              <a:off x="2953524" y="2898789"/>
              <a:ext cx="94342" cy="127885"/>
            </a:xfrm>
            <a:custGeom>
              <a:avLst/>
              <a:gdLst>
                <a:gd name="T0" fmla="*/ 120 w 240"/>
                <a:gd name="T1" fmla="*/ 0 h 240"/>
                <a:gd name="T2" fmla="*/ 0 w 240"/>
                <a:gd name="T3" fmla="*/ 240 h 240"/>
                <a:gd name="T4" fmla="*/ 240 w 240"/>
                <a:gd name="T5" fmla="*/ 240 h 240"/>
                <a:gd name="T6" fmla="*/ 120 w 240"/>
                <a:gd name="T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0" y="240"/>
                  </a:lnTo>
                  <a:lnTo>
                    <a:pt x="240" y="24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chemeClr val="tx1"/>
            </a:solidFill>
            <a:ln w="635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>
              <a:off x="3001744" y="2898789"/>
              <a:ext cx="0" cy="329147"/>
            </a:xfrm>
            <a:prstGeom prst="line">
              <a:avLst/>
            </a:prstGeom>
            <a:noFill/>
            <a:ln w="4763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" name="Line 99"/>
            <p:cNvSpPr>
              <a:spLocks noChangeShapeType="1"/>
            </p:cNvSpPr>
            <p:nvPr/>
          </p:nvSpPr>
          <p:spPr bwMode="auto">
            <a:xfrm>
              <a:off x="3001744" y="3227935"/>
              <a:ext cx="706511" cy="0"/>
            </a:xfrm>
            <a:prstGeom prst="line">
              <a:avLst/>
            </a:prstGeom>
            <a:noFill/>
            <a:ln w="4763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" name="Line 100"/>
            <p:cNvSpPr>
              <a:spLocks noChangeShapeType="1"/>
            </p:cNvSpPr>
            <p:nvPr/>
          </p:nvSpPr>
          <p:spPr bwMode="auto">
            <a:xfrm>
              <a:off x="3708254" y="3227935"/>
              <a:ext cx="0" cy="306085"/>
            </a:xfrm>
            <a:prstGeom prst="line">
              <a:avLst/>
            </a:prstGeom>
            <a:noFill/>
            <a:ln w="4763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" name="Freeform 101"/>
            <p:cNvSpPr>
              <a:spLocks/>
            </p:cNvSpPr>
            <p:nvPr/>
          </p:nvSpPr>
          <p:spPr bwMode="auto">
            <a:xfrm>
              <a:off x="2953524" y="2898789"/>
              <a:ext cx="96438" cy="127885"/>
            </a:xfrm>
            <a:custGeom>
              <a:avLst/>
              <a:gdLst>
                <a:gd name="T0" fmla="*/ 120 w 240"/>
                <a:gd name="T1" fmla="*/ 0 h 240"/>
                <a:gd name="T2" fmla="*/ 0 w 240"/>
                <a:gd name="T3" fmla="*/ 240 h 240"/>
                <a:gd name="T4" fmla="*/ 240 w 240"/>
                <a:gd name="T5" fmla="*/ 240 h 240"/>
                <a:gd name="T6" fmla="*/ 120 w 240"/>
                <a:gd name="T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0" y="240"/>
                  </a:lnTo>
                  <a:lnTo>
                    <a:pt x="240" y="24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chemeClr val="tx1"/>
            </a:solidFill>
            <a:ln w="4763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" name="Freeform 102"/>
            <p:cNvSpPr>
              <a:spLocks/>
            </p:cNvSpPr>
            <p:nvPr/>
          </p:nvSpPr>
          <p:spPr bwMode="auto">
            <a:xfrm>
              <a:off x="2953524" y="2898789"/>
              <a:ext cx="96438" cy="127885"/>
            </a:xfrm>
            <a:custGeom>
              <a:avLst/>
              <a:gdLst>
                <a:gd name="T0" fmla="*/ 120 w 240"/>
                <a:gd name="T1" fmla="*/ 0 h 240"/>
                <a:gd name="T2" fmla="*/ 0 w 240"/>
                <a:gd name="T3" fmla="*/ 240 h 240"/>
                <a:gd name="T4" fmla="*/ 240 w 240"/>
                <a:gd name="T5" fmla="*/ 240 h 240"/>
                <a:gd name="T6" fmla="*/ 120 w 240"/>
                <a:gd name="T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0" y="240"/>
                  </a:lnTo>
                  <a:lnTo>
                    <a:pt x="240" y="24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chemeClr val="tx1"/>
            </a:solidFill>
            <a:ln w="4763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4" name="Line 139"/>
            <p:cNvSpPr>
              <a:spLocks noChangeShapeType="1"/>
            </p:cNvSpPr>
            <p:nvPr/>
          </p:nvSpPr>
          <p:spPr bwMode="auto">
            <a:xfrm flipH="1">
              <a:off x="2383284" y="4542422"/>
              <a:ext cx="4966540" cy="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5" name="Line 140"/>
            <p:cNvSpPr>
              <a:spLocks noChangeShapeType="1"/>
            </p:cNvSpPr>
            <p:nvPr/>
          </p:nvSpPr>
          <p:spPr bwMode="auto">
            <a:xfrm flipV="1">
              <a:off x="2383284" y="4351644"/>
              <a:ext cx="0" cy="190779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6" name="Freeform 141"/>
            <p:cNvSpPr>
              <a:spLocks/>
            </p:cNvSpPr>
            <p:nvPr/>
          </p:nvSpPr>
          <p:spPr bwMode="auto">
            <a:xfrm>
              <a:off x="7349824" y="4477432"/>
              <a:ext cx="188682" cy="127885"/>
            </a:xfrm>
            <a:custGeom>
              <a:avLst/>
              <a:gdLst>
                <a:gd name="T0" fmla="*/ 480 w 480"/>
                <a:gd name="T1" fmla="*/ 120 h 240"/>
                <a:gd name="T2" fmla="*/ 240 w 480"/>
                <a:gd name="T3" fmla="*/ 0 h 240"/>
                <a:gd name="T4" fmla="*/ 0 w 480"/>
                <a:gd name="T5" fmla="*/ 120 h 240"/>
                <a:gd name="T6" fmla="*/ 240 w 480"/>
                <a:gd name="T7" fmla="*/ 240 h 240"/>
                <a:gd name="T8" fmla="*/ 480 w 480"/>
                <a:gd name="T9" fmla="*/ 12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0" h="240">
                  <a:moveTo>
                    <a:pt x="480" y="120"/>
                  </a:moveTo>
                  <a:lnTo>
                    <a:pt x="240" y="0"/>
                  </a:lnTo>
                  <a:lnTo>
                    <a:pt x="0" y="120"/>
                  </a:lnTo>
                  <a:lnTo>
                    <a:pt x="240" y="240"/>
                  </a:lnTo>
                  <a:lnTo>
                    <a:pt x="480" y="120"/>
                  </a:lnTo>
                  <a:close/>
                </a:path>
              </a:pathLst>
            </a:custGeom>
            <a:solidFill>
              <a:schemeClr val="tx1"/>
            </a:solidFill>
            <a:ln w="635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7" name="Freeform 142"/>
            <p:cNvSpPr>
              <a:spLocks/>
            </p:cNvSpPr>
            <p:nvPr/>
          </p:nvSpPr>
          <p:spPr bwMode="auto">
            <a:xfrm>
              <a:off x="7349824" y="4477432"/>
              <a:ext cx="188682" cy="127885"/>
            </a:xfrm>
            <a:custGeom>
              <a:avLst/>
              <a:gdLst>
                <a:gd name="T0" fmla="*/ 480 w 480"/>
                <a:gd name="T1" fmla="*/ 120 h 240"/>
                <a:gd name="T2" fmla="*/ 240 w 480"/>
                <a:gd name="T3" fmla="*/ 0 h 240"/>
                <a:gd name="T4" fmla="*/ 0 w 480"/>
                <a:gd name="T5" fmla="*/ 120 h 240"/>
                <a:gd name="T6" fmla="*/ 240 w 480"/>
                <a:gd name="T7" fmla="*/ 240 h 240"/>
                <a:gd name="T8" fmla="*/ 480 w 480"/>
                <a:gd name="T9" fmla="*/ 12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0" h="240">
                  <a:moveTo>
                    <a:pt x="480" y="120"/>
                  </a:moveTo>
                  <a:lnTo>
                    <a:pt x="240" y="0"/>
                  </a:lnTo>
                  <a:lnTo>
                    <a:pt x="0" y="120"/>
                  </a:lnTo>
                  <a:lnTo>
                    <a:pt x="240" y="240"/>
                  </a:lnTo>
                  <a:lnTo>
                    <a:pt x="480" y="120"/>
                  </a:lnTo>
                  <a:close/>
                </a:path>
              </a:pathLst>
            </a:custGeom>
            <a:solidFill>
              <a:schemeClr val="tx1"/>
            </a:solidFill>
            <a:ln w="635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8" name="Line 143"/>
            <p:cNvSpPr>
              <a:spLocks noChangeShapeType="1"/>
            </p:cNvSpPr>
            <p:nvPr/>
          </p:nvSpPr>
          <p:spPr bwMode="auto">
            <a:xfrm flipH="1">
              <a:off x="2335066" y="4351644"/>
              <a:ext cx="48219" cy="125788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9" name="Line 144"/>
            <p:cNvSpPr>
              <a:spLocks noChangeShapeType="1"/>
            </p:cNvSpPr>
            <p:nvPr/>
          </p:nvSpPr>
          <p:spPr bwMode="auto">
            <a:xfrm>
              <a:off x="2383284" y="4351644"/>
              <a:ext cx="46122" cy="125788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0" name="Oval 145"/>
            <p:cNvSpPr>
              <a:spLocks noChangeArrowheads="1"/>
            </p:cNvSpPr>
            <p:nvPr/>
          </p:nvSpPr>
          <p:spPr bwMode="auto">
            <a:xfrm>
              <a:off x="2356031" y="4286652"/>
              <a:ext cx="52412" cy="6918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1" name="Line 146"/>
            <p:cNvSpPr>
              <a:spLocks noChangeShapeType="1"/>
            </p:cNvSpPr>
            <p:nvPr/>
          </p:nvSpPr>
          <p:spPr bwMode="auto">
            <a:xfrm flipH="1">
              <a:off x="4301556" y="3884130"/>
              <a:ext cx="3048268" cy="0"/>
            </a:xfrm>
            <a:prstGeom prst="line">
              <a:avLst/>
            </a:prstGeom>
            <a:noFill/>
            <a:ln w="4763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2" name="Freeform 147"/>
            <p:cNvSpPr>
              <a:spLocks/>
            </p:cNvSpPr>
            <p:nvPr/>
          </p:nvSpPr>
          <p:spPr bwMode="auto">
            <a:xfrm>
              <a:off x="7349824" y="3821236"/>
              <a:ext cx="188682" cy="127885"/>
            </a:xfrm>
            <a:custGeom>
              <a:avLst/>
              <a:gdLst>
                <a:gd name="T0" fmla="*/ 480 w 480"/>
                <a:gd name="T1" fmla="*/ 120 h 240"/>
                <a:gd name="T2" fmla="*/ 240 w 480"/>
                <a:gd name="T3" fmla="*/ 0 h 240"/>
                <a:gd name="T4" fmla="*/ 0 w 480"/>
                <a:gd name="T5" fmla="*/ 120 h 240"/>
                <a:gd name="T6" fmla="*/ 240 w 480"/>
                <a:gd name="T7" fmla="*/ 240 h 240"/>
                <a:gd name="T8" fmla="*/ 480 w 480"/>
                <a:gd name="T9" fmla="*/ 12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0" h="240">
                  <a:moveTo>
                    <a:pt x="480" y="120"/>
                  </a:moveTo>
                  <a:lnTo>
                    <a:pt x="240" y="0"/>
                  </a:lnTo>
                  <a:lnTo>
                    <a:pt x="0" y="120"/>
                  </a:lnTo>
                  <a:lnTo>
                    <a:pt x="240" y="240"/>
                  </a:lnTo>
                  <a:lnTo>
                    <a:pt x="480" y="120"/>
                  </a:lnTo>
                  <a:close/>
                </a:path>
              </a:pathLst>
            </a:custGeom>
            <a:solidFill>
              <a:schemeClr val="tx1"/>
            </a:solidFill>
            <a:ln w="4763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3" name="Freeform 148"/>
            <p:cNvSpPr>
              <a:spLocks/>
            </p:cNvSpPr>
            <p:nvPr/>
          </p:nvSpPr>
          <p:spPr bwMode="auto">
            <a:xfrm>
              <a:off x="7349824" y="3821236"/>
              <a:ext cx="188682" cy="127885"/>
            </a:xfrm>
            <a:custGeom>
              <a:avLst/>
              <a:gdLst>
                <a:gd name="T0" fmla="*/ 480 w 480"/>
                <a:gd name="T1" fmla="*/ 120 h 240"/>
                <a:gd name="T2" fmla="*/ 240 w 480"/>
                <a:gd name="T3" fmla="*/ 0 h 240"/>
                <a:gd name="T4" fmla="*/ 0 w 480"/>
                <a:gd name="T5" fmla="*/ 120 h 240"/>
                <a:gd name="T6" fmla="*/ 240 w 480"/>
                <a:gd name="T7" fmla="*/ 240 h 240"/>
                <a:gd name="T8" fmla="*/ 480 w 480"/>
                <a:gd name="T9" fmla="*/ 12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0" h="240">
                  <a:moveTo>
                    <a:pt x="480" y="120"/>
                  </a:moveTo>
                  <a:lnTo>
                    <a:pt x="240" y="0"/>
                  </a:lnTo>
                  <a:lnTo>
                    <a:pt x="0" y="120"/>
                  </a:lnTo>
                  <a:lnTo>
                    <a:pt x="240" y="240"/>
                  </a:lnTo>
                  <a:lnTo>
                    <a:pt x="480" y="120"/>
                  </a:lnTo>
                  <a:close/>
                </a:path>
              </a:pathLst>
            </a:custGeom>
            <a:solidFill>
              <a:schemeClr val="tx1"/>
            </a:solidFill>
            <a:ln w="4763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4" name="Line 149"/>
            <p:cNvSpPr>
              <a:spLocks noChangeShapeType="1"/>
            </p:cNvSpPr>
            <p:nvPr/>
          </p:nvSpPr>
          <p:spPr bwMode="auto">
            <a:xfrm>
              <a:off x="4301556" y="3884130"/>
              <a:ext cx="96438" cy="64991"/>
            </a:xfrm>
            <a:prstGeom prst="line">
              <a:avLst/>
            </a:prstGeom>
            <a:noFill/>
            <a:ln w="4763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5" name="Line 150"/>
            <p:cNvSpPr>
              <a:spLocks noChangeShapeType="1"/>
            </p:cNvSpPr>
            <p:nvPr/>
          </p:nvSpPr>
          <p:spPr bwMode="auto">
            <a:xfrm flipV="1">
              <a:off x="4301556" y="3821236"/>
              <a:ext cx="96438" cy="62894"/>
            </a:xfrm>
            <a:prstGeom prst="line">
              <a:avLst/>
            </a:prstGeom>
            <a:noFill/>
            <a:ln w="4763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6" name="Oval 151"/>
            <p:cNvSpPr>
              <a:spLocks noChangeArrowheads="1"/>
            </p:cNvSpPr>
            <p:nvPr/>
          </p:nvSpPr>
          <p:spPr bwMode="auto">
            <a:xfrm>
              <a:off x="4255433" y="3850586"/>
              <a:ext cx="50315" cy="6708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65" name="Rectangle à coins arrondis 164">
            <a:hlinkClick r:id="rId2" action="ppaction://hlinkfile"/>
          </p:cNvPr>
          <p:cNvSpPr/>
          <p:nvPr/>
        </p:nvSpPr>
        <p:spPr>
          <a:xfrm>
            <a:off x="473185" y="4638186"/>
            <a:ext cx="3352800" cy="374571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40000" dist="23000" dir="5400000" rotWithShape="0">
              <a:schemeClr val="dk2">
                <a:alpha val="35000"/>
              </a:scheme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fr-FR" sz="1600" b="1" spc="50" dirty="0" smtClean="0">
                <a:ln w="13500">
                  <a:noFill/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latin typeface="Calibri" panose="020F0502020204030204" pitchFamily="34" charset="0"/>
              </a:rPr>
              <a:t>Voir le code complet de l’exemple</a:t>
            </a:r>
          </a:p>
        </p:txBody>
      </p:sp>
    </p:spTree>
    <p:extLst>
      <p:ext uri="{BB962C8B-B14F-4D97-AF65-F5344CB8AC3E}">
        <p14:creationId xmlns:p14="http://schemas.microsoft.com/office/powerpoint/2010/main" val="212199782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146" y="1"/>
            <a:ext cx="9144000" cy="51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B71F98-063C-4739-99A1-73513BDC38F4}" type="datetime1">
              <a:rPr lang="fr-FR" smtClean="0"/>
              <a:t>27/05/2019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Benjamin ALBOUY-KISSI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49</a:t>
            </a:fld>
            <a:endParaRPr lang="fr-FR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31618" y="4767626"/>
            <a:ext cx="371474" cy="36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-685799"/>
            <a:ext cx="9142854" cy="6857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800" y="0"/>
            <a:ext cx="1855484" cy="342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146" y="342901"/>
            <a:ext cx="9142854" cy="6857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18468"/>
            <a:ext cx="804333" cy="30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swing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99290" y="27843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931574"/>
      </p:ext>
    </p:extLst>
  </p:cSld>
  <p:clrMapOvr>
    <a:masterClrMapping/>
  </p:clrMapOvr>
  <p:transition spd="slow" advTm="95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1" fill="hold" nodeType="withEffect">
                                  <p:stCondLst>
                                    <p:cond delay="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2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"/>
                            </p:stCondLst>
                            <p:childTnLst>
                              <p:par>
                                <p:cTn id="3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33333E-6 L 0.00017 0.2 " pathEditMode="relative" rAng="0" ptsTypes="AA">
                                      <p:cBhvr>
                                        <p:cTn id="31" dur="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12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3" dur="312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3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  <p:bldLst>
      <p:bldP spid="4" grpId="0"/>
      <p:bldP spid="5" grpId="0"/>
      <p:bldP spid="6" grpId="0"/>
      <p:bldP spid="9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3" name="Connecteur droit avec flèche 1112"/>
          <p:cNvCxnSpPr>
            <a:stCxn id="112" idx="3"/>
            <a:endCxn id="113" idx="2"/>
          </p:cNvCxnSpPr>
          <p:nvPr/>
        </p:nvCxnSpPr>
        <p:spPr>
          <a:xfrm flipV="1">
            <a:off x="5887212" y="2966488"/>
            <a:ext cx="742188" cy="1129542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5" name="ZoneTexte 124"/>
          <p:cNvSpPr txBox="1"/>
          <p:nvPr/>
        </p:nvSpPr>
        <p:spPr bwMode="auto">
          <a:xfrm rot="18172668">
            <a:off x="5736892" y="3545064"/>
            <a:ext cx="124104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sz="1100" dirty="0" smtClean="0">
                <a:latin typeface="Calibri" panose="020F0502020204030204" pitchFamily="34" charset="0"/>
                <a:cs typeface="Consolas" panose="020B0609020204030204" pitchFamily="49" charset="0"/>
              </a:rPr>
              <a:t>Demande l’édition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6172200" y="2689489"/>
            <a:ext cx="914400" cy="276999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Contrôleur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Patron MVC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Modèle – Vue – Contrôleur 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Benjamin ALBOUY-KISSI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38763-6C8A-413F-B744-2C0F40D941F6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>
            <a:normAutofit fontScale="70000" lnSpcReduction="20000"/>
          </a:bodyPr>
          <a:lstStyle/>
          <a:p>
            <a:pPr lvl="0"/>
            <a:r>
              <a:rPr lang="fr-FR" b="1" dirty="0" smtClean="0">
                <a:solidFill>
                  <a:schemeClr val="tx1"/>
                </a:solidFill>
                <a:effectLst>
                  <a:outerShdw blurRad="63500" dist="37357" dir="2700000" rotWithShape="0">
                    <a:schemeClr val="tx1">
                      <a:alpha val="43137"/>
                    </a:schemeClr>
                  </a:outerShdw>
                </a:effectLst>
              </a:rPr>
              <a:t>Model – </a:t>
            </a:r>
            <a:r>
              <a:rPr lang="fr-FR" b="1" dirty="0" err="1" smtClean="0">
                <a:solidFill>
                  <a:schemeClr val="tx1"/>
                </a:solidFill>
                <a:effectLst>
                  <a:outerShdw blurRad="63500" dist="37357" dir="2700000" rotWithShape="0">
                    <a:schemeClr val="tx1">
                      <a:alpha val="43137"/>
                    </a:schemeClr>
                  </a:outerShdw>
                </a:effectLst>
              </a:rPr>
              <a:t>View</a:t>
            </a:r>
            <a:endParaRPr lang="fr-FR" b="1" dirty="0" smtClean="0">
              <a:solidFill>
                <a:schemeClr val="tx1"/>
              </a:solidFill>
              <a:effectLst>
                <a:outerShdw blurRad="63500" dist="37357" dir="2700000" rotWithShape="0">
                  <a:schemeClr val="tx1">
                    <a:alpha val="43137"/>
                  </a:schemeClr>
                </a:outerShdw>
              </a:effectLst>
            </a:endParaRPr>
          </a:p>
          <a:p>
            <a:pPr lvl="1"/>
            <a:r>
              <a:rPr lang="fr-FR" b="1" dirty="0" smtClean="0">
                <a:solidFill>
                  <a:schemeClr val="tx1"/>
                </a:solidFill>
                <a:effectLst>
                  <a:outerShdw blurRad="63500" dist="37357" dir="2700000" rotWithShape="0">
                    <a:schemeClr val="tx1">
                      <a:alpha val="43137"/>
                    </a:schemeClr>
                  </a:outerShdw>
                </a:effectLst>
              </a:rPr>
              <a:t>Patron MVC</a:t>
            </a:r>
          </a:p>
          <a:p>
            <a:pPr lvl="1"/>
            <a:r>
              <a:rPr lang="fr-FR" dirty="0" smtClean="0"/>
              <a:t>Patron Modèle – Vue</a:t>
            </a:r>
          </a:p>
          <a:p>
            <a:pPr lvl="1"/>
            <a:r>
              <a:rPr lang="fr-FR" dirty="0" smtClean="0"/>
              <a:t>Les modèles</a:t>
            </a:r>
          </a:p>
          <a:p>
            <a:pPr lvl="1"/>
            <a:r>
              <a:rPr lang="fr-FR" dirty="0" smtClean="0"/>
              <a:t>Les éléments </a:t>
            </a:r>
          </a:p>
          <a:p>
            <a:pPr lvl="1"/>
            <a:r>
              <a:rPr lang="fr-FR" dirty="0" smtClean="0"/>
              <a:t>Les vues</a:t>
            </a:r>
          </a:p>
          <a:p>
            <a:pPr lvl="1"/>
            <a:r>
              <a:rPr lang="fr-FR" dirty="0" smtClean="0"/>
              <a:t>Les délégués</a:t>
            </a:r>
          </a:p>
          <a:p>
            <a:pPr lvl="1"/>
            <a:r>
              <a:rPr lang="fr-FR" dirty="0" smtClean="0"/>
              <a:t>Implémentation dans </a:t>
            </a:r>
            <a:r>
              <a:rPr lang="fr-FR" dirty="0" err="1" smtClean="0"/>
              <a:t>Qt</a:t>
            </a:r>
            <a:endParaRPr lang="fr-FR" dirty="0" smtClean="0"/>
          </a:p>
          <a:p>
            <a:pPr lvl="1"/>
            <a:r>
              <a:rPr lang="fr-FR" dirty="0" smtClean="0"/>
              <a:t>Exemple</a:t>
            </a:r>
          </a:p>
          <a:p>
            <a:pPr lvl="0"/>
            <a:r>
              <a:rPr lang="fr-FR" dirty="0" smtClean="0"/>
              <a:t>Annuler – Rétablir</a:t>
            </a:r>
          </a:p>
          <a:p>
            <a:pPr lvl="1"/>
            <a:r>
              <a:rPr lang="fr-FR" dirty="0" smtClean="0"/>
              <a:t>Contexte</a:t>
            </a:r>
          </a:p>
          <a:p>
            <a:pPr lvl="1"/>
            <a:r>
              <a:rPr lang="fr-FR" dirty="0" smtClean="0"/>
              <a:t>Le pattern Commande</a:t>
            </a:r>
          </a:p>
          <a:p>
            <a:pPr lvl="1"/>
            <a:r>
              <a:rPr lang="fr-FR" dirty="0" smtClean="0"/>
              <a:t>Exemple</a:t>
            </a:r>
          </a:p>
          <a:p>
            <a:pPr lvl="0"/>
            <a:r>
              <a:rPr lang="fr-FR" dirty="0" smtClean="0"/>
              <a:t>Graphismes optimisés</a:t>
            </a:r>
          </a:p>
          <a:p>
            <a:pPr lvl="1"/>
            <a:r>
              <a:rPr lang="fr-FR" dirty="0" smtClean="0"/>
              <a:t>Mécanisme Graphics </a:t>
            </a:r>
            <a:r>
              <a:rPr lang="fr-FR" dirty="0" err="1" smtClean="0"/>
              <a:t>View</a:t>
            </a:r>
            <a:endParaRPr lang="fr-FR" dirty="0" smtClean="0"/>
          </a:p>
          <a:p>
            <a:pPr lvl="1"/>
            <a:r>
              <a:rPr lang="fr-FR" dirty="0" smtClean="0"/>
              <a:t>La scène</a:t>
            </a:r>
          </a:p>
          <a:p>
            <a:pPr lvl="1"/>
            <a:r>
              <a:rPr lang="fr-FR" dirty="0" smtClean="0"/>
              <a:t>La vue</a:t>
            </a:r>
          </a:p>
          <a:p>
            <a:pPr lvl="1"/>
            <a:r>
              <a:rPr lang="fr-FR" dirty="0" smtClean="0"/>
              <a:t>Les éléments graphiques</a:t>
            </a:r>
          </a:p>
          <a:p>
            <a:pPr lvl="1"/>
            <a:r>
              <a:rPr lang="fr-FR" dirty="0" smtClean="0"/>
              <a:t>Les classes</a:t>
            </a:r>
          </a:p>
          <a:p>
            <a:pPr lvl="1"/>
            <a:r>
              <a:rPr lang="fr-FR" dirty="0" smtClean="0"/>
              <a:t>Exemple</a:t>
            </a:r>
          </a:p>
          <a:p>
            <a:r>
              <a:rPr lang="fr-FR" dirty="0" smtClean="0"/>
              <a:t>Sérialisation</a:t>
            </a:r>
          </a:p>
          <a:p>
            <a:pPr lvl="1"/>
            <a:r>
              <a:rPr lang="fr-FR" dirty="0" smtClean="0"/>
              <a:t>Exemple</a:t>
            </a:r>
          </a:p>
          <a:p>
            <a:pPr lvl="1"/>
            <a:r>
              <a:rPr lang="fr-FR" dirty="0" smtClean="0"/>
              <a:t>Le pattern visiteur</a:t>
            </a:r>
            <a:endParaRPr lang="fr-FR" dirty="0"/>
          </a:p>
        </p:txBody>
      </p:sp>
      <p:sp>
        <p:nvSpPr>
          <p:cNvPr id="1103" name="Rectangle 1102"/>
          <p:cNvSpPr/>
          <p:nvPr/>
        </p:nvSpPr>
        <p:spPr>
          <a:xfrm>
            <a:off x="3784627" y="2689489"/>
            <a:ext cx="914400" cy="276999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Modèle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972812" y="3957530"/>
            <a:ext cx="914400" cy="276999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Vue</a:t>
            </a:r>
          </a:p>
        </p:txBody>
      </p:sp>
      <p:cxnSp>
        <p:nvCxnSpPr>
          <p:cNvPr id="1105" name="Connecteur en arc 1104"/>
          <p:cNvCxnSpPr>
            <a:stCxn id="1103" idx="3"/>
            <a:endCxn id="112" idx="0"/>
          </p:cNvCxnSpPr>
          <p:nvPr/>
        </p:nvCxnSpPr>
        <p:spPr>
          <a:xfrm>
            <a:off x="4699027" y="2827989"/>
            <a:ext cx="730985" cy="1129541"/>
          </a:xfrm>
          <a:prstGeom prst="curvedConnector2">
            <a:avLst/>
          </a:prstGeom>
          <a:ln>
            <a:solidFill>
              <a:schemeClr val="accent5"/>
            </a:solidFill>
            <a:prstDash val="sysDot"/>
            <a:tailEnd type="arrow"/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07" name="Connecteur en arc 1106"/>
          <p:cNvCxnSpPr>
            <a:stCxn id="112" idx="1"/>
            <a:endCxn id="1103" idx="2"/>
          </p:cNvCxnSpPr>
          <p:nvPr/>
        </p:nvCxnSpPr>
        <p:spPr>
          <a:xfrm rot="10800000">
            <a:off x="4241828" y="2966488"/>
            <a:ext cx="730985" cy="1129542"/>
          </a:xfrm>
          <a:prstGeom prst="curvedConnector2">
            <a:avLst/>
          </a:prstGeom>
          <a:ln>
            <a:solidFill>
              <a:schemeClr val="accent5"/>
            </a:solidFill>
            <a:tailEnd type="arrow"/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09" name="Connecteur droit avec flèche 1108"/>
          <p:cNvCxnSpPr>
            <a:stCxn id="113" idx="1"/>
            <a:endCxn id="1103" idx="3"/>
          </p:cNvCxnSpPr>
          <p:nvPr/>
        </p:nvCxnSpPr>
        <p:spPr>
          <a:xfrm flipH="1">
            <a:off x="4699027" y="2827989"/>
            <a:ext cx="1473173" cy="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14" name="ZoneTexte 1113"/>
          <p:cNvSpPr txBox="1"/>
          <p:nvPr/>
        </p:nvSpPr>
        <p:spPr bwMode="auto">
          <a:xfrm>
            <a:off x="5037917" y="2584258"/>
            <a:ext cx="78418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sz="1100" dirty="0" smtClean="0">
                <a:latin typeface="Calibri" panose="020F0502020204030204" pitchFamily="34" charset="0"/>
                <a:cs typeface="Consolas" panose="020B0609020204030204" pitchFamily="49" charset="0"/>
              </a:rPr>
              <a:t>Met à jour</a:t>
            </a:r>
          </a:p>
        </p:txBody>
      </p:sp>
      <p:sp>
        <p:nvSpPr>
          <p:cNvPr id="126" name="ZoneTexte 125"/>
          <p:cNvSpPr txBox="1"/>
          <p:nvPr/>
        </p:nvSpPr>
        <p:spPr bwMode="auto">
          <a:xfrm>
            <a:off x="4768558" y="3184968"/>
            <a:ext cx="10535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100" dirty="0" smtClean="0">
                <a:latin typeface="Calibri" panose="020F0502020204030204" pitchFamily="34" charset="0"/>
                <a:cs typeface="Consolas" panose="020B0609020204030204" pitchFamily="49" charset="0"/>
              </a:rPr>
              <a:t>Prévient d’une mise à jour</a:t>
            </a:r>
          </a:p>
        </p:txBody>
      </p:sp>
      <p:sp>
        <p:nvSpPr>
          <p:cNvPr id="127" name="ZoneTexte 126"/>
          <p:cNvSpPr txBox="1"/>
          <p:nvPr/>
        </p:nvSpPr>
        <p:spPr bwMode="auto">
          <a:xfrm rot="3834360">
            <a:off x="4314176" y="3438597"/>
            <a:ext cx="3869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100" dirty="0" smtClean="0">
                <a:latin typeface="Calibri" panose="020F0502020204030204" pitchFamily="34" charset="0"/>
                <a:cs typeface="Consolas" panose="020B0609020204030204" pitchFamily="49" charset="0"/>
              </a:rPr>
              <a:t>Lit</a:t>
            </a:r>
          </a:p>
        </p:txBody>
      </p:sp>
      <p:sp>
        <p:nvSpPr>
          <p:cNvPr id="128" name="ZoneTexte 127"/>
          <p:cNvSpPr txBox="1"/>
          <p:nvPr/>
        </p:nvSpPr>
        <p:spPr bwMode="auto">
          <a:xfrm>
            <a:off x="4608474" y="4062740"/>
            <a:ext cx="3978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sz="1100" dirty="0" smtClean="0">
                <a:latin typeface="Calibri" panose="020F0502020204030204" pitchFamily="34" charset="0"/>
                <a:cs typeface="Consolas" panose="020B0609020204030204" pitchFamily="49" charset="0"/>
              </a:rPr>
              <a:t>0..*</a:t>
            </a:r>
          </a:p>
        </p:txBody>
      </p:sp>
      <p:sp>
        <p:nvSpPr>
          <p:cNvPr id="129" name="ZoneTexte 128"/>
          <p:cNvSpPr txBox="1"/>
          <p:nvPr/>
        </p:nvSpPr>
        <p:spPr bwMode="auto">
          <a:xfrm>
            <a:off x="3990433" y="2958815"/>
            <a:ext cx="25680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sz="1100" dirty="0">
                <a:latin typeface="Calibri" panose="020F0502020204030204" pitchFamily="34" charset="0"/>
                <a:cs typeface="Consolas" panose="020B0609020204030204" pitchFamily="49" charset="0"/>
              </a:rPr>
              <a:t>1</a:t>
            </a:r>
            <a:endParaRPr lang="fr-FR" sz="1100" dirty="0" smtClean="0"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1115" name="Cylindre 1114"/>
          <p:cNvSpPr/>
          <p:nvPr/>
        </p:nvSpPr>
        <p:spPr>
          <a:xfrm>
            <a:off x="3773424" y="1826538"/>
            <a:ext cx="936806" cy="440412"/>
          </a:xfrm>
          <a:prstGeom prst="can">
            <a:avLst/>
          </a:prstGeom>
          <a:effectLst>
            <a:outerShdw blurRad="40000" dist="23000" dir="5400000" rotWithShape="0">
              <a:schemeClr val="dk2">
                <a:alpha val="35000"/>
              </a:scheme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Données</a:t>
            </a:r>
          </a:p>
        </p:txBody>
      </p:sp>
      <p:cxnSp>
        <p:nvCxnSpPr>
          <p:cNvPr id="1117" name="Connecteur droit avec flèche 1116"/>
          <p:cNvCxnSpPr>
            <a:stCxn id="1115" idx="3"/>
            <a:endCxn id="1103" idx="0"/>
          </p:cNvCxnSpPr>
          <p:nvPr/>
        </p:nvCxnSpPr>
        <p:spPr>
          <a:xfrm>
            <a:off x="4241827" y="2266950"/>
            <a:ext cx="0" cy="422539"/>
          </a:xfrm>
          <a:prstGeom prst="straightConnector1">
            <a:avLst/>
          </a:prstGeom>
          <a:ln>
            <a:prstDash val="sysDot"/>
            <a:headEnd type="arrow"/>
            <a:tailEnd type="arrow"/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112" idx="0"/>
            <a:endCxn id="1103" idx="2"/>
          </p:cNvCxnSpPr>
          <p:nvPr/>
        </p:nvCxnSpPr>
        <p:spPr>
          <a:xfrm flipH="1" flipV="1">
            <a:off x="4241827" y="2966488"/>
            <a:ext cx="1188185" cy="991042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 bwMode="auto">
          <a:xfrm rot="2379781">
            <a:off x="4376462" y="3440577"/>
            <a:ext cx="78418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sz="1100" dirty="0" smtClean="0">
                <a:latin typeface="Calibri" panose="020F0502020204030204" pitchFamily="34" charset="0"/>
                <a:cs typeface="Consolas" panose="020B0609020204030204" pitchFamily="49" charset="0"/>
              </a:rPr>
              <a:t>Met à jour</a:t>
            </a:r>
          </a:p>
        </p:txBody>
      </p:sp>
    </p:spTree>
    <p:extLst>
      <p:ext uri="{BB962C8B-B14F-4D97-AF65-F5344CB8AC3E}">
        <p14:creationId xmlns:p14="http://schemas.microsoft.com/office/powerpoint/2010/main" val="398177603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2.71605E-6 L -0.13125 0.246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62" y="1231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" dur="2000"/>
                                        <p:tgtEl>
                                          <p:spTgt spid="1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2000"/>
                                        <p:tgtEl>
                                          <p:spTgt spid="1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" dur="2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7" dur="2000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/>
      <p:bldP spid="113" grpId="0" animBg="1"/>
      <p:bldP spid="1114" grpId="0"/>
      <p:bldP spid="2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fr-FR">
                <a:solidFill>
                  <a:srgbClr val="EFFAFF"/>
                </a:solidFill>
              </a:rPr>
              <a:t>Eléments complémentaires</a:t>
            </a:r>
            <a:endParaRPr lang="fr-FR" dirty="0">
              <a:solidFill>
                <a:srgbClr val="EFFAFF"/>
              </a:solidFill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57300" y="3363838"/>
            <a:ext cx="6629400" cy="132008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fr-FR" sz="2000">
                <a:solidFill>
                  <a:srgbClr val="1C2E40"/>
                </a:solidFill>
                <a:effectLst>
                  <a:outerShdw blurRad="38100" dist="38100" dir="2700000" algn="tl">
                    <a:srgbClr val="000000">
                      <a:alpha val="50000"/>
                    </a:srgbClr>
                  </a:outerShdw>
                </a:effectLst>
              </a:rPr>
              <a:t>Model - View</a:t>
            </a:r>
          </a:p>
          <a:p>
            <a:pPr lvl="0"/>
            <a:r>
              <a:rPr lang="fr-FR" sz="2000">
                <a:solidFill>
                  <a:srgbClr val="1C2E40"/>
                </a:solidFill>
                <a:effectLst>
                  <a:outerShdw blurRad="38100" dist="38100" dir="2700000" algn="tl">
                    <a:srgbClr val="000000">
                      <a:alpha val="50000"/>
                    </a:srgbClr>
                  </a:outerShdw>
                </a:effectLst>
              </a:rPr>
              <a:t>Annuler – Rétablir</a:t>
            </a:r>
          </a:p>
          <a:p>
            <a:pPr lvl="0"/>
            <a:r>
              <a:rPr lang="fr-FR" sz="2000">
                <a:solidFill>
                  <a:srgbClr val="1C2E40"/>
                </a:solidFill>
                <a:effectLst>
                  <a:outerShdw blurRad="38100" dist="38100" dir="2700000" algn="tl">
                    <a:srgbClr val="000000">
                      <a:alpha val="50000"/>
                    </a:srgbClr>
                  </a:outerShdw>
                </a:effectLst>
              </a:rPr>
              <a:t>Graphismes optimisés</a:t>
            </a:r>
          </a:p>
          <a:p>
            <a:pPr lvl="0"/>
            <a:r>
              <a:rPr lang="fr-FR" sz="2000">
                <a:solidFill>
                  <a:srgbClr val="FFFFFF"/>
                </a:solidFill>
              </a:rPr>
              <a:t>Sérialisation de données</a:t>
            </a:r>
            <a:endParaRPr lang="fr-FR" sz="2000" dirty="0">
              <a:solidFill>
                <a:srgbClr val="FFFF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4683918"/>
            <a:ext cx="9144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Benjamin ALBOUY-KISSI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506109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swing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13618" y="0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4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-0.99136 " pathEditMode="relative" rAng="0" ptsTypes="AA">
                                      <p:cBhvr>
                                        <p:cTn id="8" dur="5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56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-0.99136 " pathEditMode="relative" rAng="0" ptsTypes="AA">
                                      <p:cBhvr>
                                        <p:cTn id="10" dur="5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5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  <p:bldLst>
      <p:bldP spid="9" grpId="0" uiExpand="1" build="p"/>
      <p:bldP spid="9" grpId="1" uiExpand="1" build="p"/>
      <p:bldP spid="2" grpId="0" animBg="1"/>
      <p:bldP spid="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fr-FR" sz="2000">
                <a:solidFill>
                  <a:srgbClr val="1C2E40"/>
                </a:solidFill>
                <a:effectLst>
                  <a:outerShdw blurRad="38100" dist="38100" dir="2700000" algn="tl">
                    <a:srgbClr val="000000">
                      <a:alpha val="50000"/>
                    </a:srgbClr>
                  </a:outerShdw>
                </a:effectLst>
              </a:rPr>
              <a:t>Model - View</a:t>
            </a:r>
          </a:p>
          <a:p>
            <a:pPr lvl="0"/>
            <a:r>
              <a:rPr lang="fr-FR" sz="2000">
                <a:solidFill>
                  <a:srgbClr val="1C2E40"/>
                </a:solidFill>
                <a:effectLst>
                  <a:outerShdw blurRad="38100" dist="38100" dir="2700000" algn="tl">
                    <a:srgbClr val="000000">
                      <a:alpha val="50000"/>
                    </a:srgbClr>
                  </a:outerShdw>
                </a:effectLst>
              </a:rPr>
              <a:t>Annuler – Rétablir</a:t>
            </a:r>
          </a:p>
          <a:p>
            <a:pPr lvl="0"/>
            <a:r>
              <a:rPr lang="fr-FR" sz="2000">
                <a:solidFill>
                  <a:srgbClr val="1C2E40"/>
                </a:solidFill>
                <a:effectLst>
                  <a:outerShdw blurRad="38100" dist="38100" dir="2700000" algn="tl">
                    <a:srgbClr val="000000">
                      <a:alpha val="50000"/>
                    </a:srgbClr>
                  </a:outerShdw>
                </a:effectLst>
              </a:rPr>
              <a:t>Graphismes optimisés</a:t>
            </a:r>
          </a:p>
          <a:p>
            <a:pPr lvl="0"/>
            <a:r>
              <a:rPr lang="fr-FR" sz="2000">
                <a:solidFill>
                  <a:srgbClr val="FFFFFF"/>
                </a:solidFill>
              </a:rPr>
              <a:t>Sérialisation de données</a:t>
            </a:r>
            <a:endParaRPr lang="fr-FR" sz="2000" dirty="0">
              <a:solidFill>
                <a:srgbClr val="FFFFFF"/>
              </a:solidFill>
            </a:endParaRPr>
          </a:p>
        </p:txBody>
      </p:sp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fr-FR">
                <a:solidFill>
                  <a:srgbClr val="EFFAFF"/>
                </a:solidFill>
              </a:rPr>
              <a:t>Eléments complémentaires</a:t>
            </a:r>
            <a:endParaRPr lang="fr-FR" dirty="0">
              <a:solidFill>
                <a:srgbClr val="EFFA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4683918"/>
            <a:ext cx="9144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Benjamin ALBOUY-KISSI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506109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swing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13618" y="0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37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"/>
    </mc:Choice>
    <mc:Fallback xmlns="">
      <p:transition advTm="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-0.9913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56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-0.9913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56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4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  <p:bldLst>
      <p:bldP spid="2" grpId="0" animBg="1"/>
      <p:bldP spid="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51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B71F98-063C-4739-99A1-73513BDC38F4}" type="datetime1">
              <a:rPr lang="fr-FR" smtClean="0"/>
              <a:t>27/05/2019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Benjamin ALBOUY-KISSI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52</a:t>
            </a:fld>
            <a:endParaRPr lang="fr-FR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31618" y="4767626"/>
            <a:ext cx="371474" cy="36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-685799"/>
            <a:ext cx="9142854" cy="6857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18468"/>
            <a:ext cx="804333" cy="30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800" y="0"/>
            <a:ext cx="1855484" cy="342000"/>
          </a:xfrm>
          <a:prstGeom prst="rect">
            <a:avLst/>
          </a:prstGeom>
        </p:spPr>
      </p:pic>
      <p:pic>
        <p:nvPicPr>
          <p:cNvPr id="11" name="swing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99290" y="27843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59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950"/>
    </mc:Choice>
    <mc:Fallback xmlns="">
      <p:transition advTm="95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61111E-6 -3.33333E-6 L 0.00017 0.2 " pathEditMode="relative" rAng="0" ptsTypes="AA">
                                          <p:cBhvr>
                                            <p:cTn id="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01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1" presetClass="mediacall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8" dur="312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accel="40000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2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3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4" accel="40000" fill="hold" grpId="0" nodeType="withEffect" p14:presetBounceEnd="60000">
                                      <p:stCondLst>
                                        <p:cond delay="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6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7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accel="40000" fill="hold" grpId="0" nodeType="withEffect" p14:presetBounceEnd="6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0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1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4" accel="40000" fill="hold" nodeType="withEffect" p14:presetBounceEnd="6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4" dur="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5" dur="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1" accel="40000" fill="hold" nodeType="withEffect" p14:presetBounceEnd="60000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8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9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1" accel="40000" fill="hold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3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 showWhenStopped="0">
                    <p:cTn id="34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11"/>
                    </p:tgtEl>
                  </p:cMediaNode>
                </p:audio>
              </p:childTnLst>
            </p:cTn>
          </p:par>
        </p:tnLst>
        <p:bldLst>
          <p:bldP spid="4" grpId="0"/>
          <p:bldP spid="5" grpId="0"/>
          <p:bldP spid="6" grpId="0"/>
          <p:bldP spid="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61111E-6 -3.33333E-6 L 0.00017 0.2 " pathEditMode="relative" rAng="0" ptsTypes="AA">
                                          <p:cBhvr>
                                            <p:cTn id="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01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1" presetClass="mediacall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8" dur="312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accel="4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4" accel="40000" fill="hold" grpId="0" nodeType="withEffect">
                                      <p:stCondLst>
                                        <p:cond delay="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accel="4000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4" ac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1" accel="40000" fill="hold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1" accel="4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 showWhenStopped="0">
                    <p:cTn id="34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11"/>
                    </p:tgtEl>
                  </p:cMediaNode>
                </p:audio>
              </p:childTnLst>
            </p:cTn>
          </p:par>
        </p:tnLst>
        <p:bldLst>
          <p:bldP spid="4" grpId="0"/>
          <p:bldP spid="5" grpId="0"/>
          <p:bldP spid="6" grpId="0"/>
          <p:bldP spid="9" grpId="0" animBg="1"/>
        </p:bldLst>
      </p:timing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Définition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La sérialisation de données consiste à encoder l’information sous forme d’une suite d’éléments. Cette suite d’éléments doit pouvoir être décodable de façon à reconstituer l’information originale</a:t>
            </a:r>
          </a:p>
          <a:p>
            <a:pPr lvl="1"/>
            <a:r>
              <a:rPr lang="fr-FR" dirty="0" smtClean="0"/>
              <a:t>Exemple :</a:t>
            </a:r>
          </a:p>
          <a:p>
            <a:pPr lvl="2"/>
            <a:r>
              <a:rPr lang="fr-FR" dirty="0" smtClean="0"/>
              <a:t>Enregistrement / lecture dans un fichier</a:t>
            </a:r>
          </a:p>
          <a:p>
            <a:pPr lvl="2"/>
            <a:r>
              <a:rPr lang="fr-FR" dirty="0" smtClean="0"/>
              <a:t>Transmission via réseau</a:t>
            </a:r>
          </a:p>
          <a:p>
            <a:pPr lvl="2"/>
            <a:r>
              <a:rPr lang="fr-FR" dirty="0" smtClean="0"/>
              <a:t>Compression / décompression de fichiers</a:t>
            </a:r>
          </a:p>
          <a:p>
            <a:r>
              <a:rPr lang="fr-FR" dirty="0" smtClean="0"/>
              <a:t>A titre d’exemple, nous allons mettre en place l’enregistrement d’une information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Benjamin ALBOUY-KISSI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53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>
            <a:normAutofit fontScale="92500" lnSpcReduction="20000"/>
          </a:bodyPr>
          <a:lstStyle/>
          <a:p>
            <a:pPr lvl="0"/>
            <a:r>
              <a:rPr lang="fr-FR" sz="1200" dirty="0">
                <a:solidFill>
                  <a:srgbClr val="2F4E6C"/>
                </a:solidFill>
              </a:rPr>
              <a:t>Model – </a:t>
            </a:r>
            <a:r>
              <a:rPr lang="fr-FR" sz="1200" dirty="0" err="1">
                <a:solidFill>
                  <a:srgbClr val="2F4E6C"/>
                </a:solidFill>
              </a:rPr>
              <a:t>View</a:t>
            </a:r>
            <a:endParaRPr lang="fr-FR" sz="1200" dirty="0">
              <a:solidFill>
                <a:srgbClr val="2F4E6C"/>
              </a:solidFill>
            </a:endParaRP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Patron MVC</a:t>
            </a: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Patron Modèle – Vue</a:t>
            </a: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Les modèles</a:t>
            </a: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Les éléments </a:t>
            </a: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Les vues</a:t>
            </a: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Les délégués</a:t>
            </a: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Implémentation dans </a:t>
            </a:r>
            <a:r>
              <a:rPr lang="fr-FR" sz="1100" dirty="0" err="1">
                <a:solidFill>
                  <a:srgbClr val="2F4E6C"/>
                </a:solidFill>
              </a:rPr>
              <a:t>Qt</a:t>
            </a:r>
            <a:endParaRPr lang="fr-FR" sz="1100" dirty="0">
              <a:solidFill>
                <a:srgbClr val="2F4E6C"/>
              </a:solidFill>
            </a:endParaRP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Exemple</a:t>
            </a:r>
          </a:p>
          <a:p>
            <a:pPr lvl="0"/>
            <a:r>
              <a:rPr lang="fr-FR" sz="1200" dirty="0">
                <a:solidFill>
                  <a:srgbClr val="2F4E6C"/>
                </a:solidFill>
              </a:rPr>
              <a:t>Annuler – Rétablir</a:t>
            </a: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Contexte</a:t>
            </a: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Le pattern Commande</a:t>
            </a: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Exemple</a:t>
            </a:r>
          </a:p>
          <a:p>
            <a:pPr lvl="0"/>
            <a:r>
              <a:rPr lang="fr-FR" sz="1200" dirty="0">
                <a:solidFill>
                  <a:schemeClr val="bg2"/>
                </a:solidFill>
              </a:rPr>
              <a:t>Graphismes optimisés</a:t>
            </a:r>
          </a:p>
          <a:p>
            <a:pPr lvl="1"/>
            <a:r>
              <a:rPr lang="fr-FR" sz="1100" dirty="0">
                <a:solidFill>
                  <a:schemeClr val="bg2"/>
                </a:solidFill>
              </a:rPr>
              <a:t>Mécanisme Graphics </a:t>
            </a:r>
            <a:r>
              <a:rPr lang="fr-FR" sz="1100" dirty="0" err="1">
                <a:solidFill>
                  <a:schemeClr val="bg2"/>
                </a:solidFill>
              </a:rPr>
              <a:t>View</a:t>
            </a:r>
            <a:endParaRPr lang="fr-FR" sz="1100" dirty="0">
              <a:solidFill>
                <a:schemeClr val="bg2"/>
              </a:solidFill>
            </a:endParaRPr>
          </a:p>
          <a:p>
            <a:pPr lvl="1"/>
            <a:r>
              <a:rPr lang="fr-FR" sz="1100" dirty="0">
                <a:solidFill>
                  <a:schemeClr val="bg2"/>
                </a:solidFill>
              </a:rPr>
              <a:t>La scène</a:t>
            </a:r>
          </a:p>
          <a:p>
            <a:pPr lvl="1"/>
            <a:r>
              <a:rPr lang="fr-FR" sz="1100" dirty="0">
                <a:solidFill>
                  <a:schemeClr val="bg2"/>
                </a:solidFill>
              </a:rPr>
              <a:t>La vue</a:t>
            </a:r>
          </a:p>
          <a:p>
            <a:pPr lvl="1"/>
            <a:r>
              <a:rPr lang="fr-FR" sz="1100" dirty="0">
                <a:solidFill>
                  <a:schemeClr val="bg2"/>
                </a:solidFill>
              </a:rPr>
              <a:t>Les éléments graphiques</a:t>
            </a:r>
          </a:p>
          <a:p>
            <a:pPr lvl="1"/>
            <a:r>
              <a:rPr lang="fr-FR" sz="1100" dirty="0">
                <a:solidFill>
                  <a:schemeClr val="bg2"/>
                </a:solidFill>
              </a:rPr>
              <a:t>Les classes</a:t>
            </a:r>
          </a:p>
          <a:p>
            <a:pPr lvl="1"/>
            <a:r>
              <a:rPr lang="fr-FR" sz="1100" dirty="0">
                <a:solidFill>
                  <a:schemeClr val="bg2"/>
                </a:solidFill>
              </a:rPr>
              <a:t>Exemple</a:t>
            </a:r>
          </a:p>
          <a:p>
            <a:pPr lvl="0"/>
            <a:r>
              <a:rPr lang="fr-FR" sz="1200" b="1" dirty="0">
                <a:solidFill>
                  <a:schemeClr val="tx1"/>
                </a:solidFill>
                <a:effectLst>
                  <a:outerShdw blurRad="63500" dist="37357" dir="2700000" rotWithShape="0">
                    <a:schemeClr val="tx1">
                      <a:alpha val="43137"/>
                    </a:schemeClr>
                  </a:outerShdw>
                </a:effectLst>
              </a:rPr>
              <a:t>Sérialisation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Exemple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Le pattern visiteur</a:t>
            </a:r>
          </a:p>
        </p:txBody>
      </p:sp>
    </p:spTree>
    <p:extLst>
      <p:ext uri="{BB962C8B-B14F-4D97-AF65-F5344CB8AC3E}">
        <p14:creationId xmlns:p14="http://schemas.microsoft.com/office/powerpoint/2010/main" val="389457032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Notre 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Soit une donnée composite :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Comment implémenterions-nous sa sauvegarde dans un fichier ?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Benjamin ALBOUY-KISSI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38763-6C8A-413F-B744-2C0F40D941F6}" type="slidenum">
              <a:rPr lang="fr-FR" smtClean="0"/>
              <a:pPr/>
              <a:t>54</a:t>
            </a:fld>
            <a:endParaRPr lang="fr-FR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3"/>
          </p:nvPr>
        </p:nvSpPr>
        <p:spPr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>
            <a:normAutofit fontScale="92500" lnSpcReduction="10000"/>
          </a:bodyPr>
          <a:lstStyle/>
          <a:p>
            <a:pPr lvl="0"/>
            <a:r>
              <a:rPr lang="fr-FR" sz="1100" dirty="0">
                <a:solidFill>
                  <a:srgbClr val="2F4E6C"/>
                </a:solidFill>
              </a:rPr>
              <a:t>Model – </a:t>
            </a:r>
            <a:r>
              <a:rPr lang="fr-FR" sz="1100" dirty="0" err="1">
                <a:solidFill>
                  <a:srgbClr val="2F4E6C"/>
                </a:solidFill>
              </a:rPr>
              <a:t>View</a:t>
            </a:r>
            <a:endParaRPr lang="fr-FR" sz="1100" dirty="0">
              <a:solidFill>
                <a:srgbClr val="2F4E6C"/>
              </a:solidFill>
            </a:endParaRPr>
          </a:p>
          <a:p>
            <a:pPr lvl="1"/>
            <a:r>
              <a:rPr lang="fr-FR" sz="1000" dirty="0">
                <a:solidFill>
                  <a:srgbClr val="2F4E6C"/>
                </a:solidFill>
              </a:rPr>
              <a:t>Patron MVC</a:t>
            </a:r>
          </a:p>
          <a:p>
            <a:pPr lvl="1"/>
            <a:r>
              <a:rPr lang="fr-FR" sz="1000" dirty="0">
                <a:solidFill>
                  <a:srgbClr val="2F4E6C"/>
                </a:solidFill>
              </a:rPr>
              <a:t>Patron Modèle – Vue</a:t>
            </a:r>
          </a:p>
          <a:p>
            <a:pPr lvl="1"/>
            <a:r>
              <a:rPr lang="fr-FR" sz="1000" dirty="0">
                <a:solidFill>
                  <a:srgbClr val="2F4E6C"/>
                </a:solidFill>
              </a:rPr>
              <a:t>Les modèles</a:t>
            </a:r>
          </a:p>
          <a:p>
            <a:pPr lvl="1"/>
            <a:r>
              <a:rPr lang="fr-FR" sz="1000" dirty="0">
                <a:solidFill>
                  <a:srgbClr val="2F4E6C"/>
                </a:solidFill>
              </a:rPr>
              <a:t>Les éléments </a:t>
            </a:r>
          </a:p>
          <a:p>
            <a:pPr lvl="1"/>
            <a:r>
              <a:rPr lang="fr-FR" sz="1000" dirty="0">
                <a:solidFill>
                  <a:srgbClr val="2F4E6C"/>
                </a:solidFill>
              </a:rPr>
              <a:t>Les vues</a:t>
            </a:r>
          </a:p>
          <a:p>
            <a:pPr lvl="1"/>
            <a:r>
              <a:rPr lang="fr-FR" sz="1000" dirty="0">
                <a:solidFill>
                  <a:srgbClr val="2F4E6C"/>
                </a:solidFill>
              </a:rPr>
              <a:t>Les délégués</a:t>
            </a:r>
          </a:p>
          <a:p>
            <a:pPr lvl="1"/>
            <a:r>
              <a:rPr lang="fr-FR" sz="1000" dirty="0">
                <a:solidFill>
                  <a:srgbClr val="2F4E6C"/>
                </a:solidFill>
              </a:rPr>
              <a:t>Implémentation dans </a:t>
            </a:r>
            <a:r>
              <a:rPr lang="fr-FR" sz="1000" dirty="0" err="1">
                <a:solidFill>
                  <a:srgbClr val="2F4E6C"/>
                </a:solidFill>
              </a:rPr>
              <a:t>Qt</a:t>
            </a:r>
            <a:endParaRPr lang="fr-FR" sz="1000" dirty="0">
              <a:solidFill>
                <a:srgbClr val="2F4E6C"/>
              </a:solidFill>
            </a:endParaRPr>
          </a:p>
          <a:p>
            <a:pPr lvl="1"/>
            <a:r>
              <a:rPr lang="fr-FR" sz="1000" dirty="0">
                <a:solidFill>
                  <a:srgbClr val="2F4E6C"/>
                </a:solidFill>
              </a:rPr>
              <a:t>Exemple</a:t>
            </a:r>
          </a:p>
          <a:p>
            <a:pPr lvl="0"/>
            <a:r>
              <a:rPr lang="fr-FR" sz="1100" dirty="0">
                <a:solidFill>
                  <a:srgbClr val="2F4E6C"/>
                </a:solidFill>
              </a:rPr>
              <a:t>Annuler – Rétablir</a:t>
            </a:r>
          </a:p>
          <a:p>
            <a:pPr lvl="1"/>
            <a:r>
              <a:rPr lang="fr-FR" sz="1000" dirty="0">
                <a:solidFill>
                  <a:srgbClr val="2F4E6C"/>
                </a:solidFill>
              </a:rPr>
              <a:t>Contexte</a:t>
            </a:r>
          </a:p>
          <a:p>
            <a:pPr lvl="1"/>
            <a:r>
              <a:rPr lang="fr-FR" sz="1000" dirty="0">
                <a:solidFill>
                  <a:srgbClr val="2F4E6C"/>
                </a:solidFill>
              </a:rPr>
              <a:t>Le pattern Commande</a:t>
            </a:r>
          </a:p>
          <a:p>
            <a:pPr lvl="1"/>
            <a:r>
              <a:rPr lang="fr-FR" sz="1000" dirty="0">
                <a:solidFill>
                  <a:srgbClr val="2F4E6C"/>
                </a:solidFill>
              </a:rPr>
              <a:t>Exemple</a:t>
            </a:r>
          </a:p>
          <a:p>
            <a:pPr lvl="0"/>
            <a:r>
              <a:rPr lang="fr-FR" sz="1100" dirty="0">
                <a:solidFill>
                  <a:srgbClr val="2F4E6C"/>
                </a:solidFill>
              </a:rPr>
              <a:t>Graphismes optimisés</a:t>
            </a:r>
          </a:p>
          <a:p>
            <a:pPr lvl="1"/>
            <a:r>
              <a:rPr lang="fr-FR" sz="1000" dirty="0">
                <a:solidFill>
                  <a:srgbClr val="2F4E6C"/>
                </a:solidFill>
              </a:rPr>
              <a:t>Mécanisme Graphics </a:t>
            </a:r>
            <a:r>
              <a:rPr lang="fr-FR" sz="1000" dirty="0" err="1">
                <a:solidFill>
                  <a:srgbClr val="2F4E6C"/>
                </a:solidFill>
              </a:rPr>
              <a:t>View</a:t>
            </a:r>
            <a:endParaRPr lang="fr-FR" sz="1000" dirty="0">
              <a:solidFill>
                <a:srgbClr val="2F4E6C"/>
              </a:solidFill>
            </a:endParaRPr>
          </a:p>
          <a:p>
            <a:pPr lvl="1"/>
            <a:r>
              <a:rPr lang="fr-FR" sz="1000" dirty="0">
                <a:solidFill>
                  <a:srgbClr val="2F4E6C"/>
                </a:solidFill>
              </a:rPr>
              <a:t>La scène</a:t>
            </a:r>
          </a:p>
          <a:p>
            <a:pPr lvl="1"/>
            <a:r>
              <a:rPr lang="fr-FR" sz="1000" dirty="0">
                <a:solidFill>
                  <a:srgbClr val="2F4E6C"/>
                </a:solidFill>
              </a:rPr>
              <a:t>La vue</a:t>
            </a:r>
          </a:p>
          <a:p>
            <a:pPr lvl="1"/>
            <a:r>
              <a:rPr lang="fr-FR" sz="1000" dirty="0">
                <a:solidFill>
                  <a:srgbClr val="2F4E6C"/>
                </a:solidFill>
              </a:rPr>
              <a:t>Les éléments graphiques</a:t>
            </a:r>
          </a:p>
          <a:p>
            <a:pPr lvl="1"/>
            <a:r>
              <a:rPr lang="fr-FR" sz="1000" dirty="0">
                <a:solidFill>
                  <a:srgbClr val="2F4E6C"/>
                </a:solidFill>
              </a:rPr>
              <a:t>Les classes</a:t>
            </a:r>
          </a:p>
          <a:p>
            <a:pPr lvl="1"/>
            <a:r>
              <a:rPr lang="fr-FR" sz="1000" dirty="0">
                <a:solidFill>
                  <a:srgbClr val="2F4E6C"/>
                </a:solidFill>
              </a:rPr>
              <a:t>Exemple</a:t>
            </a:r>
          </a:p>
          <a:p>
            <a:pPr lvl="0"/>
            <a:r>
              <a:rPr lang="fr-FR" sz="1100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Sérialisation</a:t>
            </a:r>
          </a:p>
          <a:p>
            <a:pPr lvl="1"/>
            <a:r>
              <a:rPr lang="fr-FR" sz="1000" b="1" dirty="0">
                <a:solidFill>
                  <a:schemeClr val="tx1"/>
                </a:solidFill>
                <a:effectLst>
                  <a:outerShdw blurRad="63500" dist="37357" dir="2700000" rotWithShape="0">
                    <a:schemeClr val="tx1">
                      <a:alpha val="43137"/>
                    </a:schemeClr>
                  </a:outerShdw>
                </a:effectLst>
              </a:rPr>
              <a:t>Exemple</a:t>
            </a:r>
          </a:p>
          <a:p>
            <a:pPr lvl="1"/>
            <a:r>
              <a:rPr lang="fr-FR" sz="1000" dirty="0">
                <a:solidFill>
                  <a:srgbClr val="79D2FF"/>
                </a:solidFill>
              </a:rPr>
              <a:t>Le pattern visiteur</a:t>
            </a:r>
          </a:p>
        </p:txBody>
      </p:sp>
      <p:grpSp>
        <p:nvGrpSpPr>
          <p:cNvPr id="76" name="Groupe 75"/>
          <p:cNvGrpSpPr/>
          <p:nvPr/>
        </p:nvGrpSpPr>
        <p:grpSpPr>
          <a:xfrm>
            <a:off x="2772142" y="1738705"/>
            <a:ext cx="5914658" cy="1689497"/>
            <a:chOff x="4357688" y="2951165"/>
            <a:chExt cx="3306763" cy="944563"/>
          </a:xfrm>
        </p:grpSpPr>
        <p:sp>
          <p:nvSpPr>
            <p:cNvPr id="46" name="Rectangle 40"/>
            <p:cNvSpPr>
              <a:spLocks noChangeArrowheads="1"/>
            </p:cNvSpPr>
            <p:nvPr/>
          </p:nvSpPr>
          <p:spPr bwMode="auto">
            <a:xfrm>
              <a:off x="4357688" y="2951165"/>
              <a:ext cx="1641475" cy="9445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800"/>
            </a:p>
          </p:txBody>
        </p:sp>
        <p:sp>
          <p:nvSpPr>
            <p:cNvPr id="47" name="Line 41"/>
            <p:cNvSpPr>
              <a:spLocks noChangeShapeType="1"/>
            </p:cNvSpPr>
            <p:nvPr/>
          </p:nvSpPr>
          <p:spPr bwMode="auto">
            <a:xfrm>
              <a:off x="4357688" y="3073403"/>
              <a:ext cx="1641475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800"/>
            </a:p>
          </p:txBody>
        </p:sp>
        <p:sp>
          <p:nvSpPr>
            <p:cNvPr id="48" name="Rectangle 42"/>
            <p:cNvSpPr>
              <a:spLocks noChangeArrowheads="1"/>
            </p:cNvSpPr>
            <p:nvPr/>
          </p:nvSpPr>
          <p:spPr bwMode="auto">
            <a:xfrm>
              <a:off x="4373563" y="3118494"/>
              <a:ext cx="201646" cy="86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-a : int</a:t>
              </a:r>
              <a:endParaRPr kumimoji="0" lang="fr-FR" altLang="fr-FR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43"/>
            <p:cNvSpPr>
              <a:spLocks noChangeArrowheads="1"/>
            </p:cNvSpPr>
            <p:nvPr/>
          </p:nvSpPr>
          <p:spPr bwMode="auto">
            <a:xfrm>
              <a:off x="4373563" y="3239141"/>
              <a:ext cx="657815" cy="86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-subData : CSubData</a:t>
              </a:r>
              <a:endParaRPr kumimoji="0" lang="fr-FR" altLang="fr-FR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Line 44"/>
            <p:cNvSpPr>
              <a:spLocks noChangeShapeType="1"/>
            </p:cNvSpPr>
            <p:nvPr/>
          </p:nvSpPr>
          <p:spPr bwMode="auto">
            <a:xfrm>
              <a:off x="4365626" y="3209928"/>
              <a:ext cx="162718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800"/>
            </a:p>
          </p:txBody>
        </p:sp>
        <p:sp>
          <p:nvSpPr>
            <p:cNvPr id="51" name="Line 45"/>
            <p:cNvSpPr>
              <a:spLocks noChangeShapeType="1"/>
            </p:cNvSpPr>
            <p:nvPr/>
          </p:nvSpPr>
          <p:spPr bwMode="auto">
            <a:xfrm>
              <a:off x="4357688" y="3346453"/>
              <a:ext cx="1641475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800"/>
            </a:p>
          </p:txBody>
        </p:sp>
        <p:sp>
          <p:nvSpPr>
            <p:cNvPr id="52" name="Rectangle 46"/>
            <p:cNvSpPr>
              <a:spLocks noChangeArrowheads="1"/>
            </p:cNvSpPr>
            <p:nvPr/>
          </p:nvSpPr>
          <p:spPr bwMode="auto">
            <a:xfrm>
              <a:off x="4373563" y="3391541"/>
              <a:ext cx="379095" cy="86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+getA() : int</a:t>
              </a:r>
              <a:endParaRPr kumimoji="0" lang="fr-FR" altLang="fr-FR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47"/>
            <p:cNvSpPr>
              <a:spLocks noChangeArrowheads="1"/>
            </p:cNvSpPr>
            <p:nvPr/>
          </p:nvSpPr>
          <p:spPr bwMode="auto">
            <a:xfrm>
              <a:off x="4373563" y="3513781"/>
              <a:ext cx="594184" cy="86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+setA(a : int) : void</a:t>
              </a:r>
              <a:endParaRPr kumimoji="0" lang="fr-FR" altLang="fr-FR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Line 48"/>
            <p:cNvSpPr>
              <a:spLocks noChangeShapeType="1"/>
            </p:cNvSpPr>
            <p:nvPr/>
          </p:nvSpPr>
          <p:spPr bwMode="auto">
            <a:xfrm>
              <a:off x="4365626" y="3484565"/>
              <a:ext cx="162718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800"/>
            </a:p>
          </p:txBody>
        </p:sp>
        <p:sp>
          <p:nvSpPr>
            <p:cNvPr id="55" name="Rectangle 49"/>
            <p:cNvSpPr>
              <a:spLocks noChangeArrowheads="1"/>
            </p:cNvSpPr>
            <p:nvPr/>
          </p:nvSpPr>
          <p:spPr bwMode="auto">
            <a:xfrm>
              <a:off x="4373563" y="3634428"/>
              <a:ext cx="833472" cy="86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+getSubData() : CSubData</a:t>
              </a:r>
              <a:endParaRPr kumimoji="0" lang="fr-FR" altLang="fr-FR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Line 50"/>
            <p:cNvSpPr>
              <a:spLocks noChangeShapeType="1"/>
            </p:cNvSpPr>
            <p:nvPr/>
          </p:nvSpPr>
          <p:spPr bwMode="auto">
            <a:xfrm>
              <a:off x="4365626" y="3605215"/>
              <a:ext cx="162718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800"/>
            </a:p>
          </p:txBody>
        </p:sp>
        <p:sp>
          <p:nvSpPr>
            <p:cNvPr id="57" name="Rectangle 51"/>
            <p:cNvSpPr>
              <a:spLocks noChangeArrowheads="1"/>
            </p:cNvSpPr>
            <p:nvPr/>
          </p:nvSpPr>
          <p:spPr bwMode="auto">
            <a:xfrm>
              <a:off x="4373563" y="3755079"/>
              <a:ext cx="1272612" cy="86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+setSubData(subData : CSubData) : void</a:t>
              </a:r>
              <a:endParaRPr kumimoji="0" lang="fr-FR" altLang="fr-FR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Line 52"/>
            <p:cNvSpPr>
              <a:spLocks noChangeShapeType="1"/>
            </p:cNvSpPr>
            <p:nvPr/>
          </p:nvSpPr>
          <p:spPr bwMode="auto">
            <a:xfrm>
              <a:off x="4365626" y="3725865"/>
              <a:ext cx="162718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800"/>
            </a:p>
          </p:txBody>
        </p:sp>
        <p:sp>
          <p:nvSpPr>
            <p:cNvPr id="59" name="Rectangle 53"/>
            <p:cNvSpPr>
              <a:spLocks noChangeArrowheads="1"/>
            </p:cNvSpPr>
            <p:nvPr/>
          </p:nvSpPr>
          <p:spPr bwMode="auto">
            <a:xfrm>
              <a:off x="5057776" y="2979585"/>
              <a:ext cx="202543" cy="86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CData</a:t>
              </a:r>
              <a:endParaRPr kumimoji="0" lang="fr-FR" altLang="fr-FR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Rectangle 54"/>
            <p:cNvSpPr>
              <a:spLocks noChangeArrowheads="1"/>
            </p:cNvSpPr>
            <p:nvPr/>
          </p:nvSpPr>
          <p:spPr bwMode="auto">
            <a:xfrm>
              <a:off x="6648451" y="2951165"/>
              <a:ext cx="1016000" cy="5810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800"/>
            </a:p>
          </p:txBody>
        </p:sp>
        <p:sp>
          <p:nvSpPr>
            <p:cNvPr id="61" name="Line 55"/>
            <p:cNvSpPr>
              <a:spLocks noChangeShapeType="1"/>
            </p:cNvSpPr>
            <p:nvPr/>
          </p:nvSpPr>
          <p:spPr bwMode="auto">
            <a:xfrm>
              <a:off x="6648451" y="3073403"/>
              <a:ext cx="101600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800"/>
            </a:p>
          </p:txBody>
        </p:sp>
        <p:sp>
          <p:nvSpPr>
            <p:cNvPr id="62" name="Rectangle 56"/>
            <p:cNvSpPr>
              <a:spLocks noChangeArrowheads="1"/>
            </p:cNvSpPr>
            <p:nvPr/>
          </p:nvSpPr>
          <p:spPr bwMode="auto">
            <a:xfrm>
              <a:off x="6662738" y="3118494"/>
              <a:ext cx="341455" cy="86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-a : double</a:t>
              </a:r>
              <a:endParaRPr kumimoji="0" lang="fr-FR" altLang="fr-FR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" name="Line 57"/>
            <p:cNvSpPr>
              <a:spLocks noChangeShapeType="1"/>
            </p:cNvSpPr>
            <p:nvPr/>
          </p:nvSpPr>
          <p:spPr bwMode="auto">
            <a:xfrm>
              <a:off x="6648451" y="3225803"/>
              <a:ext cx="101600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800"/>
            </a:p>
          </p:txBody>
        </p:sp>
        <p:sp>
          <p:nvSpPr>
            <p:cNvPr id="64" name="Rectangle 58"/>
            <p:cNvSpPr>
              <a:spLocks noChangeArrowheads="1"/>
            </p:cNvSpPr>
            <p:nvPr/>
          </p:nvSpPr>
          <p:spPr bwMode="auto">
            <a:xfrm>
              <a:off x="6662738" y="3270894"/>
              <a:ext cx="518903" cy="86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+getA() : double</a:t>
              </a:r>
              <a:endParaRPr kumimoji="0" lang="fr-FR" altLang="fr-FR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" name="Rectangle 59"/>
            <p:cNvSpPr>
              <a:spLocks noChangeArrowheads="1"/>
            </p:cNvSpPr>
            <p:nvPr/>
          </p:nvSpPr>
          <p:spPr bwMode="auto">
            <a:xfrm>
              <a:off x="6662738" y="3391541"/>
              <a:ext cx="733993" cy="86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+setA(a : double) : void</a:t>
              </a:r>
              <a:endParaRPr kumimoji="0" lang="fr-FR" altLang="fr-FR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" name="Line 60"/>
            <p:cNvSpPr>
              <a:spLocks noChangeShapeType="1"/>
            </p:cNvSpPr>
            <p:nvPr/>
          </p:nvSpPr>
          <p:spPr bwMode="auto">
            <a:xfrm>
              <a:off x="6654801" y="3362328"/>
              <a:ext cx="1001713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800"/>
            </a:p>
          </p:txBody>
        </p:sp>
        <p:sp>
          <p:nvSpPr>
            <p:cNvPr id="67" name="Rectangle 61"/>
            <p:cNvSpPr>
              <a:spLocks noChangeArrowheads="1"/>
            </p:cNvSpPr>
            <p:nvPr/>
          </p:nvSpPr>
          <p:spPr bwMode="auto">
            <a:xfrm>
              <a:off x="6964363" y="2979585"/>
              <a:ext cx="330700" cy="86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CSubData</a:t>
              </a:r>
              <a:endParaRPr kumimoji="0" lang="fr-FR" altLang="fr-FR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" name="Rectangle 62"/>
            <p:cNvSpPr>
              <a:spLocks noChangeArrowheads="1"/>
            </p:cNvSpPr>
            <p:nvPr/>
          </p:nvSpPr>
          <p:spPr bwMode="auto">
            <a:xfrm>
              <a:off x="6199188" y="3052498"/>
              <a:ext cx="289475" cy="86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0" i="0" u="none" strike="noStrike" cap="none" normalizeH="0" baseline="0" dirty="0" smtClean="0">
                  <a:ln>
                    <a:noFill/>
                  </a:ln>
                  <a:effectLst/>
                  <a:latin typeface="Segoe UI" panose="020B0502040204020203" pitchFamily="34" charset="0"/>
                </a:rPr>
                <a:t>-</a:t>
              </a:r>
              <a:r>
                <a:rPr kumimoji="0" lang="fr-FR" altLang="fr-FR" sz="1000" b="0" i="0" u="none" strike="noStrike" cap="none" normalizeH="0" baseline="0" dirty="0" err="1" smtClean="0">
                  <a:ln>
                    <a:noFill/>
                  </a:ln>
                  <a:effectLst/>
                  <a:latin typeface="Segoe UI" panose="020B0502040204020203" pitchFamily="34" charset="0"/>
                </a:rPr>
                <a:t>subData</a:t>
              </a:r>
              <a:endParaRPr kumimoji="0" lang="fr-FR" altLang="fr-FR" sz="2800" b="0" i="0" u="none" strike="noStrike" cap="none" normalizeH="0" baseline="0" dirty="0" smtClean="0">
                <a:ln>
                  <a:noFill/>
                </a:ln>
                <a:effectLst/>
              </a:endParaRPr>
            </a:p>
          </p:txBody>
        </p:sp>
        <p:sp>
          <p:nvSpPr>
            <p:cNvPr id="69" name="Line 63"/>
            <p:cNvSpPr>
              <a:spLocks noChangeShapeType="1"/>
            </p:cNvSpPr>
            <p:nvPr/>
          </p:nvSpPr>
          <p:spPr bwMode="auto">
            <a:xfrm>
              <a:off x="6183313" y="3209928"/>
              <a:ext cx="412750" cy="0"/>
            </a:xfrm>
            <a:prstGeom prst="line">
              <a:avLst/>
            </a:prstGeom>
            <a:noFill/>
            <a:ln w="7938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800"/>
            </a:p>
          </p:txBody>
        </p:sp>
        <p:sp>
          <p:nvSpPr>
            <p:cNvPr id="70" name="Freeform 64"/>
            <p:cNvSpPr>
              <a:spLocks/>
            </p:cNvSpPr>
            <p:nvPr/>
          </p:nvSpPr>
          <p:spPr bwMode="auto">
            <a:xfrm>
              <a:off x="6007101" y="3160715"/>
              <a:ext cx="176213" cy="96838"/>
            </a:xfrm>
            <a:custGeom>
              <a:avLst/>
              <a:gdLst>
                <a:gd name="T0" fmla="*/ 0 w 480"/>
                <a:gd name="T1" fmla="*/ 120 h 240"/>
                <a:gd name="T2" fmla="*/ 240 w 480"/>
                <a:gd name="T3" fmla="*/ 240 h 240"/>
                <a:gd name="T4" fmla="*/ 480 w 480"/>
                <a:gd name="T5" fmla="*/ 120 h 240"/>
                <a:gd name="T6" fmla="*/ 240 w 480"/>
                <a:gd name="T7" fmla="*/ 0 h 240"/>
                <a:gd name="T8" fmla="*/ 0 w 480"/>
                <a:gd name="T9" fmla="*/ 12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0" h="240">
                  <a:moveTo>
                    <a:pt x="0" y="120"/>
                  </a:moveTo>
                  <a:lnTo>
                    <a:pt x="240" y="240"/>
                  </a:lnTo>
                  <a:lnTo>
                    <a:pt x="480" y="120"/>
                  </a:lnTo>
                  <a:lnTo>
                    <a:pt x="240" y="0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chemeClr val="tx1"/>
            </a:solidFill>
            <a:ln w="7938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800"/>
            </a:p>
          </p:txBody>
        </p:sp>
        <p:sp>
          <p:nvSpPr>
            <p:cNvPr id="72" name="Line 66"/>
            <p:cNvSpPr>
              <a:spLocks noChangeShapeType="1"/>
            </p:cNvSpPr>
            <p:nvPr/>
          </p:nvSpPr>
          <p:spPr bwMode="auto">
            <a:xfrm flipH="1" flipV="1">
              <a:off x="6507163" y="3160715"/>
              <a:ext cx="88900" cy="49213"/>
            </a:xfrm>
            <a:prstGeom prst="line">
              <a:avLst/>
            </a:prstGeom>
            <a:noFill/>
            <a:ln w="7938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800"/>
            </a:p>
          </p:txBody>
        </p:sp>
        <p:sp>
          <p:nvSpPr>
            <p:cNvPr id="73" name="Line 67"/>
            <p:cNvSpPr>
              <a:spLocks noChangeShapeType="1"/>
            </p:cNvSpPr>
            <p:nvPr/>
          </p:nvSpPr>
          <p:spPr bwMode="auto">
            <a:xfrm flipH="1">
              <a:off x="6507163" y="3209928"/>
              <a:ext cx="88900" cy="47625"/>
            </a:xfrm>
            <a:prstGeom prst="line">
              <a:avLst/>
            </a:prstGeom>
            <a:noFill/>
            <a:ln w="7938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800"/>
            </a:p>
          </p:txBody>
        </p:sp>
        <p:sp>
          <p:nvSpPr>
            <p:cNvPr id="74" name="Oval 68"/>
            <p:cNvSpPr>
              <a:spLocks noChangeArrowheads="1"/>
            </p:cNvSpPr>
            <p:nvPr/>
          </p:nvSpPr>
          <p:spPr bwMode="auto">
            <a:xfrm>
              <a:off x="6592888" y="3182940"/>
              <a:ext cx="47625" cy="523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800"/>
            </a:p>
          </p:txBody>
        </p:sp>
      </p:grpSp>
    </p:spTree>
    <p:extLst>
      <p:ext uri="{BB962C8B-B14F-4D97-AF65-F5344CB8AC3E}">
        <p14:creationId xmlns:p14="http://schemas.microsoft.com/office/powerpoint/2010/main" val="379725998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Munir la classe </a:t>
            </a:r>
            <a:r>
              <a:rPr lang="fr-FR" dirty="0" err="1">
                <a:latin typeface="Consolas" panose="020B0609020204030204" pitchFamily="49" charset="0"/>
              </a:rPr>
              <a:t>CData</a:t>
            </a:r>
            <a:r>
              <a:rPr lang="fr-FR" dirty="0" smtClean="0"/>
              <a:t> d’une méthode </a:t>
            </a:r>
            <a:r>
              <a:rPr lang="fr-FR" dirty="0" err="1">
                <a:latin typeface="Consolas" panose="020B0609020204030204" pitchFamily="49" charset="0"/>
              </a:rPr>
              <a:t>save</a:t>
            </a:r>
            <a:r>
              <a:rPr lang="fr-FR" dirty="0">
                <a:latin typeface="Consolas" panose="020B0609020204030204" pitchFamily="49" charset="0"/>
              </a:rPr>
              <a:t>()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Problèmes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smtClean="0"/>
              <a:t>La classe </a:t>
            </a:r>
            <a:r>
              <a:rPr lang="fr-FR" dirty="0" err="1" smtClean="0">
                <a:latin typeface="Consolas" panose="020B0609020204030204" pitchFamily="49" charset="0"/>
              </a:rPr>
              <a:t>CData</a:t>
            </a:r>
            <a:r>
              <a:rPr lang="fr-FR" dirty="0" smtClean="0"/>
              <a:t> a la responsabilité de s’enregistrer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smtClean="0"/>
              <a:t>La classe </a:t>
            </a:r>
            <a:r>
              <a:rPr lang="fr-FR" dirty="0" err="1">
                <a:latin typeface="Consolas" panose="020B0609020204030204" pitchFamily="49" charset="0"/>
              </a:rPr>
              <a:t>CData</a:t>
            </a:r>
            <a:r>
              <a:rPr lang="fr-FR" dirty="0" smtClean="0"/>
              <a:t> aura la responsabilité d’enregistrer la sous donnée de type </a:t>
            </a:r>
            <a:r>
              <a:rPr lang="fr-FR" dirty="0" err="1">
                <a:latin typeface="Consolas" panose="020B0609020204030204" pitchFamily="49" charset="0"/>
              </a:rPr>
              <a:t>CSubData</a:t>
            </a:r>
            <a:endParaRPr lang="fr-FR" dirty="0">
              <a:latin typeface="Consolas" panose="020B0609020204030204" pitchFamily="49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dirty="0" smtClean="0"/>
              <a:t>Si plusieurs formats de fichiers sont à gérer, il faudra autant de fonctions que de formats à supporter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smtClean="0"/>
              <a:t>Il faudra donc ajouter sur le même modèle une méthode </a:t>
            </a:r>
            <a:r>
              <a:rPr lang="fr-FR" dirty="0" err="1">
                <a:latin typeface="Consolas" panose="020B0609020204030204" pitchFamily="49" charset="0"/>
              </a:rPr>
              <a:t>load</a:t>
            </a:r>
            <a:r>
              <a:rPr lang="fr-FR" dirty="0">
                <a:latin typeface="Consolas" panose="020B0609020204030204" pitchFamily="49" charset="0"/>
              </a:rPr>
              <a:t>() </a:t>
            </a:r>
            <a:r>
              <a:rPr lang="fr-FR" dirty="0" smtClean="0"/>
              <a:t>pour permettre le chargement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Benjamin ALBOUY-KISSI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55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fr-FR" sz="1000">
                <a:solidFill>
                  <a:srgbClr val="2F4E6C"/>
                </a:solidFill>
              </a:rPr>
              <a:t>Model – View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Patron MVC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Patron Modèle – Vue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Les modèles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Les éléments 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Les vues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Les délégués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Implémentation dans Qt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Exemple</a:t>
            </a:r>
          </a:p>
          <a:p>
            <a:pPr lvl="0"/>
            <a:r>
              <a:rPr lang="fr-FR" sz="1000">
                <a:solidFill>
                  <a:srgbClr val="2F4E6C"/>
                </a:solidFill>
              </a:rPr>
              <a:t>Annuler – Rétablir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Contexte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Le pattern Commande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Exemple</a:t>
            </a:r>
          </a:p>
          <a:p>
            <a:pPr lvl="0"/>
            <a:r>
              <a:rPr lang="fr-FR" sz="1000">
                <a:solidFill>
                  <a:srgbClr val="2F4E6C"/>
                </a:solidFill>
              </a:rPr>
              <a:t>Graphismes optimisés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Mécanisme Graphics View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La scène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La vue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Les éléments graphiques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Les classes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Exemple</a:t>
            </a:r>
          </a:p>
          <a:p>
            <a:pPr lvl="0"/>
            <a:r>
              <a:rPr lang="fr-FR" sz="1000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Sérialisation</a:t>
            </a:r>
          </a:p>
          <a:p>
            <a:pPr lvl="1"/>
            <a:r>
              <a:rPr lang="fr-FR" sz="900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Exemple</a:t>
            </a:r>
          </a:p>
          <a:p>
            <a:pPr lvl="1"/>
            <a:r>
              <a:rPr lang="fr-FR" sz="900">
                <a:solidFill>
                  <a:srgbClr val="79D2FF"/>
                </a:solidFill>
              </a:rPr>
              <a:t>Le pattern visiteur</a:t>
            </a:r>
            <a:endParaRPr lang="fr-FR" sz="900" dirty="0">
              <a:solidFill>
                <a:srgbClr val="79D2FF"/>
              </a:solidFill>
            </a:endParaRPr>
          </a:p>
        </p:txBody>
      </p:sp>
      <p:grpSp>
        <p:nvGrpSpPr>
          <p:cNvPr id="9" name="Group 4"/>
          <p:cNvGrpSpPr>
            <a:grpSpLocks noChangeAspect="1"/>
          </p:cNvGrpSpPr>
          <p:nvPr/>
        </p:nvGrpSpPr>
        <p:grpSpPr bwMode="auto">
          <a:xfrm>
            <a:off x="3278335" y="1494619"/>
            <a:ext cx="4384695" cy="1381931"/>
            <a:chOff x="2028" y="1315"/>
            <a:chExt cx="2129" cy="671"/>
          </a:xfrm>
        </p:grpSpPr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2028" y="1315"/>
              <a:ext cx="1057" cy="67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2028" y="1392"/>
              <a:ext cx="1057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2037" y="1404"/>
              <a:ext cx="159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-a : int</a:t>
              </a:r>
              <a:endParaRPr kumimoji="0" lang="fr-FR" alt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2037" y="1480"/>
              <a:ext cx="514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-subData : CSubData</a:t>
              </a:r>
              <a:endParaRPr kumimoji="0" lang="fr-FR" alt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>
              <a:off x="2032" y="1478"/>
              <a:ext cx="104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7" name="Line 11"/>
            <p:cNvSpPr>
              <a:spLocks noChangeShapeType="1"/>
            </p:cNvSpPr>
            <p:nvPr/>
          </p:nvSpPr>
          <p:spPr bwMode="auto">
            <a:xfrm>
              <a:off x="2028" y="1564"/>
              <a:ext cx="1057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2037" y="1576"/>
              <a:ext cx="297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+getA() : int</a:t>
              </a:r>
              <a:endParaRPr kumimoji="0" lang="fr-FR" alt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2037" y="1653"/>
              <a:ext cx="465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+setA(a : int) : void</a:t>
              </a:r>
              <a:endParaRPr kumimoji="0" lang="fr-FR" alt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Line 14"/>
            <p:cNvSpPr>
              <a:spLocks noChangeShapeType="1"/>
            </p:cNvSpPr>
            <p:nvPr/>
          </p:nvSpPr>
          <p:spPr bwMode="auto">
            <a:xfrm>
              <a:off x="2032" y="1651"/>
              <a:ext cx="104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1" name="Rectangle 15"/>
            <p:cNvSpPr>
              <a:spLocks noChangeArrowheads="1"/>
            </p:cNvSpPr>
            <p:nvPr/>
          </p:nvSpPr>
          <p:spPr bwMode="auto">
            <a:xfrm>
              <a:off x="2037" y="1729"/>
              <a:ext cx="651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+getSubData() : CSubData</a:t>
              </a:r>
              <a:endParaRPr kumimoji="0" lang="fr-FR" alt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Line 16"/>
            <p:cNvSpPr>
              <a:spLocks noChangeShapeType="1"/>
            </p:cNvSpPr>
            <p:nvPr/>
          </p:nvSpPr>
          <p:spPr bwMode="auto">
            <a:xfrm>
              <a:off x="2032" y="1727"/>
              <a:ext cx="104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2037" y="1805"/>
              <a:ext cx="995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+setSubData(subData : CSubData) : void</a:t>
              </a:r>
              <a:endParaRPr kumimoji="0" lang="fr-FR" alt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auto">
            <a:xfrm>
              <a:off x="2032" y="1803"/>
              <a:ext cx="104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5" name="Rectangle 19"/>
            <p:cNvSpPr>
              <a:spLocks noChangeArrowheads="1"/>
            </p:cNvSpPr>
            <p:nvPr/>
          </p:nvSpPr>
          <p:spPr bwMode="auto">
            <a:xfrm>
              <a:off x="2030" y="1879"/>
              <a:ext cx="1053" cy="76"/>
            </a:xfrm>
            <a:prstGeom prst="rect">
              <a:avLst/>
            </a:prstGeom>
            <a:ln>
              <a:noFill/>
            </a:ln>
            <a:ex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6" name="Rectangle 20"/>
            <p:cNvSpPr>
              <a:spLocks noChangeArrowheads="1"/>
            </p:cNvSpPr>
            <p:nvPr/>
          </p:nvSpPr>
          <p:spPr bwMode="auto">
            <a:xfrm>
              <a:off x="2037" y="1881"/>
              <a:ext cx="330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+save() : void</a:t>
              </a:r>
              <a:endParaRPr kumimoji="0" lang="fr-FR" alt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Line 21"/>
            <p:cNvSpPr>
              <a:spLocks noChangeShapeType="1"/>
            </p:cNvSpPr>
            <p:nvPr/>
          </p:nvSpPr>
          <p:spPr bwMode="auto">
            <a:xfrm>
              <a:off x="2032" y="1879"/>
              <a:ext cx="104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2478" y="1316"/>
              <a:ext cx="159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CData</a:t>
              </a:r>
              <a:endParaRPr kumimoji="0" lang="fr-FR" alt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23"/>
            <p:cNvSpPr>
              <a:spLocks noChangeArrowheads="1"/>
            </p:cNvSpPr>
            <p:nvPr/>
          </p:nvSpPr>
          <p:spPr bwMode="auto">
            <a:xfrm>
              <a:off x="3503" y="1315"/>
              <a:ext cx="654" cy="36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30" name="Line 24"/>
            <p:cNvSpPr>
              <a:spLocks noChangeShapeType="1"/>
            </p:cNvSpPr>
            <p:nvPr/>
          </p:nvSpPr>
          <p:spPr bwMode="auto">
            <a:xfrm>
              <a:off x="3503" y="1392"/>
              <a:ext cx="654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31" name="Rectangle 25"/>
            <p:cNvSpPr>
              <a:spLocks noChangeArrowheads="1"/>
            </p:cNvSpPr>
            <p:nvPr/>
          </p:nvSpPr>
          <p:spPr bwMode="auto">
            <a:xfrm>
              <a:off x="3512" y="1404"/>
              <a:ext cx="268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-a : double</a:t>
              </a:r>
              <a:endParaRPr kumimoji="0" lang="fr-FR" alt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Line 26"/>
            <p:cNvSpPr>
              <a:spLocks noChangeShapeType="1"/>
            </p:cNvSpPr>
            <p:nvPr/>
          </p:nvSpPr>
          <p:spPr bwMode="auto">
            <a:xfrm>
              <a:off x="3503" y="1488"/>
              <a:ext cx="654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33" name="Rectangle 27"/>
            <p:cNvSpPr>
              <a:spLocks noChangeArrowheads="1"/>
            </p:cNvSpPr>
            <p:nvPr/>
          </p:nvSpPr>
          <p:spPr bwMode="auto">
            <a:xfrm>
              <a:off x="3512" y="1500"/>
              <a:ext cx="406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+getA() : double</a:t>
              </a:r>
              <a:endParaRPr kumimoji="0" lang="fr-FR" alt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28"/>
            <p:cNvSpPr>
              <a:spLocks noChangeArrowheads="1"/>
            </p:cNvSpPr>
            <p:nvPr/>
          </p:nvSpPr>
          <p:spPr bwMode="auto">
            <a:xfrm>
              <a:off x="3512" y="1576"/>
              <a:ext cx="574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+setA(a : double) : void</a:t>
              </a:r>
              <a:endParaRPr kumimoji="0" lang="fr-FR" alt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Line 29"/>
            <p:cNvSpPr>
              <a:spLocks noChangeShapeType="1"/>
            </p:cNvSpPr>
            <p:nvPr/>
          </p:nvSpPr>
          <p:spPr bwMode="auto">
            <a:xfrm>
              <a:off x="3507" y="1574"/>
              <a:ext cx="64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36" name="Rectangle 30"/>
            <p:cNvSpPr>
              <a:spLocks noChangeArrowheads="1"/>
            </p:cNvSpPr>
            <p:nvPr/>
          </p:nvSpPr>
          <p:spPr bwMode="auto">
            <a:xfrm>
              <a:off x="3707" y="1316"/>
              <a:ext cx="259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CSubData</a:t>
              </a:r>
              <a:endParaRPr kumimoji="0" lang="fr-FR" alt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Rectangle 31"/>
            <p:cNvSpPr>
              <a:spLocks noChangeArrowheads="1"/>
            </p:cNvSpPr>
            <p:nvPr/>
          </p:nvSpPr>
          <p:spPr bwMode="auto">
            <a:xfrm>
              <a:off x="3213" y="1372"/>
              <a:ext cx="226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900" b="0" i="0" u="none" strike="noStrike" cap="none" normalizeH="0" baseline="0" dirty="0" smtClean="0">
                  <a:ln>
                    <a:noFill/>
                  </a:ln>
                  <a:effectLst/>
                  <a:latin typeface="Segoe UI" panose="020B0502040204020203" pitchFamily="34" charset="0"/>
                </a:rPr>
                <a:t>-</a:t>
              </a:r>
              <a:r>
                <a:rPr kumimoji="0" lang="fr-FR" altLang="fr-FR" sz="900" b="0" i="0" u="none" strike="noStrike" cap="none" normalizeH="0" baseline="0" dirty="0" err="1" smtClean="0">
                  <a:ln>
                    <a:noFill/>
                  </a:ln>
                  <a:effectLst/>
                  <a:latin typeface="Segoe UI" panose="020B0502040204020203" pitchFamily="34" charset="0"/>
                </a:rPr>
                <a:t>subData</a:t>
              </a:r>
              <a:endPara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</a:endParaRPr>
            </a:p>
          </p:txBody>
        </p:sp>
        <p:sp>
          <p:nvSpPr>
            <p:cNvPr id="38" name="Line 32"/>
            <p:cNvSpPr>
              <a:spLocks noChangeShapeType="1"/>
            </p:cNvSpPr>
            <p:nvPr/>
          </p:nvSpPr>
          <p:spPr bwMode="auto">
            <a:xfrm>
              <a:off x="3204" y="1478"/>
              <a:ext cx="265" cy="0"/>
            </a:xfrm>
            <a:prstGeom prst="line">
              <a:avLst/>
            </a:prstGeom>
            <a:noFill/>
            <a:ln w="7938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39" name="Freeform 33"/>
            <p:cNvSpPr>
              <a:spLocks/>
            </p:cNvSpPr>
            <p:nvPr/>
          </p:nvSpPr>
          <p:spPr bwMode="auto">
            <a:xfrm>
              <a:off x="3090" y="1447"/>
              <a:ext cx="114" cy="61"/>
            </a:xfrm>
            <a:custGeom>
              <a:avLst/>
              <a:gdLst>
                <a:gd name="T0" fmla="*/ 0 w 480"/>
                <a:gd name="T1" fmla="*/ 120 h 240"/>
                <a:gd name="T2" fmla="*/ 240 w 480"/>
                <a:gd name="T3" fmla="*/ 240 h 240"/>
                <a:gd name="T4" fmla="*/ 480 w 480"/>
                <a:gd name="T5" fmla="*/ 120 h 240"/>
                <a:gd name="T6" fmla="*/ 240 w 480"/>
                <a:gd name="T7" fmla="*/ 0 h 240"/>
                <a:gd name="T8" fmla="*/ 0 w 480"/>
                <a:gd name="T9" fmla="*/ 12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0" h="240">
                  <a:moveTo>
                    <a:pt x="0" y="120"/>
                  </a:moveTo>
                  <a:lnTo>
                    <a:pt x="240" y="240"/>
                  </a:lnTo>
                  <a:lnTo>
                    <a:pt x="480" y="120"/>
                  </a:lnTo>
                  <a:lnTo>
                    <a:pt x="240" y="0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chemeClr val="tx1"/>
            </a:solidFill>
            <a:ln w="7938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41" name="Line 35"/>
            <p:cNvSpPr>
              <a:spLocks noChangeShapeType="1"/>
            </p:cNvSpPr>
            <p:nvPr/>
          </p:nvSpPr>
          <p:spPr bwMode="auto">
            <a:xfrm flipH="1" flipV="1">
              <a:off x="3412" y="1447"/>
              <a:ext cx="57" cy="31"/>
            </a:xfrm>
            <a:prstGeom prst="line">
              <a:avLst/>
            </a:prstGeom>
            <a:noFill/>
            <a:ln w="7938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42" name="Line 36"/>
            <p:cNvSpPr>
              <a:spLocks noChangeShapeType="1"/>
            </p:cNvSpPr>
            <p:nvPr/>
          </p:nvSpPr>
          <p:spPr bwMode="auto">
            <a:xfrm flipH="1">
              <a:off x="3412" y="1478"/>
              <a:ext cx="57" cy="30"/>
            </a:xfrm>
            <a:prstGeom prst="line">
              <a:avLst/>
            </a:prstGeom>
            <a:noFill/>
            <a:ln w="7938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43" name="Oval 37"/>
            <p:cNvSpPr>
              <a:spLocks noChangeArrowheads="1"/>
            </p:cNvSpPr>
            <p:nvPr/>
          </p:nvSpPr>
          <p:spPr bwMode="auto">
            <a:xfrm>
              <a:off x="3467" y="1461"/>
              <a:ext cx="31" cy="3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</p:grpSp>
    </p:spTree>
    <p:extLst>
      <p:ext uri="{BB962C8B-B14F-4D97-AF65-F5344CB8AC3E}">
        <p14:creationId xmlns:p14="http://schemas.microsoft.com/office/powerpoint/2010/main" val="18658585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Résolution du problème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 smtClean="0"/>
              <a:t>Munir la classe d’une méthode </a:t>
            </a:r>
            <a:r>
              <a:rPr lang="fr-FR" sz="2000" dirty="0" err="1" smtClean="0">
                <a:latin typeface="Consolas" panose="020B0609020204030204" pitchFamily="49" charset="0"/>
              </a:rPr>
              <a:t>save</a:t>
            </a:r>
            <a:r>
              <a:rPr lang="fr-FR" sz="2000" dirty="0" smtClean="0">
                <a:latin typeface="Consolas" panose="020B0609020204030204" pitchFamily="49" charset="0"/>
              </a:rPr>
              <a:t>()</a:t>
            </a:r>
            <a:r>
              <a:rPr lang="fr-FR" sz="2000" dirty="0" smtClean="0"/>
              <a:t> prenant en paramètre un objet </a:t>
            </a:r>
            <a:r>
              <a:rPr lang="fr-FR" sz="2000" dirty="0" err="1" smtClean="0">
                <a:latin typeface="Consolas" panose="020B0609020204030204" pitchFamily="49" charset="0"/>
              </a:rPr>
              <a:t>CSaver</a:t>
            </a:r>
            <a:r>
              <a:rPr lang="fr-FR" sz="2000" dirty="0" smtClean="0"/>
              <a:t> qui aura la responsabilité de la sauvegarde de la donnée</a:t>
            </a:r>
            <a:endParaRPr lang="fr-FR" sz="20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Benjamin ALBOUY-KISSI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56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fr-FR" sz="1000">
                <a:solidFill>
                  <a:srgbClr val="2F4E6C"/>
                </a:solidFill>
              </a:rPr>
              <a:t>Model – View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Patron MVC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Patron Modèle – Vue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Les modèles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Les éléments 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Les vues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Les délégués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Implémentation dans Qt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Exemple</a:t>
            </a:r>
          </a:p>
          <a:p>
            <a:pPr lvl="0"/>
            <a:r>
              <a:rPr lang="fr-FR" sz="1000">
                <a:solidFill>
                  <a:srgbClr val="2F4E6C"/>
                </a:solidFill>
              </a:rPr>
              <a:t>Annuler – Rétablir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Contexte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Le pattern Commande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Exemple</a:t>
            </a:r>
          </a:p>
          <a:p>
            <a:pPr lvl="0"/>
            <a:r>
              <a:rPr lang="fr-FR" sz="1000">
                <a:solidFill>
                  <a:srgbClr val="2F4E6C"/>
                </a:solidFill>
              </a:rPr>
              <a:t>Graphismes optimisés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Mécanisme Graphics View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La scène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La vue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Les éléments graphiques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Les classes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Exemple</a:t>
            </a:r>
          </a:p>
          <a:p>
            <a:pPr lvl="0"/>
            <a:r>
              <a:rPr lang="fr-FR" sz="1000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Sérialisation</a:t>
            </a:r>
          </a:p>
          <a:p>
            <a:pPr lvl="1"/>
            <a:r>
              <a:rPr lang="fr-FR" sz="900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Exemple</a:t>
            </a:r>
          </a:p>
          <a:p>
            <a:pPr lvl="1"/>
            <a:r>
              <a:rPr lang="fr-FR" sz="900">
                <a:solidFill>
                  <a:srgbClr val="79D2FF"/>
                </a:solidFill>
              </a:rPr>
              <a:t>Le pattern visiteur</a:t>
            </a:r>
            <a:endParaRPr lang="fr-FR" sz="900" dirty="0">
              <a:solidFill>
                <a:srgbClr val="79D2FF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2462400" y="3799396"/>
            <a:ext cx="3024000" cy="772763"/>
          </a:xfrm>
          <a:prstGeom prst="roundRect">
            <a:avLst>
              <a:gd name="adj" fmla="val 5024"/>
            </a:avLst>
          </a:prstGeom>
          <a:solidFill>
            <a:schemeClr val="lt2"/>
          </a:solidFill>
          <a:ln>
            <a:solidFill>
              <a:schemeClr val="bg2"/>
            </a:solidFill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CData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000" b="1" dirty="0" smtClean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save(</a:t>
            </a:r>
            <a:r>
              <a:rPr lang="en-US" sz="1000" b="1" dirty="0" err="1" smtClean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CSaver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 saver)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saver.save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en-US" sz="10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fr-FR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5943600" y="3820211"/>
            <a:ext cx="3024000" cy="934482"/>
          </a:xfrm>
          <a:prstGeom prst="roundRect">
            <a:avLst>
              <a:gd name="adj" fmla="val 5024"/>
            </a:avLst>
          </a:prstGeom>
          <a:solidFill>
            <a:schemeClr val="lt2"/>
          </a:solidFill>
          <a:ln>
            <a:solidFill>
              <a:schemeClr val="bg2"/>
            </a:solidFill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 smtClean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CSaver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::save(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CData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 data)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000" b="1" i="1" dirty="0">
                <a:solidFill>
                  <a:srgbClr val="57A64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//Enregistrer </a:t>
            </a:r>
            <a:r>
              <a:rPr lang="fr-FR" sz="1000" b="1" i="1" dirty="0" err="1">
                <a:solidFill>
                  <a:srgbClr val="57A64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data.getA</a:t>
            </a:r>
            <a:r>
              <a:rPr lang="fr-FR" sz="1000" b="1" i="1" dirty="0">
                <a:solidFill>
                  <a:srgbClr val="57A64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000" b="1" i="1" dirty="0">
                <a:solidFill>
                  <a:srgbClr val="57A64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//Enregistrer </a:t>
            </a:r>
            <a:r>
              <a:rPr lang="fr-FR" sz="1000" b="1" i="1" dirty="0" err="1">
                <a:solidFill>
                  <a:srgbClr val="57A64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data.getSubData</a:t>
            </a:r>
            <a:r>
              <a:rPr lang="fr-FR" sz="1000" b="1" i="1" dirty="0">
                <a:solidFill>
                  <a:srgbClr val="57A64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fr-FR" sz="1000" b="1" i="1" dirty="0" err="1">
                <a:solidFill>
                  <a:srgbClr val="57A64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getA</a:t>
            </a:r>
            <a:r>
              <a:rPr lang="fr-FR" sz="1000" b="1" i="1" dirty="0">
                <a:solidFill>
                  <a:srgbClr val="57A64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fr-FR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2945967" y="2163235"/>
            <a:ext cx="5019158" cy="1503415"/>
            <a:chOff x="2014" y="1329"/>
            <a:chExt cx="2367" cy="709"/>
          </a:xfrm>
        </p:grpSpPr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2014" y="1329"/>
              <a:ext cx="1110" cy="709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2014" y="1329"/>
              <a:ext cx="1110" cy="709"/>
            </a:xfrm>
            <a:prstGeom prst="rect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6" name="Line 8"/>
            <p:cNvSpPr>
              <a:spLocks noChangeShapeType="1"/>
            </p:cNvSpPr>
            <p:nvPr/>
          </p:nvSpPr>
          <p:spPr bwMode="auto">
            <a:xfrm>
              <a:off x="2014" y="1410"/>
              <a:ext cx="111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2024" y="1420"/>
              <a:ext cx="170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-a : int</a:t>
              </a:r>
              <a:endParaRPr kumimoji="0" lang="fr-FR" alt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2024" y="1501"/>
              <a:ext cx="555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-subData : CSubData</a:t>
              </a:r>
              <a:endParaRPr kumimoji="0" lang="fr-FR" alt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Line 11"/>
            <p:cNvSpPr>
              <a:spLocks noChangeShapeType="1"/>
            </p:cNvSpPr>
            <p:nvPr/>
          </p:nvSpPr>
          <p:spPr bwMode="auto">
            <a:xfrm>
              <a:off x="2014" y="1592"/>
              <a:ext cx="111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0" name="Rectangle 12"/>
            <p:cNvSpPr>
              <a:spLocks noChangeArrowheads="1"/>
            </p:cNvSpPr>
            <p:nvPr/>
          </p:nvSpPr>
          <p:spPr bwMode="auto">
            <a:xfrm>
              <a:off x="2024" y="1602"/>
              <a:ext cx="320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+getA() : int</a:t>
              </a:r>
              <a:endParaRPr kumimoji="0" lang="fr-FR" alt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13"/>
            <p:cNvSpPr>
              <a:spLocks noChangeArrowheads="1"/>
            </p:cNvSpPr>
            <p:nvPr/>
          </p:nvSpPr>
          <p:spPr bwMode="auto">
            <a:xfrm>
              <a:off x="2024" y="1683"/>
              <a:ext cx="501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+setA(a : int) : void</a:t>
              </a:r>
              <a:endParaRPr kumimoji="0" lang="fr-FR" alt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14"/>
            <p:cNvSpPr>
              <a:spLocks noChangeArrowheads="1"/>
            </p:cNvSpPr>
            <p:nvPr/>
          </p:nvSpPr>
          <p:spPr bwMode="auto">
            <a:xfrm>
              <a:off x="2024" y="1764"/>
              <a:ext cx="703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+getSubData() : CSubData</a:t>
              </a:r>
              <a:endParaRPr kumimoji="0" lang="fr-FR" alt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15"/>
            <p:cNvSpPr>
              <a:spLocks noChangeArrowheads="1"/>
            </p:cNvSpPr>
            <p:nvPr/>
          </p:nvSpPr>
          <p:spPr bwMode="auto">
            <a:xfrm>
              <a:off x="2024" y="1845"/>
              <a:ext cx="1073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</a:t>
              </a:r>
              <a:r>
                <a:rPr kumimoji="0" lang="fr-FR" altLang="fr-FR" sz="1000" b="0" i="0" u="none" strike="noStrike" cap="none" normalizeH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setSubData</a:t>
              </a:r>
              <a:r>
                <a:rPr kumimoji="0" lang="fr-FR" altLang="fr-FR" sz="10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(</a:t>
              </a:r>
              <a:r>
                <a:rPr kumimoji="0" lang="fr-FR" altLang="fr-FR" sz="1000" b="0" i="0" u="none" strike="noStrike" cap="none" normalizeH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subData</a:t>
              </a:r>
              <a:r>
                <a:rPr kumimoji="0" lang="fr-FR" altLang="fr-FR" sz="10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 : </a:t>
              </a:r>
              <a:r>
                <a:rPr kumimoji="0" lang="fr-FR" altLang="fr-FR" sz="1000" b="0" i="0" u="none" strike="noStrike" cap="none" normalizeH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CSubData</a:t>
              </a:r>
              <a:r>
                <a:rPr kumimoji="0" lang="fr-FR" altLang="fr-FR" sz="10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) : </a:t>
              </a:r>
              <a:r>
                <a:rPr kumimoji="0" lang="fr-FR" altLang="fr-FR" sz="1000" b="0" i="0" u="none" strike="noStrike" cap="none" normalizeH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void</a:t>
              </a:r>
              <a:endParaRPr kumimoji="0" lang="fr-FR" altLang="fr-FR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2016" y="1927"/>
              <a:ext cx="1106" cy="81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5" name="Rectangle 17"/>
            <p:cNvSpPr>
              <a:spLocks noChangeArrowheads="1"/>
            </p:cNvSpPr>
            <p:nvPr/>
          </p:nvSpPr>
          <p:spPr bwMode="auto">
            <a:xfrm>
              <a:off x="2024" y="1926"/>
              <a:ext cx="771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+save(saver : CSaver&amp;) : void</a:t>
              </a:r>
              <a:endParaRPr kumimoji="0" lang="fr-FR" alt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18"/>
            <p:cNvSpPr>
              <a:spLocks noChangeArrowheads="1"/>
            </p:cNvSpPr>
            <p:nvPr/>
          </p:nvSpPr>
          <p:spPr bwMode="auto">
            <a:xfrm>
              <a:off x="2483" y="1329"/>
              <a:ext cx="171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CData</a:t>
              </a:r>
              <a:endParaRPr kumimoji="0" lang="fr-FR" alt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19"/>
            <p:cNvSpPr>
              <a:spLocks noChangeArrowheads="1"/>
            </p:cNvSpPr>
            <p:nvPr/>
          </p:nvSpPr>
          <p:spPr bwMode="auto">
            <a:xfrm>
              <a:off x="3670" y="1329"/>
              <a:ext cx="656" cy="385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8" name="Rectangle 20"/>
            <p:cNvSpPr>
              <a:spLocks noChangeArrowheads="1"/>
            </p:cNvSpPr>
            <p:nvPr/>
          </p:nvSpPr>
          <p:spPr bwMode="auto">
            <a:xfrm>
              <a:off x="3670" y="1329"/>
              <a:ext cx="656" cy="385"/>
            </a:xfrm>
            <a:prstGeom prst="rect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9" name="Line 21"/>
            <p:cNvSpPr>
              <a:spLocks noChangeShapeType="1"/>
            </p:cNvSpPr>
            <p:nvPr/>
          </p:nvSpPr>
          <p:spPr bwMode="auto">
            <a:xfrm>
              <a:off x="3670" y="1410"/>
              <a:ext cx="656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30" name="Rectangle 22"/>
            <p:cNvSpPr>
              <a:spLocks noChangeArrowheads="1"/>
            </p:cNvSpPr>
            <p:nvPr/>
          </p:nvSpPr>
          <p:spPr bwMode="auto">
            <a:xfrm>
              <a:off x="3680" y="1420"/>
              <a:ext cx="288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-a : double</a:t>
              </a:r>
              <a:endParaRPr kumimoji="0" lang="fr-FR" alt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Line 23"/>
            <p:cNvSpPr>
              <a:spLocks noChangeShapeType="1"/>
            </p:cNvSpPr>
            <p:nvPr/>
          </p:nvSpPr>
          <p:spPr bwMode="auto">
            <a:xfrm>
              <a:off x="3670" y="1511"/>
              <a:ext cx="656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32" name="Rectangle 24"/>
            <p:cNvSpPr>
              <a:spLocks noChangeArrowheads="1"/>
            </p:cNvSpPr>
            <p:nvPr/>
          </p:nvSpPr>
          <p:spPr bwMode="auto">
            <a:xfrm>
              <a:off x="3680" y="1521"/>
              <a:ext cx="438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+getA() : double</a:t>
              </a:r>
              <a:endParaRPr kumimoji="0" lang="fr-FR" alt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Rectangle 25"/>
            <p:cNvSpPr>
              <a:spLocks noChangeArrowheads="1"/>
            </p:cNvSpPr>
            <p:nvPr/>
          </p:nvSpPr>
          <p:spPr bwMode="auto">
            <a:xfrm>
              <a:off x="3680" y="1602"/>
              <a:ext cx="619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+setA(a : double) : void</a:t>
              </a:r>
              <a:endParaRPr kumimoji="0" lang="fr-FR" alt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26"/>
            <p:cNvSpPr>
              <a:spLocks noChangeArrowheads="1"/>
            </p:cNvSpPr>
            <p:nvPr/>
          </p:nvSpPr>
          <p:spPr bwMode="auto">
            <a:xfrm>
              <a:off x="3851" y="1329"/>
              <a:ext cx="279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CSubData</a:t>
              </a:r>
              <a:endParaRPr kumimoji="0" lang="fr-FR" alt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Rectangle 27"/>
            <p:cNvSpPr>
              <a:spLocks noChangeArrowheads="1"/>
            </p:cNvSpPr>
            <p:nvPr/>
          </p:nvSpPr>
          <p:spPr bwMode="auto">
            <a:xfrm>
              <a:off x="3614" y="1754"/>
              <a:ext cx="767" cy="284"/>
            </a:xfrm>
            <a:prstGeom prst="rect">
              <a:avLst/>
            </a:prstGeom>
            <a:solidFill>
              <a:srgbClr val="FFC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36" name="Rectangle 28"/>
            <p:cNvSpPr>
              <a:spLocks noChangeArrowheads="1"/>
            </p:cNvSpPr>
            <p:nvPr/>
          </p:nvSpPr>
          <p:spPr bwMode="auto">
            <a:xfrm>
              <a:off x="3614" y="1754"/>
              <a:ext cx="767" cy="28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37" name="Line 29"/>
            <p:cNvSpPr>
              <a:spLocks noChangeShapeType="1"/>
            </p:cNvSpPr>
            <p:nvPr/>
          </p:nvSpPr>
          <p:spPr bwMode="auto">
            <a:xfrm>
              <a:off x="3614" y="1835"/>
              <a:ext cx="767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38" name="Line 30"/>
            <p:cNvSpPr>
              <a:spLocks noChangeShapeType="1"/>
            </p:cNvSpPr>
            <p:nvPr/>
          </p:nvSpPr>
          <p:spPr bwMode="auto">
            <a:xfrm>
              <a:off x="3614" y="1916"/>
              <a:ext cx="767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39" name="Rectangle 31"/>
            <p:cNvSpPr>
              <a:spLocks noChangeArrowheads="1"/>
            </p:cNvSpPr>
            <p:nvPr/>
          </p:nvSpPr>
          <p:spPr bwMode="auto">
            <a:xfrm>
              <a:off x="3624" y="1926"/>
              <a:ext cx="730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fr-FR" altLang="fr-FR" sz="1000" dirty="0">
                  <a:solidFill>
                    <a:srgbClr val="000000"/>
                  </a:solidFill>
                  <a:latin typeface="Segoe UI" panose="020B0502040204020203" pitchFamily="34" charset="0"/>
                </a:rPr>
                <a:t>+</a:t>
              </a:r>
              <a:r>
                <a:rPr lang="fr-FR" altLang="fr-FR" sz="1000" dirty="0" err="1">
                  <a:solidFill>
                    <a:srgbClr val="000000"/>
                  </a:solidFill>
                  <a:latin typeface="Segoe UI" panose="020B0502040204020203" pitchFamily="34" charset="0"/>
                </a:rPr>
                <a:t>save</a:t>
              </a:r>
              <a:r>
                <a:rPr lang="fr-FR" altLang="fr-FR" sz="1000" dirty="0">
                  <a:solidFill>
                    <a:srgbClr val="000000"/>
                  </a:solidFill>
                  <a:latin typeface="Segoe UI" panose="020B0502040204020203" pitchFamily="34" charset="0"/>
                </a:rPr>
                <a:t>(data : </a:t>
              </a:r>
              <a:r>
                <a:rPr lang="fr-FR" altLang="fr-FR" sz="1000" dirty="0" err="1">
                  <a:solidFill>
                    <a:srgbClr val="000000"/>
                  </a:solidFill>
                  <a:latin typeface="Segoe UI" panose="020B0502040204020203" pitchFamily="34" charset="0"/>
                </a:rPr>
                <a:t>CData</a:t>
              </a:r>
              <a:r>
                <a:rPr lang="fr-FR" altLang="fr-FR" sz="1000" dirty="0">
                  <a:solidFill>
                    <a:srgbClr val="000000"/>
                  </a:solidFill>
                  <a:latin typeface="Segoe UI" panose="020B0502040204020203" pitchFamily="34" charset="0"/>
                </a:rPr>
                <a:t>&amp;) : </a:t>
              </a:r>
              <a:r>
                <a:rPr lang="fr-FR" altLang="fr-FR" sz="1000" dirty="0" err="1">
                  <a:solidFill>
                    <a:srgbClr val="000000"/>
                  </a:solidFill>
                  <a:latin typeface="Segoe UI" panose="020B0502040204020203" pitchFamily="34" charset="0"/>
                </a:rPr>
                <a:t>void</a:t>
              </a:r>
              <a:endParaRPr lang="fr-FR" altLang="fr-FR" sz="1000" dirty="0">
                <a:solidFill>
                  <a:srgbClr val="000000"/>
                </a:solidFill>
                <a:latin typeface="Segoe UI" panose="020B0502040204020203" pitchFamily="34" charset="0"/>
              </a:endParaRPr>
            </a:p>
          </p:txBody>
        </p:sp>
        <p:sp>
          <p:nvSpPr>
            <p:cNvPr id="40" name="Rectangle 32"/>
            <p:cNvSpPr>
              <a:spLocks noChangeArrowheads="1"/>
            </p:cNvSpPr>
            <p:nvPr/>
          </p:nvSpPr>
          <p:spPr bwMode="auto">
            <a:xfrm>
              <a:off x="3897" y="1754"/>
              <a:ext cx="194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CSaver</a:t>
              </a:r>
              <a:endParaRPr kumimoji="0" lang="fr-FR" alt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Rectangle 33"/>
            <p:cNvSpPr>
              <a:spLocks noChangeArrowheads="1"/>
            </p:cNvSpPr>
            <p:nvPr/>
          </p:nvSpPr>
          <p:spPr bwMode="auto">
            <a:xfrm>
              <a:off x="3347" y="1339"/>
              <a:ext cx="244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0" i="0" u="none" strike="noStrike" cap="none" normalizeH="0" baseline="0" smtClean="0">
                  <a:ln>
                    <a:noFill/>
                  </a:ln>
                  <a:solidFill>
                    <a:srgbClr val="EFFAFF"/>
                  </a:solidFill>
                  <a:effectLst/>
                  <a:latin typeface="Segoe UI" panose="020B0502040204020203" pitchFamily="34" charset="0"/>
                </a:rPr>
                <a:t>-subData</a:t>
              </a:r>
              <a:endParaRPr kumimoji="0" lang="fr-FR" alt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Line 34"/>
            <p:cNvSpPr>
              <a:spLocks noChangeShapeType="1"/>
            </p:cNvSpPr>
            <p:nvPr/>
          </p:nvSpPr>
          <p:spPr bwMode="auto">
            <a:xfrm>
              <a:off x="3251" y="1440"/>
              <a:ext cx="383" cy="0"/>
            </a:xfrm>
            <a:prstGeom prst="line">
              <a:avLst/>
            </a:pr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43" name="Freeform 35"/>
            <p:cNvSpPr>
              <a:spLocks/>
            </p:cNvSpPr>
            <p:nvPr/>
          </p:nvSpPr>
          <p:spPr bwMode="auto">
            <a:xfrm>
              <a:off x="3129" y="1410"/>
              <a:ext cx="122" cy="61"/>
            </a:xfrm>
            <a:custGeom>
              <a:avLst/>
              <a:gdLst>
                <a:gd name="T0" fmla="*/ 0 w 480"/>
                <a:gd name="T1" fmla="*/ 120 h 240"/>
                <a:gd name="T2" fmla="*/ 240 w 480"/>
                <a:gd name="T3" fmla="*/ 240 h 240"/>
                <a:gd name="T4" fmla="*/ 480 w 480"/>
                <a:gd name="T5" fmla="*/ 120 h 240"/>
                <a:gd name="T6" fmla="*/ 240 w 480"/>
                <a:gd name="T7" fmla="*/ 0 h 240"/>
                <a:gd name="T8" fmla="*/ 0 w 480"/>
                <a:gd name="T9" fmla="*/ 12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0" h="240">
                  <a:moveTo>
                    <a:pt x="0" y="120"/>
                  </a:moveTo>
                  <a:lnTo>
                    <a:pt x="240" y="240"/>
                  </a:lnTo>
                  <a:lnTo>
                    <a:pt x="480" y="120"/>
                  </a:lnTo>
                  <a:lnTo>
                    <a:pt x="240" y="0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EFFAFF"/>
            </a:solidFill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44" name="Freeform 36"/>
            <p:cNvSpPr>
              <a:spLocks/>
            </p:cNvSpPr>
            <p:nvPr/>
          </p:nvSpPr>
          <p:spPr bwMode="auto">
            <a:xfrm>
              <a:off x="3129" y="1410"/>
              <a:ext cx="122" cy="61"/>
            </a:xfrm>
            <a:custGeom>
              <a:avLst/>
              <a:gdLst>
                <a:gd name="T0" fmla="*/ 0 w 480"/>
                <a:gd name="T1" fmla="*/ 120 h 240"/>
                <a:gd name="T2" fmla="*/ 240 w 480"/>
                <a:gd name="T3" fmla="*/ 240 h 240"/>
                <a:gd name="T4" fmla="*/ 480 w 480"/>
                <a:gd name="T5" fmla="*/ 120 h 240"/>
                <a:gd name="T6" fmla="*/ 240 w 480"/>
                <a:gd name="T7" fmla="*/ 0 h 240"/>
                <a:gd name="T8" fmla="*/ 0 w 480"/>
                <a:gd name="T9" fmla="*/ 12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0" h="240">
                  <a:moveTo>
                    <a:pt x="0" y="120"/>
                  </a:moveTo>
                  <a:lnTo>
                    <a:pt x="240" y="240"/>
                  </a:lnTo>
                  <a:lnTo>
                    <a:pt x="480" y="120"/>
                  </a:lnTo>
                  <a:lnTo>
                    <a:pt x="240" y="0"/>
                  </a:lnTo>
                  <a:lnTo>
                    <a:pt x="0" y="120"/>
                  </a:lnTo>
                  <a:close/>
                </a:path>
              </a:pathLst>
            </a:cu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45" name="Line 37"/>
            <p:cNvSpPr>
              <a:spLocks noChangeShapeType="1"/>
            </p:cNvSpPr>
            <p:nvPr/>
          </p:nvSpPr>
          <p:spPr bwMode="auto">
            <a:xfrm flipH="1" flipV="1">
              <a:off x="3574" y="1410"/>
              <a:ext cx="60" cy="30"/>
            </a:xfrm>
            <a:prstGeom prst="line">
              <a:avLst/>
            </a:pr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46" name="Line 38"/>
            <p:cNvSpPr>
              <a:spLocks noChangeShapeType="1"/>
            </p:cNvSpPr>
            <p:nvPr/>
          </p:nvSpPr>
          <p:spPr bwMode="auto">
            <a:xfrm flipH="1">
              <a:off x="3574" y="1440"/>
              <a:ext cx="60" cy="31"/>
            </a:xfrm>
            <a:prstGeom prst="line">
              <a:avLst/>
            </a:pr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47" name="Oval 39"/>
            <p:cNvSpPr>
              <a:spLocks noChangeArrowheads="1"/>
            </p:cNvSpPr>
            <p:nvPr/>
          </p:nvSpPr>
          <p:spPr bwMode="auto">
            <a:xfrm>
              <a:off x="3632" y="1424"/>
              <a:ext cx="33" cy="32"/>
            </a:xfrm>
            <a:prstGeom prst="ellipse">
              <a:avLst/>
            </a:prstGeom>
            <a:solidFill>
              <a:srgbClr val="EFF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48" name="Rectangle 40"/>
            <p:cNvSpPr>
              <a:spLocks noChangeArrowheads="1"/>
            </p:cNvSpPr>
            <p:nvPr/>
          </p:nvSpPr>
          <p:spPr bwMode="auto">
            <a:xfrm>
              <a:off x="3347" y="1339"/>
              <a:ext cx="244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0" i="0" u="none" strike="noStrike" cap="none" normalizeH="0" baseline="0" smtClean="0">
                  <a:ln>
                    <a:noFill/>
                  </a:ln>
                  <a:solidFill>
                    <a:srgbClr val="EFFAFF"/>
                  </a:solidFill>
                  <a:effectLst/>
                  <a:latin typeface="Segoe UI" panose="020B0502040204020203" pitchFamily="34" charset="0"/>
                </a:rPr>
                <a:t>-subData</a:t>
              </a:r>
              <a:endParaRPr kumimoji="0" lang="fr-FR" alt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477784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roup 4"/>
          <p:cNvGrpSpPr>
            <a:grpSpLocks noChangeAspect="1"/>
          </p:cNvGrpSpPr>
          <p:nvPr/>
        </p:nvGrpSpPr>
        <p:grpSpPr bwMode="auto">
          <a:xfrm>
            <a:off x="2945967" y="2163235"/>
            <a:ext cx="5019158" cy="1503415"/>
            <a:chOff x="2014" y="1329"/>
            <a:chExt cx="2367" cy="709"/>
          </a:xfrm>
        </p:grpSpPr>
        <p:sp>
          <p:nvSpPr>
            <p:cNvPr id="153" name="Rectangle 6"/>
            <p:cNvSpPr>
              <a:spLocks noChangeArrowheads="1"/>
            </p:cNvSpPr>
            <p:nvPr/>
          </p:nvSpPr>
          <p:spPr bwMode="auto">
            <a:xfrm>
              <a:off x="2014" y="1329"/>
              <a:ext cx="1110" cy="709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4" name="Rectangle 7"/>
            <p:cNvSpPr>
              <a:spLocks noChangeArrowheads="1"/>
            </p:cNvSpPr>
            <p:nvPr/>
          </p:nvSpPr>
          <p:spPr bwMode="auto">
            <a:xfrm>
              <a:off x="2014" y="1329"/>
              <a:ext cx="1110" cy="709"/>
            </a:xfrm>
            <a:prstGeom prst="rect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5" name="Line 8"/>
            <p:cNvSpPr>
              <a:spLocks noChangeShapeType="1"/>
            </p:cNvSpPr>
            <p:nvPr/>
          </p:nvSpPr>
          <p:spPr bwMode="auto">
            <a:xfrm>
              <a:off x="2014" y="1410"/>
              <a:ext cx="111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6" name="Rectangle 9"/>
            <p:cNvSpPr>
              <a:spLocks noChangeArrowheads="1"/>
            </p:cNvSpPr>
            <p:nvPr/>
          </p:nvSpPr>
          <p:spPr bwMode="auto">
            <a:xfrm>
              <a:off x="2024" y="1420"/>
              <a:ext cx="170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-a : int</a:t>
              </a:r>
              <a:endParaRPr kumimoji="0" lang="fr-FR" alt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7" name="Rectangle 10"/>
            <p:cNvSpPr>
              <a:spLocks noChangeArrowheads="1"/>
            </p:cNvSpPr>
            <p:nvPr/>
          </p:nvSpPr>
          <p:spPr bwMode="auto">
            <a:xfrm>
              <a:off x="2024" y="1501"/>
              <a:ext cx="555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-subData : CSubData</a:t>
              </a:r>
              <a:endParaRPr kumimoji="0" lang="fr-FR" alt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8" name="Line 11"/>
            <p:cNvSpPr>
              <a:spLocks noChangeShapeType="1"/>
            </p:cNvSpPr>
            <p:nvPr/>
          </p:nvSpPr>
          <p:spPr bwMode="auto">
            <a:xfrm>
              <a:off x="2014" y="1592"/>
              <a:ext cx="111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9" name="Rectangle 12"/>
            <p:cNvSpPr>
              <a:spLocks noChangeArrowheads="1"/>
            </p:cNvSpPr>
            <p:nvPr/>
          </p:nvSpPr>
          <p:spPr bwMode="auto">
            <a:xfrm>
              <a:off x="2024" y="1602"/>
              <a:ext cx="320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+getA() : int</a:t>
              </a:r>
              <a:endParaRPr kumimoji="0" lang="fr-FR" alt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0" name="Rectangle 13"/>
            <p:cNvSpPr>
              <a:spLocks noChangeArrowheads="1"/>
            </p:cNvSpPr>
            <p:nvPr/>
          </p:nvSpPr>
          <p:spPr bwMode="auto">
            <a:xfrm>
              <a:off x="2024" y="1683"/>
              <a:ext cx="501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+setA(a : int) : void</a:t>
              </a:r>
              <a:endParaRPr kumimoji="0" lang="fr-FR" alt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1" name="Rectangle 14"/>
            <p:cNvSpPr>
              <a:spLocks noChangeArrowheads="1"/>
            </p:cNvSpPr>
            <p:nvPr/>
          </p:nvSpPr>
          <p:spPr bwMode="auto">
            <a:xfrm>
              <a:off x="2024" y="1764"/>
              <a:ext cx="703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+getSubData() : CSubData</a:t>
              </a:r>
              <a:endParaRPr kumimoji="0" lang="fr-FR" alt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2" name="Rectangle 15"/>
            <p:cNvSpPr>
              <a:spLocks noChangeArrowheads="1"/>
            </p:cNvSpPr>
            <p:nvPr/>
          </p:nvSpPr>
          <p:spPr bwMode="auto">
            <a:xfrm>
              <a:off x="2024" y="1845"/>
              <a:ext cx="1073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</a:t>
              </a:r>
              <a:r>
                <a:rPr kumimoji="0" lang="fr-FR" altLang="fr-FR" sz="1000" b="0" i="0" u="none" strike="noStrike" cap="none" normalizeH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setSubData</a:t>
              </a:r>
              <a:r>
                <a:rPr kumimoji="0" lang="fr-FR" altLang="fr-FR" sz="10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(</a:t>
              </a:r>
              <a:r>
                <a:rPr kumimoji="0" lang="fr-FR" altLang="fr-FR" sz="1000" b="0" i="0" u="none" strike="noStrike" cap="none" normalizeH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subData</a:t>
              </a:r>
              <a:r>
                <a:rPr kumimoji="0" lang="fr-FR" altLang="fr-FR" sz="10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 : </a:t>
              </a:r>
              <a:r>
                <a:rPr kumimoji="0" lang="fr-FR" altLang="fr-FR" sz="1000" b="0" i="0" u="none" strike="noStrike" cap="none" normalizeH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CSubData</a:t>
              </a:r>
              <a:r>
                <a:rPr kumimoji="0" lang="fr-FR" altLang="fr-FR" sz="10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) : </a:t>
              </a:r>
              <a:r>
                <a:rPr kumimoji="0" lang="fr-FR" altLang="fr-FR" sz="1000" b="0" i="0" u="none" strike="noStrike" cap="none" normalizeH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void</a:t>
              </a:r>
              <a:endParaRPr kumimoji="0" lang="fr-FR" altLang="fr-FR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63" name="Rectangle 16"/>
            <p:cNvSpPr>
              <a:spLocks noChangeArrowheads="1"/>
            </p:cNvSpPr>
            <p:nvPr/>
          </p:nvSpPr>
          <p:spPr bwMode="auto">
            <a:xfrm>
              <a:off x="2016" y="1927"/>
              <a:ext cx="1106" cy="81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64" name="Rectangle 17"/>
            <p:cNvSpPr>
              <a:spLocks noChangeArrowheads="1"/>
            </p:cNvSpPr>
            <p:nvPr/>
          </p:nvSpPr>
          <p:spPr bwMode="auto">
            <a:xfrm>
              <a:off x="2024" y="1926"/>
              <a:ext cx="771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+save(saver : CSaver&amp;) : void</a:t>
              </a:r>
              <a:endParaRPr kumimoji="0" lang="fr-FR" alt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5" name="Rectangle 18"/>
            <p:cNvSpPr>
              <a:spLocks noChangeArrowheads="1"/>
            </p:cNvSpPr>
            <p:nvPr/>
          </p:nvSpPr>
          <p:spPr bwMode="auto">
            <a:xfrm>
              <a:off x="2483" y="1329"/>
              <a:ext cx="171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CData</a:t>
              </a:r>
              <a:endParaRPr kumimoji="0" lang="fr-FR" alt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6" name="Rectangle 19"/>
            <p:cNvSpPr>
              <a:spLocks noChangeArrowheads="1"/>
            </p:cNvSpPr>
            <p:nvPr/>
          </p:nvSpPr>
          <p:spPr bwMode="auto">
            <a:xfrm>
              <a:off x="3670" y="1329"/>
              <a:ext cx="656" cy="385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67" name="Rectangle 20"/>
            <p:cNvSpPr>
              <a:spLocks noChangeArrowheads="1"/>
            </p:cNvSpPr>
            <p:nvPr/>
          </p:nvSpPr>
          <p:spPr bwMode="auto">
            <a:xfrm>
              <a:off x="3670" y="1329"/>
              <a:ext cx="656" cy="385"/>
            </a:xfrm>
            <a:prstGeom prst="rect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68" name="Line 21"/>
            <p:cNvSpPr>
              <a:spLocks noChangeShapeType="1"/>
            </p:cNvSpPr>
            <p:nvPr/>
          </p:nvSpPr>
          <p:spPr bwMode="auto">
            <a:xfrm>
              <a:off x="3670" y="1410"/>
              <a:ext cx="656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69" name="Rectangle 22"/>
            <p:cNvSpPr>
              <a:spLocks noChangeArrowheads="1"/>
            </p:cNvSpPr>
            <p:nvPr/>
          </p:nvSpPr>
          <p:spPr bwMode="auto">
            <a:xfrm>
              <a:off x="3680" y="1420"/>
              <a:ext cx="288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-a : double</a:t>
              </a:r>
              <a:endParaRPr kumimoji="0" lang="fr-FR" alt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0" name="Line 23"/>
            <p:cNvSpPr>
              <a:spLocks noChangeShapeType="1"/>
            </p:cNvSpPr>
            <p:nvPr/>
          </p:nvSpPr>
          <p:spPr bwMode="auto">
            <a:xfrm>
              <a:off x="3670" y="1511"/>
              <a:ext cx="656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71" name="Rectangle 24"/>
            <p:cNvSpPr>
              <a:spLocks noChangeArrowheads="1"/>
            </p:cNvSpPr>
            <p:nvPr/>
          </p:nvSpPr>
          <p:spPr bwMode="auto">
            <a:xfrm>
              <a:off x="3680" y="1521"/>
              <a:ext cx="438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+getA() : double</a:t>
              </a:r>
              <a:endParaRPr kumimoji="0" lang="fr-FR" alt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2" name="Rectangle 25"/>
            <p:cNvSpPr>
              <a:spLocks noChangeArrowheads="1"/>
            </p:cNvSpPr>
            <p:nvPr/>
          </p:nvSpPr>
          <p:spPr bwMode="auto">
            <a:xfrm>
              <a:off x="3680" y="1602"/>
              <a:ext cx="619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+setA(a : double) : void</a:t>
              </a:r>
              <a:endParaRPr kumimoji="0" lang="fr-FR" alt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3" name="Rectangle 26"/>
            <p:cNvSpPr>
              <a:spLocks noChangeArrowheads="1"/>
            </p:cNvSpPr>
            <p:nvPr/>
          </p:nvSpPr>
          <p:spPr bwMode="auto">
            <a:xfrm>
              <a:off x="3851" y="1329"/>
              <a:ext cx="279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CSubData</a:t>
              </a:r>
              <a:endParaRPr kumimoji="0" lang="fr-FR" alt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4" name="Rectangle 27"/>
            <p:cNvSpPr>
              <a:spLocks noChangeArrowheads="1"/>
            </p:cNvSpPr>
            <p:nvPr/>
          </p:nvSpPr>
          <p:spPr bwMode="auto">
            <a:xfrm>
              <a:off x="3614" y="1754"/>
              <a:ext cx="767" cy="284"/>
            </a:xfrm>
            <a:prstGeom prst="rect">
              <a:avLst/>
            </a:prstGeom>
            <a:solidFill>
              <a:srgbClr val="FFC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75" name="Rectangle 28"/>
            <p:cNvSpPr>
              <a:spLocks noChangeArrowheads="1"/>
            </p:cNvSpPr>
            <p:nvPr/>
          </p:nvSpPr>
          <p:spPr bwMode="auto">
            <a:xfrm>
              <a:off x="3614" y="1754"/>
              <a:ext cx="767" cy="28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76" name="Line 29"/>
            <p:cNvSpPr>
              <a:spLocks noChangeShapeType="1"/>
            </p:cNvSpPr>
            <p:nvPr/>
          </p:nvSpPr>
          <p:spPr bwMode="auto">
            <a:xfrm>
              <a:off x="3614" y="1835"/>
              <a:ext cx="767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77" name="Line 30"/>
            <p:cNvSpPr>
              <a:spLocks noChangeShapeType="1"/>
            </p:cNvSpPr>
            <p:nvPr/>
          </p:nvSpPr>
          <p:spPr bwMode="auto">
            <a:xfrm>
              <a:off x="3614" y="1916"/>
              <a:ext cx="767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78" name="Rectangle 31"/>
            <p:cNvSpPr>
              <a:spLocks noChangeArrowheads="1"/>
            </p:cNvSpPr>
            <p:nvPr/>
          </p:nvSpPr>
          <p:spPr bwMode="auto">
            <a:xfrm>
              <a:off x="3624" y="1926"/>
              <a:ext cx="730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fr-FR" altLang="fr-FR" sz="1000" dirty="0">
                  <a:solidFill>
                    <a:srgbClr val="000000"/>
                  </a:solidFill>
                  <a:latin typeface="Segoe UI" panose="020B0502040204020203" pitchFamily="34" charset="0"/>
                </a:rPr>
                <a:t>+</a:t>
              </a:r>
              <a:r>
                <a:rPr lang="fr-FR" altLang="fr-FR" sz="1000" dirty="0" err="1">
                  <a:solidFill>
                    <a:srgbClr val="000000"/>
                  </a:solidFill>
                  <a:latin typeface="Segoe UI" panose="020B0502040204020203" pitchFamily="34" charset="0"/>
                </a:rPr>
                <a:t>save</a:t>
              </a:r>
              <a:r>
                <a:rPr lang="fr-FR" altLang="fr-FR" sz="1000" dirty="0">
                  <a:solidFill>
                    <a:srgbClr val="000000"/>
                  </a:solidFill>
                  <a:latin typeface="Segoe UI" panose="020B0502040204020203" pitchFamily="34" charset="0"/>
                </a:rPr>
                <a:t>(data : </a:t>
              </a:r>
              <a:r>
                <a:rPr lang="fr-FR" altLang="fr-FR" sz="1000" dirty="0" err="1">
                  <a:solidFill>
                    <a:srgbClr val="000000"/>
                  </a:solidFill>
                  <a:latin typeface="Segoe UI" panose="020B0502040204020203" pitchFamily="34" charset="0"/>
                </a:rPr>
                <a:t>CData</a:t>
              </a:r>
              <a:r>
                <a:rPr lang="fr-FR" altLang="fr-FR" sz="1000" dirty="0">
                  <a:solidFill>
                    <a:srgbClr val="000000"/>
                  </a:solidFill>
                  <a:latin typeface="Segoe UI" panose="020B0502040204020203" pitchFamily="34" charset="0"/>
                </a:rPr>
                <a:t>&amp;) : </a:t>
              </a:r>
              <a:r>
                <a:rPr lang="fr-FR" altLang="fr-FR" sz="1000" dirty="0" err="1">
                  <a:solidFill>
                    <a:srgbClr val="000000"/>
                  </a:solidFill>
                  <a:latin typeface="Segoe UI" panose="020B0502040204020203" pitchFamily="34" charset="0"/>
                </a:rPr>
                <a:t>void</a:t>
              </a:r>
              <a:endParaRPr lang="fr-FR" altLang="fr-FR" sz="1000" dirty="0">
                <a:solidFill>
                  <a:srgbClr val="000000"/>
                </a:solidFill>
                <a:latin typeface="Segoe UI" panose="020B0502040204020203" pitchFamily="34" charset="0"/>
              </a:endParaRPr>
            </a:p>
          </p:txBody>
        </p:sp>
        <p:sp>
          <p:nvSpPr>
            <p:cNvPr id="179" name="Rectangle 32"/>
            <p:cNvSpPr>
              <a:spLocks noChangeArrowheads="1"/>
            </p:cNvSpPr>
            <p:nvPr/>
          </p:nvSpPr>
          <p:spPr bwMode="auto">
            <a:xfrm>
              <a:off x="3897" y="1754"/>
              <a:ext cx="194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CSaver</a:t>
              </a:r>
              <a:endParaRPr kumimoji="0" lang="fr-FR" alt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0" name="Rectangle 33"/>
            <p:cNvSpPr>
              <a:spLocks noChangeArrowheads="1"/>
            </p:cNvSpPr>
            <p:nvPr/>
          </p:nvSpPr>
          <p:spPr bwMode="auto">
            <a:xfrm>
              <a:off x="3347" y="1339"/>
              <a:ext cx="244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0" i="0" u="none" strike="noStrike" cap="none" normalizeH="0" baseline="0" smtClean="0">
                  <a:ln>
                    <a:noFill/>
                  </a:ln>
                  <a:solidFill>
                    <a:srgbClr val="EFFAFF"/>
                  </a:solidFill>
                  <a:effectLst/>
                  <a:latin typeface="Segoe UI" panose="020B0502040204020203" pitchFamily="34" charset="0"/>
                </a:rPr>
                <a:t>-subData</a:t>
              </a:r>
              <a:endParaRPr kumimoji="0" lang="fr-FR" alt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1" name="Line 34"/>
            <p:cNvSpPr>
              <a:spLocks noChangeShapeType="1"/>
            </p:cNvSpPr>
            <p:nvPr/>
          </p:nvSpPr>
          <p:spPr bwMode="auto">
            <a:xfrm>
              <a:off x="3251" y="1440"/>
              <a:ext cx="383" cy="0"/>
            </a:xfrm>
            <a:prstGeom prst="line">
              <a:avLst/>
            </a:pr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auto">
            <a:xfrm>
              <a:off x="3129" y="1410"/>
              <a:ext cx="122" cy="61"/>
            </a:xfrm>
            <a:custGeom>
              <a:avLst/>
              <a:gdLst>
                <a:gd name="T0" fmla="*/ 0 w 480"/>
                <a:gd name="T1" fmla="*/ 120 h 240"/>
                <a:gd name="T2" fmla="*/ 240 w 480"/>
                <a:gd name="T3" fmla="*/ 240 h 240"/>
                <a:gd name="T4" fmla="*/ 480 w 480"/>
                <a:gd name="T5" fmla="*/ 120 h 240"/>
                <a:gd name="T6" fmla="*/ 240 w 480"/>
                <a:gd name="T7" fmla="*/ 0 h 240"/>
                <a:gd name="T8" fmla="*/ 0 w 480"/>
                <a:gd name="T9" fmla="*/ 12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0" h="240">
                  <a:moveTo>
                    <a:pt x="0" y="120"/>
                  </a:moveTo>
                  <a:lnTo>
                    <a:pt x="240" y="240"/>
                  </a:lnTo>
                  <a:lnTo>
                    <a:pt x="480" y="120"/>
                  </a:lnTo>
                  <a:lnTo>
                    <a:pt x="240" y="0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EFFAFF"/>
            </a:solidFill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auto">
            <a:xfrm>
              <a:off x="3129" y="1410"/>
              <a:ext cx="122" cy="61"/>
            </a:xfrm>
            <a:custGeom>
              <a:avLst/>
              <a:gdLst>
                <a:gd name="T0" fmla="*/ 0 w 480"/>
                <a:gd name="T1" fmla="*/ 120 h 240"/>
                <a:gd name="T2" fmla="*/ 240 w 480"/>
                <a:gd name="T3" fmla="*/ 240 h 240"/>
                <a:gd name="T4" fmla="*/ 480 w 480"/>
                <a:gd name="T5" fmla="*/ 120 h 240"/>
                <a:gd name="T6" fmla="*/ 240 w 480"/>
                <a:gd name="T7" fmla="*/ 0 h 240"/>
                <a:gd name="T8" fmla="*/ 0 w 480"/>
                <a:gd name="T9" fmla="*/ 12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0" h="240">
                  <a:moveTo>
                    <a:pt x="0" y="120"/>
                  </a:moveTo>
                  <a:lnTo>
                    <a:pt x="240" y="240"/>
                  </a:lnTo>
                  <a:lnTo>
                    <a:pt x="480" y="120"/>
                  </a:lnTo>
                  <a:lnTo>
                    <a:pt x="240" y="0"/>
                  </a:lnTo>
                  <a:lnTo>
                    <a:pt x="0" y="120"/>
                  </a:lnTo>
                  <a:close/>
                </a:path>
              </a:pathLst>
            </a:cu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84" name="Line 37"/>
            <p:cNvSpPr>
              <a:spLocks noChangeShapeType="1"/>
            </p:cNvSpPr>
            <p:nvPr/>
          </p:nvSpPr>
          <p:spPr bwMode="auto">
            <a:xfrm flipH="1" flipV="1">
              <a:off x="3574" y="1410"/>
              <a:ext cx="60" cy="30"/>
            </a:xfrm>
            <a:prstGeom prst="line">
              <a:avLst/>
            </a:pr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85" name="Line 38"/>
            <p:cNvSpPr>
              <a:spLocks noChangeShapeType="1"/>
            </p:cNvSpPr>
            <p:nvPr/>
          </p:nvSpPr>
          <p:spPr bwMode="auto">
            <a:xfrm flipH="1">
              <a:off x="3574" y="1440"/>
              <a:ext cx="60" cy="31"/>
            </a:xfrm>
            <a:prstGeom prst="line">
              <a:avLst/>
            </a:pr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86" name="Oval 39"/>
            <p:cNvSpPr>
              <a:spLocks noChangeArrowheads="1"/>
            </p:cNvSpPr>
            <p:nvPr/>
          </p:nvSpPr>
          <p:spPr bwMode="auto">
            <a:xfrm>
              <a:off x="3632" y="1424"/>
              <a:ext cx="33" cy="32"/>
            </a:xfrm>
            <a:prstGeom prst="ellipse">
              <a:avLst/>
            </a:prstGeom>
            <a:solidFill>
              <a:srgbClr val="EFF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87" name="Rectangle 40"/>
            <p:cNvSpPr>
              <a:spLocks noChangeArrowheads="1"/>
            </p:cNvSpPr>
            <p:nvPr/>
          </p:nvSpPr>
          <p:spPr bwMode="auto">
            <a:xfrm>
              <a:off x="3347" y="1339"/>
              <a:ext cx="244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0" i="0" u="none" strike="noStrike" cap="none" normalizeH="0" baseline="0" smtClean="0">
                  <a:ln>
                    <a:noFill/>
                  </a:ln>
                  <a:solidFill>
                    <a:srgbClr val="EFFAFF"/>
                  </a:solidFill>
                  <a:effectLst/>
                  <a:latin typeface="Segoe UI" panose="020B0502040204020203" pitchFamily="34" charset="0"/>
                </a:rPr>
                <a:t>-subData</a:t>
              </a:r>
              <a:endParaRPr kumimoji="0" lang="fr-FR" alt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Résolution du problème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84800" y="2490226"/>
            <a:ext cx="6706800" cy="2424673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fr-FR" sz="1800" dirty="0"/>
              <a:t>Problèmes</a:t>
            </a:r>
          </a:p>
          <a:p>
            <a:pPr marL="800100" lvl="1" indent="-342900">
              <a:lnSpc>
                <a:spcPct val="80000"/>
              </a:lnSpc>
              <a:buFont typeface="+mj-lt"/>
              <a:buAutoNum type="arabicPeriod"/>
            </a:pPr>
            <a:r>
              <a:rPr lang="fr-FR" sz="1600" strike="sngStrike" dirty="0">
                <a:solidFill>
                  <a:srgbClr val="00B050"/>
                </a:solidFill>
              </a:rPr>
              <a:t>La classe </a:t>
            </a:r>
            <a:r>
              <a:rPr lang="fr-FR" sz="1600" strike="sngStrike" dirty="0" err="1">
                <a:solidFill>
                  <a:srgbClr val="00B050"/>
                </a:solidFill>
                <a:latin typeface="Consolas" panose="020B0609020204030204" pitchFamily="49" charset="0"/>
              </a:rPr>
              <a:t>CData</a:t>
            </a:r>
            <a:r>
              <a:rPr lang="fr-FR" sz="1600" strike="sngStrike" dirty="0">
                <a:solidFill>
                  <a:srgbClr val="00B050"/>
                </a:solidFill>
              </a:rPr>
              <a:t> a la responsabilité de s’enregistrer</a:t>
            </a:r>
          </a:p>
          <a:p>
            <a:pPr marL="800100" lvl="1" indent="-342900">
              <a:lnSpc>
                <a:spcPct val="80000"/>
              </a:lnSpc>
              <a:buFont typeface="+mj-lt"/>
              <a:buAutoNum type="arabicPeriod"/>
            </a:pPr>
            <a:r>
              <a:rPr lang="fr-FR" sz="1600" strike="sngStrike" dirty="0">
                <a:solidFill>
                  <a:srgbClr val="00B050"/>
                </a:solidFill>
              </a:rPr>
              <a:t>La classe </a:t>
            </a:r>
            <a:r>
              <a:rPr lang="fr-FR" sz="1600" strike="sngStrike" dirty="0" err="1">
                <a:solidFill>
                  <a:srgbClr val="00B050"/>
                </a:solidFill>
                <a:latin typeface="Consolas" panose="020B0609020204030204" pitchFamily="49" charset="0"/>
              </a:rPr>
              <a:t>CData</a:t>
            </a:r>
            <a:r>
              <a:rPr lang="fr-FR" sz="1600" strike="sngStrike" dirty="0">
                <a:solidFill>
                  <a:srgbClr val="00B050"/>
                </a:solidFill>
              </a:rPr>
              <a:t> aura la responsabilité d’enregistrer la sous donnée de type </a:t>
            </a:r>
            <a:r>
              <a:rPr lang="fr-FR" sz="1600" strike="sngStrike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CSubData</a:t>
            </a:r>
            <a:endParaRPr lang="fr-FR" sz="1600" strike="sngStrike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804863" lvl="1" indent="-347663">
              <a:lnSpc>
                <a:spcPct val="80000"/>
              </a:lnSpc>
              <a:buNone/>
            </a:pPr>
            <a:r>
              <a:rPr lang="fr-FR" sz="1200" dirty="0" smtClean="0">
                <a:solidFill>
                  <a:srgbClr val="C00000"/>
                </a:solidFill>
              </a:rPr>
              <a:t>2-bis.</a:t>
            </a:r>
            <a:r>
              <a:rPr lang="fr-FR" sz="1600" dirty="0" smtClean="0">
                <a:solidFill>
                  <a:srgbClr val="C00000"/>
                </a:solidFill>
              </a:rPr>
              <a:t>	La fonction </a:t>
            </a:r>
            <a:r>
              <a:rPr lang="fr-FR" sz="16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CSaver</a:t>
            </a:r>
            <a:r>
              <a:rPr lang="fr-F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fr-FR" sz="16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save</a:t>
            </a:r>
            <a:r>
              <a:rPr lang="fr-F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smtClean="0">
                <a:solidFill>
                  <a:srgbClr val="C00000"/>
                </a:solidFill>
              </a:rPr>
              <a:t>a la responsabilité d’enregistrer la donnée ET la sous donnée. </a:t>
            </a:r>
            <a:r>
              <a:rPr lang="fr-FR" sz="1600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 problématique en cas de composition complexe, comme une hiérarchie d’objet par exemple.</a:t>
            </a:r>
            <a:endParaRPr lang="fr-FR" sz="1600" dirty="0">
              <a:solidFill>
                <a:srgbClr val="C00000"/>
              </a:solidFill>
            </a:endParaRPr>
          </a:p>
          <a:p>
            <a:pPr marL="800100" lvl="1" indent="-342900">
              <a:lnSpc>
                <a:spcPct val="80000"/>
              </a:lnSpc>
              <a:buFont typeface="+mj-lt"/>
              <a:buAutoNum type="arabicPeriod" startAt="3"/>
            </a:pPr>
            <a:r>
              <a:rPr lang="fr-FR" sz="1600" dirty="0"/>
              <a:t>Si plusieurs formats de fichiers sont à gérer, il faudra autant de fonctions que de formats à supporter</a:t>
            </a:r>
          </a:p>
          <a:p>
            <a:pPr marL="800100" lvl="1" indent="-342900">
              <a:lnSpc>
                <a:spcPct val="80000"/>
              </a:lnSpc>
              <a:buFont typeface="+mj-lt"/>
              <a:buAutoNum type="arabicPeriod" startAt="3"/>
            </a:pPr>
            <a:r>
              <a:rPr lang="fr-FR" sz="1600" dirty="0"/>
              <a:t>Il faudra donc ajouter sur le même modèle une méthode </a:t>
            </a:r>
            <a:r>
              <a:rPr lang="fr-FR" sz="1600" dirty="0" err="1">
                <a:latin typeface="Consolas" panose="020B0609020204030204" pitchFamily="49" charset="0"/>
              </a:rPr>
              <a:t>load</a:t>
            </a:r>
            <a:r>
              <a:rPr lang="fr-FR" sz="1600" dirty="0">
                <a:latin typeface="Consolas" panose="020B0609020204030204" pitchFamily="49" charset="0"/>
              </a:rPr>
              <a:t>()</a:t>
            </a:r>
            <a:r>
              <a:rPr lang="fr-FR" sz="1600" dirty="0"/>
              <a:t> pour permettre le chargement</a:t>
            </a:r>
          </a:p>
          <a:p>
            <a:endParaRPr lang="fr-FR" sz="1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Benjamin ALBOUY-KISSI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57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fr-FR" sz="1000">
                <a:solidFill>
                  <a:srgbClr val="2F4E6C"/>
                </a:solidFill>
              </a:rPr>
              <a:t>Model – View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Patron MVC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Patron Modèle – Vue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Les modèles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Les éléments 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Les vues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Les délégués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Implémentation dans Qt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Exemple</a:t>
            </a:r>
          </a:p>
          <a:p>
            <a:pPr lvl="0"/>
            <a:r>
              <a:rPr lang="fr-FR" sz="1000">
                <a:solidFill>
                  <a:srgbClr val="2F4E6C"/>
                </a:solidFill>
              </a:rPr>
              <a:t>Annuler – Rétablir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Contexte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Le pattern Commande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Exemple</a:t>
            </a:r>
          </a:p>
          <a:p>
            <a:pPr lvl="0"/>
            <a:r>
              <a:rPr lang="fr-FR" sz="1000">
                <a:solidFill>
                  <a:srgbClr val="2F4E6C"/>
                </a:solidFill>
              </a:rPr>
              <a:t>Graphismes optimisés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Mécanisme Graphics View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La scène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La vue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Les éléments graphiques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Les classes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Exemple</a:t>
            </a:r>
          </a:p>
          <a:p>
            <a:pPr lvl="0"/>
            <a:r>
              <a:rPr lang="fr-FR" sz="1000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Sérialisation</a:t>
            </a:r>
          </a:p>
          <a:p>
            <a:pPr lvl="1"/>
            <a:r>
              <a:rPr lang="fr-FR" sz="900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Exemple</a:t>
            </a:r>
          </a:p>
          <a:p>
            <a:pPr lvl="1"/>
            <a:r>
              <a:rPr lang="fr-FR" sz="900">
                <a:solidFill>
                  <a:srgbClr val="79D2FF"/>
                </a:solidFill>
              </a:rPr>
              <a:t>Le pattern visiteur</a:t>
            </a:r>
            <a:endParaRPr lang="fr-FR" sz="900" dirty="0">
              <a:solidFill>
                <a:srgbClr val="79D2FF"/>
              </a:solidFill>
            </a:endParaRP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3189153" y="1088347"/>
            <a:ext cx="4500980" cy="1348202"/>
            <a:chOff x="2014" y="1329"/>
            <a:chExt cx="2367" cy="709"/>
          </a:xfrm>
        </p:grpSpPr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2014" y="1329"/>
              <a:ext cx="1110" cy="709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000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2014" y="1329"/>
              <a:ext cx="1110" cy="709"/>
            </a:xfrm>
            <a:prstGeom prst="rect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000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014" y="1410"/>
              <a:ext cx="111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000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2024" y="1420"/>
              <a:ext cx="172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-a : int</a:t>
              </a:r>
              <a:endParaRPr kumimoji="0" lang="fr-FR" altLang="fr-F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2024" y="1501"/>
              <a:ext cx="555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-subData : CSubData</a:t>
              </a:r>
              <a:endParaRPr kumimoji="0" lang="fr-FR" altLang="fr-F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014" y="1592"/>
              <a:ext cx="111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000"/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2024" y="1602"/>
              <a:ext cx="320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+getA() : int</a:t>
              </a:r>
              <a:endParaRPr kumimoji="0" lang="fr-FR" altLang="fr-F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2024" y="1683"/>
              <a:ext cx="501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+setA(a : int) : void</a:t>
              </a:r>
              <a:endParaRPr kumimoji="0" lang="fr-FR" altLang="fr-F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2024" y="1764"/>
              <a:ext cx="703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+getSubData() : CSubData</a:t>
              </a:r>
              <a:endParaRPr kumimoji="0" lang="fr-FR" altLang="fr-F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2024" y="1845"/>
              <a:ext cx="1073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9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</a:t>
              </a:r>
              <a:r>
                <a:rPr kumimoji="0" lang="fr-FR" altLang="fr-FR" sz="900" b="0" i="0" u="none" strike="noStrike" cap="none" normalizeH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setSubData</a:t>
              </a:r>
              <a:r>
                <a:rPr kumimoji="0" lang="fr-FR" altLang="fr-FR" sz="9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(</a:t>
              </a:r>
              <a:r>
                <a:rPr kumimoji="0" lang="fr-FR" altLang="fr-FR" sz="900" b="0" i="0" u="none" strike="noStrike" cap="none" normalizeH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subData</a:t>
              </a:r>
              <a:r>
                <a:rPr kumimoji="0" lang="fr-FR" altLang="fr-FR" sz="9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 : </a:t>
              </a:r>
              <a:r>
                <a:rPr kumimoji="0" lang="fr-FR" altLang="fr-FR" sz="900" b="0" i="0" u="none" strike="noStrike" cap="none" normalizeH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CSubData</a:t>
              </a:r>
              <a:r>
                <a:rPr kumimoji="0" lang="fr-FR" altLang="fr-FR" sz="9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) : </a:t>
              </a:r>
              <a:r>
                <a:rPr kumimoji="0" lang="fr-FR" altLang="fr-FR" sz="900" b="0" i="0" u="none" strike="noStrike" cap="none" normalizeH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void</a:t>
              </a:r>
              <a:endParaRPr kumimoji="0" lang="fr-FR" altLang="fr-FR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2016" y="1927"/>
              <a:ext cx="1106" cy="81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000"/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2024" y="1926"/>
              <a:ext cx="771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+save(saver : CSaver&amp;) : void</a:t>
              </a:r>
              <a:endParaRPr kumimoji="0" lang="fr-FR" altLang="fr-F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2483" y="1329"/>
              <a:ext cx="171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9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CData</a:t>
              </a:r>
              <a:endParaRPr kumimoji="0" lang="fr-FR" alt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3670" y="1329"/>
              <a:ext cx="656" cy="385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000"/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3670" y="1329"/>
              <a:ext cx="656" cy="385"/>
            </a:xfrm>
            <a:prstGeom prst="rect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000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3670" y="1410"/>
              <a:ext cx="656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000"/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3680" y="1420"/>
              <a:ext cx="288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-a : double</a:t>
              </a:r>
              <a:endParaRPr kumimoji="0" lang="fr-FR" altLang="fr-F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3670" y="1511"/>
              <a:ext cx="656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000"/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3680" y="1521"/>
              <a:ext cx="438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+getA() : double</a:t>
              </a:r>
              <a:endParaRPr kumimoji="0" lang="fr-FR" altLang="fr-F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3680" y="1602"/>
              <a:ext cx="619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+setA(a : double) : void</a:t>
              </a:r>
              <a:endParaRPr kumimoji="0" lang="fr-FR" altLang="fr-F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3851" y="1329"/>
              <a:ext cx="279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CSubData</a:t>
              </a:r>
              <a:endParaRPr kumimoji="0" lang="fr-FR" altLang="fr-F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3614" y="1754"/>
              <a:ext cx="767" cy="284"/>
            </a:xfrm>
            <a:prstGeom prst="rect">
              <a:avLst/>
            </a:prstGeom>
            <a:solidFill>
              <a:srgbClr val="FFC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000"/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3614" y="1754"/>
              <a:ext cx="767" cy="28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000"/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>
              <a:off x="3614" y="1835"/>
              <a:ext cx="767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000"/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>
              <a:off x="3614" y="1916"/>
              <a:ext cx="767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000"/>
            </a:p>
          </p:txBody>
        </p:sp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3624" y="1926"/>
              <a:ext cx="730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fr-FR" altLang="fr-FR" sz="900" dirty="0">
                  <a:solidFill>
                    <a:srgbClr val="000000"/>
                  </a:solidFill>
                  <a:latin typeface="Segoe UI" panose="020B0502040204020203" pitchFamily="34" charset="0"/>
                </a:rPr>
                <a:t>+</a:t>
              </a:r>
              <a:r>
                <a:rPr lang="fr-FR" altLang="fr-FR" sz="900" dirty="0" err="1">
                  <a:solidFill>
                    <a:srgbClr val="000000"/>
                  </a:solidFill>
                  <a:latin typeface="Segoe UI" panose="020B0502040204020203" pitchFamily="34" charset="0"/>
                </a:rPr>
                <a:t>save</a:t>
              </a:r>
              <a:r>
                <a:rPr lang="fr-FR" altLang="fr-FR" sz="900" dirty="0">
                  <a:solidFill>
                    <a:srgbClr val="000000"/>
                  </a:solidFill>
                  <a:latin typeface="Segoe UI" panose="020B0502040204020203" pitchFamily="34" charset="0"/>
                </a:rPr>
                <a:t>(data : </a:t>
              </a:r>
              <a:r>
                <a:rPr lang="fr-FR" altLang="fr-FR" sz="900" dirty="0" err="1">
                  <a:solidFill>
                    <a:srgbClr val="000000"/>
                  </a:solidFill>
                  <a:latin typeface="Segoe UI" panose="020B0502040204020203" pitchFamily="34" charset="0"/>
                </a:rPr>
                <a:t>CData</a:t>
              </a:r>
              <a:r>
                <a:rPr lang="fr-FR" altLang="fr-FR" sz="900" dirty="0">
                  <a:solidFill>
                    <a:srgbClr val="000000"/>
                  </a:solidFill>
                  <a:latin typeface="Segoe UI" panose="020B0502040204020203" pitchFamily="34" charset="0"/>
                </a:rPr>
                <a:t>&amp;) : </a:t>
              </a:r>
              <a:r>
                <a:rPr lang="fr-FR" altLang="fr-FR" sz="900" dirty="0" err="1">
                  <a:solidFill>
                    <a:srgbClr val="000000"/>
                  </a:solidFill>
                  <a:latin typeface="Segoe UI" panose="020B0502040204020203" pitchFamily="34" charset="0"/>
                </a:rPr>
                <a:t>void</a:t>
              </a:r>
              <a:endParaRPr lang="fr-FR" altLang="fr-FR" sz="900" dirty="0">
                <a:solidFill>
                  <a:srgbClr val="000000"/>
                </a:solidFill>
                <a:latin typeface="Segoe UI" panose="020B0502040204020203" pitchFamily="34" charset="0"/>
              </a:endParaRPr>
            </a:p>
          </p:txBody>
        </p:sp>
        <p:sp>
          <p:nvSpPr>
            <p:cNvPr id="35" name="Rectangle 32"/>
            <p:cNvSpPr>
              <a:spLocks noChangeArrowheads="1"/>
            </p:cNvSpPr>
            <p:nvPr/>
          </p:nvSpPr>
          <p:spPr bwMode="auto">
            <a:xfrm>
              <a:off x="3897" y="1754"/>
              <a:ext cx="194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CSaver</a:t>
              </a:r>
              <a:endParaRPr kumimoji="0" lang="fr-FR" altLang="fr-F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3347" y="1339"/>
              <a:ext cx="244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900" b="0" i="0" u="none" strike="noStrike" cap="none" normalizeH="0" baseline="0" smtClean="0">
                  <a:ln>
                    <a:noFill/>
                  </a:ln>
                  <a:solidFill>
                    <a:srgbClr val="EFFAFF"/>
                  </a:solidFill>
                  <a:effectLst/>
                  <a:latin typeface="Segoe UI" panose="020B0502040204020203" pitchFamily="34" charset="0"/>
                </a:rPr>
                <a:t>-subData</a:t>
              </a:r>
              <a:endParaRPr kumimoji="0" lang="fr-FR" altLang="fr-F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Line 34"/>
            <p:cNvSpPr>
              <a:spLocks noChangeShapeType="1"/>
            </p:cNvSpPr>
            <p:nvPr/>
          </p:nvSpPr>
          <p:spPr bwMode="auto">
            <a:xfrm>
              <a:off x="3251" y="1440"/>
              <a:ext cx="383" cy="0"/>
            </a:xfrm>
            <a:prstGeom prst="line">
              <a:avLst/>
            </a:pr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000"/>
            </a:p>
          </p:txBody>
        </p:sp>
        <p:sp>
          <p:nvSpPr>
            <p:cNvPr id="38" name="Freeform 35"/>
            <p:cNvSpPr>
              <a:spLocks/>
            </p:cNvSpPr>
            <p:nvPr/>
          </p:nvSpPr>
          <p:spPr bwMode="auto">
            <a:xfrm>
              <a:off x="3129" y="1410"/>
              <a:ext cx="122" cy="61"/>
            </a:xfrm>
            <a:custGeom>
              <a:avLst/>
              <a:gdLst>
                <a:gd name="T0" fmla="*/ 0 w 480"/>
                <a:gd name="T1" fmla="*/ 120 h 240"/>
                <a:gd name="T2" fmla="*/ 240 w 480"/>
                <a:gd name="T3" fmla="*/ 240 h 240"/>
                <a:gd name="T4" fmla="*/ 480 w 480"/>
                <a:gd name="T5" fmla="*/ 120 h 240"/>
                <a:gd name="T6" fmla="*/ 240 w 480"/>
                <a:gd name="T7" fmla="*/ 0 h 240"/>
                <a:gd name="T8" fmla="*/ 0 w 480"/>
                <a:gd name="T9" fmla="*/ 12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0" h="240">
                  <a:moveTo>
                    <a:pt x="0" y="120"/>
                  </a:moveTo>
                  <a:lnTo>
                    <a:pt x="240" y="240"/>
                  </a:lnTo>
                  <a:lnTo>
                    <a:pt x="480" y="120"/>
                  </a:lnTo>
                  <a:lnTo>
                    <a:pt x="240" y="0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EFFAFF"/>
            </a:solidFill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000"/>
            </a:p>
          </p:txBody>
        </p:sp>
        <p:sp>
          <p:nvSpPr>
            <p:cNvPr id="39" name="Freeform 36"/>
            <p:cNvSpPr>
              <a:spLocks/>
            </p:cNvSpPr>
            <p:nvPr/>
          </p:nvSpPr>
          <p:spPr bwMode="auto">
            <a:xfrm>
              <a:off x="3129" y="1410"/>
              <a:ext cx="122" cy="61"/>
            </a:xfrm>
            <a:custGeom>
              <a:avLst/>
              <a:gdLst>
                <a:gd name="T0" fmla="*/ 0 w 480"/>
                <a:gd name="T1" fmla="*/ 120 h 240"/>
                <a:gd name="T2" fmla="*/ 240 w 480"/>
                <a:gd name="T3" fmla="*/ 240 h 240"/>
                <a:gd name="T4" fmla="*/ 480 w 480"/>
                <a:gd name="T5" fmla="*/ 120 h 240"/>
                <a:gd name="T6" fmla="*/ 240 w 480"/>
                <a:gd name="T7" fmla="*/ 0 h 240"/>
                <a:gd name="T8" fmla="*/ 0 w 480"/>
                <a:gd name="T9" fmla="*/ 12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0" h="240">
                  <a:moveTo>
                    <a:pt x="0" y="120"/>
                  </a:moveTo>
                  <a:lnTo>
                    <a:pt x="240" y="240"/>
                  </a:lnTo>
                  <a:lnTo>
                    <a:pt x="480" y="120"/>
                  </a:lnTo>
                  <a:lnTo>
                    <a:pt x="240" y="0"/>
                  </a:lnTo>
                  <a:lnTo>
                    <a:pt x="0" y="120"/>
                  </a:lnTo>
                  <a:close/>
                </a:path>
              </a:pathLst>
            </a:cu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000"/>
            </a:p>
          </p:txBody>
        </p:sp>
        <p:sp>
          <p:nvSpPr>
            <p:cNvPr id="40" name="Line 37"/>
            <p:cNvSpPr>
              <a:spLocks noChangeShapeType="1"/>
            </p:cNvSpPr>
            <p:nvPr/>
          </p:nvSpPr>
          <p:spPr bwMode="auto">
            <a:xfrm flipH="1" flipV="1">
              <a:off x="3574" y="1410"/>
              <a:ext cx="60" cy="30"/>
            </a:xfrm>
            <a:prstGeom prst="line">
              <a:avLst/>
            </a:pr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000"/>
            </a:p>
          </p:txBody>
        </p:sp>
        <p:sp>
          <p:nvSpPr>
            <p:cNvPr id="41" name="Line 38"/>
            <p:cNvSpPr>
              <a:spLocks noChangeShapeType="1"/>
            </p:cNvSpPr>
            <p:nvPr/>
          </p:nvSpPr>
          <p:spPr bwMode="auto">
            <a:xfrm flipH="1">
              <a:off x="3574" y="1440"/>
              <a:ext cx="60" cy="31"/>
            </a:xfrm>
            <a:prstGeom prst="line">
              <a:avLst/>
            </a:pr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000"/>
            </a:p>
          </p:txBody>
        </p:sp>
        <p:sp>
          <p:nvSpPr>
            <p:cNvPr id="42" name="Oval 39"/>
            <p:cNvSpPr>
              <a:spLocks noChangeArrowheads="1"/>
            </p:cNvSpPr>
            <p:nvPr/>
          </p:nvSpPr>
          <p:spPr bwMode="auto">
            <a:xfrm>
              <a:off x="3632" y="1424"/>
              <a:ext cx="33" cy="32"/>
            </a:xfrm>
            <a:prstGeom prst="ellipse">
              <a:avLst/>
            </a:prstGeom>
            <a:solidFill>
              <a:srgbClr val="EFF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000"/>
            </a:p>
          </p:txBody>
        </p:sp>
        <p:sp>
          <p:nvSpPr>
            <p:cNvPr id="43" name="Rectangle 40"/>
            <p:cNvSpPr>
              <a:spLocks noChangeArrowheads="1"/>
            </p:cNvSpPr>
            <p:nvPr/>
          </p:nvSpPr>
          <p:spPr bwMode="auto">
            <a:xfrm>
              <a:off x="3347" y="1339"/>
              <a:ext cx="244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900" b="0" i="0" u="none" strike="noStrike" cap="none" normalizeH="0" baseline="0" smtClean="0">
                  <a:ln>
                    <a:noFill/>
                  </a:ln>
                  <a:solidFill>
                    <a:srgbClr val="EFFAFF"/>
                  </a:solidFill>
                  <a:effectLst/>
                  <a:latin typeface="Segoe UI" panose="020B0502040204020203" pitchFamily="34" charset="0"/>
                </a:rPr>
                <a:t>-subData</a:t>
              </a:r>
              <a:endParaRPr kumimoji="0" lang="fr-FR" altLang="fr-F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319414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10" fill="hold"/>
                                        <p:tgtEl>
                                          <p:spTgt spid="8"/>
                                        </p:tgtEl>
                                      </p:cBhvr>
                                      <p:by x="110600" y="1106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59259E-6 L -1.66667E-6 0.22408 " pathEditMode="relative" rAng="0" ptsTypes="AA">
                                      <p:cBhvr>
                                        <p:cTn id="19" dur="75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204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750" fill="hold"/>
                                        <p:tgtEl>
                                          <p:spTgt spid="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6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Résolution du problème 2-bis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 err="1" smtClean="0"/>
              <a:t>Décorréler</a:t>
            </a:r>
            <a:r>
              <a:rPr lang="fr-FR" sz="2000" dirty="0" smtClean="0"/>
              <a:t> l’enregistrement d’un objet </a:t>
            </a:r>
            <a:r>
              <a:rPr lang="fr-FR" sz="2000" dirty="0" err="1" smtClean="0">
                <a:latin typeface="Consolas" panose="020B0609020204030204" pitchFamily="49" charset="0"/>
              </a:rPr>
              <a:t>CData</a:t>
            </a:r>
            <a:r>
              <a:rPr lang="fr-FR" sz="2000" dirty="0" smtClean="0"/>
              <a:t> d’un objet </a:t>
            </a:r>
            <a:r>
              <a:rPr lang="fr-FR" sz="2000" dirty="0" err="1" smtClean="0">
                <a:latin typeface="Consolas" panose="020B0609020204030204" pitchFamily="49" charset="0"/>
              </a:rPr>
              <a:t>CSubData</a:t>
            </a:r>
            <a:r>
              <a:rPr lang="fr-FR" sz="2000" dirty="0" smtClean="0"/>
              <a:t> en créant deux fonctions différentes dans le </a:t>
            </a:r>
            <a:r>
              <a:rPr lang="fr-FR" sz="2000" dirty="0" err="1" smtClean="0">
                <a:latin typeface="Consolas" panose="020B0609020204030204" pitchFamily="49" charset="0"/>
              </a:rPr>
              <a:t>CSaver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Benjamin ALBOUY-KISSI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58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fr-FR" sz="1000">
                <a:solidFill>
                  <a:srgbClr val="2F4E6C"/>
                </a:solidFill>
              </a:rPr>
              <a:t>Model – View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Patron MVC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Patron Modèle – Vue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Les modèles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Les éléments 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Les vues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Les délégués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Implémentation dans Qt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Exemple</a:t>
            </a:r>
          </a:p>
          <a:p>
            <a:pPr lvl="0"/>
            <a:r>
              <a:rPr lang="fr-FR" sz="1000">
                <a:solidFill>
                  <a:srgbClr val="2F4E6C"/>
                </a:solidFill>
              </a:rPr>
              <a:t>Annuler – Rétablir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Contexte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Le pattern Commande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Exemple</a:t>
            </a:r>
          </a:p>
          <a:p>
            <a:pPr lvl="0"/>
            <a:r>
              <a:rPr lang="fr-FR" sz="1000">
                <a:solidFill>
                  <a:srgbClr val="2F4E6C"/>
                </a:solidFill>
              </a:rPr>
              <a:t>Graphismes optimisés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Mécanisme Graphics View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La scène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La vue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Les éléments graphiques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Les classes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Exemple</a:t>
            </a:r>
          </a:p>
          <a:p>
            <a:pPr lvl="0"/>
            <a:r>
              <a:rPr lang="fr-FR" sz="1000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Sérialisation</a:t>
            </a:r>
          </a:p>
          <a:p>
            <a:pPr lvl="1"/>
            <a:r>
              <a:rPr lang="fr-FR" sz="900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Exemple</a:t>
            </a:r>
          </a:p>
          <a:p>
            <a:pPr lvl="1"/>
            <a:r>
              <a:rPr lang="fr-FR" sz="900">
                <a:solidFill>
                  <a:srgbClr val="79D2FF"/>
                </a:solidFill>
              </a:rPr>
              <a:t>Le pattern visiteur</a:t>
            </a:r>
            <a:endParaRPr lang="fr-FR" sz="900" dirty="0">
              <a:solidFill>
                <a:srgbClr val="79D2FF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2462400" y="3718536"/>
            <a:ext cx="3024000" cy="934482"/>
          </a:xfrm>
          <a:prstGeom prst="roundRect">
            <a:avLst>
              <a:gd name="adj" fmla="val 5024"/>
            </a:avLst>
          </a:prstGeom>
          <a:solidFill>
            <a:schemeClr val="lt2"/>
          </a:solidFill>
          <a:ln>
            <a:solidFill>
              <a:schemeClr val="bg2"/>
            </a:solidFill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CData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000" b="1" dirty="0" smtClean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save(</a:t>
            </a:r>
            <a:r>
              <a:rPr lang="en-US" sz="1000" b="1" dirty="0" err="1" smtClean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CSaver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 saver)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saver.save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en-US" sz="10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saver.save</a:t>
            </a:r>
            <a:r>
              <a:rPr lang="fr-FR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subData</a:t>
            </a:r>
            <a:r>
              <a:rPr lang="fr-FR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fr-FR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5715000" y="3565814"/>
            <a:ext cx="3024000" cy="1307931"/>
          </a:xfrm>
          <a:prstGeom prst="roundRect">
            <a:avLst>
              <a:gd name="adj" fmla="val 5024"/>
            </a:avLst>
          </a:prstGeom>
          <a:solidFill>
            <a:schemeClr val="lt2"/>
          </a:solidFill>
          <a:ln>
            <a:solidFill>
              <a:schemeClr val="bg2"/>
            </a:solidFill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9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dirty="0" err="1" smtClean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CSaver</a:t>
            </a:r>
            <a:r>
              <a:rPr lang="en-US" sz="9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::save(</a:t>
            </a:r>
            <a:r>
              <a:rPr lang="en-US" sz="9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CData</a:t>
            </a:r>
            <a:r>
              <a:rPr lang="en-US" sz="9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 data)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900" b="1" i="1" dirty="0">
                <a:solidFill>
                  <a:srgbClr val="57A64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900" b="1" i="1" dirty="0" err="1">
                <a:solidFill>
                  <a:srgbClr val="57A64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Enregistrer</a:t>
            </a:r>
            <a:r>
              <a:rPr lang="en-US" sz="900" b="1" i="1" dirty="0">
                <a:solidFill>
                  <a:srgbClr val="57A64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i="1" dirty="0" err="1">
                <a:solidFill>
                  <a:srgbClr val="57A64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data.getA</a:t>
            </a:r>
            <a:r>
              <a:rPr lang="en-US" sz="900" b="1" i="1" dirty="0">
                <a:solidFill>
                  <a:srgbClr val="57A64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9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dirty="0" err="1" smtClean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CSaver</a:t>
            </a:r>
            <a:r>
              <a:rPr lang="en-US" sz="9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::save(</a:t>
            </a:r>
            <a:r>
              <a:rPr lang="en-US" sz="9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CSubData</a:t>
            </a:r>
            <a:r>
              <a:rPr lang="en-US" sz="9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sz="9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subData</a:t>
            </a:r>
            <a:r>
              <a:rPr lang="en-US" sz="9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9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9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900" b="1" i="1" dirty="0">
                <a:solidFill>
                  <a:srgbClr val="57A64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//Enregistrer </a:t>
            </a:r>
            <a:r>
              <a:rPr lang="fr-FR" sz="900" b="1" i="1" dirty="0" err="1">
                <a:solidFill>
                  <a:srgbClr val="57A64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subData.getA</a:t>
            </a:r>
            <a:r>
              <a:rPr lang="fr-FR" sz="900" b="1" i="1" dirty="0">
                <a:solidFill>
                  <a:srgbClr val="57A64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9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fr-FR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4"/>
          <p:cNvGrpSpPr>
            <a:grpSpLocks noChangeAspect="1"/>
          </p:cNvGrpSpPr>
          <p:nvPr/>
        </p:nvGrpSpPr>
        <p:grpSpPr bwMode="auto">
          <a:xfrm>
            <a:off x="3263372" y="2046574"/>
            <a:ext cx="4621594" cy="1478086"/>
            <a:chOff x="1976" y="1289"/>
            <a:chExt cx="2467" cy="789"/>
          </a:xfrm>
        </p:grpSpPr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1976" y="1289"/>
              <a:ext cx="1110" cy="708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000"/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1976" y="1289"/>
              <a:ext cx="1110" cy="708"/>
            </a:xfrm>
            <a:prstGeom prst="rect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000"/>
            </a:p>
          </p:txBody>
        </p:sp>
        <p:sp>
          <p:nvSpPr>
            <p:cNvPr id="16" name="Line 8"/>
            <p:cNvSpPr>
              <a:spLocks noChangeShapeType="1"/>
            </p:cNvSpPr>
            <p:nvPr/>
          </p:nvSpPr>
          <p:spPr bwMode="auto">
            <a:xfrm>
              <a:off x="1976" y="1370"/>
              <a:ext cx="111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000"/>
            </a:p>
          </p:txBody>
        </p: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1986" y="1395"/>
              <a:ext cx="175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-a : int</a:t>
              </a:r>
              <a:endParaRPr kumimoji="0" lang="fr-FR" altLang="fr-F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1986" y="1475"/>
              <a:ext cx="566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-subData : CSubData</a:t>
              </a:r>
              <a:endParaRPr kumimoji="0" lang="fr-FR" altLang="fr-F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Line 11"/>
            <p:cNvSpPr>
              <a:spLocks noChangeShapeType="1"/>
            </p:cNvSpPr>
            <p:nvPr/>
          </p:nvSpPr>
          <p:spPr bwMode="auto">
            <a:xfrm>
              <a:off x="1976" y="1552"/>
              <a:ext cx="111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000"/>
            </a:p>
          </p:txBody>
        </p:sp>
        <p:sp>
          <p:nvSpPr>
            <p:cNvPr id="20" name="Rectangle 12"/>
            <p:cNvSpPr>
              <a:spLocks noChangeArrowheads="1"/>
            </p:cNvSpPr>
            <p:nvPr/>
          </p:nvSpPr>
          <p:spPr bwMode="auto">
            <a:xfrm>
              <a:off x="1986" y="1577"/>
              <a:ext cx="326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+getA() : int</a:t>
              </a:r>
              <a:endParaRPr kumimoji="0" lang="fr-FR" altLang="fr-F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13"/>
            <p:cNvSpPr>
              <a:spLocks noChangeArrowheads="1"/>
            </p:cNvSpPr>
            <p:nvPr/>
          </p:nvSpPr>
          <p:spPr bwMode="auto">
            <a:xfrm>
              <a:off x="1986" y="1658"/>
              <a:ext cx="512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+setA(a : int) : void</a:t>
              </a:r>
              <a:endParaRPr kumimoji="0" lang="fr-FR" altLang="fr-F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14"/>
            <p:cNvSpPr>
              <a:spLocks noChangeArrowheads="1"/>
            </p:cNvSpPr>
            <p:nvPr/>
          </p:nvSpPr>
          <p:spPr bwMode="auto">
            <a:xfrm>
              <a:off x="1986" y="1739"/>
              <a:ext cx="715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+getSubData() : CSubData</a:t>
              </a:r>
              <a:endParaRPr kumimoji="0" lang="fr-FR" altLang="fr-F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15"/>
            <p:cNvSpPr>
              <a:spLocks noChangeArrowheads="1"/>
            </p:cNvSpPr>
            <p:nvPr/>
          </p:nvSpPr>
          <p:spPr bwMode="auto">
            <a:xfrm>
              <a:off x="1986" y="1820"/>
              <a:ext cx="1094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+setSubData(subData : CSubData) : void</a:t>
              </a:r>
              <a:endParaRPr kumimoji="0" lang="fr-FR" altLang="fr-F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1978" y="1886"/>
              <a:ext cx="1106" cy="81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000"/>
            </a:p>
          </p:txBody>
        </p:sp>
        <p:sp>
          <p:nvSpPr>
            <p:cNvPr id="25" name="Rectangle 17"/>
            <p:cNvSpPr>
              <a:spLocks noChangeArrowheads="1"/>
            </p:cNvSpPr>
            <p:nvPr/>
          </p:nvSpPr>
          <p:spPr bwMode="auto">
            <a:xfrm>
              <a:off x="1986" y="1901"/>
              <a:ext cx="787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+save(saver : CSaver&amp;) : void</a:t>
              </a:r>
              <a:endParaRPr kumimoji="0" lang="fr-FR" altLang="fr-F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18"/>
            <p:cNvSpPr>
              <a:spLocks noChangeArrowheads="1"/>
            </p:cNvSpPr>
            <p:nvPr/>
          </p:nvSpPr>
          <p:spPr bwMode="auto">
            <a:xfrm>
              <a:off x="2445" y="1303"/>
              <a:ext cx="175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CData</a:t>
              </a:r>
              <a:endParaRPr kumimoji="0" lang="fr-FR" altLang="fr-F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19"/>
            <p:cNvSpPr>
              <a:spLocks noChangeArrowheads="1"/>
            </p:cNvSpPr>
            <p:nvPr/>
          </p:nvSpPr>
          <p:spPr bwMode="auto">
            <a:xfrm>
              <a:off x="3631" y="1289"/>
              <a:ext cx="656" cy="3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000"/>
            </a:p>
          </p:txBody>
        </p:sp>
        <p:sp>
          <p:nvSpPr>
            <p:cNvPr id="28" name="Rectangle 20"/>
            <p:cNvSpPr>
              <a:spLocks noChangeArrowheads="1"/>
            </p:cNvSpPr>
            <p:nvPr/>
          </p:nvSpPr>
          <p:spPr bwMode="auto">
            <a:xfrm>
              <a:off x="3631" y="1289"/>
              <a:ext cx="656" cy="38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000"/>
            </a:p>
          </p:txBody>
        </p:sp>
        <p:sp>
          <p:nvSpPr>
            <p:cNvPr id="29" name="Line 21"/>
            <p:cNvSpPr>
              <a:spLocks noChangeShapeType="1"/>
            </p:cNvSpPr>
            <p:nvPr/>
          </p:nvSpPr>
          <p:spPr bwMode="auto">
            <a:xfrm>
              <a:off x="3631" y="1370"/>
              <a:ext cx="656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000"/>
            </a:p>
          </p:txBody>
        </p:sp>
        <p:sp>
          <p:nvSpPr>
            <p:cNvPr id="30" name="Rectangle 22"/>
            <p:cNvSpPr>
              <a:spLocks noChangeArrowheads="1"/>
            </p:cNvSpPr>
            <p:nvPr/>
          </p:nvSpPr>
          <p:spPr bwMode="auto">
            <a:xfrm>
              <a:off x="3641" y="1395"/>
              <a:ext cx="294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-a : double</a:t>
              </a:r>
              <a:endParaRPr kumimoji="0" lang="fr-FR" altLang="fr-F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Line 23"/>
            <p:cNvSpPr>
              <a:spLocks noChangeShapeType="1"/>
            </p:cNvSpPr>
            <p:nvPr/>
          </p:nvSpPr>
          <p:spPr bwMode="auto">
            <a:xfrm>
              <a:off x="3631" y="1471"/>
              <a:ext cx="656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000"/>
            </a:p>
          </p:txBody>
        </p:sp>
        <p:sp>
          <p:nvSpPr>
            <p:cNvPr id="32" name="Rectangle 24"/>
            <p:cNvSpPr>
              <a:spLocks noChangeArrowheads="1"/>
            </p:cNvSpPr>
            <p:nvPr/>
          </p:nvSpPr>
          <p:spPr bwMode="auto">
            <a:xfrm>
              <a:off x="3641" y="1496"/>
              <a:ext cx="446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+getA() : double</a:t>
              </a:r>
              <a:endParaRPr kumimoji="0" lang="fr-FR" altLang="fr-F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Rectangle 25"/>
            <p:cNvSpPr>
              <a:spLocks noChangeArrowheads="1"/>
            </p:cNvSpPr>
            <p:nvPr/>
          </p:nvSpPr>
          <p:spPr bwMode="auto">
            <a:xfrm>
              <a:off x="3641" y="1577"/>
              <a:ext cx="631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+setA(a : double) : void</a:t>
              </a:r>
              <a:endParaRPr kumimoji="0" lang="fr-FR" altLang="fr-F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26"/>
            <p:cNvSpPr>
              <a:spLocks noChangeArrowheads="1"/>
            </p:cNvSpPr>
            <p:nvPr/>
          </p:nvSpPr>
          <p:spPr bwMode="auto">
            <a:xfrm>
              <a:off x="3813" y="1303"/>
              <a:ext cx="285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CSubData</a:t>
              </a:r>
              <a:endParaRPr kumimoji="0" lang="fr-FR" altLang="fr-F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Rectangle 27"/>
            <p:cNvSpPr>
              <a:spLocks noChangeArrowheads="1"/>
            </p:cNvSpPr>
            <p:nvPr/>
          </p:nvSpPr>
          <p:spPr bwMode="auto">
            <a:xfrm>
              <a:off x="3480" y="1714"/>
              <a:ext cx="963" cy="364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000"/>
            </a:p>
          </p:txBody>
        </p:sp>
        <p:sp>
          <p:nvSpPr>
            <p:cNvPr id="37" name="Line 29"/>
            <p:cNvSpPr>
              <a:spLocks noChangeShapeType="1"/>
            </p:cNvSpPr>
            <p:nvPr/>
          </p:nvSpPr>
          <p:spPr bwMode="auto">
            <a:xfrm>
              <a:off x="3480" y="1795"/>
              <a:ext cx="96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000"/>
            </a:p>
          </p:txBody>
        </p:sp>
        <p:sp>
          <p:nvSpPr>
            <p:cNvPr id="38" name="Line 30"/>
            <p:cNvSpPr>
              <a:spLocks noChangeShapeType="1"/>
            </p:cNvSpPr>
            <p:nvPr/>
          </p:nvSpPr>
          <p:spPr bwMode="auto">
            <a:xfrm>
              <a:off x="3480" y="1876"/>
              <a:ext cx="96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000"/>
            </a:p>
          </p:txBody>
        </p:sp>
        <p:sp>
          <p:nvSpPr>
            <p:cNvPr id="39" name="Rectangle 31"/>
            <p:cNvSpPr>
              <a:spLocks noChangeArrowheads="1"/>
            </p:cNvSpPr>
            <p:nvPr/>
          </p:nvSpPr>
          <p:spPr bwMode="auto">
            <a:xfrm>
              <a:off x="3490" y="1901"/>
              <a:ext cx="745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+save(data : CData&amp;) : void</a:t>
              </a:r>
              <a:endParaRPr kumimoji="0" lang="fr-FR" altLang="fr-F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Rectangle 32"/>
            <p:cNvSpPr>
              <a:spLocks noChangeArrowheads="1"/>
            </p:cNvSpPr>
            <p:nvPr/>
          </p:nvSpPr>
          <p:spPr bwMode="auto">
            <a:xfrm>
              <a:off x="3490" y="1982"/>
              <a:ext cx="946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+save(subdata : CSubData&amp;) : void</a:t>
              </a:r>
              <a:endParaRPr kumimoji="0" lang="fr-FR" altLang="fr-F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Rectangle 33"/>
            <p:cNvSpPr>
              <a:spLocks noChangeArrowheads="1"/>
            </p:cNvSpPr>
            <p:nvPr/>
          </p:nvSpPr>
          <p:spPr bwMode="auto">
            <a:xfrm>
              <a:off x="3858" y="1729"/>
              <a:ext cx="198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CSaver</a:t>
              </a:r>
              <a:endParaRPr kumimoji="0" lang="fr-FR" altLang="fr-F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Rectangle 34"/>
            <p:cNvSpPr>
              <a:spLocks noChangeArrowheads="1"/>
            </p:cNvSpPr>
            <p:nvPr/>
          </p:nvSpPr>
          <p:spPr bwMode="auto">
            <a:xfrm>
              <a:off x="3308" y="1314"/>
              <a:ext cx="249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900" b="0" i="0" u="none" strike="noStrike" cap="none" normalizeH="0" baseline="0" smtClean="0">
                  <a:ln>
                    <a:noFill/>
                  </a:ln>
                  <a:solidFill>
                    <a:srgbClr val="EFFAFF"/>
                  </a:solidFill>
                  <a:effectLst/>
                  <a:latin typeface="Segoe UI" panose="020B0502040204020203" pitchFamily="34" charset="0"/>
                </a:rPr>
                <a:t>-subData</a:t>
              </a:r>
              <a:endParaRPr kumimoji="0" lang="fr-FR" altLang="fr-F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Line 35"/>
            <p:cNvSpPr>
              <a:spLocks noChangeShapeType="1"/>
            </p:cNvSpPr>
            <p:nvPr/>
          </p:nvSpPr>
          <p:spPr bwMode="auto">
            <a:xfrm>
              <a:off x="3212" y="1400"/>
              <a:ext cx="384" cy="0"/>
            </a:xfrm>
            <a:prstGeom prst="line">
              <a:avLst/>
            </a:pr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000"/>
            </a:p>
          </p:txBody>
        </p:sp>
        <p:sp>
          <p:nvSpPr>
            <p:cNvPr id="44" name="Freeform 36"/>
            <p:cNvSpPr>
              <a:spLocks/>
            </p:cNvSpPr>
            <p:nvPr/>
          </p:nvSpPr>
          <p:spPr bwMode="auto">
            <a:xfrm>
              <a:off x="3091" y="1370"/>
              <a:ext cx="121" cy="60"/>
            </a:xfrm>
            <a:custGeom>
              <a:avLst/>
              <a:gdLst>
                <a:gd name="T0" fmla="*/ 0 w 480"/>
                <a:gd name="T1" fmla="*/ 120 h 240"/>
                <a:gd name="T2" fmla="*/ 240 w 480"/>
                <a:gd name="T3" fmla="*/ 240 h 240"/>
                <a:gd name="T4" fmla="*/ 480 w 480"/>
                <a:gd name="T5" fmla="*/ 120 h 240"/>
                <a:gd name="T6" fmla="*/ 240 w 480"/>
                <a:gd name="T7" fmla="*/ 0 h 240"/>
                <a:gd name="T8" fmla="*/ 0 w 480"/>
                <a:gd name="T9" fmla="*/ 12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0" h="240">
                  <a:moveTo>
                    <a:pt x="0" y="120"/>
                  </a:moveTo>
                  <a:lnTo>
                    <a:pt x="240" y="240"/>
                  </a:lnTo>
                  <a:lnTo>
                    <a:pt x="480" y="120"/>
                  </a:lnTo>
                  <a:lnTo>
                    <a:pt x="240" y="0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EFFAFF"/>
            </a:solidFill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000"/>
            </a:p>
          </p:txBody>
        </p:sp>
        <p:sp>
          <p:nvSpPr>
            <p:cNvPr id="45" name="Freeform 37"/>
            <p:cNvSpPr>
              <a:spLocks/>
            </p:cNvSpPr>
            <p:nvPr/>
          </p:nvSpPr>
          <p:spPr bwMode="auto">
            <a:xfrm>
              <a:off x="3091" y="1370"/>
              <a:ext cx="121" cy="60"/>
            </a:xfrm>
            <a:custGeom>
              <a:avLst/>
              <a:gdLst>
                <a:gd name="T0" fmla="*/ 0 w 480"/>
                <a:gd name="T1" fmla="*/ 120 h 240"/>
                <a:gd name="T2" fmla="*/ 240 w 480"/>
                <a:gd name="T3" fmla="*/ 240 h 240"/>
                <a:gd name="T4" fmla="*/ 480 w 480"/>
                <a:gd name="T5" fmla="*/ 120 h 240"/>
                <a:gd name="T6" fmla="*/ 240 w 480"/>
                <a:gd name="T7" fmla="*/ 0 h 240"/>
                <a:gd name="T8" fmla="*/ 0 w 480"/>
                <a:gd name="T9" fmla="*/ 12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0" h="240">
                  <a:moveTo>
                    <a:pt x="0" y="120"/>
                  </a:moveTo>
                  <a:lnTo>
                    <a:pt x="240" y="240"/>
                  </a:lnTo>
                  <a:lnTo>
                    <a:pt x="480" y="120"/>
                  </a:lnTo>
                  <a:lnTo>
                    <a:pt x="240" y="0"/>
                  </a:lnTo>
                  <a:lnTo>
                    <a:pt x="0" y="120"/>
                  </a:lnTo>
                  <a:close/>
                </a:path>
              </a:pathLst>
            </a:cu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000"/>
            </a:p>
          </p:txBody>
        </p:sp>
        <p:sp>
          <p:nvSpPr>
            <p:cNvPr id="46" name="Line 38"/>
            <p:cNvSpPr>
              <a:spLocks noChangeShapeType="1"/>
            </p:cNvSpPr>
            <p:nvPr/>
          </p:nvSpPr>
          <p:spPr bwMode="auto">
            <a:xfrm flipH="1" flipV="1">
              <a:off x="3535" y="1370"/>
              <a:ext cx="61" cy="30"/>
            </a:xfrm>
            <a:prstGeom prst="line">
              <a:avLst/>
            </a:pr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000"/>
            </a:p>
          </p:txBody>
        </p:sp>
        <p:sp>
          <p:nvSpPr>
            <p:cNvPr id="47" name="Line 39"/>
            <p:cNvSpPr>
              <a:spLocks noChangeShapeType="1"/>
            </p:cNvSpPr>
            <p:nvPr/>
          </p:nvSpPr>
          <p:spPr bwMode="auto">
            <a:xfrm flipH="1">
              <a:off x="3535" y="1400"/>
              <a:ext cx="61" cy="30"/>
            </a:xfrm>
            <a:prstGeom prst="line">
              <a:avLst/>
            </a:pr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000"/>
            </a:p>
          </p:txBody>
        </p:sp>
        <p:sp>
          <p:nvSpPr>
            <p:cNvPr id="48" name="Oval 40"/>
            <p:cNvSpPr>
              <a:spLocks noChangeArrowheads="1"/>
            </p:cNvSpPr>
            <p:nvPr/>
          </p:nvSpPr>
          <p:spPr bwMode="auto">
            <a:xfrm>
              <a:off x="3594" y="1384"/>
              <a:ext cx="32" cy="32"/>
            </a:xfrm>
            <a:prstGeom prst="ellipse">
              <a:avLst/>
            </a:prstGeom>
            <a:solidFill>
              <a:srgbClr val="EFF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000"/>
            </a:p>
          </p:txBody>
        </p:sp>
        <p:sp>
          <p:nvSpPr>
            <p:cNvPr id="49" name="Rectangle 41"/>
            <p:cNvSpPr>
              <a:spLocks noChangeArrowheads="1"/>
            </p:cNvSpPr>
            <p:nvPr/>
          </p:nvSpPr>
          <p:spPr bwMode="auto">
            <a:xfrm>
              <a:off x="3308" y="1314"/>
              <a:ext cx="249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900" b="0" i="0" u="none" strike="noStrike" cap="none" normalizeH="0" baseline="0" smtClean="0">
                  <a:ln>
                    <a:noFill/>
                  </a:ln>
                  <a:solidFill>
                    <a:srgbClr val="EFFAFF"/>
                  </a:solidFill>
                  <a:effectLst/>
                  <a:latin typeface="Segoe UI" panose="020B0502040204020203" pitchFamily="34" charset="0"/>
                </a:rPr>
                <a:t>-subData</a:t>
              </a:r>
              <a:endParaRPr kumimoji="0" lang="fr-FR" altLang="fr-F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809725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Résolution du problème 2-bis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fr-FR" sz="1800" dirty="0"/>
              <a:t>Problèmes</a:t>
            </a:r>
          </a:p>
          <a:p>
            <a:pPr marL="800100" lvl="1" indent="-342900">
              <a:lnSpc>
                <a:spcPct val="80000"/>
              </a:lnSpc>
              <a:buFont typeface="+mj-lt"/>
              <a:buAutoNum type="arabicPeriod"/>
            </a:pPr>
            <a:r>
              <a:rPr lang="fr-FR" sz="1600" strike="sngStrike" dirty="0">
                <a:solidFill>
                  <a:srgbClr val="00B050"/>
                </a:solidFill>
              </a:rPr>
              <a:t>La classe </a:t>
            </a:r>
            <a:r>
              <a:rPr lang="fr-FR" sz="1600" strike="sngStrike" dirty="0" err="1">
                <a:solidFill>
                  <a:srgbClr val="00B050"/>
                </a:solidFill>
                <a:latin typeface="Consolas" panose="020B0609020204030204" pitchFamily="49" charset="0"/>
              </a:rPr>
              <a:t>CData</a:t>
            </a:r>
            <a:r>
              <a:rPr lang="fr-FR" sz="1600" strike="sngStrike" dirty="0">
                <a:solidFill>
                  <a:srgbClr val="00B050"/>
                </a:solidFill>
              </a:rPr>
              <a:t> a la responsabilité de s’enregistrer</a:t>
            </a:r>
          </a:p>
          <a:p>
            <a:pPr marL="800100" lvl="1" indent="-342900">
              <a:lnSpc>
                <a:spcPct val="80000"/>
              </a:lnSpc>
              <a:buFont typeface="+mj-lt"/>
              <a:buAutoNum type="arabicPeriod"/>
            </a:pPr>
            <a:r>
              <a:rPr lang="fr-FR" sz="1600" strike="sngStrike" dirty="0">
                <a:solidFill>
                  <a:srgbClr val="00B050"/>
                </a:solidFill>
              </a:rPr>
              <a:t>La classe </a:t>
            </a:r>
            <a:r>
              <a:rPr lang="fr-FR" sz="1600" strike="sngStrike" dirty="0" err="1">
                <a:solidFill>
                  <a:srgbClr val="00B050"/>
                </a:solidFill>
                <a:latin typeface="Consolas" panose="020B0609020204030204" pitchFamily="49" charset="0"/>
              </a:rPr>
              <a:t>CData</a:t>
            </a:r>
            <a:r>
              <a:rPr lang="fr-FR" sz="1600" strike="sngStrike" dirty="0">
                <a:solidFill>
                  <a:srgbClr val="00B050"/>
                </a:solidFill>
              </a:rPr>
              <a:t> aura la responsabilité d’enregistrer la sous donnée de type </a:t>
            </a:r>
            <a:r>
              <a:rPr lang="fr-FR" sz="1600" strike="sngStrike" dirty="0" err="1">
                <a:solidFill>
                  <a:srgbClr val="00B050"/>
                </a:solidFill>
                <a:latin typeface="Consolas" panose="020B0609020204030204" pitchFamily="49" charset="0"/>
              </a:rPr>
              <a:t>CSubData</a:t>
            </a:r>
            <a:endParaRPr lang="fr-FR" sz="1600" strike="sngStrike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804863" lvl="1" indent="-347663">
              <a:lnSpc>
                <a:spcPct val="80000"/>
              </a:lnSpc>
              <a:buNone/>
            </a:pPr>
            <a:r>
              <a:rPr lang="fr-FR" sz="1200" strike="sngStrike" dirty="0" smtClean="0">
                <a:solidFill>
                  <a:srgbClr val="00B050"/>
                </a:solidFill>
              </a:rPr>
              <a:t>2-bis.</a:t>
            </a:r>
            <a:r>
              <a:rPr lang="fr-FR" sz="1600" strike="sngStrike" dirty="0" smtClean="0">
                <a:solidFill>
                  <a:srgbClr val="00B050"/>
                </a:solidFill>
              </a:rPr>
              <a:t>	La fonction </a:t>
            </a:r>
            <a:r>
              <a:rPr lang="fr-FR" sz="1600" strike="sngStrike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Saver</a:t>
            </a:r>
            <a:r>
              <a:rPr lang="fr-FR" sz="1600" strike="sngStrike" dirty="0" smtClean="0">
                <a:solidFill>
                  <a:srgbClr val="00B050"/>
                </a:solidFill>
                <a:latin typeface="Consolas" panose="020B0609020204030204" pitchFamily="49" charset="0"/>
              </a:rPr>
              <a:t>::</a:t>
            </a:r>
            <a:r>
              <a:rPr lang="fr-FR" sz="1600" strike="sngStrike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save</a:t>
            </a:r>
            <a:r>
              <a:rPr lang="fr-FR" sz="1600" strike="sngStrike" dirty="0" smtClean="0">
                <a:solidFill>
                  <a:srgbClr val="00B050"/>
                </a:solidFill>
              </a:rPr>
              <a:t> a la responsabilité d’enregistrer la donnée ET la sous donnée. </a:t>
            </a:r>
            <a:r>
              <a:rPr lang="fr-FR" sz="1600" strike="sngStrike" dirty="0" smtClean="0">
                <a:solidFill>
                  <a:srgbClr val="00B050"/>
                </a:solidFill>
                <a:sym typeface="Wingdings" panose="05000000000000000000" pitchFamily="2" charset="2"/>
              </a:rPr>
              <a:t> problématique en cas de composition complexe, comme une hiérarchie d’objet par exemple.</a:t>
            </a:r>
          </a:p>
          <a:p>
            <a:pPr marL="804863" lvl="1" indent="-347663">
              <a:lnSpc>
                <a:spcPct val="80000"/>
              </a:lnSpc>
              <a:buNone/>
            </a:pPr>
            <a:r>
              <a:rPr lang="fr-FR" sz="1200" dirty="0" smtClean="0">
                <a:solidFill>
                  <a:srgbClr val="C00000"/>
                </a:solidFill>
              </a:rPr>
              <a:t>2-ter.</a:t>
            </a:r>
            <a:r>
              <a:rPr lang="fr-FR" sz="1600" dirty="0" smtClean="0">
                <a:solidFill>
                  <a:srgbClr val="C00000"/>
                </a:solidFill>
              </a:rPr>
              <a:t>	La fonction </a:t>
            </a:r>
            <a:r>
              <a:rPr lang="fr-FR" sz="16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CData</a:t>
            </a:r>
            <a:r>
              <a:rPr lang="fr-F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fr-FR" sz="16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save</a:t>
            </a:r>
            <a:r>
              <a:rPr lang="fr-FR" sz="1600" dirty="0" smtClean="0">
                <a:solidFill>
                  <a:srgbClr val="C00000"/>
                </a:solidFill>
              </a:rPr>
              <a:t> a la responsabilité de déléguer l’enregistrement d’un objet </a:t>
            </a:r>
            <a:r>
              <a:rPr lang="fr-FR" sz="16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CSubData</a:t>
            </a:r>
            <a:r>
              <a:rPr lang="fr-FR" sz="1600" dirty="0" smtClean="0">
                <a:solidFill>
                  <a:srgbClr val="C00000"/>
                </a:solidFill>
              </a:rPr>
              <a:t>. </a:t>
            </a:r>
            <a:r>
              <a:rPr lang="fr-FR" sz="1600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 Si l’objet </a:t>
            </a:r>
            <a:r>
              <a:rPr lang="fr-FR" sz="1600" dirty="0" err="1" smtClean="0">
                <a:solidFill>
                  <a:srgbClr val="C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CSubData</a:t>
            </a:r>
            <a:r>
              <a:rPr lang="fr-FR" sz="1600" dirty="0" smtClean="0">
                <a:solidFill>
                  <a:srgbClr val="C00000"/>
                </a:solidFill>
                <a:sym typeface="Wingdings" panose="05000000000000000000" pitchFamily="2" charset="2"/>
              </a:rPr>
              <a:t> est également un objet composite, alors il faudra aussi déléguer l’enregistrement de ses sous-objets.</a:t>
            </a:r>
            <a:endParaRPr lang="fr-FR" sz="1600" dirty="0">
              <a:solidFill>
                <a:srgbClr val="C00000"/>
              </a:solidFill>
            </a:endParaRPr>
          </a:p>
          <a:p>
            <a:pPr marL="800100" lvl="1" indent="-342900">
              <a:lnSpc>
                <a:spcPct val="80000"/>
              </a:lnSpc>
              <a:buFont typeface="+mj-lt"/>
              <a:buAutoNum type="arabicPeriod" startAt="3"/>
            </a:pPr>
            <a:r>
              <a:rPr lang="fr-FR" sz="1600" dirty="0"/>
              <a:t>Si plusieurs formats de fichiers sont à gérer, il faudra autant de fonctions que de formats à supporter</a:t>
            </a:r>
          </a:p>
          <a:p>
            <a:pPr marL="800100" lvl="1" indent="-342900">
              <a:lnSpc>
                <a:spcPct val="80000"/>
              </a:lnSpc>
              <a:buFont typeface="+mj-lt"/>
              <a:buAutoNum type="arabicPeriod" startAt="3"/>
            </a:pPr>
            <a:r>
              <a:rPr lang="fr-FR" sz="1600" dirty="0"/>
              <a:t>Il faudra donc ajouter sur le même modèle une méthode </a:t>
            </a:r>
            <a:r>
              <a:rPr lang="fr-FR" sz="1600" dirty="0" err="1">
                <a:latin typeface="Consolas" panose="020B0609020204030204" pitchFamily="49" charset="0"/>
              </a:rPr>
              <a:t>load</a:t>
            </a:r>
            <a:r>
              <a:rPr lang="fr-FR" sz="1600" dirty="0">
                <a:latin typeface="Consolas" panose="020B0609020204030204" pitchFamily="49" charset="0"/>
              </a:rPr>
              <a:t>()</a:t>
            </a:r>
            <a:r>
              <a:rPr lang="fr-FR" sz="1600" dirty="0"/>
              <a:t> pour permettre le chargement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Benjamin ALBOUY-KISSI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59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fr-FR" sz="1000">
                <a:solidFill>
                  <a:srgbClr val="2F4E6C"/>
                </a:solidFill>
              </a:rPr>
              <a:t>Model – View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Patron MVC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Patron Modèle – Vue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Les modèles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Les éléments 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Les vues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Les délégués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Implémentation dans Qt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Exemple</a:t>
            </a:r>
          </a:p>
          <a:p>
            <a:pPr lvl="0"/>
            <a:r>
              <a:rPr lang="fr-FR" sz="1000">
                <a:solidFill>
                  <a:srgbClr val="2F4E6C"/>
                </a:solidFill>
              </a:rPr>
              <a:t>Annuler – Rétablir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Contexte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Le pattern Commande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Exemple</a:t>
            </a:r>
          </a:p>
          <a:p>
            <a:pPr lvl="0"/>
            <a:r>
              <a:rPr lang="fr-FR" sz="1000">
                <a:solidFill>
                  <a:srgbClr val="2F4E6C"/>
                </a:solidFill>
              </a:rPr>
              <a:t>Graphismes optimisés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Mécanisme Graphics View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La scène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La vue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Les éléments graphiques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Les classes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Exemple</a:t>
            </a:r>
          </a:p>
          <a:p>
            <a:pPr lvl="0"/>
            <a:r>
              <a:rPr lang="fr-FR" sz="1000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Sérialisation</a:t>
            </a:r>
          </a:p>
          <a:p>
            <a:pPr lvl="1"/>
            <a:r>
              <a:rPr lang="fr-FR" sz="900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Exemple</a:t>
            </a:r>
          </a:p>
          <a:p>
            <a:pPr lvl="1"/>
            <a:r>
              <a:rPr lang="fr-FR" sz="900">
                <a:solidFill>
                  <a:srgbClr val="79D2FF"/>
                </a:solidFill>
              </a:rPr>
              <a:t>Le pattern visiteur</a:t>
            </a:r>
            <a:endParaRPr lang="fr-FR" sz="900" dirty="0">
              <a:solidFill>
                <a:srgbClr val="79D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38838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Patron Modèle-Vue de </a:t>
            </a:r>
            <a:r>
              <a:rPr lang="fr-FR" dirty="0" err="1" smtClean="0"/>
              <a:t>Qt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Benjamin ALBOUY-KISSI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6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>
            <a:normAutofit fontScale="92500" lnSpcReduction="20000"/>
          </a:bodyPr>
          <a:lstStyle/>
          <a:p>
            <a:pPr lvl="0"/>
            <a:r>
              <a:rPr lang="fr-FR" sz="1200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Model – </a:t>
            </a:r>
            <a:r>
              <a:rPr lang="fr-FR" sz="1200" b="1" dirty="0" err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View</a:t>
            </a:r>
            <a:endParaRPr lang="fr-FR" sz="1200" b="1" dirty="0">
              <a:solidFill>
                <a:srgbClr val="EFFAFF"/>
              </a:solidFill>
              <a:effectLst>
                <a:outerShdw blurRad="63500" dist="37357" dir="2700000" rotWithShape="0">
                  <a:srgbClr val="EFFAFF">
                    <a:alpha val="43137"/>
                  </a:srgbClr>
                </a:outerShdw>
              </a:effectLst>
            </a:endParaRPr>
          </a:p>
          <a:p>
            <a:pPr lvl="1"/>
            <a:r>
              <a:rPr lang="fr-FR" sz="1100" dirty="0">
                <a:solidFill>
                  <a:schemeClr val="bg2"/>
                </a:solidFill>
              </a:rPr>
              <a:t>Patron MVC</a:t>
            </a:r>
          </a:p>
          <a:p>
            <a:pPr lvl="1"/>
            <a:r>
              <a:rPr lang="fr-FR" sz="1100" b="1" dirty="0">
                <a:solidFill>
                  <a:schemeClr val="tx1"/>
                </a:solidFill>
                <a:effectLst>
                  <a:outerShdw blurRad="63500" dist="37357" dir="2700000" rotWithShape="0">
                    <a:schemeClr val="tx1">
                      <a:alpha val="43137"/>
                    </a:schemeClr>
                  </a:outerShdw>
                </a:effectLst>
              </a:rPr>
              <a:t>Patron Modèle – Vue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Les modèles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Les éléments 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Les vues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Les délégués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Implémentation dans </a:t>
            </a:r>
            <a:r>
              <a:rPr lang="fr-FR" sz="1100" dirty="0" err="1">
                <a:solidFill>
                  <a:srgbClr val="79D2FF"/>
                </a:solidFill>
              </a:rPr>
              <a:t>Qt</a:t>
            </a:r>
            <a:endParaRPr lang="fr-FR" sz="1100" dirty="0">
              <a:solidFill>
                <a:srgbClr val="79D2FF"/>
              </a:solidFill>
            </a:endParaRP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Exemple</a:t>
            </a:r>
          </a:p>
          <a:p>
            <a:pPr lvl="0"/>
            <a:r>
              <a:rPr lang="fr-FR" sz="1200" dirty="0">
                <a:solidFill>
                  <a:srgbClr val="79D2FF"/>
                </a:solidFill>
              </a:rPr>
              <a:t>Annuler – Rétablir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Contexte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Le pattern Commande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Exemple</a:t>
            </a:r>
          </a:p>
          <a:p>
            <a:pPr lvl="0"/>
            <a:r>
              <a:rPr lang="fr-FR" sz="1200" dirty="0">
                <a:solidFill>
                  <a:srgbClr val="79D2FF"/>
                </a:solidFill>
              </a:rPr>
              <a:t>Graphismes optimisés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Mécanisme Graphics </a:t>
            </a:r>
            <a:r>
              <a:rPr lang="fr-FR" sz="1100" dirty="0" err="1">
                <a:solidFill>
                  <a:srgbClr val="79D2FF"/>
                </a:solidFill>
              </a:rPr>
              <a:t>View</a:t>
            </a:r>
            <a:endParaRPr lang="fr-FR" sz="1100" dirty="0">
              <a:solidFill>
                <a:srgbClr val="79D2FF"/>
              </a:solidFill>
            </a:endParaRP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La scène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La vue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Les éléments graphiques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Les classes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Exemple</a:t>
            </a:r>
          </a:p>
          <a:p>
            <a:pPr lvl="0"/>
            <a:r>
              <a:rPr lang="fr-FR" sz="1200" dirty="0">
                <a:solidFill>
                  <a:srgbClr val="79D2FF"/>
                </a:solidFill>
              </a:rPr>
              <a:t>Sérialisation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Exemple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Le pattern visiteur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784627" y="2689489"/>
            <a:ext cx="914400" cy="276999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Modèle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972812" y="3957530"/>
            <a:ext cx="914400" cy="276999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Vue</a:t>
            </a:r>
          </a:p>
        </p:txBody>
      </p:sp>
      <p:cxnSp>
        <p:nvCxnSpPr>
          <p:cNvPr id="23" name="Connecteur en arc 22"/>
          <p:cNvCxnSpPr>
            <a:stCxn id="21" idx="3"/>
            <a:endCxn id="22" idx="0"/>
          </p:cNvCxnSpPr>
          <p:nvPr/>
        </p:nvCxnSpPr>
        <p:spPr>
          <a:xfrm>
            <a:off x="4699027" y="2827989"/>
            <a:ext cx="730985" cy="1129541"/>
          </a:xfrm>
          <a:prstGeom prst="curvedConnector2">
            <a:avLst/>
          </a:prstGeom>
          <a:ln>
            <a:solidFill>
              <a:schemeClr val="accent5"/>
            </a:solidFill>
            <a:prstDash val="sysDot"/>
            <a:tailEnd type="arrow"/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Connecteur en arc 23"/>
          <p:cNvCxnSpPr>
            <a:stCxn id="22" idx="1"/>
            <a:endCxn id="21" idx="2"/>
          </p:cNvCxnSpPr>
          <p:nvPr/>
        </p:nvCxnSpPr>
        <p:spPr>
          <a:xfrm rot="10800000">
            <a:off x="4241828" y="2966488"/>
            <a:ext cx="730985" cy="1129542"/>
          </a:xfrm>
          <a:prstGeom prst="curvedConnector2">
            <a:avLst/>
          </a:prstGeom>
          <a:ln>
            <a:solidFill>
              <a:schemeClr val="accent5"/>
            </a:solidFill>
            <a:tailEnd type="arrow"/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endCxn id="21" idx="3"/>
          </p:cNvCxnSpPr>
          <p:nvPr/>
        </p:nvCxnSpPr>
        <p:spPr>
          <a:xfrm flipH="1">
            <a:off x="4699027" y="2827989"/>
            <a:ext cx="1480793" cy="0"/>
          </a:xfrm>
          <a:prstGeom prst="straightConnector1">
            <a:avLst/>
          </a:prstGeom>
          <a:ln>
            <a:solidFill>
              <a:schemeClr val="accent5"/>
            </a:solidFill>
            <a:headEnd type="arrow" w="med" len="med"/>
            <a:tailEnd type="arrow" w="med" len="med"/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 bwMode="auto">
          <a:xfrm>
            <a:off x="4809489" y="2572029"/>
            <a:ext cx="124104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sz="1100" dirty="0" smtClean="0">
                <a:latin typeface="Calibri" panose="020F0502020204030204" pitchFamily="34" charset="0"/>
                <a:cs typeface="Consolas" panose="020B0609020204030204" pitchFamily="49" charset="0"/>
              </a:rPr>
              <a:t>Édition / Affichage</a:t>
            </a:r>
          </a:p>
        </p:txBody>
      </p:sp>
      <p:sp>
        <p:nvSpPr>
          <p:cNvPr id="28" name="ZoneTexte 27"/>
          <p:cNvSpPr txBox="1"/>
          <p:nvPr/>
        </p:nvSpPr>
        <p:spPr bwMode="auto">
          <a:xfrm rot="18172668">
            <a:off x="5736892" y="3545064"/>
            <a:ext cx="124104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sz="1100" dirty="0">
                <a:latin typeface="Calibri" panose="020F0502020204030204" pitchFamily="34" charset="0"/>
                <a:cs typeface="Consolas" panose="020B0609020204030204" pitchFamily="49" charset="0"/>
              </a:rPr>
              <a:t>Édition / Affichage</a:t>
            </a:r>
          </a:p>
        </p:txBody>
      </p:sp>
      <p:sp>
        <p:nvSpPr>
          <p:cNvPr id="29" name="ZoneTexte 28"/>
          <p:cNvSpPr txBox="1"/>
          <p:nvPr/>
        </p:nvSpPr>
        <p:spPr bwMode="auto">
          <a:xfrm>
            <a:off x="4768558" y="3184968"/>
            <a:ext cx="10535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100" dirty="0" smtClean="0">
                <a:latin typeface="Calibri" panose="020F0502020204030204" pitchFamily="34" charset="0"/>
                <a:cs typeface="Consolas" panose="020B0609020204030204" pitchFamily="49" charset="0"/>
              </a:rPr>
              <a:t>Prévient d’une mise à jour</a:t>
            </a:r>
          </a:p>
        </p:txBody>
      </p:sp>
      <p:sp>
        <p:nvSpPr>
          <p:cNvPr id="30" name="ZoneTexte 29"/>
          <p:cNvSpPr txBox="1"/>
          <p:nvPr/>
        </p:nvSpPr>
        <p:spPr bwMode="auto">
          <a:xfrm rot="3834360">
            <a:off x="4314176" y="3438597"/>
            <a:ext cx="3869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100" dirty="0" smtClean="0">
                <a:latin typeface="Calibri" panose="020F0502020204030204" pitchFamily="34" charset="0"/>
                <a:cs typeface="Consolas" panose="020B0609020204030204" pitchFamily="49" charset="0"/>
              </a:rPr>
              <a:t>Lit</a:t>
            </a:r>
          </a:p>
        </p:txBody>
      </p:sp>
      <p:sp>
        <p:nvSpPr>
          <p:cNvPr id="31" name="ZoneTexte 30"/>
          <p:cNvSpPr txBox="1"/>
          <p:nvPr/>
        </p:nvSpPr>
        <p:spPr bwMode="auto">
          <a:xfrm>
            <a:off x="4608474" y="4062740"/>
            <a:ext cx="3978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sz="1100" dirty="0" smtClean="0">
                <a:latin typeface="Calibri" panose="020F0502020204030204" pitchFamily="34" charset="0"/>
                <a:cs typeface="Consolas" panose="020B0609020204030204" pitchFamily="49" charset="0"/>
              </a:rPr>
              <a:t>0..*</a:t>
            </a:r>
          </a:p>
        </p:txBody>
      </p:sp>
      <p:sp>
        <p:nvSpPr>
          <p:cNvPr id="32" name="ZoneTexte 31"/>
          <p:cNvSpPr txBox="1"/>
          <p:nvPr/>
        </p:nvSpPr>
        <p:spPr bwMode="auto">
          <a:xfrm>
            <a:off x="3990433" y="2958815"/>
            <a:ext cx="25680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sz="1100" dirty="0">
                <a:latin typeface="Calibri" panose="020F0502020204030204" pitchFamily="34" charset="0"/>
                <a:cs typeface="Consolas" panose="020B0609020204030204" pitchFamily="49" charset="0"/>
              </a:rPr>
              <a:t>1</a:t>
            </a:r>
            <a:endParaRPr lang="fr-FR" sz="1100" dirty="0" smtClean="0"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33" name="Cylindre 32"/>
          <p:cNvSpPr/>
          <p:nvPr/>
        </p:nvSpPr>
        <p:spPr>
          <a:xfrm>
            <a:off x="3773424" y="1826538"/>
            <a:ext cx="936806" cy="440412"/>
          </a:xfrm>
          <a:prstGeom prst="can">
            <a:avLst/>
          </a:prstGeom>
          <a:effectLst>
            <a:outerShdw blurRad="40000" dist="23000" dir="5400000" rotWithShape="0">
              <a:schemeClr val="dk2">
                <a:alpha val="35000"/>
              </a:scheme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Données</a:t>
            </a:r>
          </a:p>
        </p:txBody>
      </p:sp>
      <p:cxnSp>
        <p:nvCxnSpPr>
          <p:cNvPr id="34" name="Connecteur droit avec flèche 33"/>
          <p:cNvCxnSpPr>
            <a:stCxn id="33" idx="3"/>
            <a:endCxn id="21" idx="0"/>
          </p:cNvCxnSpPr>
          <p:nvPr/>
        </p:nvCxnSpPr>
        <p:spPr>
          <a:xfrm>
            <a:off x="4241827" y="2266950"/>
            <a:ext cx="0" cy="422539"/>
          </a:xfrm>
          <a:prstGeom prst="straightConnector1">
            <a:avLst/>
          </a:prstGeom>
          <a:ln>
            <a:prstDash val="sysDot"/>
            <a:headEnd type="arrow"/>
            <a:tailEnd type="arrow"/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5" name="Rectangle à coins arrondis 34"/>
          <p:cNvSpPr/>
          <p:nvPr/>
        </p:nvSpPr>
        <p:spPr>
          <a:xfrm>
            <a:off x="6179820" y="2674755"/>
            <a:ext cx="914400" cy="306467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Délégué</a:t>
            </a:r>
          </a:p>
        </p:txBody>
      </p:sp>
      <p:cxnSp>
        <p:nvCxnSpPr>
          <p:cNvPr id="37" name="Connecteur droit avec flèche 36"/>
          <p:cNvCxnSpPr>
            <a:endCxn id="22" idx="3"/>
          </p:cNvCxnSpPr>
          <p:nvPr/>
        </p:nvCxnSpPr>
        <p:spPr>
          <a:xfrm flipH="1">
            <a:off x="5887212" y="2981222"/>
            <a:ext cx="749808" cy="1114808"/>
          </a:xfrm>
          <a:prstGeom prst="straightConnector1">
            <a:avLst/>
          </a:prstGeom>
          <a:ln>
            <a:solidFill>
              <a:schemeClr val="accent5"/>
            </a:solidFill>
            <a:headEnd type="arrow" w="med" len="med"/>
            <a:tailEnd type="arrow" w="med" len="med"/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Carré corné 39"/>
          <p:cNvSpPr/>
          <p:nvPr/>
        </p:nvSpPr>
        <p:spPr>
          <a:xfrm>
            <a:off x="2362200" y="2156759"/>
            <a:ext cx="1066800" cy="1212116"/>
          </a:xfrm>
          <a:prstGeom prst="foldedCorner">
            <a:avLst/>
          </a:prstGeom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fr-FR" sz="1200" dirty="0" smtClean="0">
                <a:latin typeface="Calibri" panose="020F0502020204030204" pitchFamily="34" charset="0"/>
              </a:rPr>
              <a:t>Le modèle organise les données en ensemble d’éléments</a:t>
            </a:r>
          </a:p>
        </p:txBody>
      </p:sp>
      <p:cxnSp>
        <p:nvCxnSpPr>
          <p:cNvPr id="42" name="Connecteur droit 41"/>
          <p:cNvCxnSpPr>
            <a:stCxn id="40" idx="3"/>
            <a:endCxn id="21" idx="1"/>
          </p:cNvCxnSpPr>
          <p:nvPr/>
        </p:nvCxnSpPr>
        <p:spPr>
          <a:xfrm>
            <a:off x="3429000" y="2762817"/>
            <a:ext cx="355627" cy="65172"/>
          </a:xfrm>
          <a:prstGeom prst="line">
            <a:avLst/>
          </a:prstGeom>
          <a:ln>
            <a:prstDash val="sysDot"/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Carré corné 42"/>
          <p:cNvSpPr/>
          <p:nvPr/>
        </p:nvSpPr>
        <p:spPr>
          <a:xfrm>
            <a:off x="3167521" y="4064736"/>
            <a:ext cx="1371601" cy="771346"/>
          </a:xfrm>
          <a:prstGeom prst="foldedCorner">
            <a:avLst/>
          </a:prstGeom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fr-FR" sz="1200" dirty="0" smtClean="0">
                <a:latin typeface="Calibri" panose="020F0502020204030204" pitchFamily="34" charset="0"/>
              </a:rPr>
              <a:t>La vue affiche plusieurs éléments en même temps</a:t>
            </a:r>
          </a:p>
        </p:txBody>
      </p:sp>
      <p:cxnSp>
        <p:nvCxnSpPr>
          <p:cNvPr id="44" name="Connecteur droit 43"/>
          <p:cNvCxnSpPr>
            <a:stCxn id="43" idx="3"/>
            <a:endCxn id="22" idx="2"/>
          </p:cNvCxnSpPr>
          <p:nvPr/>
        </p:nvCxnSpPr>
        <p:spPr>
          <a:xfrm flipV="1">
            <a:off x="4539122" y="4234529"/>
            <a:ext cx="890890" cy="215880"/>
          </a:xfrm>
          <a:prstGeom prst="line">
            <a:avLst/>
          </a:prstGeom>
          <a:ln>
            <a:prstDash val="sysDot"/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Carré corné 49"/>
          <p:cNvSpPr/>
          <p:nvPr/>
        </p:nvSpPr>
        <p:spPr>
          <a:xfrm>
            <a:off x="7543800" y="2734317"/>
            <a:ext cx="1371601" cy="991731"/>
          </a:xfrm>
          <a:prstGeom prst="foldedCorner">
            <a:avLst/>
          </a:prstGeom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fr-FR" sz="1200" dirty="0" smtClean="0">
                <a:latin typeface="Calibri" panose="020F0502020204030204" pitchFamily="34" charset="0"/>
              </a:rPr>
              <a:t>La vue utilise un objet délégué pour afficher un élément</a:t>
            </a:r>
          </a:p>
        </p:txBody>
      </p:sp>
      <p:cxnSp>
        <p:nvCxnSpPr>
          <p:cNvPr id="51" name="Connecteur droit 50"/>
          <p:cNvCxnSpPr>
            <a:endCxn id="50" idx="1"/>
          </p:cNvCxnSpPr>
          <p:nvPr/>
        </p:nvCxnSpPr>
        <p:spPr>
          <a:xfrm>
            <a:off x="7094220" y="2827989"/>
            <a:ext cx="449580" cy="402194"/>
          </a:xfrm>
          <a:prstGeom prst="line">
            <a:avLst/>
          </a:prstGeom>
          <a:ln>
            <a:prstDash val="sysDot"/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Carré corné 53"/>
          <p:cNvSpPr/>
          <p:nvPr/>
        </p:nvSpPr>
        <p:spPr>
          <a:xfrm>
            <a:off x="7162800" y="1486489"/>
            <a:ext cx="1371601" cy="991731"/>
          </a:xfrm>
          <a:prstGeom prst="foldedCorner">
            <a:avLst/>
          </a:prstGeom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fr-FR" sz="1200" dirty="0" smtClean="0">
                <a:latin typeface="Calibri" panose="020F0502020204030204" pitchFamily="34" charset="0"/>
              </a:rPr>
              <a:t>Un délégué peut être utilisé également pour éditer un élément</a:t>
            </a:r>
          </a:p>
        </p:txBody>
      </p:sp>
      <p:cxnSp>
        <p:nvCxnSpPr>
          <p:cNvPr id="55" name="Connecteur droit 54"/>
          <p:cNvCxnSpPr>
            <a:endCxn id="54" idx="1"/>
          </p:cNvCxnSpPr>
          <p:nvPr/>
        </p:nvCxnSpPr>
        <p:spPr>
          <a:xfrm flipV="1">
            <a:off x="6637020" y="1982355"/>
            <a:ext cx="525780" cy="692400"/>
          </a:xfrm>
          <a:prstGeom prst="line">
            <a:avLst/>
          </a:prstGeom>
          <a:ln>
            <a:prstDash val="sysDot"/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154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3" grpId="0" animBg="1"/>
      <p:bldP spid="50" grpId="0" animBg="1"/>
      <p:bldP spid="5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Résolution du problème 2-ter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 smtClean="0"/>
              <a:t>Transférer la responsabilité de délégation de l’enregistrement d’un </a:t>
            </a:r>
            <a:r>
              <a:rPr lang="fr-FR" sz="2000" dirty="0" err="1" smtClean="0">
                <a:latin typeface="Consolas" panose="020B0609020204030204" pitchFamily="49" charset="0"/>
              </a:rPr>
              <a:t>CSubData</a:t>
            </a:r>
            <a:r>
              <a:rPr lang="fr-FR" sz="2000" dirty="0" smtClean="0"/>
              <a:t> à la classe </a:t>
            </a:r>
            <a:r>
              <a:rPr lang="fr-FR" sz="2000" dirty="0" err="1" smtClean="0">
                <a:latin typeface="Consolas" panose="020B0609020204030204" pitchFamily="49" charset="0"/>
              </a:rPr>
              <a:t>CSubData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Benjamin ALBOUY-KISSI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60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fr-FR" sz="1000">
                <a:solidFill>
                  <a:srgbClr val="2F4E6C"/>
                </a:solidFill>
              </a:rPr>
              <a:t>Model – View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Patron MVC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Patron Modèle – Vue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Les modèles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Les éléments 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Les vues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Les délégués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Implémentation dans Qt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Exemple</a:t>
            </a:r>
          </a:p>
          <a:p>
            <a:pPr lvl="0"/>
            <a:r>
              <a:rPr lang="fr-FR" sz="1000">
                <a:solidFill>
                  <a:srgbClr val="2F4E6C"/>
                </a:solidFill>
              </a:rPr>
              <a:t>Annuler – Rétablir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Contexte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Le pattern Commande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Exemple</a:t>
            </a:r>
          </a:p>
          <a:p>
            <a:pPr lvl="0"/>
            <a:r>
              <a:rPr lang="fr-FR" sz="1000">
                <a:solidFill>
                  <a:srgbClr val="2F4E6C"/>
                </a:solidFill>
              </a:rPr>
              <a:t>Graphismes optimisés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Mécanisme Graphics View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La scène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La vue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Les éléments graphiques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Les classes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Exemple</a:t>
            </a:r>
          </a:p>
          <a:p>
            <a:pPr lvl="0"/>
            <a:r>
              <a:rPr lang="fr-FR" sz="1000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Sérialisation</a:t>
            </a:r>
          </a:p>
          <a:p>
            <a:pPr lvl="1"/>
            <a:r>
              <a:rPr lang="fr-FR" sz="900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Exemple</a:t>
            </a:r>
          </a:p>
          <a:p>
            <a:pPr lvl="1"/>
            <a:r>
              <a:rPr lang="fr-FR" sz="900">
                <a:solidFill>
                  <a:srgbClr val="79D2FF"/>
                </a:solidFill>
              </a:rPr>
              <a:t>Le pattern visiteur</a:t>
            </a:r>
            <a:endParaRPr lang="fr-FR" sz="900" dirty="0">
              <a:solidFill>
                <a:srgbClr val="79D2FF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2462400" y="3718536"/>
            <a:ext cx="3024000" cy="934482"/>
          </a:xfrm>
          <a:prstGeom prst="roundRect">
            <a:avLst>
              <a:gd name="adj" fmla="val 5024"/>
            </a:avLst>
          </a:prstGeom>
          <a:solidFill>
            <a:schemeClr val="lt2"/>
          </a:solidFill>
          <a:ln>
            <a:solidFill>
              <a:schemeClr val="bg2"/>
            </a:solidFill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CData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000" b="1" dirty="0" smtClean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save(</a:t>
            </a:r>
            <a:r>
              <a:rPr lang="en-US" sz="1000" b="1" dirty="0" err="1" smtClean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CSaver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 saver)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saver.save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en-US" sz="10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subData.save</a:t>
            </a:r>
            <a:r>
              <a:rPr lang="fr-FR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saver</a:t>
            </a:r>
            <a:r>
              <a:rPr lang="fr-FR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fr-FR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5715000" y="3565814"/>
            <a:ext cx="3024000" cy="1307931"/>
          </a:xfrm>
          <a:prstGeom prst="roundRect">
            <a:avLst>
              <a:gd name="adj" fmla="val 5024"/>
            </a:avLst>
          </a:prstGeom>
          <a:solidFill>
            <a:schemeClr val="lt2"/>
          </a:solidFill>
          <a:ln>
            <a:solidFill>
              <a:schemeClr val="bg2"/>
            </a:solidFill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9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dirty="0" err="1" smtClean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CSaver</a:t>
            </a:r>
            <a:r>
              <a:rPr lang="en-US" sz="9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::save(</a:t>
            </a:r>
            <a:r>
              <a:rPr lang="en-US" sz="9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CData</a:t>
            </a:r>
            <a:r>
              <a:rPr lang="en-US" sz="9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 data)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900" b="1" i="1" dirty="0">
                <a:solidFill>
                  <a:srgbClr val="57A64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900" b="1" i="1" dirty="0" err="1">
                <a:solidFill>
                  <a:srgbClr val="57A64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Enregistrer</a:t>
            </a:r>
            <a:r>
              <a:rPr lang="en-US" sz="900" b="1" i="1" dirty="0">
                <a:solidFill>
                  <a:srgbClr val="57A64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i="1" dirty="0" err="1">
                <a:solidFill>
                  <a:srgbClr val="57A64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data.getA</a:t>
            </a:r>
            <a:r>
              <a:rPr lang="en-US" sz="900" b="1" i="1" dirty="0">
                <a:solidFill>
                  <a:srgbClr val="57A64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9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dirty="0" err="1" smtClean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CSaver</a:t>
            </a:r>
            <a:r>
              <a:rPr lang="en-US" sz="9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::save(</a:t>
            </a:r>
            <a:r>
              <a:rPr lang="en-US" sz="9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CSubData</a:t>
            </a:r>
            <a:r>
              <a:rPr lang="en-US" sz="9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sz="9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subData</a:t>
            </a:r>
            <a:r>
              <a:rPr lang="en-US" sz="9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9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9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900" b="1" i="1" dirty="0">
                <a:solidFill>
                  <a:srgbClr val="57A64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//Enregistrer </a:t>
            </a:r>
            <a:r>
              <a:rPr lang="fr-FR" sz="900" b="1" i="1" dirty="0" err="1">
                <a:solidFill>
                  <a:srgbClr val="57A64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subData.getA</a:t>
            </a:r>
            <a:r>
              <a:rPr lang="fr-FR" sz="900" b="1" i="1" dirty="0">
                <a:solidFill>
                  <a:srgbClr val="57A64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9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fr-FR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4"/>
          <p:cNvGrpSpPr>
            <a:grpSpLocks noChangeAspect="1"/>
          </p:cNvGrpSpPr>
          <p:nvPr/>
        </p:nvGrpSpPr>
        <p:grpSpPr bwMode="auto">
          <a:xfrm>
            <a:off x="3258240" y="1829504"/>
            <a:ext cx="4781893" cy="1656646"/>
            <a:chOff x="1947" y="1243"/>
            <a:chExt cx="2543" cy="881"/>
          </a:xfrm>
        </p:grpSpPr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1947" y="1243"/>
              <a:ext cx="1110" cy="709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000"/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1947" y="1243"/>
              <a:ext cx="1110" cy="709"/>
            </a:xfrm>
            <a:prstGeom prst="rect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000"/>
            </a:p>
          </p:txBody>
        </p:sp>
        <p:sp>
          <p:nvSpPr>
            <p:cNvPr id="16" name="Line 8"/>
            <p:cNvSpPr>
              <a:spLocks noChangeShapeType="1"/>
            </p:cNvSpPr>
            <p:nvPr/>
          </p:nvSpPr>
          <p:spPr bwMode="auto">
            <a:xfrm>
              <a:off x="1947" y="1324"/>
              <a:ext cx="111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000"/>
            </a:p>
          </p:txBody>
        </p: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1957" y="1334"/>
              <a:ext cx="174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-a : int</a:t>
              </a:r>
              <a:endParaRPr kumimoji="0" lang="fr-FR" altLang="fr-F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1957" y="1415"/>
              <a:ext cx="563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-subData : CSubData</a:t>
              </a:r>
              <a:endParaRPr kumimoji="0" lang="fr-FR" altLang="fr-F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Line 11"/>
            <p:cNvSpPr>
              <a:spLocks noChangeShapeType="1"/>
            </p:cNvSpPr>
            <p:nvPr/>
          </p:nvSpPr>
          <p:spPr bwMode="auto">
            <a:xfrm>
              <a:off x="1947" y="1506"/>
              <a:ext cx="111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000"/>
            </a:p>
          </p:txBody>
        </p:sp>
        <p:sp>
          <p:nvSpPr>
            <p:cNvPr id="20" name="Rectangle 12"/>
            <p:cNvSpPr>
              <a:spLocks noChangeArrowheads="1"/>
            </p:cNvSpPr>
            <p:nvPr/>
          </p:nvSpPr>
          <p:spPr bwMode="auto">
            <a:xfrm>
              <a:off x="1957" y="1516"/>
              <a:ext cx="325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+getA() : int</a:t>
              </a:r>
              <a:endParaRPr kumimoji="0" lang="fr-FR" altLang="fr-F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13"/>
            <p:cNvSpPr>
              <a:spLocks noChangeArrowheads="1"/>
            </p:cNvSpPr>
            <p:nvPr/>
          </p:nvSpPr>
          <p:spPr bwMode="auto">
            <a:xfrm>
              <a:off x="1957" y="1597"/>
              <a:ext cx="510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+setA(a : int) : void</a:t>
              </a:r>
              <a:endParaRPr kumimoji="0" lang="fr-FR" altLang="fr-F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14"/>
            <p:cNvSpPr>
              <a:spLocks noChangeArrowheads="1"/>
            </p:cNvSpPr>
            <p:nvPr/>
          </p:nvSpPr>
          <p:spPr bwMode="auto">
            <a:xfrm>
              <a:off x="1957" y="1678"/>
              <a:ext cx="713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+getSubData() : CSubData</a:t>
              </a:r>
              <a:endParaRPr kumimoji="0" lang="fr-FR" altLang="fr-F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15"/>
            <p:cNvSpPr>
              <a:spLocks noChangeArrowheads="1"/>
            </p:cNvSpPr>
            <p:nvPr/>
          </p:nvSpPr>
          <p:spPr bwMode="auto">
            <a:xfrm>
              <a:off x="1957" y="1759"/>
              <a:ext cx="1089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+setSubData(subData : CSubData) : void</a:t>
              </a:r>
              <a:endParaRPr kumimoji="0" lang="fr-FR" altLang="fr-F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1949" y="1840"/>
              <a:ext cx="1106" cy="81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000"/>
            </a:p>
          </p:txBody>
        </p:sp>
        <p:sp>
          <p:nvSpPr>
            <p:cNvPr id="25" name="Rectangle 17"/>
            <p:cNvSpPr>
              <a:spLocks noChangeArrowheads="1"/>
            </p:cNvSpPr>
            <p:nvPr/>
          </p:nvSpPr>
          <p:spPr bwMode="auto">
            <a:xfrm>
              <a:off x="1957" y="1840"/>
              <a:ext cx="784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+save(saver : CSaver&amp;) : void</a:t>
              </a:r>
              <a:endParaRPr kumimoji="0" lang="fr-FR" altLang="fr-F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18"/>
            <p:cNvSpPr>
              <a:spLocks noChangeArrowheads="1"/>
            </p:cNvSpPr>
            <p:nvPr/>
          </p:nvSpPr>
          <p:spPr bwMode="auto">
            <a:xfrm>
              <a:off x="2416" y="1243"/>
              <a:ext cx="174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CData</a:t>
              </a:r>
              <a:endParaRPr kumimoji="0" lang="fr-FR" altLang="fr-F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19"/>
            <p:cNvSpPr>
              <a:spLocks noChangeArrowheads="1"/>
            </p:cNvSpPr>
            <p:nvPr/>
          </p:nvSpPr>
          <p:spPr bwMode="auto">
            <a:xfrm>
              <a:off x="3602" y="1243"/>
              <a:ext cx="808" cy="466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000"/>
            </a:p>
          </p:txBody>
        </p:sp>
        <p:sp>
          <p:nvSpPr>
            <p:cNvPr id="28" name="Rectangle 20"/>
            <p:cNvSpPr>
              <a:spLocks noChangeArrowheads="1"/>
            </p:cNvSpPr>
            <p:nvPr/>
          </p:nvSpPr>
          <p:spPr bwMode="auto">
            <a:xfrm>
              <a:off x="3602" y="1243"/>
              <a:ext cx="808" cy="466"/>
            </a:xfrm>
            <a:prstGeom prst="rect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000"/>
            </a:p>
          </p:txBody>
        </p:sp>
        <p:sp>
          <p:nvSpPr>
            <p:cNvPr id="29" name="Line 21"/>
            <p:cNvSpPr>
              <a:spLocks noChangeShapeType="1"/>
            </p:cNvSpPr>
            <p:nvPr/>
          </p:nvSpPr>
          <p:spPr bwMode="auto">
            <a:xfrm>
              <a:off x="3602" y="1324"/>
              <a:ext cx="80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000"/>
            </a:p>
          </p:txBody>
        </p:sp>
        <p:sp>
          <p:nvSpPr>
            <p:cNvPr id="30" name="Rectangle 22"/>
            <p:cNvSpPr>
              <a:spLocks noChangeArrowheads="1"/>
            </p:cNvSpPr>
            <p:nvPr/>
          </p:nvSpPr>
          <p:spPr bwMode="auto">
            <a:xfrm>
              <a:off x="3612" y="1334"/>
              <a:ext cx="293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-a : double</a:t>
              </a:r>
              <a:endParaRPr kumimoji="0" lang="fr-FR" altLang="fr-F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Line 23"/>
            <p:cNvSpPr>
              <a:spLocks noChangeShapeType="1"/>
            </p:cNvSpPr>
            <p:nvPr/>
          </p:nvSpPr>
          <p:spPr bwMode="auto">
            <a:xfrm>
              <a:off x="3602" y="1425"/>
              <a:ext cx="80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000"/>
            </a:p>
          </p:txBody>
        </p:sp>
        <p:sp>
          <p:nvSpPr>
            <p:cNvPr id="32" name="Rectangle 24"/>
            <p:cNvSpPr>
              <a:spLocks noChangeArrowheads="1"/>
            </p:cNvSpPr>
            <p:nvPr/>
          </p:nvSpPr>
          <p:spPr bwMode="auto">
            <a:xfrm>
              <a:off x="3612" y="1435"/>
              <a:ext cx="444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+getA() : double</a:t>
              </a:r>
              <a:endParaRPr kumimoji="0" lang="fr-FR" altLang="fr-F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Rectangle 25"/>
            <p:cNvSpPr>
              <a:spLocks noChangeArrowheads="1"/>
            </p:cNvSpPr>
            <p:nvPr/>
          </p:nvSpPr>
          <p:spPr bwMode="auto">
            <a:xfrm>
              <a:off x="3612" y="1516"/>
              <a:ext cx="629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</a:t>
              </a:r>
              <a:r>
                <a:rPr kumimoji="0" lang="fr-FR" altLang="fr-FR" sz="9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setA</a:t>
              </a:r>
              <a:r>
                <a:rPr kumimoji="0" lang="fr-FR" altLang="fr-FR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(a : double) : </a:t>
              </a:r>
              <a:r>
                <a:rPr kumimoji="0" lang="fr-FR" altLang="fr-FR" sz="9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void</a:t>
              </a:r>
              <a:endParaRPr kumimoji="0" lang="fr-FR" alt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26"/>
            <p:cNvSpPr>
              <a:spLocks noChangeArrowheads="1"/>
            </p:cNvSpPr>
            <p:nvPr/>
          </p:nvSpPr>
          <p:spPr bwMode="auto">
            <a:xfrm>
              <a:off x="3605" y="1597"/>
              <a:ext cx="802" cy="81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000"/>
            </a:p>
          </p:txBody>
        </p:sp>
        <p:sp>
          <p:nvSpPr>
            <p:cNvPr id="35" name="Rectangle 27"/>
            <p:cNvSpPr>
              <a:spLocks noChangeArrowheads="1"/>
            </p:cNvSpPr>
            <p:nvPr/>
          </p:nvSpPr>
          <p:spPr bwMode="auto">
            <a:xfrm>
              <a:off x="3612" y="1597"/>
              <a:ext cx="784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</a:t>
              </a:r>
              <a:r>
                <a:rPr kumimoji="0" lang="fr-FR" altLang="fr-FR" sz="9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save</a:t>
              </a:r>
              <a:r>
                <a:rPr kumimoji="0" lang="fr-FR" altLang="fr-FR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(</a:t>
              </a:r>
              <a:r>
                <a:rPr kumimoji="0" lang="fr-FR" altLang="fr-FR" sz="9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saver</a:t>
              </a:r>
              <a:r>
                <a:rPr kumimoji="0" lang="fr-FR" altLang="fr-FR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 : </a:t>
              </a:r>
              <a:r>
                <a:rPr kumimoji="0" lang="fr-FR" altLang="fr-FR" sz="9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CSaver</a:t>
              </a:r>
              <a:r>
                <a:rPr kumimoji="0" lang="fr-FR" altLang="fr-FR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&amp;) : </a:t>
              </a:r>
              <a:r>
                <a:rPr kumimoji="0" lang="fr-FR" altLang="fr-FR" sz="9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void</a:t>
              </a:r>
              <a:endParaRPr kumimoji="0" lang="fr-FR" alt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Rectangle 28"/>
            <p:cNvSpPr>
              <a:spLocks noChangeArrowheads="1"/>
            </p:cNvSpPr>
            <p:nvPr/>
          </p:nvSpPr>
          <p:spPr bwMode="auto">
            <a:xfrm>
              <a:off x="3860" y="1243"/>
              <a:ext cx="284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CSubData</a:t>
              </a:r>
              <a:endParaRPr kumimoji="0" lang="fr-FR" altLang="fr-F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Rectangle 29"/>
            <p:cNvSpPr>
              <a:spLocks noChangeArrowheads="1"/>
            </p:cNvSpPr>
            <p:nvPr/>
          </p:nvSpPr>
          <p:spPr bwMode="auto">
            <a:xfrm>
              <a:off x="3526" y="1759"/>
              <a:ext cx="964" cy="36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000"/>
            </a:p>
          </p:txBody>
        </p:sp>
        <p:sp>
          <p:nvSpPr>
            <p:cNvPr id="39" name="Line 31"/>
            <p:cNvSpPr>
              <a:spLocks noChangeShapeType="1"/>
            </p:cNvSpPr>
            <p:nvPr/>
          </p:nvSpPr>
          <p:spPr bwMode="auto">
            <a:xfrm>
              <a:off x="3526" y="1840"/>
              <a:ext cx="964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000"/>
            </a:p>
          </p:txBody>
        </p:sp>
        <p:sp>
          <p:nvSpPr>
            <p:cNvPr id="40" name="Line 32"/>
            <p:cNvSpPr>
              <a:spLocks noChangeShapeType="1"/>
            </p:cNvSpPr>
            <p:nvPr/>
          </p:nvSpPr>
          <p:spPr bwMode="auto">
            <a:xfrm>
              <a:off x="3526" y="1922"/>
              <a:ext cx="964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000"/>
            </a:p>
          </p:txBody>
        </p:sp>
        <p:sp>
          <p:nvSpPr>
            <p:cNvPr id="41" name="Rectangle 33"/>
            <p:cNvSpPr>
              <a:spLocks noChangeArrowheads="1"/>
            </p:cNvSpPr>
            <p:nvPr/>
          </p:nvSpPr>
          <p:spPr bwMode="auto">
            <a:xfrm>
              <a:off x="3537" y="1930"/>
              <a:ext cx="743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+save(data : CData&amp;) : void</a:t>
              </a:r>
              <a:endParaRPr kumimoji="0" lang="fr-FR" altLang="fr-F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Rectangle 34"/>
            <p:cNvSpPr>
              <a:spLocks noChangeArrowheads="1"/>
            </p:cNvSpPr>
            <p:nvPr/>
          </p:nvSpPr>
          <p:spPr bwMode="auto">
            <a:xfrm>
              <a:off x="3537" y="2012"/>
              <a:ext cx="943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+save(subdata : CSubData&amp;) : void</a:t>
              </a:r>
              <a:endParaRPr kumimoji="0" lang="fr-FR" altLang="fr-F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Rectangle 35"/>
            <p:cNvSpPr>
              <a:spLocks noChangeArrowheads="1"/>
            </p:cNvSpPr>
            <p:nvPr/>
          </p:nvSpPr>
          <p:spPr bwMode="auto">
            <a:xfrm>
              <a:off x="3905" y="1758"/>
              <a:ext cx="197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CSaver</a:t>
              </a:r>
              <a:endParaRPr kumimoji="0" lang="fr-FR" altLang="fr-F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36"/>
            <p:cNvSpPr>
              <a:spLocks noChangeArrowheads="1"/>
            </p:cNvSpPr>
            <p:nvPr/>
          </p:nvSpPr>
          <p:spPr bwMode="auto">
            <a:xfrm>
              <a:off x="3279" y="1253"/>
              <a:ext cx="248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900" b="0" i="0" u="none" strike="noStrike" cap="none" normalizeH="0" baseline="0" smtClean="0">
                  <a:ln>
                    <a:noFill/>
                  </a:ln>
                  <a:solidFill>
                    <a:srgbClr val="EFFAFF"/>
                  </a:solidFill>
                  <a:effectLst/>
                  <a:latin typeface="Segoe UI" panose="020B0502040204020203" pitchFamily="34" charset="0"/>
                </a:rPr>
                <a:t>-subData</a:t>
              </a:r>
              <a:endParaRPr kumimoji="0" lang="fr-FR" altLang="fr-F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Line 37"/>
            <p:cNvSpPr>
              <a:spLocks noChangeShapeType="1"/>
            </p:cNvSpPr>
            <p:nvPr/>
          </p:nvSpPr>
          <p:spPr bwMode="auto">
            <a:xfrm>
              <a:off x="3183" y="1354"/>
              <a:ext cx="384" cy="0"/>
            </a:xfrm>
            <a:prstGeom prst="line">
              <a:avLst/>
            </a:pr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000"/>
            </a:p>
          </p:txBody>
        </p:sp>
        <p:sp>
          <p:nvSpPr>
            <p:cNvPr id="46" name="Freeform 38"/>
            <p:cNvSpPr>
              <a:spLocks/>
            </p:cNvSpPr>
            <p:nvPr/>
          </p:nvSpPr>
          <p:spPr bwMode="auto">
            <a:xfrm>
              <a:off x="3062" y="1324"/>
              <a:ext cx="121" cy="61"/>
            </a:xfrm>
            <a:custGeom>
              <a:avLst/>
              <a:gdLst>
                <a:gd name="T0" fmla="*/ 0 w 480"/>
                <a:gd name="T1" fmla="*/ 120 h 240"/>
                <a:gd name="T2" fmla="*/ 240 w 480"/>
                <a:gd name="T3" fmla="*/ 240 h 240"/>
                <a:gd name="T4" fmla="*/ 480 w 480"/>
                <a:gd name="T5" fmla="*/ 120 h 240"/>
                <a:gd name="T6" fmla="*/ 240 w 480"/>
                <a:gd name="T7" fmla="*/ 0 h 240"/>
                <a:gd name="T8" fmla="*/ 0 w 480"/>
                <a:gd name="T9" fmla="*/ 12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0" h="240">
                  <a:moveTo>
                    <a:pt x="0" y="120"/>
                  </a:moveTo>
                  <a:lnTo>
                    <a:pt x="240" y="240"/>
                  </a:lnTo>
                  <a:lnTo>
                    <a:pt x="480" y="120"/>
                  </a:lnTo>
                  <a:lnTo>
                    <a:pt x="240" y="0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EFFAFF"/>
            </a:solidFill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000"/>
            </a:p>
          </p:txBody>
        </p:sp>
        <p:sp>
          <p:nvSpPr>
            <p:cNvPr id="47" name="Freeform 39"/>
            <p:cNvSpPr>
              <a:spLocks/>
            </p:cNvSpPr>
            <p:nvPr/>
          </p:nvSpPr>
          <p:spPr bwMode="auto">
            <a:xfrm>
              <a:off x="3062" y="1324"/>
              <a:ext cx="121" cy="61"/>
            </a:xfrm>
            <a:custGeom>
              <a:avLst/>
              <a:gdLst>
                <a:gd name="T0" fmla="*/ 0 w 480"/>
                <a:gd name="T1" fmla="*/ 120 h 240"/>
                <a:gd name="T2" fmla="*/ 240 w 480"/>
                <a:gd name="T3" fmla="*/ 240 h 240"/>
                <a:gd name="T4" fmla="*/ 480 w 480"/>
                <a:gd name="T5" fmla="*/ 120 h 240"/>
                <a:gd name="T6" fmla="*/ 240 w 480"/>
                <a:gd name="T7" fmla="*/ 0 h 240"/>
                <a:gd name="T8" fmla="*/ 0 w 480"/>
                <a:gd name="T9" fmla="*/ 12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0" h="240">
                  <a:moveTo>
                    <a:pt x="0" y="120"/>
                  </a:moveTo>
                  <a:lnTo>
                    <a:pt x="240" y="240"/>
                  </a:lnTo>
                  <a:lnTo>
                    <a:pt x="480" y="120"/>
                  </a:lnTo>
                  <a:lnTo>
                    <a:pt x="240" y="0"/>
                  </a:lnTo>
                  <a:lnTo>
                    <a:pt x="0" y="120"/>
                  </a:lnTo>
                  <a:close/>
                </a:path>
              </a:pathLst>
            </a:cu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000"/>
            </a:p>
          </p:txBody>
        </p:sp>
        <p:sp>
          <p:nvSpPr>
            <p:cNvPr id="48" name="Line 40"/>
            <p:cNvSpPr>
              <a:spLocks noChangeShapeType="1"/>
            </p:cNvSpPr>
            <p:nvPr/>
          </p:nvSpPr>
          <p:spPr bwMode="auto">
            <a:xfrm flipH="1" flipV="1">
              <a:off x="3506" y="1324"/>
              <a:ext cx="61" cy="30"/>
            </a:xfrm>
            <a:prstGeom prst="line">
              <a:avLst/>
            </a:pr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000"/>
            </a:p>
          </p:txBody>
        </p:sp>
        <p:sp>
          <p:nvSpPr>
            <p:cNvPr id="49" name="Line 41"/>
            <p:cNvSpPr>
              <a:spLocks noChangeShapeType="1"/>
            </p:cNvSpPr>
            <p:nvPr/>
          </p:nvSpPr>
          <p:spPr bwMode="auto">
            <a:xfrm flipH="1">
              <a:off x="3506" y="1354"/>
              <a:ext cx="61" cy="31"/>
            </a:xfrm>
            <a:prstGeom prst="line">
              <a:avLst/>
            </a:pr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000"/>
            </a:p>
          </p:txBody>
        </p:sp>
        <p:sp>
          <p:nvSpPr>
            <p:cNvPr id="50" name="Oval 42"/>
            <p:cNvSpPr>
              <a:spLocks noChangeArrowheads="1"/>
            </p:cNvSpPr>
            <p:nvPr/>
          </p:nvSpPr>
          <p:spPr bwMode="auto">
            <a:xfrm>
              <a:off x="3565" y="1338"/>
              <a:ext cx="32" cy="32"/>
            </a:xfrm>
            <a:prstGeom prst="ellipse">
              <a:avLst/>
            </a:prstGeom>
            <a:solidFill>
              <a:srgbClr val="EFF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2000"/>
            </a:p>
          </p:txBody>
        </p:sp>
        <p:sp>
          <p:nvSpPr>
            <p:cNvPr id="51" name="Rectangle 43"/>
            <p:cNvSpPr>
              <a:spLocks noChangeArrowheads="1"/>
            </p:cNvSpPr>
            <p:nvPr/>
          </p:nvSpPr>
          <p:spPr bwMode="auto">
            <a:xfrm>
              <a:off x="3279" y="1253"/>
              <a:ext cx="248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900" b="0" i="0" u="none" strike="noStrike" cap="none" normalizeH="0" baseline="0" smtClean="0">
                  <a:ln>
                    <a:noFill/>
                  </a:ln>
                  <a:solidFill>
                    <a:srgbClr val="EFFAFF"/>
                  </a:solidFill>
                  <a:effectLst/>
                  <a:latin typeface="Segoe UI" panose="020B0502040204020203" pitchFamily="34" charset="0"/>
                </a:rPr>
                <a:t>-subData</a:t>
              </a:r>
              <a:endParaRPr kumimoji="0" lang="fr-FR" altLang="fr-F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675361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Résolution du problème 2-ter</a:t>
            </a:r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fr-FR" sz="1800" dirty="0"/>
              <a:t>Problèmes</a:t>
            </a:r>
          </a:p>
          <a:p>
            <a:pPr marL="800100" lvl="1" indent="-342900">
              <a:lnSpc>
                <a:spcPct val="80000"/>
              </a:lnSpc>
              <a:buFont typeface="+mj-lt"/>
              <a:buAutoNum type="arabicPeriod"/>
            </a:pPr>
            <a:r>
              <a:rPr lang="fr-FR" sz="1600" strike="sngStrike" dirty="0">
                <a:solidFill>
                  <a:srgbClr val="00B050"/>
                </a:solidFill>
              </a:rPr>
              <a:t>La classe </a:t>
            </a:r>
            <a:r>
              <a:rPr lang="fr-FR" sz="1600" strike="sngStrike" dirty="0" err="1">
                <a:solidFill>
                  <a:srgbClr val="00B050"/>
                </a:solidFill>
                <a:latin typeface="Consolas" panose="020B0609020204030204" pitchFamily="49" charset="0"/>
              </a:rPr>
              <a:t>CData</a:t>
            </a:r>
            <a:r>
              <a:rPr lang="fr-FR" sz="1600" strike="sngStrike" dirty="0">
                <a:solidFill>
                  <a:srgbClr val="00B050"/>
                </a:solidFill>
              </a:rPr>
              <a:t> a la responsabilité de s’enregistrer</a:t>
            </a:r>
          </a:p>
          <a:p>
            <a:pPr marL="800100" lvl="1" indent="-342900">
              <a:lnSpc>
                <a:spcPct val="80000"/>
              </a:lnSpc>
              <a:buFont typeface="+mj-lt"/>
              <a:buAutoNum type="arabicPeriod"/>
            </a:pPr>
            <a:r>
              <a:rPr lang="fr-FR" sz="1600" strike="sngStrike" dirty="0">
                <a:solidFill>
                  <a:srgbClr val="00B050"/>
                </a:solidFill>
              </a:rPr>
              <a:t>La classe </a:t>
            </a:r>
            <a:r>
              <a:rPr lang="fr-FR" sz="1600" strike="sngStrike" dirty="0" err="1">
                <a:solidFill>
                  <a:srgbClr val="00B050"/>
                </a:solidFill>
                <a:latin typeface="Consolas" panose="020B0609020204030204" pitchFamily="49" charset="0"/>
              </a:rPr>
              <a:t>CData</a:t>
            </a:r>
            <a:r>
              <a:rPr lang="fr-FR" sz="1600" strike="sngStrike" dirty="0">
                <a:solidFill>
                  <a:srgbClr val="00B050"/>
                </a:solidFill>
              </a:rPr>
              <a:t> aura la responsabilité d’enregistrer la sous donnée de type </a:t>
            </a:r>
            <a:r>
              <a:rPr lang="fr-FR" sz="1600" strike="sngStrike" dirty="0" err="1">
                <a:solidFill>
                  <a:srgbClr val="00B050"/>
                </a:solidFill>
                <a:latin typeface="Consolas" panose="020B0609020204030204" pitchFamily="49" charset="0"/>
              </a:rPr>
              <a:t>CSubData</a:t>
            </a:r>
            <a:endParaRPr lang="fr-FR" sz="1600" strike="sngStrike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804863" lvl="1" indent="-347663">
              <a:lnSpc>
                <a:spcPct val="80000"/>
              </a:lnSpc>
              <a:buNone/>
            </a:pPr>
            <a:r>
              <a:rPr lang="fr-FR" sz="1200" strike="sngStrike" dirty="0">
                <a:solidFill>
                  <a:srgbClr val="00B050"/>
                </a:solidFill>
              </a:rPr>
              <a:t>2-bis.</a:t>
            </a:r>
            <a:r>
              <a:rPr lang="fr-FR" sz="1600" strike="sngStrike" dirty="0">
                <a:solidFill>
                  <a:srgbClr val="00B050"/>
                </a:solidFill>
              </a:rPr>
              <a:t>	La fonction </a:t>
            </a:r>
            <a:r>
              <a:rPr lang="fr-FR" sz="1600" strike="sngStrike" dirty="0" err="1">
                <a:solidFill>
                  <a:srgbClr val="00B050"/>
                </a:solidFill>
                <a:latin typeface="Consolas" panose="020B0609020204030204" pitchFamily="49" charset="0"/>
              </a:rPr>
              <a:t>Saver</a:t>
            </a:r>
            <a:r>
              <a:rPr lang="fr-FR" sz="1600" strike="sngStrike" dirty="0">
                <a:solidFill>
                  <a:srgbClr val="00B050"/>
                </a:solidFill>
                <a:latin typeface="Consolas" panose="020B0609020204030204" pitchFamily="49" charset="0"/>
              </a:rPr>
              <a:t>::</a:t>
            </a:r>
            <a:r>
              <a:rPr lang="fr-FR" sz="1600" strike="sngStrike" dirty="0" err="1">
                <a:solidFill>
                  <a:srgbClr val="00B050"/>
                </a:solidFill>
                <a:latin typeface="Consolas" panose="020B0609020204030204" pitchFamily="49" charset="0"/>
              </a:rPr>
              <a:t>save</a:t>
            </a:r>
            <a:r>
              <a:rPr lang="fr-FR" sz="1600" strike="sngStrike" dirty="0">
                <a:solidFill>
                  <a:srgbClr val="00B050"/>
                </a:solidFill>
              </a:rPr>
              <a:t> a la responsabilité d’enregistrer la donnée ET la sous donnée. </a:t>
            </a:r>
            <a:r>
              <a:rPr lang="fr-FR" sz="1600" strike="sngStrike" dirty="0">
                <a:solidFill>
                  <a:srgbClr val="00B050"/>
                </a:solidFill>
                <a:sym typeface="Wingdings" panose="05000000000000000000" pitchFamily="2" charset="2"/>
              </a:rPr>
              <a:t> problématique en cas de composition complexe, comme une hiérarchie d’objet par exemple.</a:t>
            </a:r>
          </a:p>
          <a:p>
            <a:pPr marL="804863" lvl="1" indent="-347663">
              <a:lnSpc>
                <a:spcPct val="80000"/>
              </a:lnSpc>
              <a:buNone/>
            </a:pPr>
            <a:r>
              <a:rPr lang="fr-FR" sz="1200" strike="sngStrike" dirty="0">
                <a:solidFill>
                  <a:srgbClr val="00B050"/>
                </a:solidFill>
              </a:rPr>
              <a:t>2-ter.</a:t>
            </a:r>
            <a:r>
              <a:rPr lang="fr-FR" sz="1600" strike="sngStrike" dirty="0">
                <a:solidFill>
                  <a:srgbClr val="00B050"/>
                </a:solidFill>
              </a:rPr>
              <a:t>	La fonction </a:t>
            </a:r>
            <a:r>
              <a:rPr lang="fr-FR" sz="1600" strike="sngStrike" dirty="0" err="1">
                <a:solidFill>
                  <a:srgbClr val="00B050"/>
                </a:solidFill>
                <a:latin typeface="Consolas" panose="020B0609020204030204" pitchFamily="49" charset="0"/>
              </a:rPr>
              <a:t>CData</a:t>
            </a:r>
            <a:r>
              <a:rPr lang="fr-FR" sz="1600" strike="sngStrike" dirty="0">
                <a:solidFill>
                  <a:srgbClr val="00B050"/>
                </a:solidFill>
                <a:latin typeface="Consolas" panose="020B0609020204030204" pitchFamily="49" charset="0"/>
              </a:rPr>
              <a:t>::</a:t>
            </a:r>
            <a:r>
              <a:rPr lang="fr-FR" sz="1600" strike="sngStrike" dirty="0" err="1">
                <a:solidFill>
                  <a:srgbClr val="00B050"/>
                </a:solidFill>
                <a:latin typeface="Consolas" panose="020B0609020204030204" pitchFamily="49" charset="0"/>
              </a:rPr>
              <a:t>save</a:t>
            </a:r>
            <a:r>
              <a:rPr lang="fr-FR" sz="1600" strike="sngStrike" dirty="0">
                <a:solidFill>
                  <a:srgbClr val="00B050"/>
                </a:solidFill>
              </a:rPr>
              <a:t> a la responsabilité de déléguer l’enregistrement d’un objet </a:t>
            </a:r>
            <a:r>
              <a:rPr lang="fr-FR" sz="1600" strike="sngStrike" dirty="0" err="1">
                <a:solidFill>
                  <a:srgbClr val="00B050"/>
                </a:solidFill>
                <a:latin typeface="Consolas" panose="020B0609020204030204" pitchFamily="49" charset="0"/>
              </a:rPr>
              <a:t>CSubData</a:t>
            </a:r>
            <a:r>
              <a:rPr lang="fr-FR" sz="1600" strike="sngStrike" dirty="0">
                <a:solidFill>
                  <a:srgbClr val="00B050"/>
                </a:solidFill>
              </a:rPr>
              <a:t>. </a:t>
            </a:r>
            <a:r>
              <a:rPr lang="fr-FR" sz="1600" strike="sngStrike" dirty="0">
                <a:solidFill>
                  <a:srgbClr val="00B050"/>
                </a:solidFill>
                <a:sym typeface="Wingdings" panose="05000000000000000000" pitchFamily="2" charset="2"/>
              </a:rPr>
              <a:t> Si l’objet </a:t>
            </a:r>
            <a:r>
              <a:rPr lang="fr-FR" sz="1600" strike="sngStrike" dirty="0" err="1">
                <a:solidFill>
                  <a:srgbClr val="00B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CSubData</a:t>
            </a:r>
            <a:r>
              <a:rPr lang="fr-FR" sz="1600" strike="sngStrike" dirty="0">
                <a:solidFill>
                  <a:srgbClr val="00B050"/>
                </a:solidFill>
                <a:sym typeface="Wingdings" panose="05000000000000000000" pitchFamily="2" charset="2"/>
              </a:rPr>
              <a:t> est également un objet composite, alors il faudra aussi déléguer l’enregistrement de ses sous-objets.</a:t>
            </a:r>
            <a:endParaRPr lang="fr-FR" sz="1600" strike="sngStrike" dirty="0">
              <a:solidFill>
                <a:srgbClr val="00B050"/>
              </a:solidFill>
            </a:endParaRPr>
          </a:p>
          <a:p>
            <a:pPr marL="800100" lvl="1" indent="-342900">
              <a:lnSpc>
                <a:spcPct val="80000"/>
              </a:lnSpc>
              <a:buFont typeface="+mj-lt"/>
              <a:buAutoNum type="arabicPeriod" startAt="3"/>
            </a:pPr>
            <a:r>
              <a:rPr lang="fr-FR" sz="1600" dirty="0" smtClean="0"/>
              <a:t>Si </a:t>
            </a:r>
            <a:r>
              <a:rPr lang="fr-FR" sz="1600" dirty="0"/>
              <a:t>plusieurs formats de fichiers sont à gérer, il faudra autant de fonctions que de formats à supporter</a:t>
            </a:r>
          </a:p>
          <a:p>
            <a:pPr marL="800100" lvl="1" indent="-342900">
              <a:lnSpc>
                <a:spcPct val="80000"/>
              </a:lnSpc>
              <a:buFont typeface="+mj-lt"/>
              <a:buAutoNum type="arabicPeriod" startAt="3"/>
            </a:pPr>
            <a:r>
              <a:rPr lang="fr-FR" sz="1600" dirty="0"/>
              <a:t>Il faudra donc ajouter sur le même modèle une méthode </a:t>
            </a:r>
            <a:r>
              <a:rPr lang="fr-FR" sz="1600" dirty="0" err="1">
                <a:latin typeface="Consolas" panose="020B0609020204030204" pitchFamily="49" charset="0"/>
              </a:rPr>
              <a:t>load</a:t>
            </a:r>
            <a:r>
              <a:rPr lang="fr-FR" sz="1600" dirty="0">
                <a:latin typeface="Consolas" panose="020B0609020204030204" pitchFamily="49" charset="0"/>
              </a:rPr>
              <a:t>()</a:t>
            </a:r>
            <a:r>
              <a:rPr lang="fr-FR" sz="1600" dirty="0"/>
              <a:t> pour permettre le chargement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Benjamin ALBOUY-KISSI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61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fr-FR" sz="1000">
                <a:solidFill>
                  <a:srgbClr val="2F4E6C"/>
                </a:solidFill>
              </a:rPr>
              <a:t>Model – View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Patron MVC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Patron Modèle – Vue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Les modèles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Les éléments 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Les vues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Les délégués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Implémentation dans Qt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Exemple</a:t>
            </a:r>
          </a:p>
          <a:p>
            <a:pPr lvl="0"/>
            <a:r>
              <a:rPr lang="fr-FR" sz="1000">
                <a:solidFill>
                  <a:srgbClr val="2F4E6C"/>
                </a:solidFill>
              </a:rPr>
              <a:t>Annuler – Rétablir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Contexte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Le pattern Commande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Exemple</a:t>
            </a:r>
          </a:p>
          <a:p>
            <a:pPr lvl="0"/>
            <a:r>
              <a:rPr lang="fr-FR" sz="1000">
                <a:solidFill>
                  <a:srgbClr val="2F4E6C"/>
                </a:solidFill>
              </a:rPr>
              <a:t>Graphismes optimisés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Mécanisme Graphics View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La scène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La vue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Les éléments graphiques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Les classes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Exemple</a:t>
            </a:r>
          </a:p>
          <a:p>
            <a:pPr lvl="0"/>
            <a:r>
              <a:rPr lang="fr-FR" sz="1000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Sérialisation</a:t>
            </a:r>
          </a:p>
          <a:p>
            <a:pPr lvl="1"/>
            <a:r>
              <a:rPr lang="fr-FR" sz="900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Exemple</a:t>
            </a:r>
          </a:p>
          <a:p>
            <a:pPr lvl="1"/>
            <a:r>
              <a:rPr lang="fr-FR" sz="900">
                <a:solidFill>
                  <a:srgbClr val="79D2FF"/>
                </a:solidFill>
              </a:rPr>
              <a:t>Le pattern visiteur</a:t>
            </a:r>
            <a:endParaRPr lang="fr-FR" sz="900" dirty="0">
              <a:solidFill>
                <a:srgbClr val="79D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90073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Résolution du problème </a:t>
            </a:r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 smtClean="0"/>
              <a:t>Il suffit de rendre abstraite la classe </a:t>
            </a:r>
            <a:r>
              <a:rPr lang="fr-FR" sz="2000" dirty="0" err="1" smtClean="0">
                <a:latin typeface="Consolas" panose="020B0609020204030204" pitchFamily="49" charset="0"/>
              </a:rPr>
              <a:t>CSaver</a:t>
            </a:r>
            <a:r>
              <a:rPr lang="fr-FR" sz="2000" dirty="0" smtClean="0"/>
              <a:t> et de faire hériter autant de classes que de formats supportés</a:t>
            </a:r>
          </a:p>
          <a:p>
            <a:pPr lvl="1"/>
            <a:r>
              <a:rPr lang="fr-FR" sz="1800" dirty="0" smtClean="0"/>
              <a:t>Application des principes Ouvert-Fermé et Inversion de dépendances</a:t>
            </a:r>
            <a:endParaRPr lang="fr-FR" sz="1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Benjamin ALBOUY-KISSI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62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fr-FR" sz="1000">
                <a:solidFill>
                  <a:srgbClr val="2F4E6C"/>
                </a:solidFill>
              </a:rPr>
              <a:t>Model – View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Patron MVC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Patron Modèle – Vue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Les modèles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Les éléments 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Les vues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Les délégués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Implémentation dans Qt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Exemple</a:t>
            </a:r>
          </a:p>
          <a:p>
            <a:pPr lvl="0"/>
            <a:r>
              <a:rPr lang="fr-FR" sz="1000">
                <a:solidFill>
                  <a:srgbClr val="2F4E6C"/>
                </a:solidFill>
              </a:rPr>
              <a:t>Annuler – Rétablir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Contexte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Le pattern Commande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Exemple</a:t>
            </a:r>
          </a:p>
          <a:p>
            <a:pPr lvl="0"/>
            <a:r>
              <a:rPr lang="fr-FR" sz="1000">
                <a:solidFill>
                  <a:srgbClr val="2F4E6C"/>
                </a:solidFill>
              </a:rPr>
              <a:t>Graphismes optimisés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Mécanisme Graphics View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La scène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La vue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Les éléments graphiques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Les classes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Exemple</a:t>
            </a:r>
          </a:p>
          <a:p>
            <a:pPr lvl="0"/>
            <a:r>
              <a:rPr lang="fr-FR" sz="1000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Sérialisation</a:t>
            </a:r>
          </a:p>
          <a:p>
            <a:pPr lvl="1"/>
            <a:r>
              <a:rPr lang="fr-FR" sz="900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Exemple</a:t>
            </a:r>
          </a:p>
          <a:p>
            <a:pPr lvl="1"/>
            <a:r>
              <a:rPr lang="fr-FR" sz="900">
                <a:solidFill>
                  <a:srgbClr val="79D2FF"/>
                </a:solidFill>
              </a:rPr>
              <a:t>Le pattern visiteur</a:t>
            </a:r>
            <a:endParaRPr lang="fr-FR" sz="900" dirty="0">
              <a:solidFill>
                <a:srgbClr val="79D2FF"/>
              </a:solidFill>
            </a:endParaRPr>
          </a:p>
        </p:txBody>
      </p:sp>
      <p:grpSp>
        <p:nvGrpSpPr>
          <p:cNvPr id="9" name="Group 4"/>
          <p:cNvGrpSpPr>
            <a:grpSpLocks noChangeAspect="1"/>
          </p:cNvGrpSpPr>
          <p:nvPr/>
        </p:nvGrpSpPr>
        <p:grpSpPr bwMode="auto">
          <a:xfrm>
            <a:off x="2952113" y="2393930"/>
            <a:ext cx="5582022" cy="2554903"/>
            <a:chOff x="1745" y="958"/>
            <a:chExt cx="3168" cy="1450"/>
          </a:xfrm>
        </p:grpSpPr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1745" y="958"/>
              <a:ext cx="1111" cy="708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1745" y="958"/>
              <a:ext cx="1111" cy="708"/>
            </a:xfrm>
            <a:prstGeom prst="rect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>
              <a:off x="1745" y="1039"/>
              <a:ext cx="11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1755" y="1049"/>
              <a:ext cx="217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-a : int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1755" y="1130"/>
              <a:ext cx="625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-subData : CSubData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Line 11"/>
            <p:cNvSpPr>
              <a:spLocks noChangeShapeType="1"/>
            </p:cNvSpPr>
            <p:nvPr/>
          </p:nvSpPr>
          <p:spPr bwMode="auto">
            <a:xfrm>
              <a:off x="1745" y="1221"/>
              <a:ext cx="111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1755" y="1231"/>
              <a:ext cx="375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+getA() : int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1755" y="1312"/>
              <a:ext cx="569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+setA(a : int) : void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1755" y="1392"/>
              <a:ext cx="782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</a:t>
              </a:r>
              <a:r>
                <a:rPr kumimoji="0" lang="fr-FR" altLang="fr-FR" sz="8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getSubData</a:t>
              </a:r>
              <a:r>
                <a:rPr kumimoji="0" lang="fr-FR" altLang="fr-F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() : </a:t>
              </a:r>
              <a:r>
                <a:rPr kumimoji="0" lang="fr-FR" altLang="fr-FR" sz="8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CSubData</a:t>
              </a:r>
              <a:endPara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15"/>
            <p:cNvSpPr>
              <a:spLocks noChangeArrowheads="1"/>
            </p:cNvSpPr>
            <p:nvPr/>
          </p:nvSpPr>
          <p:spPr bwMode="auto">
            <a:xfrm>
              <a:off x="1755" y="1473"/>
              <a:ext cx="1177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+setSubData(subData : CSubData) : void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1747" y="1554"/>
              <a:ext cx="1106" cy="81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1755" y="1554"/>
              <a:ext cx="831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+save(saver : ISaver&amp;) : void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2214" y="958"/>
              <a:ext cx="218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CData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19"/>
            <p:cNvSpPr>
              <a:spLocks noChangeArrowheads="1"/>
            </p:cNvSpPr>
            <p:nvPr/>
          </p:nvSpPr>
          <p:spPr bwMode="auto">
            <a:xfrm>
              <a:off x="3401" y="958"/>
              <a:ext cx="838" cy="465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Rectangle 20"/>
            <p:cNvSpPr>
              <a:spLocks noChangeArrowheads="1"/>
            </p:cNvSpPr>
            <p:nvPr/>
          </p:nvSpPr>
          <p:spPr bwMode="auto">
            <a:xfrm>
              <a:off x="3401" y="958"/>
              <a:ext cx="838" cy="465"/>
            </a:xfrm>
            <a:prstGeom prst="rect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Line 21"/>
            <p:cNvSpPr>
              <a:spLocks noChangeShapeType="1"/>
            </p:cNvSpPr>
            <p:nvPr/>
          </p:nvSpPr>
          <p:spPr bwMode="auto">
            <a:xfrm>
              <a:off x="3401" y="1039"/>
              <a:ext cx="83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3411" y="1049"/>
              <a:ext cx="343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-a : double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Line 23"/>
            <p:cNvSpPr>
              <a:spLocks noChangeShapeType="1"/>
            </p:cNvSpPr>
            <p:nvPr/>
          </p:nvSpPr>
          <p:spPr bwMode="auto">
            <a:xfrm>
              <a:off x="3401" y="1140"/>
              <a:ext cx="83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Rectangle 24"/>
            <p:cNvSpPr>
              <a:spLocks noChangeArrowheads="1"/>
            </p:cNvSpPr>
            <p:nvPr/>
          </p:nvSpPr>
          <p:spPr bwMode="auto">
            <a:xfrm>
              <a:off x="3411" y="1150"/>
              <a:ext cx="500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+getA() : double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Rectangle 25"/>
            <p:cNvSpPr>
              <a:spLocks noChangeArrowheads="1"/>
            </p:cNvSpPr>
            <p:nvPr/>
          </p:nvSpPr>
          <p:spPr bwMode="auto">
            <a:xfrm>
              <a:off x="3411" y="1231"/>
              <a:ext cx="695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</a:t>
              </a:r>
              <a:r>
                <a:rPr kumimoji="0" lang="fr-FR" altLang="fr-FR" sz="8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setA</a:t>
              </a:r>
              <a:r>
                <a:rPr kumimoji="0" lang="fr-FR" altLang="fr-F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(a : double) : </a:t>
              </a:r>
              <a:r>
                <a:rPr kumimoji="0" lang="fr-FR" altLang="fr-FR" sz="8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void</a:t>
              </a:r>
              <a:endPara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Rectangle 26"/>
            <p:cNvSpPr>
              <a:spLocks noChangeArrowheads="1"/>
            </p:cNvSpPr>
            <p:nvPr/>
          </p:nvSpPr>
          <p:spPr bwMode="auto">
            <a:xfrm>
              <a:off x="3404" y="1312"/>
              <a:ext cx="833" cy="81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Rectangle 27"/>
            <p:cNvSpPr>
              <a:spLocks noChangeArrowheads="1"/>
            </p:cNvSpPr>
            <p:nvPr/>
          </p:nvSpPr>
          <p:spPr bwMode="auto">
            <a:xfrm>
              <a:off x="3411" y="1312"/>
              <a:ext cx="831" cy="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</a:t>
              </a:r>
              <a:r>
                <a:rPr kumimoji="0" lang="fr-FR" altLang="fr-FR" sz="8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save</a:t>
              </a:r>
              <a:r>
                <a:rPr kumimoji="0" lang="fr-FR" altLang="fr-F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(</a:t>
              </a:r>
              <a:r>
                <a:rPr kumimoji="0" lang="fr-FR" altLang="fr-FR" sz="8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saver</a:t>
              </a:r>
              <a:r>
                <a:rPr kumimoji="0" lang="fr-FR" altLang="fr-F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 : </a:t>
              </a:r>
              <a:r>
                <a:rPr kumimoji="0" lang="fr-FR" altLang="fr-FR" sz="8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ISaver</a:t>
              </a:r>
              <a:r>
                <a:rPr kumimoji="0" lang="fr-FR" altLang="fr-FR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&amp;) : </a:t>
              </a:r>
              <a:r>
                <a:rPr kumimoji="0" lang="fr-FR" altLang="fr-FR" sz="8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void</a:t>
              </a:r>
              <a:endPara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28"/>
            <p:cNvSpPr>
              <a:spLocks noChangeArrowheads="1"/>
            </p:cNvSpPr>
            <p:nvPr/>
          </p:nvSpPr>
          <p:spPr bwMode="auto">
            <a:xfrm>
              <a:off x="3674" y="958"/>
              <a:ext cx="333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CSubData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Rectangle 29"/>
            <p:cNvSpPr>
              <a:spLocks noChangeArrowheads="1"/>
            </p:cNvSpPr>
            <p:nvPr/>
          </p:nvSpPr>
          <p:spPr bwMode="auto">
            <a:xfrm>
              <a:off x="3320" y="1474"/>
              <a:ext cx="965" cy="363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Line 31"/>
            <p:cNvSpPr>
              <a:spLocks noChangeShapeType="1"/>
            </p:cNvSpPr>
            <p:nvPr/>
          </p:nvSpPr>
          <p:spPr bwMode="auto">
            <a:xfrm>
              <a:off x="3320" y="1554"/>
              <a:ext cx="965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Line 32"/>
            <p:cNvSpPr>
              <a:spLocks noChangeShapeType="1"/>
            </p:cNvSpPr>
            <p:nvPr/>
          </p:nvSpPr>
          <p:spPr bwMode="auto">
            <a:xfrm>
              <a:off x="3320" y="1635"/>
              <a:ext cx="965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Rectangle 33"/>
            <p:cNvSpPr>
              <a:spLocks noChangeArrowheads="1"/>
            </p:cNvSpPr>
            <p:nvPr/>
          </p:nvSpPr>
          <p:spPr bwMode="auto">
            <a:xfrm>
              <a:off x="3330" y="1645"/>
              <a:ext cx="807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8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+save(data : CData&amp;) : void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Rectangle 34"/>
            <p:cNvSpPr>
              <a:spLocks noChangeArrowheads="1"/>
            </p:cNvSpPr>
            <p:nvPr/>
          </p:nvSpPr>
          <p:spPr bwMode="auto">
            <a:xfrm>
              <a:off x="3330" y="1726"/>
              <a:ext cx="1006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8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+save(subdata : CSubData&amp;) : void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Rectangle 35"/>
            <p:cNvSpPr>
              <a:spLocks noChangeArrowheads="1"/>
            </p:cNvSpPr>
            <p:nvPr/>
          </p:nvSpPr>
          <p:spPr bwMode="auto">
            <a:xfrm>
              <a:off x="3714" y="1473"/>
              <a:ext cx="223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8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ISaver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Rectangle 36"/>
            <p:cNvSpPr>
              <a:spLocks noChangeArrowheads="1"/>
            </p:cNvSpPr>
            <p:nvPr/>
          </p:nvSpPr>
          <p:spPr bwMode="auto">
            <a:xfrm>
              <a:off x="2780" y="2045"/>
              <a:ext cx="949" cy="363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Line 38"/>
            <p:cNvSpPr>
              <a:spLocks noChangeShapeType="1"/>
            </p:cNvSpPr>
            <p:nvPr/>
          </p:nvSpPr>
          <p:spPr bwMode="auto">
            <a:xfrm>
              <a:off x="2780" y="2125"/>
              <a:ext cx="949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Line 39"/>
            <p:cNvSpPr>
              <a:spLocks noChangeShapeType="1"/>
            </p:cNvSpPr>
            <p:nvPr/>
          </p:nvSpPr>
          <p:spPr bwMode="auto">
            <a:xfrm>
              <a:off x="2780" y="2206"/>
              <a:ext cx="949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Rectangle 40"/>
            <p:cNvSpPr>
              <a:spLocks noChangeArrowheads="1"/>
            </p:cNvSpPr>
            <p:nvPr/>
          </p:nvSpPr>
          <p:spPr bwMode="auto">
            <a:xfrm>
              <a:off x="2790" y="2216"/>
              <a:ext cx="814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+save(data : CData&amp;) : void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Rectangle 41"/>
            <p:cNvSpPr>
              <a:spLocks noChangeArrowheads="1"/>
            </p:cNvSpPr>
            <p:nvPr/>
          </p:nvSpPr>
          <p:spPr bwMode="auto">
            <a:xfrm>
              <a:off x="2790" y="2297"/>
              <a:ext cx="1023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+save(subdata : CSubData&amp;) : void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Rectangle 42"/>
            <p:cNvSpPr>
              <a:spLocks noChangeArrowheads="1"/>
            </p:cNvSpPr>
            <p:nvPr/>
          </p:nvSpPr>
          <p:spPr bwMode="auto">
            <a:xfrm>
              <a:off x="3093" y="2045"/>
              <a:ext cx="378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CJsonSaver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43"/>
            <p:cNvSpPr>
              <a:spLocks noChangeArrowheads="1"/>
            </p:cNvSpPr>
            <p:nvPr/>
          </p:nvSpPr>
          <p:spPr bwMode="auto">
            <a:xfrm>
              <a:off x="3881" y="2045"/>
              <a:ext cx="949" cy="363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Line 45"/>
            <p:cNvSpPr>
              <a:spLocks noChangeShapeType="1"/>
            </p:cNvSpPr>
            <p:nvPr/>
          </p:nvSpPr>
          <p:spPr bwMode="auto">
            <a:xfrm>
              <a:off x="3881" y="2125"/>
              <a:ext cx="949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Line 46"/>
            <p:cNvSpPr>
              <a:spLocks noChangeShapeType="1"/>
            </p:cNvSpPr>
            <p:nvPr/>
          </p:nvSpPr>
          <p:spPr bwMode="auto">
            <a:xfrm>
              <a:off x="3881" y="2206"/>
              <a:ext cx="949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Rectangle 47"/>
            <p:cNvSpPr>
              <a:spLocks noChangeArrowheads="1"/>
            </p:cNvSpPr>
            <p:nvPr/>
          </p:nvSpPr>
          <p:spPr bwMode="auto">
            <a:xfrm>
              <a:off x="3891" y="2216"/>
              <a:ext cx="813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+save(data : CData&amp;) : void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48"/>
            <p:cNvSpPr>
              <a:spLocks noChangeArrowheads="1"/>
            </p:cNvSpPr>
            <p:nvPr/>
          </p:nvSpPr>
          <p:spPr bwMode="auto">
            <a:xfrm>
              <a:off x="3891" y="2297"/>
              <a:ext cx="1022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+save(subdata : CSubData&amp;) : void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49"/>
            <p:cNvSpPr>
              <a:spLocks noChangeArrowheads="1"/>
            </p:cNvSpPr>
            <p:nvPr/>
          </p:nvSpPr>
          <p:spPr bwMode="auto">
            <a:xfrm>
              <a:off x="4194" y="2045"/>
              <a:ext cx="379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CXMLSaver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Line 50"/>
            <p:cNvSpPr>
              <a:spLocks noChangeShapeType="1"/>
            </p:cNvSpPr>
            <p:nvPr/>
          </p:nvSpPr>
          <p:spPr bwMode="auto">
            <a:xfrm>
              <a:off x="2982" y="1069"/>
              <a:ext cx="384" cy="0"/>
            </a:xfrm>
            <a:prstGeom prst="line">
              <a:avLst/>
            </a:pr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Freeform 51"/>
            <p:cNvSpPr>
              <a:spLocks/>
            </p:cNvSpPr>
            <p:nvPr/>
          </p:nvSpPr>
          <p:spPr bwMode="auto">
            <a:xfrm>
              <a:off x="2861" y="1039"/>
              <a:ext cx="121" cy="61"/>
            </a:xfrm>
            <a:custGeom>
              <a:avLst/>
              <a:gdLst>
                <a:gd name="T0" fmla="*/ 0 w 480"/>
                <a:gd name="T1" fmla="*/ 120 h 240"/>
                <a:gd name="T2" fmla="*/ 240 w 480"/>
                <a:gd name="T3" fmla="*/ 240 h 240"/>
                <a:gd name="T4" fmla="*/ 480 w 480"/>
                <a:gd name="T5" fmla="*/ 120 h 240"/>
                <a:gd name="T6" fmla="*/ 240 w 480"/>
                <a:gd name="T7" fmla="*/ 0 h 240"/>
                <a:gd name="T8" fmla="*/ 0 w 480"/>
                <a:gd name="T9" fmla="*/ 12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0" h="240">
                  <a:moveTo>
                    <a:pt x="0" y="120"/>
                  </a:moveTo>
                  <a:lnTo>
                    <a:pt x="240" y="240"/>
                  </a:lnTo>
                  <a:lnTo>
                    <a:pt x="480" y="120"/>
                  </a:lnTo>
                  <a:lnTo>
                    <a:pt x="240" y="0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EFFAFF"/>
            </a:solidFill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Freeform 52"/>
            <p:cNvSpPr>
              <a:spLocks/>
            </p:cNvSpPr>
            <p:nvPr/>
          </p:nvSpPr>
          <p:spPr bwMode="auto">
            <a:xfrm>
              <a:off x="2861" y="1039"/>
              <a:ext cx="121" cy="61"/>
            </a:xfrm>
            <a:custGeom>
              <a:avLst/>
              <a:gdLst>
                <a:gd name="T0" fmla="*/ 0 w 480"/>
                <a:gd name="T1" fmla="*/ 120 h 240"/>
                <a:gd name="T2" fmla="*/ 240 w 480"/>
                <a:gd name="T3" fmla="*/ 240 h 240"/>
                <a:gd name="T4" fmla="*/ 480 w 480"/>
                <a:gd name="T5" fmla="*/ 120 h 240"/>
                <a:gd name="T6" fmla="*/ 240 w 480"/>
                <a:gd name="T7" fmla="*/ 0 h 240"/>
                <a:gd name="T8" fmla="*/ 0 w 480"/>
                <a:gd name="T9" fmla="*/ 12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0" h="240">
                  <a:moveTo>
                    <a:pt x="0" y="120"/>
                  </a:moveTo>
                  <a:lnTo>
                    <a:pt x="240" y="240"/>
                  </a:lnTo>
                  <a:lnTo>
                    <a:pt x="480" y="120"/>
                  </a:lnTo>
                  <a:lnTo>
                    <a:pt x="240" y="0"/>
                  </a:lnTo>
                  <a:lnTo>
                    <a:pt x="0" y="120"/>
                  </a:lnTo>
                  <a:close/>
                </a:path>
              </a:pathLst>
            </a:cu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Line 53"/>
            <p:cNvSpPr>
              <a:spLocks noChangeShapeType="1"/>
            </p:cNvSpPr>
            <p:nvPr/>
          </p:nvSpPr>
          <p:spPr bwMode="auto">
            <a:xfrm flipH="1" flipV="1">
              <a:off x="3305" y="1039"/>
              <a:ext cx="61" cy="30"/>
            </a:xfrm>
            <a:prstGeom prst="line">
              <a:avLst/>
            </a:pr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0" name="Line 54"/>
            <p:cNvSpPr>
              <a:spLocks noChangeShapeType="1"/>
            </p:cNvSpPr>
            <p:nvPr/>
          </p:nvSpPr>
          <p:spPr bwMode="auto">
            <a:xfrm flipH="1">
              <a:off x="3305" y="1069"/>
              <a:ext cx="61" cy="31"/>
            </a:xfrm>
            <a:prstGeom prst="line">
              <a:avLst/>
            </a:pr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1" name="Oval 55"/>
            <p:cNvSpPr>
              <a:spLocks noChangeArrowheads="1"/>
            </p:cNvSpPr>
            <p:nvPr/>
          </p:nvSpPr>
          <p:spPr bwMode="auto">
            <a:xfrm>
              <a:off x="3364" y="1053"/>
              <a:ext cx="32" cy="32"/>
            </a:xfrm>
            <a:prstGeom prst="ellipse">
              <a:avLst/>
            </a:prstGeom>
            <a:solidFill>
              <a:srgbClr val="EFF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2" name="Rectangle 56"/>
            <p:cNvSpPr>
              <a:spLocks noChangeArrowheads="1"/>
            </p:cNvSpPr>
            <p:nvPr/>
          </p:nvSpPr>
          <p:spPr bwMode="auto">
            <a:xfrm>
              <a:off x="3078" y="968"/>
              <a:ext cx="295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800" b="0" i="0" u="none" strike="noStrike" cap="none" normalizeH="0" baseline="0" smtClean="0">
                  <a:ln>
                    <a:noFill/>
                  </a:ln>
                  <a:solidFill>
                    <a:srgbClr val="EFFAFF"/>
                  </a:solidFill>
                  <a:effectLst/>
                  <a:latin typeface="Segoe UI" panose="020B0502040204020203" pitchFamily="34" charset="0"/>
                </a:rPr>
                <a:t>-subData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" name="Line 57"/>
            <p:cNvSpPr>
              <a:spLocks noChangeShapeType="1"/>
            </p:cNvSpPr>
            <p:nvPr/>
          </p:nvSpPr>
          <p:spPr bwMode="auto">
            <a:xfrm>
              <a:off x="3800" y="1842"/>
              <a:ext cx="0" cy="132"/>
            </a:xfrm>
            <a:prstGeom prst="line">
              <a:avLst/>
            </a:pr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4" name="Line 58"/>
            <p:cNvSpPr>
              <a:spLocks noChangeShapeType="1"/>
            </p:cNvSpPr>
            <p:nvPr/>
          </p:nvSpPr>
          <p:spPr bwMode="auto">
            <a:xfrm flipH="1">
              <a:off x="3270" y="1974"/>
              <a:ext cx="530" cy="0"/>
            </a:xfrm>
            <a:prstGeom prst="line">
              <a:avLst/>
            </a:pr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5" name="Line 59"/>
            <p:cNvSpPr>
              <a:spLocks noChangeShapeType="1"/>
            </p:cNvSpPr>
            <p:nvPr/>
          </p:nvSpPr>
          <p:spPr bwMode="auto">
            <a:xfrm>
              <a:off x="3270" y="1974"/>
              <a:ext cx="0" cy="66"/>
            </a:xfrm>
            <a:prstGeom prst="line">
              <a:avLst/>
            </a:pr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6" name="Freeform 60"/>
            <p:cNvSpPr>
              <a:spLocks/>
            </p:cNvSpPr>
            <p:nvPr/>
          </p:nvSpPr>
          <p:spPr bwMode="auto">
            <a:xfrm>
              <a:off x="3770" y="1842"/>
              <a:ext cx="60" cy="61"/>
            </a:xfrm>
            <a:custGeom>
              <a:avLst/>
              <a:gdLst>
                <a:gd name="T0" fmla="*/ 120 w 240"/>
                <a:gd name="T1" fmla="*/ 0 h 240"/>
                <a:gd name="T2" fmla="*/ 0 w 240"/>
                <a:gd name="T3" fmla="*/ 240 h 240"/>
                <a:gd name="T4" fmla="*/ 240 w 240"/>
                <a:gd name="T5" fmla="*/ 240 h 240"/>
                <a:gd name="T6" fmla="*/ 120 w 240"/>
                <a:gd name="T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0" y="240"/>
                  </a:lnTo>
                  <a:lnTo>
                    <a:pt x="240" y="24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EFFAFF"/>
            </a:solidFill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7" name="Freeform 61"/>
            <p:cNvSpPr>
              <a:spLocks/>
            </p:cNvSpPr>
            <p:nvPr/>
          </p:nvSpPr>
          <p:spPr bwMode="auto">
            <a:xfrm>
              <a:off x="3770" y="1842"/>
              <a:ext cx="60" cy="61"/>
            </a:xfrm>
            <a:custGeom>
              <a:avLst/>
              <a:gdLst>
                <a:gd name="T0" fmla="*/ 120 w 240"/>
                <a:gd name="T1" fmla="*/ 0 h 240"/>
                <a:gd name="T2" fmla="*/ 0 w 240"/>
                <a:gd name="T3" fmla="*/ 240 h 240"/>
                <a:gd name="T4" fmla="*/ 240 w 240"/>
                <a:gd name="T5" fmla="*/ 240 h 240"/>
                <a:gd name="T6" fmla="*/ 120 w 240"/>
                <a:gd name="T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0" y="240"/>
                  </a:lnTo>
                  <a:lnTo>
                    <a:pt x="240" y="240"/>
                  </a:lnTo>
                  <a:lnTo>
                    <a:pt x="120" y="0"/>
                  </a:lnTo>
                  <a:close/>
                </a:path>
              </a:pathLst>
            </a:cu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8" name="Rectangle 62"/>
            <p:cNvSpPr>
              <a:spLocks noChangeArrowheads="1"/>
            </p:cNvSpPr>
            <p:nvPr/>
          </p:nvSpPr>
          <p:spPr bwMode="auto">
            <a:xfrm>
              <a:off x="3078" y="968"/>
              <a:ext cx="295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800" b="0" i="0" u="none" strike="noStrike" cap="none" normalizeH="0" baseline="0" smtClean="0">
                  <a:ln>
                    <a:noFill/>
                  </a:ln>
                  <a:solidFill>
                    <a:srgbClr val="EFFAFF"/>
                  </a:solidFill>
                  <a:effectLst/>
                  <a:latin typeface="Segoe UI" panose="020B0502040204020203" pitchFamily="34" charset="0"/>
                </a:rPr>
                <a:t>-subData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" name="Line 63"/>
            <p:cNvSpPr>
              <a:spLocks noChangeShapeType="1"/>
            </p:cNvSpPr>
            <p:nvPr/>
          </p:nvSpPr>
          <p:spPr bwMode="auto">
            <a:xfrm>
              <a:off x="3800" y="1842"/>
              <a:ext cx="0" cy="132"/>
            </a:xfrm>
            <a:prstGeom prst="line">
              <a:avLst/>
            </a:pr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0" name="Line 64"/>
            <p:cNvSpPr>
              <a:spLocks noChangeShapeType="1"/>
            </p:cNvSpPr>
            <p:nvPr/>
          </p:nvSpPr>
          <p:spPr bwMode="auto">
            <a:xfrm>
              <a:off x="3800" y="1974"/>
              <a:ext cx="556" cy="0"/>
            </a:xfrm>
            <a:prstGeom prst="line">
              <a:avLst/>
            </a:pr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1" name="Line 65"/>
            <p:cNvSpPr>
              <a:spLocks noChangeShapeType="1"/>
            </p:cNvSpPr>
            <p:nvPr/>
          </p:nvSpPr>
          <p:spPr bwMode="auto">
            <a:xfrm>
              <a:off x="4356" y="1974"/>
              <a:ext cx="0" cy="66"/>
            </a:xfrm>
            <a:prstGeom prst="line">
              <a:avLst/>
            </a:pr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2" name="Freeform 66"/>
            <p:cNvSpPr>
              <a:spLocks/>
            </p:cNvSpPr>
            <p:nvPr/>
          </p:nvSpPr>
          <p:spPr bwMode="auto">
            <a:xfrm>
              <a:off x="3770" y="1842"/>
              <a:ext cx="60" cy="61"/>
            </a:xfrm>
            <a:custGeom>
              <a:avLst/>
              <a:gdLst>
                <a:gd name="T0" fmla="*/ 120 w 240"/>
                <a:gd name="T1" fmla="*/ 0 h 240"/>
                <a:gd name="T2" fmla="*/ 0 w 240"/>
                <a:gd name="T3" fmla="*/ 240 h 240"/>
                <a:gd name="T4" fmla="*/ 240 w 240"/>
                <a:gd name="T5" fmla="*/ 240 h 240"/>
                <a:gd name="T6" fmla="*/ 120 w 240"/>
                <a:gd name="T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0" y="240"/>
                  </a:lnTo>
                  <a:lnTo>
                    <a:pt x="240" y="24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EFFAFF"/>
            </a:solidFill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3" name="Freeform 67"/>
            <p:cNvSpPr>
              <a:spLocks/>
            </p:cNvSpPr>
            <p:nvPr/>
          </p:nvSpPr>
          <p:spPr bwMode="auto">
            <a:xfrm>
              <a:off x="3770" y="1842"/>
              <a:ext cx="60" cy="61"/>
            </a:xfrm>
            <a:custGeom>
              <a:avLst/>
              <a:gdLst>
                <a:gd name="T0" fmla="*/ 120 w 240"/>
                <a:gd name="T1" fmla="*/ 0 h 240"/>
                <a:gd name="T2" fmla="*/ 0 w 240"/>
                <a:gd name="T3" fmla="*/ 240 h 240"/>
                <a:gd name="T4" fmla="*/ 240 w 240"/>
                <a:gd name="T5" fmla="*/ 240 h 240"/>
                <a:gd name="T6" fmla="*/ 120 w 240"/>
                <a:gd name="T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0" y="240"/>
                  </a:lnTo>
                  <a:lnTo>
                    <a:pt x="240" y="240"/>
                  </a:lnTo>
                  <a:lnTo>
                    <a:pt x="120" y="0"/>
                  </a:lnTo>
                  <a:close/>
                </a:path>
              </a:pathLst>
            </a:cu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96268269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Résolution du problème 3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fr-FR" sz="1800" dirty="0"/>
              <a:t>Problèmes</a:t>
            </a:r>
          </a:p>
          <a:p>
            <a:pPr marL="800100" lvl="1" indent="-342900">
              <a:lnSpc>
                <a:spcPct val="80000"/>
              </a:lnSpc>
              <a:buFont typeface="+mj-lt"/>
              <a:buAutoNum type="arabicPeriod"/>
            </a:pPr>
            <a:r>
              <a:rPr lang="fr-FR" sz="1600" strike="sngStrike" dirty="0">
                <a:solidFill>
                  <a:srgbClr val="00B050"/>
                </a:solidFill>
              </a:rPr>
              <a:t>La classe </a:t>
            </a:r>
            <a:r>
              <a:rPr lang="fr-FR" sz="1600" strike="sngStrike" dirty="0" err="1">
                <a:solidFill>
                  <a:srgbClr val="00B050"/>
                </a:solidFill>
                <a:latin typeface="Consolas" panose="020B0609020204030204" pitchFamily="49" charset="0"/>
              </a:rPr>
              <a:t>CData</a:t>
            </a:r>
            <a:r>
              <a:rPr lang="fr-FR" sz="1600" strike="sngStrike" dirty="0">
                <a:solidFill>
                  <a:srgbClr val="00B050"/>
                </a:solidFill>
              </a:rPr>
              <a:t> a la responsabilité de s’enregistrer</a:t>
            </a:r>
          </a:p>
          <a:p>
            <a:pPr marL="800100" lvl="1" indent="-342900">
              <a:lnSpc>
                <a:spcPct val="80000"/>
              </a:lnSpc>
              <a:buFont typeface="+mj-lt"/>
              <a:buAutoNum type="arabicPeriod"/>
            </a:pPr>
            <a:r>
              <a:rPr lang="fr-FR" sz="1600" strike="sngStrike" dirty="0">
                <a:solidFill>
                  <a:srgbClr val="00B050"/>
                </a:solidFill>
              </a:rPr>
              <a:t>La classe </a:t>
            </a:r>
            <a:r>
              <a:rPr lang="fr-FR" sz="1600" strike="sngStrike" dirty="0" err="1">
                <a:solidFill>
                  <a:srgbClr val="00B050"/>
                </a:solidFill>
                <a:latin typeface="Consolas" panose="020B0609020204030204" pitchFamily="49" charset="0"/>
              </a:rPr>
              <a:t>CData</a:t>
            </a:r>
            <a:r>
              <a:rPr lang="fr-FR" sz="1600" strike="sngStrike" dirty="0">
                <a:solidFill>
                  <a:srgbClr val="00B050"/>
                </a:solidFill>
              </a:rPr>
              <a:t> aura la responsabilité d’enregistrer la sous donnée de type </a:t>
            </a:r>
            <a:r>
              <a:rPr lang="fr-FR" sz="1600" strike="sngStrike" dirty="0" err="1">
                <a:solidFill>
                  <a:srgbClr val="00B050"/>
                </a:solidFill>
                <a:latin typeface="Consolas" panose="020B0609020204030204" pitchFamily="49" charset="0"/>
              </a:rPr>
              <a:t>CSubData</a:t>
            </a:r>
            <a:endParaRPr lang="fr-FR" sz="1600" strike="sngStrike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804863" lvl="1" indent="-347663">
              <a:lnSpc>
                <a:spcPct val="80000"/>
              </a:lnSpc>
              <a:buNone/>
            </a:pPr>
            <a:r>
              <a:rPr lang="fr-FR" sz="1200" strike="sngStrike" dirty="0">
                <a:solidFill>
                  <a:srgbClr val="00B050"/>
                </a:solidFill>
              </a:rPr>
              <a:t>2-bis.</a:t>
            </a:r>
            <a:r>
              <a:rPr lang="fr-FR" sz="1600" strike="sngStrike" dirty="0">
                <a:solidFill>
                  <a:srgbClr val="00B050"/>
                </a:solidFill>
              </a:rPr>
              <a:t>	La fonction </a:t>
            </a:r>
            <a:r>
              <a:rPr lang="fr-FR" sz="1600" strike="sngStrike" dirty="0" err="1">
                <a:solidFill>
                  <a:srgbClr val="00B050"/>
                </a:solidFill>
                <a:latin typeface="Consolas" panose="020B0609020204030204" pitchFamily="49" charset="0"/>
              </a:rPr>
              <a:t>Saver</a:t>
            </a:r>
            <a:r>
              <a:rPr lang="fr-FR" sz="1600" strike="sngStrike" dirty="0">
                <a:solidFill>
                  <a:srgbClr val="00B050"/>
                </a:solidFill>
                <a:latin typeface="Consolas" panose="020B0609020204030204" pitchFamily="49" charset="0"/>
              </a:rPr>
              <a:t>::</a:t>
            </a:r>
            <a:r>
              <a:rPr lang="fr-FR" sz="1600" strike="sngStrike" dirty="0" err="1">
                <a:solidFill>
                  <a:srgbClr val="00B050"/>
                </a:solidFill>
                <a:latin typeface="Consolas" panose="020B0609020204030204" pitchFamily="49" charset="0"/>
              </a:rPr>
              <a:t>save</a:t>
            </a:r>
            <a:r>
              <a:rPr lang="fr-FR" sz="1600" strike="sngStrike" dirty="0">
                <a:solidFill>
                  <a:srgbClr val="00B050"/>
                </a:solidFill>
              </a:rPr>
              <a:t> a la responsabilité d’enregistrer la donnée ET la sous donnée. </a:t>
            </a:r>
            <a:r>
              <a:rPr lang="fr-FR" sz="1600" strike="sngStrike" dirty="0">
                <a:solidFill>
                  <a:srgbClr val="00B050"/>
                </a:solidFill>
                <a:sym typeface="Wingdings" panose="05000000000000000000" pitchFamily="2" charset="2"/>
              </a:rPr>
              <a:t> problématique en cas de composition complexe, comme une hiérarchie d’objet par exemple.</a:t>
            </a:r>
          </a:p>
          <a:p>
            <a:pPr marL="804863" lvl="1" indent="-347663">
              <a:lnSpc>
                <a:spcPct val="80000"/>
              </a:lnSpc>
              <a:buNone/>
            </a:pPr>
            <a:r>
              <a:rPr lang="fr-FR" sz="1200" strike="sngStrike" dirty="0">
                <a:solidFill>
                  <a:srgbClr val="00B050"/>
                </a:solidFill>
              </a:rPr>
              <a:t>2-ter.</a:t>
            </a:r>
            <a:r>
              <a:rPr lang="fr-FR" sz="1600" strike="sngStrike" dirty="0">
                <a:solidFill>
                  <a:srgbClr val="00B050"/>
                </a:solidFill>
              </a:rPr>
              <a:t>	La fonction </a:t>
            </a:r>
            <a:r>
              <a:rPr lang="fr-FR" sz="1600" strike="sngStrike" dirty="0" err="1">
                <a:solidFill>
                  <a:srgbClr val="00B050"/>
                </a:solidFill>
                <a:latin typeface="Consolas" panose="020B0609020204030204" pitchFamily="49" charset="0"/>
              </a:rPr>
              <a:t>CData</a:t>
            </a:r>
            <a:r>
              <a:rPr lang="fr-FR" sz="1600" strike="sngStrike" dirty="0">
                <a:solidFill>
                  <a:srgbClr val="00B050"/>
                </a:solidFill>
                <a:latin typeface="Consolas" panose="020B0609020204030204" pitchFamily="49" charset="0"/>
              </a:rPr>
              <a:t>::</a:t>
            </a:r>
            <a:r>
              <a:rPr lang="fr-FR" sz="1600" strike="sngStrike" dirty="0" err="1">
                <a:solidFill>
                  <a:srgbClr val="00B050"/>
                </a:solidFill>
                <a:latin typeface="Consolas" panose="020B0609020204030204" pitchFamily="49" charset="0"/>
              </a:rPr>
              <a:t>save</a:t>
            </a:r>
            <a:r>
              <a:rPr lang="fr-FR" sz="1600" strike="sngStrike" dirty="0">
                <a:solidFill>
                  <a:srgbClr val="00B050"/>
                </a:solidFill>
              </a:rPr>
              <a:t> a la responsabilité de déléguer l’enregistrement d’un objet </a:t>
            </a:r>
            <a:r>
              <a:rPr lang="fr-FR" sz="1600" strike="sngStrike" dirty="0" err="1">
                <a:solidFill>
                  <a:srgbClr val="00B050"/>
                </a:solidFill>
                <a:latin typeface="Consolas" panose="020B0609020204030204" pitchFamily="49" charset="0"/>
              </a:rPr>
              <a:t>CSubData</a:t>
            </a:r>
            <a:r>
              <a:rPr lang="fr-FR" sz="1600" strike="sngStrike" dirty="0">
                <a:solidFill>
                  <a:srgbClr val="00B050"/>
                </a:solidFill>
              </a:rPr>
              <a:t>. </a:t>
            </a:r>
            <a:r>
              <a:rPr lang="fr-FR" sz="1600" strike="sngStrike" dirty="0">
                <a:solidFill>
                  <a:srgbClr val="00B050"/>
                </a:solidFill>
                <a:sym typeface="Wingdings" panose="05000000000000000000" pitchFamily="2" charset="2"/>
              </a:rPr>
              <a:t> Si l’objet </a:t>
            </a:r>
            <a:r>
              <a:rPr lang="fr-FR" sz="1600" strike="sngStrike" dirty="0" err="1">
                <a:solidFill>
                  <a:srgbClr val="00B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CSubData</a:t>
            </a:r>
            <a:r>
              <a:rPr lang="fr-FR" sz="1600" strike="sngStrike" dirty="0">
                <a:solidFill>
                  <a:srgbClr val="00B050"/>
                </a:solidFill>
                <a:sym typeface="Wingdings" panose="05000000000000000000" pitchFamily="2" charset="2"/>
              </a:rPr>
              <a:t> est également un objet composite, alors il faudra aussi déléguer l’enregistrement de ses sous-objets.</a:t>
            </a:r>
            <a:endParaRPr lang="fr-FR" sz="1600" strike="sngStrike" dirty="0">
              <a:solidFill>
                <a:srgbClr val="00B050"/>
              </a:solidFill>
            </a:endParaRPr>
          </a:p>
          <a:p>
            <a:pPr marL="800100" lvl="1" indent="-342900">
              <a:lnSpc>
                <a:spcPct val="80000"/>
              </a:lnSpc>
              <a:buFont typeface="+mj-lt"/>
              <a:buAutoNum type="arabicPeriod" startAt="3"/>
            </a:pPr>
            <a:r>
              <a:rPr lang="fr-FR" sz="1600" strike="sngStrike" dirty="0">
                <a:solidFill>
                  <a:srgbClr val="00B050"/>
                </a:solidFill>
              </a:rPr>
              <a:t>Si plusieurs formats de fichiers sont à gérer, il faudra autant de fonctions que de formats à supporter</a:t>
            </a:r>
          </a:p>
          <a:p>
            <a:pPr marL="800100" lvl="1" indent="-342900">
              <a:lnSpc>
                <a:spcPct val="80000"/>
              </a:lnSpc>
              <a:buFont typeface="+mj-lt"/>
              <a:buAutoNum type="arabicPeriod" startAt="3"/>
            </a:pPr>
            <a:r>
              <a:rPr lang="fr-FR" sz="1600" dirty="0"/>
              <a:t>Il faudra donc ajouter sur le même modèle une méthode </a:t>
            </a:r>
            <a:r>
              <a:rPr lang="fr-FR" sz="1600" dirty="0" err="1">
                <a:latin typeface="Consolas" panose="020B0609020204030204" pitchFamily="49" charset="0"/>
              </a:rPr>
              <a:t>load</a:t>
            </a:r>
            <a:r>
              <a:rPr lang="fr-FR" sz="1600" dirty="0">
                <a:latin typeface="Consolas" panose="020B0609020204030204" pitchFamily="49" charset="0"/>
              </a:rPr>
              <a:t>()</a:t>
            </a:r>
            <a:r>
              <a:rPr lang="fr-FR" sz="1600" dirty="0"/>
              <a:t> pour permettre le </a:t>
            </a:r>
            <a:r>
              <a:rPr lang="fr-FR" sz="1600" dirty="0" smtClean="0"/>
              <a:t>chargement</a:t>
            </a:r>
            <a:endParaRPr lang="fr-FR" sz="16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Benjamin ALBOUY-KISSI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63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fr-FR" sz="1000">
                <a:solidFill>
                  <a:srgbClr val="2F4E6C"/>
                </a:solidFill>
              </a:rPr>
              <a:t>Model – View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Patron MVC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Patron Modèle – Vue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Les modèles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Les éléments 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Les vues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Les délégués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Implémentation dans Qt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Exemple</a:t>
            </a:r>
          </a:p>
          <a:p>
            <a:pPr lvl="0"/>
            <a:r>
              <a:rPr lang="fr-FR" sz="1000">
                <a:solidFill>
                  <a:srgbClr val="2F4E6C"/>
                </a:solidFill>
              </a:rPr>
              <a:t>Annuler – Rétablir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Contexte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Le pattern Commande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Exemple</a:t>
            </a:r>
          </a:p>
          <a:p>
            <a:pPr lvl="0"/>
            <a:r>
              <a:rPr lang="fr-FR" sz="1000">
                <a:solidFill>
                  <a:srgbClr val="2F4E6C"/>
                </a:solidFill>
              </a:rPr>
              <a:t>Graphismes optimisés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Mécanisme Graphics View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La scène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La vue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Les éléments graphiques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Les classes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Exemple</a:t>
            </a:r>
          </a:p>
          <a:p>
            <a:pPr lvl="0"/>
            <a:r>
              <a:rPr lang="fr-FR" sz="1000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Sérialisation</a:t>
            </a:r>
          </a:p>
          <a:p>
            <a:pPr lvl="1"/>
            <a:r>
              <a:rPr lang="fr-FR" sz="900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Exemple</a:t>
            </a:r>
          </a:p>
          <a:p>
            <a:pPr lvl="1"/>
            <a:r>
              <a:rPr lang="fr-FR" sz="900">
                <a:solidFill>
                  <a:srgbClr val="79D2FF"/>
                </a:solidFill>
              </a:rPr>
              <a:t>Le pattern visiteur</a:t>
            </a:r>
            <a:endParaRPr lang="fr-FR" sz="900" dirty="0">
              <a:solidFill>
                <a:srgbClr val="79D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60461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Résolution du problème 4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Le processus de sérialisation est le même qu’il s’agisse d’enregistrer ou de charger l’information. Le fichier est accédé dans le même ordre.</a:t>
            </a:r>
          </a:p>
          <a:p>
            <a:pPr lvl="1"/>
            <a:r>
              <a:rPr lang="fr-FR" sz="1400" dirty="0" smtClean="0"/>
              <a:t>Plutôt que d’identifier la méthode sous le nom de </a:t>
            </a:r>
            <a:r>
              <a:rPr lang="fr-FR" sz="1400" dirty="0" err="1" smtClean="0">
                <a:latin typeface="Consolas" panose="020B0609020204030204" pitchFamily="49" charset="0"/>
              </a:rPr>
              <a:t>save</a:t>
            </a:r>
            <a:r>
              <a:rPr lang="fr-FR" sz="1400" dirty="0" smtClean="0"/>
              <a:t>, identifions là sous le nom de </a:t>
            </a:r>
            <a:r>
              <a:rPr lang="fr-FR" sz="1400" dirty="0" err="1" smtClean="0">
                <a:latin typeface="Consolas" panose="020B0609020204030204" pitchFamily="49" charset="0"/>
              </a:rPr>
              <a:t>serialize</a:t>
            </a:r>
            <a:endParaRPr lang="fr-FR" sz="1400" dirty="0" smtClean="0">
              <a:latin typeface="Consolas" panose="020B0609020204030204" pitchFamily="49" charset="0"/>
            </a:endParaRPr>
          </a:p>
          <a:p>
            <a:pPr lvl="1"/>
            <a:r>
              <a:rPr lang="fr-FR" sz="1400" dirty="0" smtClean="0"/>
              <a:t>Renommons également l’interface </a:t>
            </a:r>
            <a:r>
              <a:rPr lang="fr-FR" sz="1400" dirty="0" err="1" smtClean="0">
                <a:latin typeface="Consolas" panose="020B0609020204030204" pitchFamily="49" charset="0"/>
              </a:rPr>
              <a:t>ISaver</a:t>
            </a:r>
            <a:r>
              <a:rPr lang="fr-FR" sz="1400" dirty="0" smtClean="0"/>
              <a:t> en </a:t>
            </a:r>
            <a:r>
              <a:rPr lang="fr-FR" sz="1400" dirty="0" err="1" smtClean="0">
                <a:latin typeface="Consolas" panose="020B0609020204030204" pitchFamily="49" charset="0"/>
              </a:rPr>
              <a:t>ISerializer</a:t>
            </a:r>
            <a:endParaRPr lang="fr-FR" sz="1400" dirty="0">
              <a:latin typeface="Consolas" panose="020B0609020204030204" pitchFamily="49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Benjamin ALBOUY-KISSI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64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fr-FR" sz="1000">
                <a:solidFill>
                  <a:srgbClr val="2F4E6C"/>
                </a:solidFill>
              </a:rPr>
              <a:t>Model – View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Patron MVC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Patron Modèle – Vue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Les modèles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Les éléments 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Les vues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Les délégués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Implémentation dans Qt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Exemple</a:t>
            </a:r>
          </a:p>
          <a:p>
            <a:pPr lvl="0"/>
            <a:r>
              <a:rPr lang="fr-FR" sz="1000">
                <a:solidFill>
                  <a:srgbClr val="2F4E6C"/>
                </a:solidFill>
              </a:rPr>
              <a:t>Annuler – Rétablir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Contexte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Le pattern Commande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Exemple</a:t>
            </a:r>
          </a:p>
          <a:p>
            <a:pPr lvl="0"/>
            <a:r>
              <a:rPr lang="fr-FR" sz="1000">
                <a:solidFill>
                  <a:srgbClr val="2F4E6C"/>
                </a:solidFill>
              </a:rPr>
              <a:t>Graphismes optimisés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Mécanisme Graphics View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La scène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La vue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Les éléments graphiques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Les classes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Exemple</a:t>
            </a:r>
          </a:p>
          <a:p>
            <a:pPr lvl="0"/>
            <a:r>
              <a:rPr lang="fr-FR" sz="1000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Sérialisation</a:t>
            </a:r>
          </a:p>
          <a:p>
            <a:pPr lvl="1"/>
            <a:r>
              <a:rPr lang="fr-FR" sz="900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Exemple</a:t>
            </a:r>
          </a:p>
          <a:p>
            <a:pPr lvl="1"/>
            <a:r>
              <a:rPr lang="fr-FR" sz="900">
                <a:solidFill>
                  <a:srgbClr val="79D2FF"/>
                </a:solidFill>
              </a:rPr>
              <a:t>Le pattern visiteur</a:t>
            </a:r>
            <a:endParaRPr lang="fr-FR" sz="900" dirty="0">
              <a:solidFill>
                <a:srgbClr val="79D2FF"/>
              </a:solidFill>
            </a:endParaRPr>
          </a:p>
        </p:txBody>
      </p:sp>
      <p:grpSp>
        <p:nvGrpSpPr>
          <p:cNvPr id="9" name="Group 4"/>
          <p:cNvGrpSpPr>
            <a:grpSpLocks noChangeAspect="1"/>
          </p:cNvGrpSpPr>
          <p:nvPr/>
        </p:nvGrpSpPr>
        <p:grpSpPr bwMode="auto">
          <a:xfrm>
            <a:off x="1627189" y="2610676"/>
            <a:ext cx="7423697" cy="2201728"/>
            <a:chOff x="1025" y="882"/>
            <a:chExt cx="4943" cy="1466"/>
          </a:xfrm>
        </p:grpSpPr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1025" y="1549"/>
              <a:ext cx="1110" cy="708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1025" y="1549"/>
              <a:ext cx="1110" cy="708"/>
            </a:xfrm>
            <a:prstGeom prst="rect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>
              <a:off x="1025" y="1630"/>
              <a:ext cx="111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1035" y="1656"/>
              <a:ext cx="168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-a : int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1035" y="1737"/>
              <a:ext cx="545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-subData : CSubData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Line 11"/>
            <p:cNvSpPr>
              <a:spLocks noChangeShapeType="1"/>
            </p:cNvSpPr>
            <p:nvPr/>
          </p:nvSpPr>
          <p:spPr bwMode="auto">
            <a:xfrm>
              <a:off x="1025" y="1812"/>
              <a:ext cx="111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1035" y="1838"/>
              <a:ext cx="316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+getA() : int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1035" y="1919"/>
              <a:ext cx="495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+setA(a : int) : void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1035" y="2000"/>
              <a:ext cx="692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+getSubData() : CSubData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15"/>
            <p:cNvSpPr>
              <a:spLocks noChangeArrowheads="1"/>
            </p:cNvSpPr>
            <p:nvPr/>
          </p:nvSpPr>
          <p:spPr bwMode="auto">
            <a:xfrm>
              <a:off x="1035" y="2081"/>
              <a:ext cx="1058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+setSubData(subData : CSubData) : void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1028" y="2146"/>
              <a:ext cx="1104" cy="81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1035" y="2162"/>
              <a:ext cx="1019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</a:t>
              </a:r>
              <a:r>
                <a:rPr kumimoji="0" lang="fr-FR" altLang="fr-FR" sz="7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serialize</a:t>
              </a:r>
              <a:r>
                <a:rPr kumimoji="0" lang="fr-FR" altLang="fr-FR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(</a:t>
              </a:r>
              <a:r>
                <a:rPr kumimoji="0" lang="fr-FR" altLang="fr-FR" sz="7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serializer</a:t>
              </a:r>
              <a:r>
                <a:rPr kumimoji="0" lang="fr-FR" altLang="fr-FR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 : </a:t>
              </a:r>
              <a:r>
                <a:rPr kumimoji="0" lang="fr-FR" altLang="fr-FR" sz="7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ISerializer</a:t>
              </a:r>
              <a:r>
                <a:rPr kumimoji="0" lang="fr-FR" altLang="fr-FR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&amp;) : </a:t>
              </a:r>
              <a:r>
                <a:rPr kumimoji="0" lang="fr-FR" altLang="fr-FR" sz="7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void</a:t>
              </a:r>
              <a:endPara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1494" y="1565"/>
              <a:ext cx="169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CData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19"/>
            <p:cNvSpPr>
              <a:spLocks noChangeArrowheads="1"/>
            </p:cNvSpPr>
            <p:nvPr/>
          </p:nvSpPr>
          <p:spPr bwMode="auto">
            <a:xfrm>
              <a:off x="2679" y="1549"/>
              <a:ext cx="1070" cy="465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26" name="Rectangle 20"/>
            <p:cNvSpPr>
              <a:spLocks noChangeArrowheads="1"/>
            </p:cNvSpPr>
            <p:nvPr/>
          </p:nvSpPr>
          <p:spPr bwMode="auto">
            <a:xfrm>
              <a:off x="2679" y="1549"/>
              <a:ext cx="1070" cy="465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27" name="Line 21"/>
            <p:cNvSpPr>
              <a:spLocks noChangeShapeType="1"/>
            </p:cNvSpPr>
            <p:nvPr/>
          </p:nvSpPr>
          <p:spPr bwMode="auto">
            <a:xfrm>
              <a:off x="2679" y="1630"/>
              <a:ext cx="107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2690" y="1656"/>
              <a:ext cx="284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-a : double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Line 23"/>
            <p:cNvSpPr>
              <a:spLocks noChangeShapeType="1"/>
            </p:cNvSpPr>
            <p:nvPr/>
          </p:nvSpPr>
          <p:spPr bwMode="auto">
            <a:xfrm>
              <a:off x="2679" y="1731"/>
              <a:ext cx="107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30" name="Rectangle 24"/>
            <p:cNvSpPr>
              <a:spLocks noChangeArrowheads="1"/>
            </p:cNvSpPr>
            <p:nvPr/>
          </p:nvSpPr>
          <p:spPr bwMode="auto">
            <a:xfrm>
              <a:off x="2690" y="1757"/>
              <a:ext cx="432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+getA() : double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Rectangle 25"/>
            <p:cNvSpPr>
              <a:spLocks noChangeArrowheads="1"/>
            </p:cNvSpPr>
            <p:nvPr/>
          </p:nvSpPr>
          <p:spPr bwMode="auto">
            <a:xfrm>
              <a:off x="2690" y="1838"/>
              <a:ext cx="612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+setA(a : double) : void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Rectangle 26"/>
            <p:cNvSpPr>
              <a:spLocks noChangeArrowheads="1"/>
            </p:cNvSpPr>
            <p:nvPr/>
          </p:nvSpPr>
          <p:spPr bwMode="auto">
            <a:xfrm>
              <a:off x="2682" y="1903"/>
              <a:ext cx="1064" cy="81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33" name="Rectangle 27"/>
            <p:cNvSpPr>
              <a:spLocks noChangeArrowheads="1"/>
            </p:cNvSpPr>
            <p:nvPr/>
          </p:nvSpPr>
          <p:spPr bwMode="auto">
            <a:xfrm>
              <a:off x="2690" y="1919"/>
              <a:ext cx="1019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+serialize(serializer : ISerializer&amp;) : void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28"/>
            <p:cNvSpPr>
              <a:spLocks noChangeArrowheads="1"/>
            </p:cNvSpPr>
            <p:nvPr/>
          </p:nvSpPr>
          <p:spPr bwMode="auto">
            <a:xfrm>
              <a:off x="3068" y="1565"/>
              <a:ext cx="275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CSubData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Rectangle 29"/>
            <p:cNvSpPr>
              <a:spLocks noChangeArrowheads="1"/>
            </p:cNvSpPr>
            <p:nvPr/>
          </p:nvSpPr>
          <p:spPr bwMode="auto">
            <a:xfrm>
              <a:off x="4460" y="882"/>
              <a:ext cx="1044" cy="364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37" name="Line 31"/>
            <p:cNvSpPr>
              <a:spLocks noChangeShapeType="1"/>
            </p:cNvSpPr>
            <p:nvPr/>
          </p:nvSpPr>
          <p:spPr bwMode="auto">
            <a:xfrm>
              <a:off x="4460" y="963"/>
              <a:ext cx="1044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38" name="Line 32"/>
            <p:cNvSpPr>
              <a:spLocks noChangeShapeType="1"/>
            </p:cNvSpPr>
            <p:nvPr/>
          </p:nvSpPr>
          <p:spPr bwMode="auto">
            <a:xfrm>
              <a:off x="4460" y="1044"/>
              <a:ext cx="1044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39" name="Rectangle 33"/>
            <p:cNvSpPr>
              <a:spLocks noChangeArrowheads="1"/>
            </p:cNvSpPr>
            <p:nvPr/>
          </p:nvSpPr>
          <p:spPr bwMode="auto">
            <a:xfrm>
              <a:off x="4470" y="1070"/>
              <a:ext cx="805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0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</a:t>
              </a:r>
              <a:r>
                <a:rPr kumimoji="0" lang="fr-FR" altLang="fr-FR" sz="700" b="0" i="1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serialize</a:t>
              </a:r>
              <a:r>
                <a:rPr kumimoji="0" lang="fr-FR" altLang="fr-FR" sz="700" b="0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(data : </a:t>
              </a:r>
              <a:r>
                <a:rPr kumimoji="0" lang="fr-FR" altLang="fr-FR" sz="700" b="0" i="1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CData</a:t>
              </a:r>
              <a:r>
                <a:rPr kumimoji="0" lang="fr-FR" altLang="fr-FR" sz="700" b="0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&amp;) : </a:t>
              </a:r>
              <a:r>
                <a:rPr kumimoji="0" lang="fr-FR" altLang="fr-FR" sz="700" b="0" i="1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void</a:t>
              </a:r>
              <a:endPara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Rectangle 34"/>
            <p:cNvSpPr>
              <a:spLocks noChangeArrowheads="1"/>
            </p:cNvSpPr>
            <p:nvPr/>
          </p:nvSpPr>
          <p:spPr bwMode="auto">
            <a:xfrm>
              <a:off x="4470" y="1151"/>
              <a:ext cx="980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+serialize(subdata : CSubData&amp;) : vo...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Rectangle 35"/>
            <p:cNvSpPr>
              <a:spLocks noChangeArrowheads="1"/>
            </p:cNvSpPr>
            <p:nvPr/>
          </p:nvSpPr>
          <p:spPr bwMode="auto">
            <a:xfrm>
              <a:off x="4838" y="898"/>
              <a:ext cx="282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ISerializer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Rectangle 36"/>
            <p:cNvSpPr>
              <a:spLocks noChangeArrowheads="1"/>
            </p:cNvSpPr>
            <p:nvPr/>
          </p:nvSpPr>
          <p:spPr bwMode="auto">
            <a:xfrm>
              <a:off x="3920" y="1453"/>
              <a:ext cx="948" cy="364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44" name="Line 38"/>
            <p:cNvSpPr>
              <a:spLocks noChangeShapeType="1"/>
            </p:cNvSpPr>
            <p:nvPr/>
          </p:nvSpPr>
          <p:spPr bwMode="auto">
            <a:xfrm>
              <a:off x="3920" y="1534"/>
              <a:ext cx="94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45" name="Line 39"/>
            <p:cNvSpPr>
              <a:spLocks noChangeShapeType="1"/>
            </p:cNvSpPr>
            <p:nvPr/>
          </p:nvSpPr>
          <p:spPr bwMode="auto">
            <a:xfrm>
              <a:off x="3920" y="1615"/>
              <a:ext cx="94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46" name="Rectangle 40"/>
            <p:cNvSpPr>
              <a:spLocks noChangeArrowheads="1"/>
            </p:cNvSpPr>
            <p:nvPr/>
          </p:nvSpPr>
          <p:spPr bwMode="auto">
            <a:xfrm>
              <a:off x="3930" y="1641"/>
              <a:ext cx="812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+serialize(data : CData&amp;) : void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Rectangle 41"/>
            <p:cNvSpPr>
              <a:spLocks noChangeArrowheads="1"/>
            </p:cNvSpPr>
            <p:nvPr/>
          </p:nvSpPr>
          <p:spPr bwMode="auto">
            <a:xfrm>
              <a:off x="3930" y="1722"/>
              <a:ext cx="917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+serialize(subdata : CSubData&amp;) :...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Rectangle 42"/>
            <p:cNvSpPr>
              <a:spLocks noChangeArrowheads="1"/>
            </p:cNvSpPr>
            <p:nvPr/>
          </p:nvSpPr>
          <p:spPr bwMode="auto">
            <a:xfrm>
              <a:off x="4218" y="1469"/>
              <a:ext cx="343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CJsonWriter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43"/>
            <p:cNvSpPr>
              <a:spLocks noChangeArrowheads="1"/>
            </p:cNvSpPr>
            <p:nvPr/>
          </p:nvSpPr>
          <p:spPr bwMode="auto">
            <a:xfrm>
              <a:off x="5020" y="1453"/>
              <a:ext cx="948" cy="364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51" name="Line 45"/>
            <p:cNvSpPr>
              <a:spLocks noChangeShapeType="1"/>
            </p:cNvSpPr>
            <p:nvPr/>
          </p:nvSpPr>
          <p:spPr bwMode="auto">
            <a:xfrm>
              <a:off x="5020" y="1534"/>
              <a:ext cx="94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52" name="Line 46"/>
            <p:cNvSpPr>
              <a:spLocks noChangeShapeType="1"/>
            </p:cNvSpPr>
            <p:nvPr/>
          </p:nvSpPr>
          <p:spPr bwMode="auto">
            <a:xfrm>
              <a:off x="5020" y="1615"/>
              <a:ext cx="94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53" name="Rectangle 47"/>
            <p:cNvSpPr>
              <a:spLocks noChangeArrowheads="1"/>
            </p:cNvSpPr>
            <p:nvPr/>
          </p:nvSpPr>
          <p:spPr bwMode="auto">
            <a:xfrm>
              <a:off x="5030" y="1641"/>
              <a:ext cx="812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+serialize(data : CData&amp;) : void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48"/>
            <p:cNvSpPr>
              <a:spLocks noChangeArrowheads="1"/>
            </p:cNvSpPr>
            <p:nvPr/>
          </p:nvSpPr>
          <p:spPr bwMode="auto">
            <a:xfrm>
              <a:off x="5030" y="1722"/>
              <a:ext cx="917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+serialize(subdata : CSubData&amp;) :...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49"/>
            <p:cNvSpPr>
              <a:spLocks noChangeArrowheads="1"/>
            </p:cNvSpPr>
            <p:nvPr/>
          </p:nvSpPr>
          <p:spPr bwMode="auto">
            <a:xfrm>
              <a:off x="5312" y="1469"/>
              <a:ext cx="345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CXMLWriter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50"/>
            <p:cNvSpPr>
              <a:spLocks noChangeArrowheads="1"/>
            </p:cNvSpPr>
            <p:nvPr/>
          </p:nvSpPr>
          <p:spPr bwMode="auto">
            <a:xfrm>
              <a:off x="3920" y="1984"/>
              <a:ext cx="948" cy="364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58" name="Line 52"/>
            <p:cNvSpPr>
              <a:spLocks noChangeShapeType="1"/>
            </p:cNvSpPr>
            <p:nvPr/>
          </p:nvSpPr>
          <p:spPr bwMode="auto">
            <a:xfrm>
              <a:off x="3920" y="2065"/>
              <a:ext cx="94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59" name="Line 53"/>
            <p:cNvSpPr>
              <a:spLocks noChangeShapeType="1"/>
            </p:cNvSpPr>
            <p:nvPr/>
          </p:nvSpPr>
          <p:spPr bwMode="auto">
            <a:xfrm>
              <a:off x="3920" y="2146"/>
              <a:ext cx="94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60" name="Rectangle 54"/>
            <p:cNvSpPr>
              <a:spLocks noChangeArrowheads="1"/>
            </p:cNvSpPr>
            <p:nvPr/>
          </p:nvSpPr>
          <p:spPr bwMode="auto">
            <a:xfrm>
              <a:off x="3930" y="2172"/>
              <a:ext cx="812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+serialize(data : CData&amp;) : void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" name="Rectangle 55"/>
            <p:cNvSpPr>
              <a:spLocks noChangeArrowheads="1"/>
            </p:cNvSpPr>
            <p:nvPr/>
          </p:nvSpPr>
          <p:spPr bwMode="auto">
            <a:xfrm>
              <a:off x="3930" y="2252"/>
              <a:ext cx="917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+serialize(subdata : CSubData&amp;) :...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Rectangle 56"/>
            <p:cNvSpPr>
              <a:spLocks noChangeArrowheads="1"/>
            </p:cNvSpPr>
            <p:nvPr/>
          </p:nvSpPr>
          <p:spPr bwMode="auto">
            <a:xfrm>
              <a:off x="4208" y="2000"/>
              <a:ext cx="360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CJsonReader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" name="Rectangle 57"/>
            <p:cNvSpPr>
              <a:spLocks noChangeArrowheads="1"/>
            </p:cNvSpPr>
            <p:nvPr/>
          </p:nvSpPr>
          <p:spPr bwMode="auto">
            <a:xfrm>
              <a:off x="5020" y="1984"/>
              <a:ext cx="948" cy="364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65" name="Line 59"/>
            <p:cNvSpPr>
              <a:spLocks noChangeShapeType="1"/>
            </p:cNvSpPr>
            <p:nvPr/>
          </p:nvSpPr>
          <p:spPr bwMode="auto">
            <a:xfrm>
              <a:off x="5020" y="2065"/>
              <a:ext cx="94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66" name="Line 60"/>
            <p:cNvSpPr>
              <a:spLocks noChangeShapeType="1"/>
            </p:cNvSpPr>
            <p:nvPr/>
          </p:nvSpPr>
          <p:spPr bwMode="auto">
            <a:xfrm>
              <a:off x="5020" y="2146"/>
              <a:ext cx="94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67" name="Rectangle 61"/>
            <p:cNvSpPr>
              <a:spLocks noChangeArrowheads="1"/>
            </p:cNvSpPr>
            <p:nvPr/>
          </p:nvSpPr>
          <p:spPr bwMode="auto">
            <a:xfrm>
              <a:off x="5030" y="2172"/>
              <a:ext cx="812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+serialize(data : CData&amp;) : void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" name="Rectangle 62"/>
            <p:cNvSpPr>
              <a:spLocks noChangeArrowheads="1"/>
            </p:cNvSpPr>
            <p:nvPr/>
          </p:nvSpPr>
          <p:spPr bwMode="auto">
            <a:xfrm>
              <a:off x="5030" y="2252"/>
              <a:ext cx="917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+serialize(subdata : CSubData&amp;) :...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" name="Rectangle 63"/>
            <p:cNvSpPr>
              <a:spLocks noChangeArrowheads="1"/>
            </p:cNvSpPr>
            <p:nvPr/>
          </p:nvSpPr>
          <p:spPr bwMode="auto">
            <a:xfrm>
              <a:off x="5307" y="2000"/>
              <a:ext cx="362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CXMLReader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" name="Rectangle 64"/>
            <p:cNvSpPr>
              <a:spLocks noChangeArrowheads="1"/>
            </p:cNvSpPr>
            <p:nvPr/>
          </p:nvSpPr>
          <p:spPr bwMode="auto">
            <a:xfrm>
              <a:off x="2357" y="1575"/>
              <a:ext cx="240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0" i="0" u="none" strike="noStrike" cap="none" normalizeH="0" baseline="0" smtClean="0">
                  <a:ln>
                    <a:noFill/>
                  </a:ln>
                  <a:solidFill>
                    <a:srgbClr val="EFFAFF"/>
                  </a:solidFill>
                  <a:effectLst/>
                  <a:latin typeface="Segoe UI" panose="020B0502040204020203" pitchFamily="34" charset="0"/>
                </a:rPr>
                <a:t>-subData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" name="Line 65"/>
            <p:cNvSpPr>
              <a:spLocks noChangeShapeType="1"/>
            </p:cNvSpPr>
            <p:nvPr/>
          </p:nvSpPr>
          <p:spPr bwMode="auto">
            <a:xfrm>
              <a:off x="2261" y="1661"/>
              <a:ext cx="383" cy="0"/>
            </a:xfrm>
            <a:prstGeom prst="line">
              <a:avLst/>
            </a:pr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72" name="Freeform 66"/>
            <p:cNvSpPr>
              <a:spLocks/>
            </p:cNvSpPr>
            <p:nvPr/>
          </p:nvSpPr>
          <p:spPr bwMode="auto">
            <a:xfrm>
              <a:off x="2140" y="1630"/>
              <a:ext cx="121" cy="61"/>
            </a:xfrm>
            <a:custGeom>
              <a:avLst/>
              <a:gdLst>
                <a:gd name="T0" fmla="*/ 0 w 480"/>
                <a:gd name="T1" fmla="*/ 120 h 240"/>
                <a:gd name="T2" fmla="*/ 240 w 480"/>
                <a:gd name="T3" fmla="*/ 240 h 240"/>
                <a:gd name="T4" fmla="*/ 480 w 480"/>
                <a:gd name="T5" fmla="*/ 120 h 240"/>
                <a:gd name="T6" fmla="*/ 240 w 480"/>
                <a:gd name="T7" fmla="*/ 0 h 240"/>
                <a:gd name="T8" fmla="*/ 0 w 480"/>
                <a:gd name="T9" fmla="*/ 12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0" h="240">
                  <a:moveTo>
                    <a:pt x="0" y="120"/>
                  </a:moveTo>
                  <a:lnTo>
                    <a:pt x="240" y="240"/>
                  </a:lnTo>
                  <a:lnTo>
                    <a:pt x="480" y="120"/>
                  </a:lnTo>
                  <a:lnTo>
                    <a:pt x="240" y="0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EFFAFF"/>
            </a:solidFill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73" name="Freeform 67"/>
            <p:cNvSpPr>
              <a:spLocks/>
            </p:cNvSpPr>
            <p:nvPr/>
          </p:nvSpPr>
          <p:spPr bwMode="auto">
            <a:xfrm>
              <a:off x="2140" y="1630"/>
              <a:ext cx="121" cy="61"/>
            </a:xfrm>
            <a:custGeom>
              <a:avLst/>
              <a:gdLst>
                <a:gd name="T0" fmla="*/ 0 w 480"/>
                <a:gd name="T1" fmla="*/ 120 h 240"/>
                <a:gd name="T2" fmla="*/ 240 w 480"/>
                <a:gd name="T3" fmla="*/ 240 h 240"/>
                <a:gd name="T4" fmla="*/ 480 w 480"/>
                <a:gd name="T5" fmla="*/ 120 h 240"/>
                <a:gd name="T6" fmla="*/ 240 w 480"/>
                <a:gd name="T7" fmla="*/ 0 h 240"/>
                <a:gd name="T8" fmla="*/ 0 w 480"/>
                <a:gd name="T9" fmla="*/ 12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0" h="240">
                  <a:moveTo>
                    <a:pt x="0" y="120"/>
                  </a:moveTo>
                  <a:lnTo>
                    <a:pt x="240" y="240"/>
                  </a:lnTo>
                  <a:lnTo>
                    <a:pt x="480" y="120"/>
                  </a:lnTo>
                  <a:lnTo>
                    <a:pt x="240" y="0"/>
                  </a:lnTo>
                  <a:lnTo>
                    <a:pt x="0" y="120"/>
                  </a:lnTo>
                  <a:close/>
                </a:path>
              </a:pathLst>
            </a:cu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74" name="Line 68"/>
            <p:cNvSpPr>
              <a:spLocks noChangeShapeType="1"/>
            </p:cNvSpPr>
            <p:nvPr/>
          </p:nvSpPr>
          <p:spPr bwMode="auto">
            <a:xfrm flipH="1" flipV="1">
              <a:off x="2584" y="1630"/>
              <a:ext cx="60" cy="31"/>
            </a:xfrm>
            <a:prstGeom prst="line">
              <a:avLst/>
            </a:pr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75" name="Line 69"/>
            <p:cNvSpPr>
              <a:spLocks noChangeShapeType="1"/>
            </p:cNvSpPr>
            <p:nvPr/>
          </p:nvSpPr>
          <p:spPr bwMode="auto">
            <a:xfrm flipH="1">
              <a:off x="2584" y="1661"/>
              <a:ext cx="60" cy="30"/>
            </a:xfrm>
            <a:prstGeom prst="line">
              <a:avLst/>
            </a:pr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76" name="Oval 70"/>
            <p:cNvSpPr>
              <a:spLocks noChangeArrowheads="1"/>
            </p:cNvSpPr>
            <p:nvPr/>
          </p:nvSpPr>
          <p:spPr bwMode="auto">
            <a:xfrm>
              <a:off x="2642" y="1644"/>
              <a:ext cx="32" cy="32"/>
            </a:xfrm>
            <a:prstGeom prst="ellipse">
              <a:avLst/>
            </a:prstGeom>
            <a:solidFill>
              <a:srgbClr val="EFF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77" name="Line 71"/>
            <p:cNvSpPr>
              <a:spLocks noChangeShapeType="1"/>
            </p:cNvSpPr>
            <p:nvPr/>
          </p:nvSpPr>
          <p:spPr bwMode="auto">
            <a:xfrm>
              <a:off x="4939" y="1251"/>
              <a:ext cx="0" cy="132"/>
            </a:xfrm>
            <a:prstGeom prst="line">
              <a:avLst/>
            </a:pr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78" name="Line 72"/>
            <p:cNvSpPr>
              <a:spLocks noChangeShapeType="1"/>
            </p:cNvSpPr>
            <p:nvPr/>
          </p:nvSpPr>
          <p:spPr bwMode="auto">
            <a:xfrm flipH="1">
              <a:off x="4409" y="1383"/>
              <a:ext cx="530" cy="0"/>
            </a:xfrm>
            <a:prstGeom prst="line">
              <a:avLst/>
            </a:pr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79" name="Line 73"/>
            <p:cNvSpPr>
              <a:spLocks noChangeShapeType="1"/>
            </p:cNvSpPr>
            <p:nvPr/>
          </p:nvSpPr>
          <p:spPr bwMode="auto">
            <a:xfrm>
              <a:off x="4409" y="1383"/>
              <a:ext cx="0" cy="65"/>
            </a:xfrm>
            <a:prstGeom prst="line">
              <a:avLst/>
            </a:pr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80" name="Freeform 74"/>
            <p:cNvSpPr>
              <a:spLocks/>
            </p:cNvSpPr>
            <p:nvPr/>
          </p:nvSpPr>
          <p:spPr bwMode="auto">
            <a:xfrm>
              <a:off x="4909" y="1251"/>
              <a:ext cx="60" cy="61"/>
            </a:xfrm>
            <a:custGeom>
              <a:avLst/>
              <a:gdLst>
                <a:gd name="T0" fmla="*/ 120 w 240"/>
                <a:gd name="T1" fmla="*/ 0 h 240"/>
                <a:gd name="T2" fmla="*/ 0 w 240"/>
                <a:gd name="T3" fmla="*/ 240 h 240"/>
                <a:gd name="T4" fmla="*/ 240 w 240"/>
                <a:gd name="T5" fmla="*/ 240 h 240"/>
                <a:gd name="T6" fmla="*/ 120 w 240"/>
                <a:gd name="T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0" y="240"/>
                  </a:lnTo>
                  <a:lnTo>
                    <a:pt x="240" y="24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EFFAFF"/>
            </a:solidFill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81" name="Freeform 75"/>
            <p:cNvSpPr>
              <a:spLocks/>
            </p:cNvSpPr>
            <p:nvPr/>
          </p:nvSpPr>
          <p:spPr bwMode="auto">
            <a:xfrm>
              <a:off x="4909" y="1251"/>
              <a:ext cx="60" cy="61"/>
            </a:xfrm>
            <a:custGeom>
              <a:avLst/>
              <a:gdLst>
                <a:gd name="T0" fmla="*/ 120 w 240"/>
                <a:gd name="T1" fmla="*/ 0 h 240"/>
                <a:gd name="T2" fmla="*/ 0 w 240"/>
                <a:gd name="T3" fmla="*/ 240 h 240"/>
                <a:gd name="T4" fmla="*/ 240 w 240"/>
                <a:gd name="T5" fmla="*/ 240 h 240"/>
                <a:gd name="T6" fmla="*/ 120 w 240"/>
                <a:gd name="T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0" y="240"/>
                  </a:lnTo>
                  <a:lnTo>
                    <a:pt x="240" y="240"/>
                  </a:lnTo>
                  <a:lnTo>
                    <a:pt x="120" y="0"/>
                  </a:lnTo>
                  <a:close/>
                </a:path>
              </a:pathLst>
            </a:cu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82" name="Line 76"/>
            <p:cNvSpPr>
              <a:spLocks noChangeShapeType="1"/>
            </p:cNvSpPr>
            <p:nvPr/>
          </p:nvSpPr>
          <p:spPr bwMode="auto">
            <a:xfrm>
              <a:off x="4939" y="1251"/>
              <a:ext cx="0" cy="132"/>
            </a:xfrm>
            <a:prstGeom prst="line">
              <a:avLst/>
            </a:pr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83" name="Line 77"/>
            <p:cNvSpPr>
              <a:spLocks noChangeShapeType="1"/>
            </p:cNvSpPr>
            <p:nvPr/>
          </p:nvSpPr>
          <p:spPr bwMode="auto">
            <a:xfrm>
              <a:off x="4939" y="1383"/>
              <a:ext cx="555" cy="0"/>
            </a:xfrm>
            <a:prstGeom prst="line">
              <a:avLst/>
            </a:pr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84" name="Line 78"/>
            <p:cNvSpPr>
              <a:spLocks noChangeShapeType="1"/>
            </p:cNvSpPr>
            <p:nvPr/>
          </p:nvSpPr>
          <p:spPr bwMode="auto">
            <a:xfrm>
              <a:off x="5494" y="1383"/>
              <a:ext cx="0" cy="65"/>
            </a:xfrm>
            <a:prstGeom prst="line">
              <a:avLst/>
            </a:pr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85" name="Freeform 79"/>
            <p:cNvSpPr>
              <a:spLocks/>
            </p:cNvSpPr>
            <p:nvPr/>
          </p:nvSpPr>
          <p:spPr bwMode="auto">
            <a:xfrm>
              <a:off x="4909" y="1251"/>
              <a:ext cx="60" cy="61"/>
            </a:xfrm>
            <a:custGeom>
              <a:avLst/>
              <a:gdLst>
                <a:gd name="T0" fmla="*/ 120 w 240"/>
                <a:gd name="T1" fmla="*/ 0 h 240"/>
                <a:gd name="T2" fmla="*/ 0 w 240"/>
                <a:gd name="T3" fmla="*/ 240 h 240"/>
                <a:gd name="T4" fmla="*/ 240 w 240"/>
                <a:gd name="T5" fmla="*/ 240 h 240"/>
                <a:gd name="T6" fmla="*/ 120 w 240"/>
                <a:gd name="T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0" y="240"/>
                  </a:lnTo>
                  <a:lnTo>
                    <a:pt x="240" y="24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EFFAFF"/>
            </a:solidFill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86" name="Freeform 80"/>
            <p:cNvSpPr>
              <a:spLocks/>
            </p:cNvSpPr>
            <p:nvPr/>
          </p:nvSpPr>
          <p:spPr bwMode="auto">
            <a:xfrm>
              <a:off x="4909" y="1251"/>
              <a:ext cx="60" cy="61"/>
            </a:xfrm>
            <a:custGeom>
              <a:avLst/>
              <a:gdLst>
                <a:gd name="T0" fmla="*/ 120 w 240"/>
                <a:gd name="T1" fmla="*/ 0 h 240"/>
                <a:gd name="T2" fmla="*/ 0 w 240"/>
                <a:gd name="T3" fmla="*/ 240 h 240"/>
                <a:gd name="T4" fmla="*/ 240 w 240"/>
                <a:gd name="T5" fmla="*/ 240 h 240"/>
                <a:gd name="T6" fmla="*/ 120 w 240"/>
                <a:gd name="T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0" y="240"/>
                  </a:lnTo>
                  <a:lnTo>
                    <a:pt x="240" y="240"/>
                  </a:lnTo>
                  <a:lnTo>
                    <a:pt x="120" y="0"/>
                  </a:lnTo>
                  <a:close/>
                </a:path>
              </a:pathLst>
            </a:cu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87" name="Line 81"/>
            <p:cNvSpPr>
              <a:spLocks noChangeShapeType="1"/>
            </p:cNvSpPr>
            <p:nvPr/>
          </p:nvSpPr>
          <p:spPr bwMode="auto">
            <a:xfrm>
              <a:off x="4939" y="1251"/>
              <a:ext cx="0" cy="647"/>
            </a:xfrm>
            <a:prstGeom prst="line">
              <a:avLst/>
            </a:pr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88" name="Line 82"/>
            <p:cNvSpPr>
              <a:spLocks noChangeShapeType="1"/>
            </p:cNvSpPr>
            <p:nvPr/>
          </p:nvSpPr>
          <p:spPr bwMode="auto">
            <a:xfrm flipH="1">
              <a:off x="4409" y="1898"/>
              <a:ext cx="530" cy="0"/>
            </a:xfrm>
            <a:prstGeom prst="line">
              <a:avLst/>
            </a:pr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89" name="Line 83"/>
            <p:cNvSpPr>
              <a:spLocks noChangeShapeType="1"/>
            </p:cNvSpPr>
            <p:nvPr/>
          </p:nvSpPr>
          <p:spPr bwMode="auto">
            <a:xfrm>
              <a:off x="4409" y="1898"/>
              <a:ext cx="0" cy="81"/>
            </a:xfrm>
            <a:prstGeom prst="line">
              <a:avLst/>
            </a:pr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90" name="Freeform 84"/>
            <p:cNvSpPr>
              <a:spLocks/>
            </p:cNvSpPr>
            <p:nvPr/>
          </p:nvSpPr>
          <p:spPr bwMode="auto">
            <a:xfrm>
              <a:off x="4909" y="1251"/>
              <a:ext cx="60" cy="61"/>
            </a:xfrm>
            <a:custGeom>
              <a:avLst/>
              <a:gdLst>
                <a:gd name="T0" fmla="*/ 120 w 240"/>
                <a:gd name="T1" fmla="*/ 0 h 240"/>
                <a:gd name="T2" fmla="*/ 0 w 240"/>
                <a:gd name="T3" fmla="*/ 240 h 240"/>
                <a:gd name="T4" fmla="*/ 240 w 240"/>
                <a:gd name="T5" fmla="*/ 240 h 240"/>
                <a:gd name="T6" fmla="*/ 120 w 240"/>
                <a:gd name="T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0" y="240"/>
                  </a:lnTo>
                  <a:lnTo>
                    <a:pt x="240" y="24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EFFAFF"/>
            </a:solidFill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91" name="Freeform 85"/>
            <p:cNvSpPr>
              <a:spLocks/>
            </p:cNvSpPr>
            <p:nvPr/>
          </p:nvSpPr>
          <p:spPr bwMode="auto">
            <a:xfrm>
              <a:off x="4909" y="1251"/>
              <a:ext cx="60" cy="61"/>
            </a:xfrm>
            <a:custGeom>
              <a:avLst/>
              <a:gdLst>
                <a:gd name="T0" fmla="*/ 120 w 240"/>
                <a:gd name="T1" fmla="*/ 0 h 240"/>
                <a:gd name="T2" fmla="*/ 0 w 240"/>
                <a:gd name="T3" fmla="*/ 240 h 240"/>
                <a:gd name="T4" fmla="*/ 240 w 240"/>
                <a:gd name="T5" fmla="*/ 240 h 240"/>
                <a:gd name="T6" fmla="*/ 120 w 240"/>
                <a:gd name="T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0" y="240"/>
                  </a:lnTo>
                  <a:lnTo>
                    <a:pt x="240" y="240"/>
                  </a:lnTo>
                  <a:lnTo>
                    <a:pt x="120" y="0"/>
                  </a:lnTo>
                  <a:close/>
                </a:path>
              </a:pathLst>
            </a:cu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92" name="Line 86"/>
            <p:cNvSpPr>
              <a:spLocks noChangeShapeType="1"/>
            </p:cNvSpPr>
            <p:nvPr/>
          </p:nvSpPr>
          <p:spPr bwMode="auto">
            <a:xfrm>
              <a:off x="4939" y="1251"/>
              <a:ext cx="0" cy="647"/>
            </a:xfrm>
            <a:prstGeom prst="line">
              <a:avLst/>
            </a:pr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93" name="Line 87"/>
            <p:cNvSpPr>
              <a:spLocks noChangeShapeType="1"/>
            </p:cNvSpPr>
            <p:nvPr/>
          </p:nvSpPr>
          <p:spPr bwMode="auto">
            <a:xfrm>
              <a:off x="4939" y="1898"/>
              <a:ext cx="555" cy="0"/>
            </a:xfrm>
            <a:prstGeom prst="line">
              <a:avLst/>
            </a:pr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94" name="Line 88"/>
            <p:cNvSpPr>
              <a:spLocks noChangeShapeType="1"/>
            </p:cNvSpPr>
            <p:nvPr/>
          </p:nvSpPr>
          <p:spPr bwMode="auto">
            <a:xfrm>
              <a:off x="5494" y="1898"/>
              <a:ext cx="0" cy="81"/>
            </a:xfrm>
            <a:prstGeom prst="line">
              <a:avLst/>
            </a:pr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95" name="Freeform 89"/>
            <p:cNvSpPr>
              <a:spLocks/>
            </p:cNvSpPr>
            <p:nvPr/>
          </p:nvSpPr>
          <p:spPr bwMode="auto">
            <a:xfrm>
              <a:off x="4909" y="1251"/>
              <a:ext cx="60" cy="61"/>
            </a:xfrm>
            <a:custGeom>
              <a:avLst/>
              <a:gdLst>
                <a:gd name="T0" fmla="*/ 120 w 240"/>
                <a:gd name="T1" fmla="*/ 0 h 240"/>
                <a:gd name="T2" fmla="*/ 0 w 240"/>
                <a:gd name="T3" fmla="*/ 240 h 240"/>
                <a:gd name="T4" fmla="*/ 240 w 240"/>
                <a:gd name="T5" fmla="*/ 240 h 240"/>
                <a:gd name="T6" fmla="*/ 120 w 240"/>
                <a:gd name="T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0" y="240"/>
                  </a:lnTo>
                  <a:lnTo>
                    <a:pt x="240" y="24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EFFAFF"/>
            </a:solidFill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96" name="Freeform 90"/>
            <p:cNvSpPr>
              <a:spLocks/>
            </p:cNvSpPr>
            <p:nvPr/>
          </p:nvSpPr>
          <p:spPr bwMode="auto">
            <a:xfrm>
              <a:off x="4909" y="1251"/>
              <a:ext cx="60" cy="61"/>
            </a:xfrm>
            <a:custGeom>
              <a:avLst/>
              <a:gdLst>
                <a:gd name="T0" fmla="*/ 120 w 240"/>
                <a:gd name="T1" fmla="*/ 0 h 240"/>
                <a:gd name="T2" fmla="*/ 0 w 240"/>
                <a:gd name="T3" fmla="*/ 240 h 240"/>
                <a:gd name="T4" fmla="*/ 240 w 240"/>
                <a:gd name="T5" fmla="*/ 240 h 240"/>
                <a:gd name="T6" fmla="*/ 120 w 240"/>
                <a:gd name="T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0" y="240"/>
                  </a:lnTo>
                  <a:lnTo>
                    <a:pt x="240" y="240"/>
                  </a:lnTo>
                  <a:lnTo>
                    <a:pt x="120" y="0"/>
                  </a:lnTo>
                  <a:close/>
                </a:path>
              </a:pathLst>
            </a:cu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</p:grpSp>
    </p:spTree>
    <p:extLst>
      <p:ext uri="{BB962C8B-B14F-4D97-AF65-F5344CB8AC3E}">
        <p14:creationId xmlns:p14="http://schemas.microsoft.com/office/powerpoint/2010/main" val="249459856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Résolution du problème 4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fr-FR" sz="1800" dirty="0"/>
              <a:t>Problèmes</a:t>
            </a:r>
          </a:p>
          <a:p>
            <a:pPr marL="800100" lvl="1" indent="-342900">
              <a:lnSpc>
                <a:spcPct val="80000"/>
              </a:lnSpc>
              <a:buFont typeface="+mj-lt"/>
              <a:buAutoNum type="arabicPeriod"/>
            </a:pPr>
            <a:r>
              <a:rPr lang="fr-FR" sz="1600" strike="sngStrike" dirty="0">
                <a:solidFill>
                  <a:srgbClr val="00B050"/>
                </a:solidFill>
              </a:rPr>
              <a:t>La classe </a:t>
            </a:r>
            <a:r>
              <a:rPr lang="fr-FR" sz="1600" strike="sngStrike" dirty="0" err="1">
                <a:solidFill>
                  <a:srgbClr val="00B050"/>
                </a:solidFill>
                <a:latin typeface="Consolas" panose="020B0609020204030204" pitchFamily="49" charset="0"/>
              </a:rPr>
              <a:t>CData</a:t>
            </a:r>
            <a:r>
              <a:rPr lang="fr-FR" sz="1600" strike="sngStrike" dirty="0">
                <a:solidFill>
                  <a:srgbClr val="00B050"/>
                </a:solidFill>
              </a:rPr>
              <a:t> a la responsabilité de s’enregistrer</a:t>
            </a:r>
          </a:p>
          <a:p>
            <a:pPr marL="800100" lvl="1" indent="-342900">
              <a:lnSpc>
                <a:spcPct val="80000"/>
              </a:lnSpc>
              <a:buFont typeface="+mj-lt"/>
              <a:buAutoNum type="arabicPeriod"/>
            </a:pPr>
            <a:r>
              <a:rPr lang="fr-FR" sz="1600" strike="sngStrike" dirty="0">
                <a:solidFill>
                  <a:srgbClr val="00B050"/>
                </a:solidFill>
              </a:rPr>
              <a:t>La classe </a:t>
            </a:r>
            <a:r>
              <a:rPr lang="fr-FR" sz="1600" strike="sngStrike" dirty="0" err="1">
                <a:solidFill>
                  <a:srgbClr val="00B050"/>
                </a:solidFill>
                <a:latin typeface="Consolas" panose="020B0609020204030204" pitchFamily="49" charset="0"/>
              </a:rPr>
              <a:t>CData</a:t>
            </a:r>
            <a:r>
              <a:rPr lang="fr-FR" sz="1600" strike="sngStrike" dirty="0">
                <a:solidFill>
                  <a:srgbClr val="00B050"/>
                </a:solidFill>
              </a:rPr>
              <a:t> aura la responsabilité d’enregistrer la sous donnée de type </a:t>
            </a:r>
            <a:r>
              <a:rPr lang="fr-FR" sz="1600" strike="sngStrike" dirty="0" err="1">
                <a:solidFill>
                  <a:srgbClr val="00B050"/>
                </a:solidFill>
                <a:latin typeface="Consolas" panose="020B0609020204030204" pitchFamily="49" charset="0"/>
              </a:rPr>
              <a:t>CSubData</a:t>
            </a:r>
            <a:endParaRPr lang="fr-FR" sz="1600" strike="sngStrike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804863" lvl="1" indent="-347663">
              <a:lnSpc>
                <a:spcPct val="80000"/>
              </a:lnSpc>
              <a:buNone/>
            </a:pPr>
            <a:r>
              <a:rPr lang="fr-FR" sz="1200" strike="sngStrike" dirty="0">
                <a:solidFill>
                  <a:srgbClr val="00B050"/>
                </a:solidFill>
              </a:rPr>
              <a:t>2-bis.</a:t>
            </a:r>
            <a:r>
              <a:rPr lang="fr-FR" sz="1600" strike="sngStrike" dirty="0">
                <a:solidFill>
                  <a:srgbClr val="00B050"/>
                </a:solidFill>
              </a:rPr>
              <a:t>	La fonction </a:t>
            </a:r>
            <a:r>
              <a:rPr lang="fr-FR" sz="1600" strike="sngStrike" dirty="0" err="1">
                <a:solidFill>
                  <a:srgbClr val="00B050"/>
                </a:solidFill>
                <a:latin typeface="Consolas" panose="020B0609020204030204" pitchFamily="49" charset="0"/>
              </a:rPr>
              <a:t>Saver</a:t>
            </a:r>
            <a:r>
              <a:rPr lang="fr-FR" sz="1600" strike="sngStrike" dirty="0">
                <a:solidFill>
                  <a:srgbClr val="00B050"/>
                </a:solidFill>
                <a:latin typeface="Consolas" panose="020B0609020204030204" pitchFamily="49" charset="0"/>
              </a:rPr>
              <a:t>::</a:t>
            </a:r>
            <a:r>
              <a:rPr lang="fr-FR" sz="1600" strike="sngStrike" dirty="0" err="1">
                <a:solidFill>
                  <a:srgbClr val="00B050"/>
                </a:solidFill>
                <a:latin typeface="Consolas" panose="020B0609020204030204" pitchFamily="49" charset="0"/>
              </a:rPr>
              <a:t>save</a:t>
            </a:r>
            <a:r>
              <a:rPr lang="fr-FR" sz="1600" strike="sngStrike" dirty="0">
                <a:solidFill>
                  <a:srgbClr val="00B050"/>
                </a:solidFill>
              </a:rPr>
              <a:t> a la responsabilité d’enregistrer la donnée ET la sous donnée. </a:t>
            </a:r>
            <a:r>
              <a:rPr lang="fr-FR" sz="1600" strike="sngStrike" dirty="0">
                <a:solidFill>
                  <a:srgbClr val="00B050"/>
                </a:solidFill>
                <a:sym typeface="Wingdings" panose="05000000000000000000" pitchFamily="2" charset="2"/>
              </a:rPr>
              <a:t> problématique en cas de composition complexe, comme une hiérarchie d’objet par exemple.</a:t>
            </a:r>
          </a:p>
          <a:p>
            <a:pPr marL="804863" lvl="1" indent="-347663">
              <a:lnSpc>
                <a:spcPct val="80000"/>
              </a:lnSpc>
              <a:buNone/>
            </a:pPr>
            <a:r>
              <a:rPr lang="fr-FR" sz="1200" strike="sngStrike" dirty="0">
                <a:solidFill>
                  <a:srgbClr val="00B050"/>
                </a:solidFill>
              </a:rPr>
              <a:t>2-ter.</a:t>
            </a:r>
            <a:r>
              <a:rPr lang="fr-FR" sz="1600" strike="sngStrike" dirty="0">
                <a:solidFill>
                  <a:srgbClr val="00B050"/>
                </a:solidFill>
              </a:rPr>
              <a:t>	La fonction </a:t>
            </a:r>
            <a:r>
              <a:rPr lang="fr-FR" sz="1600" strike="sngStrike" dirty="0" err="1">
                <a:solidFill>
                  <a:srgbClr val="00B050"/>
                </a:solidFill>
                <a:latin typeface="Consolas" panose="020B0609020204030204" pitchFamily="49" charset="0"/>
              </a:rPr>
              <a:t>CData</a:t>
            </a:r>
            <a:r>
              <a:rPr lang="fr-FR" sz="1600" strike="sngStrike" dirty="0">
                <a:solidFill>
                  <a:srgbClr val="00B050"/>
                </a:solidFill>
                <a:latin typeface="Consolas" panose="020B0609020204030204" pitchFamily="49" charset="0"/>
              </a:rPr>
              <a:t>::</a:t>
            </a:r>
            <a:r>
              <a:rPr lang="fr-FR" sz="1600" strike="sngStrike" dirty="0" err="1">
                <a:solidFill>
                  <a:srgbClr val="00B050"/>
                </a:solidFill>
                <a:latin typeface="Consolas" panose="020B0609020204030204" pitchFamily="49" charset="0"/>
              </a:rPr>
              <a:t>save</a:t>
            </a:r>
            <a:r>
              <a:rPr lang="fr-FR" sz="1600" strike="sngStrike" dirty="0">
                <a:solidFill>
                  <a:srgbClr val="00B050"/>
                </a:solidFill>
              </a:rPr>
              <a:t> a la responsabilité de déléguer l’enregistrement d’un objet </a:t>
            </a:r>
            <a:r>
              <a:rPr lang="fr-FR" sz="1600" strike="sngStrike" dirty="0" err="1">
                <a:solidFill>
                  <a:srgbClr val="00B050"/>
                </a:solidFill>
                <a:latin typeface="Consolas" panose="020B0609020204030204" pitchFamily="49" charset="0"/>
              </a:rPr>
              <a:t>CSubData</a:t>
            </a:r>
            <a:r>
              <a:rPr lang="fr-FR" sz="1600" strike="sngStrike" dirty="0">
                <a:solidFill>
                  <a:srgbClr val="00B050"/>
                </a:solidFill>
              </a:rPr>
              <a:t>. </a:t>
            </a:r>
            <a:r>
              <a:rPr lang="fr-FR" sz="1600" strike="sngStrike" dirty="0">
                <a:solidFill>
                  <a:srgbClr val="00B050"/>
                </a:solidFill>
                <a:sym typeface="Wingdings" panose="05000000000000000000" pitchFamily="2" charset="2"/>
              </a:rPr>
              <a:t> Si l’objet </a:t>
            </a:r>
            <a:r>
              <a:rPr lang="fr-FR" sz="1600" strike="sngStrike" dirty="0" err="1">
                <a:solidFill>
                  <a:srgbClr val="00B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CSubData</a:t>
            </a:r>
            <a:r>
              <a:rPr lang="fr-FR" sz="1600" strike="sngStrike" dirty="0">
                <a:solidFill>
                  <a:srgbClr val="00B050"/>
                </a:solidFill>
                <a:sym typeface="Wingdings" panose="05000000000000000000" pitchFamily="2" charset="2"/>
              </a:rPr>
              <a:t> est également un objet composite, alors il faudra aussi déléguer l’enregistrement de ses sous-objets.</a:t>
            </a:r>
            <a:endParaRPr lang="fr-FR" sz="1600" strike="sngStrike" dirty="0">
              <a:solidFill>
                <a:srgbClr val="00B050"/>
              </a:solidFill>
            </a:endParaRPr>
          </a:p>
          <a:p>
            <a:pPr marL="800100" lvl="1" indent="-342900">
              <a:lnSpc>
                <a:spcPct val="80000"/>
              </a:lnSpc>
              <a:buFont typeface="+mj-lt"/>
              <a:buAutoNum type="arabicPeriod" startAt="3"/>
            </a:pPr>
            <a:r>
              <a:rPr lang="fr-FR" sz="1600" strike="sngStrike" dirty="0">
                <a:solidFill>
                  <a:srgbClr val="00B050"/>
                </a:solidFill>
              </a:rPr>
              <a:t>Si plusieurs formats de fichiers sont à gérer, il faudra autant de fonctions que de formats à supporter</a:t>
            </a:r>
          </a:p>
          <a:p>
            <a:pPr marL="800100" lvl="1" indent="-342900">
              <a:lnSpc>
                <a:spcPct val="80000"/>
              </a:lnSpc>
              <a:buFont typeface="+mj-lt"/>
              <a:buAutoNum type="arabicPeriod" startAt="3"/>
            </a:pPr>
            <a:r>
              <a:rPr lang="fr-FR" sz="1600" strike="sngStrike" dirty="0">
                <a:solidFill>
                  <a:srgbClr val="00B050"/>
                </a:solidFill>
              </a:rPr>
              <a:t>Il faudra donc ajouter sur le même modèle une méthode </a:t>
            </a:r>
            <a:r>
              <a:rPr lang="fr-FR" sz="1600" strike="sngStrike" dirty="0" err="1">
                <a:solidFill>
                  <a:srgbClr val="00B050"/>
                </a:solidFill>
                <a:latin typeface="Consolas" panose="020B0609020204030204" pitchFamily="49" charset="0"/>
              </a:rPr>
              <a:t>load</a:t>
            </a:r>
            <a:r>
              <a:rPr lang="fr-FR" sz="1600" strike="sngStrike" dirty="0">
                <a:solidFill>
                  <a:srgbClr val="00B050"/>
                </a:solidFill>
                <a:latin typeface="Consolas" panose="020B0609020204030204" pitchFamily="49" charset="0"/>
              </a:rPr>
              <a:t>()</a:t>
            </a:r>
            <a:r>
              <a:rPr lang="fr-FR" sz="1600" strike="sngStrike" dirty="0">
                <a:solidFill>
                  <a:srgbClr val="00B050"/>
                </a:solidFill>
              </a:rPr>
              <a:t> pour permettre le chargement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Benjamin ALBOUY-KISSI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65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fr-FR" sz="1000">
                <a:solidFill>
                  <a:srgbClr val="2F4E6C"/>
                </a:solidFill>
              </a:rPr>
              <a:t>Model – View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Patron MVC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Patron Modèle – Vue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Les modèles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Les éléments 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Les vues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Les délégués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Implémentation dans Qt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Exemple</a:t>
            </a:r>
          </a:p>
          <a:p>
            <a:pPr lvl="0"/>
            <a:r>
              <a:rPr lang="fr-FR" sz="1000">
                <a:solidFill>
                  <a:srgbClr val="2F4E6C"/>
                </a:solidFill>
              </a:rPr>
              <a:t>Annuler – Rétablir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Contexte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Le pattern Commande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Exemple</a:t>
            </a:r>
          </a:p>
          <a:p>
            <a:pPr lvl="0"/>
            <a:r>
              <a:rPr lang="fr-FR" sz="1000">
                <a:solidFill>
                  <a:srgbClr val="2F4E6C"/>
                </a:solidFill>
              </a:rPr>
              <a:t>Graphismes optimisés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Mécanisme Graphics View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La scène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La vue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Les éléments graphiques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Les classes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Exemple</a:t>
            </a:r>
          </a:p>
          <a:p>
            <a:pPr lvl="0"/>
            <a:r>
              <a:rPr lang="fr-FR" sz="1000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Sérialisation</a:t>
            </a:r>
          </a:p>
          <a:p>
            <a:pPr lvl="1"/>
            <a:r>
              <a:rPr lang="fr-FR" sz="900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Exemple</a:t>
            </a:r>
          </a:p>
          <a:p>
            <a:pPr lvl="1"/>
            <a:r>
              <a:rPr lang="fr-FR" sz="900">
                <a:solidFill>
                  <a:srgbClr val="79D2FF"/>
                </a:solidFill>
              </a:rPr>
              <a:t>Le pattern visiteur</a:t>
            </a:r>
            <a:endParaRPr lang="fr-FR" sz="900" dirty="0">
              <a:solidFill>
                <a:srgbClr val="79D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95569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 finir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 smtClean="0"/>
              <a:t>Afin de s’assurer que les classes </a:t>
            </a:r>
            <a:r>
              <a:rPr lang="fr-FR" sz="2000" dirty="0" err="1" smtClean="0">
                <a:latin typeface="Consolas" panose="020B0609020204030204" pitchFamily="49" charset="0"/>
              </a:rPr>
              <a:t>CData</a:t>
            </a:r>
            <a:r>
              <a:rPr lang="fr-FR" sz="2000" dirty="0" smtClean="0"/>
              <a:t> et </a:t>
            </a:r>
            <a:r>
              <a:rPr lang="fr-FR" sz="2000" dirty="0" err="1" smtClean="0">
                <a:latin typeface="Consolas" panose="020B0609020204030204" pitchFamily="49" charset="0"/>
              </a:rPr>
              <a:t>CSubData</a:t>
            </a:r>
            <a:r>
              <a:rPr lang="fr-FR" sz="2000" dirty="0" smtClean="0"/>
              <a:t> soient bien </a:t>
            </a:r>
            <a:r>
              <a:rPr lang="fr-FR" sz="2000" dirty="0" err="1" smtClean="0"/>
              <a:t>sérialisable</a:t>
            </a:r>
            <a:r>
              <a:rPr lang="fr-FR" sz="2000" dirty="0" smtClean="0"/>
              <a:t>, nous pouvons les faire hériter d’une interface </a:t>
            </a:r>
            <a:r>
              <a:rPr lang="fr-FR" sz="2000" dirty="0" err="1" smtClean="0">
                <a:latin typeface="Consolas" panose="020B0609020204030204" pitchFamily="49" charset="0"/>
              </a:rPr>
              <a:t>ISerializable</a:t>
            </a:r>
            <a:r>
              <a:rPr lang="fr-FR" sz="2000" dirty="0" smtClean="0"/>
              <a:t> munie de la méthode </a:t>
            </a:r>
            <a:r>
              <a:rPr lang="fr-FR" sz="2000" dirty="0" err="1" smtClean="0">
                <a:latin typeface="Consolas" panose="020B0609020204030204" pitchFamily="49" charset="0"/>
              </a:rPr>
              <a:t>serialize</a:t>
            </a:r>
            <a:r>
              <a:rPr lang="fr-FR" sz="2000" dirty="0" smtClean="0">
                <a:latin typeface="Consolas" panose="020B0609020204030204" pitchFamily="49" charset="0"/>
              </a:rPr>
              <a:t>()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Benjamin ALBOUY-KISSI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66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fr-FR" sz="1000">
                <a:solidFill>
                  <a:srgbClr val="2F4E6C"/>
                </a:solidFill>
              </a:rPr>
              <a:t>Model – View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Patron MVC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Patron Modèle – Vue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Les modèles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Les éléments 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Les vues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Les délégués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Implémentation dans Qt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Exemple</a:t>
            </a:r>
          </a:p>
          <a:p>
            <a:pPr lvl="0"/>
            <a:r>
              <a:rPr lang="fr-FR" sz="1000">
                <a:solidFill>
                  <a:srgbClr val="2F4E6C"/>
                </a:solidFill>
              </a:rPr>
              <a:t>Annuler – Rétablir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Contexte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Le pattern Commande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Exemple</a:t>
            </a:r>
          </a:p>
          <a:p>
            <a:pPr lvl="0"/>
            <a:r>
              <a:rPr lang="fr-FR" sz="1000">
                <a:solidFill>
                  <a:srgbClr val="2F4E6C"/>
                </a:solidFill>
              </a:rPr>
              <a:t>Graphismes optimisés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Mécanisme Graphics View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La scène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La vue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Les éléments graphiques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Les classes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Exemple</a:t>
            </a:r>
          </a:p>
          <a:p>
            <a:pPr lvl="0"/>
            <a:r>
              <a:rPr lang="fr-FR" sz="1000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Sérialisation</a:t>
            </a:r>
          </a:p>
          <a:p>
            <a:pPr lvl="1"/>
            <a:r>
              <a:rPr lang="fr-FR" sz="900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Exemple</a:t>
            </a:r>
          </a:p>
          <a:p>
            <a:pPr lvl="1"/>
            <a:r>
              <a:rPr lang="fr-FR" sz="900">
                <a:solidFill>
                  <a:srgbClr val="79D2FF"/>
                </a:solidFill>
              </a:rPr>
              <a:t>Le pattern visiteur</a:t>
            </a:r>
            <a:endParaRPr lang="fr-FR" sz="900" dirty="0">
              <a:solidFill>
                <a:srgbClr val="79D2FF"/>
              </a:solidFill>
            </a:endParaRPr>
          </a:p>
        </p:txBody>
      </p:sp>
      <p:grpSp>
        <p:nvGrpSpPr>
          <p:cNvPr id="9" name="Group 4"/>
          <p:cNvGrpSpPr>
            <a:grpSpLocks noChangeAspect="1"/>
          </p:cNvGrpSpPr>
          <p:nvPr/>
        </p:nvGrpSpPr>
        <p:grpSpPr bwMode="auto">
          <a:xfrm>
            <a:off x="1627189" y="2609174"/>
            <a:ext cx="7423697" cy="2203229"/>
            <a:chOff x="642" y="1023"/>
            <a:chExt cx="4943" cy="1467"/>
          </a:xfrm>
        </p:grpSpPr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642" y="1691"/>
              <a:ext cx="1110" cy="708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642" y="1691"/>
              <a:ext cx="1110" cy="708"/>
            </a:xfrm>
            <a:prstGeom prst="rect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>
              <a:off x="642" y="1772"/>
              <a:ext cx="111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652" y="1800"/>
              <a:ext cx="159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-a : int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652" y="1881"/>
              <a:ext cx="516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-</a:t>
              </a:r>
              <a:r>
                <a:rPr kumimoji="0" lang="fr-FR" altLang="fr-FR" sz="7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subData</a:t>
              </a:r>
              <a:r>
                <a:rPr kumimoji="0" lang="fr-FR" altLang="fr-FR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 : </a:t>
              </a:r>
              <a:r>
                <a:rPr kumimoji="0" lang="fr-FR" altLang="fr-FR" sz="7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CSubData</a:t>
              </a:r>
              <a:endPara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Line 11"/>
            <p:cNvSpPr>
              <a:spLocks noChangeShapeType="1"/>
            </p:cNvSpPr>
            <p:nvPr/>
          </p:nvSpPr>
          <p:spPr bwMode="auto">
            <a:xfrm>
              <a:off x="642" y="1954"/>
              <a:ext cx="111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652" y="1982"/>
              <a:ext cx="299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+getA() : int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652" y="2063"/>
              <a:ext cx="469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+setA(a : int) : void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652" y="2144"/>
              <a:ext cx="65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+getSubData() : CSubData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15"/>
            <p:cNvSpPr>
              <a:spLocks noChangeArrowheads="1"/>
            </p:cNvSpPr>
            <p:nvPr/>
          </p:nvSpPr>
          <p:spPr bwMode="auto">
            <a:xfrm>
              <a:off x="652" y="2224"/>
              <a:ext cx="1001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+setSubData(subData : CSubData) : void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645" y="2288"/>
              <a:ext cx="1104" cy="81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652" y="2305"/>
              <a:ext cx="96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+serialize(serializer : ISerializer&amp;) : void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1111" y="1709"/>
              <a:ext cx="160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CData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19"/>
            <p:cNvSpPr>
              <a:spLocks noChangeArrowheads="1"/>
            </p:cNvSpPr>
            <p:nvPr/>
          </p:nvSpPr>
          <p:spPr bwMode="auto">
            <a:xfrm>
              <a:off x="2296" y="1691"/>
              <a:ext cx="1070" cy="465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26" name="Rectangle 20"/>
            <p:cNvSpPr>
              <a:spLocks noChangeArrowheads="1"/>
            </p:cNvSpPr>
            <p:nvPr/>
          </p:nvSpPr>
          <p:spPr bwMode="auto">
            <a:xfrm>
              <a:off x="2296" y="1691"/>
              <a:ext cx="1070" cy="465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27" name="Line 21"/>
            <p:cNvSpPr>
              <a:spLocks noChangeShapeType="1"/>
            </p:cNvSpPr>
            <p:nvPr/>
          </p:nvSpPr>
          <p:spPr bwMode="auto">
            <a:xfrm>
              <a:off x="2296" y="1772"/>
              <a:ext cx="107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2307" y="1800"/>
              <a:ext cx="269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-a : double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Line 23"/>
            <p:cNvSpPr>
              <a:spLocks noChangeShapeType="1"/>
            </p:cNvSpPr>
            <p:nvPr/>
          </p:nvSpPr>
          <p:spPr bwMode="auto">
            <a:xfrm>
              <a:off x="2296" y="1873"/>
              <a:ext cx="107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30" name="Rectangle 24"/>
            <p:cNvSpPr>
              <a:spLocks noChangeArrowheads="1"/>
            </p:cNvSpPr>
            <p:nvPr/>
          </p:nvSpPr>
          <p:spPr bwMode="auto">
            <a:xfrm>
              <a:off x="2307" y="1901"/>
              <a:ext cx="409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+getA() : double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Rectangle 25"/>
            <p:cNvSpPr>
              <a:spLocks noChangeArrowheads="1"/>
            </p:cNvSpPr>
            <p:nvPr/>
          </p:nvSpPr>
          <p:spPr bwMode="auto">
            <a:xfrm>
              <a:off x="2307" y="1982"/>
              <a:ext cx="579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+setA(a : double) : void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Rectangle 26"/>
            <p:cNvSpPr>
              <a:spLocks noChangeArrowheads="1"/>
            </p:cNvSpPr>
            <p:nvPr/>
          </p:nvSpPr>
          <p:spPr bwMode="auto">
            <a:xfrm>
              <a:off x="2299" y="2045"/>
              <a:ext cx="1064" cy="81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33" name="Rectangle 27"/>
            <p:cNvSpPr>
              <a:spLocks noChangeArrowheads="1"/>
            </p:cNvSpPr>
            <p:nvPr/>
          </p:nvSpPr>
          <p:spPr bwMode="auto">
            <a:xfrm>
              <a:off x="2307" y="2063"/>
              <a:ext cx="96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+serialize(serializer : ISerializer&amp;) : void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28"/>
            <p:cNvSpPr>
              <a:spLocks noChangeArrowheads="1"/>
            </p:cNvSpPr>
            <p:nvPr/>
          </p:nvSpPr>
          <p:spPr bwMode="auto">
            <a:xfrm>
              <a:off x="2685" y="1709"/>
              <a:ext cx="261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CSubData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Rectangle 29"/>
            <p:cNvSpPr>
              <a:spLocks noChangeArrowheads="1"/>
            </p:cNvSpPr>
            <p:nvPr/>
          </p:nvSpPr>
          <p:spPr bwMode="auto">
            <a:xfrm>
              <a:off x="4077" y="1023"/>
              <a:ext cx="1044" cy="364"/>
            </a:xfrm>
            <a:prstGeom prst="rect">
              <a:avLst/>
            </a:prstGeom>
            <a:solidFill>
              <a:srgbClr val="FFC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36" name="Rectangle 30"/>
            <p:cNvSpPr>
              <a:spLocks noChangeArrowheads="1"/>
            </p:cNvSpPr>
            <p:nvPr/>
          </p:nvSpPr>
          <p:spPr bwMode="auto">
            <a:xfrm>
              <a:off x="4077" y="1023"/>
              <a:ext cx="1044" cy="36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37" name="Line 31"/>
            <p:cNvSpPr>
              <a:spLocks noChangeShapeType="1"/>
            </p:cNvSpPr>
            <p:nvPr/>
          </p:nvSpPr>
          <p:spPr bwMode="auto">
            <a:xfrm>
              <a:off x="4077" y="1104"/>
              <a:ext cx="1044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38" name="Line 32"/>
            <p:cNvSpPr>
              <a:spLocks noChangeShapeType="1"/>
            </p:cNvSpPr>
            <p:nvPr/>
          </p:nvSpPr>
          <p:spPr bwMode="auto">
            <a:xfrm>
              <a:off x="4077" y="1185"/>
              <a:ext cx="1044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39" name="Rectangle 33"/>
            <p:cNvSpPr>
              <a:spLocks noChangeArrowheads="1"/>
            </p:cNvSpPr>
            <p:nvPr/>
          </p:nvSpPr>
          <p:spPr bwMode="auto">
            <a:xfrm>
              <a:off x="4087" y="1213"/>
              <a:ext cx="761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+serialize(data : CData&amp;) : void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Rectangle 34"/>
            <p:cNvSpPr>
              <a:spLocks noChangeArrowheads="1"/>
            </p:cNvSpPr>
            <p:nvPr/>
          </p:nvSpPr>
          <p:spPr bwMode="auto">
            <a:xfrm>
              <a:off x="4087" y="1294"/>
              <a:ext cx="927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+serialize(subdata : CSubData&amp;) : vo...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Rectangle 35"/>
            <p:cNvSpPr>
              <a:spLocks noChangeArrowheads="1"/>
            </p:cNvSpPr>
            <p:nvPr/>
          </p:nvSpPr>
          <p:spPr bwMode="auto">
            <a:xfrm>
              <a:off x="4455" y="1041"/>
              <a:ext cx="267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ISerializer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Rectangle 36"/>
            <p:cNvSpPr>
              <a:spLocks noChangeArrowheads="1"/>
            </p:cNvSpPr>
            <p:nvPr/>
          </p:nvSpPr>
          <p:spPr bwMode="auto">
            <a:xfrm>
              <a:off x="3537" y="1595"/>
              <a:ext cx="948" cy="364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44" name="Line 38"/>
            <p:cNvSpPr>
              <a:spLocks noChangeShapeType="1"/>
            </p:cNvSpPr>
            <p:nvPr/>
          </p:nvSpPr>
          <p:spPr bwMode="auto">
            <a:xfrm>
              <a:off x="3537" y="1676"/>
              <a:ext cx="94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45" name="Line 39"/>
            <p:cNvSpPr>
              <a:spLocks noChangeShapeType="1"/>
            </p:cNvSpPr>
            <p:nvPr/>
          </p:nvSpPr>
          <p:spPr bwMode="auto">
            <a:xfrm>
              <a:off x="3537" y="1757"/>
              <a:ext cx="94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46" name="Rectangle 40"/>
            <p:cNvSpPr>
              <a:spLocks noChangeArrowheads="1"/>
            </p:cNvSpPr>
            <p:nvPr/>
          </p:nvSpPr>
          <p:spPr bwMode="auto">
            <a:xfrm>
              <a:off x="3547" y="1784"/>
              <a:ext cx="768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+serialize(data : CData&amp;) : void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Rectangle 41"/>
            <p:cNvSpPr>
              <a:spLocks noChangeArrowheads="1"/>
            </p:cNvSpPr>
            <p:nvPr/>
          </p:nvSpPr>
          <p:spPr bwMode="auto">
            <a:xfrm>
              <a:off x="3547" y="1865"/>
              <a:ext cx="867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+serialize(subdata : CSubData&amp;) :...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Rectangle 42"/>
            <p:cNvSpPr>
              <a:spLocks noChangeArrowheads="1"/>
            </p:cNvSpPr>
            <p:nvPr/>
          </p:nvSpPr>
          <p:spPr bwMode="auto">
            <a:xfrm>
              <a:off x="3835" y="1612"/>
              <a:ext cx="32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CJsonWriter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43"/>
            <p:cNvSpPr>
              <a:spLocks noChangeArrowheads="1"/>
            </p:cNvSpPr>
            <p:nvPr/>
          </p:nvSpPr>
          <p:spPr bwMode="auto">
            <a:xfrm>
              <a:off x="4637" y="1595"/>
              <a:ext cx="948" cy="364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51" name="Line 45"/>
            <p:cNvSpPr>
              <a:spLocks noChangeShapeType="1"/>
            </p:cNvSpPr>
            <p:nvPr/>
          </p:nvSpPr>
          <p:spPr bwMode="auto">
            <a:xfrm>
              <a:off x="4637" y="1676"/>
              <a:ext cx="94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52" name="Line 46"/>
            <p:cNvSpPr>
              <a:spLocks noChangeShapeType="1"/>
            </p:cNvSpPr>
            <p:nvPr/>
          </p:nvSpPr>
          <p:spPr bwMode="auto">
            <a:xfrm>
              <a:off x="4637" y="1757"/>
              <a:ext cx="94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53" name="Rectangle 47"/>
            <p:cNvSpPr>
              <a:spLocks noChangeArrowheads="1"/>
            </p:cNvSpPr>
            <p:nvPr/>
          </p:nvSpPr>
          <p:spPr bwMode="auto">
            <a:xfrm>
              <a:off x="4647" y="1784"/>
              <a:ext cx="768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+serialize(data : CData&amp;) : void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48"/>
            <p:cNvSpPr>
              <a:spLocks noChangeArrowheads="1"/>
            </p:cNvSpPr>
            <p:nvPr/>
          </p:nvSpPr>
          <p:spPr bwMode="auto">
            <a:xfrm>
              <a:off x="4647" y="1865"/>
              <a:ext cx="867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+serialize(subdata : CSubData&amp;) :...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49"/>
            <p:cNvSpPr>
              <a:spLocks noChangeArrowheads="1"/>
            </p:cNvSpPr>
            <p:nvPr/>
          </p:nvSpPr>
          <p:spPr bwMode="auto">
            <a:xfrm>
              <a:off x="4929" y="1612"/>
              <a:ext cx="326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CXMLWriter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50"/>
            <p:cNvSpPr>
              <a:spLocks noChangeArrowheads="1"/>
            </p:cNvSpPr>
            <p:nvPr/>
          </p:nvSpPr>
          <p:spPr bwMode="auto">
            <a:xfrm>
              <a:off x="3537" y="2126"/>
              <a:ext cx="948" cy="364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58" name="Line 52"/>
            <p:cNvSpPr>
              <a:spLocks noChangeShapeType="1"/>
            </p:cNvSpPr>
            <p:nvPr/>
          </p:nvSpPr>
          <p:spPr bwMode="auto">
            <a:xfrm>
              <a:off x="3537" y="2207"/>
              <a:ext cx="94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59" name="Line 53"/>
            <p:cNvSpPr>
              <a:spLocks noChangeShapeType="1"/>
            </p:cNvSpPr>
            <p:nvPr/>
          </p:nvSpPr>
          <p:spPr bwMode="auto">
            <a:xfrm>
              <a:off x="3537" y="2288"/>
              <a:ext cx="94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60" name="Rectangle 54"/>
            <p:cNvSpPr>
              <a:spLocks noChangeArrowheads="1"/>
            </p:cNvSpPr>
            <p:nvPr/>
          </p:nvSpPr>
          <p:spPr bwMode="auto">
            <a:xfrm>
              <a:off x="3547" y="2316"/>
              <a:ext cx="768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+serialize(data : CData&amp;) : void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" name="Rectangle 55"/>
            <p:cNvSpPr>
              <a:spLocks noChangeArrowheads="1"/>
            </p:cNvSpPr>
            <p:nvPr/>
          </p:nvSpPr>
          <p:spPr bwMode="auto">
            <a:xfrm>
              <a:off x="3547" y="2396"/>
              <a:ext cx="867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+serialize(subdata : CSubData&amp;) :...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Rectangle 56"/>
            <p:cNvSpPr>
              <a:spLocks noChangeArrowheads="1"/>
            </p:cNvSpPr>
            <p:nvPr/>
          </p:nvSpPr>
          <p:spPr bwMode="auto">
            <a:xfrm>
              <a:off x="3825" y="2144"/>
              <a:ext cx="340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CJsonReader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" name="Rectangle 57"/>
            <p:cNvSpPr>
              <a:spLocks noChangeArrowheads="1"/>
            </p:cNvSpPr>
            <p:nvPr/>
          </p:nvSpPr>
          <p:spPr bwMode="auto">
            <a:xfrm>
              <a:off x="4637" y="2126"/>
              <a:ext cx="948" cy="364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65" name="Line 59"/>
            <p:cNvSpPr>
              <a:spLocks noChangeShapeType="1"/>
            </p:cNvSpPr>
            <p:nvPr/>
          </p:nvSpPr>
          <p:spPr bwMode="auto">
            <a:xfrm>
              <a:off x="4637" y="2207"/>
              <a:ext cx="94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66" name="Line 60"/>
            <p:cNvSpPr>
              <a:spLocks noChangeShapeType="1"/>
            </p:cNvSpPr>
            <p:nvPr/>
          </p:nvSpPr>
          <p:spPr bwMode="auto">
            <a:xfrm>
              <a:off x="4637" y="2288"/>
              <a:ext cx="94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67" name="Rectangle 61"/>
            <p:cNvSpPr>
              <a:spLocks noChangeArrowheads="1"/>
            </p:cNvSpPr>
            <p:nvPr/>
          </p:nvSpPr>
          <p:spPr bwMode="auto">
            <a:xfrm>
              <a:off x="4647" y="2316"/>
              <a:ext cx="768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+serialize(data : CData&amp;) : void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" name="Rectangle 62"/>
            <p:cNvSpPr>
              <a:spLocks noChangeArrowheads="1"/>
            </p:cNvSpPr>
            <p:nvPr/>
          </p:nvSpPr>
          <p:spPr bwMode="auto">
            <a:xfrm>
              <a:off x="4647" y="2396"/>
              <a:ext cx="867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+serialize(subdata : CSubData&amp;) :...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" name="Rectangle 63"/>
            <p:cNvSpPr>
              <a:spLocks noChangeArrowheads="1"/>
            </p:cNvSpPr>
            <p:nvPr/>
          </p:nvSpPr>
          <p:spPr bwMode="auto">
            <a:xfrm>
              <a:off x="4924" y="2144"/>
              <a:ext cx="342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CXMLReader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" name="Rectangle 64"/>
            <p:cNvSpPr>
              <a:spLocks noChangeArrowheads="1"/>
            </p:cNvSpPr>
            <p:nvPr/>
          </p:nvSpPr>
          <p:spPr bwMode="auto">
            <a:xfrm>
              <a:off x="1489" y="1190"/>
              <a:ext cx="1070" cy="283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72" name="Line 66"/>
            <p:cNvSpPr>
              <a:spLocks noChangeShapeType="1"/>
            </p:cNvSpPr>
            <p:nvPr/>
          </p:nvSpPr>
          <p:spPr bwMode="auto">
            <a:xfrm>
              <a:off x="1489" y="1271"/>
              <a:ext cx="107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73" name="Line 67"/>
            <p:cNvSpPr>
              <a:spLocks noChangeShapeType="1"/>
            </p:cNvSpPr>
            <p:nvPr/>
          </p:nvSpPr>
          <p:spPr bwMode="auto">
            <a:xfrm>
              <a:off x="1489" y="1352"/>
              <a:ext cx="107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74" name="Rectangle 68"/>
            <p:cNvSpPr>
              <a:spLocks noChangeArrowheads="1"/>
            </p:cNvSpPr>
            <p:nvPr/>
          </p:nvSpPr>
          <p:spPr bwMode="auto">
            <a:xfrm>
              <a:off x="1500" y="1380"/>
              <a:ext cx="948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+serialize(serializer : ISerializer&amp;) : void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" name="Rectangle 69"/>
            <p:cNvSpPr>
              <a:spLocks noChangeArrowheads="1"/>
            </p:cNvSpPr>
            <p:nvPr/>
          </p:nvSpPr>
          <p:spPr bwMode="auto">
            <a:xfrm>
              <a:off x="1848" y="1208"/>
              <a:ext cx="329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1" i="1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ISerializable</a:t>
              </a:r>
              <a:endPara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6" name="Rectangle 70"/>
            <p:cNvSpPr>
              <a:spLocks noChangeArrowheads="1"/>
            </p:cNvSpPr>
            <p:nvPr/>
          </p:nvSpPr>
          <p:spPr bwMode="auto">
            <a:xfrm>
              <a:off x="1974" y="1719"/>
              <a:ext cx="227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0" i="0" u="none" strike="noStrike" cap="none" normalizeH="0" baseline="0" smtClean="0">
                  <a:ln>
                    <a:noFill/>
                  </a:ln>
                  <a:solidFill>
                    <a:srgbClr val="EFFAFF"/>
                  </a:solidFill>
                  <a:effectLst/>
                  <a:latin typeface="Segoe UI" panose="020B0502040204020203" pitchFamily="34" charset="0"/>
                </a:rPr>
                <a:t>-subData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" name="Line 71"/>
            <p:cNvSpPr>
              <a:spLocks noChangeShapeType="1"/>
            </p:cNvSpPr>
            <p:nvPr/>
          </p:nvSpPr>
          <p:spPr bwMode="auto">
            <a:xfrm>
              <a:off x="1878" y="1802"/>
              <a:ext cx="383" cy="0"/>
            </a:xfrm>
            <a:prstGeom prst="line">
              <a:avLst/>
            </a:pr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78" name="Freeform 72"/>
            <p:cNvSpPr>
              <a:spLocks/>
            </p:cNvSpPr>
            <p:nvPr/>
          </p:nvSpPr>
          <p:spPr bwMode="auto">
            <a:xfrm>
              <a:off x="1757" y="1772"/>
              <a:ext cx="121" cy="60"/>
            </a:xfrm>
            <a:custGeom>
              <a:avLst/>
              <a:gdLst>
                <a:gd name="T0" fmla="*/ 0 w 480"/>
                <a:gd name="T1" fmla="*/ 120 h 240"/>
                <a:gd name="T2" fmla="*/ 240 w 480"/>
                <a:gd name="T3" fmla="*/ 240 h 240"/>
                <a:gd name="T4" fmla="*/ 480 w 480"/>
                <a:gd name="T5" fmla="*/ 120 h 240"/>
                <a:gd name="T6" fmla="*/ 240 w 480"/>
                <a:gd name="T7" fmla="*/ 0 h 240"/>
                <a:gd name="T8" fmla="*/ 0 w 480"/>
                <a:gd name="T9" fmla="*/ 12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0" h="240">
                  <a:moveTo>
                    <a:pt x="0" y="120"/>
                  </a:moveTo>
                  <a:lnTo>
                    <a:pt x="240" y="240"/>
                  </a:lnTo>
                  <a:lnTo>
                    <a:pt x="480" y="120"/>
                  </a:lnTo>
                  <a:lnTo>
                    <a:pt x="240" y="0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EFFAFF"/>
            </a:solidFill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79" name="Freeform 73"/>
            <p:cNvSpPr>
              <a:spLocks/>
            </p:cNvSpPr>
            <p:nvPr/>
          </p:nvSpPr>
          <p:spPr bwMode="auto">
            <a:xfrm>
              <a:off x="1757" y="1772"/>
              <a:ext cx="121" cy="60"/>
            </a:xfrm>
            <a:custGeom>
              <a:avLst/>
              <a:gdLst>
                <a:gd name="T0" fmla="*/ 0 w 480"/>
                <a:gd name="T1" fmla="*/ 120 h 240"/>
                <a:gd name="T2" fmla="*/ 240 w 480"/>
                <a:gd name="T3" fmla="*/ 240 h 240"/>
                <a:gd name="T4" fmla="*/ 480 w 480"/>
                <a:gd name="T5" fmla="*/ 120 h 240"/>
                <a:gd name="T6" fmla="*/ 240 w 480"/>
                <a:gd name="T7" fmla="*/ 0 h 240"/>
                <a:gd name="T8" fmla="*/ 0 w 480"/>
                <a:gd name="T9" fmla="*/ 12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0" h="240">
                  <a:moveTo>
                    <a:pt x="0" y="120"/>
                  </a:moveTo>
                  <a:lnTo>
                    <a:pt x="240" y="240"/>
                  </a:lnTo>
                  <a:lnTo>
                    <a:pt x="480" y="120"/>
                  </a:lnTo>
                  <a:lnTo>
                    <a:pt x="240" y="0"/>
                  </a:lnTo>
                  <a:lnTo>
                    <a:pt x="0" y="120"/>
                  </a:lnTo>
                  <a:close/>
                </a:path>
              </a:pathLst>
            </a:cu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80" name="Line 74"/>
            <p:cNvSpPr>
              <a:spLocks noChangeShapeType="1"/>
            </p:cNvSpPr>
            <p:nvPr/>
          </p:nvSpPr>
          <p:spPr bwMode="auto">
            <a:xfrm flipH="1" flipV="1">
              <a:off x="2201" y="1772"/>
              <a:ext cx="60" cy="30"/>
            </a:xfrm>
            <a:prstGeom prst="line">
              <a:avLst/>
            </a:pr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81" name="Line 75"/>
            <p:cNvSpPr>
              <a:spLocks noChangeShapeType="1"/>
            </p:cNvSpPr>
            <p:nvPr/>
          </p:nvSpPr>
          <p:spPr bwMode="auto">
            <a:xfrm flipH="1">
              <a:off x="2201" y="1802"/>
              <a:ext cx="60" cy="30"/>
            </a:xfrm>
            <a:prstGeom prst="line">
              <a:avLst/>
            </a:pr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82" name="Oval 76"/>
            <p:cNvSpPr>
              <a:spLocks noChangeArrowheads="1"/>
            </p:cNvSpPr>
            <p:nvPr/>
          </p:nvSpPr>
          <p:spPr bwMode="auto">
            <a:xfrm>
              <a:off x="2259" y="1786"/>
              <a:ext cx="32" cy="32"/>
            </a:xfrm>
            <a:prstGeom prst="ellipse">
              <a:avLst/>
            </a:prstGeom>
            <a:solidFill>
              <a:srgbClr val="EFF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83" name="Line 77"/>
            <p:cNvSpPr>
              <a:spLocks noChangeShapeType="1"/>
            </p:cNvSpPr>
            <p:nvPr/>
          </p:nvSpPr>
          <p:spPr bwMode="auto">
            <a:xfrm>
              <a:off x="4556" y="1392"/>
              <a:ext cx="0" cy="132"/>
            </a:xfrm>
            <a:prstGeom prst="line">
              <a:avLst/>
            </a:pr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84" name="Line 78"/>
            <p:cNvSpPr>
              <a:spLocks noChangeShapeType="1"/>
            </p:cNvSpPr>
            <p:nvPr/>
          </p:nvSpPr>
          <p:spPr bwMode="auto">
            <a:xfrm flipH="1">
              <a:off x="4026" y="1524"/>
              <a:ext cx="530" cy="0"/>
            </a:xfrm>
            <a:prstGeom prst="line">
              <a:avLst/>
            </a:pr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85" name="Line 79"/>
            <p:cNvSpPr>
              <a:spLocks noChangeShapeType="1"/>
            </p:cNvSpPr>
            <p:nvPr/>
          </p:nvSpPr>
          <p:spPr bwMode="auto">
            <a:xfrm>
              <a:off x="4026" y="1524"/>
              <a:ext cx="0" cy="66"/>
            </a:xfrm>
            <a:prstGeom prst="line">
              <a:avLst/>
            </a:pr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86" name="Freeform 80"/>
            <p:cNvSpPr>
              <a:spLocks/>
            </p:cNvSpPr>
            <p:nvPr/>
          </p:nvSpPr>
          <p:spPr bwMode="auto">
            <a:xfrm>
              <a:off x="4526" y="1392"/>
              <a:ext cx="60" cy="61"/>
            </a:xfrm>
            <a:custGeom>
              <a:avLst/>
              <a:gdLst>
                <a:gd name="T0" fmla="*/ 120 w 240"/>
                <a:gd name="T1" fmla="*/ 0 h 240"/>
                <a:gd name="T2" fmla="*/ 0 w 240"/>
                <a:gd name="T3" fmla="*/ 240 h 240"/>
                <a:gd name="T4" fmla="*/ 240 w 240"/>
                <a:gd name="T5" fmla="*/ 240 h 240"/>
                <a:gd name="T6" fmla="*/ 120 w 240"/>
                <a:gd name="T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0" y="240"/>
                  </a:lnTo>
                  <a:lnTo>
                    <a:pt x="240" y="24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EFFAFF"/>
            </a:solidFill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87" name="Freeform 81"/>
            <p:cNvSpPr>
              <a:spLocks/>
            </p:cNvSpPr>
            <p:nvPr/>
          </p:nvSpPr>
          <p:spPr bwMode="auto">
            <a:xfrm>
              <a:off x="4526" y="1392"/>
              <a:ext cx="60" cy="61"/>
            </a:xfrm>
            <a:custGeom>
              <a:avLst/>
              <a:gdLst>
                <a:gd name="T0" fmla="*/ 120 w 240"/>
                <a:gd name="T1" fmla="*/ 0 h 240"/>
                <a:gd name="T2" fmla="*/ 0 w 240"/>
                <a:gd name="T3" fmla="*/ 240 h 240"/>
                <a:gd name="T4" fmla="*/ 240 w 240"/>
                <a:gd name="T5" fmla="*/ 240 h 240"/>
                <a:gd name="T6" fmla="*/ 120 w 240"/>
                <a:gd name="T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0" y="240"/>
                  </a:lnTo>
                  <a:lnTo>
                    <a:pt x="240" y="240"/>
                  </a:lnTo>
                  <a:lnTo>
                    <a:pt x="120" y="0"/>
                  </a:lnTo>
                  <a:close/>
                </a:path>
              </a:pathLst>
            </a:cu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88" name="Line 82"/>
            <p:cNvSpPr>
              <a:spLocks noChangeShapeType="1"/>
            </p:cNvSpPr>
            <p:nvPr/>
          </p:nvSpPr>
          <p:spPr bwMode="auto">
            <a:xfrm>
              <a:off x="4556" y="1392"/>
              <a:ext cx="0" cy="132"/>
            </a:xfrm>
            <a:prstGeom prst="line">
              <a:avLst/>
            </a:pr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89" name="Line 83"/>
            <p:cNvSpPr>
              <a:spLocks noChangeShapeType="1"/>
            </p:cNvSpPr>
            <p:nvPr/>
          </p:nvSpPr>
          <p:spPr bwMode="auto">
            <a:xfrm>
              <a:off x="4556" y="1524"/>
              <a:ext cx="555" cy="0"/>
            </a:xfrm>
            <a:prstGeom prst="line">
              <a:avLst/>
            </a:pr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90" name="Line 84"/>
            <p:cNvSpPr>
              <a:spLocks noChangeShapeType="1"/>
            </p:cNvSpPr>
            <p:nvPr/>
          </p:nvSpPr>
          <p:spPr bwMode="auto">
            <a:xfrm>
              <a:off x="5111" y="1524"/>
              <a:ext cx="0" cy="66"/>
            </a:xfrm>
            <a:prstGeom prst="line">
              <a:avLst/>
            </a:pr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91" name="Freeform 85"/>
            <p:cNvSpPr>
              <a:spLocks/>
            </p:cNvSpPr>
            <p:nvPr/>
          </p:nvSpPr>
          <p:spPr bwMode="auto">
            <a:xfrm>
              <a:off x="4526" y="1392"/>
              <a:ext cx="60" cy="61"/>
            </a:xfrm>
            <a:custGeom>
              <a:avLst/>
              <a:gdLst>
                <a:gd name="T0" fmla="*/ 120 w 240"/>
                <a:gd name="T1" fmla="*/ 0 h 240"/>
                <a:gd name="T2" fmla="*/ 0 w 240"/>
                <a:gd name="T3" fmla="*/ 240 h 240"/>
                <a:gd name="T4" fmla="*/ 240 w 240"/>
                <a:gd name="T5" fmla="*/ 240 h 240"/>
                <a:gd name="T6" fmla="*/ 120 w 240"/>
                <a:gd name="T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0" y="240"/>
                  </a:lnTo>
                  <a:lnTo>
                    <a:pt x="240" y="24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EFFAFF"/>
            </a:solidFill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92" name="Freeform 86"/>
            <p:cNvSpPr>
              <a:spLocks/>
            </p:cNvSpPr>
            <p:nvPr/>
          </p:nvSpPr>
          <p:spPr bwMode="auto">
            <a:xfrm>
              <a:off x="4526" y="1392"/>
              <a:ext cx="60" cy="61"/>
            </a:xfrm>
            <a:custGeom>
              <a:avLst/>
              <a:gdLst>
                <a:gd name="T0" fmla="*/ 120 w 240"/>
                <a:gd name="T1" fmla="*/ 0 h 240"/>
                <a:gd name="T2" fmla="*/ 0 w 240"/>
                <a:gd name="T3" fmla="*/ 240 h 240"/>
                <a:gd name="T4" fmla="*/ 240 w 240"/>
                <a:gd name="T5" fmla="*/ 240 h 240"/>
                <a:gd name="T6" fmla="*/ 120 w 240"/>
                <a:gd name="T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0" y="240"/>
                  </a:lnTo>
                  <a:lnTo>
                    <a:pt x="240" y="240"/>
                  </a:lnTo>
                  <a:lnTo>
                    <a:pt x="120" y="0"/>
                  </a:lnTo>
                  <a:close/>
                </a:path>
              </a:pathLst>
            </a:cu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93" name="Line 87"/>
            <p:cNvSpPr>
              <a:spLocks noChangeShapeType="1"/>
            </p:cNvSpPr>
            <p:nvPr/>
          </p:nvSpPr>
          <p:spPr bwMode="auto">
            <a:xfrm>
              <a:off x="4556" y="1392"/>
              <a:ext cx="0" cy="648"/>
            </a:xfrm>
            <a:prstGeom prst="line">
              <a:avLst/>
            </a:pr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94" name="Line 88"/>
            <p:cNvSpPr>
              <a:spLocks noChangeShapeType="1"/>
            </p:cNvSpPr>
            <p:nvPr/>
          </p:nvSpPr>
          <p:spPr bwMode="auto">
            <a:xfrm flipH="1">
              <a:off x="4026" y="2040"/>
              <a:ext cx="530" cy="0"/>
            </a:xfrm>
            <a:prstGeom prst="line">
              <a:avLst/>
            </a:pr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95" name="Line 89"/>
            <p:cNvSpPr>
              <a:spLocks noChangeShapeType="1"/>
            </p:cNvSpPr>
            <p:nvPr/>
          </p:nvSpPr>
          <p:spPr bwMode="auto">
            <a:xfrm>
              <a:off x="4026" y="2040"/>
              <a:ext cx="0" cy="81"/>
            </a:xfrm>
            <a:prstGeom prst="line">
              <a:avLst/>
            </a:pr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96" name="Freeform 90"/>
            <p:cNvSpPr>
              <a:spLocks/>
            </p:cNvSpPr>
            <p:nvPr/>
          </p:nvSpPr>
          <p:spPr bwMode="auto">
            <a:xfrm>
              <a:off x="4526" y="1392"/>
              <a:ext cx="60" cy="61"/>
            </a:xfrm>
            <a:custGeom>
              <a:avLst/>
              <a:gdLst>
                <a:gd name="T0" fmla="*/ 120 w 240"/>
                <a:gd name="T1" fmla="*/ 0 h 240"/>
                <a:gd name="T2" fmla="*/ 0 w 240"/>
                <a:gd name="T3" fmla="*/ 240 h 240"/>
                <a:gd name="T4" fmla="*/ 240 w 240"/>
                <a:gd name="T5" fmla="*/ 240 h 240"/>
                <a:gd name="T6" fmla="*/ 120 w 240"/>
                <a:gd name="T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0" y="240"/>
                  </a:lnTo>
                  <a:lnTo>
                    <a:pt x="240" y="24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EFFAFF"/>
            </a:solidFill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97" name="Freeform 91"/>
            <p:cNvSpPr>
              <a:spLocks/>
            </p:cNvSpPr>
            <p:nvPr/>
          </p:nvSpPr>
          <p:spPr bwMode="auto">
            <a:xfrm>
              <a:off x="4526" y="1392"/>
              <a:ext cx="60" cy="61"/>
            </a:xfrm>
            <a:custGeom>
              <a:avLst/>
              <a:gdLst>
                <a:gd name="T0" fmla="*/ 120 w 240"/>
                <a:gd name="T1" fmla="*/ 0 h 240"/>
                <a:gd name="T2" fmla="*/ 0 w 240"/>
                <a:gd name="T3" fmla="*/ 240 h 240"/>
                <a:gd name="T4" fmla="*/ 240 w 240"/>
                <a:gd name="T5" fmla="*/ 240 h 240"/>
                <a:gd name="T6" fmla="*/ 120 w 240"/>
                <a:gd name="T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0" y="240"/>
                  </a:lnTo>
                  <a:lnTo>
                    <a:pt x="240" y="240"/>
                  </a:lnTo>
                  <a:lnTo>
                    <a:pt x="120" y="0"/>
                  </a:lnTo>
                  <a:close/>
                </a:path>
              </a:pathLst>
            </a:cu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98" name="Line 92"/>
            <p:cNvSpPr>
              <a:spLocks noChangeShapeType="1"/>
            </p:cNvSpPr>
            <p:nvPr/>
          </p:nvSpPr>
          <p:spPr bwMode="auto">
            <a:xfrm>
              <a:off x="4556" y="1392"/>
              <a:ext cx="0" cy="648"/>
            </a:xfrm>
            <a:prstGeom prst="line">
              <a:avLst/>
            </a:pr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99" name="Line 93"/>
            <p:cNvSpPr>
              <a:spLocks noChangeShapeType="1"/>
            </p:cNvSpPr>
            <p:nvPr/>
          </p:nvSpPr>
          <p:spPr bwMode="auto">
            <a:xfrm>
              <a:off x="4556" y="2040"/>
              <a:ext cx="555" cy="0"/>
            </a:xfrm>
            <a:prstGeom prst="line">
              <a:avLst/>
            </a:pr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100" name="Line 94"/>
            <p:cNvSpPr>
              <a:spLocks noChangeShapeType="1"/>
            </p:cNvSpPr>
            <p:nvPr/>
          </p:nvSpPr>
          <p:spPr bwMode="auto">
            <a:xfrm>
              <a:off x="5111" y="2040"/>
              <a:ext cx="0" cy="81"/>
            </a:xfrm>
            <a:prstGeom prst="line">
              <a:avLst/>
            </a:pr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101" name="Freeform 95"/>
            <p:cNvSpPr>
              <a:spLocks/>
            </p:cNvSpPr>
            <p:nvPr/>
          </p:nvSpPr>
          <p:spPr bwMode="auto">
            <a:xfrm>
              <a:off x="4526" y="1392"/>
              <a:ext cx="60" cy="61"/>
            </a:xfrm>
            <a:custGeom>
              <a:avLst/>
              <a:gdLst>
                <a:gd name="T0" fmla="*/ 120 w 240"/>
                <a:gd name="T1" fmla="*/ 0 h 240"/>
                <a:gd name="T2" fmla="*/ 0 w 240"/>
                <a:gd name="T3" fmla="*/ 240 h 240"/>
                <a:gd name="T4" fmla="*/ 240 w 240"/>
                <a:gd name="T5" fmla="*/ 240 h 240"/>
                <a:gd name="T6" fmla="*/ 120 w 240"/>
                <a:gd name="T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0" y="240"/>
                  </a:lnTo>
                  <a:lnTo>
                    <a:pt x="240" y="24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EFFAFF"/>
            </a:solidFill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102" name="Freeform 96"/>
            <p:cNvSpPr>
              <a:spLocks/>
            </p:cNvSpPr>
            <p:nvPr/>
          </p:nvSpPr>
          <p:spPr bwMode="auto">
            <a:xfrm>
              <a:off x="4526" y="1392"/>
              <a:ext cx="60" cy="61"/>
            </a:xfrm>
            <a:custGeom>
              <a:avLst/>
              <a:gdLst>
                <a:gd name="T0" fmla="*/ 120 w 240"/>
                <a:gd name="T1" fmla="*/ 0 h 240"/>
                <a:gd name="T2" fmla="*/ 0 w 240"/>
                <a:gd name="T3" fmla="*/ 240 h 240"/>
                <a:gd name="T4" fmla="*/ 240 w 240"/>
                <a:gd name="T5" fmla="*/ 240 h 240"/>
                <a:gd name="T6" fmla="*/ 120 w 240"/>
                <a:gd name="T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0" y="240"/>
                  </a:lnTo>
                  <a:lnTo>
                    <a:pt x="240" y="240"/>
                  </a:lnTo>
                  <a:lnTo>
                    <a:pt x="120" y="0"/>
                  </a:lnTo>
                  <a:close/>
                </a:path>
              </a:pathLst>
            </a:cu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103" name="Line 97"/>
            <p:cNvSpPr>
              <a:spLocks noChangeShapeType="1"/>
            </p:cNvSpPr>
            <p:nvPr/>
          </p:nvSpPr>
          <p:spPr bwMode="auto">
            <a:xfrm>
              <a:off x="2024" y="1478"/>
              <a:ext cx="0" cy="112"/>
            </a:xfrm>
            <a:prstGeom prst="line">
              <a:avLst/>
            </a:pr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104" name="Line 98"/>
            <p:cNvSpPr>
              <a:spLocks noChangeShapeType="1"/>
            </p:cNvSpPr>
            <p:nvPr/>
          </p:nvSpPr>
          <p:spPr bwMode="auto">
            <a:xfrm flipH="1">
              <a:off x="1197" y="1590"/>
              <a:ext cx="827" cy="0"/>
            </a:xfrm>
            <a:prstGeom prst="line">
              <a:avLst/>
            </a:pr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105" name="Line 99"/>
            <p:cNvSpPr>
              <a:spLocks noChangeShapeType="1"/>
            </p:cNvSpPr>
            <p:nvPr/>
          </p:nvSpPr>
          <p:spPr bwMode="auto">
            <a:xfrm>
              <a:off x="1197" y="1590"/>
              <a:ext cx="0" cy="96"/>
            </a:xfrm>
            <a:prstGeom prst="line">
              <a:avLst/>
            </a:pr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106" name="Freeform 100"/>
            <p:cNvSpPr>
              <a:spLocks/>
            </p:cNvSpPr>
            <p:nvPr/>
          </p:nvSpPr>
          <p:spPr bwMode="auto">
            <a:xfrm>
              <a:off x="1994" y="1478"/>
              <a:ext cx="60" cy="61"/>
            </a:xfrm>
            <a:custGeom>
              <a:avLst/>
              <a:gdLst>
                <a:gd name="T0" fmla="*/ 120 w 240"/>
                <a:gd name="T1" fmla="*/ 0 h 240"/>
                <a:gd name="T2" fmla="*/ 0 w 240"/>
                <a:gd name="T3" fmla="*/ 240 h 240"/>
                <a:gd name="T4" fmla="*/ 240 w 240"/>
                <a:gd name="T5" fmla="*/ 240 h 240"/>
                <a:gd name="T6" fmla="*/ 120 w 240"/>
                <a:gd name="T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0" y="240"/>
                  </a:lnTo>
                  <a:lnTo>
                    <a:pt x="240" y="24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EFFAFF"/>
            </a:solidFill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107" name="Freeform 101"/>
            <p:cNvSpPr>
              <a:spLocks/>
            </p:cNvSpPr>
            <p:nvPr/>
          </p:nvSpPr>
          <p:spPr bwMode="auto">
            <a:xfrm>
              <a:off x="1994" y="1478"/>
              <a:ext cx="60" cy="61"/>
            </a:xfrm>
            <a:custGeom>
              <a:avLst/>
              <a:gdLst>
                <a:gd name="T0" fmla="*/ 120 w 240"/>
                <a:gd name="T1" fmla="*/ 0 h 240"/>
                <a:gd name="T2" fmla="*/ 0 w 240"/>
                <a:gd name="T3" fmla="*/ 240 h 240"/>
                <a:gd name="T4" fmla="*/ 240 w 240"/>
                <a:gd name="T5" fmla="*/ 240 h 240"/>
                <a:gd name="T6" fmla="*/ 120 w 240"/>
                <a:gd name="T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0" y="240"/>
                  </a:lnTo>
                  <a:lnTo>
                    <a:pt x="240" y="240"/>
                  </a:lnTo>
                  <a:lnTo>
                    <a:pt x="120" y="0"/>
                  </a:lnTo>
                  <a:close/>
                </a:path>
              </a:pathLst>
            </a:cu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108" name="Line 102"/>
            <p:cNvSpPr>
              <a:spLocks noChangeShapeType="1"/>
            </p:cNvSpPr>
            <p:nvPr/>
          </p:nvSpPr>
          <p:spPr bwMode="auto">
            <a:xfrm>
              <a:off x="2024" y="1478"/>
              <a:ext cx="0" cy="112"/>
            </a:xfrm>
            <a:prstGeom prst="line">
              <a:avLst/>
            </a:pr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109" name="Line 103"/>
            <p:cNvSpPr>
              <a:spLocks noChangeShapeType="1"/>
            </p:cNvSpPr>
            <p:nvPr/>
          </p:nvSpPr>
          <p:spPr bwMode="auto">
            <a:xfrm>
              <a:off x="2024" y="1590"/>
              <a:ext cx="807" cy="0"/>
            </a:xfrm>
            <a:prstGeom prst="line">
              <a:avLst/>
            </a:pr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110" name="Line 104"/>
            <p:cNvSpPr>
              <a:spLocks noChangeShapeType="1"/>
            </p:cNvSpPr>
            <p:nvPr/>
          </p:nvSpPr>
          <p:spPr bwMode="auto">
            <a:xfrm>
              <a:off x="2831" y="1590"/>
              <a:ext cx="0" cy="96"/>
            </a:xfrm>
            <a:prstGeom prst="line">
              <a:avLst/>
            </a:pr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111" name="Freeform 105"/>
            <p:cNvSpPr>
              <a:spLocks/>
            </p:cNvSpPr>
            <p:nvPr/>
          </p:nvSpPr>
          <p:spPr bwMode="auto">
            <a:xfrm>
              <a:off x="1994" y="1478"/>
              <a:ext cx="60" cy="61"/>
            </a:xfrm>
            <a:custGeom>
              <a:avLst/>
              <a:gdLst>
                <a:gd name="T0" fmla="*/ 120 w 240"/>
                <a:gd name="T1" fmla="*/ 0 h 240"/>
                <a:gd name="T2" fmla="*/ 0 w 240"/>
                <a:gd name="T3" fmla="*/ 240 h 240"/>
                <a:gd name="T4" fmla="*/ 240 w 240"/>
                <a:gd name="T5" fmla="*/ 240 h 240"/>
                <a:gd name="T6" fmla="*/ 120 w 240"/>
                <a:gd name="T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0" y="240"/>
                  </a:lnTo>
                  <a:lnTo>
                    <a:pt x="240" y="24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EFFAFF"/>
            </a:solidFill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112" name="Freeform 106"/>
            <p:cNvSpPr>
              <a:spLocks/>
            </p:cNvSpPr>
            <p:nvPr/>
          </p:nvSpPr>
          <p:spPr bwMode="auto">
            <a:xfrm>
              <a:off x="1994" y="1478"/>
              <a:ext cx="60" cy="61"/>
            </a:xfrm>
            <a:custGeom>
              <a:avLst/>
              <a:gdLst>
                <a:gd name="T0" fmla="*/ 120 w 240"/>
                <a:gd name="T1" fmla="*/ 0 h 240"/>
                <a:gd name="T2" fmla="*/ 0 w 240"/>
                <a:gd name="T3" fmla="*/ 240 h 240"/>
                <a:gd name="T4" fmla="*/ 240 w 240"/>
                <a:gd name="T5" fmla="*/ 240 h 240"/>
                <a:gd name="T6" fmla="*/ 120 w 240"/>
                <a:gd name="T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0" y="240"/>
                  </a:lnTo>
                  <a:lnTo>
                    <a:pt x="240" y="240"/>
                  </a:lnTo>
                  <a:lnTo>
                    <a:pt x="120" y="0"/>
                  </a:lnTo>
                  <a:close/>
                </a:path>
              </a:pathLst>
            </a:cu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</p:grpSp>
    </p:spTree>
    <p:extLst>
      <p:ext uri="{BB962C8B-B14F-4D97-AF65-F5344CB8AC3E}">
        <p14:creationId xmlns:p14="http://schemas.microsoft.com/office/powerpoint/2010/main" val="146953014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roup 4"/>
          <p:cNvGrpSpPr>
            <a:grpSpLocks noChangeAspect="1"/>
          </p:cNvGrpSpPr>
          <p:nvPr/>
        </p:nvGrpSpPr>
        <p:grpSpPr bwMode="auto">
          <a:xfrm>
            <a:off x="1627189" y="2609174"/>
            <a:ext cx="7423697" cy="2203229"/>
            <a:chOff x="642" y="1023"/>
            <a:chExt cx="4943" cy="1467"/>
          </a:xfrm>
        </p:grpSpPr>
        <p:sp>
          <p:nvSpPr>
            <p:cNvPr id="203" name="Rectangle 6"/>
            <p:cNvSpPr>
              <a:spLocks noChangeArrowheads="1"/>
            </p:cNvSpPr>
            <p:nvPr/>
          </p:nvSpPr>
          <p:spPr bwMode="auto">
            <a:xfrm>
              <a:off x="642" y="1691"/>
              <a:ext cx="1110" cy="708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204" name="Rectangle 7"/>
            <p:cNvSpPr>
              <a:spLocks noChangeArrowheads="1"/>
            </p:cNvSpPr>
            <p:nvPr/>
          </p:nvSpPr>
          <p:spPr bwMode="auto">
            <a:xfrm>
              <a:off x="642" y="1691"/>
              <a:ext cx="1110" cy="708"/>
            </a:xfrm>
            <a:prstGeom prst="rect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205" name="Line 8"/>
            <p:cNvSpPr>
              <a:spLocks noChangeShapeType="1"/>
            </p:cNvSpPr>
            <p:nvPr/>
          </p:nvSpPr>
          <p:spPr bwMode="auto">
            <a:xfrm>
              <a:off x="642" y="1772"/>
              <a:ext cx="111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206" name="Rectangle 9"/>
            <p:cNvSpPr>
              <a:spLocks noChangeArrowheads="1"/>
            </p:cNvSpPr>
            <p:nvPr/>
          </p:nvSpPr>
          <p:spPr bwMode="auto">
            <a:xfrm>
              <a:off x="652" y="1800"/>
              <a:ext cx="159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-a : int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7" name="Rectangle 10"/>
            <p:cNvSpPr>
              <a:spLocks noChangeArrowheads="1"/>
            </p:cNvSpPr>
            <p:nvPr/>
          </p:nvSpPr>
          <p:spPr bwMode="auto">
            <a:xfrm>
              <a:off x="652" y="1881"/>
              <a:ext cx="516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-</a:t>
              </a:r>
              <a:r>
                <a:rPr kumimoji="0" lang="fr-FR" altLang="fr-FR" sz="7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subData</a:t>
              </a:r>
              <a:r>
                <a:rPr kumimoji="0" lang="fr-FR" altLang="fr-FR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 : </a:t>
              </a:r>
              <a:r>
                <a:rPr kumimoji="0" lang="fr-FR" altLang="fr-FR" sz="7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CSubData</a:t>
              </a:r>
              <a:endPara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8" name="Line 11"/>
            <p:cNvSpPr>
              <a:spLocks noChangeShapeType="1"/>
            </p:cNvSpPr>
            <p:nvPr/>
          </p:nvSpPr>
          <p:spPr bwMode="auto">
            <a:xfrm>
              <a:off x="642" y="1954"/>
              <a:ext cx="111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209" name="Rectangle 12"/>
            <p:cNvSpPr>
              <a:spLocks noChangeArrowheads="1"/>
            </p:cNvSpPr>
            <p:nvPr/>
          </p:nvSpPr>
          <p:spPr bwMode="auto">
            <a:xfrm>
              <a:off x="652" y="1982"/>
              <a:ext cx="299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+getA() : int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0" name="Rectangle 13"/>
            <p:cNvSpPr>
              <a:spLocks noChangeArrowheads="1"/>
            </p:cNvSpPr>
            <p:nvPr/>
          </p:nvSpPr>
          <p:spPr bwMode="auto">
            <a:xfrm>
              <a:off x="652" y="2063"/>
              <a:ext cx="469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+setA(a : int) : void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1" name="Rectangle 14"/>
            <p:cNvSpPr>
              <a:spLocks noChangeArrowheads="1"/>
            </p:cNvSpPr>
            <p:nvPr/>
          </p:nvSpPr>
          <p:spPr bwMode="auto">
            <a:xfrm>
              <a:off x="652" y="2144"/>
              <a:ext cx="65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+getSubData() : CSubData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2" name="Rectangle 15"/>
            <p:cNvSpPr>
              <a:spLocks noChangeArrowheads="1"/>
            </p:cNvSpPr>
            <p:nvPr/>
          </p:nvSpPr>
          <p:spPr bwMode="auto">
            <a:xfrm>
              <a:off x="652" y="2224"/>
              <a:ext cx="1001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+setSubData(subData : CSubData) : void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16"/>
            <p:cNvSpPr>
              <a:spLocks noChangeArrowheads="1"/>
            </p:cNvSpPr>
            <p:nvPr/>
          </p:nvSpPr>
          <p:spPr bwMode="auto">
            <a:xfrm>
              <a:off x="645" y="2288"/>
              <a:ext cx="1104" cy="81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214" name="Rectangle 17"/>
            <p:cNvSpPr>
              <a:spLocks noChangeArrowheads="1"/>
            </p:cNvSpPr>
            <p:nvPr/>
          </p:nvSpPr>
          <p:spPr bwMode="auto">
            <a:xfrm>
              <a:off x="652" y="2305"/>
              <a:ext cx="96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+serialize(serializer : ISerializer&amp;) : void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18"/>
            <p:cNvSpPr>
              <a:spLocks noChangeArrowheads="1"/>
            </p:cNvSpPr>
            <p:nvPr/>
          </p:nvSpPr>
          <p:spPr bwMode="auto">
            <a:xfrm>
              <a:off x="1111" y="1709"/>
              <a:ext cx="160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CData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19"/>
            <p:cNvSpPr>
              <a:spLocks noChangeArrowheads="1"/>
            </p:cNvSpPr>
            <p:nvPr/>
          </p:nvSpPr>
          <p:spPr bwMode="auto">
            <a:xfrm>
              <a:off x="2296" y="1691"/>
              <a:ext cx="1070" cy="465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217" name="Rectangle 20"/>
            <p:cNvSpPr>
              <a:spLocks noChangeArrowheads="1"/>
            </p:cNvSpPr>
            <p:nvPr/>
          </p:nvSpPr>
          <p:spPr bwMode="auto">
            <a:xfrm>
              <a:off x="2296" y="1691"/>
              <a:ext cx="1070" cy="465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218" name="Line 21"/>
            <p:cNvSpPr>
              <a:spLocks noChangeShapeType="1"/>
            </p:cNvSpPr>
            <p:nvPr/>
          </p:nvSpPr>
          <p:spPr bwMode="auto">
            <a:xfrm>
              <a:off x="2296" y="1772"/>
              <a:ext cx="107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219" name="Rectangle 22"/>
            <p:cNvSpPr>
              <a:spLocks noChangeArrowheads="1"/>
            </p:cNvSpPr>
            <p:nvPr/>
          </p:nvSpPr>
          <p:spPr bwMode="auto">
            <a:xfrm>
              <a:off x="2307" y="1800"/>
              <a:ext cx="269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-a : double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0" name="Line 23"/>
            <p:cNvSpPr>
              <a:spLocks noChangeShapeType="1"/>
            </p:cNvSpPr>
            <p:nvPr/>
          </p:nvSpPr>
          <p:spPr bwMode="auto">
            <a:xfrm>
              <a:off x="2296" y="1873"/>
              <a:ext cx="107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221" name="Rectangle 24"/>
            <p:cNvSpPr>
              <a:spLocks noChangeArrowheads="1"/>
            </p:cNvSpPr>
            <p:nvPr/>
          </p:nvSpPr>
          <p:spPr bwMode="auto">
            <a:xfrm>
              <a:off x="2307" y="1901"/>
              <a:ext cx="409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+getA() : double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2" name="Rectangle 25"/>
            <p:cNvSpPr>
              <a:spLocks noChangeArrowheads="1"/>
            </p:cNvSpPr>
            <p:nvPr/>
          </p:nvSpPr>
          <p:spPr bwMode="auto">
            <a:xfrm>
              <a:off x="2307" y="1982"/>
              <a:ext cx="579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+setA(a : double) : void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3" name="Rectangle 26"/>
            <p:cNvSpPr>
              <a:spLocks noChangeArrowheads="1"/>
            </p:cNvSpPr>
            <p:nvPr/>
          </p:nvSpPr>
          <p:spPr bwMode="auto">
            <a:xfrm>
              <a:off x="2299" y="2045"/>
              <a:ext cx="1064" cy="81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224" name="Rectangle 27"/>
            <p:cNvSpPr>
              <a:spLocks noChangeArrowheads="1"/>
            </p:cNvSpPr>
            <p:nvPr/>
          </p:nvSpPr>
          <p:spPr bwMode="auto">
            <a:xfrm>
              <a:off x="2307" y="2063"/>
              <a:ext cx="96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+serialize(serializer : ISerializer&amp;) : void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5" name="Rectangle 28"/>
            <p:cNvSpPr>
              <a:spLocks noChangeArrowheads="1"/>
            </p:cNvSpPr>
            <p:nvPr/>
          </p:nvSpPr>
          <p:spPr bwMode="auto">
            <a:xfrm>
              <a:off x="2685" y="1709"/>
              <a:ext cx="261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CSubData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6" name="Rectangle 29"/>
            <p:cNvSpPr>
              <a:spLocks noChangeArrowheads="1"/>
            </p:cNvSpPr>
            <p:nvPr/>
          </p:nvSpPr>
          <p:spPr bwMode="auto">
            <a:xfrm>
              <a:off x="4077" y="1023"/>
              <a:ext cx="1044" cy="364"/>
            </a:xfrm>
            <a:prstGeom prst="rect">
              <a:avLst/>
            </a:prstGeom>
            <a:solidFill>
              <a:srgbClr val="FFC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227" name="Rectangle 30"/>
            <p:cNvSpPr>
              <a:spLocks noChangeArrowheads="1"/>
            </p:cNvSpPr>
            <p:nvPr/>
          </p:nvSpPr>
          <p:spPr bwMode="auto">
            <a:xfrm>
              <a:off x="4077" y="1023"/>
              <a:ext cx="1044" cy="36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228" name="Line 31"/>
            <p:cNvSpPr>
              <a:spLocks noChangeShapeType="1"/>
            </p:cNvSpPr>
            <p:nvPr/>
          </p:nvSpPr>
          <p:spPr bwMode="auto">
            <a:xfrm>
              <a:off x="4077" y="1104"/>
              <a:ext cx="1044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229" name="Line 32"/>
            <p:cNvSpPr>
              <a:spLocks noChangeShapeType="1"/>
            </p:cNvSpPr>
            <p:nvPr/>
          </p:nvSpPr>
          <p:spPr bwMode="auto">
            <a:xfrm>
              <a:off x="4077" y="1185"/>
              <a:ext cx="1044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230" name="Rectangle 33"/>
            <p:cNvSpPr>
              <a:spLocks noChangeArrowheads="1"/>
            </p:cNvSpPr>
            <p:nvPr/>
          </p:nvSpPr>
          <p:spPr bwMode="auto">
            <a:xfrm>
              <a:off x="4087" y="1213"/>
              <a:ext cx="761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+serialize(data : CData&amp;) : void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1" name="Rectangle 34"/>
            <p:cNvSpPr>
              <a:spLocks noChangeArrowheads="1"/>
            </p:cNvSpPr>
            <p:nvPr/>
          </p:nvSpPr>
          <p:spPr bwMode="auto">
            <a:xfrm>
              <a:off x="4087" y="1294"/>
              <a:ext cx="927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+serialize(subdata : CSubData&amp;) : vo...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2" name="Rectangle 35"/>
            <p:cNvSpPr>
              <a:spLocks noChangeArrowheads="1"/>
            </p:cNvSpPr>
            <p:nvPr/>
          </p:nvSpPr>
          <p:spPr bwMode="auto">
            <a:xfrm>
              <a:off x="4455" y="1041"/>
              <a:ext cx="267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ISerializer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3" name="Rectangle 36"/>
            <p:cNvSpPr>
              <a:spLocks noChangeArrowheads="1"/>
            </p:cNvSpPr>
            <p:nvPr/>
          </p:nvSpPr>
          <p:spPr bwMode="auto">
            <a:xfrm>
              <a:off x="3537" y="1595"/>
              <a:ext cx="948" cy="364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234" name="Line 38"/>
            <p:cNvSpPr>
              <a:spLocks noChangeShapeType="1"/>
            </p:cNvSpPr>
            <p:nvPr/>
          </p:nvSpPr>
          <p:spPr bwMode="auto">
            <a:xfrm>
              <a:off x="3537" y="1676"/>
              <a:ext cx="94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235" name="Line 39"/>
            <p:cNvSpPr>
              <a:spLocks noChangeShapeType="1"/>
            </p:cNvSpPr>
            <p:nvPr/>
          </p:nvSpPr>
          <p:spPr bwMode="auto">
            <a:xfrm>
              <a:off x="3537" y="1757"/>
              <a:ext cx="94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236" name="Rectangle 40"/>
            <p:cNvSpPr>
              <a:spLocks noChangeArrowheads="1"/>
            </p:cNvSpPr>
            <p:nvPr/>
          </p:nvSpPr>
          <p:spPr bwMode="auto">
            <a:xfrm>
              <a:off x="3547" y="1784"/>
              <a:ext cx="768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+serialize(data : CData&amp;) : void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7" name="Rectangle 41"/>
            <p:cNvSpPr>
              <a:spLocks noChangeArrowheads="1"/>
            </p:cNvSpPr>
            <p:nvPr/>
          </p:nvSpPr>
          <p:spPr bwMode="auto">
            <a:xfrm>
              <a:off x="3547" y="1865"/>
              <a:ext cx="867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+serialize(subdata : CSubData&amp;) :...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8" name="Rectangle 42"/>
            <p:cNvSpPr>
              <a:spLocks noChangeArrowheads="1"/>
            </p:cNvSpPr>
            <p:nvPr/>
          </p:nvSpPr>
          <p:spPr bwMode="auto">
            <a:xfrm>
              <a:off x="3835" y="1612"/>
              <a:ext cx="32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CJsonWriter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9" name="Rectangle 43"/>
            <p:cNvSpPr>
              <a:spLocks noChangeArrowheads="1"/>
            </p:cNvSpPr>
            <p:nvPr/>
          </p:nvSpPr>
          <p:spPr bwMode="auto">
            <a:xfrm>
              <a:off x="4637" y="1595"/>
              <a:ext cx="948" cy="364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240" name="Line 45"/>
            <p:cNvSpPr>
              <a:spLocks noChangeShapeType="1"/>
            </p:cNvSpPr>
            <p:nvPr/>
          </p:nvSpPr>
          <p:spPr bwMode="auto">
            <a:xfrm>
              <a:off x="4637" y="1676"/>
              <a:ext cx="94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241" name="Line 46"/>
            <p:cNvSpPr>
              <a:spLocks noChangeShapeType="1"/>
            </p:cNvSpPr>
            <p:nvPr/>
          </p:nvSpPr>
          <p:spPr bwMode="auto">
            <a:xfrm>
              <a:off x="4637" y="1757"/>
              <a:ext cx="94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242" name="Rectangle 47"/>
            <p:cNvSpPr>
              <a:spLocks noChangeArrowheads="1"/>
            </p:cNvSpPr>
            <p:nvPr/>
          </p:nvSpPr>
          <p:spPr bwMode="auto">
            <a:xfrm>
              <a:off x="4647" y="1784"/>
              <a:ext cx="768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+serialize(data : CData&amp;) : void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3" name="Rectangle 48"/>
            <p:cNvSpPr>
              <a:spLocks noChangeArrowheads="1"/>
            </p:cNvSpPr>
            <p:nvPr/>
          </p:nvSpPr>
          <p:spPr bwMode="auto">
            <a:xfrm>
              <a:off x="4647" y="1865"/>
              <a:ext cx="867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+serialize(subdata : CSubData&amp;) :...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4" name="Rectangle 49"/>
            <p:cNvSpPr>
              <a:spLocks noChangeArrowheads="1"/>
            </p:cNvSpPr>
            <p:nvPr/>
          </p:nvSpPr>
          <p:spPr bwMode="auto">
            <a:xfrm>
              <a:off x="4929" y="1612"/>
              <a:ext cx="326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CXMLWriter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5" name="Rectangle 50"/>
            <p:cNvSpPr>
              <a:spLocks noChangeArrowheads="1"/>
            </p:cNvSpPr>
            <p:nvPr/>
          </p:nvSpPr>
          <p:spPr bwMode="auto">
            <a:xfrm>
              <a:off x="3537" y="2126"/>
              <a:ext cx="948" cy="364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246" name="Line 52"/>
            <p:cNvSpPr>
              <a:spLocks noChangeShapeType="1"/>
            </p:cNvSpPr>
            <p:nvPr/>
          </p:nvSpPr>
          <p:spPr bwMode="auto">
            <a:xfrm>
              <a:off x="3537" y="2207"/>
              <a:ext cx="94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247" name="Line 53"/>
            <p:cNvSpPr>
              <a:spLocks noChangeShapeType="1"/>
            </p:cNvSpPr>
            <p:nvPr/>
          </p:nvSpPr>
          <p:spPr bwMode="auto">
            <a:xfrm>
              <a:off x="3537" y="2288"/>
              <a:ext cx="94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248" name="Rectangle 54"/>
            <p:cNvSpPr>
              <a:spLocks noChangeArrowheads="1"/>
            </p:cNvSpPr>
            <p:nvPr/>
          </p:nvSpPr>
          <p:spPr bwMode="auto">
            <a:xfrm>
              <a:off x="3547" y="2316"/>
              <a:ext cx="768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+serialize(data : CData&amp;) : void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9" name="Rectangle 55"/>
            <p:cNvSpPr>
              <a:spLocks noChangeArrowheads="1"/>
            </p:cNvSpPr>
            <p:nvPr/>
          </p:nvSpPr>
          <p:spPr bwMode="auto">
            <a:xfrm>
              <a:off x="3547" y="2396"/>
              <a:ext cx="867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+serialize(subdata : CSubData&amp;) :...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0" name="Rectangle 56"/>
            <p:cNvSpPr>
              <a:spLocks noChangeArrowheads="1"/>
            </p:cNvSpPr>
            <p:nvPr/>
          </p:nvSpPr>
          <p:spPr bwMode="auto">
            <a:xfrm>
              <a:off x="3825" y="2144"/>
              <a:ext cx="340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CJsonReader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1" name="Rectangle 57"/>
            <p:cNvSpPr>
              <a:spLocks noChangeArrowheads="1"/>
            </p:cNvSpPr>
            <p:nvPr/>
          </p:nvSpPr>
          <p:spPr bwMode="auto">
            <a:xfrm>
              <a:off x="4637" y="2126"/>
              <a:ext cx="948" cy="364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252" name="Line 59"/>
            <p:cNvSpPr>
              <a:spLocks noChangeShapeType="1"/>
            </p:cNvSpPr>
            <p:nvPr/>
          </p:nvSpPr>
          <p:spPr bwMode="auto">
            <a:xfrm>
              <a:off x="4637" y="2207"/>
              <a:ext cx="94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253" name="Line 60"/>
            <p:cNvSpPr>
              <a:spLocks noChangeShapeType="1"/>
            </p:cNvSpPr>
            <p:nvPr/>
          </p:nvSpPr>
          <p:spPr bwMode="auto">
            <a:xfrm>
              <a:off x="4637" y="2288"/>
              <a:ext cx="94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254" name="Rectangle 61"/>
            <p:cNvSpPr>
              <a:spLocks noChangeArrowheads="1"/>
            </p:cNvSpPr>
            <p:nvPr/>
          </p:nvSpPr>
          <p:spPr bwMode="auto">
            <a:xfrm>
              <a:off x="4647" y="2316"/>
              <a:ext cx="768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+serialize(data : CData&amp;) : void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5" name="Rectangle 62"/>
            <p:cNvSpPr>
              <a:spLocks noChangeArrowheads="1"/>
            </p:cNvSpPr>
            <p:nvPr/>
          </p:nvSpPr>
          <p:spPr bwMode="auto">
            <a:xfrm>
              <a:off x="4647" y="2396"/>
              <a:ext cx="867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+serialize(subdata : CSubData&amp;) :...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6" name="Rectangle 63"/>
            <p:cNvSpPr>
              <a:spLocks noChangeArrowheads="1"/>
            </p:cNvSpPr>
            <p:nvPr/>
          </p:nvSpPr>
          <p:spPr bwMode="auto">
            <a:xfrm>
              <a:off x="4924" y="2144"/>
              <a:ext cx="342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CXMLReader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7" name="Rectangle 64"/>
            <p:cNvSpPr>
              <a:spLocks noChangeArrowheads="1"/>
            </p:cNvSpPr>
            <p:nvPr/>
          </p:nvSpPr>
          <p:spPr bwMode="auto">
            <a:xfrm>
              <a:off x="1489" y="1190"/>
              <a:ext cx="1070" cy="283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258" name="Line 66"/>
            <p:cNvSpPr>
              <a:spLocks noChangeShapeType="1"/>
            </p:cNvSpPr>
            <p:nvPr/>
          </p:nvSpPr>
          <p:spPr bwMode="auto">
            <a:xfrm>
              <a:off x="1489" y="1271"/>
              <a:ext cx="107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259" name="Line 67"/>
            <p:cNvSpPr>
              <a:spLocks noChangeShapeType="1"/>
            </p:cNvSpPr>
            <p:nvPr/>
          </p:nvSpPr>
          <p:spPr bwMode="auto">
            <a:xfrm>
              <a:off x="1489" y="1352"/>
              <a:ext cx="107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260" name="Rectangle 68"/>
            <p:cNvSpPr>
              <a:spLocks noChangeArrowheads="1"/>
            </p:cNvSpPr>
            <p:nvPr/>
          </p:nvSpPr>
          <p:spPr bwMode="auto">
            <a:xfrm>
              <a:off x="1500" y="1380"/>
              <a:ext cx="948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+serialize(serializer : ISerializer&amp;) : void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1" name="Rectangle 69"/>
            <p:cNvSpPr>
              <a:spLocks noChangeArrowheads="1"/>
            </p:cNvSpPr>
            <p:nvPr/>
          </p:nvSpPr>
          <p:spPr bwMode="auto">
            <a:xfrm>
              <a:off x="1848" y="1208"/>
              <a:ext cx="329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1" i="1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ISerializable</a:t>
              </a:r>
              <a:endPara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2" name="Rectangle 70"/>
            <p:cNvSpPr>
              <a:spLocks noChangeArrowheads="1"/>
            </p:cNvSpPr>
            <p:nvPr/>
          </p:nvSpPr>
          <p:spPr bwMode="auto">
            <a:xfrm>
              <a:off x="1974" y="1719"/>
              <a:ext cx="227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0" i="0" u="none" strike="noStrike" cap="none" normalizeH="0" baseline="0" smtClean="0">
                  <a:ln>
                    <a:noFill/>
                  </a:ln>
                  <a:solidFill>
                    <a:srgbClr val="EFFAFF"/>
                  </a:solidFill>
                  <a:effectLst/>
                  <a:latin typeface="Segoe UI" panose="020B0502040204020203" pitchFamily="34" charset="0"/>
                </a:rPr>
                <a:t>-subData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3" name="Line 71"/>
            <p:cNvSpPr>
              <a:spLocks noChangeShapeType="1"/>
            </p:cNvSpPr>
            <p:nvPr/>
          </p:nvSpPr>
          <p:spPr bwMode="auto">
            <a:xfrm>
              <a:off x="1878" y="1802"/>
              <a:ext cx="383" cy="0"/>
            </a:xfrm>
            <a:prstGeom prst="line">
              <a:avLst/>
            </a:pr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264" name="Freeform 72"/>
            <p:cNvSpPr>
              <a:spLocks/>
            </p:cNvSpPr>
            <p:nvPr/>
          </p:nvSpPr>
          <p:spPr bwMode="auto">
            <a:xfrm>
              <a:off x="1757" y="1772"/>
              <a:ext cx="121" cy="60"/>
            </a:xfrm>
            <a:custGeom>
              <a:avLst/>
              <a:gdLst>
                <a:gd name="T0" fmla="*/ 0 w 480"/>
                <a:gd name="T1" fmla="*/ 120 h 240"/>
                <a:gd name="T2" fmla="*/ 240 w 480"/>
                <a:gd name="T3" fmla="*/ 240 h 240"/>
                <a:gd name="T4" fmla="*/ 480 w 480"/>
                <a:gd name="T5" fmla="*/ 120 h 240"/>
                <a:gd name="T6" fmla="*/ 240 w 480"/>
                <a:gd name="T7" fmla="*/ 0 h 240"/>
                <a:gd name="T8" fmla="*/ 0 w 480"/>
                <a:gd name="T9" fmla="*/ 12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0" h="240">
                  <a:moveTo>
                    <a:pt x="0" y="120"/>
                  </a:moveTo>
                  <a:lnTo>
                    <a:pt x="240" y="240"/>
                  </a:lnTo>
                  <a:lnTo>
                    <a:pt x="480" y="120"/>
                  </a:lnTo>
                  <a:lnTo>
                    <a:pt x="240" y="0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EFFAFF"/>
            </a:solidFill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265" name="Freeform 73"/>
            <p:cNvSpPr>
              <a:spLocks/>
            </p:cNvSpPr>
            <p:nvPr/>
          </p:nvSpPr>
          <p:spPr bwMode="auto">
            <a:xfrm>
              <a:off x="1757" y="1772"/>
              <a:ext cx="121" cy="60"/>
            </a:xfrm>
            <a:custGeom>
              <a:avLst/>
              <a:gdLst>
                <a:gd name="T0" fmla="*/ 0 w 480"/>
                <a:gd name="T1" fmla="*/ 120 h 240"/>
                <a:gd name="T2" fmla="*/ 240 w 480"/>
                <a:gd name="T3" fmla="*/ 240 h 240"/>
                <a:gd name="T4" fmla="*/ 480 w 480"/>
                <a:gd name="T5" fmla="*/ 120 h 240"/>
                <a:gd name="T6" fmla="*/ 240 w 480"/>
                <a:gd name="T7" fmla="*/ 0 h 240"/>
                <a:gd name="T8" fmla="*/ 0 w 480"/>
                <a:gd name="T9" fmla="*/ 12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0" h="240">
                  <a:moveTo>
                    <a:pt x="0" y="120"/>
                  </a:moveTo>
                  <a:lnTo>
                    <a:pt x="240" y="240"/>
                  </a:lnTo>
                  <a:lnTo>
                    <a:pt x="480" y="120"/>
                  </a:lnTo>
                  <a:lnTo>
                    <a:pt x="240" y="0"/>
                  </a:lnTo>
                  <a:lnTo>
                    <a:pt x="0" y="120"/>
                  </a:lnTo>
                  <a:close/>
                </a:path>
              </a:pathLst>
            </a:cu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266" name="Line 74"/>
            <p:cNvSpPr>
              <a:spLocks noChangeShapeType="1"/>
            </p:cNvSpPr>
            <p:nvPr/>
          </p:nvSpPr>
          <p:spPr bwMode="auto">
            <a:xfrm flipH="1" flipV="1">
              <a:off x="2201" y="1772"/>
              <a:ext cx="60" cy="30"/>
            </a:xfrm>
            <a:prstGeom prst="line">
              <a:avLst/>
            </a:pr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267" name="Line 75"/>
            <p:cNvSpPr>
              <a:spLocks noChangeShapeType="1"/>
            </p:cNvSpPr>
            <p:nvPr/>
          </p:nvSpPr>
          <p:spPr bwMode="auto">
            <a:xfrm flipH="1">
              <a:off x="2201" y="1802"/>
              <a:ext cx="60" cy="30"/>
            </a:xfrm>
            <a:prstGeom prst="line">
              <a:avLst/>
            </a:pr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268" name="Oval 76"/>
            <p:cNvSpPr>
              <a:spLocks noChangeArrowheads="1"/>
            </p:cNvSpPr>
            <p:nvPr/>
          </p:nvSpPr>
          <p:spPr bwMode="auto">
            <a:xfrm>
              <a:off x="2259" y="1786"/>
              <a:ext cx="32" cy="32"/>
            </a:xfrm>
            <a:prstGeom prst="ellipse">
              <a:avLst/>
            </a:prstGeom>
            <a:solidFill>
              <a:srgbClr val="EFF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269" name="Line 77"/>
            <p:cNvSpPr>
              <a:spLocks noChangeShapeType="1"/>
            </p:cNvSpPr>
            <p:nvPr/>
          </p:nvSpPr>
          <p:spPr bwMode="auto">
            <a:xfrm>
              <a:off x="4556" y="1392"/>
              <a:ext cx="0" cy="132"/>
            </a:xfrm>
            <a:prstGeom prst="line">
              <a:avLst/>
            </a:pr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270" name="Line 78"/>
            <p:cNvSpPr>
              <a:spLocks noChangeShapeType="1"/>
            </p:cNvSpPr>
            <p:nvPr/>
          </p:nvSpPr>
          <p:spPr bwMode="auto">
            <a:xfrm flipH="1">
              <a:off x="4026" y="1524"/>
              <a:ext cx="530" cy="0"/>
            </a:xfrm>
            <a:prstGeom prst="line">
              <a:avLst/>
            </a:pr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271" name="Line 79"/>
            <p:cNvSpPr>
              <a:spLocks noChangeShapeType="1"/>
            </p:cNvSpPr>
            <p:nvPr/>
          </p:nvSpPr>
          <p:spPr bwMode="auto">
            <a:xfrm>
              <a:off x="4026" y="1524"/>
              <a:ext cx="0" cy="66"/>
            </a:xfrm>
            <a:prstGeom prst="line">
              <a:avLst/>
            </a:pr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272" name="Freeform 80"/>
            <p:cNvSpPr>
              <a:spLocks/>
            </p:cNvSpPr>
            <p:nvPr/>
          </p:nvSpPr>
          <p:spPr bwMode="auto">
            <a:xfrm>
              <a:off x="4526" y="1392"/>
              <a:ext cx="60" cy="61"/>
            </a:xfrm>
            <a:custGeom>
              <a:avLst/>
              <a:gdLst>
                <a:gd name="T0" fmla="*/ 120 w 240"/>
                <a:gd name="T1" fmla="*/ 0 h 240"/>
                <a:gd name="T2" fmla="*/ 0 w 240"/>
                <a:gd name="T3" fmla="*/ 240 h 240"/>
                <a:gd name="T4" fmla="*/ 240 w 240"/>
                <a:gd name="T5" fmla="*/ 240 h 240"/>
                <a:gd name="T6" fmla="*/ 120 w 240"/>
                <a:gd name="T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0" y="240"/>
                  </a:lnTo>
                  <a:lnTo>
                    <a:pt x="240" y="24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EFFAFF"/>
            </a:solidFill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273" name="Freeform 81"/>
            <p:cNvSpPr>
              <a:spLocks/>
            </p:cNvSpPr>
            <p:nvPr/>
          </p:nvSpPr>
          <p:spPr bwMode="auto">
            <a:xfrm>
              <a:off x="4526" y="1392"/>
              <a:ext cx="60" cy="61"/>
            </a:xfrm>
            <a:custGeom>
              <a:avLst/>
              <a:gdLst>
                <a:gd name="T0" fmla="*/ 120 w 240"/>
                <a:gd name="T1" fmla="*/ 0 h 240"/>
                <a:gd name="T2" fmla="*/ 0 w 240"/>
                <a:gd name="T3" fmla="*/ 240 h 240"/>
                <a:gd name="T4" fmla="*/ 240 w 240"/>
                <a:gd name="T5" fmla="*/ 240 h 240"/>
                <a:gd name="T6" fmla="*/ 120 w 240"/>
                <a:gd name="T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0" y="240"/>
                  </a:lnTo>
                  <a:lnTo>
                    <a:pt x="240" y="240"/>
                  </a:lnTo>
                  <a:lnTo>
                    <a:pt x="120" y="0"/>
                  </a:lnTo>
                  <a:close/>
                </a:path>
              </a:pathLst>
            </a:cu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274" name="Line 82"/>
            <p:cNvSpPr>
              <a:spLocks noChangeShapeType="1"/>
            </p:cNvSpPr>
            <p:nvPr/>
          </p:nvSpPr>
          <p:spPr bwMode="auto">
            <a:xfrm>
              <a:off x="4556" y="1392"/>
              <a:ext cx="0" cy="132"/>
            </a:xfrm>
            <a:prstGeom prst="line">
              <a:avLst/>
            </a:pr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275" name="Line 83"/>
            <p:cNvSpPr>
              <a:spLocks noChangeShapeType="1"/>
            </p:cNvSpPr>
            <p:nvPr/>
          </p:nvSpPr>
          <p:spPr bwMode="auto">
            <a:xfrm>
              <a:off x="4556" y="1524"/>
              <a:ext cx="555" cy="0"/>
            </a:xfrm>
            <a:prstGeom prst="line">
              <a:avLst/>
            </a:pr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276" name="Line 84"/>
            <p:cNvSpPr>
              <a:spLocks noChangeShapeType="1"/>
            </p:cNvSpPr>
            <p:nvPr/>
          </p:nvSpPr>
          <p:spPr bwMode="auto">
            <a:xfrm>
              <a:off x="5111" y="1524"/>
              <a:ext cx="0" cy="66"/>
            </a:xfrm>
            <a:prstGeom prst="line">
              <a:avLst/>
            </a:pr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277" name="Freeform 85"/>
            <p:cNvSpPr>
              <a:spLocks/>
            </p:cNvSpPr>
            <p:nvPr/>
          </p:nvSpPr>
          <p:spPr bwMode="auto">
            <a:xfrm>
              <a:off x="4526" y="1392"/>
              <a:ext cx="60" cy="61"/>
            </a:xfrm>
            <a:custGeom>
              <a:avLst/>
              <a:gdLst>
                <a:gd name="T0" fmla="*/ 120 w 240"/>
                <a:gd name="T1" fmla="*/ 0 h 240"/>
                <a:gd name="T2" fmla="*/ 0 w 240"/>
                <a:gd name="T3" fmla="*/ 240 h 240"/>
                <a:gd name="T4" fmla="*/ 240 w 240"/>
                <a:gd name="T5" fmla="*/ 240 h 240"/>
                <a:gd name="T6" fmla="*/ 120 w 240"/>
                <a:gd name="T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0" y="240"/>
                  </a:lnTo>
                  <a:lnTo>
                    <a:pt x="240" y="24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EFFAFF"/>
            </a:solidFill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278" name="Freeform 86"/>
            <p:cNvSpPr>
              <a:spLocks/>
            </p:cNvSpPr>
            <p:nvPr/>
          </p:nvSpPr>
          <p:spPr bwMode="auto">
            <a:xfrm>
              <a:off x="4526" y="1392"/>
              <a:ext cx="60" cy="61"/>
            </a:xfrm>
            <a:custGeom>
              <a:avLst/>
              <a:gdLst>
                <a:gd name="T0" fmla="*/ 120 w 240"/>
                <a:gd name="T1" fmla="*/ 0 h 240"/>
                <a:gd name="T2" fmla="*/ 0 w 240"/>
                <a:gd name="T3" fmla="*/ 240 h 240"/>
                <a:gd name="T4" fmla="*/ 240 w 240"/>
                <a:gd name="T5" fmla="*/ 240 h 240"/>
                <a:gd name="T6" fmla="*/ 120 w 240"/>
                <a:gd name="T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0" y="240"/>
                  </a:lnTo>
                  <a:lnTo>
                    <a:pt x="240" y="240"/>
                  </a:lnTo>
                  <a:lnTo>
                    <a:pt x="120" y="0"/>
                  </a:lnTo>
                  <a:close/>
                </a:path>
              </a:pathLst>
            </a:cu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279" name="Line 87"/>
            <p:cNvSpPr>
              <a:spLocks noChangeShapeType="1"/>
            </p:cNvSpPr>
            <p:nvPr/>
          </p:nvSpPr>
          <p:spPr bwMode="auto">
            <a:xfrm>
              <a:off x="4556" y="1392"/>
              <a:ext cx="0" cy="648"/>
            </a:xfrm>
            <a:prstGeom prst="line">
              <a:avLst/>
            </a:pr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280" name="Line 88"/>
            <p:cNvSpPr>
              <a:spLocks noChangeShapeType="1"/>
            </p:cNvSpPr>
            <p:nvPr/>
          </p:nvSpPr>
          <p:spPr bwMode="auto">
            <a:xfrm flipH="1">
              <a:off x="4026" y="2040"/>
              <a:ext cx="530" cy="0"/>
            </a:xfrm>
            <a:prstGeom prst="line">
              <a:avLst/>
            </a:pr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281" name="Line 89"/>
            <p:cNvSpPr>
              <a:spLocks noChangeShapeType="1"/>
            </p:cNvSpPr>
            <p:nvPr/>
          </p:nvSpPr>
          <p:spPr bwMode="auto">
            <a:xfrm>
              <a:off x="4026" y="2040"/>
              <a:ext cx="0" cy="81"/>
            </a:xfrm>
            <a:prstGeom prst="line">
              <a:avLst/>
            </a:pr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282" name="Freeform 90"/>
            <p:cNvSpPr>
              <a:spLocks/>
            </p:cNvSpPr>
            <p:nvPr/>
          </p:nvSpPr>
          <p:spPr bwMode="auto">
            <a:xfrm>
              <a:off x="4526" y="1392"/>
              <a:ext cx="60" cy="61"/>
            </a:xfrm>
            <a:custGeom>
              <a:avLst/>
              <a:gdLst>
                <a:gd name="T0" fmla="*/ 120 w 240"/>
                <a:gd name="T1" fmla="*/ 0 h 240"/>
                <a:gd name="T2" fmla="*/ 0 w 240"/>
                <a:gd name="T3" fmla="*/ 240 h 240"/>
                <a:gd name="T4" fmla="*/ 240 w 240"/>
                <a:gd name="T5" fmla="*/ 240 h 240"/>
                <a:gd name="T6" fmla="*/ 120 w 240"/>
                <a:gd name="T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0" y="240"/>
                  </a:lnTo>
                  <a:lnTo>
                    <a:pt x="240" y="24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EFFAFF"/>
            </a:solidFill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283" name="Freeform 91"/>
            <p:cNvSpPr>
              <a:spLocks/>
            </p:cNvSpPr>
            <p:nvPr/>
          </p:nvSpPr>
          <p:spPr bwMode="auto">
            <a:xfrm>
              <a:off x="4526" y="1392"/>
              <a:ext cx="60" cy="61"/>
            </a:xfrm>
            <a:custGeom>
              <a:avLst/>
              <a:gdLst>
                <a:gd name="T0" fmla="*/ 120 w 240"/>
                <a:gd name="T1" fmla="*/ 0 h 240"/>
                <a:gd name="T2" fmla="*/ 0 w 240"/>
                <a:gd name="T3" fmla="*/ 240 h 240"/>
                <a:gd name="T4" fmla="*/ 240 w 240"/>
                <a:gd name="T5" fmla="*/ 240 h 240"/>
                <a:gd name="T6" fmla="*/ 120 w 240"/>
                <a:gd name="T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0" y="240"/>
                  </a:lnTo>
                  <a:lnTo>
                    <a:pt x="240" y="240"/>
                  </a:lnTo>
                  <a:lnTo>
                    <a:pt x="120" y="0"/>
                  </a:lnTo>
                  <a:close/>
                </a:path>
              </a:pathLst>
            </a:cu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284" name="Line 92"/>
            <p:cNvSpPr>
              <a:spLocks noChangeShapeType="1"/>
            </p:cNvSpPr>
            <p:nvPr/>
          </p:nvSpPr>
          <p:spPr bwMode="auto">
            <a:xfrm>
              <a:off x="4556" y="1392"/>
              <a:ext cx="0" cy="648"/>
            </a:xfrm>
            <a:prstGeom prst="line">
              <a:avLst/>
            </a:pr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285" name="Line 93"/>
            <p:cNvSpPr>
              <a:spLocks noChangeShapeType="1"/>
            </p:cNvSpPr>
            <p:nvPr/>
          </p:nvSpPr>
          <p:spPr bwMode="auto">
            <a:xfrm>
              <a:off x="4556" y="2040"/>
              <a:ext cx="555" cy="0"/>
            </a:xfrm>
            <a:prstGeom prst="line">
              <a:avLst/>
            </a:pr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286" name="Line 94"/>
            <p:cNvSpPr>
              <a:spLocks noChangeShapeType="1"/>
            </p:cNvSpPr>
            <p:nvPr/>
          </p:nvSpPr>
          <p:spPr bwMode="auto">
            <a:xfrm>
              <a:off x="5111" y="2040"/>
              <a:ext cx="0" cy="81"/>
            </a:xfrm>
            <a:prstGeom prst="line">
              <a:avLst/>
            </a:pr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287" name="Freeform 95"/>
            <p:cNvSpPr>
              <a:spLocks/>
            </p:cNvSpPr>
            <p:nvPr/>
          </p:nvSpPr>
          <p:spPr bwMode="auto">
            <a:xfrm>
              <a:off x="4526" y="1392"/>
              <a:ext cx="60" cy="61"/>
            </a:xfrm>
            <a:custGeom>
              <a:avLst/>
              <a:gdLst>
                <a:gd name="T0" fmla="*/ 120 w 240"/>
                <a:gd name="T1" fmla="*/ 0 h 240"/>
                <a:gd name="T2" fmla="*/ 0 w 240"/>
                <a:gd name="T3" fmla="*/ 240 h 240"/>
                <a:gd name="T4" fmla="*/ 240 w 240"/>
                <a:gd name="T5" fmla="*/ 240 h 240"/>
                <a:gd name="T6" fmla="*/ 120 w 240"/>
                <a:gd name="T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0" y="240"/>
                  </a:lnTo>
                  <a:lnTo>
                    <a:pt x="240" y="24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EFFAFF"/>
            </a:solidFill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288" name="Freeform 96"/>
            <p:cNvSpPr>
              <a:spLocks/>
            </p:cNvSpPr>
            <p:nvPr/>
          </p:nvSpPr>
          <p:spPr bwMode="auto">
            <a:xfrm>
              <a:off x="4526" y="1392"/>
              <a:ext cx="60" cy="61"/>
            </a:xfrm>
            <a:custGeom>
              <a:avLst/>
              <a:gdLst>
                <a:gd name="T0" fmla="*/ 120 w 240"/>
                <a:gd name="T1" fmla="*/ 0 h 240"/>
                <a:gd name="T2" fmla="*/ 0 w 240"/>
                <a:gd name="T3" fmla="*/ 240 h 240"/>
                <a:gd name="T4" fmla="*/ 240 w 240"/>
                <a:gd name="T5" fmla="*/ 240 h 240"/>
                <a:gd name="T6" fmla="*/ 120 w 240"/>
                <a:gd name="T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0" y="240"/>
                  </a:lnTo>
                  <a:lnTo>
                    <a:pt x="240" y="240"/>
                  </a:lnTo>
                  <a:lnTo>
                    <a:pt x="120" y="0"/>
                  </a:lnTo>
                  <a:close/>
                </a:path>
              </a:pathLst>
            </a:cu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289" name="Line 97"/>
            <p:cNvSpPr>
              <a:spLocks noChangeShapeType="1"/>
            </p:cNvSpPr>
            <p:nvPr/>
          </p:nvSpPr>
          <p:spPr bwMode="auto">
            <a:xfrm>
              <a:off x="2024" y="1478"/>
              <a:ext cx="0" cy="112"/>
            </a:xfrm>
            <a:prstGeom prst="line">
              <a:avLst/>
            </a:pr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290" name="Line 98"/>
            <p:cNvSpPr>
              <a:spLocks noChangeShapeType="1"/>
            </p:cNvSpPr>
            <p:nvPr/>
          </p:nvSpPr>
          <p:spPr bwMode="auto">
            <a:xfrm flipH="1">
              <a:off x="1197" y="1590"/>
              <a:ext cx="827" cy="0"/>
            </a:xfrm>
            <a:prstGeom prst="line">
              <a:avLst/>
            </a:pr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291" name="Line 99"/>
            <p:cNvSpPr>
              <a:spLocks noChangeShapeType="1"/>
            </p:cNvSpPr>
            <p:nvPr/>
          </p:nvSpPr>
          <p:spPr bwMode="auto">
            <a:xfrm>
              <a:off x="1197" y="1590"/>
              <a:ext cx="0" cy="96"/>
            </a:xfrm>
            <a:prstGeom prst="line">
              <a:avLst/>
            </a:pr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292" name="Freeform 100"/>
            <p:cNvSpPr>
              <a:spLocks/>
            </p:cNvSpPr>
            <p:nvPr/>
          </p:nvSpPr>
          <p:spPr bwMode="auto">
            <a:xfrm>
              <a:off x="1994" y="1478"/>
              <a:ext cx="60" cy="61"/>
            </a:xfrm>
            <a:custGeom>
              <a:avLst/>
              <a:gdLst>
                <a:gd name="T0" fmla="*/ 120 w 240"/>
                <a:gd name="T1" fmla="*/ 0 h 240"/>
                <a:gd name="T2" fmla="*/ 0 w 240"/>
                <a:gd name="T3" fmla="*/ 240 h 240"/>
                <a:gd name="T4" fmla="*/ 240 w 240"/>
                <a:gd name="T5" fmla="*/ 240 h 240"/>
                <a:gd name="T6" fmla="*/ 120 w 240"/>
                <a:gd name="T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0" y="240"/>
                  </a:lnTo>
                  <a:lnTo>
                    <a:pt x="240" y="24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EFFAFF"/>
            </a:solidFill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293" name="Freeform 101"/>
            <p:cNvSpPr>
              <a:spLocks/>
            </p:cNvSpPr>
            <p:nvPr/>
          </p:nvSpPr>
          <p:spPr bwMode="auto">
            <a:xfrm>
              <a:off x="1994" y="1478"/>
              <a:ext cx="60" cy="61"/>
            </a:xfrm>
            <a:custGeom>
              <a:avLst/>
              <a:gdLst>
                <a:gd name="T0" fmla="*/ 120 w 240"/>
                <a:gd name="T1" fmla="*/ 0 h 240"/>
                <a:gd name="T2" fmla="*/ 0 w 240"/>
                <a:gd name="T3" fmla="*/ 240 h 240"/>
                <a:gd name="T4" fmla="*/ 240 w 240"/>
                <a:gd name="T5" fmla="*/ 240 h 240"/>
                <a:gd name="T6" fmla="*/ 120 w 240"/>
                <a:gd name="T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0" y="240"/>
                  </a:lnTo>
                  <a:lnTo>
                    <a:pt x="240" y="240"/>
                  </a:lnTo>
                  <a:lnTo>
                    <a:pt x="120" y="0"/>
                  </a:lnTo>
                  <a:close/>
                </a:path>
              </a:pathLst>
            </a:cu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294" name="Line 102"/>
            <p:cNvSpPr>
              <a:spLocks noChangeShapeType="1"/>
            </p:cNvSpPr>
            <p:nvPr/>
          </p:nvSpPr>
          <p:spPr bwMode="auto">
            <a:xfrm>
              <a:off x="2024" y="1478"/>
              <a:ext cx="0" cy="112"/>
            </a:xfrm>
            <a:prstGeom prst="line">
              <a:avLst/>
            </a:pr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295" name="Line 103"/>
            <p:cNvSpPr>
              <a:spLocks noChangeShapeType="1"/>
            </p:cNvSpPr>
            <p:nvPr/>
          </p:nvSpPr>
          <p:spPr bwMode="auto">
            <a:xfrm>
              <a:off x="2024" y="1590"/>
              <a:ext cx="807" cy="0"/>
            </a:xfrm>
            <a:prstGeom prst="line">
              <a:avLst/>
            </a:pr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296" name="Line 104"/>
            <p:cNvSpPr>
              <a:spLocks noChangeShapeType="1"/>
            </p:cNvSpPr>
            <p:nvPr/>
          </p:nvSpPr>
          <p:spPr bwMode="auto">
            <a:xfrm>
              <a:off x="2831" y="1590"/>
              <a:ext cx="0" cy="96"/>
            </a:xfrm>
            <a:prstGeom prst="line">
              <a:avLst/>
            </a:pr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297" name="Freeform 105"/>
            <p:cNvSpPr>
              <a:spLocks/>
            </p:cNvSpPr>
            <p:nvPr/>
          </p:nvSpPr>
          <p:spPr bwMode="auto">
            <a:xfrm>
              <a:off x="1994" y="1478"/>
              <a:ext cx="60" cy="61"/>
            </a:xfrm>
            <a:custGeom>
              <a:avLst/>
              <a:gdLst>
                <a:gd name="T0" fmla="*/ 120 w 240"/>
                <a:gd name="T1" fmla="*/ 0 h 240"/>
                <a:gd name="T2" fmla="*/ 0 w 240"/>
                <a:gd name="T3" fmla="*/ 240 h 240"/>
                <a:gd name="T4" fmla="*/ 240 w 240"/>
                <a:gd name="T5" fmla="*/ 240 h 240"/>
                <a:gd name="T6" fmla="*/ 120 w 240"/>
                <a:gd name="T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0" y="240"/>
                  </a:lnTo>
                  <a:lnTo>
                    <a:pt x="240" y="24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EFFAFF"/>
            </a:solidFill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298" name="Freeform 106"/>
            <p:cNvSpPr>
              <a:spLocks/>
            </p:cNvSpPr>
            <p:nvPr/>
          </p:nvSpPr>
          <p:spPr bwMode="auto">
            <a:xfrm>
              <a:off x="1994" y="1478"/>
              <a:ext cx="60" cy="61"/>
            </a:xfrm>
            <a:custGeom>
              <a:avLst/>
              <a:gdLst>
                <a:gd name="T0" fmla="*/ 120 w 240"/>
                <a:gd name="T1" fmla="*/ 0 h 240"/>
                <a:gd name="T2" fmla="*/ 0 w 240"/>
                <a:gd name="T3" fmla="*/ 240 h 240"/>
                <a:gd name="T4" fmla="*/ 240 w 240"/>
                <a:gd name="T5" fmla="*/ 240 h 240"/>
                <a:gd name="T6" fmla="*/ 120 w 240"/>
                <a:gd name="T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0" y="240"/>
                  </a:lnTo>
                  <a:lnTo>
                    <a:pt x="240" y="240"/>
                  </a:lnTo>
                  <a:lnTo>
                    <a:pt x="120" y="0"/>
                  </a:lnTo>
                  <a:close/>
                </a:path>
              </a:pathLst>
            </a:cu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pattern visiteur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84800" y="3334964"/>
            <a:ext cx="6706800" cy="1579935"/>
          </a:xfrm>
        </p:spPr>
        <p:txBody>
          <a:bodyPr>
            <a:noAutofit/>
          </a:bodyPr>
          <a:lstStyle/>
          <a:p>
            <a:pPr marL="180975" indent="-180975"/>
            <a:r>
              <a:rPr lang="fr-FR" sz="1400" dirty="0" smtClean="0"/>
              <a:t>Les éléments en orange de ce graphique correspondent au design pattern « visiteur »</a:t>
            </a:r>
          </a:p>
          <a:p>
            <a:pPr marL="627063" lvl="1" indent="-169863"/>
            <a:r>
              <a:rPr lang="fr-FR" sz="1200" dirty="0" smtClean="0"/>
              <a:t>Le pattern visiteur permet de séparer un algorithme d’une structure de données</a:t>
            </a:r>
          </a:p>
          <a:p>
            <a:pPr marL="627063" lvl="1" indent="-169863"/>
            <a:r>
              <a:rPr lang="fr-FR" sz="1200" dirty="0" smtClean="0"/>
              <a:t>En quelque sorte, cela rend alors possible d’ajouter des comportements à des classes sans les modifier. </a:t>
            </a:r>
            <a:endParaRPr lang="fr-FR" sz="1200" dirty="0"/>
          </a:p>
          <a:p>
            <a:pPr marL="1073150" lvl="2" indent="-158750"/>
            <a:r>
              <a:rPr lang="fr-FR" sz="1100" dirty="0" smtClean="0"/>
              <a:t>Ici, par l’intermédiaire des classes </a:t>
            </a:r>
            <a:r>
              <a:rPr lang="fr-FR" sz="1100" dirty="0" err="1" smtClean="0">
                <a:latin typeface="Consolas" panose="020B0609020204030204" pitchFamily="49" charset="0"/>
              </a:rPr>
              <a:t>ISerializer</a:t>
            </a:r>
            <a:r>
              <a:rPr lang="fr-FR" sz="1100" dirty="0" smtClean="0"/>
              <a:t>, les classes </a:t>
            </a:r>
            <a:r>
              <a:rPr lang="fr-FR" sz="1100" dirty="0" err="1" smtClean="0">
                <a:latin typeface="Consolas" panose="020B0609020204030204" pitchFamily="49" charset="0"/>
              </a:rPr>
              <a:t>CData</a:t>
            </a:r>
            <a:r>
              <a:rPr lang="fr-FR" sz="1100" dirty="0" smtClean="0"/>
              <a:t> et </a:t>
            </a:r>
            <a:r>
              <a:rPr lang="fr-FR" sz="1100" dirty="0" err="1" smtClean="0">
                <a:latin typeface="Consolas" panose="020B0609020204030204" pitchFamily="49" charset="0"/>
              </a:rPr>
              <a:t>CSubData</a:t>
            </a:r>
            <a:r>
              <a:rPr lang="fr-FR" sz="1100" dirty="0" smtClean="0"/>
              <a:t> ont potentiellement les comportement de s’enregistrer et de se charger au format JSON et XML</a:t>
            </a:r>
            <a:endParaRPr lang="fr-FR" sz="11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Benjamin ALBOUY-KISSI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67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>
            <a:normAutofit lnSpcReduction="10000"/>
          </a:bodyPr>
          <a:lstStyle/>
          <a:p>
            <a:pPr lvl="0"/>
            <a:r>
              <a:rPr lang="fr-FR" sz="1000" dirty="0">
                <a:solidFill>
                  <a:srgbClr val="2F4E6C"/>
                </a:solidFill>
              </a:rPr>
              <a:t>Model – </a:t>
            </a:r>
            <a:r>
              <a:rPr lang="fr-FR" sz="1000" dirty="0" err="1">
                <a:solidFill>
                  <a:srgbClr val="2F4E6C"/>
                </a:solidFill>
              </a:rPr>
              <a:t>View</a:t>
            </a:r>
            <a:endParaRPr lang="fr-FR" sz="1000" dirty="0">
              <a:solidFill>
                <a:srgbClr val="2F4E6C"/>
              </a:solidFill>
            </a:endParaRPr>
          </a:p>
          <a:p>
            <a:pPr lvl="1"/>
            <a:r>
              <a:rPr lang="fr-FR" sz="900" dirty="0">
                <a:solidFill>
                  <a:srgbClr val="2F4E6C"/>
                </a:solidFill>
              </a:rPr>
              <a:t>Patron MVC</a:t>
            </a:r>
          </a:p>
          <a:p>
            <a:pPr lvl="1"/>
            <a:r>
              <a:rPr lang="fr-FR" sz="900" dirty="0">
                <a:solidFill>
                  <a:srgbClr val="2F4E6C"/>
                </a:solidFill>
              </a:rPr>
              <a:t>Patron Modèle – Vue</a:t>
            </a:r>
          </a:p>
          <a:p>
            <a:pPr lvl="1"/>
            <a:r>
              <a:rPr lang="fr-FR" sz="900" dirty="0">
                <a:solidFill>
                  <a:srgbClr val="2F4E6C"/>
                </a:solidFill>
              </a:rPr>
              <a:t>Les modèles</a:t>
            </a:r>
          </a:p>
          <a:p>
            <a:pPr lvl="1"/>
            <a:r>
              <a:rPr lang="fr-FR" sz="900" dirty="0">
                <a:solidFill>
                  <a:srgbClr val="2F4E6C"/>
                </a:solidFill>
              </a:rPr>
              <a:t>Les éléments </a:t>
            </a:r>
          </a:p>
          <a:p>
            <a:pPr lvl="1"/>
            <a:r>
              <a:rPr lang="fr-FR" sz="900" dirty="0">
                <a:solidFill>
                  <a:srgbClr val="2F4E6C"/>
                </a:solidFill>
              </a:rPr>
              <a:t>Les vues</a:t>
            </a:r>
          </a:p>
          <a:p>
            <a:pPr lvl="1"/>
            <a:r>
              <a:rPr lang="fr-FR" sz="900" dirty="0">
                <a:solidFill>
                  <a:srgbClr val="2F4E6C"/>
                </a:solidFill>
              </a:rPr>
              <a:t>Les délégués</a:t>
            </a:r>
          </a:p>
          <a:p>
            <a:pPr lvl="1"/>
            <a:r>
              <a:rPr lang="fr-FR" sz="900" dirty="0">
                <a:solidFill>
                  <a:srgbClr val="2F4E6C"/>
                </a:solidFill>
              </a:rPr>
              <a:t>Implémentation dans </a:t>
            </a:r>
            <a:r>
              <a:rPr lang="fr-FR" sz="900" dirty="0" err="1">
                <a:solidFill>
                  <a:srgbClr val="2F4E6C"/>
                </a:solidFill>
              </a:rPr>
              <a:t>Qt</a:t>
            </a:r>
            <a:endParaRPr lang="fr-FR" sz="900" dirty="0">
              <a:solidFill>
                <a:srgbClr val="2F4E6C"/>
              </a:solidFill>
            </a:endParaRPr>
          </a:p>
          <a:p>
            <a:pPr lvl="1"/>
            <a:r>
              <a:rPr lang="fr-FR" sz="900" dirty="0">
                <a:solidFill>
                  <a:srgbClr val="2F4E6C"/>
                </a:solidFill>
              </a:rPr>
              <a:t>Exemple</a:t>
            </a:r>
          </a:p>
          <a:p>
            <a:pPr lvl="0"/>
            <a:r>
              <a:rPr lang="fr-FR" sz="1000" dirty="0">
                <a:solidFill>
                  <a:srgbClr val="2F4E6C"/>
                </a:solidFill>
              </a:rPr>
              <a:t>Annuler – Rétablir</a:t>
            </a:r>
          </a:p>
          <a:p>
            <a:pPr lvl="1"/>
            <a:r>
              <a:rPr lang="fr-FR" sz="900" dirty="0">
                <a:solidFill>
                  <a:srgbClr val="2F4E6C"/>
                </a:solidFill>
              </a:rPr>
              <a:t>Contexte</a:t>
            </a:r>
          </a:p>
          <a:p>
            <a:pPr lvl="1"/>
            <a:r>
              <a:rPr lang="fr-FR" sz="900" dirty="0">
                <a:solidFill>
                  <a:srgbClr val="2F4E6C"/>
                </a:solidFill>
              </a:rPr>
              <a:t>Le pattern Commande</a:t>
            </a:r>
          </a:p>
          <a:p>
            <a:pPr lvl="1"/>
            <a:r>
              <a:rPr lang="fr-FR" sz="900" dirty="0">
                <a:solidFill>
                  <a:srgbClr val="2F4E6C"/>
                </a:solidFill>
              </a:rPr>
              <a:t>Exemple</a:t>
            </a:r>
          </a:p>
          <a:p>
            <a:pPr lvl="0"/>
            <a:r>
              <a:rPr lang="fr-FR" sz="1000" dirty="0">
                <a:solidFill>
                  <a:srgbClr val="2F4E6C"/>
                </a:solidFill>
              </a:rPr>
              <a:t>Graphismes optimisés</a:t>
            </a:r>
          </a:p>
          <a:p>
            <a:pPr lvl="1"/>
            <a:r>
              <a:rPr lang="fr-FR" sz="900" dirty="0">
                <a:solidFill>
                  <a:srgbClr val="2F4E6C"/>
                </a:solidFill>
              </a:rPr>
              <a:t>Mécanisme Graphics </a:t>
            </a:r>
            <a:r>
              <a:rPr lang="fr-FR" sz="900" dirty="0" err="1">
                <a:solidFill>
                  <a:srgbClr val="2F4E6C"/>
                </a:solidFill>
              </a:rPr>
              <a:t>View</a:t>
            </a:r>
            <a:endParaRPr lang="fr-FR" sz="900" dirty="0">
              <a:solidFill>
                <a:srgbClr val="2F4E6C"/>
              </a:solidFill>
            </a:endParaRPr>
          </a:p>
          <a:p>
            <a:pPr lvl="1"/>
            <a:r>
              <a:rPr lang="fr-FR" sz="900" dirty="0">
                <a:solidFill>
                  <a:srgbClr val="2F4E6C"/>
                </a:solidFill>
              </a:rPr>
              <a:t>La scène</a:t>
            </a:r>
          </a:p>
          <a:p>
            <a:pPr lvl="1"/>
            <a:r>
              <a:rPr lang="fr-FR" sz="900" dirty="0">
                <a:solidFill>
                  <a:srgbClr val="2F4E6C"/>
                </a:solidFill>
              </a:rPr>
              <a:t>La vue</a:t>
            </a:r>
          </a:p>
          <a:p>
            <a:pPr lvl="1"/>
            <a:r>
              <a:rPr lang="fr-FR" sz="900" dirty="0">
                <a:solidFill>
                  <a:srgbClr val="2F4E6C"/>
                </a:solidFill>
              </a:rPr>
              <a:t>Les éléments graphiques</a:t>
            </a:r>
          </a:p>
          <a:p>
            <a:pPr lvl="1"/>
            <a:r>
              <a:rPr lang="fr-FR" sz="900" dirty="0">
                <a:solidFill>
                  <a:srgbClr val="2F4E6C"/>
                </a:solidFill>
              </a:rPr>
              <a:t>Les classes</a:t>
            </a:r>
          </a:p>
          <a:p>
            <a:pPr lvl="1"/>
            <a:r>
              <a:rPr lang="fr-FR" sz="900" dirty="0">
                <a:solidFill>
                  <a:srgbClr val="2F4E6C"/>
                </a:solidFill>
              </a:rPr>
              <a:t>Exemple</a:t>
            </a:r>
          </a:p>
          <a:p>
            <a:pPr lvl="0"/>
            <a:r>
              <a:rPr lang="fr-FR" sz="1000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Sérialisation</a:t>
            </a:r>
          </a:p>
          <a:p>
            <a:pPr lvl="1"/>
            <a:r>
              <a:rPr lang="fr-FR" sz="900" dirty="0">
                <a:solidFill>
                  <a:schemeClr val="bg2"/>
                </a:solidFill>
              </a:rPr>
              <a:t>Exemple</a:t>
            </a:r>
          </a:p>
          <a:p>
            <a:pPr lvl="1"/>
            <a:r>
              <a:rPr lang="fr-FR" sz="900" b="1" dirty="0">
                <a:solidFill>
                  <a:schemeClr val="tx1"/>
                </a:solidFill>
                <a:effectLst>
                  <a:outerShdw blurRad="63500" dist="37357" dir="2700000" rotWithShape="0">
                    <a:schemeClr val="tx1">
                      <a:alpha val="43137"/>
                    </a:schemeClr>
                  </a:outerShdw>
                </a:effectLst>
              </a:rPr>
              <a:t>Le pattern visiteur</a:t>
            </a: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1627189" y="1098181"/>
            <a:ext cx="7423697" cy="2203229"/>
            <a:chOff x="642" y="1023"/>
            <a:chExt cx="4943" cy="1467"/>
          </a:xfrm>
        </p:grpSpPr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642" y="1691"/>
              <a:ext cx="1110" cy="708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642" y="1691"/>
              <a:ext cx="1110" cy="708"/>
            </a:xfrm>
            <a:prstGeom prst="rect">
              <a:avLst/>
            </a:prstGeom>
            <a:noFill/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642" y="1772"/>
              <a:ext cx="111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652" y="1800"/>
              <a:ext cx="159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-a : int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652" y="1881"/>
              <a:ext cx="516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-</a:t>
              </a:r>
              <a:r>
                <a:rPr kumimoji="0" lang="fr-FR" altLang="fr-FR" sz="7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subData</a:t>
              </a:r>
              <a:r>
                <a:rPr kumimoji="0" lang="fr-FR" altLang="fr-FR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 : </a:t>
              </a:r>
              <a:r>
                <a:rPr kumimoji="0" lang="fr-FR" altLang="fr-FR" sz="7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CSubData</a:t>
              </a:r>
              <a:endPara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642" y="1954"/>
              <a:ext cx="111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652" y="1982"/>
              <a:ext cx="299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+getA() : int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652" y="2063"/>
              <a:ext cx="469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+setA(a : int) : void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652" y="2144"/>
              <a:ext cx="65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+getSubData() : CSubData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652" y="2224"/>
              <a:ext cx="1001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+setSubData(subData : CSubData) : void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645" y="2288"/>
              <a:ext cx="1104" cy="81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652" y="2305"/>
              <a:ext cx="96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+serialize(serializer : ISerializer&amp;) : void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1111" y="1709"/>
              <a:ext cx="160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CData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2296" y="1691"/>
              <a:ext cx="1070" cy="465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2296" y="1691"/>
              <a:ext cx="1070" cy="465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2296" y="1772"/>
              <a:ext cx="107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2307" y="1800"/>
              <a:ext cx="269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-a : double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2296" y="1873"/>
              <a:ext cx="107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2307" y="1901"/>
              <a:ext cx="409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+getA() : double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2307" y="1982"/>
              <a:ext cx="579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+setA(a : double) : void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2299" y="2045"/>
              <a:ext cx="1064" cy="81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2307" y="2063"/>
              <a:ext cx="96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+serialize(serializer : ISerializer&amp;) : void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2685" y="1709"/>
              <a:ext cx="261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CSubData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4077" y="1023"/>
              <a:ext cx="1044" cy="364"/>
            </a:xfrm>
            <a:prstGeom prst="rect">
              <a:avLst/>
            </a:prstGeom>
            <a:solidFill>
              <a:srgbClr val="FFC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4077" y="1023"/>
              <a:ext cx="1044" cy="36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4077" y="1104"/>
              <a:ext cx="1044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>
              <a:off x="4077" y="1185"/>
              <a:ext cx="1044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4087" y="1213"/>
              <a:ext cx="761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+serialize(data : CData&amp;) : void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Rectangle 34"/>
            <p:cNvSpPr>
              <a:spLocks noChangeArrowheads="1"/>
            </p:cNvSpPr>
            <p:nvPr/>
          </p:nvSpPr>
          <p:spPr bwMode="auto">
            <a:xfrm>
              <a:off x="4087" y="1294"/>
              <a:ext cx="927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+serialize(subdata : CSubData&amp;) : vo...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Rectangle 35"/>
            <p:cNvSpPr>
              <a:spLocks noChangeArrowheads="1"/>
            </p:cNvSpPr>
            <p:nvPr/>
          </p:nvSpPr>
          <p:spPr bwMode="auto">
            <a:xfrm>
              <a:off x="4455" y="1041"/>
              <a:ext cx="267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1" i="1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ISerializer</a:t>
              </a:r>
              <a:endPara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3537" y="1595"/>
              <a:ext cx="948" cy="364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3537" y="1676"/>
              <a:ext cx="94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 bwMode="auto">
            <a:xfrm>
              <a:off x="3537" y="1757"/>
              <a:ext cx="94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3547" y="1784"/>
              <a:ext cx="768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+serialize(data : CData&amp;) : void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3547" y="1865"/>
              <a:ext cx="867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+serialize(subdata : CSubData&amp;) :...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3835" y="1612"/>
              <a:ext cx="32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CJsonWriter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Rectangle 43"/>
            <p:cNvSpPr>
              <a:spLocks noChangeArrowheads="1"/>
            </p:cNvSpPr>
            <p:nvPr/>
          </p:nvSpPr>
          <p:spPr bwMode="auto">
            <a:xfrm>
              <a:off x="4637" y="1595"/>
              <a:ext cx="948" cy="364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46" name="Line 45"/>
            <p:cNvSpPr>
              <a:spLocks noChangeShapeType="1"/>
            </p:cNvSpPr>
            <p:nvPr/>
          </p:nvSpPr>
          <p:spPr bwMode="auto">
            <a:xfrm>
              <a:off x="4637" y="1676"/>
              <a:ext cx="94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>
              <a:off x="4637" y="1757"/>
              <a:ext cx="94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4647" y="1784"/>
              <a:ext cx="768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+serialize(data : CData&amp;) : void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4647" y="1865"/>
              <a:ext cx="867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+serialize(subdata : CSubData&amp;) :...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4929" y="1612"/>
              <a:ext cx="326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CXMLWriter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3537" y="2126"/>
              <a:ext cx="948" cy="364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52" name="Line 52"/>
            <p:cNvSpPr>
              <a:spLocks noChangeShapeType="1"/>
            </p:cNvSpPr>
            <p:nvPr/>
          </p:nvSpPr>
          <p:spPr bwMode="auto">
            <a:xfrm>
              <a:off x="3537" y="2207"/>
              <a:ext cx="94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53" name="Line 53"/>
            <p:cNvSpPr>
              <a:spLocks noChangeShapeType="1"/>
            </p:cNvSpPr>
            <p:nvPr/>
          </p:nvSpPr>
          <p:spPr bwMode="auto">
            <a:xfrm>
              <a:off x="3537" y="2288"/>
              <a:ext cx="94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3547" y="2316"/>
              <a:ext cx="768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+serialize(data : CData&amp;) : void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55"/>
            <p:cNvSpPr>
              <a:spLocks noChangeArrowheads="1"/>
            </p:cNvSpPr>
            <p:nvPr/>
          </p:nvSpPr>
          <p:spPr bwMode="auto">
            <a:xfrm>
              <a:off x="3547" y="2396"/>
              <a:ext cx="867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+serialize(subdata : CSubData&amp;) :...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3825" y="2144"/>
              <a:ext cx="340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CJsonReader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4637" y="2126"/>
              <a:ext cx="948" cy="364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58" name="Line 59"/>
            <p:cNvSpPr>
              <a:spLocks noChangeShapeType="1"/>
            </p:cNvSpPr>
            <p:nvPr/>
          </p:nvSpPr>
          <p:spPr bwMode="auto">
            <a:xfrm>
              <a:off x="4637" y="2207"/>
              <a:ext cx="94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59" name="Line 60"/>
            <p:cNvSpPr>
              <a:spLocks noChangeShapeType="1"/>
            </p:cNvSpPr>
            <p:nvPr/>
          </p:nvSpPr>
          <p:spPr bwMode="auto">
            <a:xfrm>
              <a:off x="4637" y="2288"/>
              <a:ext cx="94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60" name="Rectangle 61"/>
            <p:cNvSpPr>
              <a:spLocks noChangeArrowheads="1"/>
            </p:cNvSpPr>
            <p:nvPr/>
          </p:nvSpPr>
          <p:spPr bwMode="auto">
            <a:xfrm>
              <a:off x="4647" y="2316"/>
              <a:ext cx="768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+serialize(data : CData&amp;) : void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" name="Rectangle 62"/>
            <p:cNvSpPr>
              <a:spLocks noChangeArrowheads="1"/>
            </p:cNvSpPr>
            <p:nvPr/>
          </p:nvSpPr>
          <p:spPr bwMode="auto">
            <a:xfrm>
              <a:off x="4647" y="2396"/>
              <a:ext cx="867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+serialize(subdata : CSubData&amp;) :...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Rectangle 63"/>
            <p:cNvSpPr>
              <a:spLocks noChangeArrowheads="1"/>
            </p:cNvSpPr>
            <p:nvPr/>
          </p:nvSpPr>
          <p:spPr bwMode="auto">
            <a:xfrm>
              <a:off x="4924" y="2144"/>
              <a:ext cx="342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CXMLReader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" name="Rectangle 64"/>
            <p:cNvSpPr>
              <a:spLocks noChangeArrowheads="1"/>
            </p:cNvSpPr>
            <p:nvPr/>
          </p:nvSpPr>
          <p:spPr bwMode="auto">
            <a:xfrm>
              <a:off x="1489" y="1190"/>
              <a:ext cx="1070" cy="283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64" name="Line 66"/>
            <p:cNvSpPr>
              <a:spLocks noChangeShapeType="1"/>
            </p:cNvSpPr>
            <p:nvPr/>
          </p:nvSpPr>
          <p:spPr bwMode="auto">
            <a:xfrm>
              <a:off x="1489" y="1271"/>
              <a:ext cx="107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65" name="Line 67"/>
            <p:cNvSpPr>
              <a:spLocks noChangeShapeType="1"/>
            </p:cNvSpPr>
            <p:nvPr/>
          </p:nvSpPr>
          <p:spPr bwMode="auto">
            <a:xfrm>
              <a:off x="1489" y="1352"/>
              <a:ext cx="107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66" name="Rectangle 68"/>
            <p:cNvSpPr>
              <a:spLocks noChangeArrowheads="1"/>
            </p:cNvSpPr>
            <p:nvPr/>
          </p:nvSpPr>
          <p:spPr bwMode="auto">
            <a:xfrm>
              <a:off x="1500" y="1380"/>
              <a:ext cx="948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+serialize(serializer : ISerializer&amp;) : void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" name="Rectangle 69"/>
            <p:cNvSpPr>
              <a:spLocks noChangeArrowheads="1"/>
            </p:cNvSpPr>
            <p:nvPr/>
          </p:nvSpPr>
          <p:spPr bwMode="auto">
            <a:xfrm>
              <a:off x="1848" y="1208"/>
              <a:ext cx="329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ISerializable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" name="Rectangle 70"/>
            <p:cNvSpPr>
              <a:spLocks noChangeArrowheads="1"/>
            </p:cNvSpPr>
            <p:nvPr/>
          </p:nvSpPr>
          <p:spPr bwMode="auto">
            <a:xfrm>
              <a:off x="1974" y="1719"/>
              <a:ext cx="227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700" b="0" i="0" u="none" strike="noStrike" cap="none" normalizeH="0" baseline="0" smtClean="0">
                  <a:ln>
                    <a:noFill/>
                  </a:ln>
                  <a:solidFill>
                    <a:srgbClr val="EFFAFF"/>
                  </a:solidFill>
                  <a:effectLst/>
                  <a:latin typeface="Segoe UI" panose="020B0502040204020203" pitchFamily="34" charset="0"/>
                </a:rPr>
                <a:t>-subData</a:t>
              </a:r>
              <a:endParaRPr kumimoji="0" lang="fr-FR" alt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" name="Line 71"/>
            <p:cNvSpPr>
              <a:spLocks noChangeShapeType="1"/>
            </p:cNvSpPr>
            <p:nvPr/>
          </p:nvSpPr>
          <p:spPr bwMode="auto">
            <a:xfrm>
              <a:off x="1878" y="1802"/>
              <a:ext cx="383" cy="0"/>
            </a:xfrm>
            <a:prstGeom prst="line">
              <a:avLst/>
            </a:pr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70" name="Freeform 72"/>
            <p:cNvSpPr>
              <a:spLocks/>
            </p:cNvSpPr>
            <p:nvPr/>
          </p:nvSpPr>
          <p:spPr bwMode="auto">
            <a:xfrm>
              <a:off x="1757" y="1772"/>
              <a:ext cx="121" cy="60"/>
            </a:xfrm>
            <a:custGeom>
              <a:avLst/>
              <a:gdLst>
                <a:gd name="T0" fmla="*/ 0 w 480"/>
                <a:gd name="T1" fmla="*/ 120 h 240"/>
                <a:gd name="T2" fmla="*/ 240 w 480"/>
                <a:gd name="T3" fmla="*/ 240 h 240"/>
                <a:gd name="T4" fmla="*/ 480 w 480"/>
                <a:gd name="T5" fmla="*/ 120 h 240"/>
                <a:gd name="T6" fmla="*/ 240 w 480"/>
                <a:gd name="T7" fmla="*/ 0 h 240"/>
                <a:gd name="T8" fmla="*/ 0 w 480"/>
                <a:gd name="T9" fmla="*/ 12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0" h="240">
                  <a:moveTo>
                    <a:pt x="0" y="120"/>
                  </a:moveTo>
                  <a:lnTo>
                    <a:pt x="240" y="240"/>
                  </a:lnTo>
                  <a:lnTo>
                    <a:pt x="480" y="120"/>
                  </a:lnTo>
                  <a:lnTo>
                    <a:pt x="240" y="0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EFFAFF"/>
            </a:solidFill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71" name="Freeform 73"/>
            <p:cNvSpPr>
              <a:spLocks/>
            </p:cNvSpPr>
            <p:nvPr/>
          </p:nvSpPr>
          <p:spPr bwMode="auto">
            <a:xfrm>
              <a:off x="1757" y="1772"/>
              <a:ext cx="121" cy="60"/>
            </a:xfrm>
            <a:custGeom>
              <a:avLst/>
              <a:gdLst>
                <a:gd name="T0" fmla="*/ 0 w 480"/>
                <a:gd name="T1" fmla="*/ 120 h 240"/>
                <a:gd name="T2" fmla="*/ 240 w 480"/>
                <a:gd name="T3" fmla="*/ 240 h 240"/>
                <a:gd name="T4" fmla="*/ 480 w 480"/>
                <a:gd name="T5" fmla="*/ 120 h 240"/>
                <a:gd name="T6" fmla="*/ 240 w 480"/>
                <a:gd name="T7" fmla="*/ 0 h 240"/>
                <a:gd name="T8" fmla="*/ 0 w 480"/>
                <a:gd name="T9" fmla="*/ 12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0" h="240">
                  <a:moveTo>
                    <a:pt x="0" y="120"/>
                  </a:moveTo>
                  <a:lnTo>
                    <a:pt x="240" y="240"/>
                  </a:lnTo>
                  <a:lnTo>
                    <a:pt x="480" y="120"/>
                  </a:lnTo>
                  <a:lnTo>
                    <a:pt x="240" y="0"/>
                  </a:lnTo>
                  <a:lnTo>
                    <a:pt x="0" y="120"/>
                  </a:lnTo>
                  <a:close/>
                </a:path>
              </a:pathLst>
            </a:cu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72" name="Line 74"/>
            <p:cNvSpPr>
              <a:spLocks noChangeShapeType="1"/>
            </p:cNvSpPr>
            <p:nvPr/>
          </p:nvSpPr>
          <p:spPr bwMode="auto">
            <a:xfrm flipH="1" flipV="1">
              <a:off x="2201" y="1772"/>
              <a:ext cx="60" cy="30"/>
            </a:xfrm>
            <a:prstGeom prst="line">
              <a:avLst/>
            </a:pr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73" name="Line 75"/>
            <p:cNvSpPr>
              <a:spLocks noChangeShapeType="1"/>
            </p:cNvSpPr>
            <p:nvPr/>
          </p:nvSpPr>
          <p:spPr bwMode="auto">
            <a:xfrm flipH="1">
              <a:off x="2201" y="1802"/>
              <a:ext cx="60" cy="30"/>
            </a:xfrm>
            <a:prstGeom prst="line">
              <a:avLst/>
            </a:pr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74" name="Oval 76"/>
            <p:cNvSpPr>
              <a:spLocks noChangeArrowheads="1"/>
            </p:cNvSpPr>
            <p:nvPr/>
          </p:nvSpPr>
          <p:spPr bwMode="auto">
            <a:xfrm>
              <a:off x="2259" y="1786"/>
              <a:ext cx="32" cy="32"/>
            </a:xfrm>
            <a:prstGeom prst="ellipse">
              <a:avLst/>
            </a:prstGeom>
            <a:solidFill>
              <a:srgbClr val="EFF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75" name="Line 77"/>
            <p:cNvSpPr>
              <a:spLocks noChangeShapeType="1"/>
            </p:cNvSpPr>
            <p:nvPr/>
          </p:nvSpPr>
          <p:spPr bwMode="auto">
            <a:xfrm>
              <a:off x="4556" y="1392"/>
              <a:ext cx="0" cy="132"/>
            </a:xfrm>
            <a:prstGeom prst="line">
              <a:avLst/>
            </a:pr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76" name="Line 78"/>
            <p:cNvSpPr>
              <a:spLocks noChangeShapeType="1"/>
            </p:cNvSpPr>
            <p:nvPr/>
          </p:nvSpPr>
          <p:spPr bwMode="auto">
            <a:xfrm flipH="1">
              <a:off x="4026" y="1524"/>
              <a:ext cx="530" cy="0"/>
            </a:xfrm>
            <a:prstGeom prst="line">
              <a:avLst/>
            </a:pr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77" name="Line 79"/>
            <p:cNvSpPr>
              <a:spLocks noChangeShapeType="1"/>
            </p:cNvSpPr>
            <p:nvPr/>
          </p:nvSpPr>
          <p:spPr bwMode="auto">
            <a:xfrm>
              <a:off x="4026" y="1524"/>
              <a:ext cx="0" cy="66"/>
            </a:xfrm>
            <a:prstGeom prst="line">
              <a:avLst/>
            </a:pr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78" name="Freeform 80"/>
            <p:cNvSpPr>
              <a:spLocks/>
            </p:cNvSpPr>
            <p:nvPr/>
          </p:nvSpPr>
          <p:spPr bwMode="auto">
            <a:xfrm>
              <a:off x="4526" y="1392"/>
              <a:ext cx="60" cy="61"/>
            </a:xfrm>
            <a:custGeom>
              <a:avLst/>
              <a:gdLst>
                <a:gd name="T0" fmla="*/ 120 w 240"/>
                <a:gd name="T1" fmla="*/ 0 h 240"/>
                <a:gd name="T2" fmla="*/ 0 w 240"/>
                <a:gd name="T3" fmla="*/ 240 h 240"/>
                <a:gd name="T4" fmla="*/ 240 w 240"/>
                <a:gd name="T5" fmla="*/ 240 h 240"/>
                <a:gd name="T6" fmla="*/ 120 w 240"/>
                <a:gd name="T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0" y="240"/>
                  </a:lnTo>
                  <a:lnTo>
                    <a:pt x="240" y="24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EFFAFF"/>
            </a:solidFill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79" name="Freeform 81"/>
            <p:cNvSpPr>
              <a:spLocks/>
            </p:cNvSpPr>
            <p:nvPr/>
          </p:nvSpPr>
          <p:spPr bwMode="auto">
            <a:xfrm>
              <a:off x="4526" y="1392"/>
              <a:ext cx="60" cy="61"/>
            </a:xfrm>
            <a:custGeom>
              <a:avLst/>
              <a:gdLst>
                <a:gd name="T0" fmla="*/ 120 w 240"/>
                <a:gd name="T1" fmla="*/ 0 h 240"/>
                <a:gd name="T2" fmla="*/ 0 w 240"/>
                <a:gd name="T3" fmla="*/ 240 h 240"/>
                <a:gd name="T4" fmla="*/ 240 w 240"/>
                <a:gd name="T5" fmla="*/ 240 h 240"/>
                <a:gd name="T6" fmla="*/ 120 w 240"/>
                <a:gd name="T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0" y="240"/>
                  </a:lnTo>
                  <a:lnTo>
                    <a:pt x="240" y="240"/>
                  </a:lnTo>
                  <a:lnTo>
                    <a:pt x="120" y="0"/>
                  </a:lnTo>
                  <a:close/>
                </a:path>
              </a:pathLst>
            </a:cu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80" name="Line 82"/>
            <p:cNvSpPr>
              <a:spLocks noChangeShapeType="1"/>
            </p:cNvSpPr>
            <p:nvPr/>
          </p:nvSpPr>
          <p:spPr bwMode="auto">
            <a:xfrm>
              <a:off x="4556" y="1392"/>
              <a:ext cx="0" cy="132"/>
            </a:xfrm>
            <a:prstGeom prst="line">
              <a:avLst/>
            </a:pr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81" name="Line 83"/>
            <p:cNvSpPr>
              <a:spLocks noChangeShapeType="1"/>
            </p:cNvSpPr>
            <p:nvPr/>
          </p:nvSpPr>
          <p:spPr bwMode="auto">
            <a:xfrm>
              <a:off x="4556" y="1524"/>
              <a:ext cx="555" cy="0"/>
            </a:xfrm>
            <a:prstGeom prst="line">
              <a:avLst/>
            </a:pr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82" name="Line 84"/>
            <p:cNvSpPr>
              <a:spLocks noChangeShapeType="1"/>
            </p:cNvSpPr>
            <p:nvPr/>
          </p:nvSpPr>
          <p:spPr bwMode="auto">
            <a:xfrm>
              <a:off x="5111" y="1524"/>
              <a:ext cx="0" cy="66"/>
            </a:xfrm>
            <a:prstGeom prst="line">
              <a:avLst/>
            </a:pr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83" name="Freeform 85"/>
            <p:cNvSpPr>
              <a:spLocks/>
            </p:cNvSpPr>
            <p:nvPr/>
          </p:nvSpPr>
          <p:spPr bwMode="auto">
            <a:xfrm>
              <a:off x="4526" y="1392"/>
              <a:ext cx="60" cy="61"/>
            </a:xfrm>
            <a:custGeom>
              <a:avLst/>
              <a:gdLst>
                <a:gd name="T0" fmla="*/ 120 w 240"/>
                <a:gd name="T1" fmla="*/ 0 h 240"/>
                <a:gd name="T2" fmla="*/ 0 w 240"/>
                <a:gd name="T3" fmla="*/ 240 h 240"/>
                <a:gd name="T4" fmla="*/ 240 w 240"/>
                <a:gd name="T5" fmla="*/ 240 h 240"/>
                <a:gd name="T6" fmla="*/ 120 w 240"/>
                <a:gd name="T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0" y="240"/>
                  </a:lnTo>
                  <a:lnTo>
                    <a:pt x="240" y="24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EFFAFF"/>
            </a:solidFill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84" name="Freeform 86"/>
            <p:cNvSpPr>
              <a:spLocks/>
            </p:cNvSpPr>
            <p:nvPr/>
          </p:nvSpPr>
          <p:spPr bwMode="auto">
            <a:xfrm>
              <a:off x="4526" y="1392"/>
              <a:ext cx="60" cy="61"/>
            </a:xfrm>
            <a:custGeom>
              <a:avLst/>
              <a:gdLst>
                <a:gd name="T0" fmla="*/ 120 w 240"/>
                <a:gd name="T1" fmla="*/ 0 h 240"/>
                <a:gd name="T2" fmla="*/ 0 w 240"/>
                <a:gd name="T3" fmla="*/ 240 h 240"/>
                <a:gd name="T4" fmla="*/ 240 w 240"/>
                <a:gd name="T5" fmla="*/ 240 h 240"/>
                <a:gd name="T6" fmla="*/ 120 w 240"/>
                <a:gd name="T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0" y="240"/>
                  </a:lnTo>
                  <a:lnTo>
                    <a:pt x="240" y="240"/>
                  </a:lnTo>
                  <a:lnTo>
                    <a:pt x="120" y="0"/>
                  </a:lnTo>
                  <a:close/>
                </a:path>
              </a:pathLst>
            </a:cu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85" name="Line 87"/>
            <p:cNvSpPr>
              <a:spLocks noChangeShapeType="1"/>
            </p:cNvSpPr>
            <p:nvPr/>
          </p:nvSpPr>
          <p:spPr bwMode="auto">
            <a:xfrm>
              <a:off x="4556" y="1392"/>
              <a:ext cx="0" cy="648"/>
            </a:xfrm>
            <a:prstGeom prst="line">
              <a:avLst/>
            </a:pr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86" name="Line 88"/>
            <p:cNvSpPr>
              <a:spLocks noChangeShapeType="1"/>
            </p:cNvSpPr>
            <p:nvPr/>
          </p:nvSpPr>
          <p:spPr bwMode="auto">
            <a:xfrm flipH="1">
              <a:off x="4026" y="2040"/>
              <a:ext cx="530" cy="0"/>
            </a:xfrm>
            <a:prstGeom prst="line">
              <a:avLst/>
            </a:pr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87" name="Line 89"/>
            <p:cNvSpPr>
              <a:spLocks noChangeShapeType="1"/>
            </p:cNvSpPr>
            <p:nvPr/>
          </p:nvSpPr>
          <p:spPr bwMode="auto">
            <a:xfrm>
              <a:off x="4026" y="2040"/>
              <a:ext cx="0" cy="81"/>
            </a:xfrm>
            <a:prstGeom prst="line">
              <a:avLst/>
            </a:pr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88" name="Freeform 90"/>
            <p:cNvSpPr>
              <a:spLocks/>
            </p:cNvSpPr>
            <p:nvPr/>
          </p:nvSpPr>
          <p:spPr bwMode="auto">
            <a:xfrm>
              <a:off x="4526" y="1392"/>
              <a:ext cx="60" cy="61"/>
            </a:xfrm>
            <a:custGeom>
              <a:avLst/>
              <a:gdLst>
                <a:gd name="T0" fmla="*/ 120 w 240"/>
                <a:gd name="T1" fmla="*/ 0 h 240"/>
                <a:gd name="T2" fmla="*/ 0 w 240"/>
                <a:gd name="T3" fmla="*/ 240 h 240"/>
                <a:gd name="T4" fmla="*/ 240 w 240"/>
                <a:gd name="T5" fmla="*/ 240 h 240"/>
                <a:gd name="T6" fmla="*/ 120 w 240"/>
                <a:gd name="T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0" y="240"/>
                  </a:lnTo>
                  <a:lnTo>
                    <a:pt x="240" y="24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EFFAFF"/>
            </a:solidFill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89" name="Freeform 91"/>
            <p:cNvSpPr>
              <a:spLocks/>
            </p:cNvSpPr>
            <p:nvPr/>
          </p:nvSpPr>
          <p:spPr bwMode="auto">
            <a:xfrm>
              <a:off x="4526" y="1392"/>
              <a:ext cx="60" cy="61"/>
            </a:xfrm>
            <a:custGeom>
              <a:avLst/>
              <a:gdLst>
                <a:gd name="T0" fmla="*/ 120 w 240"/>
                <a:gd name="T1" fmla="*/ 0 h 240"/>
                <a:gd name="T2" fmla="*/ 0 w 240"/>
                <a:gd name="T3" fmla="*/ 240 h 240"/>
                <a:gd name="T4" fmla="*/ 240 w 240"/>
                <a:gd name="T5" fmla="*/ 240 h 240"/>
                <a:gd name="T6" fmla="*/ 120 w 240"/>
                <a:gd name="T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0" y="240"/>
                  </a:lnTo>
                  <a:lnTo>
                    <a:pt x="240" y="240"/>
                  </a:lnTo>
                  <a:lnTo>
                    <a:pt x="120" y="0"/>
                  </a:lnTo>
                  <a:close/>
                </a:path>
              </a:pathLst>
            </a:cu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90" name="Line 92"/>
            <p:cNvSpPr>
              <a:spLocks noChangeShapeType="1"/>
            </p:cNvSpPr>
            <p:nvPr/>
          </p:nvSpPr>
          <p:spPr bwMode="auto">
            <a:xfrm>
              <a:off x="4556" y="1392"/>
              <a:ext cx="0" cy="648"/>
            </a:xfrm>
            <a:prstGeom prst="line">
              <a:avLst/>
            </a:pr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91" name="Line 93"/>
            <p:cNvSpPr>
              <a:spLocks noChangeShapeType="1"/>
            </p:cNvSpPr>
            <p:nvPr/>
          </p:nvSpPr>
          <p:spPr bwMode="auto">
            <a:xfrm>
              <a:off x="4556" y="2040"/>
              <a:ext cx="555" cy="0"/>
            </a:xfrm>
            <a:prstGeom prst="line">
              <a:avLst/>
            </a:pr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92" name="Line 94"/>
            <p:cNvSpPr>
              <a:spLocks noChangeShapeType="1"/>
            </p:cNvSpPr>
            <p:nvPr/>
          </p:nvSpPr>
          <p:spPr bwMode="auto">
            <a:xfrm>
              <a:off x="5111" y="2040"/>
              <a:ext cx="0" cy="81"/>
            </a:xfrm>
            <a:prstGeom prst="line">
              <a:avLst/>
            </a:pr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93" name="Freeform 95"/>
            <p:cNvSpPr>
              <a:spLocks/>
            </p:cNvSpPr>
            <p:nvPr/>
          </p:nvSpPr>
          <p:spPr bwMode="auto">
            <a:xfrm>
              <a:off x="4526" y="1392"/>
              <a:ext cx="60" cy="61"/>
            </a:xfrm>
            <a:custGeom>
              <a:avLst/>
              <a:gdLst>
                <a:gd name="T0" fmla="*/ 120 w 240"/>
                <a:gd name="T1" fmla="*/ 0 h 240"/>
                <a:gd name="T2" fmla="*/ 0 w 240"/>
                <a:gd name="T3" fmla="*/ 240 h 240"/>
                <a:gd name="T4" fmla="*/ 240 w 240"/>
                <a:gd name="T5" fmla="*/ 240 h 240"/>
                <a:gd name="T6" fmla="*/ 120 w 240"/>
                <a:gd name="T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0" y="240"/>
                  </a:lnTo>
                  <a:lnTo>
                    <a:pt x="240" y="24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EFFAFF"/>
            </a:solidFill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94" name="Freeform 96"/>
            <p:cNvSpPr>
              <a:spLocks/>
            </p:cNvSpPr>
            <p:nvPr/>
          </p:nvSpPr>
          <p:spPr bwMode="auto">
            <a:xfrm>
              <a:off x="4526" y="1392"/>
              <a:ext cx="60" cy="61"/>
            </a:xfrm>
            <a:custGeom>
              <a:avLst/>
              <a:gdLst>
                <a:gd name="T0" fmla="*/ 120 w 240"/>
                <a:gd name="T1" fmla="*/ 0 h 240"/>
                <a:gd name="T2" fmla="*/ 0 w 240"/>
                <a:gd name="T3" fmla="*/ 240 h 240"/>
                <a:gd name="T4" fmla="*/ 240 w 240"/>
                <a:gd name="T5" fmla="*/ 240 h 240"/>
                <a:gd name="T6" fmla="*/ 120 w 240"/>
                <a:gd name="T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0" y="240"/>
                  </a:lnTo>
                  <a:lnTo>
                    <a:pt x="240" y="240"/>
                  </a:lnTo>
                  <a:lnTo>
                    <a:pt x="120" y="0"/>
                  </a:lnTo>
                  <a:close/>
                </a:path>
              </a:pathLst>
            </a:cu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95" name="Line 97"/>
            <p:cNvSpPr>
              <a:spLocks noChangeShapeType="1"/>
            </p:cNvSpPr>
            <p:nvPr/>
          </p:nvSpPr>
          <p:spPr bwMode="auto">
            <a:xfrm>
              <a:off x="2024" y="1478"/>
              <a:ext cx="0" cy="112"/>
            </a:xfrm>
            <a:prstGeom prst="line">
              <a:avLst/>
            </a:pr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96" name="Line 98"/>
            <p:cNvSpPr>
              <a:spLocks noChangeShapeType="1"/>
            </p:cNvSpPr>
            <p:nvPr/>
          </p:nvSpPr>
          <p:spPr bwMode="auto">
            <a:xfrm flipH="1">
              <a:off x="1197" y="1590"/>
              <a:ext cx="827" cy="0"/>
            </a:xfrm>
            <a:prstGeom prst="line">
              <a:avLst/>
            </a:pr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97" name="Line 99"/>
            <p:cNvSpPr>
              <a:spLocks noChangeShapeType="1"/>
            </p:cNvSpPr>
            <p:nvPr/>
          </p:nvSpPr>
          <p:spPr bwMode="auto">
            <a:xfrm>
              <a:off x="1197" y="1590"/>
              <a:ext cx="0" cy="96"/>
            </a:xfrm>
            <a:prstGeom prst="line">
              <a:avLst/>
            </a:pr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98" name="Freeform 100"/>
            <p:cNvSpPr>
              <a:spLocks/>
            </p:cNvSpPr>
            <p:nvPr/>
          </p:nvSpPr>
          <p:spPr bwMode="auto">
            <a:xfrm>
              <a:off x="1994" y="1478"/>
              <a:ext cx="60" cy="61"/>
            </a:xfrm>
            <a:custGeom>
              <a:avLst/>
              <a:gdLst>
                <a:gd name="T0" fmla="*/ 120 w 240"/>
                <a:gd name="T1" fmla="*/ 0 h 240"/>
                <a:gd name="T2" fmla="*/ 0 w 240"/>
                <a:gd name="T3" fmla="*/ 240 h 240"/>
                <a:gd name="T4" fmla="*/ 240 w 240"/>
                <a:gd name="T5" fmla="*/ 240 h 240"/>
                <a:gd name="T6" fmla="*/ 120 w 240"/>
                <a:gd name="T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0" y="240"/>
                  </a:lnTo>
                  <a:lnTo>
                    <a:pt x="240" y="24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EFFAFF"/>
            </a:solidFill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99" name="Freeform 101"/>
            <p:cNvSpPr>
              <a:spLocks/>
            </p:cNvSpPr>
            <p:nvPr/>
          </p:nvSpPr>
          <p:spPr bwMode="auto">
            <a:xfrm>
              <a:off x="1994" y="1478"/>
              <a:ext cx="60" cy="61"/>
            </a:xfrm>
            <a:custGeom>
              <a:avLst/>
              <a:gdLst>
                <a:gd name="T0" fmla="*/ 120 w 240"/>
                <a:gd name="T1" fmla="*/ 0 h 240"/>
                <a:gd name="T2" fmla="*/ 0 w 240"/>
                <a:gd name="T3" fmla="*/ 240 h 240"/>
                <a:gd name="T4" fmla="*/ 240 w 240"/>
                <a:gd name="T5" fmla="*/ 240 h 240"/>
                <a:gd name="T6" fmla="*/ 120 w 240"/>
                <a:gd name="T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0" y="240"/>
                  </a:lnTo>
                  <a:lnTo>
                    <a:pt x="240" y="240"/>
                  </a:lnTo>
                  <a:lnTo>
                    <a:pt x="120" y="0"/>
                  </a:lnTo>
                  <a:close/>
                </a:path>
              </a:pathLst>
            </a:cu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100" name="Line 102"/>
            <p:cNvSpPr>
              <a:spLocks noChangeShapeType="1"/>
            </p:cNvSpPr>
            <p:nvPr/>
          </p:nvSpPr>
          <p:spPr bwMode="auto">
            <a:xfrm>
              <a:off x="2024" y="1478"/>
              <a:ext cx="0" cy="112"/>
            </a:xfrm>
            <a:prstGeom prst="line">
              <a:avLst/>
            </a:pr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101" name="Line 103"/>
            <p:cNvSpPr>
              <a:spLocks noChangeShapeType="1"/>
            </p:cNvSpPr>
            <p:nvPr/>
          </p:nvSpPr>
          <p:spPr bwMode="auto">
            <a:xfrm>
              <a:off x="2024" y="1590"/>
              <a:ext cx="807" cy="0"/>
            </a:xfrm>
            <a:prstGeom prst="line">
              <a:avLst/>
            </a:pr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102" name="Line 104"/>
            <p:cNvSpPr>
              <a:spLocks noChangeShapeType="1"/>
            </p:cNvSpPr>
            <p:nvPr/>
          </p:nvSpPr>
          <p:spPr bwMode="auto">
            <a:xfrm>
              <a:off x="2831" y="1590"/>
              <a:ext cx="0" cy="96"/>
            </a:xfrm>
            <a:prstGeom prst="line">
              <a:avLst/>
            </a:pr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103" name="Freeform 105"/>
            <p:cNvSpPr>
              <a:spLocks/>
            </p:cNvSpPr>
            <p:nvPr/>
          </p:nvSpPr>
          <p:spPr bwMode="auto">
            <a:xfrm>
              <a:off x="1994" y="1478"/>
              <a:ext cx="60" cy="61"/>
            </a:xfrm>
            <a:custGeom>
              <a:avLst/>
              <a:gdLst>
                <a:gd name="T0" fmla="*/ 120 w 240"/>
                <a:gd name="T1" fmla="*/ 0 h 240"/>
                <a:gd name="T2" fmla="*/ 0 w 240"/>
                <a:gd name="T3" fmla="*/ 240 h 240"/>
                <a:gd name="T4" fmla="*/ 240 w 240"/>
                <a:gd name="T5" fmla="*/ 240 h 240"/>
                <a:gd name="T6" fmla="*/ 120 w 240"/>
                <a:gd name="T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0" y="240"/>
                  </a:lnTo>
                  <a:lnTo>
                    <a:pt x="240" y="24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EFFAFF"/>
            </a:solidFill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  <p:sp>
          <p:nvSpPr>
            <p:cNvPr id="104" name="Freeform 106"/>
            <p:cNvSpPr>
              <a:spLocks/>
            </p:cNvSpPr>
            <p:nvPr/>
          </p:nvSpPr>
          <p:spPr bwMode="auto">
            <a:xfrm>
              <a:off x="1994" y="1478"/>
              <a:ext cx="60" cy="61"/>
            </a:xfrm>
            <a:custGeom>
              <a:avLst/>
              <a:gdLst>
                <a:gd name="T0" fmla="*/ 120 w 240"/>
                <a:gd name="T1" fmla="*/ 0 h 240"/>
                <a:gd name="T2" fmla="*/ 0 w 240"/>
                <a:gd name="T3" fmla="*/ 240 h 240"/>
                <a:gd name="T4" fmla="*/ 240 w 240"/>
                <a:gd name="T5" fmla="*/ 240 h 240"/>
                <a:gd name="T6" fmla="*/ 120 w 240"/>
                <a:gd name="T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0" y="240"/>
                  </a:lnTo>
                  <a:lnTo>
                    <a:pt x="240" y="240"/>
                  </a:lnTo>
                  <a:lnTo>
                    <a:pt x="120" y="0"/>
                  </a:lnTo>
                  <a:close/>
                </a:path>
              </a:pathLst>
            </a:custGeom>
            <a:noFill/>
            <a:ln w="7938" cap="flat">
              <a:solidFill>
                <a:srgbClr val="EFFA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600"/>
            </a:p>
          </p:txBody>
        </p:sp>
      </p:grpSp>
    </p:spTree>
    <p:extLst>
      <p:ext uri="{BB962C8B-B14F-4D97-AF65-F5344CB8AC3E}">
        <p14:creationId xmlns:p14="http://schemas.microsoft.com/office/powerpoint/2010/main" val="211628810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22222E-6 L -4.16667E-6 0.29382 " pathEditMode="relative" rAng="0" ptsTypes="AA">
                                      <p:cBhvr>
                                        <p:cTn id="11" dur="75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6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code d’exemple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Benjamin ALBOUY-KISSI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68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fr-FR" sz="1000">
                <a:solidFill>
                  <a:srgbClr val="2F4E6C"/>
                </a:solidFill>
              </a:rPr>
              <a:t>Model – View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Patron MVC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Patron Modèle – Vue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Les modèles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Les éléments 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Les vues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Les délégués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Implémentation dans Qt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Exemple</a:t>
            </a:r>
          </a:p>
          <a:p>
            <a:pPr lvl="0"/>
            <a:r>
              <a:rPr lang="fr-FR" sz="1000">
                <a:solidFill>
                  <a:srgbClr val="2F4E6C"/>
                </a:solidFill>
              </a:rPr>
              <a:t>Annuler – Rétablir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Contexte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Le pattern Commande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Exemple</a:t>
            </a:r>
          </a:p>
          <a:p>
            <a:pPr lvl="0"/>
            <a:r>
              <a:rPr lang="fr-FR" sz="1000">
                <a:solidFill>
                  <a:srgbClr val="2F4E6C"/>
                </a:solidFill>
              </a:rPr>
              <a:t>Graphismes optimisés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Mécanisme Graphics View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La scène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La vue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Les éléments graphiques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Les classes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Exemple</a:t>
            </a:r>
          </a:p>
          <a:p>
            <a:pPr lvl="0"/>
            <a:r>
              <a:rPr lang="fr-FR" sz="1000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Sérialisation</a:t>
            </a:r>
          </a:p>
          <a:p>
            <a:pPr lvl="1"/>
            <a:r>
              <a:rPr lang="fr-FR" sz="900">
                <a:solidFill>
                  <a:srgbClr val="2F4E6C"/>
                </a:solidFill>
              </a:rPr>
              <a:t>Exemple</a:t>
            </a:r>
          </a:p>
          <a:p>
            <a:pPr lvl="1"/>
            <a:r>
              <a:rPr lang="fr-FR" sz="900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Le pattern visiteur</a:t>
            </a:r>
            <a:endParaRPr lang="fr-FR" sz="900" b="1" dirty="0">
              <a:solidFill>
                <a:srgbClr val="EFFAFF"/>
              </a:solidFill>
              <a:effectLst>
                <a:outerShdw blurRad="63500" dist="37357" dir="2700000" rotWithShape="0">
                  <a:srgbClr val="EFFAFF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à coins arrondis 6">
            <a:hlinkClick r:id="rId2" action="ppaction://hlinkfile"/>
          </p:cNvPr>
          <p:cNvSpPr/>
          <p:nvPr/>
        </p:nvSpPr>
        <p:spPr>
          <a:xfrm>
            <a:off x="3924300" y="2800351"/>
            <a:ext cx="3581400" cy="408623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40000" dist="23000" dir="5400000" rotWithShape="0">
              <a:schemeClr val="dk2">
                <a:alpha val="35000"/>
              </a:scheme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fr-FR" b="1" dirty="0" smtClean="0">
                <a:latin typeface="Calibri" panose="020F0502020204030204" pitchFamily="34" charset="0"/>
              </a:rPr>
              <a:t>Le code de l’exemple précédent</a:t>
            </a:r>
          </a:p>
        </p:txBody>
      </p:sp>
    </p:spTree>
    <p:extLst>
      <p:ext uri="{BB962C8B-B14F-4D97-AF65-F5344CB8AC3E}">
        <p14:creationId xmlns:p14="http://schemas.microsoft.com/office/powerpoint/2010/main" val="383665601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146" y="1"/>
            <a:ext cx="9144000" cy="51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B71F98-063C-4739-99A1-73513BDC38F4}" type="datetime1">
              <a:rPr lang="fr-FR" smtClean="0"/>
              <a:t>27/05/2019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Benjamin ALBOUY-KISSI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69</a:t>
            </a:fld>
            <a:endParaRPr lang="fr-FR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31618" y="4767626"/>
            <a:ext cx="371474" cy="36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-685799"/>
            <a:ext cx="9142854" cy="6857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800" y="0"/>
            <a:ext cx="1855484" cy="342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146" y="342901"/>
            <a:ext cx="9142854" cy="6857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18468"/>
            <a:ext cx="804333" cy="30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swing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99290" y="27843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676"/>
      </p:ext>
    </p:extLst>
  </p:cSld>
  <p:clrMapOvr>
    <a:masterClrMapping/>
  </p:clrMapOvr>
  <p:transition spd="slow" advTm="95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1" fill="hold" nodeType="withEffect">
                                  <p:stCondLst>
                                    <p:cond delay="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2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"/>
                            </p:stCondLst>
                            <p:childTnLst>
                              <p:par>
                                <p:cTn id="3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33333E-6 L 0.00017 0.2 " pathEditMode="relative" rAng="0" ptsTypes="AA">
                                      <p:cBhvr>
                                        <p:cTn id="31" dur="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12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3" dur="312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3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  <p:bldLst>
      <p:bldP spid="4" grpId="0"/>
      <p:bldP spid="5" grpId="0"/>
      <p:bldP spid="6" grpId="0" animBg="1"/>
      <p:bldP spid="9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5966524" y="2114551"/>
            <a:ext cx="304800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endParaRPr lang="fr-FR" sz="1200" dirty="0" smtClean="0">
              <a:latin typeface="Calibri" panose="020F050202020403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966524" y="2419351"/>
            <a:ext cx="304800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endParaRPr lang="fr-FR" sz="1200" dirty="0" smtClean="0">
              <a:latin typeface="Calibri" panose="020F050202020403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966524" y="2724151"/>
            <a:ext cx="304800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endParaRPr lang="fr-FR" sz="1200" dirty="0" smtClean="0">
              <a:latin typeface="Calibri" panose="020F050202020403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966524" y="3028951"/>
            <a:ext cx="304800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endParaRPr lang="fr-FR" sz="1200" dirty="0" smtClean="0">
              <a:latin typeface="Calibri" panose="020F050202020403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modèles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 smtClean="0"/>
              <a:t>Les modèles organisent les éléments sous forme de :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Benjamin ALBOUY-KISSI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7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>
            <a:normAutofit fontScale="92500" lnSpcReduction="20000"/>
          </a:bodyPr>
          <a:lstStyle/>
          <a:p>
            <a:pPr lvl="0"/>
            <a:r>
              <a:rPr lang="fr-FR" sz="1200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Model – </a:t>
            </a:r>
            <a:r>
              <a:rPr lang="fr-FR" sz="1200" b="1" dirty="0" err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View</a:t>
            </a:r>
            <a:endParaRPr lang="fr-FR" sz="1200" b="1" dirty="0">
              <a:solidFill>
                <a:srgbClr val="EFFAFF"/>
              </a:solidFill>
              <a:effectLst>
                <a:outerShdw blurRad="63500" dist="37357" dir="2700000" rotWithShape="0">
                  <a:srgbClr val="EFFAFF">
                    <a:alpha val="43137"/>
                  </a:srgbClr>
                </a:outerShdw>
              </a:effectLst>
            </a:endParaRP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Patron MVC</a:t>
            </a:r>
          </a:p>
          <a:p>
            <a:pPr lvl="1"/>
            <a:r>
              <a:rPr lang="fr-FR" sz="1100" dirty="0">
                <a:solidFill>
                  <a:schemeClr val="bg2"/>
                </a:solidFill>
              </a:rPr>
              <a:t>Patron Modèle – Vue</a:t>
            </a:r>
          </a:p>
          <a:p>
            <a:pPr lvl="1"/>
            <a:r>
              <a:rPr lang="fr-FR" sz="1100" b="1" dirty="0">
                <a:solidFill>
                  <a:schemeClr val="tx1"/>
                </a:solidFill>
                <a:effectLst>
                  <a:outerShdw blurRad="63500" dist="37357" dir="2700000" rotWithShape="0">
                    <a:schemeClr val="tx1">
                      <a:alpha val="43137"/>
                    </a:schemeClr>
                  </a:outerShdw>
                </a:effectLst>
              </a:rPr>
              <a:t>Les modèles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Les éléments 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Les vues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Les délégués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Implémentation dans </a:t>
            </a:r>
            <a:r>
              <a:rPr lang="fr-FR" sz="1100" dirty="0" err="1">
                <a:solidFill>
                  <a:srgbClr val="79D2FF"/>
                </a:solidFill>
              </a:rPr>
              <a:t>Qt</a:t>
            </a:r>
            <a:endParaRPr lang="fr-FR" sz="1100" dirty="0">
              <a:solidFill>
                <a:srgbClr val="79D2FF"/>
              </a:solidFill>
            </a:endParaRP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Exemple</a:t>
            </a:r>
          </a:p>
          <a:p>
            <a:pPr lvl="0"/>
            <a:r>
              <a:rPr lang="fr-FR" sz="1200" dirty="0">
                <a:solidFill>
                  <a:srgbClr val="79D2FF"/>
                </a:solidFill>
              </a:rPr>
              <a:t>Annuler – Rétablir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Contexte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Le pattern Commande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Exemple</a:t>
            </a:r>
          </a:p>
          <a:p>
            <a:pPr lvl="0"/>
            <a:r>
              <a:rPr lang="fr-FR" sz="1200" dirty="0">
                <a:solidFill>
                  <a:srgbClr val="79D2FF"/>
                </a:solidFill>
              </a:rPr>
              <a:t>Graphismes optimisés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Mécanisme Graphics </a:t>
            </a:r>
            <a:r>
              <a:rPr lang="fr-FR" sz="1100" dirty="0" err="1">
                <a:solidFill>
                  <a:srgbClr val="79D2FF"/>
                </a:solidFill>
              </a:rPr>
              <a:t>View</a:t>
            </a:r>
            <a:endParaRPr lang="fr-FR" sz="1100" dirty="0">
              <a:solidFill>
                <a:srgbClr val="79D2FF"/>
              </a:solidFill>
            </a:endParaRP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La scène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La vue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Les éléments graphiques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Les classes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Exemple</a:t>
            </a:r>
          </a:p>
          <a:p>
            <a:pPr lvl="0"/>
            <a:r>
              <a:rPr lang="fr-FR" sz="1200" dirty="0">
                <a:solidFill>
                  <a:srgbClr val="79D2FF"/>
                </a:solidFill>
              </a:rPr>
              <a:t>Sérialisation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Exemple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Le pattern visiteur</a:t>
            </a: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 bwMode="auto">
          <a:xfrm>
            <a:off x="2362200" y="1428750"/>
            <a:ext cx="223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eaLnBrk="1" hangingPunct="1">
              <a:spcBef>
                <a:spcPct val="20000"/>
              </a:spcBef>
              <a:buSzPct val="70000"/>
              <a:buFontTx/>
              <a:buBlip>
                <a:blip r:embed="rId2"/>
              </a:buBlip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eaLnBrk="1" hangingPunct="1">
              <a:spcBef>
                <a:spcPct val="20000"/>
              </a:spcBef>
              <a:buSzPct val="70000"/>
              <a:buFontTx/>
              <a:buBlip>
                <a:blip r:embed="rId2"/>
              </a:buBlip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eaLnBrk="1" hangingPunct="1">
              <a:spcBef>
                <a:spcPct val="20000"/>
              </a:spcBef>
              <a:buSzPct val="60000"/>
              <a:buFontTx/>
              <a:buBlip>
                <a:blip r:embed="rId2"/>
              </a:buBlip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eaLnBrk="1" hangingPunct="1">
              <a:spcBef>
                <a:spcPct val="20000"/>
              </a:spcBef>
              <a:buSzPct val="65000"/>
              <a:buFontTx/>
              <a:buBlip>
                <a:blip r:embed="rId2"/>
              </a:buBlip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eaLnBrk="1" hangingPunct="1">
              <a:spcBef>
                <a:spcPct val="20000"/>
              </a:spcBef>
              <a:buSzPct val="70000"/>
              <a:buFontTx/>
              <a:buBlip>
                <a:blip r:embed="rId2"/>
              </a:buBlip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sz="2000">
                <a:latin typeface="+mn-lt"/>
                <a:cs typeface="+mn-cs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sz="2000">
                <a:latin typeface="+mn-lt"/>
                <a:cs typeface="+mn-cs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sz="2000">
                <a:latin typeface="+mn-lt"/>
                <a:cs typeface="+mn-cs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sz="2000">
                <a:latin typeface="+mn-lt"/>
                <a:cs typeface="+mn-cs"/>
              </a:defRPr>
            </a:lvl9pPr>
          </a:lstStyle>
          <a:p>
            <a:pPr lvl="1"/>
            <a:r>
              <a:rPr lang="fr-FR" sz="1600" dirty="0"/>
              <a:t>Listes</a:t>
            </a: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 bwMode="auto">
          <a:xfrm>
            <a:off x="4597800" y="1428750"/>
            <a:ext cx="223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marL="342900" indent="-342900" eaLnBrk="1" hangingPunct="1">
              <a:spcBef>
                <a:spcPct val="20000"/>
              </a:spcBef>
              <a:buSzPct val="70000"/>
              <a:buFontTx/>
              <a:buBlip>
                <a:blip r:embed="rId2"/>
              </a:buBlip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lvl="1" indent="-285750" eaLnBrk="1" hangingPunct="1">
              <a:spcBef>
                <a:spcPct val="20000"/>
              </a:spcBef>
              <a:buSzPct val="70000"/>
              <a:buFontTx/>
              <a:buBlip>
                <a:blip r:embed="rId2"/>
              </a:buBlip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eaLnBrk="1" hangingPunct="1">
              <a:spcBef>
                <a:spcPct val="20000"/>
              </a:spcBef>
              <a:buSzPct val="60000"/>
              <a:buFontTx/>
              <a:buBlip>
                <a:blip r:embed="rId2"/>
              </a:buBlip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eaLnBrk="1" hangingPunct="1">
              <a:spcBef>
                <a:spcPct val="20000"/>
              </a:spcBef>
              <a:buSzPct val="65000"/>
              <a:buFontTx/>
              <a:buBlip>
                <a:blip r:embed="rId2"/>
              </a:buBlip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eaLnBrk="1" hangingPunct="1">
              <a:spcBef>
                <a:spcPct val="20000"/>
              </a:spcBef>
              <a:buSzPct val="70000"/>
              <a:buFontTx/>
              <a:buBlip>
                <a:blip r:embed="rId2"/>
              </a:buBlip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sz="2000">
                <a:latin typeface="+mn-lt"/>
                <a:cs typeface="+mn-cs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sz="2000">
                <a:latin typeface="+mn-lt"/>
                <a:cs typeface="+mn-cs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sz="2000">
                <a:latin typeface="+mn-lt"/>
                <a:cs typeface="+mn-cs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sz="2000">
                <a:latin typeface="+mn-lt"/>
                <a:cs typeface="+mn-cs"/>
              </a:defRPr>
            </a:lvl9pPr>
          </a:lstStyle>
          <a:p>
            <a:pPr lvl="1"/>
            <a:r>
              <a:rPr lang="fr-FR" dirty="0"/>
              <a:t>Tables</a:t>
            </a:r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 bwMode="auto">
          <a:xfrm>
            <a:off x="6833400" y="1428750"/>
            <a:ext cx="223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marL="342900" indent="-342900" eaLnBrk="1" hangingPunct="1">
              <a:spcBef>
                <a:spcPct val="20000"/>
              </a:spcBef>
              <a:buSzPct val="70000"/>
              <a:buFontTx/>
              <a:buBlip>
                <a:blip r:embed="rId2"/>
              </a:buBlip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lvl="1" indent="-285750" eaLnBrk="1" hangingPunct="1">
              <a:spcBef>
                <a:spcPct val="20000"/>
              </a:spcBef>
              <a:buSzPct val="70000"/>
              <a:buFontTx/>
              <a:buBlip>
                <a:blip r:embed="rId2"/>
              </a:buBlip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eaLnBrk="1" hangingPunct="1">
              <a:spcBef>
                <a:spcPct val="20000"/>
              </a:spcBef>
              <a:buSzPct val="60000"/>
              <a:buFontTx/>
              <a:buBlip>
                <a:blip r:embed="rId2"/>
              </a:buBlip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eaLnBrk="1" hangingPunct="1">
              <a:spcBef>
                <a:spcPct val="20000"/>
              </a:spcBef>
              <a:buSzPct val="65000"/>
              <a:buFontTx/>
              <a:buBlip>
                <a:blip r:embed="rId2"/>
              </a:buBlip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eaLnBrk="1" hangingPunct="1">
              <a:spcBef>
                <a:spcPct val="20000"/>
              </a:spcBef>
              <a:buSzPct val="70000"/>
              <a:buFontTx/>
              <a:buBlip>
                <a:blip r:embed="rId2"/>
              </a:buBlip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sz="2000">
                <a:latin typeface="+mn-lt"/>
                <a:cs typeface="+mn-cs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sz="2000">
                <a:latin typeface="+mn-lt"/>
                <a:cs typeface="+mn-cs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sz="2000">
                <a:latin typeface="+mn-lt"/>
                <a:cs typeface="+mn-cs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sz="2000">
                <a:latin typeface="+mn-lt"/>
                <a:cs typeface="+mn-cs"/>
              </a:defRPr>
            </a:lvl9pPr>
          </a:lstStyle>
          <a:p>
            <a:pPr lvl="1"/>
            <a:r>
              <a:rPr lang="fr-FR" dirty="0"/>
              <a:t>Arbres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14600" y="1733551"/>
            <a:ext cx="304800" cy="304800"/>
          </a:xfrm>
          <a:prstGeom prst="rect">
            <a:avLst/>
          </a:prstGeom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endParaRPr lang="fr-FR" sz="1200" dirty="0" smtClean="0">
              <a:latin typeface="Calibri" panose="020F0502020204030204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 bwMode="auto">
          <a:xfrm>
            <a:off x="2819400" y="1733551"/>
            <a:ext cx="1043876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fr-FR" sz="1100" dirty="0" smtClean="0">
                <a:latin typeface="Calibri" panose="020F0502020204030204" pitchFamily="34" charset="0"/>
                <a:cs typeface="Consolas" panose="020B0609020204030204" pitchFamily="49" charset="0"/>
              </a:rPr>
              <a:t>Elément racine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19400" y="2114551"/>
            <a:ext cx="304800" cy="304800"/>
          </a:xfrm>
          <a:prstGeom prst="rect">
            <a:avLst/>
          </a:prstGeom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endParaRPr lang="fr-FR" sz="1200" dirty="0" smtClean="0">
              <a:latin typeface="Calibri" panose="020F0502020204030204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 bwMode="auto">
          <a:xfrm>
            <a:off x="3124200" y="2114551"/>
            <a:ext cx="1043876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fr-FR" sz="1100" dirty="0" smtClean="0">
                <a:latin typeface="Calibri" panose="020F0502020204030204" pitchFamily="34" charset="0"/>
                <a:cs typeface="Consolas" panose="020B0609020204030204" pitchFamily="49" charset="0"/>
              </a:rPr>
              <a:t>Ligne = 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819400" y="2495551"/>
            <a:ext cx="304800" cy="304800"/>
          </a:xfrm>
          <a:prstGeom prst="rect">
            <a:avLst/>
          </a:prstGeom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endParaRPr lang="fr-FR" sz="1200" dirty="0" smtClean="0">
              <a:latin typeface="Calibri" panose="020F0502020204030204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 bwMode="auto">
          <a:xfrm>
            <a:off x="3124200" y="2495551"/>
            <a:ext cx="1043876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fr-FR" sz="1100" dirty="0" smtClean="0">
                <a:latin typeface="Calibri" panose="020F0502020204030204" pitchFamily="34" charset="0"/>
                <a:cs typeface="Consolas" panose="020B0609020204030204" pitchFamily="49" charset="0"/>
              </a:rPr>
              <a:t>Ligne = 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819400" y="2876551"/>
            <a:ext cx="304800" cy="304800"/>
          </a:xfrm>
          <a:prstGeom prst="rect">
            <a:avLst/>
          </a:prstGeom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endParaRPr lang="fr-FR" sz="1200" dirty="0" smtClean="0">
              <a:latin typeface="Calibri" panose="020F0502020204030204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 bwMode="auto">
          <a:xfrm>
            <a:off x="3124200" y="2876551"/>
            <a:ext cx="1043876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fr-FR" sz="1100" dirty="0" smtClean="0">
                <a:latin typeface="Calibri" panose="020F0502020204030204" pitchFamily="34" charset="0"/>
                <a:cs typeface="Consolas" panose="020B0609020204030204" pitchFamily="49" charset="0"/>
              </a:rPr>
              <a:t>Ligne = 2</a:t>
            </a:r>
          </a:p>
        </p:txBody>
      </p:sp>
      <p:cxnSp>
        <p:nvCxnSpPr>
          <p:cNvPr id="19" name="Connecteur en angle 18"/>
          <p:cNvCxnSpPr>
            <a:stCxn id="10" idx="2"/>
            <a:endCxn id="12" idx="1"/>
          </p:cNvCxnSpPr>
          <p:nvPr/>
        </p:nvCxnSpPr>
        <p:spPr>
          <a:xfrm rot="16200000" flipH="1">
            <a:off x="2628900" y="2076451"/>
            <a:ext cx="228600" cy="152400"/>
          </a:xfrm>
          <a:prstGeom prst="bentConnector2">
            <a:avLst/>
          </a:prstGeom>
          <a:ln>
            <a:tailEnd type="arrow"/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Connecteur en angle 19"/>
          <p:cNvCxnSpPr>
            <a:endCxn id="14" idx="1"/>
          </p:cNvCxnSpPr>
          <p:nvPr/>
        </p:nvCxnSpPr>
        <p:spPr>
          <a:xfrm rot="16200000" flipH="1">
            <a:off x="2552700" y="2381251"/>
            <a:ext cx="381000" cy="152400"/>
          </a:xfrm>
          <a:prstGeom prst="bentConnector2">
            <a:avLst/>
          </a:prstGeom>
          <a:ln>
            <a:tailEnd type="arrow"/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Connecteur en angle 22"/>
          <p:cNvCxnSpPr>
            <a:endCxn id="16" idx="1"/>
          </p:cNvCxnSpPr>
          <p:nvPr/>
        </p:nvCxnSpPr>
        <p:spPr>
          <a:xfrm rot="16200000" flipH="1">
            <a:off x="2552700" y="2762251"/>
            <a:ext cx="381000" cy="152400"/>
          </a:xfrm>
          <a:prstGeom prst="bentConnector2">
            <a:avLst/>
          </a:prstGeom>
          <a:ln>
            <a:tailEnd type="arrow"/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2667000" y="3028951"/>
            <a:ext cx="0" cy="228600"/>
          </a:xfrm>
          <a:prstGeom prst="line">
            <a:avLst/>
          </a:prstGeom>
          <a:ln>
            <a:prstDash val="sysDot"/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747324" y="1733551"/>
            <a:ext cx="304800" cy="304800"/>
          </a:xfrm>
          <a:prstGeom prst="rect">
            <a:avLst/>
          </a:prstGeom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endParaRPr lang="fr-FR" sz="1200" dirty="0" smtClean="0">
              <a:latin typeface="Calibri" panose="020F0502020204030204" pitchFamily="34" charset="0"/>
            </a:endParaRPr>
          </a:p>
        </p:txBody>
      </p:sp>
      <p:sp>
        <p:nvSpPr>
          <p:cNvPr id="32" name="ZoneTexte 31"/>
          <p:cNvSpPr txBox="1"/>
          <p:nvPr/>
        </p:nvSpPr>
        <p:spPr bwMode="auto">
          <a:xfrm>
            <a:off x="5052124" y="1733551"/>
            <a:ext cx="1043876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fr-FR" sz="1100" dirty="0" smtClean="0">
                <a:latin typeface="Calibri" panose="020F0502020204030204" pitchFamily="34" charset="0"/>
                <a:cs typeface="Consolas" panose="020B0609020204030204" pitchFamily="49" charset="0"/>
              </a:rPr>
              <a:t>Elément racine</a:t>
            </a:r>
          </a:p>
        </p:txBody>
      </p:sp>
      <p:sp>
        <p:nvSpPr>
          <p:cNvPr id="34" name="ZoneTexte 33"/>
          <p:cNvSpPr txBox="1"/>
          <p:nvPr/>
        </p:nvSpPr>
        <p:spPr bwMode="auto">
          <a:xfrm>
            <a:off x="5966524" y="2114551"/>
            <a:ext cx="1043876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fr-FR" sz="1100" dirty="0" smtClean="0">
                <a:latin typeface="Calibri" panose="020F0502020204030204" pitchFamily="34" charset="0"/>
                <a:cs typeface="Consolas" panose="020B0609020204030204" pitchFamily="49" charset="0"/>
              </a:rPr>
              <a:t>Ligne = 0</a:t>
            </a:r>
          </a:p>
        </p:txBody>
      </p:sp>
      <p:sp>
        <p:nvSpPr>
          <p:cNvPr id="36" name="ZoneTexte 35"/>
          <p:cNvSpPr txBox="1"/>
          <p:nvPr/>
        </p:nvSpPr>
        <p:spPr bwMode="auto">
          <a:xfrm>
            <a:off x="5966524" y="2419351"/>
            <a:ext cx="1043876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fr-FR" sz="1100" dirty="0" smtClean="0">
                <a:latin typeface="Calibri" panose="020F0502020204030204" pitchFamily="34" charset="0"/>
                <a:cs typeface="Consolas" panose="020B0609020204030204" pitchFamily="49" charset="0"/>
              </a:rPr>
              <a:t>Ligne = 1</a:t>
            </a:r>
          </a:p>
        </p:txBody>
      </p:sp>
      <p:sp>
        <p:nvSpPr>
          <p:cNvPr id="38" name="ZoneTexte 37"/>
          <p:cNvSpPr txBox="1"/>
          <p:nvPr/>
        </p:nvSpPr>
        <p:spPr bwMode="auto">
          <a:xfrm>
            <a:off x="5966524" y="2724150"/>
            <a:ext cx="1043876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fr-FR" sz="1100" dirty="0" smtClean="0">
                <a:latin typeface="Calibri" panose="020F0502020204030204" pitchFamily="34" charset="0"/>
                <a:cs typeface="Consolas" panose="020B0609020204030204" pitchFamily="49" charset="0"/>
              </a:rPr>
              <a:t>Ligne = 2</a:t>
            </a:r>
          </a:p>
        </p:txBody>
      </p:sp>
      <p:cxnSp>
        <p:nvCxnSpPr>
          <p:cNvPr id="39" name="Connecteur en angle 38"/>
          <p:cNvCxnSpPr>
            <a:stCxn id="31" idx="2"/>
            <a:endCxn id="33" idx="1"/>
          </p:cNvCxnSpPr>
          <p:nvPr/>
        </p:nvCxnSpPr>
        <p:spPr>
          <a:xfrm rot="16200000" flipH="1">
            <a:off x="4861624" y="2076451"/>
            <a:ext cx="228600" cy="152400"/>
          </a:xfrm>
          <a:prstGeom prst="bentConnector2">
            <a:avLst/>
          </a:prstGeom>
          <a:ln>
            <a:tailEnd type="arrow"/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661724" y="2114550"/>
            <a:ext cx="304800" cy="304800"/>
          </a:xfrm>
          <a:prstGeom prst="rect">
            <a:avLst/>
          </a:prstGeom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endParaRPr lang="fr-FR" sz="1200" dirty="0" smtClean="0">
              <a:latin typeface="Calibri" panose="020F050202020403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661724" y="2419350"/>
            <a:ext cx="304800" cy="304800"/>
          </a:xfrm>
          <a:prstGeom prst="rect">
            <a:avLst/>
          </a:prstGeom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endParaRPr lang="fr-FR" sz="1200" dirty="0" smtClean="0">
              <a:latin typeface="Calibri" panose="020F050202020403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661724" y="3028950"/>
            <a:ext cx="304800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endParaRPr lang="fr-FR" sz="1200" dirty="0" smtClean="0">
              <a:latin typeface="Calibri" panose="020F050202020403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661724" y="2724150"/>
            <a:ext cx="304800" cy="304800"/>
          </a:xfrm>
          <a:prstGeom prst="rect">
            <a:avLst/>
          </a:prstGeom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endParaRPr lang="fr-FR" sz="1200" dirty="0" smtClean="0">
              <a:latin typeface="Calibri" panose="020F050202020403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356924" y="2114551"/>
            <a:ext cx="304800" cy="304800"/>
          </a:xfrm>
          <a:prstGeom prst="rect">
            <a:avLst/>
          </a:prstGeom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endParaRPr lang="fr-FR" sz="1200" dirty="0" smtClean="0">
              <a:latin typeface="Calibri" panose="020F050202020403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356924" y="2419351"/>
            <a:ext cx="304800" cy="304800"/>
          </a:xfrm>
          <a:prstGeom prst="rect">
            <a:avLst/>
          </a:prstGeom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endParaRPr lang="fr-FR" sz="1200" dirty="0" smtClean="0">
              <a:latin typeface="Calibri" panose="020F050202020403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356924" y="3028951"/>
            <a:ext cx="304800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endParaRPr lang="fr-FR" sz="1200" dirty="0" smtClean="0">
              <a:latin typeface="Calibri" panose="020F050202020403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356924" y="2724151"/>
            <a:ext cx="304800" cy="304800"/>
          </a:xfrm>
          <a:prstGeom prst="rect">
            <a:avLst/>
          </a:prstGeom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endParaRPr lang="fr-FR" sz="1200" dirty="0" smtClean="0">
              <a:latin typeface="Calibri" panose="020F050202020403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052124" y="2114551"/>
            <a:ext cx="304800" cy="304800"/>
          </a:xfrm>
          <a:prstGeom prst="rect">
            <a:avLst/>
          </a:prstGeom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endParaRPr lang="fr-FR" sz="1200" dirty="0" smtClean="0">
              <a:latin typeface="Calibri" panose="020F050202020403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052124" y="2419351"/>
            <a:ext cx="304800" cy="304800"/>
          </a:xfrm>
          <a:prstGeom prst="rect">
            <a:avLst/>
          </a:prstGeom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endParaRPr lang="fr-FR" sz="1200" dirty="0" smtClean="0">
              <a:latin typeface="Calibri" panose="020F0502020204030204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052124" y="3028951"/>
            <a:ext cx="304800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endParaRPr lang="fr-FR" sz="1200" dirty="0" smtClean="0">
              <a:latin typeface="Calibri" panose="020F050202020403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052124" y="2724151"/>
            <a:ext cx="304800" cy="304800"/>
          </a:xfrm>
          <a:prstGeom prst="rect">
            <a:avLst/>
          </a:prstGeom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endParaRPr lang="fr-FR" sz="1200" dirty="0" smtClean="0">
              <a:latin typeface="Calibri" panose="020F0502020204030204" pitchFamily="34" charset="0"/>
            </a:endParaRPr>
          </a:p>
        </p:txBody>
      </p:sp>
      <p:sp>
        <p:nvSpPr>
          <p:cNvPr id="56" name="ZoneTexte 55"/>
          <p:cNvSpPr txBox="1"/>
          <p:nvPr/>
        </p:nvSpPr>
        <p:spPr bwMode="auto">
          <a:xfrm rot="5400000">
            <a:off x="4682586" y="3398489"/>
            <a:ext cx="1043876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fr-FR" sz="1100" dirty="0" smtClean="0">
                <a:latin typeface="Calibri" panose="020F0502020204030204" pitchFamily="34" charset="0"/>
                <a:cs typeface="Consolas" panose="020B0609020204030204" pitchFamily="49" charset="0"/>
              </a:rPr>
              <a:t>Colonne = 0</a:t>
            </a:r>
          </a:p>
        </p:txBody>
      </p:sp>
      <p:sp>
        <p:nvSpPr>
          <p:cNvPr id="57" name="ZoneTexte 56"/>
          <p:cNvSpPr txBox="1"/>
          <p:nvPr/>
        </p:nvSpPr>
        <p:spPr bwMode="auto">
          <a:xfrm rot="5400000">
            <a:off x="4987386" y="3398488"/>
            <a:ext cx="1043876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fr-FR" sz="1100" dirty="0" smtClean="0">
                <a:latin typeface="Calibri" panose="020F0502020204030204" pitchFamily="34" charset="0"/>
                <a:cs typeface="Consolas" panose="020B0609020204030204" pitchFamily="49" charset="0"/>
              </a:rPr>
              <a:t>Colonne = 1</a:t>
            </a:r>
          </a:p>
        </p:txBody>
      </p:sp>
      <p:sp>
        <p:nvSpPr>
          <p:cNvPr id="58" name="ZoneTexte 57"/>
          <p:cNvSpPr txBox="1"/>
          <p:nvPr/>
        </p:nvSpPr>
        <p:spPr bwMode="auto">
          <a:xfrm rot="5400000">
            <a:off x="5292186" y="3398489"/>
            <a:ext cx="1043876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fr-FR" sz="1100" dirty="0" smtClean="0">
                <a:latin typeface="Calibri" panose="020F0502020204030204" pitchFamily="34" charset="0"/>
                <a:cs typeface="Consolas" panose="020B0609020204030204" pitchFamily="49" charset="0"/>
              </a:rPr>
              <a:t>Colonne = 2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993700" y="1733550"/>
            <a:ext cx="304800" cy="304800"/>
          </a:xfrm>
          <a:prstGeom prst="rect">
            <a:avLst/>
          </a:prstGeom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endParaRPr lang="fr-FR" sz="1200" dirty="0" smtClean="0">
              <a:latin typeface="Calibri" panose="020F0502020204030204" pitchFamily="34" charset="0"/>
            </a:endParaRPr>
          </a:p>
        </p:txBody>
      </p:sp>
      <p:sp>
        <p:nvSpPr>
          <p:cNvPr id="60" name="ZoneTexte 59"/>
          <p:cNvSpPr txBox="1"/>
          <p:nvPr/>
        </p:nvSpPr>
        <p:spPr bwMode="auto">
          <a:xfrm>
            <a:off x="7298500" y="1733550"/>
            <a:ext cx="1043876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fr-FR" sz="1100" dirty="0" smtClean="0">
                <a:latin typeface="Calibri" panose="020F0502020204030204" pitchFamily="34" charset="0"/>
                <a:cs typeface="Consolas" panose="020B0609020204030204" pitchFamily="49" charset="0"/>
              </a:rPr>
              <a:t>Elément racine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7298500" y="2114550"/>
            <a:ext cx="304800" cy="304800"/>
          </a:xfrm>
          <a:prstGeom prst="rect">
            <a:avLst/>
          </a:prstGeom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endParaRPr lang="fr-FR" sz="1200" dirty="0" smtClean="0">
              <a:latin typeface="Calibri" panose="020F0502020204030204" pitchFamily="34" charset="0"/>
            </a:endParaRPr>
          </a:p>
        </p:txBody>
      </p:sp>
      <p:sp>
        <p:nvSpPr>
          <p:cNvPr id="62" name="ZoneTexte 61"/>
          <p:cNvSpPr txBox="1"/>
          <p:nvPr/>
        </p:nvSpPr>
        <p:spPr bwMode="auto">
          <a:xfrm>
            <a:off x="7603300" y="2114550"/>
            <a:ext cx="1043876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fr-FR" sz="1100" dirty="0" smtClean="0">
                <a:latin typeface="Calibri" panose="020F0502020204030204" pitchFamily="34" charset="0"/>
                <a:cs typeface="Consolas" panose="020B0609020204030204" pitchFamily="49" charset="0"/>
              </a:rPr>
              <a:t>Ligne = 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7298500" y="3409951"/>
            <a:ext cx="304800" cy="304800"/>
          </a:xfrm>
          <a:prstGeom prst="rect">
            <a:avLst/>
          </a:prstGeom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endParaRPr lang="fr-FR" sz="1200" dirty="0" smtClean="0">
              <a:latin typeface="Calibri" panose="020F0502020204030204" pitchFamily="34" charset="0"/>
            </a:endParaRPr>
          </a:p>
        </p:txBody>
      </p:sp>
      <p:sp>
        <p:nvSpPr>
          <p:cNvPr id="64" name="ZoneTexte 63"/>
          <p:cNvSpPr txBox="1"/>
          <p:nvPr/>
        </p:nvSpPr>
        <p:spPr bwMode="auto">
          <a:xfrm>
            <a:off x="7603300" y="3409951"/>
            <a:ext cx="1043876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fr-FR" sz="1100" dirty="0" smtClean="0">
                <a:latin typeface="Calibri" panose="020F0502020204030204" pitchFamily="34" charset="0"/>
                <a:cs typeface="Consolas" panose="020B0609020204030204" pitchFamily="49" charset="0"/>
              </a:rPr>
              <a:t>Ligne = 1</a:t>
            </a:r>
          </a:p>
        </p:txBody>
      </p:sp>
      <p:sp>
        <p:nvSpPr>
          <p:cNvPr id="65" name="Rectangle 64"/>
          <p:cNvSpPr/>
          <p:nvPr/>
        </p:nvSpPr>
        <p:spPr>
          <a:xfrm>
            <a:off x="7298500" y="3790951"/>
            <a:ext cx="304800" cy="304800"/>
          </a:xfrm>
          <a:prstGeom prst="rect">
            <a:avLst/>
          </a:prstGeom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endParaRPr lang="fr-FR" sz="1200" dirty="0" smtClean="0">
              <a:latin typeface="Calibri" panose="020F0502020204030204" pitchFamily="34" charset="0"/>
            </a:endParaRPr>
          </a:p>
        </p:txBody>
      </p:sp>
      <p:sp>
        <p:nvSpPr>
          <p:cNvPr id="66" name="ZoneTexte 65"/>
          <p:cNvSpPr txBox="1"/>
          <p:nvPr/>
        </p:nvSpPr>
        <p:spPr bwMode="auto">
          <a:xfrm>
            <a:off x="7603300" y="3790951"/>
            <a:ext cx="1043876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fr-FR" sz="1100" dirty="0" smtClean="0">
                <a:latin typeface="Calibri" panose="020F0502020204030204" pitchFamily="34" charset="0"/>
                <a:cs typeface="Consolas" panose="020B0609020204030204" pitchFamily="49" charset="0"/>
              </a:rPr>
              <a:t>Ligne = 2</a:t>
            </a:r>
          </a:p>
        </p:txBody>
      </p:sp>
      <p:cxnSp>
        <p:nvCxnSpPr>
          <p:cNvPr id="67" name="Connecteur en angle 66"/>
          <p:cNvCxnSpPr>
            <a:stCxn id="59" idx="2"/>
            <a:endCxn id="61" idx="1"/>
          </p:cNvCxnSpPr>
          <p:nvPr/>
        </p:nvCxnSpPr>
        <p:spPr>
          <a:xfrm rot="16200000" flipH="1">
            <a:off x="7108000" y="2076450"/>
            <a:ext cx="228600" cy="152400"/>
          </a:xfrm>
          <a:prstGeom prst="bentConnector2">
            <a:avLst/>
          </a:prstGeom>
          <a:ln>
            <a:tailEnd type="arrow"/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Connecteur en angle 67"/>
          <p:cNvCxnSpPr>
            <a:endCxn id="63" idx="1"/>
          </p:cNvCxnSpPr>
          <p:nvPr/>
        </p:nvCxnSpPr>
        <p:spPr>
          <a:xfrm rot="16200000" flipH="1">
            <a:off x="6574600" y="2838451"/>
            <a:ext cx="1295400" cy="152400"/>
          </a:xfrm>
          <a:prstGeom prst="bentConnector2">
            <a:avLst/>
          </a:prstGeom>
          <a:ln>
            <a:tailEnd type="arrow"/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9" name="Connecteur en angle 68"/>
          <p:cNvCxnSpPr>
            <a:endCxn id="65" idx="1"/>
          </p:cNvCxnSpPr>
          <p:nvPr/>
        </p:nvCxnSpPr>
        <p:spPr>
          <a:xfrm rot="16200000" flipH="1">
            <a:off x="7031800" y="3676651"/>
            <a:ext cx="381000" cy="152400"/>
          </a:xfrm>
          <a:prstGeom prst="bentConnector2">
            <a:avLst/>
          </a:prstGeom>
          <a:ln>
            <a:tailEnd type="arrow"/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>
            <a:off x="7146100" y="3943351"/>
            <a:ext cx="0" cy="228600"/>
          </a:xfrm>
          <a:prstGeom prst="line">
            <a:avLst/>
          </a:prstGeom>
          <a:ln>
            <a:prstDash val="sysDot"/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7603300" y="2495551"/>
            <a:ext cx="304800" cy="304800"/>
          </a:xfrm>
          <a:prstGeom prst="rect">
            <a:avLst/>
          </a:prstGeom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endParaRPr lang="fr-FR" sz="1200" dirty="0" smtClean="0">
              <a:latin typeface="Calibri" panose="020F0502020204030204" pitchFamily="34" charset="0"/>
            </a:endParaRPr>
          </a:p>
        </p:txBody>
      </p:sp>
      <p:sp>
        <p:nvSpPr>
          <p:cNvPr id="72" name="ZoneTexte 71"/>
          <p:cNvSpPr txBox="1"/>
          <p:nvPr/>
        </p:nvSpPr>
        <p:spPr bwMode="auto">
          <a:xfrm>
            <a:off x="7908100" y="2495551"/>
            <a:ext cx="1043876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fr-FR" sz="1100" dirty="0" smtClean="0">
                <a:latin typeface="Calibri" panose="020F0502020204030204" pitchFamily="34" charset="0"/>
                <a:cs typeface="Consolas" panose="020B0609020204030204" pitchFamily="49" charset="0"/>
              </a:rPr>
              <a:t>Ligne = 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7603300" y="2876551"/>
            <a:ext cx="304800" cy="304800"/>
          </a:xfrm>
          <a:prstGeom prst="rect">
            <a:avLst/>
          </a:prstGeom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endParaRPr lang="fr-FR" sz="1200" dirty="0" smtClean="0">
              <a:latin typeface="Calibri" panose="020F0502020204030204" pitchFamily="34" charset="0"/>
            </a:endParaRPr>
          </a:p>
        </p:txBody>
      </p:sp>
      <p:sp>
        <p:nvSpPr>
          <p:cNvPr id="74" name="ZoneTexte 73"/>
          <p:cNvSpPr txBox="1"/>
          <p:nvPr/>
        </p:nvSpPr>
        <p:spPr bwMode="auto">
          <a:xfrm>
            <a:off x="7908100" y="2876551"/>
            <a:ext cx="1043876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fr-FR" sz="1100" dirty="0" smtClean="0">
                <a:latin typeface="Calibri" panose="020F0502020204030204" pitchFamily="34" charset="0"/>
                <a:cs typeface="Consolas" panose="020B0609020204030204" pitchFamily="49" charset="0"/>
              </a:rPr>
              <a:t>Ligne = 1</a:t>
            </a:r>
          </a:p>
        </p:txBody>
      </p:sp>
      <p:cxnSp>
        <p:nvCxnSpPr>
          <p:cNvPr id="75" name="Connecteur en angle 74"/>
          <p:cNvCxnSpPr>
            <a:stCxn id="61" idx="2"/>
            <a:endCxn id="71" idx="1"/>
          </p:cNvCxnSpPr>
          <p:nvPr/>
        </p:nvCxnSpPr>
        <p:spPr>
          <a:xfrm rot="16200000" flipH="1">
            <a:off x="7412800" y="2457450"/>
            <a:ext cx="228601" cy="152400"/>
          </a:xfrm>
          <a:prstGeom prst="bentConnector2">
            <a:avLst/>
          </a:prstGeom>
          <a:ln>
            <a:tailEnd type="arrow"/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6" name="Connecteur en angle 75"/>
          <p:cNvCxnSpPr>
            <a:endCxn id="73" idx="1"/>
          </p:cNvCxnSpPr>
          <p:nvPr/>
        </p:nvCxnSpPr>
        <p:spPr>
          <a:xfrm rot="16200000" flipH="1">
            <a:off x="7336600" y="2762251"/>
            <a:ext cx="381000" cy="152400"/>
          </a:xfrm>
          <a:prstGeom prst="bentConnector2">
            <a:avLst/>
          </a:prstGeom>
          <a:ln>
            <a:tailEnd type="arrow"/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>
            <a:off x="7450900" y="3028951"/>
            <a:ext cx="0" cy="228600"/>
          </a:xfrm>
          <a:prstGeom prst="line">
            <a:avLst/>
          </a:prstGeom>
          <a:ln>
            <a:prstDash val="sysDot"/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0" name="Espace réservé du contenu 2"/>
          <p:cNvSpPr txBox="1">
            <a:spLocks/>
          </p:cNvSpPr>
          <p:nvPr/>
        </p:nvSpPr>
        <p:spPr bwMode="auto">
          <a:xfrm>
            <a:off x="2362200" y="4171951"/>
            <a:ext cx="6705600" cy="639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eaLnBrk="1" hangingPunct="1">
              <a:spcBef>
                <a:spcPct val="20000"/>
              </a:spcBef>
              <a:buSzPct val="70000"/>
              <a:buFontTx/>
              <a:buBlip>
                <a:blip r:embed="rId2"/>
              </a:buBlip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eaLnBrk="1" hangingPunct="1">
              <a:spcBef>
                <a:spcPct val="20000"/>
              </a:spcBef>
              <a:buSzPct val="70000"/>
              <a:buFontTx/>
              <a:buBlip>
                <a:blip r:embed="rId2"/>
              </a:buBlip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eaLnBrk="1" hangingPunct="1">
              <a:spcBef>
                <a:spcPct val="20000"/>
              </a:spcBef>
              <a:buSzPct val="60000"/>
              <a:buFontTx/>
              <a:buBlip>
                <a:blip r:embed="rId2"/>
              </a:buBlip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eaLnBrk="1" hangingPunct="1">
              <a:spcBef>
                <a:spcPct val="20000"/>
              </a:spcBef>
              <a:buSzPct val="65000"/>
              <a:buFontTx/>
              <a:buBlip>
                <a:blip r:embed="rId2"/>
              </a:buBlip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eaLnBrk="1" hangingPunct="1">
              <a:spcBef>
                <a:spcPct val="20000"/>
              </a:spcBef>
              <a:buSzPct val="70000"/>
              <a:buFontTx/>
              <a:buBlip>
                <a:blip r:embed="rId2"/>
              </a:buBlip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sz="2000">
                <a:latin typeface="+mn-lt"/>
                <a:cs typeface="+mn-cs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sz="2000">
                <a:latin typeface="+mn-lt"/>
                <a:cs typeface="+mn-cs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sz="2000">
                <a:latin typeface="+mn-lt"/>
                <a:cs typeface="+mn-cs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sz="2000">
                <a:latin typeface="+mn-lt"/>
                <a:cs typeface="+mn-cs"/>
              </a:defRPr>
            </a:lvl9pPr>
          </a:lstStyle>
          <a:p>
            <a:r>
              <a:rPr lang="fr-FR" sz="1800" dirty="0"/>
              <a:t>Chaque élément est donc repéré par un index constitué d’un numéro de </a:t>
            </a:r>
            <a:r>
              <a:rPr lang="fr-FR" sz="18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ligne</a:t>
            </a:r>
            <a:r>
              <a:rPr lang="fr-FR" sz="1800" dirty="0"/>
              <a:t>, de </a:t>
            </a:r>
            <a:r>
              <a:rPr lang="fr-FR" sz="18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colonne</a:t>
            </a:r>
            <a:r>
              <a:rPr lang="fr-FR" sz="1800" dirty="0"/>
              <a:t> et d’un </a:t>
            </a:r>
            <a:r>
              <a:rPr lang="fr-FR" sz="18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élément parent</a:t>
            </a:r>
          </a:p>
        </p:txBody>
      </p:sp>
    </p:spTree>
    <p:extLst>
      <p:ext uri="{BB962C8B-B14F-4D97-AF65-F5344CB8AC3E}">
        <p14:creationId xmlns:p14="http://schemas.microsoft.com/office/powerpoint/2010/main" val="298704186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6" y="1"/>
            <a:ext cx="9144000" cy="51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vitre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327525" y="232727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46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2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54233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 advTm="0">
        <p15:prstTrans prst="fractur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éléments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données contenues dans les éléments sont organisées par rôles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Benjamin ALBOUY-KISSI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8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>
            <a:normAutofit fontScale="92500" lnSpcReduction="20000"/>
          </a:bodyPr>
          <a:lstStyle/>
          <a:p>
            <a:pPr lvl="0"/>
            <a:r>
              <a:rPr lang="fr-FR" sz="1200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Model – </a:t>
            </a:r>
            <a:r>
              <a:rPr lang="fr-FR" sz="1200" b="1" dirty="0" err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View</a:t>
            </a:r>
            <a:endParaRPr lang="fr-FR" sz="1200" b="1" dirty="0">
              <a:solidFill>
                <a:srgbClr val="EFFAFF"/>
              </a:solidFill>
              <a:effectLst>
                <a:outerShdw blurRad="63500" dist="37357" dir="2700000" rotWithShape="0">
                  <a:srgbClr val="EFFAFF">
                    <a:alpha val="43137"/>
                  </a:srgbClr>
                </a:outerShdw>
              </a:effectLst>
            </a:endParaRP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Patron MVC</a:t>
            </a: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Patron Modèle – Vue</a:t>
            </a:r>
          </a:p>
          <a:p>
            <a:pPr lvl="1"/>
            <a:r>
              <a:rPr lang="fr-FR" sz="1100" dirty="0">
                <a:solidFill>
                  <a:schemeClr val="bg2"/>
                </a:solidFill>
              </a:rPr>
              <a:t>Les modèles</a:t>
            </a:r>
          </a:p>
          <a:p>
            <a:pPr lvl="1"/>
            <a:r>
              <a:rPr lang="fr-FR" sz="1100" b="1" dirty="0">
                <a:solidFill>
                  <a:schemeClr val="tx1"/>
                </a:solidFill>
                <a:effectLst>
                  <a:outerShdw blurRad="63500" dist="37357" dir="2700000" rotWithShape="0">
                    <a:schemeClr val="tx1">
                      <a:alpha val="43137"/>
                    </a:schemeClr>
                  </a:outerShdw>
                </a:effectLst>
              </a:rPr>
              <a:t>Les éléments 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Les vues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Les délégués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Implémentation dans </a:t>
            </a:r>
            <a:r>
              <a:rPr lang="fr-FR" sz="1100" dirty="0" err="1">
                <a:solidFill>
                  <a:srgbClr val="79D2FF"/>
                </a:solidFill>
              </a:rPr>
              <a:t>Qt</a:t>
            </a:r>
            <a:endParaRPr lang="fr-FR" sz="1100" dirty="0">
              <a:solidFill>
                <a:srgbClr val="79D2FF"/>
              </a:solidFill>
            </a:endParaRP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Exemple</a:t>
            </a:r>
          </a:p>
          <a:p>
            <a:pPr lvl="0"/>
            <a:r>
              <a:rPr lang="fr-FR" sz="1200" dirty="0">
                <a:solidFill>
                  <a:srgbClr val="79D2FF"/>
                </a:solidFill>
              </a:rPr>
              <a:t>Annuler – Rétablir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Contexte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Le pattern Commande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Exemple</a:t>
            </a:r>
          </a:p>
          <a:p>
            <a:pPr lvl="0"/>
            <a:r>
              <a:rPr lang="fr-FR" sz="1200" dirty="0">
                <a:solidFill>
                  <a:srgbClr val="79D2FF"/>
                </a:solidFill>
              </a:rPr>
              <a:t>Graphismes optimisés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Mécanisme Graphics </a:t>
            </a:r>
            <a:r>
              <a:rPr lang="fr-FR" sz="1100" dirty="0" err="1">
                <a:solidFill>
                  <a:srgbClr val="79D2FF"/>
                </a:solidFill>
              </a:rPr>
              <a:t>View</a:t>
            </a:r>
            <a:endParaRPr lang="fr-FR" sz="1100" dirty="0">
              <a:solidFill>
                <a:srgbClr val="79D2FF"/>
              </a:solidFill>
            </a:endParaRP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La scène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La vue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Les éléments graphiques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Les classes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Exemple</a:t>
            </a:r>
          </a:p>
          <a:p>
            <a:pPr lvl="0"/>
            <a:r>
              <a:rPr lang="fr-FR" sz="1200" dirty="0">
                <a:solidFill>
                  <a:srgbClr val="79D2FF"/>
                </a:solidFill>
              </a:rPr>
              <a:t>Sérialisation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Exemple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Le pattern visiteur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775" y="2733675"/>
            <a:ext cx="332422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4462029" y="3603915"/>
            <a:ext cx="1093644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endParaRPr lang="fr-FR" sz="1200" dirty="0" smtClean="0">
              <a:latin typeface="Calibri" panose="020F0502020204030204" pitchFamily="34" charset="0"/>
            </a:endParaRPr>
          </a:p>
        </p:txBody>
      </p:sp>
      <p:sp>
        <p:nvSpPr>
          <p:cNvPr id="8" name="Carré corné 7"/>
          <p:cNvSpPr/>
          <p:nvPr/>
        </p:nvSpPr>
        <p:spPr>
          <a:xfrm>
            <a:off x="2875684" y="3489049"/>
            <a:ext cx="914400" cy="330577"/>
          </a:xfrm>
          <a:prstGeom prst="foldedCorner">
            <a:avLst/>
          </a:prstGeom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fr-FR" sz="1200" dirty="0" smtClean="0">
                <a:latin typeface="Calibri" panose="020F0502020204030204" pitchFamily="34" charset="0"/>
              </a:rPr>
              <a:t>Un élément</a:t>
            </a:r>
          </a:p>
        </p:txBody>
      </p:sp>
      <p:cxnSp>
        <p:nvCxnSpPr>
          <p:cNvPr id="10" name="Connecteur droit 9"/>
          <p:cNvCxnSpPr>
            <a:stCxn id="8" idx="3"/>
            <a:endCxn id="7" idx="1"/>
          </p:cNvCxnSpPr>
          <p:nvPr/>
        </p:nvCxnSpPr>
        <p:spPr>
          <a:xfrm>
            <a:off x="3790084" y="3654338"/>
            <a:ext cx="671945" cy="10197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488795" y="3630681"/>
            <a:ext cx="251268" cy="251268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ot"/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endParaRPr lang="fr-FR" sz="1200" dirty="0" smtClean="0">
              <a:latin typeface="Calibri" panose="020F0502020204030204" pitchFamily="34" charset="0"/>
            </a:endParaRPr>
          </a:p>
        </p:txBody>
      </p:sp>
      <p:sp>
        <p:nvSpPr>
          <p:cNvPr id="14" name="Carré corné 13"/>
          <p:cNvSpPr/>
          <p:nvPr/>
        </p:nvSpPr>
        <p:spPr>
          <a:xfrm>
            <a:off x="2410691" y="2602860"/>
            <a:ext cx="1829232" cy="550962"/>
          </a:xfrm>
          <a:prstGeom prst="foldedCorner">
            <a:avLst/>
          </a:prstGeom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fr-FR" sz="1200" dirty="0" smtClean="0">
                <a:latin typeface="Calibri" panose="020F0502020204030204" pitchFamily="34" charset="0"/>
              </a:rPr>
              <a:t>Rôle </a:t>
            </a:r>
            <a:r>
              <a:rPr lang="fr-F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Qt</a:t>
            </a:r>
            <a:r>
              <a:rPr lang="fr-F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fr-FR" sz="1200" dirty="0" err="1" smtClean="0">
                <a:solidFill>
                  <a:srgbClr val="2F4F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DecorationRole</a:t>
            </a:r>
            <a:endParaRPr lang="fr-FR" sz="1200" dirty="0" smtClean="0">
              <a:solidFill>
                <a:srgbClr val="2F4F4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5" name="Connecteur droit 14"/>
          <p:cNvCxnSpPr>
            <a:stCxn id="14" idx="3"/>
            <a:endCxn id="12" idx="0"/>
          </p:cNvCxnSpPr>
          <p:nvPr/>
        </p:nvCxnSpPr>
        <p:spPr>
          <a:xfrm>
            <a:off x="4239923" y="2878341"/>
            <a:ext cx="374506" cy="752340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790858" y="3630681"/>
            <a:ext cx="740786" cy="251268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ot"/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endParaRPr lang="fr-FR" sz="1200" dirty="0" smtClean="0">
              <a:latin typeface="Calibri" panose="020F0502020204030204" pitchFamily="34" charset="0"/>
            </a:endParaRPr>
          </a:p>
        </p:txBody>
      </p:sp>
      <p:cxnSp>
        <p:nvCxnSpPr>
          <p:cNvPr id="22" name="Connecteur droit 21"/>
          <p:cNvCxnSpPr>
            <a:stCxn id="24" idx="2"/>
            <a:endCxn id="21" idx="0"/>
          </p:cNvCxnSpPr>
          <p:nvPr/>
        </p:nvCxnSpPr>
        <p:spPr>
          <a:xfrm flipH="1">
            <a:off x="5161251" y="2547339"/>
            <a:ext cx="96765" cy="1083342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arré corné 23"/>
          <p:cNvSpPr/>
          <p:nvPr/>
        </p:nvSpPr>
        <p:spPr>
          <a:xfrm>
            <a:off x="4343400" y="2216762"/>
            <a:ext cx="1829232" cy="330577"/>
          </a:xfrm>
          <a:prstGeom prst="foldedCorner">
            <a:avLst/>
          </a:prstGeom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fr-FR" sz="1200" dirty="0" smtClean="0">
                <a:latin typeface="Calibri" panose="020F0502020204030204" pitchFamily="34" charset="0"/>
              </a:rPr>
              <a:t>Rôle </a:t>
            </a:r>
            <a:r>
              <a:rPr lang="fr-F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Qt</a:t>
            </a:r>
            <a:r>
              <a:rPr lang="fr-FR" sz="12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fr-FR" sz="1200" dirty="0" err="1" smtClean="0">
                <a:solidFill>
                  <a:srgbClr val="2F4F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DisplayRole</a:t>
            </a:r>
            <a:endParaRPr lang="fr-FR" sz="1200" dirty="0" smtClean="0">
              <a:solidFill>
                <a:srgbClr val="2F4F4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680796" y="3320186"/>
            <a:ext cx="1294967" cy="773832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ot"/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endParaRPr lang="fr-FR" sz="1200" dirty="0" smtClean="0">
              <a:latin typeface="Calibri" panose="020F0502020204030204" pitchFamily="34" charset="0"/>
            </a:endParaRPr>
          </a:p>
        </p:txBody>
      </p:sp>
      <p:sp>
        <p:nvSpPr>
          <p:cNvPr id="32" name="Carré corné 31"/>
          <p:cNvSpPr/>
          <p:nvPr/>
        </p:nvSpPr>
        <p:spPr>
          <a:xfrm>
            <a:off x="7238568" y="3153822"/>
            <a:ext cx="1829232" cy="771346"/>
          </a:xfrm>
          <a:prstGeom prst="foldedCorner">
            <a:avLst/>
          </a:prstGeom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fr-FR" sz="1200" dirty="0" smtClean="0">
                <a:latin typeface="Calibri" panose="020F0502020204030204" pitchFamily="34" charset="0"/>
              </a:rPr>
              <a:t>Rôle non pris en charge par défaut dans </a:t>
            </a:r>
            <a:r>
              <a:rPr lang="fr-FR" sz="1200" dirty="0" err="1" smtClean="0">
                <a:latin typeface="Calibri" panose="020F0502020204030204" pitchFamily="34" charset="0"/>
              </a:rPr>
              <a:t>Qt</a:t>
            </a:r>
            <a:r>
              <a:rPr lang="fr-FR" sz="1200" dirty="0" smtClean="0">
                <a:latin typeface="Calibri" panose="020F0502020204030204" pitchFamily="34" charset="0"/>
              </a:rPr>
              <a:t> : </a:t>
            </a:r>
            <a:r>
              <a:rPr lang="fr-F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Qt</a:t>
            </a:r>
            <a:r>
              <a:rPr lang="fr-F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fr-FR" sz="1200" dirty="0" err="1" smtClean="0">
                <a:solidFill>
                  <a:srgbClr val="2F4F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UserRole</a:t>
            </a:r>
            <a:endParaRPr lang="fr-FR" sz="1200" dirty="0" smtClean="0">
              <a:solidFill>
                <a:srgbClr val="2F4F4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3" name="Connecteur droit 32"/>
          <p:cNvCxnSpPr>
            <a:stCxn id="32" idx="1"/>
            <a:endCxn id="31" idx="3"/>
          </p:cNvCxnSpPr>
          <p:nvPr/>
        </p:nvCxnSpPr>
        <p:spPr>
          <a:xfrm flipH="1">
            <a:off x="6975763" y="3539495"/>
            <a:ext cx="262805" cy="167607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88094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4" grpId="0" animBg="1"/>
      <p:bldP spid="21" grpId="0" animBg="1"/>
      <p:bldP spid="24" grpId="0" animBg="1"/>
      <p:bldP spid="31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vues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vues se chargent d’afficher le modèle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Benjamin ALBOUY-KISSI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9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>
            <a:normAutofit fontScale="92500" lnSpcReduction="20000"/>
          </a:bodyPr>
          <a:lstStyle/>
          <a:p>
            <a:pPr lvl="0"/>
            <a:r>
              <a:rPr lang="fr-FR" sz="1200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Model – </a:t>
            </a:r>
            <a:r>
              <a:rPr lang="fr-FR" sz="1200" b="1" dirty="0" err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View</a:t>
            </a:r>
            <a:endParaRPr lang="fr-FR" sz="1200" b="1" dirty="0">
              <a:solidFill>
                <a:srgbClr val="EFFAFF"/>
              </a:solidFill>
              <a:effectLst>
                <a:outerShdw blurRad="63500" dist="37357" dir="2700000" rotWithShape="0">
                  <a:srgbClr val="EFFAFF">
                    <a:alpha val="43137"/>
                  </a:srgbClr>
                </a:outerShdw>
              </a:effectLst>
            </a:endParaRP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Patron MVC</a:t>
            </a: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Patron Modèle – Vue</a:t>
            </a:r>
          </a:p>
          <a:p>
            <a:pPr lvl="1"/>
            <a:r>
              <a:rPr lang="fr-FR" sz="1100" dirty="0">
                <a:solidFill>
                  <a:srgbClr val="2F4E6C"/>
                </a:solidFill>
              </a:rPr>
              <a:t>Les modèles</a:t>
            </a:r>
          </a:p>
          <a:p>
            <a:pPr lvl="1"/>
            <a:r>
              <a:rPr lang="fr-FR" sz="1100" dirty="0">
                <a:solidFill>
                  <a:schemeClr val="bg2"/>
                </a:solidFill>
              </a:rPr>
              <a:t>Les éléments </a:t>
            </a:r>
          </a:p>
          <a:p>
            <a:pPr lvl="1"/>
            <a:r>
              <a:rPr lang="fr-FR" sz="1100" b="1" dirty="0">
                <a:solidFill>
                  <a:schemeClr val="tx1"/>
                </a:solidFill>
                <a:effectLst>
                  <a:outerShdw blurRad="63500" dist="37357" dir="2700000" rotWithShape="0">
                    <a:schemeClr val="tx1">
                      <a:alpha val="43137"/>
                    </a:schemeClr>
                  </a:outerShdw>
                </a:effectLst>
              </a:rPr>
              <a:t>Les vues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Les délégués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Implémentation dans </a:t>
            </a:r>
            <a:r>
              <a:rPr lang="fr-FR" sz="1100" dirty="0" err="1">
                <a:solidFill>
                  <a:srgbClr val="79D2FF"/>
                </a:solidFill>
              </a:rPr>
              <a:t>Qt</a:t>
            </a:r>
            <a:endParaRPr lang="fr-FR" sz="1100" dirty="0">
              <a:solidFill>
                <a:srgbClr val="79D2FF"/>
              </a:solidFill>
            </a:endParaRP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Exemple</a:t>
            </a:r>
          </a:p>
          <a:p>
            <a:pPr lvl="0"/>
            <a:r>
              <a:rPr lang="fr-FR" sz="1200" dirty="0">
                <a:solidFill>
                  <a:srgbClr val="79D2FF"/>
                </a:solidFill>
              </a:rPr>
              <a:t>Annuler – Rétablir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Contexte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Le pattern Commande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Exemple</a:t>
            </a:r>
          </a:p>
          <a:p>
            <a:pPr lvl="0"/>
            <a:r>
              <a:rPr lang="fr-FR" sz="1200" dirty="0">
                <a:solidFill>
                  <a:srgbClr val="79D2FF"/>
                </a:solidFill>
              </a:rPr>
              <a:t>Graphismes optimisés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Mécanisme Graphics </a:t>
            </a:r>
            <a:r>
              <a:rPr lang="fr-FR" sz="1100" dirty="0" err="1">
                <a:solidFill>
                  <a:srgbClr val="79D2FF"/>
                </a:solidFill>
              </a:rPr>
              <a:t>View</a:t>
            </a:r>
            <a:endParaRPr lang="fr-FR" sz="1100" dirty="0">
              <a:solidFill>
                <a:srgbClr val="79D2FF"/>
              </a:solidFill>
            </a:endParaRP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La scène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La vue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Les éléments graphiques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Les classes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Exemple</a:t>
            </a:r>
          </a:p>
          <a:p>
            <a:pPr lvl="0"/>
            <a:r>
              <a:rPr lang="fr-FR" sz="1200" dirty="0">
                <a:solidFill>
                  <a:srgbClr val="79D2FF"/>
                </a:solidFill>
              </a:rPr>
              <a:t>Sérialisation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Exemple</a:t>
            </a:r>
          </a:p>
          <a:p>
            <a:pPr lvl="1"/>
            <a:r>
              <a:rPr lang="fr-FR" sz="1100" dirty="0">
                <a:solidFill>
                  <a:srgbClr val="79D2FF"/>
                </a:solidFill>
              </a:rPr>
              <a:t>Le pattern visiteur</a:t>
            </a:r>
          </a:p>
        </p:txBody>
      </p:sp>
      <p:sp>
        <p:nvSpPr>
          <p:cNvPr id="8" name="Rectangle à coins arrondis 7"/>
          <p:cNvSpPr/>
          <p:nvPr/>
        </p:nvSpPr>
        <p:spPr>
          <a:xfrm>
            <a:off x="2385237" y="3105150"/>
            <a:ext cx="1314450" cy="715089"/>
          </a:xfrm>
          <a:prstGeom prst="wedgeRoundRectCallout">
            <a:avLst>
              <a:gd name="adj1" fmla="val -22383"/>
              <a:gd name="adj2" fmla="val -97581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fr-FR" sz="1200" dirty="0" smtClean="0">
                <a:latin typeface="Calibri" panose="020F0502020204030204" pitchFamily="34" charset="0"/>
              </a:rPr>
              <a:t>Vue standard pour un modèle de type liste</a:t>
            </a:r>
          </a:p>
        </p:txBody>
      </p:sp>
      <p:sp>
        <p:nvSpPr>
          <p:cNvPr id="15" name="Rectangle à coins arrondis 14"/>
          <p:cNvSpPr/>
          <p:nvPr/>
        </p:nvSpPr>
        <p:spPr>
          <a:xfrm>
            <a:off x="4233086" y="3207306"/>
            <a:ext cx="2472514" cy="510778"/>
          </a:xfrm>
          <a:prstGeom prst="wedgeRoundRectCallout">
            <a:avLst>
              <a:gd name="adj1" fmla="val -22956"/>
              <a:gd name="adj2" fmla="val -136438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fr-FR" sz="1200" dirty="0" smtClean="0">
                <a:latin typeface="Calibri" panose="020F0502020204030204" pitchFamily="34" charset="0"/>
              </a:rPr>
              <a:t>Vue standard pour un modèle de type table</a:t>
            </a:r>
          </a:p>
        </p:txBody>
      </p:sp>
      <p:sp>
        <p:nvSpPr>
          <p:cNvPr id="16" name="Rectangle à coins arrondis 15"/>
          <p:cNvSpPr/>
          <p:nvPr/>
        </p:nvSpPr>
        <p:spPr>
          <a:xfrm>
            <a:off x="7394205" y="3105150"/>
            <a:ext cx="1337414" cy="715089"/>
          </a:xfrm>
          <a:prstGeom prst="wedgeRoundRectCallout">
            <a:avLst>
              <a:gd name="adj1" fmla="val -24403"/>
              <a:gd name="adj2" fmla="val -98770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fr-FR" sz="1200" dirty="0" smtClean="0">
                <a:latin typeface="Calibri" panose="020F0502020204030204" pitchFamily="34" charset="0"/>
              </a:rPr>
              <a:t>Vue standard pour un modèle de type arbre</a:t>
            </a:r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3" t="23190" r="13447" b="10753"/>
          <a:stretch/>
        </p:blipFill>
        <p:spPr bwMode="auto">
          <a:xfrm>
            <a:off x="2558902" y="1657350"/>
            <a:ext cx="964020" cy="111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1" t="23190" r="5181" b="10753"/>
          <a:stretch/>
        </p:blipFill>
        <p:spPr bwMode="auto">
          <a:xfrm>
            <a:off x="3973919" y="1657350"/>
            <a:ext cx="3040912" cy="111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5" t="23190" r="10634" b="10753"/>
          <a:stretch/>
        </p:blipFill>
        <p:spPr bwMode="auto">
          <a:xfrm>
            <a:off x="7465828" y="1657350"/>
            <a:ext cx="1297172" cy="111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8" t="40387" r="8903" b="18391"/>
          <a:stretch/>
        </p:blipFill>
        <p:spPr bwMode="auto">
          <a:xfrm>
            <a:off x="4034413" y="4019550"/>
            <a:ext cx="2919923" cy="71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à coins arrondis 13"/>
          <p:cNvSpPr/>
          <p:nvPr/>
        </p:nvSpPr>
        <p:spPr>
          <a:xfrm>
            <a:off x="7315199" y="4121463"/>
            <a:ext cx="1785897" cy="510778"/>
          </a:xfrm>
          <a:prstGeom prst="wedgeRoundRectCallout">
            <a:avLst>
              <a:gd name="adj1" fmla="val -71145"/>
              <a:gd name="adj2" fmla="val -2511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200" dirty="0" smtClean="0">
                <a:latin typeface="Calibri" panose="020F0502020204030204" pitchFamily="34" charset="0"/>
              </a:rPr>
              <a:t>Vue « à la </a:t>
            </a:r>
            <a:r>
              <a:rPr lang="fr-FR" sz="1200" dirty="0" err="1" smtClean="0">
                <a:latin typeface="Calibri" panose="020F0502020204030204" pitchFamily="34" charset="0"/>
              </a:rPr>
              <a:t>MacOS</a:t>
            </a:r>
            <a:r>
              <a:rPr lang="fr-FR" sz="1200" dirty="0" smtClean="0">
                <a:latin typeface="Calibri" panose="020F0502020204030204" pitchFamily="34" charset="0"/>
              </a:rPr>
              <a:t> » pour un modèle de type arbre</a:t>
            </a:r>
          </a:p>
        </p:txBody>
      </p:sp>
    </p:spTree>
    <p:extLst>
      <p:ext uri="{BB962C8B-B14F-4D97-AF65-F5344CB8AC3E}">
        <p14:creationId xmlns:p14="http://schemas.microsoft.com/office/powerpoint/2010/main" val="65954029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Cours">
  <a:themeElements>
    <a:clrScheme name="Personnalisé 5">
      <a:dk1>
        <a:srgbClr val="1C2E40"/>
      </a:dk1>
      <a:lt1>
        <a:srgbClr val="EFFAFF"/>
      </a:lt1>
      <a:dk2>
        <a:srgbClr val="2F4E6C"/>
      </a:dk2>
      <a:lt2>
        <a:srgbClr val="1E1E1E"/>
      </a:lt2>
      <a:accent1>
        <a:srgbClr val="FFFFFF"/>
      </a:accent1>
      <a:accent2>
        <a:srgbClr val="DDF4FF"/>
      </a:accent2>
      <a:accent3>
        <a:srgbClr val="C5ECFF"/>
      </a:accent3>
      <a:accent4>
        <a:srgbClr val="B3E6FF"/>
      </a:accent4>
      <a:accent5>
        <a:srgbClr val="FFC000"/>
      </a:accent5>
      <a:accent6>
        <a:srgbClr val="79D2FF"/>
      </a:accent6>
      <a:hlink>
        <a:srgbClr val="92D050"/>
      </a:hlink>
      <a:folHlink>
        <a:srgbClr val="00B050"/>
      </a:folHlink>
    </a:clrScheme>
    <a:fontScheme name="Université d'Auvergne v2009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solidFill>
          <a:schemeClr val="accent2"/>
        </a:solidFill>
        <a:ln>
          <a:solidFill>
            <a:schemeClr val="tx2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>
          <a:defRPr sz="2000" kern="1200" dirty="0" smtClean="0">
            <a:solidFill>
              <a:schemeClr val="bg2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>
    <a:extraClrScheme>
      <a:clrScheme name="Université d'Auvergne v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é d'Auvergne v200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é d'Auvergne v200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é d'Auvergne v200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é d'Auvergne v200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é d'Auvergne v200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é d'Auvergne v2009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F49100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DD8300"/>
        </a:accent6>
        <a:hlink>
          <a:srgbClr val="FF6600"/>
        </a:hlink>
        <a:folHlink>
          <a:srgbClr val="D4702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èmeCours" id="{3B3559D6-2344-478B-B5F2-B04BF4EC8356}" vid="{C8B8989B-C3B0-4E32-B700-3C3CD3EA6968}"/>
    </a:ext>
  </a:extLst>
</a:theme>
</file>

<file path=ppt/theme/theme2.xml><?xml version="1.0" encoding="utf-8"?>
<a:theme xmlns:a="http://schemas.openxmlformats.org/drawingml/2006/main" name="ThèmeCours - Sondage">
  <a:themeElements>
    <a:clrScheme name="Personnalisé 5">
      <a:dk1>
        <a:srgbClr val="1C2E40"/>
      </a:dk1>
      <a:lt1>
        <a:srgbClr val="EFFAFF"/>
      </a:lt1>
      <a:dk2>
        <a:srgbClr val="2F4E6C"/>
      </a:dk2>
      <a:lt2>
        <a:srgbClr val="1E1E1E"/>
      </a:lt2>
      <a:accent1>
        <a:srgbClr val="FFFFFF"/>
      </a:accent1>
      <a:accent2>
        <a:srgbClr val="DDF4FF"/>
      </a:accent2>
      <a:accent3>
        <a:srgbClr val="C5ECFF"/>
      </a:accent3>
      <a:accent4>
        <a:srgbClr val="B3E6FF"/>
      </a:accent4>
      <a:accent5>
        <a:srgbClr val="FFC000"/>
      </a:accent5>
      <a:accent6>
        <a:srgbClr val="79D2FF"/>
      </a:accent6>
      <a:hlink>
        <a:srgbClr val="92D050"/>
      </a:hlink>
      <a:folHlink>
        <a:srgbClr val="00B050"/>
      </a:folHlink>
    </a:clrScheme>
    <a:fontScheme name="Université d'Auvergne v2009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 dirty="0" smtClean="0"/>
        </a:defPPr>
      </a:lstStyle>
    </a:txDef>
  </a:objectDefaults>
  <a:extraClrSchemeLst>
    <a:extraClrScheme>
      <a:clrScheme name="Université d'Auvergne v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é d'Auvergne v200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é d'Auvergne v200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é d'Auvergne v200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é d'Auvergne v200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é d'Auvergne v200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é d'Auvergne v2009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F49100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DD8300"/>
        </a:accent6>
        <a:hlink>
          <a:srgbClr val="FF6600"/>
        </a:hlink>
        <a:folHlink>
          <a:srgbClr val="D4702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èmeCours - Vide">
  <a:themeElements>
    <a:clrScheme name="Personnalisé 5">
      <a:dk1>
        <a:srgbClr val="1C2E40"/>
      </a:dk1>
      <a:lt1>
        <a:srgbClr val="EFFAFF"/>
      </a:lt1>
      <a:dk2>
        <a:srgbClr val="2F4E6C"/>
      </a:dk2>
      <a:lt2>
        <a:srgbClr val="1E1E1E"/>
      </a:lt2>
      <a:accent1>
        <a:srgbClr val="FFFFFF"/>
      </a:accent1>
      <a:accent2>
        <a:srgbClr val="DDF4FF"/>
      </a:accent2>
      <a:accent3>
        <a:srgbClr val="C5ECFF"/>
      </a:accent3>
      <a:accent4>
        <a:srgbClr val="B3E6FF"/>
      </a:accent4>
      <a:accent5>
        <a:srgbClr val="FFC000"/>
      </a:accent5>
      <a:accent6>
        <a:srgbClr val="79D2FF"/>
      </a:accent6>
      <a:hlink>
        <a:srgbClr val="92D050"/>
      </a:hlink>
      <a:folHlink>
        <a:srgbClr val="00B050"/>
      </a:folHlink>
    </a:clrScheme>
    <a:fontScheme name="Université d'Auvergne v2009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solidFill>
          <a:schemeClr val="accent2"/>
        </a:solidFill>
        <a:ln>
          <a:solidFill>
            <a:schemeClr val="tx2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>
          <a:defRPr sz="2000" kern="1200" dirty="0" smtClean="0">
            <a:solidFill>
              <a:schemeClr val="bg2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>
    <a:extraClrScheme>
      <a:clrScheme name="Université d'Auvergne v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é d'Auvergne v200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é d'Auvergne v200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é d'Auvergne v200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é d'Auvergne v200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é d'Auvergne v200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é d'Auvergne v2009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F49100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DD8300"/>
        </a:accent6>
        <a:hlink>
          <a:srgbClr val="FF6600"/>
        </a:hlink>
        <a:folHlink>
          <a:srgbClr val="D4702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èmeCours" id="{146400EA-824B-4498-9D0D-4361E32C868C}" vid="{64738C07-2E63-4F7F-A690-E566BAAAD5C7}"/>
    </a:ext>
  </a:extLst>
</a:theme>
</file>

<file path=ppt/theme/theme4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Université d'Auvergne</Template>
  <TotalTime>12701</TotalTime>
  <Words>6864</Words>
  <Application>Microsoft Office PowerPoint</Application>
  <PresentationFormat>Affichage à l'écran (16:9)</PresentationFormat>
  <Paragraphs>2291</Paragraphs>
  <Slides>71</Slides>
  <Notes>3</Notes>
  <HiddenSlides>0</HiddenSlides>
  <MMClips>17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71</vt:i4>
      </vt:variant>
    </vt:vector>
  </HeadingPairs>
  <TitlesOfParts>
    <vt:vector size="82" baseType="lpstr">
      <vt:lpstr>Arial</vt:lpstr>
      <vt:lpstr>Calibri</vt:lpstr>
      <vt:lpstr>Consolas</vt:lpstr>
      <vt:lpstr>Consolas</vt:lpstr>
      <vt:lpstr>Microsoft Sans Serif</vt:lpstr>
      <vt:lpstr>Segoe UI</vt:lpstr>
      <vt:lpstr>Times New Roman</vt:lpstr>
      <vt:lpstr>Wingdings</vt:lpstr>
      <vt:lpstr>ThèmeCours</vt:lpstr>
      <vt:lpstr>ThèmeCours - Sondage</vt:lpstr>
      <vt:lpstr>ThèmeCours - Vide</vt:lpstr>
      <vt:lpstr>Présentation PowerPoint</vt:lpstr>
      <vt:lpstr>Eléments complémentaires</vt:lpstr>
      <vt:lpstr>Eléments complémentaires</vt:lpstr>
      <vt:lpstr>Présentation PowerPoint</vt:lpstr>
      <vt:lpstr>Patron MVC</vt:lpstr>
      <vt:lpstr>Patron Modèle-Vue de Qt</vt:lpstr>
      <vt:lpstr>Les modèles</vt:lpstr>
      <vt:lpstr>Les éléments</vt:lpstr>
      <vt:lpstr>Les vues</vt:lpstr>
      <vt:lpstr>Les délégués</vt:lpstr>
      <vt:lpstr>Implémentation dans Qt</vt:lpstr>
      <vt:lpstr>Exemple</vt:lpstr>
      <vt:lpstr>Exemple</vt:lpstr>
      <vt:lpstr>Exemple</vt:lpstr>
      <vt:lpstr>Exemple</vt:lpstr>
      <vt:lpstr>Exemple</vt:lpstr>
      <vt:lpstr>Exemple</vt:lpstr>
      <vt:lpstr>Exemple</vt:lpstr>
      <vt:lpstr>Exemple</vt:lpstr>
      <vt:lpstr>Présentation PowerPoint</vt:lpstr>
      <vt:lpstr>Eléments complémentaires</vt:lpstr>
      <vt:lpstr>Eléments complémentaires</vt:lpstr>
      <vt:lpstr>Présentation PowerPoint</vt:lpstr>
      <vt:lpstr>Contexte</vt:lpstr>
      <vt:lpstr>Contexte</vt:lpstr>
      <vt:lpstr>Mauvaise piste</vt:lpstr>
      <vt:lpstr>Le design pattern Commande</vt:lpstr>
      <vt:lpstr>Le design pattern Commande dans Qt</vt:lpstr>
      <vt:lpstr>Exemple</vt:lpstr>
      <vt:lpstr>Exemple</vt:lpstr>
      <vt:lpstr>Exemple</vt:lpstr>
      <vt:lpstr>Exemple</vt:lpstr>
      <vt:lpstr>Présentation PowerPoint</vt:lpstr>
      <vt:lpstr>Eléments complémentaires</vt:lpstr>
      <vt:lpstr>Eléments complémentaires</vt:lpstr>
      <vt:lpstr>Présentation PowerPoint</vt:lpstr>
      <vt:lpstr>Rappel sur le dessin</vt:lpstr>
      <vt:lpstr>Graphismes avancés en Qt</vt:lpstr>
      <vt:lpstr>La scène</vt:lpstr>
      <vt:lpstr>La vue</vt:lpstr>
      <vt:lpstr>Les éléments graphiques</vt:lpstr>
      <vt:lpstr>Les éléments graphiques</vt:lpstr>
      <vt:lpstr>Classes Graphics View</vt:lpstr>
      <vt:lpstr>Exemple</vt:lpstr>
      <vt:lpstr>Exemple</vt:lpstr>
      <vt:lpstr>Exemple</vt:lpstr>
      <vt:lpstr>Exemple</vt:lpstr>
      <vt:lpstr>Diagramme de classes</vt:lpstr>
      <vt:lpstr>Présentation PowerPoint</vt:lpstr>
      <vt:lpstr>Eléments complémentaires</vt:lpstr>
      <vt:lpstr>Eléments complémentaires</vt:lpstr>
      <vt:lpstr>Présentation PowerPoint</vt:lpstr>
      <vt:lpstr>Définition</vt:lpstr>
      <vt:lpstr>Notre exemple</vt:lpstr>
      <vt:lpstr>Solution</vt:lpstr>
      <vt:lpstr>Résolution du problème 1</vt:lpstr>
      <vt:lpstr>Résolution du problème 1</vt:lpstr>
      <vt:lpstr>Résolution du problème 2-bis</vt:lpstr>
      <vt:lpstr>Résolution du problème 2-bis</vt:lpstr>
      <vt:lpstr>Résolution du problème 2-ter</vt:lpstr>
      <vt:lpstr>Résolution du problème 2-ter</vt:lpstr>
      <vt:lpstr>Résolution du problème 3</vt:lpstr>
      <vt:lpstr>Résolution du problème 3</vt:lpstr>
      <vt:lpstr>Résolution du problème 4</vt:lpstr>
      <vt:lpstr>Résolution du problème 4</vt:lpstr>
      <vt:lpstr>Pour finir</vt:lpstr>
      <vt:lpstr>Le pattern visiteur</vt:lpstr>
      <vt:lpstr>Un code d’exemple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Woazim</dc:creator>
  <cp:lastModifiedBy>Benjamin ALBOUY-KISSI</cp:lastModifiedBy>
  <cp:revision>491</cp:revision>
  <cp:lastPrinted>1601-01-01T00:00:00Z</cp:lastPrinted>
  <dcterms:created xsi:type="dcterms:W3CDTF">2009-07-19T18:33:20Z</dcterms:created>
  <dcterms:modified xsi:type="dcterms:W3CDTF">2019-05-27T13:11:44Z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