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60" r:id="rId5"/>
    <p:sldId id="261" r:id="rId6"/>
    <p:sldId id="26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251D"/>
    <a:srgbClr val="FFFF00"/>
    <a:srgbClr val="A5B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113" d="100"/>
          <a:sy n="113"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B3CE9E9-9BF9-495B-BF0F-1A67480BA9A5}" type="datetimeFigureOut">
              <a:rPr lang="de-AT" smtClean="0"/>
              <a:t>12.03.2015</a:t>
            </a:fld>
            <a:endParaRPr lang="de-AT"/>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de-AT"/>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AA1CC6D-D708-49BA-9B4E-662CADC655C8}" type="slidenum">
              <a:rPr lang="de-AT" smtClean="0"/>
              <a:t>‹Nr.›</a:t>
            </a:fld>
            <a:endParaRPr lang="de-AT"/>
          </a:p>
        </p:txBody>
      </p:sp>
    </p:spTree>
    <p:extLst>
      <p:ext uri="{BB962C8B-B14F-4D97-AF65-F5344CB8AC3E}">
        <p14:creationId xmlns:p14="http://schemas.microsoft.com/office/powerpoint/2010/main" val="21305867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B3CE9E9-9BF9-495B-BF0F-1A67480BA9A5}" type="datetimeFigureOut">
              <a:rPr lang="de-AT" smtClean="0"/>
              <a:t>12.03.2015</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AA1CC6D-D708-49BA-9B4E-662CADC655C8}" type="slidenum">
              <a:rPr lang="de-AT" smtClean="0"/>
              <a:t>‹Nr.›</a:t>
            </a:fld>
            <a:endParaRPr lang="de-AT"/>
          </a:p>
        </p:txBody>
      </p:sp>
    </p:spTree>
    <p:extLst>
      <p:ext uri="{BB962C8B-B14F-4D97-AF65-F5344CB8AC3E}">
        <p14:creationId xmlns:p14="http://schemas.microsoft.com/office/powerpoint/2010/main" val="257339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B3CE9E9-9BF9-495B-BF0F-1A67480BA9A5}" type="datetimeFigureOut">
              <a:rPr lang="de-AT" smtClean="0"/>
              <a:t>12.03.2015</a:t>
            </a:fld>
            <a:endParaRPr lang="de-AT"/>
          </a:p>
        </p:txBody>
      </p:sp>
      <p:sp>
        <p:nvSpPr>
          <p:cNvPr id="5" name="Footer Placeholder 4"/>
          <p:cNvSpPr>
            <a:spLocks noGrp="1"/>
          </p:cNvSpPr>
          <p:nvPr>
            <p:ph type="ftr" sz="quarter" idx="11"/>
          </p:nvPr>
        </p:nvSpPr>
        <p:spPr>
          <a:xfrm>
            <a:off x="774923" y="5951811"/>
            <a:ext cx="7896279" cy="365125"/>
          </a:xfrm>
        </p:spPr>
        <p:txBody>
          <a:bodyPr/>
          <a:lstStyle/>
          <a:p>
            <a:endParaRPr lang="de-AT"/>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AA1CC6D-D708-49BA-9B4E-662CADC655C8}" type="slidenum">
              <a:rPr lang="de-AT" smtClean="0"/>
              <a:t>‹Nr.›</a:t>
            </a:fld>
            <a:endParaRPr lang="de-AT"/>
          </a:p>
        </p:txBody>
      </p:sp>
    </p:spTree>
    <p:extLst>
      <p:ext uri="{BB962C8B-B14F-4D97-AF65-F5344CB8AC3E}">
        <p14:creationId xmlns:p14="http://schemas.microsoft.com/office/powerpoint/2010/main" val="370085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B3CE9E9-9BF9-495B-BF0F-1A67480BA9A5}" type="datetimeFigureOut">
              <a:rPr lang="de-AT" smtClean="0"/>
              <a:t>12.03.2015</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a:xfrm>
            <a:off x="10558300" y="5956137"/>
            <a:ext cx="1052508" cy="365125"/>
          </a:xfrm>
        </p:spPr>
        <p:txBody>
          <a:bodyPr/>
          <a:lstStyle/>
          <a:p>
            <a:fld id="{6AA1CC6D-D708-49BA-9B4E-662CADC655C8}" type="slidenum">
              <a:rPr lang="de-AT" smtClean="0"/>
              <a:t>‹Nr.›</a:t>
            </a:fld>
            <a:endParaRPr lang="de-AT"/>
          </a:p>
        </p:txBody>
      </p:sp>
    </p:spTree>
    <p:extLst>
      <p:ext uri="{BB962C8B-B14F-4D97-AF65-F5344CB8AC3E}">
        <p14:creationId xmlns:p14="http://schemas.microsoft.com/office/powerpoint/2010/main" val="241200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B3CE9E9-9BF9-495B-BF0F-1A67480BA9A5}" type="datetimeFigureOut">
              <a:rPr lang="de-AT" smtClean="0"/>
              <a:t>12.03.2015</a:t>
            </a:fld>
            <a:endParaRPr lang="de-A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de-AT"/>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AA1CC6D-D708-49BA-9B4E-662CADC655C8}" type="slidenum">
              <a:rPr lang="de-AT" smtClean="0"/>
              <a:t>‹Nr.›</a:t>
            </a:fld>
            <a:endParaRPr lang="de-AT"/>
          </a:p>
        </p:txBody>
      </p:sp>
    </p:spTree>
    <p:extLst>
      <p:ext uri="{BB962C8B-B14F-4D97-AF65-F5344CB8AC3E}">
        <p14:creationId xmlns:p14="http://schemas.microsoft.com/office/powerpoint/2010/main" val="392150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EB3CE9E9-9BF9-495B-BF0F-1A67480BA9A5}" type="datetimeFigureOut">
              <a:rPr lang="de-AT" smtClean="0"/>
              <a:t>12.03.2015</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6AA1CC6D-D708-49BA-9B4E-662CADC655C8}" type="slidenum">
              <a:rPr lang="de-AT" smtClean="0"/>
              <a:t>‹Nr.›</a:t>
            </a:fld>
            <a:endParaRPr lang="de-AT"/>
          </a:p>
        </p:txBody>
      </p:sp>
    </p:spTree>
    <p:extLst>
      <p:ext uri="{BB962C8B-B14F-4D97-AF65-F5344CB8AC3E}">
        <p14:creationId xmlns:p14="http://schemas.microsoft.com/office/powerpoint/2010/main" val="19371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EB3CE9E9-9BF9-495B-BF0F-1A67480BA9A5}" type="datetimeFigureOut">
              <a:rPr lang="de-AT" smtClean="0"/>
              <a:t>12.03.2015</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6AA1CC6D-D708-49BA-9B4E-662CADC655C8}" type="slidenum">
              <a:rPr lang="de-AT" smtClean="0"/>
              <a:t>‹Nr.›</a:t>
            </a:fld>
            <a:endParaRPr lang="de-AT"/>
          </a:p>
        </p:txBody>
      </p:sp>
    </p:spTree>
    <p:extLst>
      <p:ext uri="{BB962C8B-B14F-4D97-AF65-F5344CB8AC3E}">
        <p14:creationId xmlns:p14="http://schemas.microsoft.com/office/powerpoint/2010/main" val="42878688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EB3CE9E9-9BF9-495B-BF0F-1A67480BA9A5}" type="datetimeFigureOut">
              <a:rPr lang="de-AT" smtClean="0"/>
              <a:t>12.03.2015</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6AA1CC6D-D708-49BA-9B4E-662CADC655C8}" type="slidenum">
              <a:rPr lang="de-AT" smtClean="0"/>
              <a:t>‹Nr.›</a:t>
            </a:fld>
            <a:endParaRPr lang="de-AT"/>
          </a:p>
        </p:txBody>
      </p:sp>
    </p:spTree>
    <p:extLst>
      <p:ext uri="{BB962C8B-B14F-4D97-AF65-F5344CB8AC3E}">
        <p14:creationId xmlns:p14="http://schemas.microsoft.com/office/powerpoint/2010/main" val="77836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CE9E9-9BF9-495B-BF0F-1A67480BA9A5}" type="datetimeFigureOut">
              <a:rPr lang="de-AT" smtClean="0"/>
              <a:t>12.03.2015</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6AA1CC6D-D708-49BA-9B4E-662CADC655C8}" type="slidenum">
              <a:rPr lang="de-AT" smtClean="0"/>
              <a:t>‹Nr.›</a:t>
            </a:fld>
            <a:endParaRPr lang="de-AT"/>
          </a:p>
        </p:txBody>
      </p:sp>
    </p:spTree>
    <p:extLst>
      <p:ext uri="{BB962C8B-B14F-4D97-AF65-F5344CB8AC3E}">
        <p14:creationId xmlns:p14="http://schemas.microsoft.com/office/powerpoint/2010/main" val="96144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de-DE" smtClean="0"/>
              <a:t>Titelmasterformat durch Klicken bearbeiten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B3CE9E9-9BF9-495B-BF0F-1A67480BA9A5}" type="datetimeFigureOut">
              <a:rPr lang="de-AT" smtClean="0"/>
              <a:t>12.03.2015</a:t>
            </a:fld>
            <a:endParaRPr lang="de-AT"/>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de-AT"/>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AA1CC6D-D708-49BA-9B4E-662CADC655C8}" type="slidenum">
              <a:rPr lang="de-AT" smtClean="0"/>
              <a:t>‹Nr.›</a:t>
            </a:fld>
            <a:endParaRPr lang="de-AT"/>
          </a:p>
        </p:txBody>
      </p:sp>
    </p:spTree>
    <p:extLst>
      <p:ext uri="{BB962C8B-B14F-4D97-AF65-F5344CB8AC3E}">
        <p14:creationId xmlns:p14="http://schemas.microsoft.com/office/powerpoint/2010/main" val="117306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EB3CE9E9-9BF9-495B-BF0F-1A67480BA9A5}" type="datetimeFigureOut">
              <a:rPr lang="de-AT" smtClean="0"/>
              <a:t>12.03.2015</a:t>
            </a:fld>
            <a:endParaRPr lang="de-AT"/>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1CC6D-D708-49BA-9B4E-662CADC655C8}" type="slidenum">
              <a:rPr lang="de-AT" smtClean="0"/>
              <a:t>‹Nr.›</a:t>
            </a:fld>
            <a:endParaRPr lang="de-AT"/>
          </a:p>
        </p:txBody>
      </p:sp>
    </p:spTree>
    <p:extLst>
      <p:ext uri="{BB962C8B-B14F-4D97-AF65-F5344CB8AC3E}">
        <p14:creationId xmlns:p14="http://schemas.microsoft.com/office/powerpoint/2010/main" val="63116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3CE9E9-9BF9-495B-BF0F-1A67480BA9A5}" type="datetimeFigureOut">
              <a:rPr lang="de-AT" smtClean="0"/>
              <a:t>12.03.2015</a:t>
            </a:fld>
            <a:endParaRPr lang="de-AT"/>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de-AT"/>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AA1CC6D-D708-49BA-9B4E-662CADC655C8}" type="slidenum">
              <a:rPr lang="de-AT" smtClean="0"/>
              <a:t>‹Nr.›</a:t>
            </a:fld>
            <a:endParaRPr lang="de-AT"/>
          </a:p>
        </p:txBody>
      </p:sp>
      <p:sp>
        <p:nvSpPr>
          <p:cNvPr id="9" name="Rectangle 8"/>
          <p:cNvSpPr/>
          <p:nvPr/>
        </p:nvSpPr>
        <p:spPr>
          <a:xfrm>
            <a:off x="446534" y="457200"/>
            <a:ext cx="3703320" cy="94997"/>
          </a:xfrm>
          <a:prstGeom prst="rect">
            <a:avLst/>
          </a:prstGeom>
          <a:solidFill>
            <a:srgbClr val="DA251D"/>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DA251D"/>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492142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oesterreichistfrei.at/images/Indochina_1945-1954_gr.jp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8667008" y="3892378"/>
            <a:ext cx="3273632" cy="24906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Rechteck 4"/>
          <p:cNvSpPr/>
          <p:nvPr/>
        </p:nvSpPr>
        <p:spPr>
          <a:xfrm>
            <a:off x="8271164" y="3079827"/>
            <a:ext cx="3570771" cy="8390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el 1"/>
          <p:cNvSpPr>
            <a:spLocks noGrp="1"/>
          </p:cNvSpPr>
          <p:nvPr>
            <p:ph type="ctrTitle"/>
          </p:nvPr>
        </p:nvSpPr>
        <p:spPr/>
        <p:txBody>
          <a:bodyPr/>
          <a:lstStyle/>
          <a:p>
            <a:r>
              <a:rPr lang="de-AT" dirty="0"/>
              <a:t>Der amerikanische </a:t>
            </a:r>
            <a:r>
              <a:rPr lang="de-AT" dirty="0" err="1" smtClean="0"/>
              <a:t>Vietnamkrieg</a:t>
            </a:r>
            <a:endParaRPr lang="de-AT" dirty="0"/>
          </a:p>
        </p:txBody>
      </p:sp>
      <p:sp>
        <p:nvSpPr>
          <p:cNvPr id="3" name="Untertitel 2"/>
          <p:cNvSpPr>
            <a:spLocks noGrp="1"/>
          </p:cNvSpPr>
          <p:nvPr>
            <p:ph type="subTitle" idx="1"/>
          </p:nvPr>
        </p:nvSpPr>
        <p:spPr/>
        <p:txBody>
          <a:bodyPr/>
          <a:lstStyle/>
          <a:p>
            <a:r>
              <a:rPr lang="de-AT" dirty="0" smtClean="0"/>
              <a:t>1964 - 1975</a:t>
            </a:r>
            <a:endParaRPr lang="de-AT" dirty="0"/>
          </a:p>
        </p:txBody>
      </p:sp>
      <p:pic>
        <p:nvPicPr>
          <p:cNvPr id="2050" name="Bild 2" descr="http://www.oesterreichistfrei.at/images/Indochina_1945-1954_gr.jpg"/>
          <p:cNvPicPr>
            <a:picLocks noChangeAspect="1" noChangeArrowheads="1"/>
          </p:cNvPicPr>
          <p:nvPr/>
        </p:nvPicPr>
        <p:blipFill rotWithShape="1">
          <a:blip r:embed="rId2" r:link="rId3">
            <a:clrChange>
              <a:clrFrom>
                <a:srgbClr val="FFFFFF"/>
              </a:clrFrom>
              <a:clrTo>
                <a:srgbClr val="FFFFFF">
                  <a:alpha val="0"/>
                </a:srgbClr>
              </a:clrTo>
            </a:clrChange>
            <a:extLst>
              <a:ext uri="{28A0092B-C50C-407E-A947-70E740481C1C}">
                <a14:useLocalDpi xmlns:a14="http://schemas.microsoft.com/office/drawing/2010/main" val="0"/>
              </a:ext>
            </a:extLst>
          </a:blip>
          <a:srcRect l="116" t="1295" r="10924" b="-16"/>
          <a:stretch/>
        </p:blipFill>
        <p:spPr bwMode="auto">
          <a:xfrm>
            <a:off x="8259288" y="552449"/>
            <a:ext cx="3457956" cy="5838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7"/>
          <p:cNvSpPr/>
          <p:nvPr/>
        </p:nvSpPr>
        <p:spPr>
          <a:xfrm>
            <a:off x="5357748" y="3949932"/>
            <a:ext cx="3273632" cy="2427118"/>
          </a:xfrm>
          <a:prstGeom prst="rect">
            <a:avLst/>
          </a:prstGeom>
          <a:solidFill>
            <a:srgbClr val="A5B592"/>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 name="Textfeld 3"/>
          <p:cNvSpPr txBox="1"/>
          <p:nvPr/>
        </p:nvSpPr>
        <p:spPr>
          <a:xfrm>
            <a:off x="581191" y="3499341"/>
            <a:ext cx="4221027" cy="240065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de-AT" sz="2000" dirty="0" smtClean="0">
                <a:solidFill>
                  <a:schemeClr val="bg1"/>
                </a:solidFill>
              </a:rPr>
              <a:t>Vietnam zwischen 1954 und 1964</a:t>
            </a:r>
          </a:p>
          <a:p>
            <a:pPr marL="285750" indent="-285750">
              <a:lnSpc>
                <a:spcPct val="150000"/>
              </a:lnSpc>
              <a:buFont typeface="Arial" panose="020B0604020202020204" pitchFamily="34" charset="0"/>
              <a:buChar char="•"/>
            </a:pPr>
            <a:r>
              <a:rPr lang="de-AT" sz="2000" dirty="0" smtClean="0">
                <a:solidFill>
                  <a:schemeClr val="bg1"/>
                </a:solidFill>
              </a:rPr>
              <a:t>Der </a:t>
            </a:r>
            <a:r>
              <a:rPr lang="de-AT" sz="2000" dirty="0" err="1" smtClean="0">
                <a:solidFill>
                  <a:schemeClr val="bg1"/>
                </a:solidFill>
              </a:rPr>
              <a:t>Vietnamkrieg</a:t>
            </a:r>
            <a:r>
              <a:rPr lang="de-AT" sz="2000" dirty="0" smtClean="0">
                <a:solidFill>
                  <a:schemeClr val="bg1"/>
                </a:solidFill>
              </a:rPr>
              <a:t> (1964 bis 1967)</a:t>
            </a:r>
          </a:p>
          <a:p>
            <a:pPr marL="285750" indent="-285750">
              <a:lnSpc>
                <a:spcPct val="150000"/>
              </a:lnSpc>
              <a:buFont typeface="Arial" panose="020B0604020202020204" pitchFamily="34" charset="0"/>
              <a:buChar char="•"/>
            </a:pPr>
            <a:r>
              <a:rPr lang="de-AT" sz="2000" dirty="0" smtClean="0">
                <a:solidFill>
                  <a:schemeClr val="bg1"/>
                </a:solidFill>
              </a:rPr>
              <a:t>Die TET-Offensive (1968)</a:t>
            </a:r>
          </a:p>
          <a:p>
            <a:pPr marL="285750" indent="-285750">
              <a:lnSpc>
                <a:spcPct val="150000"/>
              </a:lnSpc>
              <a:buFont typeface="Arial" panose="020B0604020202020204" pitchFamily="34" charset="0"/>
              <a:buChar char="•"/>
            </a:pPr>
            <a:r>
              <a:rPr lang="de-AT" sz="2000" dirty="0">
                <a:solidFill>
                  <a:schemeClr val="bg1"/>
                </a:solidFill>
              </a:rPr>
              <a:t>Die </a:t>
            </a:r>
            <a:r>
              <a:rPr lang="de-AT" sz="2000" dirty="0" smtClean="0">
                <a:solidFill>
                  <a:schemeClr val="bg1"/>
                </a:solidFill>
              </a:rPr>
              <a:t>Vietnamisierung </a:t>
            </a:r>
            <a:r>
              <a:rPr lang="de-AT" sz="2000" dirty="0">
                <a:solidFill>
                  <a:schemeClr val="bg1"/>
                </a:solidFill>
              </a:rPr>
              <a:t>(1969 bis 1972)</a:t>
            </a:r>
            <a:endParaRPr lang="de-AT" sz="2000" dirty="0" smtClean="0">
              <a:solidFill>
                <a:schemeClr val="bg1"/>
              </a:solidFill>
            </a:endParaRPr>
          </a:p>
          <a:p>
            <a:pPr marL="285750" indent="-285750">
              <a:lnSpc>
                <a:spcPct val="150000"/>
              </a:lnSpc>
              <a:buFont typeface="Arial" panose="020B0604020202020204" pitchFamily="34" charset="0"/>
              <a:buChar char="•"/>
            </a:pPr>
            <a:r>
              <a:rPr lang="de-AT" sz="2000" dirty="0" smtClean="0">
                <a:solidFill>
                  <a:schemeClr val="bg1"/>
                </a:solidFill>
              </a:rPr>
              <a:t>Das Ende (1973-1975)</a:t>
            </a:r>
          </a:p>
        </p:txBody>
      </p:sp>
    </p:spTree>
    <p:extLst>
      <p:ext uri="{BB962C8B-B14F-4D97-AF65-F5344CB8AC3E}">
        <p14:creationId xmlns:p14="http://schemas.microsoft.com/office/powerpoint/2010/main" val="4162912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Ausgangssituation 1964</a:t>
            </a:r>
            <a:endParaRPr lang="de-AT" dirty="0"/>
          </a:p>
        </p:txBody>
      </p:sp>
      <p:sp>
        <p:nvSpPr>
          <p:cNvPr id="4" name="Textplatzhalter 3"/>
          <p:cNvSpPr>
            <a:spLocks noGrp="1"/>
          </p:cNvSpPr>
          <p:nvPr>
            <p:ph type="body" idx="1"/>
          </p:nvPr>
        </p:nvSpPr>
        <p:spPr>
          <a:xfrm>
            <a:off x="887219" y="2858544"/>
            <a:ext cx="5087075" cy="536005"/>
          </a:xfrm>
        </p:spPr>
        <p:txBody>
          <a:bodyPr/>
          <a:lstStyle/>
          <a:p>
            <a:r>
              <a:rPr lang="de-AT" dirty="0" smtClean="0"/>
              <a:t>	Nordvietnam</a:t>
            </a:r>
            <a:endParaRPr lang="de-AT" dirty="0"/>
          </a:p>
        </p:txBody>
      </p:sp>
      <p:sp>
        <p:nvSpPr>
          <p:cNvPr id="5" name="Inhaltsplatzhalter 4"/>
          <p:cNvSpPr>
            <a:spLocks noGrp="1"/>
          </p:cNvSpPr>
          <p:nvPr>
            <p:ph sz="half" idx="2"/>
          </p:nvPr>
        </p:nvSpPr>
        <p:spPr>
          <a:xfrm>
            <a:off x="581194" y="3533704"/>
            <a:ext cx="5393100" cy="2934999"/>
          </a:xfrm>
        </p:spPr>
        <p:txBody>
          <a:bodyPr/>
          <a:lstStyle/>
          <a:p>
            <a:r>
              <a:rPr lang="de-AT" dirty="0" smtClean="0"/>
              <a:t>Führung: Ho Chi Minh</a:t>
            </a:r>
          </a:p>
          <a:p>
            <a:r>
              <a:rPr lang="de-AT" dirty="0" smtClean="0"/>
              <a:t>Kommunistisch</a:t>
            </a:r>
          </a:p>
          <a:p>
            <a:r>
              <a:rPr lang="de-AT" dirty="0" smtClean="0"/>
              <a:t>Unterstützer: China und Sowjetunion</a:t>
            </a:r>
            <a:endParaRPr lang="de-AT" dirty="0"/>
          </a:p>
          <a:p>
            <a:r>
              <a:rPr lang="de-AT" dirty="0" smtClean="0"/>
              <a:t>Armee: NLF (National Liberation Front)</a:t>
            </a:r>
          </a:p>
          <a:p>
            <a:endParaRPr lang="de-AT" dirty="0"/>
          </a:p>
          <a:p>
            <a:r>
              <a:rPr lang="de-AT" dirty="0"/>
              <a:t>Enteignungen und </a:t>
            </a:r>
            <a:r>
              <a:rPr lang="de-AT" dirty="0" smtClean="0"/>
              <a:t>zwanghafter Kommunismus</a:t>
            </a:r>
            <a:endParaRPr lang="de-AT" dirty="0"/>
          </a:p>
        </p:txBody>
      </p:sp>
      <p:sp>
        <p:nvSpPr>
          <p:cNvPr id="6" name="Textplatzhalter 5"/>
          <p:cNvSpPr>
            <a:spLocks noGrp="1"/>
          </p:cNvSpPr>
          <p:nvPr>
            <p:ph type="body" sz="quarter" idx="3"/>
          </p:nvPr>
        </p:nvSpPr>
        <p:spPr>
          <a:xfrm>
            <a:off x="6523735" y="2858544"/>
            <a:ext cx="5087073" cy="553373"/>
          </a:xfrm>
        </p:spPr>
        <p:txBody>
          <a:bodyPr/>
          <a:lstStyle/>
          <a:p>
            <a:r>
              <a:rPr lang="de-AT" dirty="0" smtClean="0"/>
              <a:t>	Südvietnam</a:t>
            </a:r>
            <a:endParaRPr lang="de-AT" dirty="0"/>
          </a:p>
        </p:txBody>
      </p:sp>
      <p:sp>
        <p:nvSpPr>
          <p:cNvPr id="7" name="Inhaltsplatzhalter 6"/>
          <p:cNvSpPr>
            <a:spLocks noGrp="1"/>
          </p:cNvSpPr>
          <p:nvPr>
            <p:ph sz="quarter" idx="4"/>
          </p:nvPr>
        </p:nvSpPr>
        <p:spPr>
          <a:xfrm>
            <a:off x="6217709" y="3533704"/>
            <a:ext cx="5393100" cy="2934999"/>
          </a:xfrm>
        </p:spPr>
        <p:txBody>
          <a:bodyPr/>
          <a:lstStyle/>
          <a:p>
            <a:r>
              <a:rPr lang="de-AT" dirty="0" smtClean="0"/>
              <a:t>Führung: Ngo Dinh Diem</a:t>
            </a:r>
          </a:p>
          <a:p>
            <a:r>
              <a:rPr lang="de-AT" dirty="0" smtClean="0"/>
              <a:t>Demokratisch</a:t>
            </a:r>
          </a:p>
          <a:p>
            <a:r>
              <a:rPr lang="de-AT" dirty="0" smtClean="0"/>
              <a:t>Unterstützer</a:t>
            </a:r>
            <a:r>
              <a:rPr lang="de-AT" dirty="0"/>
              <a:t>: </a:t>
            </a:r>
            <a:r>
              <a:rPr lang="de-AT" dirty="0" smtClean="0"/>
              <a:t>USA</a:t>
            </a:r>
          </a:p>
          <a:p>
            <a:r>
              <a:rPr lang="de-AT" dirty="0"/>
              <a:t>Armee: </a:t>
            </a:r>
            <a:r>
              <a:rPr lang="de-AT" dirty="0" smtClean="0"/>
              <a:t> </a:t>
            </a:r>
            <a:r>
              <a:rPr lang="en-US" dirty="0" smtClean="0"/>
              <a:t>ARVN (Army </a:t>
            </a:r>
            <a:r>
              <a:rPr lang="en-US" dirty="0"/>
              <a:t>of the Republic </a:t>
            </a:r>
            <a:r>
              <a:rPr lang="en-US" dirty="0" smtClean="0"/>
              <a:t>Vietnam</a:t>
            </a:r>
            <a:r>
              <a:rPr lang="de-AT" dirty="0" smtClean="0"/>
              <a:t>)</a:t>
            </a:r>
            <a:endParaRPr lang="de-AT" dirty="0"/>
          </a:p>
          <a:p>
            <a:endParaRPr lang="de-AT" dirty="0" smtClean="0"/>
          </a:p>
          <a:p>
            <a:r>
              <a:rPr lang="de-AT" dirty="0"/>
              <a:t>Korruption und </a:t>
            </a:r>
            <a:r>
              <a:rPr lang="de-AT" dirty="0" smtClean="0"/>
              <a:t>Unterdrückung</a:t>
            </a:r>
            <a:endParaRPr lang="de-AT" dirty="0"/>
          </a:p>
        </p:txBody>
      </p:sp>
      <p:pic>
        <p:nvPicPr>
          <p:cNvPr id="1026" name="Picture 2" descr="Flag of North Vietnam (1945-1955).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193" y="2929427"/>
            <a:ext cx="766877" cy="5112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üdvietn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7709" y="2929478"/>
            <a:ext cx="766800" cy="511200"/>
          </a:xfrm>
          <a:prstGeom prst="rect">
            <a:avLst/>
          </a:prstGeom>
          <a:noFill/>
          <a:extLst>
            <a:ext uri="{909E8E84-426E-40DD-AFC4-6F175D3DCCD1}">
              <a14:hiddenFill xmlns:a14="http://schemas.microsoft.com/office/drawing/2010/main">
                <a:solidFill>
                  <a:srgbClr val="FFFFFF"/>
                </a:solidFill>
              </a14:hiddenFill>
            </a:ext>
          </a:extLst>
        </p:spPr>
      </p:pic>
      <p:sp>
        <p:nvSpPr>
          <p:cNvPr id="12" name="Inhaltsplatzhalter 4"/>
          <p:cNvSpPr txBox="1">
            <a:spLocks/>
          </p:cNvSpPr>
          <p:nvPr/>
        </p:nvSpPr>
        <p:spPr>
          <a:xfrm>
            <a:off x="581193" y="1811016"/>
            <a:ext cx="11124298" cy="94256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de-AT" dirty="0" smtClean="0"/>
          </a:p>
          <a:p>
            <a:pPr marL="0" indent="0">
              <a:buNone/>
            </a:pPr>
            <a:r>
              <a:rPr lang="de-AT" dirty="0" smtClean="0"/>
              <a:t>Teilung Vietnams nach Genfer Konferenz in Nord und Süd</a:t>
            </a:r>
          </a:p>
        </p:txBody>
      </p:sp>
    </p:spTree>
    <p:extLst>
      <p:ext uri="{BB962C8B-B14F-4D97-AF65-F5344CB8AC3E}">
        <p14:creationId xmlns:p14="http://schemas.microsoft.com/office/powerpoint/2010/main" val="1985826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Vietnam zwischen 1954 und 1964</a:t>
            </a:r>
            <a:endParaRPr lang="de-AT" dirty="0"/>
          </a:p>
        </p:txBody>
      </p:sp>
      <p:sp>
        <p:nvSpPr>
          <p:cNvPr id="3" name="Inhaltsplatzhalter 2"/>
          <p:cNvSpPr>
            <a:spLocks noGrp="1"/>
          </p:cNvSpPr>
          <p:nvPr>
            <p:ph idx="1"/>
          </p:nvPr>
        </p:nvSpPr>
        <p:spPr/>
        <p:txBody>
          <a:bodyPr>
            <a:normAutofit/>
          </a:bodyPr>
          <a:lstStyle/>
          <a:p>
            <a:r>
              <a:rPr lang="de-AT" dirty="0" smtClean="0"/>
              <a:t>Nach der </a:t>
            </a:r>
            <a:r>
              <a:rPr lang="de-AT" i="1" dirty="0" smtClean="0"/>
              <a:t>Genfer Konferenz</a:t>
            </a:r>
            <a:r>
              <a:rPr lang="de-AT" dirty="0" smtClean="0"/>
              <a:t> ließ </a:t>
            </a:r>
            <a:r>
              <a:rPr lang="de-AT" i="1" dirty="0" smtClean="0"/>
              <a:t>Ho Chi Minh</a:t>
            </a:r>
            <a:r>
              <a:rPr lang="de-AT" dirty="0" smtClean="0"/>
              <a:t> den Norden mittels umfassender Enteignungen und politischer Umerziehung auf kommunistischen Kurs bringen. 900.000 Nordvietnamesen flüchteten Richtung Süden, ca. 15.000 wurden ermordet. Im Süden führte </a:t>
            </a:r>
            <a:r>
              <a:rPr lang="de-AT" i="1" dirty="0" smtClean="0"/>
              <a:t>Ngo Dinh Diem</a:t>
            </a:r>
            <a:r>
              <a:rPr lang="de-AT" dirty="0" smtClean="0"/>
              <a:t> ein brutales Regime, das, getragen von Korruption und Repression, keine Akzeptanz bei der Bevölkerung fand. Nachdem die vertraglich vereinbarten Wahlen 1956 nicht stattfanden, errichteten die </a:t>
            </a:r>
            <a:r>
              <a:rPr lang="de-AT" dirty="0" err="1" smtClean="0"/>
              <a:t>Viet</a:t>
            </a:r>
            <a:r>
              <a:rPr lang="de-AT" dirty="0" smtClean="0"/>
              <a:t> Minh ab 1958 Operations-basen für Partisanen im Süden und gründeten 1960 die NLF (= National Liberation Front, deren Mitglieder vom Süden als Vietcong (= Vietnamese </a:t>
            </a:r>
            <a:r>
              <a:rPr lang="de-AT" dirty="0" err="1" smtClean="0"/>
              <a:t>Communists</a:t>
            </a:r>
            <a:r>
              <a:rPr lang="de-AT" dirty="0" smtClean="0"/>
              <a:t>) bezeichnet wurden). Diems Regime wurde in einen Bürgerkrieg gestürzt, an dessen Ende ein vereintes kommunistisches Vietnam stehen sollte. Die USA, die im Angesicht von Berlin-Krise, Korea-Krieg und Kuba-Krise, eine Ausbreitung des Kommunismus in Südostasien unter allen Umständen verhindern wollten, unterstützten den Süden bis 1963 mit ca. 16.000 Militär-beratern und über 6 Mrd. Dollar Finanzhilfe. Nachdem das untragbar gewordene Regime Diems beseitigt war, und keine Nachfolgeregierung Stabilität schaffen konnte, griffen die Amerikaner aktiv in den Vietnam-Konflikt ein.</a:t>
            </a:r>
            <a:endParaRPr lang="de-AT" dirty="0"/>
          </a:p>
        </p:txBody>
      </p:sp>
    </p:spTree>
    <p:extLst>
      <p:ext uri="{BB962C8B-B14F-4D97-AF65-F5344CB8AC3E}">
        <p14:creationId xmlns:p14="http://schemas.microsoft.com/office/powerpoint/2010/main" val="378706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Der </a:t>
            </a:r>
            <a:r>
              <a:rPr lang="de-AT" dirty="0" smtClean="0"/>
              <a:t>VietnamKrieg </a:t>
            </a:r>
            <a:r>
              <a:rPr lang="de-AT" dirty="0"/>
              <a:t>(1964 bis 1967)</a:t>
            </a:r>
          </a:p>
        </p:txBody>
      </p:sp>
      <p:sp>
        <p:nvSpPr>
          <p:cNvPr id="3" name="Inhaltsplatzhalter 2"/>
          <p:cNvSpPr>
            <a:spLocks noGrp="1"/>
          </p:cNvSpPr>
          <p:nvPr>
            <p:ph idx="1"/>
          </p:nvPr>
        </p:nvSpPr>
        <p:spPr/>
        <p:txBody>
          <a:bodyPr>
            <a:normAutofit fontScale="85000" lnSpcReduction="10000"/>
          </a:bodyPr>
          <a:lstStyle/>
          <a:p>
            <a:r>
              <a:rPr lang="de-AT" dirty="0"/>
              <a:t>Nachdem im August 1964 nordvietnamesische Kanonenboote eine US-</a:t>
            </a:r>
            <a:r>
              <a:rPr lang="de-AT" dirty="0" err="1"/>
              <a:t>Zerstörerpatrouille</a:t>
            </a:r>
            <a:r>
              <a:rPr lang="de-AT" dirty="0"/>
              <a:t> angegriffen hatten, wurde im amerikanischen Kongress die </a:t>
            </a:r>
            <a:r>
              <a:rPr lang="de-AT" i="1" dirty="0" err="1"/>
              <a:t>Tonking</a:t>
            </a:r>
            <a:r>
              <a:rPr lang="de-AT" i="1" dirty="0"/>
              <a:t>-Resolution</a:t>
            </a:r>
            <a:r>
              <a:rPr lang="de-AT" dirty="0"/>
              <a:t> erlassen, die Präsident </a:t>
            </a:r>
            <a:r>
              <a:rPr lang="de-AT" dirty="0" err="1"/>
              <a:t>Lyndon</a:t>
            </a:r>
            <a:r>
              <a:rPr lang="de-AT" dirty="0"/>
              <a:t> B. Johnson zur Anwendung bewaffneter Gewalt in Vietnam ermächtigte. Wenig später flogen US-Kampfflugzeuge erste Bombenangriffe gegen Ziele in Nordvietnam. Die Vietcongs erhielten ihrerseits Unterstützung von Russland und China. Darüber hinaus wurden in Kambodscha und Laos Versorgungslager angelegt, die von den USA nicht ausgeschaltet werden konnten. Über den sog. </a:t>
            </a:r>
            <a:r>
              <a:rPr lang="de-AT" i="1" dirty="0"/>
              <a:t>Ho Chi Minh-Pfad</a:t>
            </a:r>
            <a:r>
              <a:rPr lang="de-AT" dirty="0"/>
              <a:t> gelangten von diesen Lagern Tausende Soldaten und Tonnen von Material nach Südvietnam. Nachdem im Februar 1965 ein amerikanisches Infanterielager zerstört und zahlreiche US-Soldaten getötet worden waren, landeten im März erste US-Bodentruppen in Vietnam. Gleichzeitig wurde die Operation „Rolling Thuner“ gestartet: die gezielte und massive Bombardierung von Nachschubwegen und Versorgungsbasen im Norden. Neben den Luftangriffen wurde auch der Landkrieg intensiviert: 1966 waren über 400.000 US-Soldaten in Vietnam im Einsatz. Vorrangiges Ziel war die Vertreibung der Vietcong aus Südvietnam mittels des „Search &amp; </a:t>
            </a:r>
            <a:r>
              <a:rPr lang="de-AT" dirty="0" err="1"/>
              <a:t>Destroy</a:t>
            </a:r>
            <a:r>
              <a:rPr lang="de-AT" dirty="0"/>
              <a:t>“, d.h. das Aufspüren und Töten des Gegners. Tausende Vietcongs fielen dieser Taktik zum Opfer. Entgegen den amerikanischen Annahmen konnten diese Verluste aber immer wieder ausgeglichen werden, so dass der Krieg für die USA zu einer beispiellosen Materialschlacht geriet. Vietnam wurde zum Testgelände für neue Waffen wie beispielsweise Napalm-Bomben, </a:t>
            </a:r>
            <a:r>
              <a:rPr lang="de-AT" dirty="0" smtClean="0"/>
              <a:t>chemische Kampfstoffe </a:t>
            </a:r>
            <a:r>
              <a:rPr lang="de-AT" dirty="0"/>
              <a:t>(Agent Orange und Agent Blue) oder präzisionsgelenkte Munition. Gegen die massiven US-Luftangriffe bauten die Vietcongs ein ausgedehntes Tunnelsystem, das einer unterirdischen Stadt mit Aufenthaltsräumen, Munitionslagern und medizinischen Stationen glich. In der Operation „Cedar Falls“ versuchten die Amerikaner, dieses Tunnelsystem und damit die Vietcong zerschlagen zu können. Die fortgeführte Guerilla-Taktik aber machte den Krieg zu einem Zermürbungskrieg, in dem die Vietcongs nicht aus Südvietnam vertrieben werden konnten.</a:t>
            </a:r>
          </a:p>
        </p:txBody>
      </p:sp>
    </p:spTree>
    <p:extLst>
      <p:ext uri="{BB962C8B-B14F-4D97-AF65-F5344CB8AC3E}">
        <p14:creationId xmlns:p14="http://schemas.microsoft.com/office/powerpoint/2010/main" val="1902804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t>Die </a:t>
            </a:r>
            <a:r>
              <a:rPr lang="de-AT" dirty="0" err="1"/>
              <a:t>Tet</a:t>
            </a:r>
            <a:r>
              <a:rPr lang="de-AT" dirty="0"/>
              <a:t>-Offensive (1968)</a:t>
            </a:r>
          </a:p>
        </p:txBody>
      </p:sp>
      <p:sp>
        <p:nvSpPr>
          <p:cNvPr id="3" name="Inhaltsplatzhalter 2"/>
          <p:cNvSpPr>
            <a:spLocks noGrp="1"/>
          </p:cNvSpPr>
          <p:nvPr>
            <p:ph idx="1"/>
          </p:nvPr>
        </p:nvSpPr>
        <p:spPr/>
        <p:txBody>
          <a:bodyPr/>
          <a:lstStyle/>
          <a:p>
            <a:r>
              <a:rPr lang="de-AT" dirty="0"/>
              <a:t>Anfang 1968 hielten die Amerikaner die Niederlage der Vietcong nur noch für eine Frage der Zeit. Ausgerechnet am 30. Jänner 1968, dem vietnamesischen Neujahrsfest begann jedoch eine Großoffensive der Vietcong, bei der über 85.000 Mann zum Einsatz kamen. Besonders in Saigon entbrannten heftige Kämpfe um die amerikanische Botschaft, den Präsidentenpalast, den nationalen Radiosender und den internationalen Flughafen. Nach wenigen Tagen jedoch hatten die Amerikaner wieder die Kontrolle übernommen, lediglich die alte Kaiserstadt </a:t>
            </a:r>
            <a:r>
              <a:rPr lang="de-AT" dirty="0" err="1"/>
              <a:t>Hue</a:t>
            </a:r>
            <a:r>
              <a:rPr lang="de-AT" dirty="0"/>
              <a:t> konnte länger von den Vietcong gehalten werden. Am Ende gab es 800.000 Flüchtlinge, 10.000 tote Zivilisten, 50.000 gefallene kommunistische Soldaten und 5.000 tote südvietnamesische Soldaten. Militärisch war die </a:t>
            </a:r>
            <a:r>
              <a:rPr lang="de-AT" dirty="0" err="1"/>
              <a:t>Tet</a:t>
            </a:r>
            <a:r>
              <a:rPr lang="de-AT" dirty="0"/>
              <a:t>-Offensive eine Niederlage für die Vietcong: weder die Solidarisierung der Zivilbevölkerung mit den Vietcong, noch der Zusammenbruch der südvietnamesischen und amerikanischen Truppen konnten erreicht werden. Politisch aber bedeutete sie eine Niederlage für die USA: die Weltöffentlichkeit war geschockt von der Grausamkeit des Krieges, und Präsident Johnson verzichtete auf eine Wiederkandidatur. Nach der </a:t>
            </a:r>
            <a:r>
              <a:rPr lang="de-AT" dirty="0" err="1"/>
              <a:t>Tet</a:t>
            </a:r>
            <a:r>
              <a:rPr lang="de-AT" dirty="0"/>
              <a:t>-Offensive waren die Kämpfe noch brutaler und Kriegsverbrechen häuften sich. Bekanntestes Beispiel ist das Massaker von </a:t>
            </a:r>
            <a:r>
              <a:rPr lang="de-AT" dirty="0" err="1"/>
              <a:t>My</a:t>
            </a:r>
            <a:r>
              <a:rPr lang="de-AT" dirty="0"/>
              <a:t> Lai, bei dem zwischen 200 und 400 südvietnamesische Zivilisten von amerikanischen Soldaten misshandelt und ermordet wurden.</a:t>
            </a:r>
            <a:endParaRPr lang="de-AT" dirty="0" smtClean="0"/>
          </a:p>
        </p:txBody>
      </p:sp>
    </p:spTree>
    <p:extLst>
      <p:ext uri="{BB962C8B-B14F-4D97-AF65-F5344CB8AC3E}">
        <p14:creationId xmlns:p14="http://schemas.microsoft.com/office/powerpoint/2010/main" val="2968894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Das Ende (1973 bis 1975)</a:t>
            </a:r>
          </a:p>
        </p:txBody>
      </p:sp>
      <p:sp>
        <p:nvSpPr>
          <p:cNvPr id="3" name="Inhaltsplatzhalter 2"/>
          <p:cNvSpPr>
            <a:spLocks noGrp="1"/>
          </p:cNvSpPr>
          <p:nvPr>
            <p:ph idx="1"/>
          </p:nvPr>
        </p:nvSpPr>
        <p:spPr/>
        <p:txBody>
          <a:bodyPr/>
          <a:lstStyle/>
          <a:p>
            <a:r>
              <a:rPr lang="de-AT" dirty="0" smtClean="0"/>
              <a:t>Am </a:t>
            </a:r>
            <a:r>
              <a:rPr lang="de-AT" dirty="0"/>
              <a:t>27. Jänner 1973 wurde in Paris ein Waffenstillstandsabkommen unterzeichnet, das u.a. den Austausch von Kriegsgefangenen, den völligen Abzug der Amerikaner und die Einrichtung einer gemeinsamen südvietnamesischen und NLF-Verwaltung bis zur Abhaltung von Wahlen vorsah. Damit war der Krieg für die USA beendet.</a:t>
            </a:r>
          </a:p>
          <a:p>
            <a:r>
              <a:rPr lang="de-AT" dirty="0"/>
              <a:t>In Vietnam aber tobte ein Bürgerkrieg, der zwischen 1973 und 1975 ca. 200.000 Tote forderte. Schließlich suchte man von Hanoi aus die Entscheidung. Im März 1975 überschritten nord-vietnamesische Truppen die Grenze und schon im Mai wurde Saigon besetzt und Südvietnam kapitulierte. Am 2. Juli 1976 kam es zur Gründung der wieder vereinigten Sozialistischen Republik Vietnam und Saigon wurde in Ho Chi Minh-Stadt umbenannt.</a:t>
            </a:r>
          </a:p>
          <a:p>
            <a:endParaRPr lang="de-AT" dirty="0"/>
          </a:p>
        </p:txBody>
      </p:sp>
    </p:spTree>
    <p:extLst>
      <p:ext uri="{BB962C8B-B14F-4D97-AF65-F5344CB8AC3E}">
        <p14:creationId xmlns:p14="http://schemas.microsoft.com/office/powerpoint/2010/main" val="1172122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e">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936</Words>
  <Application>Microsoft Office PowerPoint</Application>
  <PresentationFormat>Breitbild</PresentationFormat>
  <Paragraphs>33</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Gill Sans MT</vt:lpstr>
      <vt:lpstr>Wingdings 2</vt:lpstr>
      <vt:lpstr>Dividende</vt:lpstr>
      <vt:lpstr>Der amerikanische Vietnamkrieg</vt:lpstr>
      <vt:lpstr>Ausgangssituation 1964</vt:lpstr>
      <vt:lpstr>Vietnam zwischen 1954 und 1964</vt:lpstr>
      <vt:lpstr>Der VietnamKrieg (1964 bis 1967)</vt:lpstr>
      <vt:lpstr>Die Tet-Offensive (1968)</vt:lpstr>
      <vt:lpstr>Das Ende (1973 bis 1975)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 Vietnamkrieg</dc:title>
  <dc:creator>Alexander Hofstätter</dc:creator>
  <cp:lastModifiedBy>a.hofstaetter@htlstp.at</cp:lastModifiedBy>
  <cp:revision>32</cp:revision>
  <dcterms:created xsi:type="dcterms:W3CDTF">2015-03-11T19:58:42Z</dcterms:created>
  <dcterms:modified xsi:type="dcterms:W3CDTF">2015-03-12T07:26:41Z</dcterms:modified>
</cp:coreProperties>
</file>