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–Christian Bauer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„Zitat hier eingeben.“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PTC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Kaltleiter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Grundlagen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t>ositive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T</a:t>
            </a:r>
            <a:r>
              <a:t>emperature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C</a:t>
            </a:r>
            <a:r>
              <a:t>oefficient </a:t>
            </a:r>
          </a:p>
          <a:p>
            <a:pPr/>
            <a:r>
              <a:t>Abhängigkeit von: Widerstand / Temperatur</a:t>
            </a:r>
          </a:p>
          <a:p>
            <a:pPr/>
            <a:r>
              <a:t>Temp↑    →    Widerstand↑    →    Kaltleiter</a:t>
            </a:r>
            <a:br/>
            <a:r>
              <a:t>(bei kalter Umgebung besser leitend)</a:t>
            </a:r>
          </a:p>
          <a:p>
            <a:pPr/>
            <a:r>
              <a:t>Stromleitende Materialien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asted-image.tiff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9653" r="0" b="965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PTC / Kaltleiter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TC-Resistor.svg Kopie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600199" y="978217"/>
            <a:ext cx="9779001" cy="5231766"/>
          </a:xfrm>
          <a:prstGeom prst="rect">
            <a:avLst/>
          </a:prstGeom>
        </p:spPr>
      </p:pic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Schaltsymbol</a:t>
            </a:r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PTC / Kaltleiter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Arten / Anwendungen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9475" indent="-379475" defTabSz="484886">
              <a:spcBef>
                <a:spcPts val="3400"/>
              </a:spcBef>
              <a:defRPr sz="3154"/>
            </a:pPr>
            <a:r>
              <a:t>Widerstand steigt etwa linear an</a:t>
            </a:r>
          </a:p>
          <a:p>
            <a:pPr lvl="1" marL="758951" indent="-379475" defTabSz="484886">
              <a:spcBef>
                <a:spcPts val="800"/>
              </a:spcBef>
              <a:defRPr sz="3154"/>
            </a:pPr>
            <a:r>
              <a:t>Temperaturmessung</a:t>
            </a:r>
          </a:p>
          <a:p>
            <a:pPr lvl="1" marL="758951" indent="-379475" defTabSz="484886">
              <a:spcBef>
                <a:spcPts val="800"/>
              </a:spcBef>
              <a:defRPr sz="3154"/>
            </a:pPr>
            <a:r>
              <a:t>Temperaturkompensation</a:t>
            </a:r>
          </a:p>
          <a:p>
            <a:pPr marL="379475" indent="-379475" defTabSz="484886">
              <a:spcBef>
                <a:spcPts val="3400"/>
              </a:spcBef>
              <a:defRPr sz="3154"/>
            </a:pPr>
            <a:r>
              <a:t>Keramikbasis</a:t>
            </a:r>
          </a:p>
          <a:p>
            <a:pPr lvl="1" marL="758951" indent="-379475" defTabSz="484886">
              <a:spcBef>
                <a:spcPts val="800"/>
              </a:spcBef>
              <a:defRPr sz="3154"/>
            </a:pPr>
            <a:r>
              <a:t>Überstromschutz (Sicherungselement)</a:t>
            </a:r>
          </a:p>
          <a:p>
            <a:pPr lvl="1" marL="758951" indent="-379475" defTabSz="484886">
              <a:spcBef>
                <a:spcPts val="800"/>
              </a:spcBef>
              <a:defRPr sz="3154"/>
            </a:pPr>
            <a:r>
              <a:t>Übertemperaturschutz</a:t>
            </a:r>
          </a:p>
          <a:p>
            <a:pPr lvl="1" marL="758951" indent="-379475" defTabSz="484886">
              <a:spcBef>
                <a:spcPts val="800"/>
              </a:spcBef>
              <a:defRPr sz="3154"/>
            </a:pPr>
            <a:r>
              <a:t>Schaltelement (Motorstart PTC)</a:t>
            </a:r>
          </a:p>
          <a:p>
            <a:pPr marL="379475" indent="-379475" defTabSz="484886">
              <a:spcBef>
                <a:spcPts val="3400"/>
              </a:spcBef>
              <a:defRPr sz="3154"/>
            </a:pPr>
            <a:r>
              <a:t>Polymerbasis</a:t>
            </a:r>
          </a:p>
          <a:p>
            <a:pPr lvl="1" marL="758951" indent="-379475" defTabSz="484886">
              <a:spcBef>
                <a:spcPts val="3400"/>
              </a:spcBef>
              <a:defRPr sz="3154"/>
            </a:pPr>
            <a:r>
              <a:t>Selbstrückstellende Sicherung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Material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72000"/>
            </a:pPr>
            <a:r>
              <a:t>Halbleitende, polykristalliine Keramiken (BaTiO</a:t>
            </a:r>
            <a:r>
              <a:rPr baseline="-5999"/>
              <a:t>3</a:t>
            </a:r>
            <a:r>
              <a:t>)</a:t>
            </a:r>
          </a:p>
          <a:p>
            <a:pPr>
              <a:buSzPct val="72000"/>
            </a:pPr>
            <a:r>
              <a:t>Aufbau einer Sperrschicht an den Korngrenzen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800px-KTY11_R.svg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544233" y="634999"/>
            <a:ext cx="7890934" cy="5918201"/>
          </a:xfrm>
          <a:prstGeom prst="rect">
            <a:avLst/>
          </a:prstGeom>
        </p:spPr>
      </p:pic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Kennlinie KTY11-6</a:t>
            </a:r>
          </a:p>
        </p:txBody>
      </p:sp>
      <p:sp>
        <p:nvSpPr>
          <p:cNvPr id="140" name="Shape 1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38150">
              <a:defRPr sz="2400"/>
            </a:pPr>
            <a:r>
              <a:t>-50 °C bis +150 °C</a:t>
            </a:r>
            <a:br/>
            <a:r>
              <a:t>geringe Baugröße, enge Toleranzen, gute Langzeitstabilität</a:t>
            </a:r>
          </a:p>
          <a:p>
            <a:pPr defTabSz="438150">
              <a:defRPr sz="2400"/>
            </a:pPr>
            <a:r>
              <a:t>parabolförmiger Zusammenhang zwischen R und 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TC-temperature-characteristic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4642" r="0" b="4642"/>
          <a:stretch>
            <a:fillRect/>
          </a:stretch>
        </p:blipFill>
        <p:spPr>
          <a:xfrm>
            <a:off x="2705843" y="634999"/>
            <a:ext cx="7567714" cy="5918201"/>
          </a:xfrm>
          <a:prstGeom prst="rect">
            <a:avLst/>
          </a:prstGeom>
        </p:spPr>
      </p:pic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9833">
              <a:defRPr sz="6160"/>
            </a:lvl1pPr>
          </a:lstStyle>
          <a:p>
            <a:pPr/>
            <a:r>
              <a:t>Kennlinie PTC (Bariumtitanat)</a:t>
            </a:r>
          </a:p>
        </p:txBody>
      </p:sp>
      <p:sp>
        <p:nvSpPr>
          <p:cNvPr id="144" name="Shape 1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Exponentieller Anstieg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lueh_r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632" t="0" r="632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Metalle</a:t>
            </a:r>
          </a:p>
        </p:txBody>
      </p:sp>
      <p:sp>
        <p:nvSpPr>
          <p:cNvPr id="148" name="Shape 1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sehr linear (PT100 - Platin Widerstand zur T Messung)</a:t>
            </a:r>
          </a:p>
          <a:p>
            <a:pPr/>
            <a:r>
              <a:t>z.B. Glühlampen als Überlastschutz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