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</p:sldMasterIdLst>
  <p:notesMasterIdLst>
    <p:notesMasterId r:id="rId34"/>
  </p:notesMasterIdLst>
  <p:sldIdLst>
    <p:sldId id="257" r:id="rId21"/>
    <p:sldId id="267" r:id="rId22"/>
    <p:sldId id="258" r:id="rId23"/>
    <p:sldId id="268" r:id="rId24"/>
    <p:sldId id="269" r:id="rId25"/>
    <p:sldId id="259" r:id="rId26"/>
    <p:sldId id="271" r:id="rId27"/>
    <p:sldId id="270" r:id="rId28"/>
    <p:sldId id="263" r:id="rId29"/>
    <p:sldId id="266" r:id="rId30"/>
    <p:sldId id="272" r:id="rId31"/>
    <p:sldId id="265" r:id="rId32"/>
    <p:sldId id="256" r:id="rId3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1422" y="-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658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alloacksfjwfhwhfwe</a:t>
            </a:r>
          </a:p>
        </p:txBody>
      </p:sp>
    </p:spTree>
    <p:extLst>
      <p:ext uri="{BB962C8B-B14F-4D97-AF65-F5344CB8AC3E}">
        <p14:creationId xmlns:p14="http://schemas.microsoft.com/office/powerpoint/2010/main" val="292267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DAC0F1-0BCC-4B61-A73D-BF9835B3B72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945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1D2318-F10D-49E0-8780-10A103C1623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9815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391AB0-C041-451E-9D14-43E91BD1393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3355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689F20-57F0-4558-9A42-E7831F4D031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388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D0D57F-3AA7-4D37-B014-CA0426E6FDE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8235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96FCC8-E1EA-4596-9EF4-93EE8F44F6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030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921E16-E02C-4356-A403-7235C371840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673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A75B32-A2BC-4711-A6AC-796A859DBDA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646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30D04F-9CF2-4678-A4EA-2730FF87CBF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347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63033-5A38-448F-A644-D0F3209D0C9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017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C8D946-1CF0-4D64-A323-4BC16DACC73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734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347779-D987-4C32-A77F-A79CF8161A4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9EEA9A-A18B-4EF9-A09D-B458041C244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976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AD13DA-662E-425A-8DEC-79E1FFAD37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780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4F039B-9585-465A-96E4-2CDCDFBA9E6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3764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882AD-F198-48C1-934D-C5A21C7518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761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6CC2F4-413A-4D01-A07C-6DDF59EFD0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781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9048B9-902E-41BF-8C24-BD40904461C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23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9DAC2-DD9B-41EE-AA9F-2B3CE5F06DE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32290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35261B-D592-4F6B-B76A-4DC8E97A530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087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3266F7-532B-43D5-B9B0-75C0102C2F0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8355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CDE2A6-4676-4D89-9C36-95A14C8BD78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981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2F9913-E852-417F-B551-AF0ECE5F63E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88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8861A6-2619-4756-AE57-4DFCF4B1F8C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8083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9EC819-607F-4871-93C0-4AD1FB51FE8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7627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DF8FE1-8A9F-4372-8E1E-31935B6DDB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5694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44D2B9-C06C-44D2-9B29-814CE80D32E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538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180CD4-C46F-443E-A2C5-E6EC2DD28BE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2931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6D2E48-63D3-4DC2-84FE-C41192DFB47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42914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ABB7E5-6AB5-4160-ACE7-59BF3EAF7F9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779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5933F6-8FC0-4894-BE0B-2187458100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0961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5C7FB7-274A-42C2-A021-F6F18588144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7671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398F28-4258-4CDC-A359-4FBF82F715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52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F83B6D-5603-4773-B66A-F7556C36841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80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A91BF-BFA7-49BE-8814-9F2810F126F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1566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CAF630-4BC9-46A2-83AE-5BE56DF4516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0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04FEFB-4936-42C6-A3BC-C56A1209838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139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FA37BD-6C62-4F1B-9D74-A702934970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6150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3F2CB1-278F-4065-884A-D59DBACB2B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08597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66DC40-6891-467E-84E1-35549E02528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65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F0DA67-0BFB-4EA9-9D03-C2142D556A5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1422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AAED0-5C46-46AA-B256-44E62466FE6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310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0892ED-1662-4853-855E-B5CDE0E8D1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60206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0D55D-5CC4-4614-8847-03F2D9263B6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91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020324-27A9-41CC-A8D4-4E0F7752C62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20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4D97B7-CCA6-4CD6-9D61-831BD1C2CED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1376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15CEA9-277E-4707-BA49-BB8C2C6AB50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1959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FF14C2-306A-40FF-A41B-D828FCA2794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865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4EBD84-A5C2-414B-928F-986D93B5619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45751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0393E3-D31F-4C82-BFC0-0E156CD4138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735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113AA8-941A-4E58-9E11-346A8BBA7E5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312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5AE620-6F10-40A7-A42D-3490E6A648E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392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D99ABF-B484-48F7-9C5B-4077A244839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052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254000"/>
            <a:ext cx="6070600" cy="92329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4000"/>
            <a:ext cx="6070600" cy="92329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16BB84-F264-44A9-A598-C3515A75AFF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3862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574A53-1FD6-4DCF-BC82-5DACC34708B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788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8556A7-B4F4-4C96-B612-A111B7C3EB5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9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A3613-D51A-4D5D-8A78-449B60C9FE8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96808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31EA79-113E-44A8-91D7-5B73B1067F9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0357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B92091-01D4-4477-9EC7-95A2FB604AD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0949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652BEF-0C50-4A7B-9C12-6BEE4B30C26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9381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08BB09-9256-4DCE-95C1-E6AF796F918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1833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92329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9232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7DD818-AE50-497A-A7A5-F87886FAD05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5708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18FD9B-D774-42AE-AD6F-20D39CCF4CA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0893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A9509B-2B2D-4D6B-9013-6942E4554A3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4994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30806D-DF44-4D94-804F-AD09943D8B2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8939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631B1E-FA5F-488F-B25E-B7EE6D1EB0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4733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DDE8A4-983F-47D5-9DFC-43C3B00211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098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BC282C-5F8D-4C8B-A5AB-F10566279B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9125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3E34BD-7041-4C99-93FD-E2528C6EDB3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94667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31A36E-221D-43A6-9E82-E1CD80F5725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8671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61FE41-C624-45C2-AB8E-265879BEB88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1098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B95CE-F1D9-470D-9924-35BF1A86430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4622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A4680A-76AB-4023-BB7D-0132C394820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9958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DC16F7-5B89-47FE-9A74-8184A8E502E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3088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3600A6-4F4F-48C5-A99B-8ADBEFAC0E7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290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82104F-373C-4135-9A0C-FA52DD6E113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73371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903B41-15E5-4034-A1BF-CAFC0C8968F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38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228A57-178F-466B-8F0B-CBF52511B08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146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60B014-D5FD-4BAC-851F-CA1F6E6104E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0969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24B312-50DB-4E3D-A762-8ACD1C99B10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3529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9AE1CA-BC4E-4541-9DD2-455BF2BE211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24103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E8111-A6AB-4B26-BA34-76C5D22854D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22296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690A13-6484-4817-BA33-A91869FC64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6103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B4DFEC-7A95-4D65-B768-C1707771AE8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92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4D5339-CD96-4749-8C08-6583CAC451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1836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809B7D-C100-4ECE-99DF-31EDF02BA06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51601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B4DD92-93B3-4079-A8FD-FD77D4884B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4990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16B7FF-5CC7-41F7-80BD-F719789201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2259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8EFD2F-031C-4E47-869D-C3160A8ECBE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62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358CBB-6BF9-4028-B159-6A5AEE2BC98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9139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B042E4-5CC3-4C48-B18E-32DE69C0F54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235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A58BE-C42D-4DA3-836B-05E8970360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5697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05A5C-A357-400D-8A99-E279F5AED04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29104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0B45CD-FD55-4552-ACCA-E1412BA465E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8028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73CB2-77CB-438B-9B7E-DBC9CF5EF78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6322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851B8-327B-4F8B-831E-D6BF3012EEF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5792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77BA62-ABB1-4253-9C8C-D8A82BF0301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7023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837736-6F38-41FA-ADC3-1EA4DDCD5F9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9840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63E808-AC4F-4339-97C1-5BA83CF78A7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23808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5B2A4B-4A7A-4247-8058-98A02B229F5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14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FB063A-2BA0-4F50-8760-5E35F1D94A7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82700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A491D4-7AFA-4BDF-AC9F-4C2F7815A57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088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A12B26-DC51-40BC-9BC9-5054B8C3046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7563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B9A136-3621-415F-9DBB-AC5AD3CF2CA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778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66A291-87DD-4137-9818-7CC19A87486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950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12CA7B-D908-45B7-B17B-D29D2FB8839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1757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9FA0E4-D68A-48E5-8A50-1FABA13DA0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7202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91801E-93CF-4D74-8C62-6E13BCF0BBE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29026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6B0DBE-0A3A-425D-BF6A-CCCC319EE30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28645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531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F2DA12-41F7-4BC9-B924-B8CB2D52BC7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6390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8F714-F221-4BEA-8616-F1C5D0F5A24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21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F8CE8-199D-4A42-8102-1B306957B0C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909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B27C6C-D0AE-46FC-8EFE-90705227337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6397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3534F4-2097-419E-8C62-F072050589C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475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E068A4-544E-4AF7-9D85-82AD5BAB1A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6708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C8B7C-25DD-4214-A4C8-8A91CA5C64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0286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ACA6A-FAB9-4A75-ADF0-4DAFE124C9A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8779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68CC8E-C000-4E97-B7E0-7769327B224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30736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58E59F-C4C2-48DA-8143-8832E2B300F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8086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68CC3B-8A66-4AF5-92DC-61D065EF5C9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4373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F75101-035E-4D6D-8D8E-C616730C415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87843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3681D2-9579-44A9-B44F-F9606ED7F89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7963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801AFF-39F1-4ECF-BA3E-F5F29C30261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007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CD4253-6D15-4715-A5BA-E39D3DA454C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16771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708F7F-500D-4AB2-A6CE-6E446CB2967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8599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269F0-F0A2-4CE3-9854-376A040480C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18504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03ED18-6418-4625-B4E7-C96156BD1F7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6507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AE729B-9EEC-4775-BA4B-F8697262821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2733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5E21A-94B0-47D0-904B-B6D64570A72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2928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3F4A-2AFC-4168-9D6A-9E1B8C7546E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0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5EFC93-675B-4238-BAD7-3B662A332D7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8592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BDB63-15A6-421B-B30A-F087FE7DA6F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8256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07B6BA-5419-4B8F-92BD-E75A752FA43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7374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6ED2CC-4ABF-4844-A45B-672C7A9FCB0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805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2A010F-6B90-42EA-A857-5DAE5CBE36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8173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6BD82D-A3C3-43C4-B27D-78932401F8E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341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91D822-9E3A-4B97-9163-CF3080F1004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995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8EDCA-D662-4FD0-9B2A-618D9087AB1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9300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7B6ACA-58C7-4DDE-BCFA-3534E03E377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417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D48081-9C81-4BB1-9F5E-464476F5F6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080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30A4B-8C23-4B09-814E-B426A5DF18F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299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D2A2CF-C3F6-4352-93B3-CFFAF37ED3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170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270C32-B32F-43DC-8008-CAB00AD462E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151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E9E5AA-F5BA-4A79-B47E-BDE8DE51573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5968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B7CBEB-2FE0-4605-A071-EF1B8D64F4B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695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210D15-53A2-4ED4-BF61-1E2DB2A0F9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445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4440D-76D8-4950-A221-F5D73C18A32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358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531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8934B2-C4F0-4F77-988D-C63CC4E37A7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8710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1C1834-48EE-46D0-915F-7F0F63CCD96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613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E2DE6C-F09F-4302-9004-C29F2084A84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398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DCDEAD-3F61-4792-A9AD-18D365E71A2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476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65659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65659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5EA5C0-0875-48D4-9F1A-511B72C5DA5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882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A4DC6F-359E-4D1A-B1D9-0943D36AB9B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112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089B7-C316-4876-8F3A-B67CE34BC83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78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5DA94-00BF-4505-8AEA-99641066F8B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63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7BA07E-1807-4467-A9A5-1F957AB68A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67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C0FE59-87A7-48BA-A70F-56864400545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449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9F7F9-E290-418F-A9E0-86833760502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2835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524F2F-99F7-4E99-BBDE-F89A30E58AA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738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0"/>
            <a:ext cx="3073400" cy="9753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0"/>
            <a:ext cx="9067800" cy="97536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D621B0-BD74-4B9E-8A49-BD3C49C5961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013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ACF00D-47D8-48B6-B34E-502D9AB8C06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209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F2EC3C-08D9-4FB4-95BD-55C2272D7FE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957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8B6025-EB6C-440C-8C49-15FE593E127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180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F6011A-8ECC-4743-83FC-477CD2E50F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792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51DA7-1024-4C73-8F69-63F3C70F8C4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05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8B1228-0A70-47A1-B7C9-77551A09816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31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FFC5E-0CB5-436A-AA1F-8ED2F2C7F32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416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6EC61B-3DBB-4AA9-A076-096FDB8777C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928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959552-5CCE-4E77-88D0-C12B57DD366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339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76272-9AB8-4E06-A8A9-593499CF323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086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D21D7B-2F1D-4137-A042-B632335837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9507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CCF33-BC6B-4AF3-ADF4-49B30FC9E10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329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B05617-FC07-43E8-B0BA-368884060F6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827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8C0DC-9F08-4EC1-BF90-6141A4448C6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8716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10962C-E824-45A3-91DD-2571F071AE8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777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8077200"/>
            <a:ext cx="6070600" cy="12065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8077200"/>
            <a:ext cx="6070600" cy="12065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E20F3A-EBD7-4B2F-A0F3-4CF4A42CA29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436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3B3293-8BAE-43C5-BAA1-6FA465C4A76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3036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2FB165-93B8-4FAD-8BBC-562EA0681D9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790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973757-BC72-41EC-BA60-6FC3878151F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952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8E2454-F35B-4A02-9408-2E06DA679B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483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AEB227-34CB-4630-AE1E-884322E83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3341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DDC5E-5511-43B2-ADBD-CBFC3629B3C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646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97B9EB-36DD-4CD6-962E-1A0DCF8C628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348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6832600"/>
            <a:ext cx="3073400" cy="24511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6832600"/>
            <a:ext cx="9067800" cy="24511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6CC4C9-1822-4E33-8FB3-5F1D85BCDC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64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6BBFA8-4182-41C2-9FAD-1C6210CDA9A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556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B9E1A-C1AB-4EA2-B4A1-6E5A5C731F5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48820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DA2487-5B09-4C3C-99D4-D6009904D95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841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4EAD11-F9D9-484C-9DD7-D9AF99CBA97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648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A5733-256F-4FC2-879A-D20877175E3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396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4E322E-E5B9-48A0-BAF3-CD941A8BD11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4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5FBF89-836E-4351-B69F-F5C41633783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98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D13943-8129-4E25-9084-09C5DE0409A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16029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266641-B7C1-4BFB-A024-20AE34E42C4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216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AAF845-C9F8-4357-BCCF-5D6266A9657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74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734D0A-EB99-45B1-B129-B9C3A79F3DA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552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F0054D-6F62-450C-8A71-E9DF46E7066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043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0A9FD8-398A-49CC-BC0B-B0AF4941045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671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EE6510-15FE-45E1-8783-E563665309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81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34D60D-BA7F-467D-AD86-80943B684A6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763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1C16AC-11F7-439D-BDE3-B2DF4A88F25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0846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6FBA6C-0CAA-45A6-8EEA-D7FFFB28DD7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854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724559-1E24-4588-A83E-D7332D5BE96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803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DA04BC-3F0E-4593-A57D-637877F316F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1018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4BF0C7-0985-40AE-B774-5B87E5DFD22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51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58ACF6-9DBF-4E74-85C7-6108339A0B1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0519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8B27E2-546E-4554-BF38-262ABCF5433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2835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CDE287-0CC7-456A-A8D2-DE0AD86640C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31231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4C56B-AA60-4630-9053-90CCF571D5B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134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E01E33-9BF8-45F9-9838-F7134E8C94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60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C2DD55-7804-40BB-A923-E37DA51BF31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605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85F084-16C8-4CED-9081-DC6E97BB599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84732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1BC50F-E568-4A18-B284-D52EBF9AD5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702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5600" y="8077200"/>
            <a:ext cx="6070600" cy="12065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8077200"/>
            <a:ext cx="6070600" cy="12065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BBBE88-7540-4403-8596-E74DFFDBD40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1914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CF8744-4098-4A8F-94E9-592401F2A4E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4394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7BE122-BAD5-4438-A23F-23535B92CCB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5302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7EDC8-86EC-4154-A088-A066EB4F2F9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154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07D9FD-BDE6-408B-9054-DF85DC45ED4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6105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67445-040C-49A9-88B6-F9AE28F7C78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98272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AE47F6-B96C-4F81-918E-9D0544F6855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3607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75800" y="6832600"/>
            <a:ext cx="3073400" cy="24511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5600" y="6832600"/>
            <a:ext cx="9067800" cy="24511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376F2B-3491-4D23-B621-6E6DF63CE30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09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0FB05D6E-CA1F-4E68-98A1-75667B48737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10243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404140"/>
                </a:solidFill>
                <a:ea typeface="Gill Sans Light" charset="0"/>
                <a:cs typeface="Gill Sans Light" charset="0"/>
              </a:defRPr>
            </a:lvl1pPr>
          </a:lstStyle>
          <a:p>
            <a:fld id="{F3435DB4-DA49-4883-AA5A-7B0C543F299D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11267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7F5E2A1A-73A8-438B-ACBC-ACD7A9529F40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1229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B84D8DBE-DD4F-490E-ABB7-F670BF682A5E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7780C6A5-713B-4EF3-ADDF-DD3D1B3B6FFF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355600" y="254000"/>
            <a:ext cx="12293600" cy="923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14338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404140"/>
                </a:solidFill>
                <a:ea typeface="Gill Sans Light" charset="0"/>
                <a:cs typeface="Gill Sans Light" charset="0"/>
              </a:defRPr>
            </a:lvl1pPr>
          </a:lstStyle>
          <a:p>
            <a:fld id="{6ACD6140-5D11-45E0-A942-C546B76999BF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A874CB16-90CD-4EE8-ACF8-EE9C72AB7CFC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91A19"/>
                </a:solidFill>
                <a:ea typeface="Gill Sans Light" charset="0"/>
                <a:cs typeface="Gill Sans Light" charset="0"/>
              </a:defRPr>
            </a:lvl1pPr>
          </a:lstStyle>
          <a:p>
            <a:fld id="{ECD5EC49-D8AC-48C4-BAE9-C80477BE5ADE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741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1741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404140"/>
                </a:solidFill>
                <a:ea typeface="Gill Sans Light" charset="0"/>
                <a:cs typeface="Gill Sans Light" charset="0"/>
              </a:defRPr>
            </a:lvl1pPr>
          </a:lstStyle>
          <a:p>
            <a:fld id="{95117243-95E6-462C-84E1-C63D0C81C46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8434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91A19"/>
                </a:solidFill>
                <a:ea typeface="Gill Sans Light" charset="0"/>
                <a:cs typeface="Gill Sans Light" charset="0"/>
              </a:defRPr>
            </a:lvl1pPr>
          </a:lstStyle>
          <a:p>
            <a:fld id="{8C989462-ABC1-4881-9BE3-59C53F889718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945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19459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C04152C6-587E-42CC-8866-F370F96EF1C0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A8390A46-96CA-401B-862A-01D23A611AD8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2048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20483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91A19"/>
                </a:solidFill>
                <a:ea typeface="Gill Sans Light" charset="0"/>
                <a:cs typeface="Gill Sans Light" charset="0"/>
              </a:defRPr>
            </a:lvl1pPr>
          </a:lstStyle>
          <a:p>
            <a:fld id="{3BE7D0E5-20FB-4648-A0DC-FD992D5112E8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3074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C63A733A-93DC-4A1B-88C3-5366058BBD88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0"/>
            <a:ext cx="12293600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122936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4099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2EC11245-D2DE-4E14-B491-F2F4F5774BC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584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96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46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27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5123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9642EA27-4A2D-4F36-A3DB-4E2669C243D0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6832600"/>
            <a:ext cx="12293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8077200"/>
            <a:ext cx="12293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6147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6EACC21D-B13C-4BDF-936D-AF74F321ED8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7170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91A19"/>
                </a:solidFill>
                <a:ea typeface="Gill Sans Light" charset="0"/>
                <a:cs typeface="Gill Sans Light" charset="0"/>
              </a:defRPr>
            </a:lvl1pPr>
          </a:lstStyle>
          <a:p>
            <a:fld id="{7DD50D14-A521-4A9C-AE65-1E6F5A2CBB84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8194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ea typeface="Gill Sans Light" charset="0"/>
                <a:cs typeface="Gill Sans Light" charset="0"/>
              </a:defRPr>
            </a:lvl1pPr>
          </a:lstStyle>
          <a:p>
            <a:fld id="{7E2B5D26-074A-4C17-97AF-981875EC58C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6832600"/>
            <a:ext cx="12293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8077200"/>
            <a:ext cx="12293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9219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91A19"/>
                </a:solidFill>
                <a:ea typeface="Gill Sans Light" charset="0"/>
                <a:cs typeface="Gill Sans Light" charset="0"/>
              </a:defRPr>
            </a:lvl1pPr>
          </a:lstStyle>
          <a:p>
            <a:fld id="{A509B51E-E7C4-4DDA-A3AD-0D12F044DEB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ubermacher.at" TargetMode="External"/><Relationship Id="rId2" Type="http://schemas.openxmlformats.org/officeDocument/2006/relationships/hyperlink" Target="http://de.wikipedia.org/wiki/Abfallwirtschaf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abfallverband.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475C7-7358-48E3-9F85-0C9D9F3B0595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Abfallwirtschaft</a:t>
            </a:r>
          </a:p>
        </p:txBody>
      </p:sp>
      <p:sp>
        <p:nvSpPr>
          <p:cNvPr id="2150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Alexander Hofstätter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48060-0BF6-401C-89DC-B3EF1BF64CDF}" type="slidenum">
              <a:rPr lang="en-US"/>
              <a:pPr/>
              <a:t>10</a:t>
            </a:fld>
            <a:endParaRPr lang="en-US"/>
          </a:p>
        </p:txBody>
      </p:sp>
      <p:pic>
        <p:nvPicPr>
          <p:cNvPr id="3276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933700"/>
            <a:ext cx="5626100" cy="568960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Kompostierung</a:t>
            </a:r>
          </a:p>
        </p:txBody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>
          <a:xfrm>
            <a:off x="5880100" y="2933700"/>
            <a:ext cx="6654800" cy="2921000"/>
          </a:xfrm>
          <a:ln/>
        </p:spPr>
        <p:txBody>
          <a:bodyPr/>
          <a:lstStyle/>
          <a:p>
            <a:r>
              <a:rPr lang="en-US"/>
              <a:t>Recycling für Bioabfall</a:t>
            </a:r>
          </a:p>
          <a:p>
            <a:pPr marL="685800" lvl="1"/>
            <a:r>
              <a:rPr lang="en-US"/>
              <a:t>anaeroben Stufe</a:t>
            </a:r>
          </a:p>
          <a:p>
            <a:pPr marL="685800" lvl="1"/>
            <a:r>
              <a:rPr lang="en-US"/>
              <a:t>aeroben Stufe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5943600" y="5854700"/>
            <a:ext cx="69723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>
              <a:spcBef>
                <a:spcPts val="3800"/>
              </a:spcBef>
            </a:pPr>
            <a:r>
              <a:rPr lang="en-US" sz="3200">
                <a:ea typeface="Lucida Grande" charset="0"/>
                <a:cs typeface="Lucida Grande" charset="0"/>
              </a:rPr>
              <a:t>25 000 t Bioabfall/Jahr → 1. Mio m</a:t>
            </a:r>
            <a:r>
              <a:rPr lang="en-US" sz="3200" baseline="32000">
                <a:ea typeface="Gill Sans Light" charset="0"/>
                <a:cs typeface="Gill Sans Light" charset="0"/>
              </a:rPr>
              <a:t>3</a:t>
            </a:r>
            <a:r>
              <a:rPr lang="en-US" sz="3200">
                <a:ea typeface="Gill Sans Light" charset="0"/>
                <a:cs typeface="Gill Sans Light" charset="0"/>
              </a:rPr>
              <a:t> Biogas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5D1A6-C664-4930-A36A-EEF38456F841}" type="slidenum">
              <a:rPr lang="en-US"/>
              <a:pPr/>
              <a:t>11</a:t>
            </a:fld>
            <a:endParaRPr lang="en-US"/>
          </a:p>
        </p:txBody>
      </p:sp>
      <p:sp>
        <p:nvSpPr>
          <p:cNvPr id="33793" name="Rectangle 1"/>
          <p:cNvSpPr>
            <a:spLocks noChangeArrowheads="1"/>
          </p:cNvSpPr>
          <p:nvPr>
            <p:ph type="title"/>
          </p:nvPr>
        </p:nvSpPr>
        <p:spPr>
          <a:xfrm>
            <a:off x="355600" y="50800"/>
            <a:ext cx="12293600" cy="2438400"/>
          </a:xfrm>
          <a:ln/>
        </p:spPr>
        <p:txBody>
          <a:bodyPr/>
          <a:lstStyle/>
          <a:p>
            <a:r>
              <a:rPr lang="en-US"/>
              <a:t>Zusammenfassung</a:t>
            </a:r>
          </a:p>
        </p:txBody>
      </p:sp>
      <p:sp>
        <p:nvSpPr>
          <p:cNvPr id="33794" name="Rectangle 2"/>
          <p:cNvSpPr>
            <a:spLocks noChangeArrowheads="1"/>
          </p:cNvSpPr>
          <p:nvPr>
            <p:ph type="body" idx="1"/>
          </p:nvPr>
        </p:nvSpPr>
        <p:spPr>
          <a:xfrm>
            <a:off x="355600" y="1917700"/>
            <a:ext cx="12293600" cy="7531100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Meister Abfall aus Aushubmaterial</a:t>
            </a:r>
          </a:p>
          <a:p>
            <a:pPr>
              <a:lnSpc>
                <a:spcPct val="150000"/>
              </a:lnSpc>
            </a:pPr>
            <a:r>
              <a:rPr lang="en-US"/>
              <a:t>Abfallmenge steigend</a:t>
            </a:r>
          </a:p>
          <a:p>
            <a:pPr>
              <a:lnSpc>
                <a:spcPct val="150000"/>
              </a:lnSpc>
            </a:pPr>
            <a:r>
              <a:rPr lang="en-US"/>
              <a:t>Müll hauptsächlich verbrennt</a:t>
            </a:r>
          </a:p>
          <a:p>
            <a:pPr>
              <a:lnSpc>
                <a:spcPct val="150000"/>
              </a:lnSpc>
            </a:pPr>
            <a:r>
              <a:rPr lang="en-US"/>
              <a:t>Sondermülldeponien für gefährliche Abfälle</a:t>
            </a:r>
          </a:p>
          <a:p>
            <a:r>
              <a:rPr lang="en-US"/>
              <a:t>Durch Recycling mehr Rohstoffe im Umlauf</a:t>
            </a:r>
          </a:p>
          <a:p>
            <a:r>
              <a:rPr lang="en-US"/>
              <a:t>Kompostierung (BIO-Recycling)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9B6A-EC87-4AB3-A912-C5A0961288B7}" type="slidenum">
              <a:rPr lang="en-US"/>
              <a:pPr/>
              <a:t>12</a:t>
            </a:fld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Fragen</a:t>
            </a:r>
          </a:p>
        </p:txBody>
      </p:sp>
      <p:sp>
        <p:nvSpPr>
          <p:cNvPr id="34818" name="Rectangle 2"/>
          <p:cNvSpPr>
            <a:spLocks noChangeArrowheads="1"/>
          </p:cNvSpPr>
          <p:nvPr>
            <p:ph type="body" idx="1"/>
          </p:nvPr>
        </p:nvSpPr>
        <p:spPr>
          <a:xfrm>
            <a:off x="355600" y="2692400"/>
            <a:ext cx="12293600" cy="5842000"/>
          </a:xfrm>
          <a:ln/>
        </p:spPr>
        <p:txBody>
          <a:bodyPr/>
          <a:lstStyle/>
          <a:p>
            <a:r>
              <a:rPr lang="en-US"/>
              <a:t>Woher kommt der meiste Müll?</a:t>
            </a:r>
          </a:p>
          <a:p>
            <a:r>
              <a:rPr lang="en-US"/>
              <a:t>Wie funktioniert eine Müllverbrennungsanlage?</a:t>
            </a:r>
          </a:p>
          <a:p>
            <a:r>
              <a:rPr lang="en-US"/>
              <a:t>Was ist Fermwärme?</a:t>
            </a:r>
          </a:p>
          <a:p>
            <a:r>
              <a:rPr lang="en-US"/>
              <a:t>Erkläre aerob und anaerob.</a:t>
            </a:r>
          </a:p>
          <a:p>
            <a:r>
              <a:rPr lang="en-US"/>
              <a:t>Welchen Sinn hat Rekultivierung?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8063D-DCC6-4E8F-8E89-5A9A8544B582}" type="slidenum">
              <a:rPr lang="en-US"/>
              <a:pPr/>
              <a:t>13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Quellen</a:t>
            </a:r>
          </a:p>
        </p:txBody>
      </p:sp>
      <p:sp>
        <p:nvSpPr>
          <p:cNvPr id="3584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u="sng">
                <a:hlinkClick r:id="rId2"/>
              </a:rPr>
              <a:t>http://de.wikipedia.org/wiki/Abfallwirtschaft</a:t>
            </a:r>
            <a:endParaRPr lang="en-US" u="sng"/>
          </a:p>
          <a:p>
            <a:r>
              <a:rPr lang="en-US" u="sng">
                <a:hlinkClick r:id="rId3"/>
              </a:rPr>
              <a:t>http://www.saubermacher.at</a:t>
            </a:r>
            <a:endParaRPr lang="en-US" u="sng"/>
          </a:p>
          <a:p>
            <a:r>
              <a:rPr lang="en-US" u="sng">
                <a:hlinkClick r:id="rId3"/>
              </a:rPr>
              <a:t>http://www.wien.gv.at/umwelt/ma48/</a:t>
            </a:r>
            <a:endParaRPr lang="en-US"/>
          </a:p>
          <a:p>
            <a:r>
              <a:rPr lang="en-US" u="sng">
                <a:hlinkClick r:id="rId4"/>
              </a:rPr>
              <a:t>http://abfallverband.at</a:t>
            </a:r>
            <a:endParaRPr lang="en-US" u="sng"/>
          </a:p>
          <a:p>
            <a:r>
              <a:rPr lang="en-US" u="sng">
                <a:hlinkClick r:id="rId4"/>
              </a:rPr>
              <a:t>Chemie Buch - Trauner Verlag</a:t>
            </a:r>
            <a:endParaRPr lang="en-US" u="sng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79A0-1FE0-40C0-9A51-8B36B950F383}" type="slidenum">
              <a:rPr lang="en-US"/>
              <a:pPr/>
              <a:t>2</a:t>
            </a:fld>
            <a:endParaRPr lang="en-US"/>
          </a:p>
        </p:txBody>
      </p:sp>
      <p:sp>
        <p:nvSpPr>
          <p:cNvPr id="245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Inhaltsverzeichnis</a:t>
            </a:r>
          </a:p>
        </p:txBody>
      </p:sp>
      <p:sp>
        <p:nvSpPr>
          <p:cNvPr id="24578" name="Rectangle 2"/>
          <p:cNvSpPr>
            <a:spLocks noChangeArrowheads="1"/>
          </p:cNvSpPr>
          <p:nvPr>
            <p:ph type="body" idx="1"/>
          </p:nvPr>
        </p:nvSpPr>
        <p:spPr>
          <a:xfrm>
            <a:off x="355600" y="2590800"/>
            <a:ext cx="12293600" cy="5842000"/>
          </a:xfrm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Woher kommt der Abfall</a:t>
            </a:r>
          </a:p>
          <a:p>
            <a:pPr>
              <a:lnSpc>
                <a:spcPct val="70000"/>
              </a:lnSpc>
            </a:pPr>
            <a:r>
              <a:rPr lang="en-US"/>
              <a:t>Müll</a:t>
            </a:r>
          </a:p>
          <a:p>
            <a:pPr>
              <a:lnSpc>
                <a:spcPct val="70000"/>
              </a:lnSpc>
            </a:pPr>
            <a:r>
              <a:rPr lang="en-US"/>
              <a:t>Deponien</a:t>
            </a:r>
          </a:p>
          <a:p>
            <a:pPr>
              <a:lnSpc>
                <a:spcPct val="70000"/>
              </a:lnSpc>
            </a:pPr>
            <a:r>
              <a:rPr lang="en-US"/>
              <a:t>Müllverbrennung</a:t>
            </a:r>
          </a:p>
          <a:p>
            <a:pPr>
              <a:lnSpc>
                <a:spcPct val="70000"/>
              </a:lnSpc>
            </a:pPr>
            <a:r>
              <a:rPr lang="en-US"/>
              <a:t>Sondermüll</a:t>
            </a:r>
          </a:p>
          <a:p>
            <a:pPr>
              <a:lnSpc>
                <a:spcPct val="70000"/>
              </a:lnSpc>
            </a:pPr>
            <a:r>
              <a:rPr lang="en-US"/>
              <a:t>Recycling</a:t>
            </a:r>
          </a:p>
          <a:p>
            <a:pPr>
              <a:lnSpc>
                <a:spcPct val="70000"/>
              </a:lnSpc>
            </a:pPr>
            <a:r>
              <a:rPr lang="en-US"/>
              <a:t>Kompostierung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8C3F8-C876-4769-8464-F4895D947256}" type="slidenum">
              <a:rPr lang="en-US"/>
              <a:pPr/>
              <a:t>3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>
            <p:ph type="title"/>
          </p:nvPr>
        </p:nvSpPr>
        <p:spPr>
          <a:xfrm>
            <a:off x="355600" y="76200"/>
            <a:ext cx="12293600" cy="2438400"/>
          </a:xfrm>
          <a:ln/>
        </p:spPr>
        <p:txBody>
          <a:bodyPr/>
          <a:lstStyle/>
          <a:p>
            <a:r>
              <a:rPr lang="en-US" sz="6500"/>
              <a:t>Woher kommt der </a:t>
            </a:r>
            <a:br>
              <a:rPr lang="en-US" sz="6500"/>
            </a:br>
            <a:r>
              <a:rPr lang="en-US" sz="6500" b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Abfall</a:t>
            </a:r>
            <a:endParaRPr lang="en-US" sz="6500" b="1">
              <a:latin typeface="Gill Sans" charset="0"/>
              <a:ea typeface="ヒラギノ角ゴ ProN W6" charset="0"/>
              <a:cs typeface="ヒラギノ角ゴ ProN W6" charset="0"/>
              <a:sym typeface="Gill Sans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0" y="2303463"/>
          <a:ext cx="11518900" cy="697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Chart" r:id="rId3" imgW="16184767" imgH="9799718" progId="MSGraph.Chart.8">
                  <p:embed/>
                </p:oleObj>
              </mc:Choice>
              <mc:Fallback>
                <p:oleObj name="Chart" r:id="rId3" imgW="16184767" imgH="9799718" progId="MSGraph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03463"/>
                        <a:ext cx="11518900" cy="697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/>
          </p:cNvSpPr>
          <p:nvPr/>
        </p:nvSpPr>
        <p:spPr bwMode="auto">
          <a:xfrm>
            <a:off x="4767263" y="2292350"/>
            <a:ext cx="34512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sz="2200">
                <a:ea typeface="Gill Sans Light" charset="0"/>
                <a:cs typeface="Gill Sans Light" charset="0"/>
              </a:rPr>
              <a:t>Geamt: 58 Mio. Tonnen (2007)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80CC3-CB93-45AD-910D-EA2D5675D6E9}" type="slidenum">
              <a:rPr lang="en-US"/>
              <a:pPr/>
              <a:t>4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>
            <p:ph type="title"/>
          </p:nvPr>
        </p:nvSpPr>
        <p:spPr>
          <a:xfrm>
            <a:off x="469900" y="0"/>
            <a:ext cx="12293600" cy="2057400"/>
          </a:xfrm>
          <a:ln/>
        </p:spPr>
        <p:txBody>
          <a:bodyPr/>
          <a:lstStyle/>
          <a:p>
            <a:r>
              <a:rPr lang="en-US" sz="6500" b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Müll</a:t>
            </a:r>
            <a:endParaRPr lang="en-US" sz="6500" b="1">
              <a:latin typeface="Gill Sans" charset="0"/>
              <a:ea typeface="ヒラギノ角ゴ ProN W6" charset="0"/>
              <a:cs typeface="ヒラギノ角ゴ ProN W6" charset="0"/>
              <a:sym typeface="Gill Sans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>
            <p:ph type="body" idx="1"/>
          </p:nvPr>
        </p:nvSpPr>
        <p:spPr>
          <a:xfrm>
            <a:off x="355600" y="2057400"/>
            <a:ext cx="12293600" cy="7696200"/>
          </a:xfrm>
          <a:ln/>
        </p:spPr>
        <p:txBody>
          <a:bodyPr/>
          <a:lstStyle/>
          <a:p>
            <a:r>
              <a:rPr lang="en-US"/>
              <a:t>Wachsende Müllberge</a:t>
            </a:r>
          </a:p>
          <a:p>
            <a:r>
              <a:rPr lang="en-US"/>
              <a:t>Schadstoffe (Verunreinigen Luft, Gewässer &amp; Boden)</a:t>
            </a:r>
          </a:p>
          <a:p>
            <a:r>
              <a:rPr lang="en-US"/>
              <a:t>Abfallmenge steigt an (ÖBB, Haushalte)</a:t>
            </a:r>
          </a:p>
          <a:p>
            <a:r>
              <a:rPr lang="en-US"/>
              <a:t>immer weniger Abfall unbehandelt auf Deponien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324600" y="9271000"/>
            <a:ext cx="342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fld id="{6F259B2B-1904-47D4-8A5E-277C53C14E1C}" type="slidenum">
              <a:rPr lang="en-US" sz="1800">
                <a:ea typeface="Gill Sans Light" charset="0"/>
                <a:cs typeface="Gill Sans Light" charset="0"/>
              </a:rPr>
              <a:pPr algn="ctr"/>
              <a:t>4</a:t>
            </a:fld>
            <a:endParaRPr lang="en-US" sz="1800">
              <a:ea typeface="Gill Sans Light" charset="0"/>
              <a:cs typeface="Gill Sans Light" charset="0"/>
            </a:endParaRPr>
          </a:p>
        </p:txBody>
      </p:sp>
      <p:graphicFrame>
        <p:nvGraphicFramePr>
          <p:cNvPr id="26628" name="Object 4"/>
          <p:cNvGraphicFramePr>
            <a:graphicFrameLocks/>
          </p:cNvGraphicFramePr>
          <p:nvPr/>
        </p:nvGraphicFramePr>
        <p:xfrm>
          <a:off x="3451225" y="5975350"/>
          <a:ext cx="6164263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5975350"/>
                        <a:ext cx="6164263" cy="326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C216-E751-42BC-8372-886C432596FF}" type="slidenum">
              <a:rPr lang="en-US"/>
              <a:pPr/>
              <a:t>5</a:t>
            </a:fld>
            <a:endParaRPr lang="en-US"/>
          </a:p>
        </p:txBody>
      </p:sp>
      <p:pic>
        <p:nvPicPr>
          <p:cNvPr id="2764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828800"/>
            <a:ext cx="589280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Deponien</a:t>
            </a:r>
          </a:p>
        </p:txBody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>
          <a:xfrm>
            <a:off x="279400" y="3111500"/>
            <a:ext cx="6032500" cy="5842000"/>
          </a:xfrm>
          <a:ln/>
        </p:spPr>
        <p:txBody>
          <a:bodyPr/>
          <a:lstStyle/>
          <a:p>
            <a:r>
              <a:rPr lang="en-US"/>
              <a:t>Abführung von Methan (Deponiengas)</a:t>
            </a:r>
          </a:p>
          <a:p>
            <a:r>
              <a:rPr lang="en-US"/>
              <a:t>Grundwasserabdichtung</a:t>
            </a:r>
          </a:p>
          <a:p>
            <a:r>
              <a:rPr lang="en-US"/>
              <a:t>Besser verbrennen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613B-324B-46F5-BEC3-F2A9819CCBF9}" type="slidenum">
              <a:rPr lang="en-US"/>
              <a:pPr/>
              <a:t>6</a:t>
            </a:fld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5" b="10707"/>
          <a:stretch>
            <a:fillRect/>
          </a:stretch>
        </p:blipFill>
        <p:spPr bwMode="auto">
          <a:xfrm>
            <a:off x="1193800" y="990600"/>
            <a:ext cx="10387013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>
          <a:xfrm>
            <a:off x="355600" y="6972300"/>
            <a:ext cx="12293600" cy="1257300"/>
          </a:xfrm>
          <a:ln/>
        </p:spPr>
        <p:txBody>
          <a:bodyPr/>
          <a:lstStyle/>
          <a:p>
            <a:r>
              <a:rPr lang="en-US"/>
              <a:t>Rekultivierung</a:t>
            </a:r>
          </a:p>
        </p:txBody>
      </p:sp>
      <p:sp>
        <p:nvSpPr>
          <p:cNvPr id="28675" name="Rectangle 3"/>
          <p:cNvSpPr>
            <a:spLocks noChangeArrowheads="1"/>
          </p:cNvSpPr>
          <p:nvPr>
            <p:ph type="body" idx="1"/>
          </p:nvPr>
        </p:nvSpPr>
        <p:spPr>
          <a:xfrm>
            <a:off x="355600" y="8216900"/>
            <a:ext cx="12293600" cy="1206500"/>
          </a:xfrm>
          <a:ln/>
        </p:spPr>
        <p:txBody>
          <a:bodyPr/>
          <a:lstStyle/>
          <a:p>
            <a:r>
              <a:rPr lang="en-US" sz="3700"/>
              <a:t>(Wiederherstellung von Vegetation)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827F8-95F8-4EA2-983C-B3D3549DD9B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03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30F2-DA67-488A-A86F-4E74633B0F74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424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DD39-7E2E-401A-B492-70DA9498945C}" type="slidenum">
              <a:rPr lang="en-US"/>
              <a:pPr/>
              <a:t>9</a:t>
            </a:fld>
            <a:endParaRPr lang="en-US"/>
          </a:p>
        </p:txBody>
      </p:sp>
      <p:sp>
        <p:nvSpPr>
          <p:cNvPr id="31745" name="Rectangle 1"/>
          <p:cNvSpPr>
            <a:spLocks noChangeArrowheads="1"/>
          </p:cNvSpPr>
          <p:nvPr>
            <p:ph type="title"/>
          </p:nvPr>
        </p:nvSpPr>
        <p:spPr>
          <a:xfrm>
            <a:off x="-431800" y="0"/>
            <a:ext cx="12293600" cy="2438400"/>
          </a:xfrm>
          <a:ln/>
        </p:spPr>
        <p:txBody>
          <a:bodyPr/>
          <a:lstStyle/>
          <a:p>
            <a:r>
              <a:rPr lang="en-US"/>
              <a:t>Recycling</a:t>
            </a:r>
          </a:p>
        </p:txBody>
      </p:sp>
      <p:sp>
        <p:nvSpPr>
          <p:cNvPr id="31746" name="Rectangle 2"/>
          <p:cNvSpPr>
            <a:spLocks noChangeArrowheads="1"/>
          </p:cNvSpPr>
          <p:nvPr>
            <p:ph type="body" idx="1"/>
          </p:nvPr>
        </p:nvSpPr>
        <p:spPr>
          <a:xfrm>
            <a:off x="3136900" y="1981200"/>
            <a:ext cx="6959600" cy="27432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Verbesserung der Rohstoffsituation</a:t>
            </a:r>
          </a:p>
          <a:p>
            <a:pPr>
              <a:lnSpc>
                <a:spcPct val="90000"/>
              </a:lnSpc>
            </a:pPr>
            <a:r>
              <a:rPr lang="en-US" sz="3600"/>
              <a:t>Verminderung von Emissionen</a:t>
            </a:r>
          </a:p>
          <a:p>
            <a:pPr>
              <a:lnSpc>
                <a:spcPct val="90000"/>
              </a:lnSpc>
            </a:pPr>
            <a:r>
              <a:rPr lang="en-US" sz="3600"/>
              <a:t>Verminderung der Deponieflächen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696913"/>
            <a:ext cx="104140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t="10912" r="13554" b="11337"/>
          <a:stretch>
            <a:fillRect/>
          </a:stretch>
        </p:blipFill>
        <p:spPr bwMode="auto">
          <a:xfrm>
            <a:off x="8128000" y="4872038"/>
            <a:ext cx="4381500" cy="3103562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5"/>
          <p:cNvSpPr>
            <a:spLocks/>
          </p:cNvSpPr>
          <p:nvPr/>
        </p:nvSpPr>
        <p:spPr bwMode="auto">
          <a:xfrm>
            <a:off x="165100" y="6451600"/>
            <a:ext cx="10160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marL="304800" indent="-304800"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>
              <a:spcBef>
                <a:spcPts val="3800"/>
              </a:spcBef>
              <a:buClr>
                <a:srgbClr val="414141"/>
              </a:buClr>
              <a:buSzPct val="81000"/>
              <a:buFont typeface="Gill Sans Light" charset="0"/>
              <a:buChar char="•"/>
            </a:pPr>
            <a:r>
              <a:rPr lang="en-US" sz="3200">
                <a:ea typeface="Lucida Grande" charset="0"/>
                <a:cs typeface="Lucida Grande" charset="0"/>
              </a:rPr>
              <a:t>100 t Altpapier →50-98% Papierrohstoff</a:t>
            </a:r>
          </a:p>
          <a:p>
            <a:pPr>
              <a:spcBef>
                <a:spcPts val="3800"/>
              </a:spcBef>
              <a:buClr>
                <a:srgbClr val="414141"/>
              </a:buClr>
              <a:buSzPct val="81000"/>
              <a:buFont typeface="Gill Sans Light" charset="0"/>
              <a:buChar char="•"/>
            </a:pPr>
            <a:r>
              <a:rPr lang="en-US" sz="3200">
                <a:ea typeface="Lucida Grande" charset="0"/>
                <a:cs typeface="Lucida Grande" charset="0"/>
              </a:rPr>
              <a:t>Autoreifen → Brennstoff bei Zementerzeugung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160338" y="5759450"/>
            <a:ext cx="27066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sz="4200" b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Beispiele: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el &amp; Untertite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Untertite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&amp; Unterti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itel &amp; Aufzählung - Rech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Aufzählung - Rech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&amp; Aufzählung - Rech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itel &amp; Aufzählung - 2 Spalte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Aufzählung - 2 Spalten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&amp; Aufzählung - 2 Spalt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itel &amp; Aufzählung - Link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Aufzählung - Link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&amp; Aufzählung - Lin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el - Mitt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Mitt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- Mit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Aufzählung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Aufzählung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Aufzählu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Le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Leer - Dunke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 - Dunke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Leer - Dunk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Foto - Vertik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Foto - Vertik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itel - Oben - Dunke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Oben - Dunke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- Oben - Dunk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itel &amp; Untertite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Untertite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&amp; Unterti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&amp; Aufzählung">
  <a:themeElements>
    <a:clrScheme name="">
      <a:dk1>
        <a:srgbClr val="414141"/>
      </a:dk1>
      <a:lt1>
        <a:srgbClr val="FFFFFF"/>
      </a:lt1>
      <a:dk2>
        <a:srgbClr val="000000"/>
      </a:dk2>
      <a:lt2>
        <a:srgbClr val="00000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Aufzählung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&amp; Aufzählu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Foto - Vertikal - Dunke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 - Dunke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Foto - Vertikal - Dunk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- Obe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Oben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- Ob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el &amp; Aufzählung - 2 Spalte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Aufzählung - 2 Spalten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&amp; Aufzählung - 2 Spalt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el, Aufzählung &amp; Foto">
  <a:themeElements>
    <a:clrScheme name="">
      <a:dk1>
        <a:srgbClr val="414141"/>
      </a:dk1>
      <a:lt1>
        <a:srgbClr val="FFFFFF"/>
      </a:lt1>
      <a:dk2>
        <a:srgbClr val="000000"/>
      </a:dk2>
      <a:lt2>
        <a:srgbClr val="00000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, Aufzählung &amp; F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, Aufzählung &amp; F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el &amp; Untertitel - F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Untertitel - F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&amp; Untertitel - F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oto - Horizontal - Dunke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zontal - Dunke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Foto - Horizontal - Dunk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F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zont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F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el &amp; Untertitel - Foto - Dunke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Untertitel - Foto - Dunke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el &amp; Untertitel - Foto - Dunk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194</Words>
  <Characters>0</Characters>
  <Application>Microsoft Office PowerPoint</Application>
  <PresentationFormat>Benutzerdefiniert</PresentationFormat>
  <Lines>0</Lines>
  <Paragraphs>69</Paragraphs>
  <Slides>13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20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40" baseType="lpstr">
      <vt:lpstr>Gill Sans Light</vt:lpstr>
      <vt:lpstr>ヒラギノ角ゴ ProN W3</vt:lpstr>
      <vt:lpstr>Helvetica</vt:lpstr>
      <vt:lpstr>Gill Sans</vt:lpstr>
      <vt:lpstr>ヒラギノ角ゴ ProN W6</vt:lpstr>
      <vt:lpstr>Lucida Grande</vt:lpstr>
      <vt:lpstr>Titel &amp; Untertitel</vt:lpstr>
      <vt:lpstr>Titel &amp; Aufzählung</vt:lpstr>
      <vt:lpstr>Titel - Oben</vt:lpstr>
      <vt:lpstr>Titel &amp; Aufzählung - 2 Spalten</vt:lpstr>
      <vt:lpstr>Titel, Aufzählung &amp; Foto</vt:lpstr>
      <vt:lpstr>Titel &amp; Untertitel - Foto</vt:lpstr>
      <vt:lpstr>Foto - Horizontal - Dunkel</vt:lpstr>
      <vt:lpstr>Foto - Horizontal</vt:lpstr>
      <vt:lpstr>Titel &amp; Untertitel - Foto - Dunkel</vt:lpstr>
      <vt:lpstr>Titel &amp; Aufzählung - Rechts</vt:lpstr>
      <vt:lpstr>Titel &amp; Aufzählung - 2 Spalten</vt:lpstr>
      <vt:lpstr>Titel &amp; Aufzählung - Links</vt:lpstr>
      <vt:lpstr>Titel - Mitte</vt:lpstr>
      <vt:lpstr>Aufzählung</vt:lpstr>
      <vt:lpstr>Leer</vt:lpstr>
      <vt:lpstr>Leer - Dunkel</vt:lpstr>
      <vt:lpstr>Foto - Vertikal</vt:lpstr>
      <vt:lpstr>Titel - Oben - Dunkel</vt:lpstr>
      <vt:lpstr>Titel &amp; Untertitel</vt:lpstr>
      <vt:lpstr>Foto - Vertikal - Dunkel</vt:lpstr>
      <vt:lpstr>Microsoft Graph Chart</vt:lpstr>
      <vt:lpstr>Abfallwirtschaft</vt:lpstr>
      <vt:lpstr>Inhaltsverzeichnis</vt:lpstr>
      <vt:lpstr>Woher kommt der  Abfall</vt:lpstr>
      <vt:lpstr>Müll</vt:lpstr>
      <vt:lpstr>Deponien</vt:lpstr>
      <vt:lpstr>Rekultivierung</vt:lpstr>
      <vt:lpstr>PowerPoint-Präsentation</vt:lpstr>
      <vt:lpstr>PowerPoint-Präsentation</vt:lpstr>
      <vt:lpstr>Recycling</vt:lpstr>
      <vt:lpstr>Kompostierung</vt:lpstr>
      <vt:lpstr>Zusammenfassung</vt:lpstr>
      <vt:lpstr>Fragen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Abfallwirtschaft</dc:title>
  <dc:subject/>
  <dc:creator>Alexander Hofstätter</dc:creator>
  <cp:keywords/>
  <dc:description/>
  <cp:lastModifiedBy>a.hofstaetter@htlstp.at</cp:lastModifiedBy>
  <cp:revision>1</cp:revision>
  <dcterms:modified xsi:type="dcterms:W3CDTF">2014-02-19T16:45:52Z</dcterms:modified>
</cp:coreProperties>
</file>