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9"/>
  </p:notesMasterIdLst>
  <p:sldIdLst>
    <p:sldId id="259" r:id="rId2"/>
    <p:sldId id="256" r:id="rId3"/>
    <p:sldId id="258" r:id="rId4"/>
    <p:sldId id="263" r:id="rId5"/>
    <p:sldId id="261" r:id="rId6"/>
    <p:sldId id="257" r:id="rId7"/>
    <p:sldId id="267" r:id="rId8"/>
    <p:sldId id="265" r:id="rId9"/>
    <p:sldId id="266" r:id="rId10"/>
    <p:sldId id="269" r:id="rId11"/>
    <p:sldId id="270" r:id="rId12"/>
    <p:sldId id="268" r:id="rId13"/>
    <p:sldId id="271" r:id="rId14"/>
    <p:sldId id="274" r:id="rId15"/>
    <p:sldId id="272" r:id="rId16"/>
    <p:sldId id="273" r:id="rId17"/>
    <p:sldId id="264" r:id="rId1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1910" autoAdjust="0"/>
  </p:normalViewPr>
  <p:slideViewPr>
    <p:cSldViewPr snapToGrid="0">
      <p:cViewPr varScale="1">
        <p:scale>
          <a:sx n="68" d="100"/>
          <a:sy n="68" d="100"/>
        </p:scale>
        <p:origin x="2742" y="7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DD2B1-3BE8-4703-9982-E2DE7FC0C645}" type="datetimeFigureOut">
              <a:rPr lang="de-AT" smtClean="0"/>
              <a:t>05.12.2014</a:t>
            </a:fld>
            <a:endParaRPr lang="de-AT"/>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BBBD7B-16D3-4C9D-86E0-67520521518E}" type="slidenum">
              <a:rPr lang="de-AT" smtClean="0"/>
              <a:t>‹Nr.›</a:t>
            </a:fld>
            <a:endParaRPr lang="de-AT"/>
          </a:p>
        </p:txBody>
      </p:sp>
    </p:spTree>
    <p:extLst>
      <p:ext uri="{BB962C8B-B14F-4D97-AF65-F5344CB8AC3E}">
        <p14:creationId xmlns:p14="http://schemas.microsoft.com/office/powerpoint/2010/main" val="167483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04BBBD7B-16D3-4C9D-86E0-67520521518E}" type="slidenum">
              <a:rPr lang="de-AT" smtClean="0"/>
              <a:t>1</a:t>
            </a:fld>
            <a:endParaRPr lang="de-AT"/>
          </a:p>
        </p:txBody>
      </p:sp>
    </p:spTree>
    <p:extLst>
      <p:ext uri="{BB962C8B-B14F-4D97-AF65-F5344CB8AC3E}">
        <p14:creationId xmlns:p14="http://schemas.microsoft.com/office/powerpoint/2010/main" val="3575552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1" i="0" kern="1200" dirty="0" smtClean="0">
                <a:solidFill>
                  <a:schemeClr val="tx1"/>
                </a:solidFill>
                <a:effectLst/>
                <a:latin typeface="+mn-lt"/>
                <a:ea typeface="+mn-ea"/>
                <a:cs typeface="+mn-cs"/>
              </a:rPr>
              <a:t>Wer kann Prokura erteilen?</a:t>
            </a:r>
          </a:p>
          <a:p>
            <a:r>
              <a:rPr lang="de-AT" sz="1200" b="0" i="0" kern="1200" dirty="0" smtClean="0">
                <a:solidFill>
                  <a:schemeClr val="tx1"/>
                </a:solidFill>
                <a:effectLst/>
                <a:latin typeface="+mn-lt"/>
                <a:ea typeface="+mn-ea"/>
                <a:cs typeface="+mn-cs"/>
              </a:rPr>
              <a:t>Die Prokura kann nur von einem im Firmenbuch eingetragenen Unternehmer (z.B. Einzelunternehmer, OG, KG, GesmbH, AG, Genossenschaft etc.) erteilt werden.</a:t>
            </a:r>
          </a:p>
          <a:p>
            <a:endParaRPr lang="de-AT" sz="1200" b="0" i="0" kern="1200" dirty="0" smtClean="0">
              <a:solidFill>
                <a:schemeClr val="tx1"/>
              </a:solidFill>
              <a:effectLst/>
              <a:latin typeface="+mn-lt"/>
              <a:ea typeface="+mn-ea"/>
              <a:cs typeface="+mn-cs"/>
            </a:endParaRPr>
          </a:p>
          <a:p>
            <a:r>
              <a:rPr lang="de-AT" sz="1200" b="0" i="0" kern="1200" dirty="0" smtClean="0">
                <a:solidFill>
                  <a:schemeClr val="tx1"/>
                </a:solidFill>
                <a:effectLst/>
                <a:latin typeface="+mn-lt"/>
                <a:ea typeface="+mn-ea"/>
                <a:cs typeface="+mn-cs"/>
              </a:rPr>
              <a:t>Keine Prokura kann etwa von einer Gesellschaft nach bürgerlichem Recht erteilt werden.</a:t>
            </a:r>
          </a:p>
          <a:p>
            <a:endParaRPr lang="de-AT" sz="1200" b="0" i="0" kern="1200" dirty="0" smtClean="0">
              <a:solidFill>
                <a:schemeClr val="tx1"/>
              </a:solidFill>
              <a:effectLst/>
              <a:latin typeface="+mn-lt"/>
              <a:ea typeface="+mn-ea"/>
              <a:cs typeface="+mn-cs"/>
            </a:endParaRPr>
          </a:p>
          <a:p>
            <a:r>
              <a:rPr lang="de-AT" sz="1200" b="0" i="0" kern="1200" dirty="0" smtClean="0">
                <a:solidFill>
                  <a:schemeClr val="tx1"/>
                </a:solidFill>
                <a:effectLst/>
                <a:latin typeface="+mn-lt"/>
                <a:ea typeface="+mn-ea"/>
                <a:cs typeface="+mn-cs"/>
              </a:rPr>
              <a:t>Die Prokura kann nur durch ausdrückliche - mündliche oder schriftliche - Erklärung erteilt werden. </a:t>
            </a:r>
          </a:p>
          <a:p>
            <a:r>
              <a:rPr lang="de-AT" sz="1200" b="0" i="0" kern="1200" dirty="0" smtClean="0">
                <a:solidFill>
                  <a:schemeClr val="tx1"/>
                </a:solidFill>
                <a:effectLst/>
                <a:latin typeface="+mn-lt"/>
                <a:ea typeface="+mn-ea"/>
                <a:cs typeface="+mn-cs"/>
              </a:rPr>
              <a:t>Aus Beweisgründen ist der Schriftform der Vorzug zu geben</a:t>
            </a:r>
            <a:r>
              <a:rPr lang="de-AT" sz="1200" b="0" i="0" kern="1200" dirty="0" smtClean="0">
                <a:solidFill>
                  <a:schemeClr val="tx1"/>
                </a:solidFill>
                <a:effectLst/>
                <a:latin typeface="+mn-lt"/>
                <a:ea typeface="+mn-ea"/>
                <a:cs typeface="+mn-cs"/>
              </a:rPr>
              <a:t>.</a:t>
            </a:r>
          </a:p>
          <a:p>
            <a:endParaRPr lang="de-AT" sz="1200" b="0" i="0" kern="1200" dirty="0" smtClean="0">
              <a:solidFill>
                <a:schemeClr val="tx1"/>
              </a:solidFill>
              <a:effectLst/>
              <a:latin typeface="+mn-lt"/>
              <a:ea typeface="+mn-ea"/>
              <a:cs typeface="+mn-cs"/>
            </a:endParaRPr>
          </a:p>
          <a:p>
            <a:r>
              <a:rPr lang="de-AT" sz="1200" b="1" i="0" kern="1200" dirty="0" smtClean="0">
                <a:solidFill>
                  <a:schemeClr val="tx1"/>
                </a:solidFill>
                <a:effectLst/>
                <a:latin typeface="+mn-lt"/>
                <a:ea typeface="+mn-ea"/>
                <a:cs typeface="+mn-cs"/>
              </a:rPr>
              <a:t>Wo </a:t>
            </a:r>
            <a:r>
              <a:rPr lang="de-AT" sz="1200" b="1" i="0" kern="1200" dirty="0" smtClean="0">
                <a:solidFill>
                  <a:schemeClr val="tx1"/>
                </a:solidFill>
                <a:effectLst/>
                <a:latin typeface="+mn-lt"/>
                <a:ea typeface="+mn-ea"/>
                <a:cs typeface="+mn-cs"/>
              </a:rPr>
              <a:t>scheint die Prokura auf?</a:t>
            </a:r>
          </a:p>
          <a:p>
            <a:r>
              <a:rPr lang="de-AT" sz="1200" b="0" i="0" kern="1200" dirty="0" smtClean="0">
                <a:solidFill>
                  <a:schemeClr val="tx1"/>
                </a:solidFill>
                <a:effectLst/>
                <a:latin typeface="+mn-lt"/>
                <a:ea typeface="+mn-ea"/>
                <a:cs typeface="+mn-cs"/>
              </a:rPr>
              <a:t>Dadurch</a:t>
            </a:r>
            <a:r>
              <a:rPr lang="de-AT" sz="1200" b="0" i="0" kern="1200" baseline="0" dirty="0" smtClean="0">
                <a:solidFill>
                  <a:schemeClr val="tx1"/>
                </a:solidFill>
                <a:effectLst/>
                <a:latin typeface="+mn-lt"/>
                <a:ea typeface="+mn-ea"/>
                <a:cs typeface="+mn-cs"/>
              </a:rPr>
              <a:t> dass umfassende </a:t>
            </a:r>
            <a:r>
              <a:rPr lang="de-AT" sz="1200" b="0" i="0" kern="1200" dirty="0" smtClean="0">
                <a:solidFill>
                  <a:schemeClr val="tx1"/>
                </a:solidFill>
                <a:effectLst/>
                <a:latin typeface="+mn-lt"/>
                <a:ea typeface="+mn-ea"/>
                <a:cs typeface="+mn-cs"/>
              </a:rPr>
              <a:t>Vollmacht. </a:t>
            </a:r>
            <a:r>
              <a:rPr lang="de-AT" sz="1200" b="0" i="0" kern="1200" dirty="0" smtClean="0">
                <a:solidFill>
                  <a:schemeClr val="tx1"/>
                </a:solidFill>
                <a:effectLst/>
                <a:latin typeface="+mn-lt"/>
                <a:ea typeface="+mn-ea"/>
                <a:cs typeface="+mn-cs"/>
              </a:rPr>
              <a:t>Daher ist die erteilte Prokura vom Unternehmer zur Eintragung in das </a:t>
            </a:r>
            <a:r>
              <a:rPr lang="de-AT" sz="1200" b="1" i="0" kern="1200" dirty="0" smtClean="0">
                <a:solidFill>
                  <a:schemeClr val="tx1"/>
                </a:solidFill>
                <a:effectLst/>
                <a:latin typeface="+mn-lt"/>
                <a:ea typeface="+mn-ea"/>
                <a:cs typeface="+mn-cs"/>
              </a:rPr>
              <a:t>Firmenbuch</a:t>
            </a:r>
            <a:r>
              <a:rPr lang="de-AT" sz="1200" b="0" i="0" kern="1200" dirty="0" smtClean="0">
                <a:solidFill>
                  <a:schemeClr val="tx1"/>
                </a:solidFill>
                <a:effectLst/>
                <a:latin typeface="+mn-lt"/>
                <a:ea typeface="+mn-ea"/>
                <a:cs typeface="+mn-cs"/>
              </a:rPr>
              <a:t> anzumelden. </a:t>
            </a:r>
            <a:endParaRPr lang="de-AT" sz="1200" b="0" i="0" kern="1200" dirty="0" smtClean="0">
              <a:solidFill>
                <a:schemeClr val="tx1"/>
              </a:solidFill>
              <a:effectLst/>
              <a:latin typeface="+mn-lt"/>
              <a:ea typeface="+mn-ea"/>
              <a:cs typeface="+mn-cs"/>
            </a:endParaRPr>
          </a:p>
          <a:p>
            <a:endParaRPr lang="de-AT" sz="1200" b="0" i="0" kern="1200" dirty="0" smtClean="0">
              <a:solidFill>
                <a:schemeClr val="tx1"/>
              </a:solidFill>
              <a:effectLst/>
              <a:latin typeface="+mn-lt"/>
              <a:ea typeface="+mn-ea"/>
              <a:cs typeface="+mn-cs"/>
            </a:endParaRPr>
          </a:p>
          <a:p>
            <a:r>
              <a:rPr lang="de-AT" sz="1200" b="0" i="0" kern="1200" dirty="0" smtClean="0">
                <a:solidFill>
                  <a:schemeClr val="tx1"/>
                </a:solidFill>
                <a:effectLst/>
                <a:latin typeface="+mn-lt"/>
                <a:ea typeface="+mn-ea"/>
                <a:cs typeface="+mn-cs"/>
              </a:rPr>
              <a:t>Der </a:t>
            </a:r>
            <a:r>
              <a:rPr lang="de-AT" sz="1200" b="0" i="0" kern="1200" dirty="0" smtClean="0">
                <a:solidFill>
                  <a:schemeClr val="tx1"/>
                </a:solidFill>
                <a:effectLst/>
                <a:latin typeface="+mn-lt"/>
                <a:ea typeface="+mn-ea"/>
                <a:cs typeface="+mn-cs"/>
              </a:rPr>
              <a:t>Prokurist zeichnet im Geschäftsverkehr, indem er der Firma seinen Namen mit einem die Prokura andeutenden Zusatz (</a:t>
            </a:r>
            <a:r>
              <a:rPr lang="de-AT" sz="1200" b="0" i="0" kern="1200" dirty="0" err="1" smtClean="0">
                <a:solidFill>
                  <a:schemeClr val="tx1"/>
                </a:solidFill>
                <a:effectLst/>
                <a:latin typeface="+mn-lt"/>
                <a:ea typeface="+mn-ea"/>
                <a:cs typeface="+mn-cs"/>
              </a:rPr>
              <a:t>ppa</a:t>
            </a:r>
            <a:r>
              <a:rPr lang="de-AT" sz="1200" b="0" i="0" kern="1200" dirty="0" smtClean="0">
                <a:solidFill>
                  <a:schemeClr val="tx1"/>
                </a:solidFill>
                <a:effectLst/>
                <a:latin typeface="+mn-lt"/>
                <a:ea typeface="+mn-ea"/>
                <a:cs typeface="+mn-cs"/>
              </a:rPr>
              <a:t> = per Prokura) beifügt. </a:t>
            </a:r>
            <a:endParaRPr lang="de-AT" sz="1200" b="0" i="0" kern="1200" dirty="0" smtClean="0">
              <a:solidFill>
                <a:schemeClr val="tx1"/>
              </a:solidFill>
              <a:effectLst/>
              <a:latin typeface="+mn-lt"/>
              <a:ea typeface="+mn-ea"/>
              <a:cs typeface="+mn-cs"/>
            </a:endParaRPr>
          </a:p>
          <a:p>
            <a:endParaRPr lang="de-AT" sz="1200" b="0" i="0" kern="1200" dirty="0" smtClean="0">
              <a:solidFill>
                <a:schemeClr val="tx1"/>
              </a:solidFill>
              <a:effectLst/>
              <a:latin typeface="+mn-lt"/>
              <a:ea typeface="+mn-ea"/>
              <a:cs typeface="+mn-cs"/>
            </a:endParaRPr>
          </a:p>
          <a:p>
            <a:r>
              <a:rPr lang="de-AT" sz="1200" b="0" i="0" kern="1200" dirty="0" smtClean="0">
                <a:solidFill>
                  <a:schemeClr val="tx1"/>
                </a:solidFill>
                <a:effectLst/>
                <a:latin typeface="+mn-lt"/>
                <a:ea typeface="+mn-ea"/>
                <a:cs typeface="+mn-cs"/>
              </a:rPr>
              <a:t>Musterzeichnung bei </a:t>
            </a:r>
            <a:r>
              <a:rPr lang="de-AT" sz="1200" b="0" i="0" kern="1200" dirty="0" smtClean="0">
                <a:solidFill>
                  <a:schemeClr val="tx1"/>
                </a:solidFill>
                <a:effectLst/>
                <a:latin typeface="+mn-lt"/>
                <a:ea typeface="+mn-ea"/>
                <a:cs typeface="+mn-cs"/>
              </a:rPr>
              <a:t>Gericht der Anmeldung beizulegen. </a:t>
            </a:r>
            <a:endParaRPr lang="de-AT" sz="1200" b="0" i="0" kern="1200" dirty="0" smtClean="0">
              <a:solidFill>
                <a:schemeClr val="tx1"/>
              </a:solidFill>
              <a:effectLst/>
              <a:latin typeface="+mn-lt"/>
              <a:ea typeface="+mn-ea"/>
              <a:cs typeface="+mn-cs"/>
            </a:endParaRPr>
          </a:p>
          <a:p>
            <a:endParaRPr lang="de-AT" sz="1200" b="0" i="0" kern="1200" dirty="0" smtClean="0">
              <a:solidFill>
                <a:schemeClr val="tx1"/>
              </a:solidFill>
              <a:effectLst/>
              <a:latin typeface="+mn-lt"/>
              <a:ea typeface="+mn-ea"/>
              <a:cs typeface="+mn-cs"/>
            </a:endParaRPr>
          </a:p>
          <a:p>
            <a:r>
              <a:rPr lang="de-AT" dirty="0" smtClean="0"/>
              <a:t>Prinzipiell bei jeder </a:t>
            </a:r>
            <a:r>
              <a:rPr lang="de-AT" dirty="0" err="1" smtClean="0"/>
              <a:t>firma</a:t>
            </a:r>
            <a:r>
              <a:rPr lang="de-AT" dirty="0" smtClean="0"/>
              <a:t> möglich</a:t>
            </a:r>
          </a:p>
          <a:p>
            <a:r>
              <a:rPr lang="de-AT" dirty="0" smtClean="0"/>
              <a:t>-&gt;</a:t>
            </a:r>
            <a:r>
              <a:rPr lang="de-AT" baseline="0" dirty="0" smtClean="0"/>
              <a:t> d.h. unternehmen muss </a:t>
            </a:r>
            <a:r>
              <a:rPr lang="de-AT" dirty="0" smtClean="0"/>
              <a:t>im firmenbuch eingetragen ist.</a:t>
            </a:r>
          </a:p>
          <a:p>
            <a:endParaRPr lang="de-AT" dirty="0" smtClean="0"/>
          </a:p>
          <a:p>
            <a:r>
              <a:rPr lang="de-AT" dirty="0" smtClean="0"/>
              <a:t>Einzelunternehmer nur wenn im firmenbuch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AT" dirty="0" smtClean="0"/>
              <a:t>-&gt; dies ist deswegen</a:t>
            </a:r>
            <a:r>
              <a:rPr lang="de-AT" baseline="0" dirty="0" smtClean="0"/>
              <a:t> da </a:t>
            </a:r>
            <a:r>
              <a:rPr lang="de-AT" baseline="0" dirty="0" err="1" smtClean="0"/>
              <a:t>prokura</a:t>
            </a:r>
            <a:r>
              <a:rPr lang="de-AT" baseline="0" dirty="0" smtClean="0"/>
              <a:t> im firmenbuch eingetragen wird -&gt; ohne firmenbuch </a:t>
            </a:r>
            <a:r>
              <a:rPr lang="de-AT" baseline="0" dirty="0" err="1" smtClean="0"/>
              <a:t>eintrag</a:t>
            </a:r>
            <a:r>
              <a:rPr lang="de-AT" baseline="0" dirty="0" smtClean="0"/>
              <a:t> -&gt; kein </a:t>
            </a:r>
            <a:r>
              <a:rPr lang="de-AT" baseline="0" dirty="0" err="1" smtClean="0"/>
              <a:t>prokura</a:t>
            </a:r>
            <a:r>
              <a:rPr lang="de-AT" baseline="0" dirty="0" smtClean="0"/>
              <a:t> </a:t>
            </a:r>
            <a:r>
              <a:rPr lang="de-AT" baseline="0" dirty="0" err="1" smtClean="0"/>
              <a:t>eintrag</a:t>
            </a:r>
            <a:r>
              <a:rPr lang="de-AT" baseline="0" dirty="0" smtClean="0"/>
              <a:t> möglich</a:t>
            </a:r>
          </a:p>
          <a:p>
            <a:endParaRPr lang="de-AT" sz="1200" b="0" i="0" kern="1200" dirty="0" smtClean="0">
              <a:solidFill>
                <a:schemeClr val="tx1"/>
              </a:solidFill>
              <a:effectLst/>
              <a:latin typeface="+mn-lt"/>
              <a:ea typeface="+mn-ea"/>
              <a:cs typeface="+mn-cs"/>
            </a:endParaRPr>
          </a:p>
          <a:p>
            <a:endParaRPr lang="de-AT" sz="1200" b="0" i="0" kern="1200" dirty="0" smtClean="0">
              <a:solidFill>
                <a:schemeClr val="tx1"/>
              </a:solidFill>
              <a:effectLst/>
              <a:latin typeface="+mn-lt"/>
              <a:ea typeface="+mn-ea"/>
              <a:cs typeface="+mn-cs"/>
            </a:endParaRPr>
          </a:p>
          <a:p>
            <a:r>
              <a:rPr lang="de-AT" sz="1200" b="1" i="0" kern="1200" dirty="0" smtClean="0">
                <a:solidFill>
                  <a:schemeClr val="tx1"/>
                </a:solidFill>
                <a:effectLst/>
                <a:latin typeface="+mn-lt"/>
                <a:ea typeface="+mn-ea"/>
                <a:cs typeface="+mn-cs"/>
              </a:rPr>
              <a:t>per </a:t>
            </a:r>
            <a:r>
              <a:rPr lang="de-AT" sz="1200" b="1" i="0" kern="1200" dirty="0" err="1" smtClean="0">
                <a:solidFill>
                  <a:schemeClr val="tx1"/>
                </a:solidFill>
                <a:effectLst/>
                <a:latin typeface="+mn-lt"/>
                <a:ea typeface="+mn-ea"/>
                <a:cs typeface="+mn-cs"/>
              </a:rPr>
              <a:t>procura</a:t>
            </a:r>
            <a:r>
              <a:rPr lang="de-AT" sz="1200" b="1" i="0" kern="1200" dirty="0" smtClean="0">
                <a:solidFill>
                  <a:schemeClr val="tx1"/>
                </a:solidFill>
                <a:effectLst/>
                <a:latin typeface="+mn-lt"/>
                <a:ea typeface="+mn-ea"/>
                <a:cs typeface="+mn-cs"/>
              </a:rPr>
              <a:t> </a:t>
            </a:r>
            <a:r>
              <a:rPr lang="de-AT" sz="1200" b="1" i="0" kern="1200" dirty="0" err="1" smtClean="0">
                <a:solidFill>
                  <a:schemeClr val="tx1"/>
                </a:solidFill>
                <a:effectLst/>
                <a:latin typeface="+mn-lt"/>
                <a:ea typeface="+mn-ea"/>
                <a:cs typeface="+mn-cs"/>
              </a:rPr>
              <a:t>autoritate</a:t>
            </a:r>
            <a:r>
              <a:rPr lang="de-AT" sz="1200" b="1" i="0" kern="1200" dirty="0" smtClean="0">
                <a:solidFill>
                  <a:schemeClr val="tx1"/>
                </a:solidFill>
                <a:effectLst/>
                <a:latin typeface="+mn-lt"/>
                <a:ea typeface="+mn-ea"/>
                <a:cs typeface="+mn-cs"/>
              </a:rPr>
              <a:t>, deutsch ‚mit der Macht einer Prokura‘)</a:t>
            </a:r>
          </a:p>
          <a:p>
            <a:r>
              <a:rPr lang="de-AT" sz="1200" b="0" i="0" kern="1200" dirty="0" smtClean="0">
                <a:solidFill>
                  <a:schemeClr val="tx1"/>
                </a:solidFill>
                <a:effectLst/>
                <a:latin typeface="+mn-lt"/>
                <a:ea typeface="+mn-ea"/>
                <a:cs typeface="+mn-cs"/>
              </a:rPr>
              <a:t>Zeichnung bei Anmeldung</a:t>
            </a:r>
            <a:r>
              <a:rPr lang="de-AT" sz="1200" b="0" i="0" kern="1200" baseline="0" dirty="0" smtClean="0">
                <a:solidFill>
                  <a:schemeClr val="tx1"/>
                </a:solidFill>
                <a:effectLst/>
                <a:latin typeface="+mn-lt"/>
                <a:ea typeface="+mn-ea"/>
                <a:cs typeface="+mn-cs"/>
              </a:rPr>
              <a:t> einer Prokura mitzulegen</a:t>
            </a:r>
          </a:p>
          <a:p>
            <a:endParaRPr lang="de-AT" sz="1200" b="0" i="0" kern="1200" baseline="0" dirty="0" smtClean="0">
              <a:solidFill>
                <a:schemeClr val="tx1"/>
              </a:solidFill>
              <a:effectLst/>
              <a:latin typeface="+mn-lt"/>
              <a:ea typeface="+mn-ea"/>
              <a:cs typeface="+mn-cs"/>
            </a:endParaRPr>
          </a:p>
          <a:p>
            <a:r>
              <a:rPr lang="de-AT" sz="1200" b="0" i="0" kern="1200" baseline="0" dirty="0" smtClean="0">
                <a:solidFill>
                  <a:schemeClr val="tx1"/>
                </a:solidFill>
                <a:effectLst/>
                <a:latin typeface="+mn-lt"/>
                <a:ea typeface="+mn-ea"/>
                <a:cs typeface="+mn-cs"/>
              </a:rPr>
              <a:t>(1) Jederzeit wiederrufbar</a:t>
            </a:r>
          </a:p>
          <a:p>
            <a:r>
              <a:rPr lang="de-AT" sz="1200" b="0" i="0" kern="1200" dirty="0" smtClean="0">
                <a:solidFill>
                  <a:schemeClr val="tx1"/>
                </a:solidFill>
                <a:effectLst/>
                <a:latin typeface="+mn-lt"/>
                <a:ea typeface="+mn-ea"/>
                <a:cs typeface="+mn-cs"/>
              </a:rPr>
              <a:t>(2) Die Prokura ist nicht übertragbar.</a:t>
            </a:r>
          </a:p>
          <a:p>
            <a:r>
              <a:rPr lang="de-AT" sz="1200" b="0" i="0" kern="1200" dirty="0" smtClean="0">
                <a:solidFill>
                  <a:schemeClr val="tx1"/>
                </a:solidFill>
                <a:effectLst/>
                <a:latin typeface="+mn-lt"/>
                <a:ea typeface="+mn-ea"/>
                <a:cs typeface="+mn-cs"/>
              </a:rPr>
              <a:t>(3) Die Prokura erlischt nicht durch den Tod des Unternehmers.</a:t>
            </a:r>
          </a:p>
          <a:p>
            <a:endParaRPr lang="de-AT" sz="1200" b="0" i="0" kern="1200" dirty="0" smtClean="0">
              <a:solidFill>
                <a:schemeClr val="tx1"/>
              </a:solidFill>
              <a:effectLst/>
              <a:latin typeface="+mn-lt"/>
              <a:ea typeface="+mn-ea"/>
              <a:cs typeface="+mn-cs"/>
            </a:endParaRPr>
          </a:p>
          <a:p>
            <a:r>
              <a:rPr lang="de-AT" dirty="0" smtClean="0"/>
              <a:t/>
            </a:r>
            <a:br>
              <a:rPr lang="de-AT" dirty="0" smtClean="0"/>
            </a:br>
            <a:endParaRPr lang="de-AT" dirty="0"/>
          </a:p>
        </p:txBody>
      </p:sp>
      <p:sp>
        <p:nvSpPr>
          <p:cNvPr id="4" name="Foliennummernplatzhalter 3"/>
          <p:cNvSpPr>
            <a:spLocks noGrp="1"/>
          </p:cNvSpPr>
          <p:nvPr>
            <p:ph type="sldNum" sz="quarter" idx="10"/>
          </p:nvPr>
        </p:nvSpPr>
        <p:spPr/>
        <p:txBody>
          <a:bodyPr/>
          <a:lstStyle/>
          <a:p>
            <a:fld id="{04BBBD7B-16D3-4C9D-86E0-67520521518E}" type="slidenum">
              <a:rPr lang="de-AT" smtClean="0"/>
              <a:t>10</a:t>
            </a:fld>
            <a:endParaRPr lang="de-AT"/>
          </a:p>
        </p:txBody>
      </p:sp>
    </p:spTree>
    <p:extLst>
      <p:ext uri="{BB962C8B-B14F-4D97-AF65-F5344CB8AC3E}">
        <p14:creationId xmlns:p14="http://schemas.microsoft.com/office/powerpoint/2010/main" val="52371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smtClean="0">
                <a:solidFill>
                  <a:schemeClr val="tx1"/>
                </a:solidFill>
                <a:effectLst/>
                <a:latin typeface="+mn-lt"/>
                <a:ea typeface="+mn-ea"/>
                <a:cs typeface="+mn-cs"/>
              </a:rPr>
              <a:t>u.a.</a:t>
            </a:r>
            <a:r>
              <a:rPr lang="de-AT" sz="1200" b="0" i="0" kern="1200" baseline="0" dirty="0" smtClean="0">
                <a:solidFill>
                  <a:schemeClr val="tx1"/>
                </a:solidFill>
                <a:effectLst/>
                <a:latin typeface="+mn-lt"/>
                <a:ea typeface="+mn-ea"/>
                <a:cs typeface="+mn-cs"/>
              </a:rPr>
              <a:t> zum </a:t>
            </a:r>
            <a:r>
              <a:rPr lang="de-AT" sz="1200" b="0" i="0" kern="1200" baseline="0" dirty="0" err="1" smtClean="0">
                <a:solidFill>
                  <a:schemeClr val="tx1"/>
                </a:solidFill>
                <a:effectLst/>
                <a:latin typeface="+mn-lt"/>
                <a:ea typeface="+mn-ea"/>
                <a:cs typeface="+mn-cs"/>
              </a:rPr>
              <a:t>schutz</a:t>
            </a:r>
            <a:r>
              <a:rPr lang="de-AT" sz="1200" b="0" i="0" kern="1200" baseline="0" dirty="0" smtClean="0">
                <a:solidFill>
                  <a:schemeClr val="tx1"/>
                </a:solidFill>
                <a:effectLst/>
                <a:latin typeface="+mn-lt"/>
                <a:ea typeface="+mn-ea"/>
                <a:cs typeface="+mn-cs"/>
              </a:rPr>
              <a:t> des </a:t>
            </a:r>
            <a:r>
              <a:rPr lang="de-AT" sz="1200" b="0" i="0" kern="1200" baseline="0" dirty="0" err="1" smtClean="0">
                <a:solidFill>
                  <a:schemeClr val="tx1"/>
                </a:solidFill>
                <a:effectLst/>
                <a:latin typeface="+mn-lt"/>
                <a:ea typeface="+mn-ea"/>
                <a:cs typeface="+mn-cs"/>
              </a:rPr>
              <a:t>unternehmers</a:t>
            </a:r>
            <a:r>
              <a:rPr lang="de-AT" sz="1200" b="0" i="0" kern="1200" baseline="0" dirty="0" smtClean="0">
                <a:solidFill>
                  <a:schemeClr val="tx1"/>
                </a:solidFill>
                <a:effectLst/>
                <a:latin typeface="+mn-lt"/>
                <a:ea typeface="+mn-ea"/>
                <a:cs typeface="+mn-cs"/>
              </a:rPr>
              <a:t> mehrere formen</a:t>
            </a:r>
            <a:endParaRPr lang="de-AT" sz="1200" b="0" i="0" kern="1200" dirty="0" smtClean="0">
              <a:solidFill>
                <a:schemeClr val="tx1"/>
              </a:solidFill>
              <a:effectLst/>
              <a:latin typeface="+mn-lt"/>
              <a:ea typeface="+mn-ea"/>
              <a:cs typeface="+mn-cs"/>
            </a:endParaRPr>
          </a:p>
          <a:p>
            <a:r>
              <a:rPr lang="de-AT" sz="1200" b="1" i="0" kern="1200" dirty="0" smtClean="0">
                <a:solidFill>
                  <a:schemeClr val="tx1"/>
                </a:solidFill>
                <a:effectLst/>
                <a:latin typeface="+mn-lt"/>
                <a:ea typeface="+mn-ea"/>
                <a:cs typeface="+mn-cs"/>
              </a:rPr>
              <a:t>Einzelprokura</a:t>
            </a:r>
            <a:r>
              <a:rPr lang="de-AT" sz="1200" b="0" i="0" kern="1200" dirty="0" smtClean="0">
                <a:solidFill>
                  <a:schemeClr val="tx1"/>
                </a:solidFill>
                <a:effectLst/>
                <a:latin typeface="+mn-lt"/>
                <a:ea typeface="+mn-ea"/>
                <a:cs typeface="+mn-cs"/>
              </a:rPr>
              <a:t>: Die Prokura wird einer einzelnen Person erteilt </a:t>
            </a:r>
          </a:p>
          <a:p>
            <a:r>
              <a:rPr lang="de-AT" sz="1200" b="1" i="0" kern="1200" dirty="0" smtClean="0">
                <a:solidFill>
                  <a:schemeClr val="tx1"/>
                </a:solidFill>
                <a:effectLst/>
                <a:latin typeface="+mn-lt"/>
                <a:ea typeface="+mn-ea"/>
                <a:cs typeface="+mn-cs"/>
              </a:rPr>
              <a:t>Gesamtprokura</a:t>
            </a:r>
            <a:r>
              <a:rPr lang="de-AT" sz="1200" b="0" i="0" kern="1200" dirty="0" smtClean="0">
                <a:solidFill>
                  <a:schemeClr val="tx1"/>
                </a:solidFill>
                <a:effectLst/>
                <a:latin typeface="+mn-lt"/>
                <a:ea typeface="+mn-ea"/>
                <a:cs typeface="+mn-cs"/>
              </a:rPr>
              <a:t>: Die Prokura wird mehreren Personen gemeinsam erteilt, sodass diese auch nur zusammen handeln können. Erforderlich ist aber nicht, dass die Gesamtprokuristen gleichzeitig handeln. </a:t>
            </a:r>
          </a:p>
          <a:p>
            <a:r>
              <a:rPr lang="de-AT" sz="1200" b="1" i="0" u="none" strike="noStrike" kern="1200" baseline="0" dirty="0" smtClean="0">
                <a:solidFill>
                  <a:schemeClr val="tx1"/>
                </a:solidFill>
                <a:latin typeface="+mn-lt"/>
                <a:ea typeface="+mn-ea"/>
                <a:cs typeface="+mn-cs"/>
              </a:rPr>
              <a:t>Gemischte Prokura</a:t>
            </a:r>
            <a:r>
              <a:rPr lang="de-AT" sz="1200" b="0" i="0" u="none" strike="noStrike" kern="1200" baseline="0" dirty="0" smtClean="0">
                <a:solidFill>
                  <a:schemeClr val="tx1"/>
                </a:solidFill>
                <a:latin typeface="+mn-lt"/>
                <a:ea typeface="+mn-ea"/>
                <a:cs typeface="+mn-cs"/>
              </a:rPr>
              <a:t>: Der Prokurist ist nur gemeinsam mit einem Gesellschafter oder Geschäftsführer zeichnungsberechtigt.</a:t>
            </a:r>
            <a:endParaRPr lang="de-AT" sz="1200" b="0" i="0" kern="1200" dirty="0" smtClean="0">
              <a:solidFill>
                <a:schemeClr val="tx1"/>
              </a:solidFill>
              <a:effectLst/>
              <a:latin typeface="+mn-lt"/>
              <a:ea typeface="+mn-ea"/>
              <a:cs typeface="+mn-cs"/>
            </a:endParaRPr>
          </a:p>
          <a:p>
            <a:r>
              <a:rPr lang="de-AT" sz="1200" b="1" i="0" kern="1200" dirty="0" smtClean="0">
                <a:solidFill>
                  <a:schemeClr val="tx1"/>
                </a:solidFill>
                <a:effectLst/>
                <a:latin typeface="+mn-lt"/>
                <a:ea typeface="+mn-ea"/>
                <a:cs typeface="+mn-cs"/>
              </a:rPr>
              <a:t>Filialprokura</a:t>
            </a:r>
            <a:r>
              <a:rPr lang="de-AT" sz="1200" b="0" i="0" kern="1200" dirty="0" smtClean="0">
                <a:solidFill>
                  <a:schemeClr val="tx1"/>
                </a:solidFill>
                <a:effectLst/>
                <a:latin typeface="+mn-lt"/>
                <a:ea typeface="+mn-ea"/>
                <a:cs typeface="+mn-cs"/>
              </a:rPr>
              <a:t>: Dies ist die einzige Ausnahme vom Grundsatz der </a:t>
            </a:r>
            <a:r>
              <a:rPr lang="de-AT" sz="1200" b="0" i="0" kern="1200" dirty="0" err="1" smtClean="0">
                <a:solidFill>
                  <a:schemeClr val="tx1"/>
                </a:solidFill>
                <a:effectLst/>
                <a:latin typeface="+mn-lt"/>
                <a:ea typeface="+mn-ea"/>
                <a:cs typeface="+mn-cs"/>
              </a:rPr>
              <a:t>Unbeschränkbarkeit</a:t>
            </a:r>
            <a:r>
              <a:rPr lang="de-AT" sz="1200" b="0" i="0" kern="1200" dirty="0" smtClean="0">
                <a:solidFill>
                  <a:schemeClr val="tx1"/>
                </a:solidFill>
                <a:effectLst/>
                <a:latin typeface="+mn-lt"/>
                <a:ea typeface="+mn-ea"/>
                <a:cs typeface="+mn-cs"/>
              </a:rPr>
              <a:t>. Damit hat der Unternehmer nämlich die Möglichkeit, eine Prokura auf den Betrieb einer von mehreren Niederlassungen zu beschränken.</a:t>
            </a:r>
          </a:p>
          <a:p>
            <a:endParaRPr lang="de-AT" sz="1200" b="0" i="0" kern="1200" dirty="0" smtClean="0">
              <a:solidFill>
                <a:schemeClr val="tx1"/>
              </a:solidFill>
              <a:effectLst/>
              <a:latin typeface="+mn-lt"/>
              <a:ea typeface="+mn-ea"/>
              <a:cs typeface="+mn-cs"/>
            </a:endParaRPr>
          </a:p>
          <a:p>
            <a:r>
              <a:rPr lang="de-AT" sz="1200" b="0" i="0" kern="1200" dirty="0" smtClean="0">
                <a:solidFill>
                  <a:schemeClr val="tx1"/>
                </a:solidFill>
                <a:effectLst/>
                <a:latin typeface="+mn-lt"/>
                <a:ea typeface="+mn-ea"/>
                <a:cs typeface="+mn-cs"/>
              </a:rPr>
              <a:t>Dritten gegenüber nur gültig: wenn Zweigniederlassung (Filiale)</a:t>
            </a:r>
            <a:r>
              <a:rPr lang="de-AT" sz="1200" b="0" i="0" kern="1200" baseline="0" dirty="0" smtClean="0">
                <a:solidFill>
                  <a:schemeClr val="tx1"/>
                </a:solidFill>
                <a:effectLst/>
                <a:latin typeface="+mn-lt"/>
                <a:ea typeface="+mn-ea"/>
                <a:cs typeface="+mn-cs"/>
              </a:rPr>
              <a:t> unter eigener </a:t>
            </a:r>
            <a:r>
              <a:rPr lang="de-AT" sz="1200" b="0" i="0" kern="1200" baseline="0" dirty="0" err="1" smtClean="0">
                <a:solidFill>
                  <a:schemeClr val="tx1"/>
                </a:solidFill>
                <a:effectLst/>
                <a:latin typeface="+mn-lt"/>
                <a:ea typeface="+mn-ea"/>
                <a:cs typeface="+mn-cs"/>
              </a:rPr>
              <a:t>firma</a:t>
            </a:r>
            <a:r>
              <a:rPr lang="de-AT" sz="1200" b="0" i="0" kern="1200" baseline="0" dirty="0" smtClean="0">
                <a:solidFill>
                  <a:schemeClr val="tx1"/>
                </a:solidFill>
                <a:effectLst/>
                <a:latin typeface="+mn-lt"/>
                <a:ea typeface="+mn-ea"/>
                <a:cs typeface="+mn-cs"/>
              </a:rPr>
              <a:t> auftritt, oder </a:t>
            </a:r>
          </a:p>
          <a:p>
            <a:r>
              <a:rPr lang="de-AT" sz="1200" b="0" i="0" kern="1200" baseline="0" dirty="0" smtClean="0">
                <a:solidFill>
                  <a:schemeClr val="tx1"/>
                </a:solidFill>
                <a:effectLst/>
                <a:latin typeface="+mn-lt"/>
                <a:ea typeface="+mn-ea"/>
                <a:cs typeface="+mn-cs"/>
              </a:rPr>
              <a:t>Namenszusatz um auseinander zu kennen</a:t>
            </a:r>
          </a:p>
          <a:p>
            <a:endParaRPr lang="de-AT" sz="1200" b="0" i="0" kern="1200" baseline="0" dirty="0" smtClean="0">
              <a:solidFill>
                <a:schemeClr val="tx1"/>
              </a:solidFill>
              <a:effectLst/>
              <a:latin typeface="+mn-lt"/>
              <a:ea typeface="+mn-ea"/>
              <a:cs typeface="+mn-cs"/>
            </a:endParaRPr>
          </a:p>
          <a:p>
            <a:r>
              <a:rPr lang="de-AT" sz="1200" b="0" i="0" kern="1200" baseline="0" dirty="0" smtClean="0">
                <a:solidFill>
                  <a:schemeClr val="tx1"/>
                </a:solidFill>
                <a:effectLst/>
                <a:latin typeface="+mn-lt"/>
                <a:ea typeface="+mn-ea"/>
                <a:cs typeface="+mn-cs"/>
              </a:rPr>
              <a:t>Keine </a:t>
            </a:r>
            <a:r>
              <a:rPr lang="de-AT" sz="1200" b="0" i="0" kern="1200" baseline="0" dirty="0" err="1" smtClean="0">
                <a:solidFill>
                  <a:schemeClr val="tx1"/>
                </a:solidFill>
                <a:effectLst/>
                <a:latin typeface="+mn-lt"/>
                <a:ea typeface="+mn-ea"/>
                <a:cs typeface="+mn-cs"/>
              </a:rPr>
              <a:t>einschränkung</a:t>
            </a:r>
            <a:r>
              <a:rPr lang="de-AT" sz="1200" b="0" i="0" kern="1200" baseline="0" dirty="0" smtClean="0">
                <a:solidFill>
                  <a:schemeClr val="tx1"/>
                </a:solidFill>
                <a:effectLst/>
                <a:latin typeface="+mn-lt"/>
                <a:ea typeface="+mn-ea"/>
                <a:cs typeface="+mn-cs"/>
              </a:rPr>
              <a:t> der </a:t>
            </a:r>
            <a:r>
              <a:rPr lang="de-AT" sz="1200" b="0" i="0" kern="1200" baseline="0" dirty="0" err="1" smtClean="0">
                <a:solidFill>
                  <a:schemeClr val="tx1"/>
                </a:solidFill>
                <a:effectLst/>
                <a:latin typeface="+mn-lt"/>
                <a:ea typeface="+mn-ea"/>
                <a:cs typeface="+mn-cs"/>
              </a:rPr>
              <a:t>haftung</a:t>
            </a:r>
            <a:r>
              <a:rPr lang="de-AT" sz="1200" b="0" i="0" kern="1200" baseline="0" dirty="0" smtClean="0">
                <a:solidFill>
                  <a:schemeClr val="tx1"/>
                </a:solidFill>
                <a:effectLst/>
                <a:latin typeface="+mn-lt"/>
                <a:ea typeface="+mn-ea"/>
                <a:cs typeface="+mn-cs"/>
              </a:rPr>
              <a:t> des </a:t>
            </a:r>
            <a:r>
              <a:rPr lang="de-AT" sz="1200" b="0" i="0" kern="1200" baseline="0" dirty="0" err="1" smtClean="0">
                <a:solidFill>
                  <a:schemeClr val="tx1"/>
                </a:solidFill>
                <a:effectLst/>
                <a:latin typeface="+mn-lt"/>
                <a:ea typeface="+mn-ea"/>
                <a:cs typeface="+mn-cs"/>
              </a:rPr>
              <a:t>unternehmens</a:t>
            </a:r>
            <a:r>
              <a:rPr lang="de-AT" sz="1200" b="0" i="0" kern="1200" baseline="0" dirty="0" smtClean="0">
                <a:solidFill>
                  <a:schemeClr val="tx1"/>
                </a:solidFill>
                <a:effectLst/>
                <a:latin typeface="+mn-lt"/>
                <a:ea typeface="+mn-ea"/>
                <a:cs typeface="+mn-cs"/>
              </a:rPr>
              <a:t> bei </a:t>
            </a:r>
            <a:r>
              <a:rPr lang="de-AT" sz="1200" b="0" i="0" kern="1200" baseline="0" dirty="0" err="1" smtClean="0">
                <a:solidFill>
                  <a:schemeClr val="tx1"/>
                </a:solidFill>
                <a:effectLst/>
                <a:latin typeface="+mn-lt"/>
                <a:ea typeface="+mn-ea"/>
                <a:cs typeface="+mn-cs"/>
              </a:rPr>
              <a:t>prokurist</a:t>
            </a:r>
            <a:endParaRPr lang="de-AT" sz="1200" b="0" i="0" kern="1200" dirty="0" smtClean="0">
              <a:solidFill>
                <a:schemeClr val="tx1"/>
              </a:solidFill>
              <a:effectLst/>
              <a:latin typeface="+mn-lt"/>
              <a:ea typeface="+mn-ea"/>
              <a:cs typeface="+mn-cs"/>
            </a:endParaRPr>
          </a:p>
          <a:p>
            <a:r>
              <a:rPr lang="de-AT" sz="1200" b="0" i="0" kern="1200" dirty="0" smtClean="0">
                <a:solidFill>
                  <a:schemeClr val="tx1"/>
                </a:solidFill>
                <a:effectLst/>
                <a:latin typeface="+mn-lt"/>
                <a:ea typeface="+mn-ea"/>
                <a:cs typeface="+mn-cs"/>
              </a:rPr>
              <a:t>--------------------------------</a:t>
            </a:r>
          </a:p>
          <a:p>
            <a:r>
              <a:rPr lang="de-AT" sz="1200" b="1" i="0" kern="1200" dirty="0" err="1" smtClean="0">
                <a:solidFill>
                  <a:schemeClr val="tx1"/>
                </a:solidFill>
                <a:effectLst/>
                <a:latin typeface="+mn-lt"/>
                <a:ea typeface="+mn-ea"/>
                <a:cs typeface="+mn-cs"/>
              </a:rPr>
              <a:t>Unbeschränkbarkeit</a:t>
            </a:r>
            <a:r>
              <a:rPr lang="de-AT" sz="1200" b="1" i="0" kern="1200" dirty="0" smtClean="0">
                <a:solidFill>
                  <a:schemeClr val="tx1"/>
                </a:solidFill>
                <a:effectLst/>
                <a:latin typeface="+mn-lt"/>
                <a:ea typeface="+mn-ea"/>
                <a:cs typeface="+mn-cs"/>
              </a:rPr>
              <a:t> der Prokura § 50. </a:t>
            </a:r>
            <a:r>
              <a:rPr lang="de-AT" sz="1200" b="0" i="0" kern="1200" dirty="0" smtClean="0">
                <a:solidFill>
                  <a:schemeClr val="tx1"/>
                </a:solidFill>
                <a:effectLst/>
                <a:latin typeface="+mn-lt"/>
                <a:ea typeface="+mn-ea"/>
                <a:cs typeface="+mn-cs"/>
              </a:rPr>
              <a:t>(3) Eine Beschränkung der Prokura auf den Betrieb einer von mehreren Niederlassungen des Unternehmers ist Dritten gegenüber nur wirksam, wenn die Niederlassungen unter verschiedenen Firmen betrieben werden. Eine Verschiedenheit der Firmen im Sinne dieser Vorschrift wird auch dadurch begründet, </a:t>
            </a:r>
            <a:r>
              <a:rPr lang="de-AT" sz="1200" b="0" i="0" kern="1200" dirty="0" err="1" smtClean="0">
                <a:solidFill>
                  <a:schemeClr val="tx1"/>
                </a:solidFill>
                <a:effectLst/>
                <a:latin typeface="+mn-lt"/>
                <a:ea typeface="+mn-ea"/>
                <a:cs typeface="+mn-cs"/>
              </a:rPr>
              <a:t>daß</a:t>
            </a:r>
            <a:r>
              <a:rPr lang="de-AT" sz="1200" b="0" i="0" kern="1200" dirty="0" smtClean="0">
                <a:solidFill>
                  <a:schemeClr val="tx1"/>
                </a:solidFill>
                <a:effectLst/>
                <a:latin typeface="+mn-lt"/>
                <a:ea typeface="+mn-ea"/>
                <a:cs typeface="+mn-cs"/>
              </a:rPr>
              <a:t> für eine Zweigniederlassung der Firma ein Zusatz beigefügt wird, der sie als Firma der Zweigniederlassung bezeichnet.</a:t>
            </a:r>
          </a:p>
          <a:p>
            <a:endParaRPr lang="de-AT" dirty="0"/>
          </a:p>
        </p:txBody>
      </p:sp>
      <p:sp>
        <p:nvSpPr>
          <p:cNvPr id="4" name="Foliennummernplatzhalter 3"/>
          <p:cNvSpPr>
            <a:spLocks noGrp="1"/>
          </p:cNvSpPr>
          <p:nvPr>
            <p:ph type="sldNum" sz="quarter" idx="10"/>
          </p:nvPr>
        </p:nvSpPr>
        <p:spPr/>
        <p:txBody>
          <a:bodyPr/>
          <a:lstStyle/>
          <a:p>
            <a:fld id="{04BBBD7B-16D3-4C9D-86E0-67520521518E}" type="slidenum">
              <a:rPr lang="de-AT" smtClean="0"/>
              <a:t>11</a:t>
            </a:fld>
            <a:endParaRPr lang="de-AT"/>
          </a:p>
        </p:txBody>
      </p:sp>
    </p:spTree>
    <p:extLst>
      <p:ext uri="{BB962C8B-B14F-4D97-AF65-F5344CB8AC3E}">
        <p14:creationId xmlns:p14="http://schemas.microsoft.com/office/powerpoint/2010/main" val="87753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Die Prokura ist unbeschränkt, d. h. </a:t>
            </a:r>
            <a:r>
              <a:rPr lang="de-DE" sz="1200" b="1" kern="1200" dirty="0" smtClean="0">
                <a:solidFill>
                  <a:schemeClr val="tx1"/>
                </a:solidFill>
                <a:effectLst/>
                <a:latin typeface="+mn-lt"/>
                <a:ea typeface="+mn-ea"/>
                <a:cs typeface="+mn-cs"/>
              </a:rPr>
              <a:t>der Prokurist darf</a:t>
            </a:r>
            <a:r>
              <a:rPr lang="de-DE" sz="1200" kern="1200" dirty="0" smtClean="0">
                <a:solidFill>
                  <a:schemeClr val="tx1"/>
                </a:solidFill>
                <a:effectLst/>
                <a:latin typeface="+mn-lt"/>
                <a:ea typeface="+mn-ea"/>
                <a:cs typeface="+mn-cs"/>
              </a:rPr>
              <a:t> z.B.</a:t>
            </a:r>
          </a:p>
          <a:p>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Im</a:t>
            </a:r>
            <a:r>
              <a:rPr lang="de-DE" sz="1200" kern="1200" baseline="0" dirty="0" smtClean="0">
                <a:solidFill>
                  <a:schemeClr val="tx1"/>
                </a:solidFill>
                <a:effectLst/>
                <a:latin typeface="+mn-lt"/>
                <a:ea typeface="+mn-ea"/>
                <a:cs typeface="+mn-cs"/>
              </a:rPr>
              <a:t> </a:t>
            </a:r>
            <a:r>
              <a:rPr lang="de-DE" sz="1200" kern="1200" baseline="0" dirty="0" smtClean="0">
                <a:solidFill>
                  <a:schemeClr val="tx1"/>
                </a:solidFill>
                <a:effectLst/>
                <a:latin typeface="+mn-lt"/>
                <a:ea typeface="+mn-ea"/>
                <a:cs typeface="+mn-cs"/>
              </a:rPr>
              <a:t>firmenbuch </a:t>
            </a:r>
            <a:r>
              <a:rPr lang="de-DE" sz="1200" kern="1200" baseline="0" dirty="0" smtClean="0">
                <a:solidFill>
                  <a:schemeClr val="tx1"/>
                </a:solidFill>
                <a:effectLst/>
                <a:latin typeface="+mn-lt"/>
                <a:ea typeface="+mn-ea"/>
                <a:cs typeface="+mn-cs"/>
              </a:rPr>
              <a:t>steht nur </a:t>
            </a:r>
            <a:r>
              <a:rPr lang="de-DE" sz="1200" kern="1200" baseline="0" dirty="0" err="1" smtClean="0">
                <a:solidFill>
                  <a:schemeClr val="tx1"/>
                </a:solidFill>
                <a:effectLst/>
                <a:latin typeface="+mn-lt"/>
                <a:ea typeface="+mn-ea"/>
                <a:cs typeface="+mn-cs"/>
              </a:rPr>
              <a:t>art</a:t>
            </a:r>
            <a:r>
              <a:rPr lang="de-DE" sz="1200" kern="1200" baseline="0" dirty="0" smtClean="0">
                <a:solidFill>
                  <a:schemeClr val="tx1"/>
                </a:solidFill>
                <a:effectLst/>
                <a:latin typeface="+mn-lt"/>
                <a:ea typeface="+mn-ea"/>
                <a:cs typeface="+mn-cs"/>
              </a:rPr>
              <a:t> der </a:t>
            </a:r>
            <a:r>
              <a:rPr lang="de-DE" sz="1200" kern="1200" baseline="0" dirty="0" err="1" smtClean="0">
                <a:solidFill>
                  <a:schemeClr val="tx1"/>
                </a:solidFill>
                <a:effectLst/>
                <a:latin typeface="+mn-lt"/>
                <a:ea typeface="+mn-ea"/>
                <a:cs typeface="+mn-cs"/>
              </a:rPr>
              <a:t>prokura</a:t>
            </a:r>
            <a:r>
              <a:rPr lang="de-DE" sz="1200" kern="1200" baseline="0" dirty="0" smtClean="0">
                <a:solidFill>
                  <a:schemeClr val="tx1"/>
                </a:solidFill>
                <a:effectLst/>
                <a:latin typeface="+mn-lt"/>
                <a:ea typeface="+mn-ea"/>
                <a:cs typeface="+mn-cs"/>
              </a:rPr>
              <a:t>; </a:t>
            </a:r>
            <a:r>
              <a:rPr lang="de-DE" sz="1200" kern="1200" baseline="0" dirty="0" smtClean="0">
                <a:solidFill>
                  <a:schemeClr val="tx1"/>
                </a:solidFill>
                <a:effectLst/>
                <a:latin typeface="+mn-lt"/>
                <a:ea typeface="+mn-ea"/>
                <a:cs typeface="+mn-cs"/>
              </a:rPr>
              <a:t>Beschränkungen </a:t>
            </a:r>
            <a:r>
              <a:rPr lang="de-DE" sz="1200" kern="1200" baseline="0" dirty="0" smtClean="0">
                <a:solidFill>
                  <a:schemeClr val="tx1"/>
                </a:solidFill>
                <a:effectLst/>
                <a:latin typeface="+mn-lt"/>
                <a:ea typeface="+mn-ea"/>
                <a:cs typeface="+mn-cs"/>
              </a:rPr>
              <a:t>nicht!</a:t>
            </a:r>
          </a:p>
          <a:p>
            <a:r>
              <a:rPr lang="de-DE" sz="1200" kern="1200" baseline="0" dirty="0" smtClean="0">
                <a:solidFill>
                  <a:schemeClr val="tx1"/>
                </a:solidFill>
                <a:effectLst/>
                <a:latin typeface="+mn-lt"/>
                <a:ea typeface="+mn-ea"/>
                <a:cs typeface="+mn-cs"/>
              </a:rPr>
              <a:t>-&gt; daher </a:t>
            </a:r>
            <a:r>
              <a:rPr lang="de-DE" sz="1200" kern="1200" baseline="0" dirty="0" err="1" smtClean="0">
                <a:solidFill>
                  <a:schemeClr val="tx1"/>
                </a:solidFill>
                <a:effectLst/>
                <a:latin typeface="+mn-lt"/>
                <a:ea typeface="+mn-ea"/>
                <a:cs typeface="+mn-cs"/>
              </a:rPr>
              <a:t>beschränkungen</a:t>
            </a:r>
            <a:r>
              <a:rPr lang="de-DE" sz="1200" kern="1200" baseline="0" dirty="0" smtClean="0">
                <a:solidFill>
                  <a:schemeClr val="tx1"/>
                </a:solidFill>
                <a:effectLst/>
                <a:latin typeface="+mn-lt"/>
                <a:ea typeface="+mn-ea"/>
                <a:cs typeface="+mn-cs"/>
              </a:rPr>
              <a:t> nur im </a:t>
            </a:r>
            <a:r>
              <a:rPr lang="de-DE" sz="1200" kern="1200" baseline="0" dirty="0" err="1" smtClean="0">
                <a:solidFill>
                  <a:schemeClr val="tx1"/>
                </a:solidFill>
                <a:effectLst/>
                <a:latin typeface="+mn-lt"/>
                <a:ea typeface="+mn-ea"/>
                <a:cs typeface="+mn-cs"/>
              </a:rPr>
              <a:t>innenverhältniss</a:t>
            </a:r>
            <a:r>
              <a:rPr lang="de-DE" sz="1200" kern="1200" baseline="0" dirty="0" smtClean="0">
                <a:solidFill>
                  <a:schemeClr val="tx1"/>
                </a:solidFill>
                <a:effectLst/>
                <a:latin typeface="+mn-lt"/>
                <a:ea typeface="+mn-ea"/>
                <a:cs typeface="+mn-cs"/>
              </a:rPr>
              <a:t> nicht gegenüber dritten</a:t>
            </a:r>
          </a:p>
          <a:p>
            <a:endParaRPr lang="de-DE" sz="1200" kern="1200" dirty="0" smtClean="0">
              <a:solidFill>
                <a:schemeClr val="tx1"/>
              </a:solidFill>
              <a:effectLst/>
              <a:latin typeface="+mn-lt"/>
              <a:ea typeface="+mn-ea"/>
              <a:cs typeface="+mn-cs"/>
            </a:endParaRPr>
          </a:p>
          <a:p>
            <a:endParaRPr lang="de-DE" sz="1200" kern="1200" dirty="0" smtClean="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04BBBD7B-16D3-4C9D-86E0-67520521518E}" type="slidenum">
              <a:rPr lang="de-AT" smtClean="0"/>
              <a:t>12</a:t>
            </a:fld>
            <a:endParaRPr lang="de-AT"/>
          </a:p>
        </p:txBody>
      </p:sp>
    </p:spTree>
    <p:extLst>
      <p:ext uri="{BB962C8B-B14F-4D97-AF65-F5344CB8AC3E}">
        <p14:creationId xmlns:p14="http://schemas.microsoft.com/office/powerpoint/2010/main" val="538045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Dennoch möglich:</a:t>
            </a:r>
            <a:r>
              <a:rPr lang="de-AT" baseline="0" dirty="0" smtClean="0"/>
              <a:t> mit einer Spezialvollmacht</a:t>
            </a:r>
            <a:endParaRPr lang="de-AT" dirty="0"/>
          </a:p>
        </p:txBody>
      </p:sp>
      <p:sp>
        <p:nvSpPr>
          <p:cNvPr id="4" name="Foliennummernplatzhalter 3"/>
          <p:cNvSpPr>
            <a:spLocks noGrp="1"/>
          </p:cNvSpPr>
          <p:nvPr>
            <p:ph type="sldNum" sz="quarter" idx="10"/>
          </p:nvPr>
        </p:nvSpPr>
        <p:spPr/>
        <p:txBody>
          <a:bodyPr/>
          <a:lstStyle/>
          <a:p>
            <a:fld id="{04BBBD7B-16D3-4C9D-86E0-67520521518E}" type="slidenum">
              <a:rPr lang="de-AT" smtClean="0"/>
              <a:t>13</a:t>
            </a:fld>
            <a:endParaRPr lang="de-AT"/>
          </a:p>
        </p:txBody>
      </p:sp>
    </p:spTree>
    <p:extLst>
      <p:ext uri="{BB962C8B-B14F-4D97-AF65-F5344CB8AC3E}">
        <p14:creationId xmlns:p14="http://schemas.microsoft.com/office/powerpoint/2010/main" val="960292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smtClean="0">
                <a:solidFill>
                  <a:schemeClr val="tx1"/>
                </a:solidFill>
                <a:effectLst/>
                <a:latin typeface="+mn-lt"/>
                <a:ea typeface="+mn-ea"/>
                <a:cs typeface="+mn-cs"/>
              </a:rPr>
              <a:t>Damit Dritte einen rechtsgeschäftlichen Vertreter als Handlungsbevollmächtigten erkennen können -&gt; Zusatz</a:t>
            </a:r>
          </a:p>
          <a:p>
            <a:endParaRPr lang="de-AT" dirty="0" smtClean="0"/>
          </a:p>
          <a:p>
            <a:r>
              <a:rPr lang="de-AT" sz="1200" b="0" i="0" u="none" strike="noStrike" kern="1200" baseline="0" dirty="0" smtClean="0">
                <a:solidFill>
                  <a:schemeClr val="tx1"/>
                </a:solidFill>
                <a:latin typeface="+mn-lt"/>
                <a:ea typeface="+mn-ea"/>
                <a:cs typeface="+mn-cs"/>
              </a:rPr>
              <a:t>Handlungsvollmacht kann auch von nicht eingetragenen Unternehmen erteilt werden.</a:t>
            </a:r>
            <a:endParaRPr lang="de-AT" dirty="0"/>
          </a:p>
        </p:txBody>
      </p:sp>
      <p:sp>
        <p:nvSpPr>
          <p:cNvPr id="4" name="Foliennummernplatzhalter 3"/>
          <p:cNvSpPr>
            <a:spLocks noGrp="1"/>
          </p:cNvSpPr>
          <p:nvPr>
            <p:ph type="sldNum" sz="quarter" idx="10"/>
          </p:nvPr>
        </p:nvSpPr>
        <p:spPr/>
        <p:txBody>
          <a:bodyPr/>
          <a:lstStyle/>
          <a:p>
            <a:fld id="{04BBBD7B-16D3-4C9D-86E0-67520521518E}" type="slidenum">
              <a:rPr lang="de-AT" smtClean="0"/>
              <a:t>14</a:t>
            </a:fld>
            <a:endParaRPr lang="de-AT"/>
          </a:p>
        </p:txBody>
      </p:sp>
    </p:spTree>
    <p:extLst>
      <p:ext uri="{BB962C8B-B14F-4D97-AF65-F5344CB8AC3E}">
        <p14:creationId xmlns:p14="http://schemas.microsoft.com/office/powerpoint/2010/main" val="3506864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u="none" strike="noStrike" kern="1200" baseline="0" dirty="0" smtClean="0">
                <a:solidFill>
                  <a:schemeClr val="tx1"/>
                </a:solidFill>
                <a:latin typeface="+mn-lt"/>
                <a:ea typeface="+mn-ea"/>
                <a:cs typeface="+mn-cs"/>
              </a:rPr>
              <a:t>Die Handlungsvollmacht ist ebenfalls eine unternehmensrechtliche Vollmacht, die ein Unternehmer erteilen kann. Sie berechtigt grundsätzlich nur zur Vornahme von Geschäften, die in jenem Gewerbe, in dem der Unternehmer tätig ist, gewöhnlich vorkommen.</a:t>
            </a:r>
          </a:p>
          <a:p>
            <a:endParaRPr lang="de-AT" sz="1200" b="0" i="0" u="none" strike="noStrike" kern="1200" baseline="0" dirty="0" smtClean="0">
              <a:solidFill>
                <a:schemeClr val="tx1"/>
              </a:solidFill>
              <a:latin typeface="+mn-lt"/>
              <a:ea typeface="+mn-ea"/>
              <a:cs typeface="+mn-cs"/>
            </a:endParaRPr>
          </a:p>
          <a:p>
            <a:r>
              <a:rPr lang="de-AT" sz="1200" b="0" i="0" u="none" strike="noStrike" kern="1200" baseline="0" dirty="0" smtClean="0">
                <a:solidFill>
                  <a:schemeClr val="tx1"/>
                </a:solidFill>
                <a:latin typeface="+mn-lt"/>
                <a:ea typeface="+mn-ea"/>
                <a:cs typeface="+mn-cs"/>
              </a:rPr>
              <a:t>Die Handlungsvollmacht kann ausdrücklich oder schlüssig vom Unternehmer oder einem Prokuristen erteilt werden. Sie wird nicht in das Firmenbuch eingetragen.</a:t>
            </a:r>
            <a:endParaRPr lang="de-DE" sz="1200" b="1" kern="1200" dirty="0" smtClean="0">
              <a:solidFill>
                <a:schemeClr val="tx1"/>
              </a:solidFill>
              <a:effectLst/>
              <a:latin typeface="+mn-lt"/>
              <a:ea typeface="+mn-ea"/>
              <a:cs typeface="+mn-cs"/>
            </a:endParaRPr>
          </a:p>
          <a:p>
            <a:endParaRPr lang="de-DE" sz="1200" b="1" kern="1200" dirty="0" smtClean="0">
              <a:solidFill>
                <a:schemeClr val="tx1"/>
              </a:solidFill>
              <a:effectLst/>
              <a:latin typeface="+mn-lt"/>
              <a:ea typeface="+mn-ea"/>
              <a:cs typeface="+mn-cs"/>
            </a:endParaRPr>
          </a:p>
          <a:p>
            <a:r>
              <a:rPr lang="de-DE" sz="1200" b="1" kern="1200" dirty="0" smtClean="0">
                <a:solidFill>
                  <a:schemeClr val="tx1"/>
                </a:solidFill>
                <a:effectLst/>
                <a:latin typeface="+mn-lt"/>
                <a:ea typeface="+mn-ea"/>
                <a:cs typeface="+mn-cs"/>
              </a:rPr>
              <a:t>General</a:t>
            </a:r>
            <a:r>
              <a:rPr lang="de-DE" b="1" dirty="0" smtClean="0"/>
              <a:t>handlungs</a:t>
            </a:r>
            <a:r>
              <a:rPr lang="de-DE" sz="1200" b="1" kern="1200" dirty="0" smtClean="0">
                <a:solidFill>
                  <a:schemeClr val="tx1"/>
                </a:solidFill>
                <a:effectLst/>
                <a:latin typeface="+mn-lt"/>
                <a:ea typeface="+mn-ea"/>
                <a:cs typeface="+mn-cs"/>
              </a:rPr>
              <a:t>vollmacht</a:t>
            </a:r>
            <a:endParaRPr lang="de-AT"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Diese umfasst alle für das jeweilige Unternehmen gewöhnlichen Geschäfte </a:t>
            </a:r>
            <a:endParaRPr lang="de-AT" sz="1200" kern="1200" dirty="0" smtClean="0">
              <a:solidFill>
                <a:schemeClr val="tx1"/>
              </a:solidFill>
              <a:effectLst/>
              <a:latin typeface="+mn-lt"/>
              <a:ea typeface="+mn-ea"/>
              <a:cs typeface="+mn-cs"/>
            </a:endParaRPr>
          </a:p>
          <a:p>
            <a:r>
              <a:rPr lang="de-DE" sz="1200" b="1" kern="1200" dirty="0" smtClean="0">
                <a:solidFill>
                  <a:schemeClr val="tx1"/>
                </a:solidFill>
                <a:effectLst/>
                <a:latin typeface="+mn-lt"/>
                <a:ea typeface="+mn-ea"/>
                <a:cs typeface="+mn-cs"/>
              </a:rPr>
              <a:t>Art</a:t>
            </a:r>
            <a:r>
              <a:rPr lang="de-DE" b="1" dirty="0" smtClean="0"/>
              <a:t>handlungs</a:t>
            </a:r>
            <a:r>
              <a:rPr lang="de-DE" sz="1200" b="1" kern="1200" dirty="0" smtClean="0">
                <a:solidFill>
                  <a:schemeClr val="tx1"/>
                </a:solidFill>
                <a:effectLst/>
                <a:latin typeface="+mn-lt"/>
                <a:ea typeface="+mn-ea"/>
                <a:cs typeface="+mn-cs"/>
              </a:rPr>
              <a:t>vollmacht</a:t>
            </a:r>
            <a:endParaRPr lang="de-AT"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Sie umfasst nur bestimmte Arten von Geschäften, z.B. für den Einkäufer (er darf einkaufen), für den Kassier (darf kassieren) usw.</a:t>
            </a:r>
            <a:endParaRPr lang="de-AT" sz="1200" kern="1200" dirty="0" smtClean="0">
              <a:solidFill>
                <a:schemeClr val="tx1"/>
              </a:solidFill>
              <a:effectLst/>
              <a:latin typeface="+mn-lt"/>
              <a:ea typeface="+mn-ea"/>
              <a:cs typeface="+mn-cs"/>
            </a:endParaRPr>
          </a:p>
          <a:p>
            <a:r>
              <a:rPr lang="de-DE" sz="1200" b="1" kern="1200" dirty="0" smtClean="0">
                <a:solidFill>
                  <a:schemeClr val="tx1"/>
                </a:solidFill>
                <a:effectLst/>
                <a:latin typeface="+mn-lt"/>
                <a:ea typeface="+mn-ea"/>
                <a:cs typeface="+mn-cs"/>
              </a:rPr>
              <a:t>Spezialhandlungsvollmacht</a:t>
            </a:r>
            <a:endParaRPr lang="de-AT"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Ermächtigt nur zur Vornahme einer einzelnen, genau bestimmten Handlung (z.B. Kauf einer bestimmten Anlage auf einer Messe). Grundsätzlich auch Vorbereitung und Abwicklung</a:t>
            </a:r>
            <a:endParaRPr lang="de-AT" sz="1200" kern="1200" dirty="0" smtClean="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04BBBD7B-16D3-4C9D-86E0-67520521518E}" type="slidenum">
              <a:rPr lang="de-AT" smtClean="0"/>
              <a:t>15</a:t>
            </a:fld>
            <a:endParaRPr lang="de-AT"/>
          </a:p>
        </p:txBody>
      </p:sp>
    </p:spTree>
    <p:extLst>
      <p:ext uri="{BB962C8B-B14F-4D97-AF65-F5344CB8AC3E}">
        <p14:creationId xmlns:p14="http://schemas.microsoft.com/office/powerpoint/2010/main" val="1883300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u="none" strike="noStrike" kern="1200" baseline="0" dirty="0" smtClean="0">
                <a:solidFill>
                  <a:schemeClr val="tx1"/>
                </a:solidFill>
                <a:latin typeface="+mn-lt"/>
                <a:ea typeface="+mn-ea"/>
                <a:cs typeface="+mn-cs"/>
              </a:rPr>
              <a:t>Wenn es die Geschäfte gewöhnlich mit sich bringen, darf ein Handlungsbevollmächtigter einem anderen Voll-macht erteilen, die nur</a:t>
            </a:r>
          </a:p>
          <a:p>
            <a:r>
              <a:rPr lang="de-AT" sz="1200" b="1" i="0" u="none" strike="noStrike" kern="1200" baseline="0" dirty="0" smtClean="0">
                <a:solidFill>
                  <a:schemeClr val="tx1"/>
                </a:solidFill>
                <a:latin typeface="+mn-lt"/>
                <a:ea typeface="+mn-ea"/>
                <a:cs typeface="+mn-cs"/>
              </a:rPr>
              <a:t>einen Teil </a:t>
            </a:r>
            <a:r>
              <a:rPr lang="de-AT" sz="1200" b="0" i="0" u="none" strike="noStrike" kern="1200" baseline="0" dirty="0" smtClean="0">
                <a:solidFill>
                  <a:schemeClr val="tx1"/>
                </a:solidFill>
                <a:latin typeface="+mn-lt"/>
                <a:ea typeface="+mn-ea"/>
                <a:cs typeface="+mn-cs"/>
              </a:rPr>
              <a:t>der eigenen Vollmacht umfasst.</a:t>
            </a:r>
            <a:endParaRPr lang="de-AT" dirty="0"/>
          </a:p>
        </p:txBody>
      </p:sp>
      <p:sp>
        <p:nvSpPr>
          <p:cNvPr id="4" name="Foliennummernplatzhalter 3"/>
          <p:cNvSpPr>
            <a:spLocks noGrp="1"/>
          </p:cNvSpPr>
          <p:nvPr>
            <p:ph type="sldNum" sz="quarter" idx="10"/>
          </p:nvPr>
        </p:nvSpPr>
        <p:spPr/>
        <p:txBody>
          <a:bodyPr/>
          <a:lstStyle/>
          <a:p>
            <a:fld id="{04BBBD7B-16D3-4C9D-86E0-67520521518E}" type="slidenum">
              <a:rPr lang="de-AT" smtClean="0"/>
              <a:t>16</a:t>
            </a:fld>
            <a:endParaRPr lang="de-AT"/>
          </a:p>
        </p:txBody>
      </p:sp>
    </p:spTree>
    <p:extLst>
      <p:ext uri="{BB962C8B-B14F-4D97-AF65-F5344CB8AC3E}">
        <p14:creationId xmlns:p14="http://schemas.microsoft.com/office/powerpoint/2010/main" val="286199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04BBBD7B-16D3-4C9D-86E0-67520521518E}" type="slidenum">
              <a:rPr lang="de-AT" smtClean="0"/>
              <a:t>2</a:t>
            </a:fld>
            <a:endParaRPr lang="de-AT"/>
          </a:p>
        </p:txBody>
      </p:sp>
    </p:spTree>
    <p:extLst>
      <p:ext uri="{BB962C8B-B14F-4D97-AF65-F5344CB8AC3E}">
        <p14:creationId xmlns:p14="http://schemas.microsoft.com/office/powerpoint/2010/main" val="3351519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r>
              <a:rPr lang="de-AT" dirty="0" smtClean="0"/>
              <a:t>Nicht nur tatsächliches</a:t>
            </a:r>
            <a:r>
              <a:rPr lang="de-AT" baseline="0" dirty="0" smtClean="0"/>
              <a:t> handeln -&gt; sondern auch rechtskräftiges, rechtsgültiges handeln.</a:t>
            </a:r>
          </a:p>
          <a:p>
            <a:endParaRPr lang="de-AT" baseline="0" dirty="0" smtClean="0"/>
          </a:p>
          <a:p>
            <a:r>
              <a:rPr lang="de-AT" baseline="0" dirty="0" smtClean="0"/>
              <a:t>Direkter (bzw. offener oder unmittelbarer Stellvertretung) – hier erläutert</a:t>
            </a:r>
          </a:p>
          <a:p>
            <a:r>
              <a:rPr lang="de-AT" baseline="0" dirty="0" smtClean="0"/>
              <a:t>Indirekte Stellvertretung (eigener Name, fremde Rechnung) </a:t>
            </a:r>
          </a:p>
          <a:p>
            <a:endParaRPr lang="de-AT" baseline="0" dirty="0" smtClean="0"/>
          </a:p>
          <a:p>
            <a:r>
              <a:rPr lang="de-AT" baseline="0" dirty="0" smtClean="0"/>
              <a:t>Dient zur Berechtigung oder Verpflichtungen des vertretenen</a:t>
            </a:r>
          </a:p>
          <a:p>
            <a:endParaRPr lang="de-AT" baseline="0" dirty="0" smtClean="0"/>
          </a:p>
          <a:p>
            <a:r>
              <a:rPr lang="de-AT" baseline="0" dirty="0" smtClean="0"/>
              <a:t>Umfang (nach bürgerlichen Recht) beliebig: z.B. betraglich, zeitlich, räumlich; </a:t>
            </a:r>
          </a:p>
          <a:p>
            <a:r>
              <a:rPr lang="de-AT" baseline="0" dirty="0" smtClean="0"/>
              <a:t>Geschäftlichen Umfeld: Konkretes Geschäft, Bestimmter Art von Geschäften, Sämtliche Geschäfte eines Unternehmens.</a:t>
            </a:r>
          </a:p>
          <a:p>
            <a:endParaRPr lang="de-AT" dirty="0" smtClean="0"/>
          </a:p>
          <a:p>
            <a:r>
              <a:rPr lang="de-AT" dirty="0" smtClean="0"/>
              <a:t>Kommen im privaten wie auch im Unternehmerischen Bereich vor.</a:t>
            </a:r>
          </a:p>
          <a:p>
            <a:endParaRPr lang="de-AT" baseline="0" dirty="0" smtClean="0"/>
          </a:p>
          <a:p>
            <a:r>
              <a:rPr lang="de-AT" baseline="0" dirty="0" smtClean="0"/>
              <a:t>Stellvertretungen, sprich Vornahme von Rechtgeschäften durch Vertreter, im Alltag fast nicht mehr wegzudenken. </a:t>
            </a:r>
            <a:br>
              <a:rPr lang="de-AT" baseline="0" dirty="0" smtClean="0"/>
            </a:br>
            <a:endParaRPr lang="de-AT" dirty="0" smtClean="0"/>
          </a:p>
          <a:p>
            <a:endParaRPr lang="de-AT" dirty="0"/>
          </a:p>
        </p:txBody>
      </p:sp>
      <p:sp>
        <p:nvSpPr>
          <p:cNvPr id="4" name="Foliennummernplatzhalter 3"/>
          <p:cNvSpPr>
            <a:spLocks noGrp="1"/>
          </p:cNvSpPr>
          <p:nvPr>
            <p:ph type="sldNum" sz="quarter" idx="10"/>
          </p:nvPr>
        </p:nvSpPr>
        <p:spPr/>
        <p:txBody>
          <a:bodyPr/>
          <a:lstStyle/>
          <a:p>
            <a:fld id="{04BBBD7B-16D3-4C9D-86E0-67520521518E}" type="slidenum">
              <a:rPr lang="de-AT" smtClean="0"/>
              <a:t>3</a:t>
            </a:fld>
            <a:endParaRPr lang="de-AT"/>
          </a:p>
        </p:txBody>
      </p:sp>
    </p:spTree>
    <p:extLst>
      <p:ext uri="{BB962C8B-B14F-4D97-AF65-F5344CB8AC3E}">
        <p14:creationId xmlns:p14="http://schemas.microsoft.com/office/powerpoint/2010/main" val="3702393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04BBBD7B-16D3-4C9D-86E0-67520521518E}" type="slidenum">
              <a:rPr lang="de-AT" smtClean="0"/>
              <a:t>4</a:t>
            </a:fld>
            <a:endParaRPr lang="de-AT"/>
          </a:p>
        </p:txBody>
      </p:sp>
    </p:spTree>
    <p:extLst>
      <p:ext uri="{BB962C8B-B14F-4D97-AF65-F5344CB8AC3E}">
        <p14:creationId xmlns:p14="http://schemas.microsoft.com/office/powerpoint/2010/main" val="772292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r>
              <a:rPr lang="de-AT" dirty="0" smtClean="0"/>
              <a:t>Bei Verpflichtungen oder Berechtigungen</a:t>
            </a:r>
            <a:r>
              <a:rPr lang="de-AT" baseline="0" dirty="0" smtClean="0"/>
              <a:t> des Vertretenen</a:t>
            </a:r>
          </a:p>
          <a:p>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sz="1200" b="1" i="0" kern="1200" dirty="0" smtClean="0">
                <a:solidFill>
                  <a:schemeClr val="tx1"/>
                </a:solidFill>
                <a:effectLst/>
                <a:latin typeface="+mn-lt"/>
                <a:ea typeface="+mn-ea"/>
                <a:cs typeface="+mn-cs"/>
              </a:rPr>
              <a:t>§ 1008.</a:t>
            </a:r>
            <a:r>
              <a:rPr lang="de-AT" sz="1200" b="0" i="0" kern="1200" dirty="0" smtClean="0">
                <a:solidFill>
                  <a:schemeClr val="tx1"/>
                </a:solidFill>
                <a:effectLst/>
                <a:latin typeface="+mn-lt"/>
                <a:ea typeface="+mn-ea"/>
                <a:cs typeface="+mn-cs"/>
              </a:rPr>
              <a:t> Folgende Geschäfte: Wenn im Nahmen eines Andern Sachen veräußert, oder </a:t>
            </a:r>
            <a:r>
              <a:rPr lang="de-AT" sz="1200" b="0" i="0" kern="1200" dirty="0" err="1" smtClean="0">
                <a:solidFill>
                  <a:schemeClr val="tx1"/>
                </a:solidFill>
                <a:effectLst/>
                <a:latin typeface="+mn-lt"/>
                <a:ea typeface="+mn-ea"/>
                <a:cs typeface="+mn-cs"/>
              </a:rPr>
              <a:t>entgeldlich</a:t>
            </a:r>
            <a:r>
              <a:rPr lang="de-AT" sz="1200" b="0" i="0" kern="1200" dirty="0" smtClean="0">
                <a:solidFill>
                  <a:schemeClr val="tx1"/>
                </a:solidFill>
                <a:effectLst/>
                <a:latin typeface="+mn-lt"/>
                <a:ea typeface="+mn-ea"/>
                <a:cs typeface="+mn-cs"/>
              </a:rPr>
              <a:t> übernommen; Anleihen oder Darleihen geschlossen; Geld oder </a:t>
            </a:r>
            <a:r>
              <a:rPr lang="de-AT" sz="1200" b="0" i="0" kern="1200" dirty="0" err="1" smtClean="0">
                <a:solidFill>
                  <a:schemeClr val="tx1"/>
                </a:solidFill>
                <a:effectLst/>
                <a:latin typeface="+mn-lt"/>
                <a:ea typeface="+mn-ea"/>
                <a:cs typeface="+mn-cs"/>
              </a:rPr>
              <a:t>Geldeswerth</a:t>
            </a:r>
            <a:r>
              <a:rPr lang="de-AT" sz="1200" b="0" i="0" kern="1200" dirty="0" smtClean="0">
                <a:solidFill>
                  <a:schemeClr val="tx1"/>
                </a:solidFill>
                <a:effectLst/>
                <a:latin typeface="+mn-lt"/>
                <a:ea typeface="+mn-ea"/>
                <a:cs typeface="+mn-cs"/>
              </a:rPr>
              <a:t> erhoben; </a:t>
            </a:r>
            <a:r>
              <a:rPr lang="de-AT" sz="1200" b="0" i="0" kern="1200" dirty="0" err="1" smtClean="0">
                <a:solidFill>
                  <a:schemeClr val="tx1"/>
                </a:solidFill>
                <a:effectLst/>
                <a:latin typeface="+mn-lt"/>
                <a:ea typeface="+mn-ea"/>
                <a:cs typeface="+mn-cs"/>
              </a:rPr>
              <a:t>Processe</a:t>
            </a:r>
            <a:r>
              <a:rPr lang="de-AT" sz="1200" b="0" i="0" kern="1200" dirty="0" smtClean="0">
                <a:solidFill>
                  <a:schemeClr val="tx1"/>
                </a:solidFill>
                <a:effectLst/>
                <a:latin typeface="+mn-lt"/>
                <a:ea typeface="+mn-ea"/>
                <a:cs typeface="+mn-cs"/>
              </a:rPr>
              <a:t> anhängig gemacht; Eide aufgetragen, angenommen oder zurückgeschoben, oder Vergleiche getroffen werden sollen, erfordern eine besondere, auf diese Gattungen der Geschäfte lautende Vollmacht. Wenn aber eine Erbschaft unbedingt angenommen oder ausgeschlagen; Gesellschaftsverträge errichtet; Schenkungen gemacht; das </a:t>
            </a:r>
            <a:r>
              <a:rPr lang="de-AT" sz="1200" b="0" i="0" kern="1200" dirty="0" err="1" smtClean="0">
                <a:solidFill>
                  <a:schemeClr val="tx1"/>
                </a:solidFill>
                <a:effectLst/>
                <a:latin typeface="+mn-lt"/>
                <a:ea typeface="+mn-ea"/>
                <a:cs typeface="+mn-cs"/>
              </a:rPr>
              <a:t>Befugniß</a:t>
            </a:r>
            <a:r>
              <a:rPr lang="de-AT" sz="1200" b="0" i="0" kern="1200" dirty="0" smtClean="0">
                <a:solidFill>
                  <a:schemeClr val="tx1"/>
                </a:solidFill>
                <a:effectLst/>
                <a:latin typeface="+mn-lt"/>
                <a:ea typeface="+mn-ea"/>
                <a:cs typeface="+mn-cs"/>
              </a:rPr>
              <a:t>, einen Schiedsrichter zu wählen, eingeräumt, oder Rechte </a:t>
            </a:r>
            <a:r>
              <a:rPr lang="de-AT" sz="1200" b="0" i="0" kern="1200" dirty="0" err="1" smtClean="0">
                <a:solidFill>
                  <a:schemeClr val="tx1"/>
                </a:solidFill>
                <a:effectLst/>
                <a:latin typeface="+mn-lt"/>
                <a:ea typeface="+mn-ea"/>
                <a:cs typeface="+mn-cs"/>
              </a:rPr>
              <a:t>unentgeldlich</a:t>
            </a:r>
            <a:r>
              <a:rPr lang="de-AT" sz="1200" b="0" i="0" kern="1200" dirty="0" smtClean="0">
                <a:solidFill>
                  <a:schemeClr val="tx1"/>
                </a:solidFill>
                <a:effectLst/>
                <a:latin typeface="+mn-lt"/>
                <a:ea typeface="+mn-ea"/>
                <a:cs typeface="+mn-cs"/>
              </a:rPr>
              <a:t> aufgegeben werden sollen; ist eine besondere, auf das einzelne Geschäft ausgestellte Vollmacht </a:t>
            </a:r>
            <a:r>
              <a:rPr lang="de-AT" sz="1200" b="0" i="0" kern="1200" dirty="0" err="1" smtClean="0">
                <a:solidFill>
                  <a:schemeClr val="tx1"/>
                </a:solidFill>
                <a:effectLst/>
                <a:latin typeface="+mn-lt"/>
                <a:ea typeface="+mn-ea"/>
                <a:cs typeface="+mn-cs"/>
              </a:rPr>
              <a:t>nothwendig</a:t>
            </a:r>
            <a:r>
              <a:rPr lang="de-AT" sz="1200" b="0" i="0" kern="1200" dirty="0" smtClean="0">
                <a:solidFill>
                  <a:schemeClr val="tx1"/>
                </a:solidFill>
                <a:effectLst/>
                <a:latin typeface="+mn-lt"/>
                <a:ea typeface="+mn-ea"/>
                <a:cs typeface="+mn-cs"/>
              </a:rPr>
              <a:t>. Allgemeine, selbst unbeschränkte Vollmachten sind in diesen Fällen nur hinreichend, wenn die Gattung des Geschäftes in der Vollmacht </a:t>
            </a:r>
            <a:r>
              <a:rPr lang="de-AT" sz="1200" b="0" i="0" kern="1200" dirty="0" err="1" smtClean="0">
                <a:solidFill>
                  <a:schemeClr val="tx1"/>
                </a:solidFill>
                <a:effectLst/>
                <a:latin typeface="+mn-lt"/>
                <a:ea typeface="+mn-ea"/>
                <a:cs typeface="+mn-cs"/>
              </a:rPr>
              <a:t>ausgedrücket</a:t>
            </a:r>
            <a:r>
              <a:rPr lang="de-AT" sz="1200" b="0" i="0" kern="1200" dirty="0" smtClean="0">
                <a:solidFill>
                  <a:schemeClr val="tx1"/>
                </a:solidFill>
                <a:effectLst/>
                <a:latin typeface="+mn-lt"/>
                <a:ea typeface="+mn-ea"/>
                <a:cs typeface="+mn-cs"/>
              </a:rPr>
              <a:t> worden ist.</a:t>
            </a:r>
          </a:p>
          <a:p>
            <a:endParaRPr lang="de-AT" dirty="0"/>
          </a:p>
        </p:txBody>
      </p:sp>
      <p:sp>
        <p:nvSpPr>
          <p:cNvPr id="4" name="Foliennummernplatzhalter 3"/>
          <p:cNvSpPr>
            <a:spLocks noGrp="1"/>
          </p:cNvSpPr>
          <p:nvPr>
            <p:ph type="sldNum" sz="quarter" idx="10"/>
          </p:nvPr>
        </p:nvSpPr>
        <p:spPr/>
        <p:txBody>
          <a:bodyPr/>
          <a:lstStyle/>
          <a:p>
            <a:fld id="{04BBBD7B-16D3-4C9D-86E0-67520521518E}" type="slidenum">
              <a:rPr lang="de-AT" smtClean="0"/>
              <a:t>5</a:t>
            </a:fld>
            <a:endParaRPr lang="de-AT"/>
          </a:p>
        </p:txBody>
      </p:sp>
    </p:spTree>
    <p:extLst>
      <p:ext uri="{BB962C8B-B14F-4D97-AF65-F5344CB8AC3E}">
        <p14:creationId xmlns:p14="http://schemas.microsoft.com/office/powerpoint/2010/main" val="4274761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Gerichtlich: z.B. Bei Entmündigung</a:t>
            </a:r>
            <a:r>
              <a:rPr lang="de-AT" baseline="0" dirty="0" smtClean="0"/>
              <a:t> im Rahmen einer </a:t>
            </a:r>
            <a:r>
              <a:rPr lang="de-AT" baseline="0" dirty="0" err="1" smtClean="0"/>
              <a:t>Sachwalterschaft</a:t>
            </a:r>
            <a:r>
              <a:rPr lang="de-AT" baseline="0" dirty="0" smtClean="0"/>
              <a:t>, </a:t>
            </a:r>
          </a:p>
          <a:p>
            <a:r>
              <a:rPr lang="de-AT" baseline="0" dirty="0" smtClean="0"/>
              <a:t>-&gt; Ist volljähriger nicht in der Lage bestimmte Angelegenheiten ohne Gefahr, für sich selbst zu erledigen wird (meistens gerichtlich) ein Sachwalter bestellt.</a:t>
            </a:r>
          </a:p>
          <a:p>
            <a:endParaRPr lang="de-AT" baseline="0" dirty="0" smtClean="0"/>
          </a:p>
          <a:p>
            <a:r>
              <a:rPr lang="de-AT" baseline="0" dirty="0" smtClean="0"/>
              <a:t>Gesetz: Vertretung von Kindern durch deren Eltern; z.B. Kaufwunsch des Kindes (&lt;14 J) für ein Fahrrad, da nicht geschäftsfähig müssen es rechtlich gesehen Eltern kaufen.</a:t>
            </a:r>
            <a:endParaRPr lang="de-AT" dirty="0"/>
          </a:p>
        </p:txBody>
      </p:sp>
      <p:sp>
        <p:nvSpPr>
          <p:cNvPr id="4" name="Foliennummernplatzhalter 3"/>
          <p:cNvSpPr>
            <a:spLocks noGrp="1"/>
          </p:cNvSpPr>
          <p:nvPr>
            <p:ph type="sldNum" sz="quarter" idx="10"/>
          </p:nvPr>
        </p:nvSpPr>
        <p:spPr/>
        <p:txBody>
          <a:bodyPr/>
          <a:lstStyle/>
          <a:p>
            <a:fld id="{04BBBD7B-16D3-4C9D-86E0-67520521518E}" type="slidenum">
              <a:rPr lang="de-AT" smtClean="0"/>
              <a:t>6</a:t>
            </a:fld>
            <a:endParaRPr lang="de-AT"/>
          </a:p>
        </p:txBody>
      </p:sp>
    </p:spTree>
    <p:extLst>
      <p:ext uri="{BB962C8B-B14F-4D97-AF65-F5344CB8AC3E}">
        <p14:creationId xmlns:p14="http://schemas.microsoft.com/office/powerpoint/2010/main" val="51263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Jeder</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Ist aber keineswegs eine Verpflichtung des Stellvertreters.</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sz="1200" b="0" i="0" u="none" strike="noStrike" kern="1200" baseline="0" dirty="0" smtClean="0">
                <a:solidFill>
                  <a:schemeClr val="tx1"/>
                </a:solidFill>
                <a:latin typeface="+mn-lt"/>
                <a:ea typeface="+mn-ea"/>
                <a:cs typeface="+mn-cs"/>
              </a:rPr>
              <a:t>Der Bevollmächtigte übernimmt keine Verpflichtung, daher muss er nicht zustimmen, sondern nur von der Vollmacht wissen.</a:t>
            </a:r>
          </a:p>
          <a:p>
            <a:pPr marL="0" marR="0" indent="0" algn="l" defTabSz="914400" rtl="0" eaLnBrk="1" fontAlgn="auto" latinLnBrk="0" hangingPunct="1">
              <a:lnSpc>
                <a:spcPct val="100000"/>
              </a:lnSpc>
              <a:spcBef>
                <a:spcPts val="0"/>
              </a:spcBef>
              <a:spcAft>
                <a:spcPts val="0"/>
              </a:spcAft>
              <a:buClrTx/>
              <a:buSzTx/>
              <a:buFontTx/>
              <a:buNone/>
              <a:tabLst/>
              <a:defRPr/>
            </a:pPr>
            <a:endParaRPr lang="de-AT"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de-AT" sz="1200" b="0" i="0" u="none" strike="noStrike" kern="1200" baseline="0" dirty="0" smtClean="0">
                <a:solidFill>
                  <a:schemeClr val="tx1"/>
                </a:solidFill>
                <a:latin typeface="+mn-lt"/>
                <a:ea typeface="+mn-ea"/>
                <a:cs typeface="+mn-cs"/>
              </a:rPr>
              <a:t>Ist solch eine Verpflichtung gewünscht -&gt; </a:t>
            </a:r>
            <a:r>
              <a:rPr lang="de-AT" sz="1200" b="1" i="0" u="none" strike="noStrike" kern="1200" baseline="0" dirty="0" smtClean="0">
                <a:solidFill>
                  <a:schemeClr val="tx1"/>
                </a:solidFill>
                <a:latin typeface="+mn-lt"/>
                <a:ea typeface="+mn-ea"/>
                <a:cs typeface="+mn-cs"/>
              </a:rPr>
              <a:t>Auftrag</a:t>
            </a:r>
            <a:r>
              <a:rPr lang="de-AT" sz="1200" b="0" i="0" u="none" strike="noStrike" kern="1200" baseline="0" dirty="0" smtClean="0">
                <a:solidFill>
                  <a:schemeClr val="tx1"/>
                </a:solidFill>
                <a:latin typeface="+mn-lt"/>
                <a:ea typeface="+mn-ea"/>
                <a:cs typeface="+mn-cs"/>
              </a:rPr>
              <a:t> erteilen</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Angenommener Auftrag: Verpflichtet Beauftragten für Auftraggeber tätig zu werden.</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1" i="0" baseline="0" dirty="0" smtClean="0"/>
              <a:t>Ermächtigung</a:t>
            </a:r>
            <a:r>
              <a:rPr lang="de-AT" baseline="0" dirty="0" smtClean="0"/>
              <a:t>: Erlaubnis an Dritte; Ermächtigte handelt im eigenen Namen, nicht in </a:t>
            </a:r>
            <a:r>
              <a:rPr lang="de-AT" baseline="0" dirty="0" err="1" smtClean="0"/>
              <a:t>femden</a:t>
            </a: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1" baseline="0" dirty="0" smtClean="0"/>
              <a:t>Abtretung</a:t>
            </a:r>
            <a:r>
              <a:rPr lang="de-AT" baseline="0" dirty="0" smtClean="0"/>
              <a:t>: Geht </a:t>
            </a:r>
            <a:r>
              <a:rPr lang="de-AT" baseline="0" dirty="0" smtClean="0"/>
              <a:t>die Inhaberschaft </a:t>
            </a:r>
            <a:r>
              <a:rPr lang="de-AT" baseline="0" dirty="0" smtClean="0"/>
              <a:t>des Recht auf den Dritten über. </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endParaRPr lang="de-AT" dirty="0" smtClean="0"/>
          </a:p>
          <a:p>
            <a:endParaRPr lang="de-AT" dirty="0"/>
          </a:p>
        </p:txBody>
      </p:sp>
      <p:sp>
        <p:nvSpPr>
          <p:cNvPr id="4" name="Foliennummernplatzhalter 3"/>
          <p:cNvSpPr>
            <a:spLocks noGrp="1"/>
          </p:cNvSpPr>
          <p:nvPr>
            <p:ph type="sldNum" sz="quarter" idx="10"/>
          </p:nvPr>
        </p:nvSpPr>
        <p:spPr/>
        <p:txBody>
          <a:bodyPr/>
          <a:lstStyle/>
          <a:p>
            <a:fld id="{04BBBD7B-16D3-4C9D-86E0-67520521518E}" type="slidenum">
              <a:rPr lang="de-AT" smtClean="0"/>
              <a:t>7</a:t>
            </a:fld>
            <a:endParaRPr lang="de-AT"/>
          </a:p>
        </p:txBody>
      </p:sp>
    </p:spTree>
    <p:extLst>
      <p:ext uri="{BB962C8B-B14F-4D97-AF65-F5344CB8AC3E}">
        <p14:creationId xmlns:p14="http://schemas.microsoft.com/office/powerpoint/2010/main" val="421798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Von jedermann (logischerweise auch von Nichtunternehmern)</a:t>
            </a:r>
          </a:p>
          <a:p>
            <a:endParaRPr lang="de-AT" dirty="0" smtClean="0"/>
          </a:p>
          <a:p>
            <a:r>
              <a:rPr lang="de-AT" dirty="0" smtClean="0"/>
              <a:t>Unterscheidung</a:t>
            </a:r>
            <a:r>
              <a:rPr lang="de-AT" baseline="0" dirty="0" smtClean="0"/>
              <a:t> je nach Art der Vollmacht in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AT" baseline="0" dirty="0" smtClean="0"/>
              <a:t>Generalvollmacht (berechtigt für sämtliche Geschäfte des Vollmachtgebers tätig zu werden)</a:t>
            </a:r>
          </a:p>
          <a:p>
            <a:pPr marL="171450" indent="-171450">
              <a:buFont typeface="Arial" panose="020B0604020202020204" pitchFamily="34" charset="0"/>
              <a:buChar char="•"/>
            </a:pPr>
            <a:r>
              <a:rPr lang="de-AT" baseline="0" dirty="0" smtClean="0"/>
              <a:t>Artvollmacht (berechtigt eine bestimmte Art von Geschäften durchzuführen) – Zahlungen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AT" baseline="0" dirty="0" smtClean="0"/>
              <a:t>Spezialvollmacht (berechtigt ein konkretes Geschäft durchzuführen) – Anmeldung eines Autos</a:t>
            </a:r>
          </a:p>
          <a:p>
            <a:pPr marL="0" indent="0">
              <a:buFont typeface="Arial" panose="020B0604020202020204" pitchFamily="34" charset="0"/>
              <a:buNone/>
            </a:pPr>
            <a:endParaRPr lang="de-AT" baseline="0" dirty="0" smtClean="0"/>
          </a:p>
          <a:p>
            <a:pPr marL="171450" indent="-171450">
              <a:buFont typeface="Arial" panose="020B0604020202020204" pitchFamily="34" charset="0"/>
              <a:buChar char="•"/>
            </a:pPr>
            <a:endParaRPr lang="de-AT" baseline="0" dirty="0" smtClean="0"/>
          </a:p>
          <a:p>
            <a:pPr marL="0" indent="0">
              <a:buFont typeface="Arial" panose="020B0604020202020204" pitchFamily="34" charset="0"/>
              <a:buNone/>
            </a:pPr>
            <a:r>
              <a:rPr lang="de-AT" baseline="0" dirty="0" smtClean="0"/>
              <a:t>Gefahr bei dieser:</a:t>
            </a:r>
          </a:p>
          <a:p>
            <a:pPr marL="171450" indent="-171450">
              <a:buFont typeface="Arial" panose="020B0604020202020204" pitchFamily="34" charset="0"/>
              <a:buChar char="•"/>
            </a:pPr>
            <a:r>
              <a:rPr lang="de-AT" baseline="0" dirty="0" smtClean="0"/>
              <a:t>Vertretung in jeder (!) Angelegenheit, Gerade bei kurzer Generalvollmacht werden evtl. Details bevollmächtigt.</a:t>
            </a:r>
          </a:p>
          <a:p>
            <a:pPr marL="171450" indent="-171450">
              <a:buFont typeface="Arial" panose="020B0604020202020204" pitchFamily="34" charset="0"/>
              <a:buChar char="•"/>
            </a:pPr>
            <a:r>
              <a:rPr lang="de-AT" baseline="0" dirty="0" smtClean="0"/>
              <a:t>Sollte immer mit Befristung ausgestellt werden.</a:t>
            </a:r>
          </a:p>
          <a:p>
            <a:pPr marL="0" indent="0">
              <a:buFont typeface="Arial" panose="020B0604020202020204" pitchFamily="34" charset="0"/>
              <a:buNone/>
            </a:pPr>
            <a:r>
              <a:rPr lang="de-AT" baseline="0" dirty="0" smtClean="0"/>
              <a:t>	</a:t>
            </a:r>
          </a:p>
          <a:p>
            <a:pPr marL="171450" indent="-171450">
              <a:buFont typeface="Arial" panose="020B0604020202020204" pitchFamily="34" charset="0"/>
              <a:buChar char="•"/>
            </a:pPr>
            <a:endParaRPr lang="de-AT" baseline="0" dirty="0" smtClean="0"/>
          </a:p>
          <a:p>
            <a:pPr marL="171450" indent="-171450">
              <a:buFont typeface="Arial" panose="020B0604020202020204" pitchFamily="34" charset="0"/>
              <a:buChar char="•"/>
            </a:pPr>
            <a:endParaRPr lang="de-AT" baseline="0" dirty="0" smtClean="0"/>
          </a:p>
          <a:p>
            <a:pPr marL="171450" indent="-171450">
              <a:buFont typeface="Arial" panose="020B0604020202020204" pitchFamily="34" charset="0"/>
              <a:buChar char="•"/>
            </a:pPr>
            <a:endParaRPr lang="de-AT" baseline="0" dirty="0" smtClean="0"/>
          </a:p>
        </p:txBody>
      </p:sp>
      <p:sp>
        <p:nvSpPr>
          <p:cNvPr id="4" name="Foliennummernplatzhalter 3"/>
          <p:cNvSpPr>
            <a:spLocks noGrp="1"/>
          </p:cNvSpPr>
          <p:nvPr>
            <p:ph type="sldNum" sz="quarter" idx="10"/>
          </p:nvPr>
        </p:nvSpPr>
        <p:spPr/>
        <p:txBody>
          <a:bodyPr/>
          <a:lstStyle/>
          <a:p>
            <a:fld id="{04BBBD7B-16D3-4C9D-86E0-67520521518E}" type="slidenum">
              <a:rPr lang="de-AT" smtClean="0"/>
              <a:t>8</a:t>
            </a:fld>
            <a:endParaRPr lang="de-AT"/>
          </a:p>
        </p:txBody>
      </p:sp>
    </p:spTree>
    <p:extLst>
      <p:ext uri="{BB962C8B-B14F-4D97-AF65-F5344CB8AC3E}">
        <p14:creationId xmlns:p14="http://schemas.microsoft.com/office/powerpoint/2010/main" val="344631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Die </a:t>
            </a:r>
            <a:r>
              <a:rPr lang="de-DE" sz="1200" b="1" kern="1200" dirty="0" smtClean="0">
                <a:solidFill>
                  <a:schemeClr val="tx1"/>
                </a:solidFill>
                <a:effectLst/>
                <a:latin typeface="+mn-lt"/>
                <a:ea typeface="+mn-ea"/>
                <a:cs typeface="+mn-cs"/>
              </a:rPr>
              <a:t>Prokura</a:t>
            </a:r>
            <a:r>
              <a:rPr lang="de-DE" sz="1200" kern="1200" dirty="0" smtClean="0">
                <a:solidFill>
                  <a:schemeClr val="tx1"/>
                </a:solidFill>
                <a:effectLst/>
                <a:latin typeface="+mn-lt"/>
                <a:ea typeface="+mn-ea"/>
                <a:cs typeface="+mn-cs"/>
              </a:rPr>
              <a:t> ist eine</a:t>
            </a:r>
            <a:endParaRPr lang="de-AT"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de-DE" sz="1200" kern="1200" dirty="0" smtClean="0">
                <a:solidFill>
                  <a:schemeClr val="tx1"/>
                </a:solidFill>
                <a:effectLst/>
                <a:latin typeface="+mn-lt"/>
                <a:ea typeface="+mn-ea"/>
                <a:cs typeface="+mn-cs"/>
              </a:rPr>
              <a:t>im Firmenbuch eingetragene</a:t>
            </a:r>
            <a:endParaRPr lang="de-AT"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de-DE" sz="1200" kern="1200" dirty="0" smtClean="0">
                <a:solidFill>
                  <a:schemeClr val="tx1"/>
                </a:solidFill>
                <a:effectLst/>
                <a:latin typeface="+mn-lt"/>
                <a:ea typeface="+mn-ea"/>
                <a:cs typeface="+mn-cs"/>
              </a:rPr>
              <a:t>in ihrem Umfang gesetzlich festgelegte</a:t>
            </a:r>
            <a:endParaRPr lang="de-AT"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de-DE" sz="1200" kern="1200" dirty="0" smtClean="0">
                <a:solidFill>
                  <a:schemeClr val="tx1"/>
                </a:solidFill>
                <a:effectLst/>
                <a:latin typeface="+mn-lt"/>
                <a:ea typeface="+mn-ea"/>
                <a:cs typeface="+mn-cs"/>
              </a:rPr>
              <a:t>unbeschränkte (alle Belange des Unternehmens umfassende)</a:t>
            </a:r>
            <a:endParaRPr lang="de-AT"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Vollmacht, die </a:t>
            </a:r>
            <a:r>
              <a:rPr lang="de-DE" sz="1200" b="1" kern="1200" dirty="0" smtClean="0">
                <a:solidFill>
                  <a:schemeClr val="tx1"/>
                </a:solidFill>
                <a:effectLst/>
                <a:latin typeface="+mn-lt"/>
                <a:ea typeface="+mn-ea"/>
                <a:cs typeface="+mn-cs"/>
              </a:rPr>
              <a:t>nur von einem </a:t>
            </a:r>
            <a:r>
              <a:rPr lang="de-DE" sz="1200" b="1" kern="1200" dirty="0" err="1" smtClean="0">
                <a:solidFill>
                  <a:schemeClr val="tx1"/>
                </a:solidFill>
                <a:effectLst/>
                <a:latin typeface="+mn-lt"/>
                <a:ea typeface="+mn-ea"/>
                <a:cs typeface="+mn-cs"/>
              </a:rPr>
              <a:t>eU</a:t>
            </a:r>
            <a:r>
              <a:rPr lang="de-DE" sz="1200" b="1" kern="1200" dirty="0" smtClean="0">
                <a:solidFill>
                  <a:schemeClr val="tx1"/>
                </a:solidFill>
                <a:effectLst/>
                <a:latin typeface="+mn-lt"/>
                <a:ea typeface="+mn-ea"/>
                <a:cs typeface="+mn-cs"/>
              </a:rPr>
              <a:t> erteilt</a:t>
            </a:r>
            <a:r>
              <a:rPr lang="de-DE" sz="1200" kern="1200" dirty="0" smtClean="0">
                <a:solidFill>
                  <a:schemeClr val="tx1"/>
                </a:solidFill>
                <a:effectLst/>
                <a:latin typeface="+mn-lt"/>
                <a:ea typeface="+mn-ea"/>
                <a:cs typeface="+mn-cs"/>
              </a:rPr>
              <a:t> werden kann.</a:t>
            </a:r>
            <a:endParaRPr lang="de-AT" sz="1200" kern="1200" dirty="0" smtClean="0">
              <a:solidFill>
                <a:schemeClr val="tx1"/>
              </a:solidFill>
              <a:effectLst/>
              <a:latin typeface="+mn-lt"/>
              <a:ea typeface="+mn-ea"/>
              <a:cs typeface="+mn-cs"/>
            </a:endParaRPr>
          </a:p>
          <a:p>
            <a:pPr marL="0" indent="0">
              <a:buFont typeface="Arial" panose="020B0604020202020204" pitchFamily="34" charset="0"/>
              <a:buNone/>
            </a:pPr>
            <a:endParaRPr lang="de-AT" b="1" dirty="0" smtClean="0"/>
          </a:p>
          <a:p>
            <a:pPr marL="0" indent="0">
              <a:buFont typeface="Arial" panose="020B0604020202020204" pitchFamily="34" charset="0"/>
              <a:buNone/>
            </a:pPr>
            <a:r>
              <a:rPr lang="de-AT" b="1" dirty="0" smtClean="0"/>
              <a:t>Handlungsvollmacht</a:t>
            </a:r>
            <a:endParaRPr lang="de-AT" b="1" dirty="0" smtClean="0"/>
          </a:p>
          <a:p>
            <a:r>
              <a:rPr lang="de-DE" sz="1200" kern="1200" dirty="0" smtClean="0">
                <a:solidFill>
                  <a:schemeClr val="tx1"/>
                </a:solidFill>
                <a:effectLst/>
                <a:latin typeface="+mn-lt"/>
                <a:ea typeface="+mn-ea"/>
                <a:cs typeface="+mn-cs"/>
              </a:rPr>
              <a:t>berechtigt zu Geschäften, die ein Unternehmen </a:t>
            </a:r>
            <a:r>
              <a:rPr lang="de-DE" sz="1200" b="1" kern="1200" dirty="0" smtClean="0">
                <a:solidFill>
                  <a:schemeClr val="tx1"/>
                </a:solidFill>
                <a:effectLst/>
                <a:latin typeface="+mn-lt"/>
                <a:ea typeface="+mn-ea"/>
                <a:cs typeface="+mn-cs"/>
              </a:rPr>
              <a:t>gewöhnlich</a:t>
            </a:r>
            <a:r>
              <a:rPr lang="de-DE" sz="1200" kern="1200" dirty="0" smtClean="0">
                <a:solidFill>
                  <a:schemeClr val="tx1"/>
                </a:solidFill>
                <a:effectLst/>
                <a:latin typeface="+mn-lt"/>
                <a:ea typeface="+mn-ea"/>
                <a:cs typeface="+mn-cs"/>
              </a:rPr>
              <a:t> mit sich bringt. Sie muss </a:t>
            </a:r>
            <a:r>
              <a:rPr lang="de-DE" sz="1200" b="1" kern="1200" dirty="0" smtClean="0">
                <a:solidFill>
                  <a:schemeClr val="tx1"/>
                </a:solidFill>
                <a:effectLst/>
                <a:latin typeface="+mn-lt"/>
                <a:ea typeface="+mn-ea"/>
                <a:cs typeface="+mn-cs"/>
              </a:rPr>
              <a:t>nicht ausdrücklich </a:t>
            </a:r>
            <a:r>
              <a:rPr lang="de-DE" sz="1200" kern="1200" dirty="0" smtClean="0">
                <a:solidFill>
                  <a:schemeClr val="tx1"/>
                </a:solidFill>
                <a:effectLst/>
                <a:latin typeface="+mn-lt"/>
                <a:ea typeface="+mn-ea"/>
                <a:cs typeface="+mn-cs"/>
              </a:rPr>
              <a:t>erteilt werden, daher ist im Einzelfall zu klären, ob der Dienstnehmer richtig gehandelt hat.</a:t>
            </a:r>
            <a:endParaRPr lang="de-AT" dirty="0" smtClean="0"/>
          </a:p>
        </p:txBody>
      </p:sp>
      <p:sp>
        <p:nvSpPr>
          <p:cNvPr id="4" name="Foliennummernplatzhalter 3"/>
          <p:cNvSpPr>
            <a:spLocks noGrp="1"/>
          </p:cNvSpPr>
          <p:nvPr>
            <p:ph type="sldNum" sz="quarter" idx="10"/>
          </p:nvPr>
        </p:nvSpPr>
        <p:spPr/>
        <p:txBody>
          <a:bodyPr/>
          <a:lstStyle/>
          <a:p>
            <a:fld id="{04BBBD7B-16D3-4C9D-86E0-67520521518E}" type="slidenum">
              <a:rPr lang="de-AT" smtClean="0"/>
              <a:t>9</a:t>
            </a:fld>
            <a:endParaRPr lang="de-AT"/>
          </a:p>
        </p:txBody>
      </p:sp>
    </p:spTree>
    <p:extLst>
      <p:ext uri="{BB962C8B-B14F-4D97-AF65-F5344CB8AC3E}">
        <p14:creationId xmlns:p14="http://schemas.microsoft.com/office/powerpoint/2010/main" val="3701439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E8710861-915D-459F-BFC0-D49310867B2B}" type="datetime1">
              <a:rPr lang="de-AT" smtClean="0"/>
              <a:t>05.12.2014</a:t>
            </a:fld>
            <a:endParaRPr lang="de-AT"/>
          </a:p>
        </p:txBody>
      </p:sp>
      <p:sp>
        <p:nvSpPr>
          <p:cNvPr id="5" name="Footer Placeholder 4"/>
          <p:cNvSpPr>
            <a:spLocks noGrp="1"/>
          </p:cNvSpPr>
          <p:nvPr>
            <p:ph type="ftr" sz="quarter" idx="11"/>
          </p:nvPr>
        </p:nvSpPr>
        <p:spPr/>
        <p:txBody>
          <a:bodyPr/>
          <a:lstStyle/>
          <a:p>
            <a:r>
              <a:rPr lang="de-AT" smtClean="0"/>
              <a:t>Stellvertretung</a:t>
            </a:r>
            <a:endParaRPr lang="de-AT"/>
          </a:p>
        </p:txBody>
      </p:sp>
      <p:sp>
        <p:nvSpPr>
          <p:cNvPr id="6" name="Slide Number Placeholder 5"/>
          <p:cNvSpPr>
            <a:spLocks noGrp="1"/>
          </p:cNvSpPr>
          <p:nvPr>
            <p:ph type="sldNum" sz="quarter" idx="12"/>
          </p:nvPr>
        </p:nvSpPr>
        <p:spPr/>
        <p:txBody>
          <a:bodyPr/>
          <a:lstStyle/>
          <a:p>
            <a:fld id="{37BFBCF7-F2EF-4524-8BE2-AB65DBB3ADAD}" type="slidenum">
              <a:rPr lang="de-AT" smtClean="0"/>
              <a:t>‹Nr.›</a:t>
            </a:fld>
            <a:endParaRPr lang="de-AT"/>
          </a:p>
        </p:txBody>
      </p:sp>
    </p:spTree>
    <p:extLst>
      <p:ext uri="{BB962C8B-B14F-4D97-AF65-F5344CB8AC3E}">
        <p14:creationId xmlns:p14="http://schemas.microsoft.com/office/powerpoint/2010/main" val="1779289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09F189C7-59DA-4897-849F-F363F0D8A961}" type="datetime1">
              <a:rPr lang="de-AT" smtClean="0"/>
              <a:t>05.12.2014</a:t>
            </a:fld>
            <a:endParaRPr lang="de-AT"/>
          </a:p>
        </p:txBody>
      </p:sp>
      <p:sp>
        <p:nvSpPr>
          <p:cNvPr id="5" name="Footer Placeholder 4"/>
          <p:cNvSpPr>
            <a:spLocks noGrp="1"/>
          </p:cNvSpPr>
          <p:nvPr>
            <p:ph type="ftr" sz="quarter" idx="11"/>
          </p:nvPr>
        </p:nvSpPr>
        <p:spPr/>
        <p:txBody>
          <a:bodyPr/>
          <a:lstStyle/>
          <a:p>
            <a:r>
              <a:rPr lang="de-AT" smtClean="0"/>
              <a:t>Stellvertretung</a:t>
            </a:r>
            <a:endParaRPr lang="de-AT"/>
          </a:p>
        </p:txBody>
      </p:sp>
      <p:sp>
        <p:nvSpPr>
          <p:cNvPr id="6" name="Slide Number Placeholder 5"/>
          <p:cNvSpPr>
            <a:spLocks noGrp="1"/>
          </p:cNvSpPr>
          <p:nvPr>
            <p:ph type="sldNum" sz="quarter" idx="12"/>
          </p:nvPr>
        </p:nvSpPr>
        <p:spPr/>
        <p:txBody>
          <a:bodyPr/>
          <a:lstStyle/>
          <a:p>
            <a:fld id="{37BFBCF7-F2EF-4524-8BE2-AB65DBB3ADAD}" type="slidenum">
              <a:rPr lang="de-AT" smtClean="0"/>
              <a:t>‹Nr.›</a:t>
            </a:fld>
            <a:endParaRPr lang="de-AT"/>
          </a:p>
        </p:txBody>
      </p:sp>
    </p:spTree>
    <p:extLst>
      <p:ext uri="{BB962C8B-B14F-4D97-AF65-F5344CB8AC3E}">
        <p14:creationId xmlns:p14="http://schemas.microsoft.com/office/powerpoint/2010/main" val="266422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5C6B556B-C395-4686-8120-96398AB0E9E1}" type="datetime1">
              <a:rPr lang="de-AT" smtClean="0"/>
              <a:t>05.12.2014</a:t>
            </a:fld>
            <a:endParaRPr lang="de-AT"/>
          </a:p>
        </p:txBody>
      </p:sp>
      <p:sp>
        <p:nvSpPr>
          <p:cNvPr id="5" name="Footer Placeholder 4"/>
          <p:cNvSpPr>
            <a:spLocks noGrp="1"/>
          </p:cNvSpPr>
          <p:nvPr>
            <p:ph type="ftr" sz="quarter" idx="11"/>
          </p:nvPr>
        </p:nvSpPr>
        <p:spPr/>
        <p:txBody>
          <a:bodyPr/>
          <a:lstStyle/>
          <a:p>
            <a:r>
              <a:rPr lang="de-AT" smtClean="0"/>
              <a:t>Stellvertretung</a:t>
            </a:r>
            <a:endParaRPr lang="de-AT"/>
          </a:p>
        </p:txBody>
      </p:sp>
      <p:sp>
        <p:nvSpPr>
          <p:cNvPr id="6" name="Slide Number Placeholder 5"/>
          <p:cNvSpPr>
            <a:spLocks noGrp="1"/>
          </p:cNvSpPr>
          <p:nvPr>
            <p:ph type="sldNum" sz="quarter" idx="12"/>
          </p:nvPr>
        </p:nvSpPr>
        <p:spPr/>
        <p:txBody>
          <a:bodyPr/>
          <a:lstStyle/>
          <a:p>
            <a:fld id="{37BFBCF7-F2EF-4524-8BE2-AB65DBB3ADAD}" type="slidenum">
              <a:rPr lang="de-AT" smtClean="0"/>
              <a:t>‹Nr.›</a:t>
            </a:fld>
            <a:endParaRPr lang="de-AT"/>
          </a:p>
        </p:txBody>
      </p:sp>
    </p:spTree>
    <p:extLst>
      <p:ext uri="{BB962C8B-B14F-4D97-AF65-F5344CB8AC3E}">
        <p14:creationId xmlns:p14="http://schemas.microsoft.com/office/powerpoint/2010/main" val="427044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DE" dirty="0" smtClean="0"/>
              <a:t>Titelmasterformat durch </a:t>
            </a:r>
            <a:r>
              <a:rPr lang="de-DE" dirty="0" err="1" smtClean="0"/>
              <a:t>Klsicken</a:t>
            </a:r>
            <a:r>
              <a:rPr lang="de-DE" dirty="0" smtClean="0"/>
              <a:t>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6408697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71E097B-863B-4BA4-85F2-78B4DD194036}" type="datetime1">
              <a:rPr lang="de-AT" smtClean="0"/>
              <a:t>05.12.2014</a:t>
            </a:fld>
            <a:endParaRPr lang="de-AT"/>
          </a:p>
        </p:txBody>
      </p:sp>
      <p:sp>
        <p:nvSpPr>
          <p:cNvPr id="5" name="Footer Placeholder 4"/>
          <p:cNvSpPr>
            <a:spLocks noGrp="1"/>
          </p:cNvSpPr>
          <p:nvPr>
            <p:ph type="ftr" sz="quarter" idx="11"/>
          </p:nvPr>
        </p:nvSpPr>
        <p:spPr/>
        <p:txBody>
          <a:bodyPr/>
          <a:lstStyle/>
          <a:p>
            <a:r>
              <a:rPr lang="de-AT" smtClean="0"/>
              <a:t>Stellvertretung</a:t>
            </a:r>
            <a:endParaRPr lang="de-AT"/>
          </a:p>
        </p:txBody>
      </p:sp>
      <p:sp>
        <p:nvSpPr>
          <p:cNvPr id="6" name="Slide Number Placeholder 5"/>
          <p:cNvSpPr>
            <a:spLocks noGrp="1"/>
          </p:cNvSpPr>
          <p:nvPr>
            <p:ph type="sldNum" sz="quarter" idx="12"/>
          </p:nvPr>
        </p:nvSpPr>
        <p:spPr/>
        <p:txBody>
          <a:bodyPr/>
          <a:lstStyle/>
          <a:p>
            <a:fld id="{37BFBCF7-F2EF-4524-8BE2-AB65DBB3ADAD}" type="slidenum">
              <a:rPr lang="de-AT" smtClean="0"/>
              <a:t>‹Nr.›</a:t>
            </a:fld>
            <a:endParaRPr lang="de-AT"/>
          </a:p>
        </p:txBody>
      </p:sp>
    </p:spTree>
    <p:extLst>
      <p:ext uri="{BB962C8B-B14F-4D97-AF65-F5344CB8AC3E}">
        <p14:creationId xmlns:p14="http://schemas.microsoft.com/office/powerpoint/2010/main" val="4672363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245A6EB7-370E-462A-A0E3-56ECB07A9BEF}" type="datetime1">
              <a:rPr lang="de-AT" smtClean="0"/>
              <a:t>05.12.2014</a:t>
            </a:fld>
            <a:endParaRPr lang="de-AT"/>
          </a:p>
        </p:txBody>
      </p:sp>
      <p:sp>
        <p:nvSpPr>
          <p:cNvPr id="6" name="Footer Placeholder 5"/>
          <p:cNvSpPr>
            <a:spLocks noGrp="1"/>
          </p:cNvSpPr>
          <p:nvPr>
            <p:ph type="ftr" sz="quarter" idx="11"/>
          </p:nvPr>
        </p:nvSpPr>
        <p:spPr/>
        <p:txBody>
          <a:bodyPr/>
          <a:lstStyle/>
          <a:p>
            <a:r>
              <a:rPr lang="de-AT" smtClean="0"/>
              <a:t>Stellvertretung</a:t>
            </a:r>
            <a:endParaRPr lang="de-AT"/>
          </a:p>
        </p:txBody>
      </p:sp>
      <p:sp>
        <p:nvSpPr>
          <p:cNvPr id="7" name="Slide Number Placeholder 6"/>
          <p:cNvSpPr>
            <a:spLocks noGrp="1"/>
          </p:cNvSpPr>
          <p:nvPr>
            <p:ph type="sldNum" sz="quarter" idx="12"/>
          </p:nvPr>
        </p:nvSpPr>
        <p:spPr/>
        <p:txBody>
          <a:bodyPr/>
          <a:lstStyle/>
          <a:p>
            <a:fld id="{37BFBCF7-F2EF-4524-8BE2-AB65DBB3ADAD}" type="slidenum">
              <a:rPr lang="de-AT" smtClean="0"/>
              <a:t>‹Nr.›</a:t>
            </a:fld>
            <a:endParaRPr lang="de-AT"/>
          </a:p>
        </p:txBody>
      </p:sp>
    </p:spTree>
    <p:extLst>
      <p:ext uri="{BB962C8B-B14F-4D97-AF65-F5344CB8AC3E}">
        <p14:creationId xmlns:p14="http://schemas.microsoft.com/office/powerpoint/2010/main" val="8243316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B2A64351-5C4D-4E41-9FA4-03F3AD95732A}" type="datetime1">
              <a:rPr lang="de-AT" smtClean="0"/>
              <a:t>05.12.2014</a:t>
            </a:fld>
            <a:endParaRPr lang="de-AT"/>
          </a:p>
        </p:txBody>
      </p:sp>
      <p:sp>
        <p:nvSpPr>
          <p:cNvPr id="8" name="Footer Placeholder 7"/>
          <p:cNvSpPr>
            <a:spLocks noGrp="1"/>
          </p:cNvSpPr>
          <p:nvPr>
            <p:ph type="ftr" sz="quarter" idx="11"/>
          </p:nvPr>
        </p:nvSpPr>
        <p:spPr/>
        <p:txBody>
          <a:bodyPr/>
          <a:lstStyle/>
          <a:p>
            <a:r>
              <a:rPr lang="de-AT" smtClean="0"/>
              <a:t>Stellvertretung</a:t>
            </a:r>
            <a:endParaRPr lang="de-AT"/>
          </a:p>
        </p:txBody>
      </p:sp>
      <p:sp>
        <p:nvSpPr>
          <p:cNvPr id="9" name="Slide Number Placeholder 8"/>
          <p:cNvSpPr>
            <a:spLocks noGrp="1"/>
          </p:cNvSpPr>
          <p:nvPr>
            <p:ph type="sldNum" sz="quarter" idx="12"/>
          </p:nvPr>
        </p:nvSpPr>
        <p:spPr/>
        <p:txBody>
          <a:bodyPr/>
          <a:lstStyle/>
          <a:p>
            <a:fld id="{37BFBCF7-F2EF-4524-8BE2-AB65DBB3ADAD}" type="slidenum">
              <a:rPr lang="de-AT" smtClean="0"/>
              <a:t>‹Nr.›</a:t>
            </a:fld>
            <a:endParaRPr lang="de-AT"/>
          </a:p>
        </p:txBody>
      </p:sp>
    </p:spTree>
    <p:extLst>
      <p:ext uri="{BB962C8B-B14F-4D97-AF65-F5344CB8AC3E}">
        <p14:creationId xmlns:p14="http://schemas.microsoft.com/office/powerpoint/2010/main" val="407818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66806385-0259-4F2A-88F6-ABA878CAC4EF}" type="datetime1">
              <a:rPr lang="de-AT" smtClean="0"/>
              <a:t>05.12.2014</a:t>
            </a:fld>
            <a:endParaRPr lang="de-AT"/>
          </a:p>
        </p:txBody>
      </p:sp>
      <p:sp>
        <p:nvSpPr>
          <p:cNvPr id="4" name="Footer Placeholder 3"/>
          <p:cNvSpPr>
            <a:spLocks noGrp="1"/>
          </p:cNvSpPr>
          <p:nvPr>
            <p:ph type="ftr" sz="quarter" idx="11"/>
          </p:nvPr>
        </p:nvSpPr>
        <p:spPr/>
        <p:txBody>
          <a:bodyPr/>
          <a:lstStyle/>
          <a:p>
            <a:r>
              <a:rPr lang="de-AT" smtClean="0"/>
              <a:t>Stellvertretung</a:t>
            </a:r>
            <a:endParaRPr lang="de-AT"/>
          </a:p>
        </p:txBody>
      </p:sp>
      <p:sp>
        <p:nvSpPr>
          <p:cNvPr id="5" name="Slide Number Placeholder 4"/>
          <p:cNvSpPr>
            <a:spLocks noGrp="1"/>
          </p:cNvSpPr>
          <p:nvPr>
            <p:ph type="sldNum" sz="quarter" idx="12"/>
          </p:nvPr>
        </p:nvSpPr>
        <p:spPr/>
        <p:txBody>
          <a:bodyPr/>
          <a:lstStyle/>
          <a:p>
            <a:fld id="{37BFBCF7-F2EF-4524-8BE2-AB65DBB3ADAD}" type="slidenum">
              <a:rPr lang="de-AT" smtClean="0"/>
              <a:t>‹Nr.›</a:t>
            </a:fld>
            <a:endParaRPr lang="de-AT"/>
          </a:p>
        </p:txBody>
      </p:sp>
    </p:spTree>
    <p:extLst>
      <p:ext uri="{BB962C8B-B14F-4D97-AF65-F5344CB8AC3E}">
        <p14:creationId xmlns:p14="http://schemas.microsoft.com/office/powerpoint/2010/main" val="130269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A6606-56E3-4A04-81E0-BEAACA06708D}" type="datetime1">
              <a:rPr lang="de-AT" smtClean="0"/>
              <a:t>05.12.2014</a:t>
            </a:fld>
            <a:endParaRPr lang="de-AT"/>
          </a:p>
        </p:txBody>
      </p:sp>
      <p:sp>
        <p:nvSpPr>
          <p:cNvPr id="3" name="Footer Placeholder 2"/>
          <p:cNvSpPr>
            <a:spLocks noGrp="1"/>
          </p:cNvSpPr>
          <p:nvPr>
            <p:ph type="ftr" sz="quarter" idx="11"/>
          </p:nvPr>
        </p:nvSpPr>
        <p:spPr/>
        <p:txBody>
          <a:bodyPr/>
          <a:lstStyle/>
          <a:p>
            <a:r>
              <a:rPr lang="de-AT" smtClean="0"/>
              <a:t>Stellvertretung</a:t>
            </a:r>
            <a:endParaRPr lang="de-AT"/>
          </a:p>
        </p:txBody>
      </p:sp>
      <p:sp>
        <p:nvSpPr>
          <p:cNvPr id="4" name="Slide Number Placeholder 3"/>
          <p:cNvSpPr>
            <a:spLocks noGrp="1"/>
          </p:cNvSpPr>
          <p:nvPr>
            <p:ph type="sldNum" sz="quarter" idx="12"/>
          </p:nvPr>
        </p:nvSpPr>
        <p:spPr/>
        <p:txBody>
          <a:bodyPr/>
          <a:lstStyle/>
          <a:p>
            <a:fld id="{37BFBCF7-F2EF-4524-8BE2-AB65DBB3ADAD}" type="slidenum">
              <a:rPr lang="de-AT" smtClean="0"/>
              <a:t>‹Nr.›</a:t>
            </a:fld>
            <a:endParaRPr lang="de-AT"/>
          </a:p>
        </p:txBody>
      </p:sp>
    </p:spTree>
    <p:extLst>
      <p:ext uri="{BB962C8B-B14F-4D97-AF65-F5344CB8AC3E}">
        <p14:creationId xmlns:p14="http://schemas.microsoft.com/office/powerpoint/2010/main" val="106550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3F80B7BE-88D9-4FD1-A4E4-44B7F1D23465}" type="datetime1">
              <a:rPr lang="de-AT" smtClean="0"/>
              <a:t>05.12.2014</a:t>
            </a:fld>
            <a:endParaRPr lang="de-AT"/>
          </a:p>
        </p:txBody>
      </p:sp>
      <p:sp>
        <p:nvSpPr>
          <p:cNvPr id="6" name="Footer Placeholder 5"/>
          <p:cNvSpPr>
            <a:spLocks noGrp="1"/>
          </p:cNvSpPr>
          <p:nvPr>
            <p:ph type="ftr" sz="quarter" idx="11"/>
          </p:nvPr>
        </p:nvSpPr>
        <p:spPr/>
        <p:txBody>
          <a:bodyPr/>
          <a:lstStyle/>
          <a:p>
            <a:r>
              <a:rPr lang="de-AT" smtClean="0"/>
              <a:t>Stellvertretung</a:t>
            </a:r>
            <a:endParaRPr lang="de-AT"/>
          </a:p>
        </p:txBody>
      </p:sp>
      <p:sp>
        <p:nvSpPr>
          <p:cNvPr id="7" name="Slide Number Placeholder 6"/>
          <p:cNvSpPr>
            <a:spLocks noGrp="1"/>
          </p:cNvSpPr>
          <p:nvPr>
            <p:ph type="sldNum" sz="quarter" idx="12"/>
          </p:nvPr>
        </p:nvSpPr>
        <p:spPr/>
        <p:txBody>
          <a:bodyPr/>
          <a:lstStyle/>
          <a:p>
            <a:fld id="{37BFBCF7-F2EF-4524-8BE2-AB65DBB3ADAD}" type="slidenum">
              <a:rPr lang="de-AT" smtClean="0"/>
              <a:t>‹Nr.›</a:t>
            </a:fld>
            <a:endParaRPr lang="de-AT"/>
          </a:p>
        </p:txBody>
      </p:sp>
    </p:spTree>
    <p:extLst>
      <p:ext uri="{BB962C8B-B14F-4D97-AF65-F5344CB8AC3E}">
        <p14:creationId xmlns:p14="http://schemas.microsoft.com/office/powerpoint/2010/main" val="88113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15BCD399-BA63-48DD-9D99-C7A4F1D41580}" type="datetime1">
              <a:rPr lang="de-AT" smtClean="0"/>
              <a:t>05.12.2014</a:t>
            </a:fld>
            <a:endParaRPr lang="de-AT"/>
          </a:p>
        </p:txBody>
      </p:sp>
      <p:sp>
        <p:nvSpPr>
          <p:cNvPr id="6" name="Footer Placeholder 5"/>
          <p:cNvSpPr>
            <a:spLocks noGrp="1"/>
          </p:cNvSpPr>
          <p:nvPr>
            <p:ph type="ftr" sz="quarter" idx="11"/>
          </p:nvPr>
        </p:nvSpPr>
        <p:spPr/>
        <p:txBody>
          <a:bodyPr/>
          <a:lstStyle/>
          <a:p>
            <a:r>
              <a:rPr lang="de-AT" smtClean="0"/>
              <a:t>Stellvertretung</a:t>
            </a:r>
            <a:endParaRPr lang="de-AT"/>
          </a:p>
        </p:txBody>
      </p:sp>
      <p:sp>
        <p:nvSpPr>
          <p:cNvPr id="7" name="Slide Number Placeholder 6"/>
          <p:cNvSpPr>
            <a:spLocks noGrp="1"/>
          </p:cNvSpPr>
          <p:nvPr>
            <p:ph type="sldNum" sz="quarter" idx="12"/>
          </p:nvPr>
        </p:nvSpPr>
        <p:spPr/>
        <p:txBody>
          <a:bodyPr/>
          <a:lstStyle/>
          <a:p>
            <a:fld id="{37BFBCF7-F2EF-4524-8BE2-AB65DBB3ADAD}" type="slidenum">
              <a:rPr lang="de-AT" smtClean="0"/>
              <a:t>‹Nr.›</a:t>
            </a:fld>
            <a:endParaRPr lang="de-AT"/>
          </a:p>
        </p:txBody>
      </p:sp>
    </p:spTree>
    <p:extLst>
      <p:ext uri="{BB962C8B-B14F-4D97-AF65-F5344CB8AC3E}">
        <p14:creationId xmlns:p14="http://schemas.microsoft.com/office/powerpoint/2010/main" val="240148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3A813-1032-422E-8932-9C03F48AC7BC}" type="datetime1">
              <a:rPr lang="de-AT" smtClean="0"/>
              <a:t>05.12.2014</a:t>
            </a:fld>
            <a:endParaRPr lang="de-AT"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smtClean="0"/>
              <a:t>Stellvertretung</a:t>
            </a:r>
            <a:endParaRPr lang="de-A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FBCF7-F2EF-4524-8BE2-AB65DBB3ADAD}" type="slidenum">
              <a:rPr lang="de-AT" smtClean="0"/>
              <a:t>‹Nr.›</a:t>
            </a:fld>
            <a:endParaRPr lang="de-AT" dirty="0"/>
          </a:p>
        </p:txBody>
      </p:sp>
      <p:cxnSp>
        <p:nvCxnSpPr>
          <p:cNvPr id="8" name="Gerader Verbinder 7"/>
          <p:cNvCxnSpPr/>
          <p:nvPr userDrawn="1"/>
        </p:nvCxnSpPr>
        <p:spPr>
          <a:xfrm>
            <a:off x="628650" y="1400175"/>
            <a:ext cx="78867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16295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wko.at/" TargetMode="External"/><Relationship Id="rId2" Type="http://schemas.openxmlformats.org/officeDocument/2006/relationships/hyperlink" Target="http://www.jus24.at/" TargetMode="External"/><Relationship Id="rId1" Type="http://schemas.openxmlformats.org/officeDocument/2006/relationships/slideLayout" Target="../slideLayouts/slideLayout2.xml"/><Relationship Id="rId4" Type="http://schemas.openxmlformats.org/officeDocument/2006/relationships/hyperlink" Target="http://www.ris.bka.gv.a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552450" y="1228725"/>
            <a:ext cx="817245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973867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Prokura (Erteilung)	</a:t>
            </a:r>
            <a:endParaRPr lang="de-AT" dirty="0"/>
          </a:p>
        </p:txBody>
      </p:sp>
      <p:sp>
        <p:nvSpPr>
          <p:cNvPr id="3" name="Inhaltsplatzhalter 2"/>
          <p:cNvSpPr>
            <a:spLocks noGrp="1"/>
          </p:cNvSpPr>
          <p:nvPr>
            <p:ph idx="1"/>
          </p:nvPr>
        </p:nvSpPr>
        <p:spPr/>
        <p:txBody>
          <a:bodyPr/>
          <a:lstStyle/>
          <a:p>
            <a:r>
              <a:rPr lang="de-AT" dirty="0" smtClean="0"/>
              <a:t>Nur durch eingetragene Unternehmer</a:t>
            </a:r>
          </a:p>
          <a:p>
            <a:pPr lvl="1"/>
            <a:r>
              <a:rPr lang="de-AT" dirty="0" smtClean="0"/>
              <a:t>EU</a:t>
            </a:r>
            <a:r>
              <a:rPr lang="de-AT" dirty="0"/>
              <a:t>, OG, AG, KG, GmbH, AG, </a:t>
            </a:r>
            <a:r>
              <a:rPr lang="de-AT" dirty="0" smtClean="0"/>
              <a:t>Gen, etc.</a:t>
            </a:r>
            <a:endParaRPr lang="de-AT" dirty="0"/>
          </a:p>
          <a:p>
            <a:r>
              <a:rPr lang="de-AT" dirty="0" smtClean="0"/>
              <a:t>Ausdrückliche Erklärung (schriftlich, mündlich)</a:t>
            </a:r>
          </a:p>
          <a:p>
            <a:r>
              <a:rPr lang="de-AT" dirty="0"/>
              <a:t>Eintrag im Firmenbuch</a:t>
            </a:r>
          </a:p>
          <a:p>
            <a:r>
              <a:rPr lang="de-AT" dirty="0" smtClean="0"/>
              <a:t>Zeichnung unter Zusatz „</a:t>
            </a:r>
            <a:r>
              <a:rPr lang="de-AT" dirty="0" err="1" smtClean="0"/>
              <a:t>ppa</a:t>
            </a:r>
            <a:r>
              <a:rPr lang="de-AT" dirty="0" smtClean="0"/>
              <a:t>“ </a:t>
            </a:r>
          </a:p>
          <a:p>
            <a:pPr marL="531813" lvl="1"/>
            <a:r>
              <a:rPr lang="de-AT" dirty="0" smtClean="0"/>
              <a:t>lat. (</a:t>
            </a:r>
            <a:r>
              <a:rPr lang="de-AT" i="1" dirty="0" smtClean="0"/>
              <a:t>per </a:t>
            </a:r>
            <a:r>
              <a:rPr lang="de-AT" i="1" dirty="0" err="1"/>
              <a:t>procura</a:t>
            </a:r>
            <a:r>
              <a:rPr lang="de-AT" i="1" dirty="0"/>
              <a:t> </a:t>
            </a:r>
            <a:r>
              <a:rPr lang="de-AT" i="1" dirty="0" err="1" smtClean="0"/>
              <a:t>autoritate</a:t>
            </a:r>
            <a:r>
              <a:rPr lang="de-AT" i="1" dirty="0" smtClean="0"/>
              <a:t>“</a:t>
            </a:r>
            <a:r>
              <a:rPr lang="de-AT" dirty="0" smtClean="0"/>
              <a:t>)</a:t>
            </a:r>
          </a:p>
          <a:p>
            <a:pPr marL="74613"/>
            <a:endParaRPr lang="de-AT" dirty="0" smtClean="0"/>
          </a:p>
          <a:p>
            <a:pPr marL="531813" lvl="1"/>
            <a:endParaRPr lang="de-AT" dirty="0" smtClean="0"/>
          </a:p>
          <a:p>
            <a:endParaRPr lang="de-AT" u="sng" dirty="0"/>
          </a:p>
        </p:txBody>
      </p:sp>
    </p:spTree>
    <p:extLst>
      <p:ext uri="{BB962C8B-B14F-4D97-AF65-F5344CB8AC3E}">
        <p14:creationId xmlns:p14="http://schemas.microsoft.com/office/powerpoint/2010/main" val="718919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Prokura (Arten)	</a:t>
            </a:r>
            <a:endParaRPr lang="de-AT" dirty="0"/>
          </a:p>
        </p:txBody>
      </p:sp>
      <p:sp>
        <p:nvSpPr>
          <p:cNvPr id="14" name="Inhaltsplatzhalter 13"/>
          <p:cNvSpPr>
            <a:spLocks noGrp="1"/>
          </p:cNvSpPr>
          <p:nvPr>
            <p:ph idx="1"/>
          </p:nvPr>
        </p:nvSpPr>
        <p:spPr/>
        <p:txBody>
          <a:bodyPr/>
          <a:lstStyle/>
          <a:p>
            <a:r>
              <a:rPr lang="de-AT" dirty="0" smtClean="0"/>
              <a:t>Einzelprokura (Prokurist)</a:t>
            </a:r>
          </a:p>
          <a:p>
            <a:r>
              <a:rPr lang="de-AT" dirty="0" smtClean="0"/>
              <a:t>Gesamtprokura (2+ Prokuristen)</a:t>
            </a:r>
          </a:p>
          <a:p>
            <a:r>
              <a:rPr lang="de-AT" dirty="0" smtClean="0"/>
              <a:t>Gemischte Prokura </a:t>
            </a:r>
            <a:r>
              <a:rPr lang="de-AT" dirty="0"/>
              <a:t>(</a:t>
            </a:r>
            <a:r>
              <a:rPr lang="de-AT" dirty="0" smtClean="0"/>
              <a:t>Prokurist + (Ges oder GF))</a:t>
            </a:r>
          </a:p>
          <a:p>
            <a:r>
              <a:rPr lang="de-AT" dirty="0" smtClean="0"/>
              <a:t>Filialprokura (Beschränkt auf Zweigniederlass)</a:t>
            </a:r>
          </a:p>
          <a:p>
            <a:endParaRPr lang="de-AT" dirty="0"/>
          </a:p>
        </p:txBody>
      </p:sp>
    </p:spTree>
    <p:extLst>
      <p:ext uri="{BB962C8B-B14F-4D97-AF65-F5344CB8AC3E}">
        <p14:creationId xmlns:p14="http://schemas.microsoft.com/office/powerpoint/2010/main" val="4082492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Prokura (Umfang)	</a:t>
            </a:r>
            <a:endParaRPr lang="de-AT" dirty="0"/>
          </a:p>
        </p:txBody>
      </p:sp>
      <p:sp>
        <p:nvSpPr>
          <p:cNvPr id="3" name="Inhaltsplatzhalter 2"/>
          <p:cNvSpPr>
            <a:spLocks noGrp="1"/>
          </p:cNvSpPr>
          <p:nvPr>
            <p:ph idx="1"/>
          </p:nvPr>
        </p:nvSpPr>
        <p:spPr/>
        <p:txBody>
          <a:bodyPr/>
          <a:lstStyle/>
          <a:p>
            <a:pPr marL="0" indent="0">
              <a:buNone/>
            </a:pPr>
            <a:r>
              <a:rPr lang="de-DE" dirty="0"/>
              <a:t>Ein Prokurist </a:t>
            </a:r>
            <a:r>
              <a:rPr lang="de-DE" b="1" i="1" dirty="0" smtClean="0"/>
              <a:t>darf</a:t>
            </a:r>
            <a:r>
              <a:rPr lang="de-DE" dirty="0" smtClean="0"/>
              <a:t>  z.B.:</a:t>
            </a:r>
          </a:p>
          <a:p>
            <a:r>
              <a:rPr lang="de-DE" dirty="0" smtClean="0"/>
              <a:t>Waren und Wertpapiere kaufen und verkaufen</a:t>
            </a:r>
            <a:endParaRPr lang="de-AT" dirty="0" smtClean="0"/>
          </a:p>
          <a:p>
            <a:pPr lvl="0"/>
            <a:r>
              <a:rPr lang="de-DE" dirty="0" smtClean="0"/>
              <a:t>Personal einstellen und Dienstverträge auflösen</a:t>
            </a:r>
            <a:endParaRPr lang="de-AT" dirty="0" smtClean="0"/>
          </a:p>
          <a:p>
            <a:pPr lvl="0"/>
            <a:r>
              <a:rPr lang="de-DE" dirty="0" smtClean="0"/>
              <a:t>Handlungsvollmachten erteilen</a:t>
            </a:r>
            <a:endParaRPr lang="de-AT" dirty="0" smtClean="0"/>
          </a:p>
          <a:p>
            <a:pPr lvl="0"/>
            <a:r>
              <a:rPr lang="de-DE" dirty="0" smtClean="0"/>
              <a:t>Kredite aufnehmen</a:t>
            </a:r>
            <a:endParaRPr lang="de-AT" dirty="0" smtClean="0"/>
          </a:p>
          <a:p>
            <a:r>
              <a:rPr lang="de-DE" dirty="0" smtClean="0"/>
              <a:t>Das Unternehmen bei Gericht vertreten</a:t>
            </a:r>
            <a:endParaRPr lang="de-AT" dirty="0"/>
          </a:p>
        </p:txBody>
      </p:sp>
    </p:spTree>
    <p:extLst>
      <p:ext uri="{BB962C8B-B14F-4D97-AF65-F5344CB8AC3E}">
        <p14:creationId xmlns:p14="http://schemas.microsoft.com/office/powerpoint/2010/main" val="2817192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Prokura </a:t>
            </a:r>
            <a:r>
              <a:rPr lang="de-AT" dirty="0" smtClean="0"/>
              <a:t>(Einschränkungen)</a:t>
            </a:r>
            <a:endParaRPr lang="de-AT" dirty="0"/>
          </a:p>
        </p:txBody>
      </p:sp>
      <p:sp>
        <p:nvSpPr>
          <p:cNvPr id="3" name="Inhaltsplatzhalter 2"/>
          <p:cNvSpPr>
            <a:spLocks noGrp="1"/>
          </p:cNvSpPr>
          <p:nvPr>
            <p:ph idx="1"/>
          </p:nvPr>
        </p:nvSpPr>
        <p:spPr/>
        <p:txBody>
          <a:bodyPr/>
          <a:lstStyle/>
          <a:p>
            <a:pPr marL="0" lvl="0" indent="0">
              <a:buNone/>
            </a:pPr>
            <a:r>
              <a:rPr lang="de-DE" dirty="0" smtClean="0"/>
              <a:t>Ein Prokurist </a:t>
            </a:r>
            <a:r>
              <a:rPr lang="de-DE" b="1" i="1" dirty="0" smtClean="0"/>
              <a:t>darf nicht</a:t>
            </a:r>
            <a:r>
              <a:rPr lang="de-DE" dirty="0" smtClean="0"/>
              <a:t>:</a:t>
            </a:r>
          </a:p>
          <a:p>
            <a:pPr lvl="0"/>
            <a:r>
              <a:rPr lang="de-DE" dirty="0" smtClean="0"/>
              <a:t>Grundstücke </a:t>
            </a:r>
            <a:r>
              <a:rPr lang="de-DE" dirty="0"/>
              <a:t>belasten und verkaufen</a:t>
            </a:r>
            <a:endParaRPr lang="de-AT" dirty="0"/>
          </a:p>
          <a:p>
            <a:pPr lvl="0"/>
            <a:r>
              <a:rPr lang="de-DE" dirty="0" smtClean="0"/>
              <a:t>Das </a:t>
            </a:r>
            <a:r>
              <a:rPr lang="de-DE" dirty="0"/>
              <a:t>Unternehmen verkaufen oder </a:t>
            </a:r>
            <a:r>
              <a:rPr lang="de-DE" dirty="0" smtClean="0"/>
              <a:t>einstellen</a:t>
            </a:r>
          </a:p>
          <a:p>
            <a:pPr lvl="0"/>
            <a:r>
              <a:rPr lang="de-DE" dirty="0" smtClean="0"/>
              <a:t>Die Firma ändern</a:t>
            </a:r>
            <a:endParaRPr lang="de-AT" dirty="0"/>
          </a:p>
          <a:p>
            <a:pPr lvl="0"/>
            <a:r>
              <a:rPr lang="de-DE" dirty="0" smtClean="0"/>
              <a:t>Die </a:t>
            </a:r>
            <a:r>
              <a:rPr lang="de-DE" dirty="0"/>
              <a:t>Prokura </a:t>
            </a:r>
            <a:r>
              <a:rPr lang="de-DE" dirty="0" smtClean="0"/>
              <a:t>weitergeben</a:t>
            </a:r>
          </a:p>
          <a:p>
            <a:pPr lvl="0"/>
            <a:r>
              <a:rPr lang="de-DE" dirty="0" smtClean="0"/>
              <a:t>Anmeldungen </a:t>
            </a:r>
            <a:r>
              <a:rPr lang="de-DE" dirty="0"/>
              <a:t>zum </a:t>
            </a:r>
            <a:r>
              <a:rPr lang="de-DE" dirty="0" smtClean="0"/>
              <a:t>Firmenbuch</a:t>
            </a:r>
            <a:endParaRPr lang="de-AT" dirty="0"/>
          </a:p>
          <a:p>
            <a:r>
              <a:rPr lang="de-DE" dirty="0" smtClean="0"/>
              <a:t>Den </a:t>
            </a:r>
            <a:r>
              <a:rPr lang="de-DE" dirty="0"/>
              <a:t>Jahresabschluss </a:t>
            </a:r>
            <a:r>
              <a:rPr lang="de-DE" dirty="0" smtClean="0"/>
              <a:t>unterzeichnen</a:t>
            </a:r>
          </a:p>
          <a:p>
            <a:pPr marL="0" indent="0">
              <a:buNone/>
            </a:pPr>
            <a:endParaRPr lang="de-AT" dirty="0"/>
          </a:p>
        </p:txBody>
      </p:sp>
    </p:spTree>
    <p:extLst>
      <p:ext uri="{BB962C8B-B14F-4D97-AF65-F5344CB8AC3E}">
        <p14:creationId xmlns:p14="http://schemas.microsoft.com/office/powerpoint/2010/main" val="2626273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365126"/>
            <a:ext cx="8261350" cy="1325563"/>
          </a:xfrm>
        </p:spPr>
        <p:txBody>
          <a:bodyPr/>
          <a:lstStyle/>
          <a:p>
            <a:r>
              <a:rPr lang="de-AT" dirty="0"/>
              <a:t>Handlungsvollmacht </a:t>
            </a:r>
            <a:r>
              <a:rPr lang="de-AT" dirty="0" smtClean="0"/>
              <a:t>(Erteilung)</a:t>
            </a:r>
            <a:endParaRPr lang="de-AT" dirty="0"/>
          </a:p>
        </p:txBody>
      </p:sp>
      <p:sp>
        <p:nvSpPr>
          <p:cNvPr id="3" name="Inhaltsplatzhalter 2"/>
          <p:cNvSpPr>
            <a:spLocks noGrp="1"/>
          </p:cNvSpPr>
          <p:nvPr>
            <p:ph idx="1"/>
          </p:nvPr>
        </p:nvSpPr>
        <p:spPr/>
        <p:txBody>
          <a:bodyPr/>
          <a:lstStyle/>
          <a:p>
            <a:r>
              <a:rPr lang="de-AT" dirty="0" smtClean="0"/>
              <a:t>Unternehmer oder Prokuristen</a:t>
            </a:r>
          </a:p>
          <a:p>
            <a:r>
              <a:rPr lang="de-AT" dirty="0" smtClean="0"/>
              <a:t>Ausdrücklich oder schlüssig</a:t>
            </a:r>
          </a:p>
          <a:p>
            <a:r>
              <a:rPr lang="de-AT" dirty="0" smtClean="0"/>
              <a:t>Unterzeichnen mit Zusatz „i.V.“/“i.A.“</a:t>
            </a:r>
          </a:p>
          <a:p>
            <a:pPr lvl="1"/>
            <a:r>
              <a:rPr lang="de-AT" dirty="0"/>
              <a:t>„in Vollmacht</a:t>
            </a:r>
            <a:r>
              <a:rPr lang="de-AT" dirty="0" smtClean="0"/>
              <a:t>“ oder </a:t>
            </a:r>
            <a:r>
              <a:rPr lang="de-AT" dirty="0"/>
              <a:t>„im Auftrag“ </a:t>
            </a:r>
            <a:endParaRPr lang="de-AT" dirty="0" smtClean="0"/>
          </a:p>
          <a:p>
            <a:endParaRPr lang="de-AT" dirty="0"/>
          </a:p>
        </p:txBody>
      </p:sp>
    </p:spTree>
    <p:extLst>
      <p:ext uri="{BB962C8B-B14F-4D97-AF65-F5344CB8AC3E}">
        <p14:creationId xmlns:p14="http://schemas.microsoft.com/office/powerpoint/2010/main" val="1151432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Handlungsvollmacht (Arten)</a:t>
            </a:r>
            <a:endParaRPr lang="de-AT" dirty="0"/>
          </a:p>
        </p:txBody>
      </p:sp>
      <p:sp>
        <p:nvSpPr>
          <p:cNvPr id="3" name="Inhaltsplatzhalter 2"/>
          <p:cNvSpPr>
            <a:spLocks noGrp="1"/>
          </p:cNvSpPr>
          <p:nvPr>
            <p:ph idx="1"/>
          </p:nvPr>
        </p:nvSpPr>
        <p:spPr/>
        <p:txBody>
          <a:bodyPr/>
          <a:lstStyle/>
          <a:p>
            <a:r>
              <a:rPr lang="de-DE" dirty="0" smtClean="0"/>
              <a:t>Generalhandlungsvollmacht</a:t>
            </a:r>
          </a:p>
          <a:p>
            <a:r>
              <a:rPr lang="de-DE" dirty="0" smtClean="0"/>
              <a:t>Art</a:t>
            </a:r>
            <a:r>
              <a:rPr lang="de-DE" dirty="0"/>
              <a:t>handlungs</a:t>
            </a:r>
            <a:r>
              <a:rPr lang="de-DE" dirty="0" smtClean="0"/>
              <a:t>vollmacht</a:t>
            </a:r>
          </a:p>
          <a:p>
            <a:r>
              <a:rPr lang="de-DE" dirty="0" smtClean="0"/>
              <a:t>Spezial</a:t>
            </a:r>
            <a:r>
              <a:rPr lang="de-DE" dirty="0"/>
              <a:t>handlungs</a:t>
            </a:r>
            <a:r>
              <a:rPr lang="de-DE" dirty="0" smtClean="0"/>
              <a:t>vollmacht</a:t>
            </a:r>
            <a:endParaRPr lang="de-AT" dirty="0"/>
          </a:p>
        </p:txBody>
      </p:sp>
    </p:spTree>
    <p:extLst>
      <p:ext uri="{BB962C8B-B14F-4D97-AF65-F5344CB8AC3E}">
        <p14:creationId xmlns:p14="http://schemas.microsoft.com/office/powerpoint/2010/main" val="2291729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365126"/>
            <a:ext cx="7886700" cy="1325563"/>
          </a:xfrm>
        </p:spPr>
        <p:txBody>
          <a:bodyPr/>
          <a:lstStyle/>
          <a:p>
            <a:r>
              <a:rPr lang="de-AT" dirty="0" smtClean="0"/>
              <a:t>Handlungsvollmacht (</a:t>
            </a:r>
            <a:r>
              <a:rPr lang="de-AT" dirty="0" err="1" smtClean="0"/>
              <a:t>Einschr</a:t>
            </a:r>
            <a:r>
              <a:rPr lang="de-AT" dirty="0" smtClean="0"/>
              <a:t>.)</a:t>
            </a:r>
            <a:endParaRPr lang="de-AT" dirty="0"/>
          </a:p>
        </p:txBody>
      </p:sp>
      <p:sp>
        <p:nvSpPr>
          <p:cNvPr id="3" name="Inhaltsplatzhalter 2"/>
          <p:cNvSpPr>
            <a:spLocks noGrp="1"/>
          </p:cNvSpPr>
          <p:nvPr>
            <p:ph idx="1"/>
          </p:nvPr>
        </p:nvSpPr>
        <p:spPr/>
        <p:txBody>
          <a:bodyPr/>
          <a:lstStyle/>
          <a:p>
            <a:pPr marL="0" lvl="0" indent="0">
              <a:buNone/>
            </a:pPr>
            <a:r>
              <a:rPr lang="de-DE" dirty="0" smtClean="0"/>
              <a:t>Zusätzlich zu jenen eines Prokuristen:</a:t>
            </a:r>
          </a:p>
          <a:p>
            <a:pPr lvl="0"/>
            <a:r>
              <a:rPr lang="de-DE" dirty="0" smtClean="0"/>
              <a:t>Kredit </a:t>
            </a:r>
            <a:r>
              <a:rPr lang="de-DE" dirty="0" smtClean="0"/>
              <a:t>aufnehmen</a:t>
            </a:r>
            <a:endParaRPr lang="de-AT" dirty="0"/>
          </a:p>
          <a:p>
            <a:r>
              <a:rPr lang="de-DE" dirty="0"/>
              <a:t>das Unternehmen vor Gericht </a:t>
            </a:r>
            <a:r>
              <a:rPr lang="de-DE" dirty="0" smtClean="0"/>
              <a:t>vertreten</a:t>
            </a:r>
          </a:p>
          <a:p>
            <a:r>
              <a:rPr lang="de-DE" dirty="0" smtClean="0"/>
              <a:t>Weitergabe seiner Handlungsvollmacht</a:t>
            </a:r>
            <a:endParaRPr lang="de-AT" dirty="0"/>
          </a:p>
        </p:txBody>
      </p:sp>
    </p:spTree>
    <p:extLst>
      <p:ext uri="{BB962C8B-B14F-4D97-AF65-F5344CB8AC3E}">
        <p14:creationId xmlns:p14="http://schemas.microsoft.com/office/powerpoint/2010/main" val="2252357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Quellen</a:t>
            </a:r>
            <a:endParaRPr lang="de-AT" dirty="0"/>
          </a:p>
        </p:txBody>
      </p:sp>
      <p:sp>
        <p:nvSpPr>
          <p:cNvPr id="3" name="Inhaltsplatzhalter 2"/>
          <p:cNvSpPr>
            <a:spLocks noGrp="1"/>
          </p:cNvSpPr>
          <p:nvPr>
            <p:ph idx="1"/>
          </p:nvPr>
        </p:nvSpPr>
        <p:spPr/>
        <p:txBody>
          <a:bodyPr>
            <a:normAutofit/>
          </a:bodyPr>
          <a:lstStyle/>
          <a:p>
            <a:r>
              <a:rPr lang="de-AT" sz="2400" dirty="0" smtClean="0">
                <a:hlinkClick r:id="rId2"/>
              </a:rPr>
              <a:t>www.jus24.at</a:t>
            </a:r>
            <a:endParaRPr lang="de-AT" sz="2400" dirty="0" smtClean="0"/>
          </a:p>
          <a:p>
            <a:r>
              <a:rPr lang="de-AT" sz="2400" dirty="0" smtClean="0">
                <a:hlinkClick r:id="rId3"/>
              </a:rPr>
              <a:t>www.wko.at</a:t>
            </a:r>
            <a:endParaRPr lang="de-AT" sz="2400" dirty="0" smtClean="0"/>
          </a:p>
          <a:p>
            <a:r>
              <a:rPr lang="de-AT" sz="2400" dirty="0" smtClean="0">
                <a:hlinkClick r:id="rId4"/>
              </a:rPr>
              <a:t>www.ris.bka.gv.at</a:t>
            </a:r>
            <a:r>
              <a:rPr lang="de-AT" sz="2400" dirty="0" smtClean="0"/>
              <a:t> (UGB, ABGB</a:t>
            </a:r>
            <a:r>
              <a:rPr lang="de-AT" sz="2400" dirty="0" smtClean="0"/>
              <a:t>)</a:t>
            </a:r>
          </a:p>
          <a:p>
            <a:endParaRPr lang="de-AT" sz="2400" dirty="0" smtClean="0"/>
          </a:p>
          <a:p>
            <a:r>
              <a:rPr lang="de-AT" sz="2400" dirty="0" smtClean="0"/>
              <a:t>MANZ - Wirtschaft </a:t>
            </a:r>
            <a:r>
              <a:rPr lang="de-AT" sz="2400" dirty="0"/>
              <a:t>und Recht </a:t>
            </a:r>
            <a:r>
              <a:rPr lang="de-AT" sz="2400" dirty="0" smtClean="0"/>
              <a:t>1 (978-3-7068-4462-8)</a:t>
            </a:r>
          </a:p>
          <a:p>
            <a:endParaRPr lang="de-AT" sz="2400" dirty="0"/>
          </a:p>
        </p:txBody>
      </p:sp>
      <p:sp>
        <p:nvSpPr>
          <p:cNvPr id="4" name="Textfeld 3"/>
          <p:cNvSpPr txBox="1"/>
          <p:nvPr/>
        </p:nvSpPr>
        <p:spPr>
          <a:xfrm>
            <a:off x="7293542" y="5923047"/>
            <a:ext cx="1221808" cy="253916"/>
          </a:xfrm>
          <a:prstGeom prst="rect">
            <a:avLst/>
          </a:prstGeom>
          <a:noFill/>
        </p:spPr>
        <p:txBody>
          <a:bodyPr wrap="square" rtlCol="0">
            <a:spAutoFit/>
          </a:bodyPr>
          <a:lstStyle/>
          <a:p>
            <a:pPr algn="r"/>
            <a:r>
              <a:rPr lang="de-AT" sz="1050" dirty="0" smtClean="0"/>
              <a:t>Stand: 4.12.2014</a:t>
            </a:r>
            <a:endParaRPr lang="de-AT" sz="1050" dirty="0"/>
          </a:p>
        </p:txBody>
      </p:sp>
    </p:spTree>
    <p:extLst>
      <p:ext uri="{BB962C8B-B14F-4D97-AF65-F5344CB8AC3E}">
        <p14:creationId xmlns:p14="http://schemas.microsoft.com/office/powerpoint/2010/main" val="60326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smtClean="0"/>
              <a:t>Stellvertretung</a:t>
            </a:r>
            <a:endParaRPr lang="de-AT" dirty="0"/>
          </a:p>
        </p:txBody>
      </p:sp>
      <p:sp>
        <p:nvSpPr>
          <p:cNvPr id="3" name="Untertitel 2"/>
          <p:cNvSpPr>
            <a:spLocks noGrp="1"/>
          </p:cNvSpPr>
          <p:nvPr>
            <p:ph type="subTitle" idx="1"/>
          </p:nvPr>
        </p:nvSpPr>
        <p:spPr/>
        <p:txBody>
          <a:bodyPr/>
          <a:lstStyle/>
          <a:p>
            <a:r>
              <a:rPr lang="de-AT" dirty="0"/>
              <a:t>p</a:t>
            </a:r>
            <a:r>
              <a:rPr lang="de-AT" dirty="0" smtClean="0"/>
              <a:t>pa. Alexander Hofstätter</a:t>
            </a:r>
            <a:endParaRPr lang="de-AT" dirty="0"/>
          </a:p>
        </p:txBody>
      </p:sp>
      <p:sp>
        <p:nvSpPr>
          <p:cNvPr id="5" name="Rechteck 4"/>
          <p:cNvSpPr/>
          <p:nvPr/>
        </p:nvSpPr>
        <p:spPr>
          <a:xfrm>
            <a:off x="552450" y="1228725"/>
            <a:ext cx="817245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685542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a:t>
            </a:r>
            <a:endParaRPr lang="de-AT" dirty="0"/>
          </a:p>
        </p:txBody>
      </p:sp>
      <p:sp>
        <p:nvSpPr>
          <p:cNvPr id="3" name="Inhaltsplatzhalter 2"/>
          <p:cNvSpPr>
            <a:spLocks noGrp="1"/>
          </p:cNvSpPr>
          <p:nvPr>
            <p:ph idx="1"/>
          </p:nvPr>
        </p:nvSpPr>
        <p:spPr>
          <a:xfrm>
            <a:off x="628650" y="1825625"/>
            <a:ext cx="7886700" cy="4351338"/>
          </a:xfrm>
        </p:spPr>
        <p:txBody>
          <a:bodyPr/>
          <a:lstStyle/>
          <a:p>
            <a:pPr>
              <a:lnSpc>
                <a:spcPct val="150000"/>
              </a:lnSpc>
            </a:pPr>
            <a:r>
              <a:rPr lang="de-AT" sz="2400" dirty="0"/>
              <a:t>Rechtsgeschäftliches Handeln im Namen </a:t>
            </a:r>
            <a:r>
              <a:rPr lang="de-AT" sz="2400" dirty="0" smtClean="0"/>
              <a:t>Anderer</a:t>
            </a:r>
          </a:p>
          <a:p>
            <a:pPr lvl="1">
              <a:lnSpc>
                <a:spcPct val="150000"/>
              </a:lnSpc>
            </a:pPr>
            <a:r>
              <a:rPr lang="de-AT" sz="2000" dirty="0" smtClean="0"/>
              <a:t>Direkte (offene, unmittelbare) Stellvertretung</a:t>
            </a:r>
          </a:p>
          <a:p>
            <a:pPr>
              <a:lnSpc>
                <a:spcPct val="150000"/>
              </a:lnSpc>
            </a:pPr>
            <a:r>
              <a:rPr lang="de-AT" dirty="0" smtClean="0"/>
              <a:t>Berechtigt oder verpflichtet Vertretenen </a:t>
            </a:r>
          </a:p>
          <a:p>
            <a:pPr>
              <a:lnSpc>
                <a:spcPct val="150000"/>
              </a:lnSpc>
            </a:pPr>
            <a:r>
              <a:rPr lang="de-AT" sz="2400" dirty="0" smtClean="0"/>
              <a:t>Ermächtigung, </a:t>
            </a:r>
            <a:r>
              <a:rPr lang="de-AT" sz="2400" dirty="0"/>
              <a:t>keine Verpflichtung</a:t>
            </a:r>
          </a:p>
          <a:p>
            <a:pPr>
              <a:lnSpc>
                <a:spcPct val="150000"/>
              </a:lnSpc>
            </a:pPr>
            <a:r>
              <a:rPr lang="de-AT" sz="2400" dirty="0"/>
              <a:t>Gesetzlicher oder vertraglicher </a:t>
            </a:r>
            <a:r>
              <a:rPr lang="de-AT" sz="2400" dirty="0" smtClean="0"/>
              <a:t>Umfang</a:t>
            </a:r>
            <a:endParaRPr lang="de-AT" dirty="0" smtClean="0"/>
          </a:p>
          <a:p>
            <a:endParaRPr lang="de-AT" dirty="0"/>
          </a:p>
        </p:txBody>
      </p:sp>
    </p:spTree>
    <p:extLst>
      <p:ext uri="{BB962C8B-B14F-4D97-AF65-F5344CB8AC3E}">
        <p14:creationId xmlns:p14="http://schemas.microsoft.com/office/powerpoint/2010/main" val="29322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48" y="1924144"/>
            <a:ext cx="8521503" cy="3846258"/>
          </a:xfrm>
          <a:prstGeom prst="rect">
            <a:avLst/>
          </a:prstGeom>
        </p:spPr>
      </p:pic>
      <p:sp>
        <p:nvSpPr>
          <p:cNvPr id="2" name="Titel 1"/>
          <p:cNvSpPr>
            <a:spLocks noGrp="1"/>
          </p:cNvSpPr>
          <p:nvPr>
            <p:ph type="title"/>
          </p:nvPr>
        </p:nvSpPr>
        <p:spPr/>
        <p:txBody>
          <a:bodyPr/>
          <a:lstStyle/>
          <a:p>
            <a:r>
              <a:rPr lang="de-AT" dirty="0" smtClean="0"/>
              <a:t>Allgemein</a:t>
            </a:r>
            <a:endParaRPr lang="de-AT" dirty="0"/>
          </a:p>
        </p:txBody>
      </p:sp>
      <p:pic>
        <p:nvPicPr>
          <p:cNvPr id="4" name="Inhaltsplatzhalt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1248" y="1924144"/>
            <a:ext cx="8528245" cy="3849300"/>
          </a:xfrm>
        </p:spPr>
      </p:pic>
      <p:sp>
        <p:nvSpPr>
          <p:cNvPr id="7" name="Rechteck 6"/>
          <p:cNvSpPr/>
          <p:nvPr/>
        </p:nvSpPr>
        <p:spPr>
          <a:xfrm>
            <a:off x="5425440" y="2903892"/>
            <a:ext cx="632460" cy="1965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rot="5400000">
            <a:off x="6298405" y="2701274"/>
            <a:ext cx="533402" cy="9183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 </a:t>
            </a:r>
            <a:endParaRPr lang="de-AT" dirty="0"/>
          </a:p>
        </p:txBody>
      </p:sp>
      <p:sp>
        <p:nvSpPr>
          <p:cNvPr id="9" name="Rechteck 8"/>
          <p:cNvSpPr/>
          <p:nvPr/>
        </p:nvSpPr>
        <p:spPr>
          <a:xfrm rot="3131265">
            <a:off x="5880105" y="3135497"/>
            <a:ext cx="692981" cy="1076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 </a:t>
            </a:r>
            <a:endParaRPr lang="de-AT" dirty="0"/>
          </a:p>
        </p:txBody>
      </p:sp>
    </p:spTree>
    <p:extLst>
      <p:ext uri="{BB962C8B-B14F-4D97-AF65-F5344CB8AC3E}">
        <p14:creationId xmlns:p14="http://schemas.microsoft.com/office/powerpoint/2010/main" val="149297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Voraussetzungen</a:t>
            </a:r>
            <a:endParaRPr lang="de-AT" dirty="0"/>
          </a:p>
        </p:txBody>
      </p:sp>
      <p:sp>
        <p:nvSpPr>
          <p:cNvPr id="3" name="Inhaltsplatzhalter 2"/>
          <p:cNvSpPr>
            <a:spLocks noGrp="1"/>
          </p:cNvSpPr>
          <p:nvPr>
            <p:ph idx="1"/>
          </p:nvPr>
        </p:nvSpPr>
        <p:spPr/>
        <p:txBody>
          <a:bodyPr/>
          <a:lstStyle/>
          <a:p>
            <a:r>
              <a:rPr lang="de-AT" dirty="0" smtClean="0"/>
              <a:t>Stellvertreter (beschränkt) geschäftsfähig</a:t>
            </a:r>
          </a:p>
          <a:p>
            <a:r>
              <a:rPr lang="de-AT" dirty="0" smtClean="0"/>
              <a:t>Vorhandene Berechtigung</a:t>
            </a:r>
          </a:p>
          <a:p>
            <a:r>
              <a:rPr lang="de-AT" dirty="0"/>
              <a:t>Vertreter muss sich als solcher zu "erkennen" geben</a:t>
            </a:r>
          </a:p>
          <a:p>
            <a:endParaRPr lang="de-AT" dirty="0"/>
          </a:p>
        </p:txBody>
      </p:sp>
    </p:spTree>
    <p:extLst>
      <p:ext uri="{BB962C8B-B14F-4D97-AF65-F5344CB8AC3E}">
        <p14:creationId xmlns:p14="http://schemas.microsoft.com/office/powerpoint/2010/main" val="248580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Arten der Stellvertretung</a:t>
            </a:r>
            <a:endParaRPr lang="de-AT" dirty="0"/>
          </a:p>
        </p:txBody>
      </p:sp>
      <p:sp>
        <p:nvSpPr>
          <p:cNvPr id="5" name="Inhaltsplatzhalter 2"/>
          <p:cNvSpPr>
            <a:spLocks noGrp="1"/>
          </p:cNvSpPr>
          <p:nvPr>
            <p:ph idx="1"/>
          </p:nvPr>
        </p:nvSpPr>
        <p:spPr>
          <a:xfrm>
            <a:off x="628650" y="1825625"/>
            <a:ext cx="7886700" cy="4351338"/>
          </a:xfrm>
        </p:spPr>
        <p:txBody>
          <a:bodyPr>
            <a:normAutofit fontScale="77500" lnSpcReduction="20000"/>
          </a:bodyPr>
          <a:lstStyle/>
          <a:p>
            <a:r>
              <a:rPr lang="de-AT" dirty="0" smtClean="0"/>
              <a:t>Gesetz</a:t>
            </a:r>
          </a:p>
          <a:p>
            <a:r>
              <a:rPr lang="de-AT" dirty="0" smtClean="0"/>
              <a:t>Gerichtsbeschluss</a:t>
            </a:r>
          </a:p>
          <a:p>
            <a:r>
              <a:rPr lang="de-AT" dirty="0" smtClean="0"/>
              <a:t>Rechtsgeschäft (Vollmacht)</a:t>
            </a:r>
          </a:p>
          <a:p>
            <a:pPr lvl="1"/>
            <a:r>
              <a:rPr lang="de-AT" dirty="0" smtClean="0"/>
              <a:t>Nach bürgerlichem Recht</a:t>
            </a:r>
          </a:p>
          <a:p>
            <a:pPr lvl="2"/>
            <a:r>
              <a:rPr lang="de-AT" dirty="0"/>
              <a:t>Generalvollmacht</a:t>
            </a:r>
          </a:p>
          <a:p>
            <a:pPr lvl="2"/>
            <a:r>
              <a:rPr lang="de-AT" dirty="0" smtClean="0"/>
              <a:t>Artvollmacht</a:t>
            </a:r>
            <a:endParaRPr lang="de-AT" dirty="0"/>
          </a:p>
          <a:p>
            <a:pPr lvl="2"/>
            <a:r>
              <a:rPr lang="de-AT" dirty="0" smtClean="0"/>
              <a:t>Spezialvollmacht</a:t>
            </a:r>
          </a:p>
          <a:p>
            <a:pPr lvl="1"/>
            <a:r>
              <a:rPr lang="de-AT" dirty="0" smtClean="0"/>
              <a:t>Nach Unternehmensrecht</a:t>
            </a:r>
          </a:p>
          <a:p>
            <a:pPr lvl="2"/>
            <a:r>
              <a:rPr lang="de-AT" dirty="0" smtClean="0"/>
              <a:t>Prokura</a:t>
            </a:r>
          </a:p>
          <a:p>
            <a:pPr lvl="3"/>
            <a:r>
              <a:rPr lang="de-AT" dirty="0" smtClean="0"/>
              <a:t>Einzelprokura</a:t>
            </a:r>
            <a:endParaRPr lang="de-AT" dirty="0"/>
          </a:p>
          <a:p>
            <a:pPr lvl="3"/>
            <a:r>
              <a:rPr lang="de-AT" dirty="0"/>
              <a:t>Gesamtprokura </a:t>
            </a:r>
            <a:endParaRPr lang="de-AT" dirty="0" smtClean="0"/>
          </a:p>
          <a:p>
            <a:pPr lvl="3"/>
            <a:r>
              <a:rPr lang="de-AT" dirty="0" smtClean="0"/>
              <a:t>Gemischte Prokura</a:t>
            </a:r>
          </a:p>
          <a:p>
            <a:pPr lvl="3"/>
            <a:r>
              <a:rPr lang="de-AT" dirty="0" smtClean="0"/>
              <a:t>Filialprokura</a:t>
            </a:r>
            <a:endParaRPr lang="de-AT" dirty="0"/>
          </a:p>
          <a:p>
            <a:pPr lvl="2"/>
            <a:r>
              <a:rPr lang="de-AT" dirty="0" smtClean="0"/>
              <a:t>Handlungsvollmacht</a:t>
            </a:r>
          </a:p>
          <a:p>
            <a:pPr lvl="3"/>
            <a:r>
              <a:rPr lang="de-AT" dirty="0"/>
              <a:t>Generalhandlungsvollmacht</a:t>
            </a:r>
          </a:p>
          <a:p>
            <a:pPr lvl="3"/>
            <a:r>
              <a:rPr lang="de-AT" dirty="0"/>
              <a:t>Arthandlungsvollmacht</a:t>
            </a:r>
          </a:p>
          <a:p>
            <a:pPr lvl="3"/>
            <a:r>
              <a:rPr lang="de-AT" dirty="0" smtClean="0"/>
              <a:t>Spezialhandlungsvollmacht</a:t>
            </a:r>
          </a:p>
          <a:p>
            <a:pPr lvl="3"/>
            <a:endParaRPr lang="de-AT" dirty="0" smtClean="0"/>
          </a:p>
        </p:txBody>
      </p:sp>
    </p:spTree>
    <p:extLst>
      <p:ext uri="{BB962C8B-B14F-4D97-AF65-F5344CB8AC3E}">
        <p14:creationId xmlns:p14="http://schemas.microsoft.com/office/powerpoint/2010/main" val="226009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Vollmacht</a:t>
            </a:r>
            <a:endParaRPr lang="de-AT" dirty="0"/>
          </a:p>
        </p:txBody>
      </p:sp>
      <p:sp>
        <p:nvSpPr>
          <p:cNvPr id="3" name="Inhaltsplatzhalter 2"/>
          <p:cNvSpPr>
            <a:spLocks noGrp="1"/>
          </p:cNvSpPr>
          <p:nvPr>
            <p:ph idx="1"/>
          </p:nvPr>
        </p:nvSpPr>
        <p:spPr/>
        <p:txBody>
          <a:bodyPr/>
          <a:lstStyle/>
          <a:p>
            <a:r>
              <a:rPr lang="de-AT" dirty="0" smtClean="0"/>
              <a:t>Ermächtigt jemand zum Abschluss von Rechtgeschäften</a:t>
            </a:r>
          </a:p>
          <a:p>
            <a:r>
              <a:rPr lang="de-AT" dirty="0" smtClean="0"/>
              <a:t>Einseitige Willenserklärung</a:t>
            </a:r>
          </a:p>
          <a:p>
            <a:r>
              <a:rPr lang="de-AT" dirty="0" smtClean="0"/>
              <a:t>Kann formfrei erfolgen</a:t>
            </a:r>
          </a:p>
          <a:p>
            <a:pPr lvl="1"/>
            <a:r>
              <a:rPr lang="de-AT" dirty="0" smtClean="0"/>
              <a:t>Schriftlich, mündlich oder schlüssig</a:t>
            </a:r>
          </a:p>
          <a:p>
            <a:r>
              <a:rPr lang="de-AT" dirty="0"/>
              <a:t>Berechtigung, keine Verpflichtung</a:t>
            </a:r>
          </a:p>
          <a:p>
            <a:endParaRPr lang="de-AT" dirty="0"/>
          </a:p>
        </p:txBody>
      </p:sp>
    </p:spTree>
    <p:extLst>
      <p:ext uri="{BB962C8B-B14F-4D97-AF65-F5344CB8AC3E}">
        <p14:creationId xmlns:p14="http://schemas.microsoft.com/office/powerpoint/2010/main" val="1295314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Vollmacht (bürgerlich. Recht)</a:t>
            </a:r>
            <a:endParaRPr lang="de-AT" dirty="0"/>
          </a:p>
        </p:txBody>
      </p:sp>
      <p:sp>
        <p:nvSpPr>
          <p:cNvPr id="3" name="Inhaltsplatzhalter 2"/>
          <p:cNvSpPr>
            <a:spLocks noGrp="1"/>
          </p:cNvSpPr>
          <p:nvPr>
            <p:ph idx="1"/>
          </p:nvPr>
        </p:nvSpPr>
        <p:spPr>
          <a:xfrm>
            <a:off x="628650" y="1825625"/>
            <a:ext cx="7886700" cy="2267404"/>
          </a:xfrm>
        </p:spPr>
        <p:txBody>
          <a:bodyPr>
            <a:normAutofit/>
          </a:bodyPr>
          <a:lstStyle/>
          <a:p>
            <a:r>
              <a:rPr lang="de-AT" dirty="0" smtClean="0"/>
              <a:t>Erteilung von jedermann</a:t>
            </a:r>
          </a:p>
          <a:p>
            <a:r>
              <a:rPr lang="de-AT" dirty="0" smtClean="0"/>
              <a:t>Beliebige Einschränkung</a:t>
            </a:r>
          </a:p>
          <a:p>
            <a:pPr lvl="1"/>
            <a:r>
              <a:rPr lang="de-AT" dirty="0" smtClean="0"/>
              <a:t>z.B. betraglich, zeitlich oder räumlich</a:t>
            </a:r>
          </a:p>
          <a:p>
            <a:r>
              <a:rPr lang="de-AT" dirty="0" smtClean="0"/>
              <a:t>Unterscheidung in (General, Art oder Spezial)</a:t>
            </a:r>
            <a:endParaRPr lang="de-AT" dirty="0"/>
          </a:p>
        </p:txBody>
      </p:sp>
      <p:sp>
        <p:nvSpPr>
          <p:cNvPr id="4" name="Textfeld 3"/>
          <p:cNvSpPr txBox="1"/>
          <p:nvPr/>
        </p:nvSpPr>
        <p:spPr>
          <a:xfrm>
            <a:off x="628650" y="3963947"/>
            <a:ext cx="8036379" cy="2169825"/>
          </a:xfrm>
          <a:prstGeom prst="rect">
            <a:avLst/>
          </a:prstGeom>
          <a:noFill/>
        </p:spPr>
        <p:txBody>
          <a:bodyPr wrap="square" rtlCol="0">
            <a:spAutoFit/>
          </a:bodyPr>
          <a:lstStyle/>
          <a:p>
            <a:pPr fontAlgn="base"/>
            <a:r>
              <a:rPr lang="de-AT" sz="1500" i="1" dirty="0" smtClean="0"/>
              <a:t>Hiermit </a:t>
            </a:r>
            <a:r>
              <a:rPr lang="de-AT" sz="1500" i="1" dirty="0"/>
              <a:t>bevollmächtige ich Frau/Herr </a:t>
            </a:r>
            <a:r>
              <a:rPr lang="de-AT" sz="1500" i="1" dirty="0" err="1"/>
              <a:t>xxxx</a:t>
            </a:r>
            <a:r>
              <a:rPr lang="de-AT" sz="1500" i="1" dirty="0"/>
              <a:t>, Anschrift, Ort mich in allen meinen Angelegenheiten gegenüber Privatpersonen, Unternehmen und Behörden zu vertreten</a:t>
            </a:r>
            <a:r>
              <a:rPr lang="de-AT" sz="1500" i="1" dirty="0" smtClean="0"/>
              <a:t>.</a:t>
            </a:r>
          </a:p>
          <a:p>
            <a:pPr fontAlgn="base"/>
            <a:endParaRPr lang="de-AT" sz="1500" dirty="0"/>
          </a:p>
          <a:p>
            <a:pPr fontAlgn="base"/>
            <a:r>
              <a:rPr lang="de-AT" sz="1500" i="1" dirty="0"/>
              <a:t>Gültig ist die Vollmacht bis </a:t>
            </a:r>
            <a:r>
              <a:rPr lang="de-AT" sz="1500" i="1" dirty="0" smtClean="0"/>
              <a:t>zum 05.12.2014</a:t>
            </a:r>
            <a:endParaRPr lang="de-AT" sz="1500" dirty="0"/>
          </a:p>
          <a:p>
            <a:pPr fontAlgn="base"/>
            <a:r>
              <a:rPr lang="de-AT" sz="1500" i="1" dirty="0"/>
              <a:t> </a:t>
            </a:r>
            <a:endParaRPr lang="de-AT" sz="1500" dirty="0"/>
          </a:p>
          <a:p>
            <a:pPr fontAlgn="base"/>
            <a:r>
              <a:rPr lang="de-AT" sz="1500" i="1" dirty="0"/>
              <a:t>Ort, Datum</a:t>
            </a:r>
            <a:endParaRPr lang="de-AT" sz="1500" dirty="0"/>
          </a:p>
          <a:p>
            <a:pPr fontAlgn="base"/>
            <a:r>
              <a:rPr lang="de-AT" sz="1500" i="1" dirty="0"/>
              <a:t> </a:t>
            </a:r>
            <a:endParaRPr lang="de-AT" sz="1500" dirty="0"/>
          </a:p>
          <a:p>
            <a:pPr fontAlgn="base"/>
            <a:r>
              <a:rPr lang="de-AT" sz="1500" i="1" dirty="0"/>
              <a:t>Name, Vorname (Vollmachtgeber) (Unterschrift)</a:t>
            </a:r>
            <a:endParaRPr lang="de-AT" sz="1500" dirty="0"/>
          </a:p>
          <a:p>
            <a:pPr fontAlgn="base"/>
            <a:r>
              <a:rPr lang="de-AT" sz="1500" i="1" dirty="0"/>
              <a:t>Anschrift, </a:t>
            </a:r>
            <a:r>
              <a:rPr lang="de-AT" sz="1500" i="1" dirty="0" smtClean="0"/>
              <a:t>Ort</a:t>
            </a:r>
            <a:endParaRPr lang="de-AT" sz="1500" dirty="0"/>
          </a:p>
        </p:txBody>
      </p:sp>
      <p:cxnSp>
        <p:nvCxnSpPr>
          <p:cNvPr id="6" name="Gerader Verbinder 5"/>
          <p:cNvCxnSpPr/>
          <p:nvPr/>
        </p:nvCxnSpPr>
        <p:spPr>
          <a:xfrm>
            <a:off x="628650" y="3832007"/>
            <a:ext cx="78867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25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365126"/>
            <a:ext cx="7886700" cy="1325563"/>
          </a:xfrm>
        </p:spPr>
        <p:txBody>
          <a:bodyPr/>
          <a:lstStyle/>
          <a:p>
            <a:r>
              <a:rPr lang="de-AT" dirty="0" smtClean="0"/>
              <a:t>Vollmacht (</a:t>
            </a:r>
            <a:r>
              <a:rPr lang="de-AT" dirty="0" err="1" smtClean="0"/>
              <a:t>Unternehmensr</a:t>
            </a:r>
            <a:r>
              <a:rPr lang="de-AT" dirty="0" smtClean="0"/>
              <a:t>.)</a:t>
            </a:r>
            <a:endParaRPr lang="de-AT" dirty="0"/>
          </a:p>
        </p:txBody>
      </p:sp>
      <p:sp>
        <p:nvSpPr>
          <p:cNvPr id="3" name="Inhaltsplatzhalter 2"/>
          <p:cNvSpPr>
            <a:spLocks noGrp="1"/>
          </p:cNvSpPr>
          <p:nvPr>
            <p:ph idx="1"/>
          </p:nvPr>
        </p:nvSpPr>
        <p:spPr/>
        <p:txBody>
          <a:bodyPr>
            <a:normAutofit/>
          </a:bodyPr>
          <a:lstStyle/>
          <a:p>
            <a:r>
              <a:rPr lang="de-AT" b="1" dirty="0" smtClean="0"/>
              <a:t>Prokura</a:t>
            </a:r>
            <a:r>
              <a:rPr lang="de-AT" dirty="0" smtClean="0"/>
              <a:t> </a:t>
            </a:r>
            <a:r>
              <a:rPr lang="de-DE" dirty="0" smtClean="0"/>
              <a:t>ist eine</a:t>
            </a:r>
            <a:endParaRPr lang="de-AT" dirty="0" smtClean="0"/>
          </a:p>
          <a:p>
            <a:pPr lvl="1"/>
            <a:r>
              <a:rPr lang="de-AT" dirty="0" smtClean="0"/>
              <a:t>Umfassende kaufmännische Vollmacht </a:t>
            </a:r>
          </a:p>
          <a:p>
            <a:pPr lvl="1"/>
            <a:r>
              <a:rPr lang="de-AT" dirty="0" smtClean="0"/>
              <a:t>Gesetzlich fixierter Umfang</a:t>
            </a:r>
          </a:p>
          <a:p>
            <a:pPr lvl="1"/>
            <a:r>
              <a:rPr lang="de-AT" dirty="0" smtClean="0"/>
              <a:t>Sämtliche Geschäfte</a:t>
            </a:r>
          </a:p>
          <a:p>
            <a:pPr lvl="1"/>
            <a:r>
              <a:rPr lang="de-AT" dirty="0" smtClean="0"/>
              <a:t>Hohes Vertrauen Dritter</a:t>
            </a:r>
          </a:p>
          <a:p>
            <a:pPr lvl="2"/>
            <a:r>
              <a:rPr lang="de-AT" dirty="0" smtClean="0"/>
              <a:t>(Eintragung im Firmenbuch)</a:t>
            </a:r>
          </a:p>
          <a:p>
            <a:r>
              <a:rPr lang="de-AT" dirty="0" smtClean="0"/>
              <a:t>Handlungsvollmacht</a:t>
            </a:r>
            <a:endParaRPr lang="de-AT" dirty="0" smtClean="0"/>
          </a:p>
          <a:p>
            <a:pPr lvl="1"/>
            <a:r>
              <a:rPr lang="de-AT" dirty="0" smtClean="0"/>
              <a:t>Berechtigung für gewöhnliche Geschäfte</a:t>
            </a:r>
          </a:p>
          <a:p>
            <a:pPr lvl="1"/>
            <a:r>
              <a:rPr lang="de-AT" dirty="0" smtClean="0"/>
              <a:t>Im Rahmen des Tätigkeitsbereichs </a:t>
            </a:r>
          </a:p>
          <a:p>
            <a:pPr lvl="1"/>
            <a:r>
              <a:rPr lang="de-AT" dirty="0" smtClean="0"/>
              <a:t>Schlüssig oder ausdrücklich</a:t>
            </a:r>
          </a:p>
          <a:p>
            <a:pPr lvl="1"/>
            <a:endParaRPr lang="de-AT" dirty="0" smtClean="0"/>
          </a:p>
          <a:p>
            <a:pPr lvl="1"/>
            <a:endParaRPr lang="de-AT" dirty="0"/>
          </a:p>
          <a:p>
            <a:pPr lvl="1"/>
            <a:endParaRPr lang="de-AT" dirty="0"/>
          </a:p>
        </p:txBody>
      </p:sp>
    </p:spTree>
    <p:extLst>
      <p:ext uri="{BB962C8B-B14F-4D97-AF65-F5344CB8AC3E}">
        <p14:creationId xmlns:p14="http://schemas.microsoft.com/office/powerpoint/2010/main" val="209088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2">
      <a:majorFont>
        <a:latin typeface="Aller"/>
        <a:ea typeface=""/>
        <a:cs typeface=""/>
      </a:majorFont>
      <a:minorFont>
        <a:latin typeface="Aller"/>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1132</Words>
  <Application>Microsoft Office PowerPoint</Application>
  <PresentationFormat>Bildschirmpräsentation (4:3)</PresentationFormat>
  <Paragraphs>247</Paragraphs>
  <Slides>17</Slides>
  <Notes>16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Aller</vt:lpstr>
      <vt:lpstr>Arial</vt:lpstr>
      <vt:lpstr>Calibri</vt:lpstr>
      <vt:lpstr>Office Theme</vt:lpstr>
      <vt:lpstr>PowerPoint-Präsentation</vt:lpstr>
      <vt:lpstr>Stellvertretung</vt:lpstr>
      <vt:lpstr>Allgemein</vt:lpstr>
      <vt:lpstr>Allgemein</vt:lpstr>
      <vt:lpstr>Voraussetzungen</vt:lpstr>
      <vt:lpstr>Arten der Stellvertretung</vt:lpstr>
      <vt:lpstr>Vollmacht</vt:lpstr>
      <vt:lpstr>Vollmacht (bürgerlich. Recht)</vt:lpstr>
      <vt:lpstr>Vollmacht (Unternehmensr.)</vt:lpstr>
      <vt:lpstr>Prokura (Erteilung) </vt:lpstr>
      <vt:lpstr>Prokura (Arten) </vt:lpstr>
      <vt:lpstr>Prokura (Umfang) </vt:lpstr>
      <vt:lpstr>Prokura (Einschränkungen)</vt:lpstr>
      <vt:lpstr>Handlungsvollmacht (Erteilung)</vt:lpstr>
      <vt:lpstr>Handlungsvollmacht (Arten)</vt:lpstr>
      <vt:lpstr>Handlungsvollmacht (Einschr.)</vt:lpstr>
      <vt:lpstr>Quellen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Vertretungsbefugnis</dc:title>
  <dc:creator>a.hofstaetter@htlstp.at</dc:creator>
  <cp:lastModifiedBy>a.hofstaetter@htlstp.at</cp:lastModifiedBy>
  <cp:revision>114</cp:revision>
  <dcterms:created xsi:type="dcterms:W3CDTF">2014-11-30T21:52:54Z</dcterms:created>
  <dcterms:modified xsi:type="dcterms:W3CDTF">2014-12-05T10:03:40Z</dcterms:modified>
</cp:coreProperties>
</file>