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72" r:id="rId5"/>
    <p:sldId id="284" r:id="rId6"/>
    <p:sldId id="267" r:id="rId7"/>
    <p:sldId id="276" r:id="rId8"/>
    <p:sldId id="274" r:id="rId9"/>
    <p:sldId id="273" r:id="rId10"/>
    <p:sldId id="278" r:id="rId11"/>
  </p:sldIdLst>
  <p:sldSz cx="9144000" cy="5143500" type="screen16x9"/>
  <p:notesSz cx="6858000" cy="9144000"/>
  <p:embeddedFontLst>
    <p:embeddedFont>
      <p:font typeface="IBM Plex Sans" panose="020B0604020202020204" charset="0"/>
      <p:regular r:id="rId13"/>
      <p:bold r:id="rId14"/>
      <p:italic r:id="rId15"/>
      <p:boldItalic r:id="rId16"/>
    </p:embeddedFont>
    <p:embeddedFont>
      <p:font typeface="IBM Plex Sans SemiBold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ij50R2kKbfBlmwODO5wHKSIGQT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77D7F-FAE1-415C-875A-0E66B5EA301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5CAF8B1-E4C0-4A75-A308-71FEE1A20CA0}">
      <dgm:prSet phldrT="[Текст]" custT="1"/>
      <dgm:spPr/>
      <dgm:t>
        <a:bodyPr/>
        <a:lstStyle/>
        <a:p>
          <a:r>
            <a:rPr lang="en-US" sz="1600" dirty="0">
              <a:latin typeface="IBM Plex Sans" panose="020B0503050203000203" pitchFamily="34" charset="0"/>
            </a:rPr>
            <a:t>Services</a:t>
          </a:r>
          <a:endParaRPr lang="ru-RU" sz="1600" dirty="0">
            <a:latin typeface="IBM Plex Sans" panose="020B0503050203000203" pitchFamily="34" charset="0"/>
          </a:endParaRPr>
        </a:p>
      </dgm:t>
    </dgm:pt>
    <dgm:pt modelId="{07F1F528-6337-4BC9-8F18-79DF97042695}" type="parTrans" cxnId="{1D9A3C63-B0CA-4751-B9BE-B557754B3058}">
      <dgm:prSet/>
      <dgm:spPr/>
      <dgm:t>
        <a:bodyPr/>
        <a:lstStyle/>
        <a:p>
          <a:endParaRPr lang="ru-RU"/>
        </a:p>
      </dgm:t>
    </dgm:pt>
    <dgm:pt modelId="{0A1C3023-3DF2-4E5F-B1DD-AB5423D49715}" type="sibTrans" cxnId="{1D9A3C63-B0CA-4751-B9BE-B557754B3058}">
      <dgm:prSet/>
      <dgm:spPr/>
      <dgm:t>
        <a:bodyPr/>
        <a:lstStyle/>
        <a:p>
          <a:r>
            <a:rPr lang="en-US" dirty="0">
              <a:latin typeface="IBM Plex Sans" panose="020B0503050203000203" pitchFamily="34" charset="0"/>
            </a:rPr>
            <a:t>Activity</a:t>
          </a:r>
          <a:endParaRPr lang="ru-RU" dirty="0">
            <a:latin typeface="IBM Plex Sans" panose="020B0503050203000203" pitchFamily="34" charset="0"/>
          </a:endParaRPr>
        </a:p>
      </dgm:t>
    </dgm:pt>
    <dgm:pt modelId="{C3BFA9C3-20EC-478A-9365-A42A79E1B5F4}">
      <dgm:prSet phldrT="[Текст]"/>
      <dgm:spPr/>
      <dgm:t>
        <a:bodyPr/>
        <a:lstStyle/>
        <a:p>
          <a:r>
            <a:rPr lang="en-US" dirty="0">
              <a:latin typeface="IBM Plex Sans" panose="020B0503050203000203" pitchFamily="34" charset="0"/>
            </a:rPr>
            <a:t>Broadcast receiver</a:t>
          </a:r>
          <a:endParaRPr lang="ru-RU" dirty="0">
            <a:latin typeface="IBM Plex Sans" panose="020B0503050203000203" pitchFamily="34" charset="0"/>
          </a:endParaRPr>
        </a:p>
      </dgm:t>
    </dgm:pt>
    <dgm:pt modelId="{7B70C20B-10FB-4C6B-A974-08917549D91B}" type="parTrans" cxnId="{11849042-2C91-46CE-8EE6-9C670BA46C58}">
      <dgm:prSet/>
      <dgm:spPr/>
      <dgm:t>
        <a:bodyPr/>
        <a:lstStyle/>
        <a:p>
          <a:endParaRPr lang="ru-RU"/>
        </a:p>
      </dgm:t>
    </dgm:pt>
    <dgm:pt modelId="{D79BEA13-457A-44BA-810B-9E5092854F0D}" type="sibTrans" cxnId="{11849042-2C91-46CE-8EE6-9C670BA46C58}">
      <dgm:prSet/>
      <dgm:spPr/>
      <dgm:t>
        <a:bodyPr/>
        <a:lstStyle/>
        <a:p>
          <a:r>
            <a:rPr lang="en-US" dirty="0">
              <a:latin typeface="IBM Plex Sans" panose="020B0503050203000203" pitchFamily="34" charset="0"/>
            </a:rPr>
            <a:t>CP</a:t>
          </a:r>
          <a:endParaRPr lang="ru-RU" dirty="0">
            <a:latin typeface="IBM Plex Sans" panose="020B0503050203000203" pitchFamily="34" charset="0"/>
          </a:endParaRPr>
        </a:p>
      </dgm:t>
    </dgm:pt>
    <dgm:pt modelId="{3E815E6D-A40C-4D02-A02A-4227627D827E}" type="pres">
      <dgm:prSet presAssocID="{81A77D7F-FAE1-415C-875A-0E66B5EA3019}" presName="Name0" presStyleCnt="0">
        <dgm:presLayoutVars>
          <dgm:chMax/>
          <dgm:chPref/>
          <dgm:dir/>
          <dgm:animLvl val="lvl"/>
        </dgm:presLayoutVars>
      </dgm:prSet>
      <dgm:spPr/>
    </dgm:pt>
    <dgm:pt modelId="{84CC91C9-6388-43F7-BEA4-632D82DD9D2F}" type="pres">
      <dgm:prSet presAssocID="{95CAF8B1-E4C0-4A75-A308-71FEE1A20CA0}" presName="composite" presStyleCnt="0"/>
      <dgm:spPr/>
    </dgm:pt>
    <dgm:pt modelId="{5554862E-4B6E-4A90-A8E7-2655EE5B9552}" type="pres">
      <dgm:prSet presAssocID="{95CAF8B1-E4C0-4A75-A308-71FEE1A20CA0}" presName="Parent1" presStyleLbl="node1" presStyleIdx="0" presStyleCnt="4" custScaleX="126824" custScaleY="126824" custLinFactNeighborX="15216" custLinFactNeighborY="-9296">
        <dgm:presLayoutVars>
          <dgm:chMax val="1"/>
          <dgm:chPref val="1"/>
          <dgm:bulletEnabled val="1"/>
        </dgm:presLayoutVars>
      </dgm:prSet>
      <dgm:spPr/>
    </dgm:pt>
    <dgm:pt modelId="{D33B14B1-64F5-4BFC-B1A1-F3575CC355C4}" type="pres">
      <dgm:prSet presAssocID="{95CAF8B1-E4C0-4A75-A308-71FEE1A20CA0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4025836-9848-4CCB-852C-24EB611037CB}" type="pres">
      <dgm:prSet presAssocID="{95CAF8B1-E4C0-4A75-A308-71FEE1A20CA0}" presName="BalanceSpacing" presStyleCnt="0"/>
      <dgm:spPr/>
    </dgm:pt>
    <dgm:pt modelId="{D471604C-C8D0-4AA4-B3E8-834F4A3FD8A8}" type="pres">
      <dgm:prSet presAssocID="{95CAF8B1-E4C0-4A75-A308-71FEE1A20CA0}" presName="BalanceSpacing1" presStyleCnt="0"/>
      <dgm:spPr/>
    </dgm:pt>
    <dgm:pt modelId="{A1921413-5875-4197-AD3E-44FA9AD3D043}" type="pres">
      <dgm:prSet presAssocID="{0A1C3023-3DF2-4E5F-B1DD-AB5423D49715}" presName="Accent1Text" presStyleLbl="node1" presStyleIdx="1" presStyleCnt="4" custLinFactNeighborX="725"/>
      <dgm:spPr/>
    </dgm:pt>
    <dgm:pt modelId="{962706E2-8F69-46CD-A4E0-369170D9EE2B}" type="pres">
      <dgm:prSet presAssocID="{0A1C3023-3DF2-4E5F-B1DD-AB5423D49715}" presName="spaceBetweenRectangles" presStyleCnt="0"/>
      <dgm:spPr/>
    </dgm:pt>
    <dgm:pt modelId="{8E1DF889-DFE3-4861-A82E-CD1125F2E974}" type="pres">
      <dgm:prSet presAssocID="{C3BFA9C3-20EC-478A-9365-A42A79E1B5F4}" presName="composite" presStyleCnt="0"/>
      <dgm:spPr/>
    </dgm:pt>
    <dgm:pt modelId="{160FC05F-CDA6-42BF-B675-BB7AD5A63F4D}" type="pres">
      <dgm:prSet presAssocID="{C3BFA9C3-20EC-478A-9365-A42A79E1B5F4}" presName="Parent1" presStyleLbl="node1" presStyleIdx="2" presStyleCnt="4" custLinFactNeighborX="725">
        <dgm:presLayoutVars>
          <dgm:chMax val="1"/>
          <dgm:chPref val="1"/>
          <dgm:bulletEnabled val="1"/>
        </dgm:presLayoutVars>
      </dgm:prSet>
      <dgm:spPr/>
    </dgm:pt>
    <dgm:pt modelId="{A0622210-AFB4-4E4F-9B62-4713BAC7DCF3}" type="pres">
      <dgm:prSet presAssocID="{C3BFA9C3-20EC-478A-9365-A42A79E1B5F4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C07B5CD-4C4C-4950-B905-3DA881E18102}" type="pres">
      <dgm:prSet presAssocID="{C3BFA9C3-20EC-478A-9365-A42A79E1B5F4}" presName="BalanceSpacing" presStyleCnt="0"/>
      <dgm:spPr/>
    </dgm:pt>
    <dgm:pt modelId="{4659FD9E-04A5-41CC-AE50-7B191523E67B}" type="pres">
      <dgm:prSet presAssocID="{C3BFA9C3-20EC-478A-9365-A42A79E1B5F4}" presName="BalanceSpacing1" presStyleCnt="0"/>
      <dgm:spPr/>
    </dgm:pt>
    <dgm:pt modelId="{25BE7566-09DE-40FF-B39F-B168E81F2FEC}" type="pres">
      <dgm:prSet presAssocID="{D79BEA13-457A-44BA-810B-9E5092854F0D}" presName="Accent1Text" presStyleLbl="node1" presStyleIdx="3" presStyleCnt="4" custLinFactNeighborX="725"/>
      <dgm:spPr/>
    </dgm:pt>
  </dgm:ptLst>
  <dgm:cxnLst>
    <dgm:cxn modelId="{A31A0409-3FAC-43D4-8B81-50B97B76E11E}" type="presOf" srcId="{C3BFA9C3-20EC-478A-9365-A42A79E1B5F4}" destId="{160FC05F-CDA6-42BF-B675-BB7AD5A63F4D}" srcOrd="0" destOrd="0" presId="urn:microsoft.com/office/officeart/2008/layout/AlternatingHexagons"/>
    <dgm:cxn modelId="{11849042-2C91-46CE-8EE6-9C670BA46C58}" srcId="{81A77D7F-FAE1-415C-875A-0E66B5EA3019}" destId="{C3BFA9C3-20EC-478A-9365-A42A79E1B5F4}" srcOrd="1" destOrd="0" parTransId="{7B70C20B-10FB-4C6B-A974-08917549D91B}" sibTransId="{D79BEA13-457A-44BA-810B-9E5092854F0D}"/>
    <dgm:cxn modelId="{1D9A3C63-B0CA-4751-B9BE-B557754B3058}" srcId="{81A77D7F-FAE1-415C-875A-0E66B5EA3019}" destId="{95CAF8B1-E4C0-4A75-A308-71FEE1A20CA0}" srcOrd="0" destOrd="0" parTransId="{07F1F528-6337-4BC9-8F18-79DF97042695}" sibTransId="{0A1C3023-3DF2-4E5F-B1DD-AB5423D49715}"/>
    <dgm:cxn modelId="{9A9C0E44-3F66-4D5E-B6A0-DBE537FE3A95}" type="presOf" srcId="{95CAF8B1-E4C0-4A75-A308-71FEE1A20CA0}" destId="{5554862E-4B6E-4A90-A8E7-2655EE5B9552}" srcOrd="0" destOrd="0" presId="urn:microsoft.com/office/officeart/2008/layout/AlternatingHexagons"/>
    <dgm:cxn modelId="{6FA4A676-EE9D-458F-9DEC-5EF0E52CBCFC}" type="presOf" srcId="{0A1C3023-3DF2-4E5F-B1DD-AB5423D49715}" destId="{A1921413-5875-4197-AD3E-44FA9AD3D043}" srcOrd="0" destOrd="0" presId="urn:microsoft.com/office/officeart/2008/layout/AlternatingHexagons"/>
    <dgm:cxn modelId="{3FA054AB-69ED-40DA-867C-AD963C9B0203}" type="presOf" srcId="{81A77D7F-FAE1-415C-875A-0E66B5EA3019}" destId="{3E815E6D-A40C-4D02-A02A-4227627D827E}" srcOrd="0" destOrd="0" presId="urn:microsoft.com/office/officeart/2008/layout/AlternatingHexagons"/>
    <dgm:cxn modelId="{447E24C3-6015-42AA-95A2-811A0FA4E679}" type="presOf" srcId="{D79BEA13-457A-44BA-810B-9E5092854F0D}" destId="{25BE7566-09DE-40FF-B39F-B168E81F2FEC}" srcOrd="0" destOrd="0" presId="urn:microsoft.com/office/officeart/2008/layout/AlternatingHexagons"/>
    <dgm:cxn modelId="{A6F678C5-A098-4DBF-8A8E-BF017FA96167}" type="presParOf" srcId="{3E815E6D-A40C-4D02-A02A-4227627D827E}" destId="{84CC91C9-6388-43F7-BEA4-632D82DD9D2F}" srcOrd="0" destOrd="0" presId="urn:microsoft.com/office/officeart/2008/layout/AlternatingHexagons"/>
    <dgm:cxn modelId="{C798DD5F-710F-4550-8260-48E307660736}" type="presParOf" srcId="{84CC91C9-6388-43F7-BEA4-632D82DD9D2F}" destId="{5554862E-4B6E-4A90-A8E7-2655EE5B9552}" srcOrd="0" destOrd="0" presId="urn:microsoft.com/office/officeart/2008/layout/AlternatingHexagons"/>
    <dgm:cxn modelId="{50A9F69E-6B77-4F39-A08A-BEA1FE57C2AA}" type="presParOf" srcId="{84CC91C9-6388-43F7-BEA4-632D82DD9D2F}" destId="{D33B14B1-64F5-4BFC-B1A1-F3575CC355C4}" srcOrd="1" destOrd="0" presId="urn:microsoft.com/office/officeart/2008/layout/AlternatingHexagons"/>
    <dgm:cxn modelId="{CE49C676-37CC-45D4-A7ED-19AE6AD17F6A}" type="presParOf" srcId="{84CC91C9-6388-43F7-BEA4-632D82DD9D2F}" destId="{84025836-9848-4CCB-852C-24EB611037CB}" srcOrd="2" destOrd="0" presId="urn:microsoft.com/office/officeart/2008/layout/AlternatingHexagons"/>
    <dgm:cxn modelId="{23E36A41-8F37-4C68-96C8-E7A1158244D5}" type="presParOf" srcId="{84CC91C9-6388-43F7-BEA4-632D82DD9D2F}" destId="{D471604C-C8D0-4AA4-B3E8-834F4A3FD8A8}" srcOrd="3" destOrd="0" presId="urn:microsoft.com/office/officeart/2008/layout/AlternatingHexagons"/>
    <dgm:cxn modelId="{2C145EDD-2676-441E-B95B-80BC68F0AF7D}" type="presParOf" srcId="{84CC91C9-6388-43F7-BEA4-632D82DD9D2F}" destId="{A1921413-5875-4197-AD3E-44FA9AD3D043}" srcOrd="4" destOrd="0" presId="urn:microsoft.com/office/officeart/2008/layout/AlternatingHexagons"/>
    <dgm:cxn modelId="{A9A02043-03B8-4F4B-B56A-E69A8C4ED84B}" type="presParOf" srcId="{3E815E6D-A40C-4D02-A02A-4227627D827E}" destId="{962706E2-8F69-46CD-A4E0-369170D9EE2B}" srcOrd="1" destOrd="0" presId="urn:microsoft.com/office/officeart/2008/layout/AlternatingHexagons"/>
    <dgm:cxn modelId="{4EB00BE8-6A9A-4058-B2B4-0C371E3518A3}" type="presParOf" srcId="{3E815E6D-A40C-4D02-A02A-4227627D827E}" destId="{8E1DF889-DFE3-4861-A82E-CD1125F2E974}" srcOrd="2" destOrd="0" presId="urn:microsoft.com/office/officeart/2008/layout/AlternatingHexagons"/>
    <dgm:cxn modelId="{20CA1F70-042F-47ED-8FFB-02BE3852E3AB}" type="presParOf" srcId="{8E1DF889-DFE3-4861-A82E-CD1125F2E974}" destId="{160FC05F-CDA6-42BF-B675-BB7AD5A63F4D}" srcOrd="0" destOrd="0" presId="urn:microsoft.com/office/officeart/2008/layout/AlternatingHexagons"/>
    <dgm:cxn modelId="{F7B4CA71-D289-447E-9DF5-2F5C14D35F16}" type="presParOf" srcId="{8E1DF889-DFE3-4861-A82E-CD1125F2E974}" destId="{A0622210-AFB4-4E4F-9B62-4713BAC7DCF3}" srcOrd="1" destOrd="0" presId="urn:microsoft.com/office/officeart/2008/layout/AlternatingHexagons"/>
    <dgm:cxn modelId="{D6D3A8EF-8CE5-4771-AD69-0A1ABECC4FB1}" type="presParOf" srcId="{8E1DF889-DFE3-4861-A82E-CD1125F2E974}" destId="{4C07B5CD-4C4C-4950-B905-3DA881E18102}" srcOrd="2" destOrd="0" presId="urn:microsoft.com/office/officeart/2008/layout/AlternatingHexagons"/>
    <dgm:cxn modelId="{3FCC206C-D5D3-426E-BCF0-4F48BA43438F}" type="presParOf" srcId="{8E1DF889-DFE3-4861-A82E-CD1125F2E974}" destId="{4659FD9E-04A5-41CC-AE50-7B191523E67B}" srcOrd="3" destOrd="0" presId="urn:microsoft.com/office/officeart/2008/layout/AlternatingHexagons"/>
    <dgm:cxn modelId="{54F1E940-D727-4A00-A19C-EB45F458DD9A}" type="presParOf" srcId="{8E1DF889-DFE3-4861-A82E-CD1125F2E974}" destId="{25BE7566-09DE-40FF-B39F-B168E81F2FE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4862E-4B6E-4A90-A8E7-2655EE5B9552}">
      <dsp:nvSpPr>
        <dsp:cNvPr id="0" name=""/>
        <dsp:cNvSpPr/>
      </dsp:nvSpPr>
      <dsp:spPr>
        <a:xfrm rot="5400000">
          <a:off x="2007940" y="416958"/>
          <a:ext cx="1672480" cy="14550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IBM Plex Sans" panose="020B0503050203000203" pitchFamily="34" charset="0"/>
            </a:rPr>
            <a:t>Services</a:t>
          </a:r>
          <a:endParaRPr lang="ru-RU" sz="1600" kern="1200" dirty="0">
            <a:latin typeface="IBM Plex Sans" panose="020B0503050203000203" pitchFamily="34" charset="0"/>
          </a:endParaRPr>
        </a:p>
      </dsp:txBody>
      <dsp:txXfrm rot="-5400000">
        <a:off x="2343397" y="568875"/>
        <a:ext cx="1001565" cy="1151224"/>
      </dsp:txXfrm>
    </dsp:sp>
    <dsp:sp modelId="{D33B14B1-64F5-4BFC-B1A1-F3575CC355C4}">
      <dsp:nvSpPr>
        <dsp:cNvPr id="0" name=""/>
        <dsp:cNvSpPr/>
      </dsp:nvSpPr>
      <dsp:spPr>
        <a:xfrm>
          <a:off x="3278073" y="871454"/>
          <a:ext cx="1471715" cy="79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1413-5875-4197-AD3E-44FA9AD3D043}">
      <dsp:nvSpPr>
        <dsp:cNvPr id="0" name=""/>
        <dsp:cNvSpPr/>
      </dsp:nvSpPr>
      <dsp:spPr>
        <a:xfrm rot="5400000">
          <a:off x="779464" y="693424"/>
          <a:ext cx="1318741" cy="11473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IBM Plex Sans" panose="020B0503050203000203" pitchFamily="34" charset="0"/>
            </a:rPr>
            <a:t>Activity</a:t>
          </a:r>
          <a:endParaRPr lang="ru-RU" sz="1800" kern="1200" dirty="0">
            <a:latin typeface="IBM Plex Sans" panose="020B0503050203000203" pitchFamily="34" charset="0"/>
          </a:endParaRPr>
        </a:p>
      </dsp:txBody>
      <dsp:txXfrm rot="-5400000">
        <a:off x="1043970" y="813210"/>
        <a:ext cx="789728" cy="907733"/>
      </dsp:txXfrm>
    </dsp:sp>
    <dsp:sp modelId="{160FC05F-CDA6-42BF-B675-BB7AD5A63F4D}">
      <dsp:nvSpPr>
        <dsp:cNvPr id="0" name=""/>
        <dsp:cNvSpPr/>
      </dsp:nvSpPr>
      <dsp:spPr>
        <a:xfrm rot="5400000">
          <a:off x="1396635" y="1989641"/>
          <a:ext cx="1318741" cy="11473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IBM Plex Sans" panose="020B0503050203000203" pitchFamily="34" charset="0"/>
            </a:rPr>
            <a:t>Broadcast receiver</a:t>
          </a:r>
          <a:endParaRPr lang="ru-RU" sz="1200" kern="1200" dirty="0">
            <a:latin typeface="IBM Plex Sans" panose="020B0503050203000203" pitchFamily="34" charset="0"/>
          </a:endParaRPr>
        </a:p>
      </dsp:txBody>
      <dsp:txXfrm rot="-5400000">
        <a:off x="1661141" y="2109427"/>
        <a:ext cx="789728" cy="907733"/>
      </dsp:txXfrm>
    </dsp:sp>
    <dsp:sp modelId="{A0622210-AFB4-4E4F-9B62-4713BAC7DCF3}">
      <dsp:nvSpPr>
        <dsp:cNvPr id="0" name=""/>
        <dsp:cNvSpPr/>
      </dsp:nvSpPr>
      <dsp:spPr>
        <a:xfrm>
          <a:off x="2320" y="2167671"/>
          <a:ext cx="1424240" cy="79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E7566-09DE-40FF-B39F-B168E81F2FEC}">
      <dsp:nvSpPr>
        <dsp:cNvPr id="0" name=""/>
        <dsp:cNvSpPr/>
      </dsp:nvSpPr>
      <dsp:spPr>
        <a:xfrm rot="5400000">
          <a:off x="2635724" y="1989641"/>
          <a:ext cx="1318741" cy="11473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IBM Plex Sans" panose="020B0503050203000203" pitchFamily="34" charset="0"/>
            </a:rPr>
            <a:t>CP</a:t>
          </a:r>
          <a:endParaRPr lang="ru-RU" sz="3600" kern="1200" dirty="0">
            <a:latin typeface="IBM Plex Sans" panose="020B0503050203000203" pitchFamily="34" charset="0"/>
          </a:endParaRPr>
        </a:p>
      </dsp:txBody>
      <dsp:txXfrm rot="-5400000">
        <a:off x="2900230" y="2109427"/>
        <a:ext cx="789728" cy="907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Иллюстрацию меняем на релевантную теме урока!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60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" name="Google Shape;1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1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1_Title slide 5_2_1_2_1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7" name="Google Shape;2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6" name="Google Shape;6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5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 в 2 столбца">
  <p:cSld name="1_Title slide 5_2_1_4_1_1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3852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2" name="Google Shape;7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6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2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лева)">
  <p:cSld name="1_Title slide 5_2_1_12_1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7" name="Google Shape;7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права)">
  <p:cSld name="1_Title slide 5_2_1_12_1_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4" name="Google Shape;104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oleg.Zubarev@mail.r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469796" y="982764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2400" dirty="0"/>
              <a:t>Разработка мобильного приложения с возможностью отслеживания количества </a:t>
            </a:r>
            <a:br>
              <a:rPr lang="ru-RU" sz="2400" dirty="0"/>
            </a:br>
            <a:r>
              <a:rPr lang="ru-RU" sz="2400" dirty="0"/>
              <a:t>выполненных задач и учета не выполненных</a:t>
            </a:r>
          </a:p>
        </p:txBody>
      </p: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469796" y="3668324"/>
            <a:ext cx="3852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 dirty="0">
                <a:solidFill>
                  <a:schemeClr val="accent2"/>
                </a:solidFill>
              </a:rPr>
              <a:t>Цель - поддержание стабильности работы сотрудников 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 dirty="0">
                <a:solidFill>
                  <a:schemeClr val="accent2"/>
                </a:solidFill>
              </a:rPr>
              <a:t>путем учета выполненных рабочих поручений. </a:t>
            </a:r>
            <a:endParaRPr lang="ru-RU" sz="1000" dirty="0"/>
          </a:p>
        </p:txBody>
      </p:sp>
      <p:pic>
        <p:nvPicPr>
          <p:cNvPr id="1028" name="Picture 4" descr="Учет рабочего времени: что это такое и для чего он нужен, как ведется учет  отработанного времени сотрудников на предприятии">
            <a:extLst>
              <a:ext uri="{FF2B5EF4-FFF2-40B4-BE49-F238E27FC236}">
                <a16:creationId xmlns:a16="http://schemas.microsoft.com/office/drawing/2014/main" id="{AD07F932-F0C1-4D59-8CDE-14C5EFD3B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37" y="982764"/>
            <a:ext cx="4971011" cy="21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/>
        </p:nvSpPr>
        <p:spPr>
          <a:xfrm>
            <a:off x="541775" y="720000"/>
            <a:ext cx="38520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Благодарю за внимание</a:t>
            </a:r>
            <a:endParaRPr sz="1800" b="0" i="0" u="none" strike="noStrike" cap="none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541776" y="1260000"/>
            <a:ext cx="3852000" cy="106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Контакты для связи по интересующим вопросам: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E-mail: </a:t>
            </a:r>
            <a:r>
              <a:rPr lang="en-US" sz="1200" b="0" i="0" u="none" strike="noStrike" cap="none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oleg.zubarev@mail.ru</a:t>
            </a:r>
            <a:endParaRPr lang="en-US" sz="1200" b="0" i="0" u="none" strike="noStrike" cap="none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ru-RU" sz="1200" b="0" i="0" u="none" strike="noStrike" cap="none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Телефон: +79270684645.</a:t>
            </a:r>
          </a:p>
        </p:txBody>
      </p:sp>
      <p:sp>
        <p:nvSpPr>
          <p:cNvPr id="338" name="Google Shape;338;p22"/>
          <p:cNvSpPr txBox="1"/>
          <p:nvPr/>
        </p:nvSpPr>
        <p:spPr>
          <a:xfrm>
            <a:off x="541775" y="2001900"/>
            <a:ext cx="3852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25400" lvl="0" indent="0" algn="l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2" name="Picture 6" descr="Обратная связь PNG-фото | PNG Mart">
            <a:extLst>
              <a:ext uri="{FF2B5EF4-FFF2-40B4-BE49-F238E27FC236}">
                <a16:creationId xmlns:a16="http://schemas.microsoft.com/office/drawing/2014/main" id="{C026A38A-51F5-44EE-A766-CAB3550F6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33" y="1260000"/>
            <a:ext cx="2741083" cy="274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solidFill>
                  <a:schemeClr val="dk1"/>
                </a:solidFill>
              </a:rPr>
              <a:t>Олег Зубарев</a:t>
            </a:r>
            <a:endParaRPr sz="1800" dirty="0"/>
          </a:p>
        </p:txBody>
      </p:sp>
      <p:sp>
        <p:nvSpPr>
          <p:cNvPr id="163" name="Google Shape;163;p8"/>
          <p:cNvSpPr txBox="1">
            <a:spLocks noGrp="1"/>
          </p:cNvSpPr>
          <p:nvPr>
            <p:ph type="subTitle" idx="1"/>
          </p:nvPr>
        </p:nvSpPr>
        <p:spPr>
          <a:xfrm>
            <a:off x="3805200" y="1054956"/>
            <a:ext cx="47988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 dirty="0">
                <a:solidFill>
                  <a:schemeClr val="dk2"/>
                </a:solidFill>
              </a:rPr>
              <a:t>Разработка мобильных приложений, 2023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2"/>
          </p:nvPr>
        </p:nvSpPr>
        <p:spPr>
          <a:xfrm>
            <a:off x="3805200" y="1465806"/>
            <a:ext cx="4798800" cy="28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chemeClr val="dk1"/>
                </a:solidFill>
              </a:rPr>
              <a:t>Последние полтора года обучаюсь в </a:t>
            </a:r>
            <a:r>
              <a:rPr lang="ru-RU" sz="1200" dirty="0" err="1">
                <a:solidFill>
                  <a:schemeClr val="dk1"/>
                </a:solidFill>
              </a:rPr>
              <a:t>GeekBrains</a:t>
            </a:r>
            <a:r>
              <a:rPr lang="ru-RU" sz="1200" dirty="0">
                <a:solidFill>
                  <a:schemeClr val="dk1"/>
                </a:solidFill>
              </a:rPr>
              <a:t>.</a:t>
            </a:r>
          </a:p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chemeClr val="dk1"/>
                </a:solidFill>
              </a:rPr>
              <a:t>Хочется познать что-то новое, сменить место работы и стать разработчиком.</a:t>
            </a:r>
          </a:p>
          <a:p>
            <a:pPr lvl="0">
              <a:lnSpc>
                <a:spcPct val="115000"/>
              </a:lnSpc>
            </a:pP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Волгоград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Журналистика, охота, рыбалка, </a:t>
            </a:r>
            <a:r>
              <a:rPr lang="ru-RU" sz="1200" dirty="0" err="1">
                <a:solidFill>
                  <a:schemeClr val="dk1"/>
                </a:solidFill>
              </a:rPr>
              <a:t>сайтостроение</a:t>
            </a:r>
            <a:r>
              <a:rPr lang="ru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Сделал небольшое приложение с возможностью отслеживания количества выполненных задач и учета не выполненных.</a:t>
            </a:r>
          </a:p>
          <a:p>
            <a:pPr marL="374399" lvl="0" indent="-306599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Успешно выполняю все домашние работы</a:t>
            </a:r>
            <a:r>
              <a:rPr lang="ru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660F6D-0C37-4A6D-9099-5E1333529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46" y="720000"/>
            <a:ext cx="3153239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10400" marR="0" lvl="0" indent="-306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IBM Plex Sans SemiBold"/>
              <a:buChar char="💡"/>
            </a:pPr>
            <a:r>
              <a:rPr lang="ru-RU" b="1" dirty="0">
                <a:solidFill>
                  <a:schemeClr val="dk1"/>
                </a:solidFill>
              </a:rPr>
              <a:t>Цель</a:t>
            </a:r>
            <a:b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</a:b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Создание приложения учета выполненных и невыполненных задач для повышения эффективности и продуктивности работы сотрудников с минимальным количеством вкладываемых сил и денежных средств для конкретных функций: подсчет рейтинга, навигация и выполнение плана, формирования графиков загруженности.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ru-RU" sz="12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10400" marR="0" lvl="0" indent="-306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IBM Plex Sans SemiBold"/>
              <a:buChar char="💡"/>
            </a:pPr>
            <a:endParaRPr lang="en-US" sz="1200" b="0" i="0" u="none" strike="noStrike" cap="none" dirty="0">
              <a:solidFill>
                <a:srgbClr val="0000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410400" marR="0" lvl="0" indent="-306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IBM Plex Sans SemiBold"/>
              <a:buChar char="💡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Применить изученные технологии и методы на практике</a:t>
            </a:r>
            <a:b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Java SDK, SQLite.net, ORM,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AlarmManager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Android Studio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lang="ru-RU" sz="12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ru-RU" sz="12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10400" marR="0" lvl="0" indent="-306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IBM Plex Sans SemiBold"/>
              <a:buChar char="💡"/>
            </a:pPr>
            <a:endParaRPr lang="en-US" sz="1200" b="0" i="0" u="none" strike="noStrike" cap="none" dirty="0">
              <a:solidFill>
                <a:srgbClr val="0000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410400" marR="0" lvl="0" indent="-306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IBM Plex Sans SemiBold"/>
              <a:buChar char="💡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Разработать приложение в портфолио</a:t>
            </a:r>
            <a:b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</a:br>
            <a:r>
              <a:rPr lang="ru-RU" sz="1200" b="0" i="0" u="none" strike="noStrike" cap="none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Портфолио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должно быть разнообразным и включать все проработанные проекты.</a:t>
            </a:r>
            <a:endParaRPr lang="ru-RU" sz="12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10400" marR="0" lvl="0" indent="-230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br>
              <a:rPr lang="ru-RU" sz="120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</a:br>
            <a:r>
              <a:rPr lang="ru-RU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Поставленные задачи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16"/>
          <p:cNvCxnSpPr>
            <a:stCxn id="255" idx="6"/>
            <a:endCxn id="256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16"/>
          <p:cNvCxnSpPr>
            <a:stCxn id="256" idx="6"/>
            <a:endCxn id="258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16"/>
          <p:cNvCxnSpPr>
            <a:stCxn id="260" idx="6"/>
            <a:endCxn id="261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16"/>
          <p:cNvCxnSpPr>
            <a:stCxn id="258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6"/>
          <p:cNvCxnSpPr>
            <a:endCxn id="260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6"/>
          <p:cNvCxnSpPr>
            <a:stCxn id="261" idx="6"/>
            <a:endCxn id="265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6"/>
          <p:cNvCxnSpPr>
            <a:stCxn id="265" idx="6"/>
            <a:endCxn id="267" idx="2"/>
          </p:cNvCxnSpPr>
          <p:nvPr/>
        </p:nvCxnSpPr>
        <p:spPr>
          <a:xfrm>
            <a:off x="5101504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16"/>
          <p:cNvCxnSpPr>
            <a:stCxn id="267" idx="6"/>
          </p:cNvCxnSpPr>
          <p:nvPr/>
        </p:nvCxnSpPr>
        <p:spPr>
          <a:xfrm>
            <a:off x="7209616" y="2694680"/>
            <a:ext cx="1959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16"/>
          <p:cNvCxnSpPr>
            <a:stCxn id="270" idx="6"/>
            <a:endCxn id="271" idx="2"/>
          </p:cNvCxnSpPr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16"/>
          <p:cNvCxnSpPr>
            <a:endCxn id="270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16"/>
          <p:cNvCxnSpPr>
            <a:stCxn id="271" idx="6"/>
            <a:endCxn id="274" idx="2"/>
          </p:cNvCxnSpPr>
          <p:nvPr/>
        </p:nvCxnSpPr>
        <p:spPr>
          <a:xfrm>
            <a:off x="2993391" y="3770405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5" name="Google Shape;275;p16"/>
          <p:cNvCxnSpPr>
            <a:stCxn id="274" idx="6"/>
            <a:endCxn id="276" idx="2"/>
          </p:cNvCxnSpPr>
          <p:nvPr/>
        </p:nvCxnSpPr>
        <p:spPr>
          <a:xfrm>
            <a:off x="5101504" y="3770405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16"/>
          <p:cNvCxnSpPr>
            <a:stCxn id="276" idx="6"/>
          </p:cNvCxnSpPr>
          <p:nvPr/>
        </p:nvCxnSpPr>
        <p:spPr>
          <a:xfrm>
            <a:off x="7209616" y="3770405"/>
            <a:ext cx="1959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16"/>
          <p:cNvCxnSpPr>
            <a:stCxn id="279" idx="6"/>
            <a:endCxn id="255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16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Сравнение технологий разработки и </a:t>
            </a:r>
            <a:r>
              <a:rPr lang="en-US" dirty="0">
                <a:solidFill>
                  <a:schemeClr val="dk1"/>
                </a:solidFill>
              </a:rPr>
              <a:t>IDE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/>
          </a:p>
        </p:txBody>
      </p:sp>
      <p:sp>
        <p:nvSpPr>
          <p:cNvPr id="279" name="Google Shape;279;p16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2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3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4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5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6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7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6858016" y="2518880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8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9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 dirty="0">
                <a:solidFill>
                  <a:schemeClr val="lt1"/>
                </a:solidFill>
              </a:rPr>
              <a:t>10</a:t>
            </a:r>
            <a:endParaRPr sz="1000" b="1" dirty="0">
              <a:solidFill>
                <a:schemeClr val="lt1"/>
              </a:solidFill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4749904" y="3594605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000"/>
            </a:pPr>
            <a:r>
              <a:rPr lang="ru" sz="1000" b="1">
                <a:solidFill>
                  <a:schemeClr val="lt1"/>
                </a:solidFill>
              </a:rPr>
              <a:t>11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6858016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ysClr val="windowText" lastClr="000000"/>
                </a:solidFill>
              </a:rPr>
              <a:t>Сбор</a:t>
            </a:r>
            <a:r>
              <a:rPr lang="en-US" dirty="0">
                <a:solidFill>
                  <a:sysClr val="windowText" lastClr="000000"/>
                </a:solidFill>
              </a:rPr>
              <a:t>/</a:t>
            </a:r>
            <a:r>
              <a:rPr lang="ru-RU" dirty="0">
                <a:solidFill>
                  <a:sysClr val="windowText" lastClr="000000"/>
                </a:solidFill>
              </a:rPr>
              <a:t>систематизация данных для работы приложения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282" name="Google Shape;282;p16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ysClr val="windowText" lastClr="000000"/>
                </a:solidFill>
              </a:rPr>
              <a:t>Проверка работоспособности на реальных смартфонах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283" name="Google Shape;283;p16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Изучение </a:t>
            </a:r>
            <a:endParaRPr dirty="0"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ysClr val="windowText" lastClr="000000"/>
                </a:solidFill>
              </a:rPr>
              <a:t>Разработка в </a:t>
            </a:r>
            <a:r>
              <a:rPr lang="en-US" dirty="0">
                <a:solidFill>
                  <a:sysClr val="windowText" lastClr="000000"/>
                </a:solidFill>
              </a:rPr>
              <a:t>Android Studio</a:t>
            </a:r>
            <a:endParaRPr dirty="0">
              <a:solidFill>
                <a:sysClr val="windowText" lastClr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ysClr val="windowText" lastClr="000000"/>
                </a:solidFill>
              </a:rPr>
              <a:t>Расширение функциональности</a:t>
            </a:r>
            <a:r>
              <a:rPr lang="en-US" dirty="0">
                <a:solidFill>
                  <a:sysClr val="windowText" lastClr="000000"/>
                </a:solidFill>
              </a:rPr>
              <a:t>/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ysClr val="windowText" lastClr="000000"/>
                </a:solidFill>
              </a:rPr>
              <a:t>исправление недостатков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286" name="Google Shape;286;p16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ysClr val="windowText" lastClr="000000"/>
                </a:solidFill>
              </a:rPr>
              <a:t>Формирование идеи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ysClr val="windowText" lastClr="000000"/>
                </a:solidFill>
              </a:rPr>
              <a:t>Интегрирование анимации</a:t>
            </a:r>
            <a:endParaRPr dirty="0">
              <a:solidFill>
                <a:sysClr val="windowText" lastClr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288" name="Google Shape;288;p16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ysClr val="windowText" lastClr="000000"/>
                </a:solidFill>
              </a:rPr>
              <a:t>Аудит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ysClr val="windowText" lastClr="000000"/>
                </a:solidFill>
              </a:rPr>
              <a:t>Разработка эскиза, разметки, цветовой гаммы, шрифта	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290" name="Google Shape;290;p16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ysClr val="windowText" lastClr="000000"/>
                </a:solidFill>
              </a:rPr>
              <a:t>Экспресс-тестирование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Финальная публикация </a:t>
            </a:r>
            <a:r>
              <a:rPr lang="en-US" dirty="0">
                <a:solidFill>
                  <a:schemeClr val="lt2"/>
                </a:solidFill>
              </a:rPr>
              <a:t>Git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План проекта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</a:rPr>
              <a:t>Определение компонентов и ЖЦ приложения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B8EA55AF-C487-4C6F-BC32-78DFD43CE5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094332"/>
              </p:ext>
            </p:extLst>
          </p:nvPr>
        </p:nvGraphicFramePr>
        <p:xfrm>
          <a:off x="4391890" y="951749"/>
          <a:ext cx="4752109" cy="3653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2F247B-28E4-49CD-B3DD-08D25C9F2F8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414072"/>
            <a:ext cx="4443201" cy="2315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88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540000" y="545432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Разработка пользовательского интерфейса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C1DAF4-4C08-409A-9A10-4A1974D24A8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014" y="1113951"/>
            <a:ext cx="1662874" cy="3484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4CD37D-0C8B-4904-A865-E0B3BE00A9DF}"/>
              </a:ext>
            </a:extLst>
          </p:cNvPr>
          <p:cNvSpPr txBox="1"/>
          <p:nvPr/>
        </p:nvSpPr>
        <p:spPr>
          <a:xfrm>
            <a:off x="1032860" y="4651139"/>
            <a:ext cx="17411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IBM Plex Sans" panose="020B0503050203000203" pitchFamily="34" charset="0"/>
              </a:rPr>
              <a:t>Прототип экрана входа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34FBB4-B260-4E73-B7FC-A86F17ABE22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3062" y="1113951"/>
            <a:ext cx="1666052" cy="3484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EAA64B-ECC0-4AF7-B646-986E2FDDE4CC}"/>
              </a:ext>
            </a:extLst>
          </p:cNvPr>
          <p:cNvSpPr txBox="1"/>
          <p:nvPr/>
        </p:nvSpPr>
        <p:spPr>
          <a:xfrm>
            <a:off x="4415353" y="4651139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IBM Plex Sans" panose="020B0503050203000203" pitchFamily="34" charset="0"/>
              </a:rPr>
              <a:t>Прототип экрана с активностью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Хранение и синхронизация данных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1"/>
          </p:nvPr>
        </p:nvSpPr>
        <p:spPr>
          <a:xfrm>
            <a:off x="1072342" y="1260000"/>
            <a:ext cx="2926078" cy="174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solidFill>
                  <a:schemeClr val="dk1"/>
                </a:solidFill>
                <a:highlight>
                  <a:schemeClr val="lt1"/>
                </a:highlight>
              </a:rPr>
              <a:t>В операционной системе </a:t>
            </a:r>
            <a:r>
              <a:rPr lang="ru-RU" dirty="0" err="1">
                <a:solidFill>
                  <a:schemeClr val="dk1"/>
                </a:solidFill>
                <a:highlight>
                  <a:schemeClr val="lt1"/>
                </a:highlight>
              </a:rPr>
              <a:t>Android</a:t>
            </a:r>
            <a:r>
              <a:rPr lang="ru-RU" dirty="0">
                <a:solidFill>
                  <a:schemeClr val="dk1"/>
                </a:solidFill>
                <a:highlight>
                  <a:schemeClr val="lt1"/>
                </a:highlight>
              </a:rPr>
              <a:t> хранение данных приложения происходит путем использования баз данных </a:t>
            </a:r>
            <a:r>
              <a:rPr lang="ru-RU" dirty="0" err="1">
                <a:solidFill>
                  <a:schemeClr val="dk1"/>
                </a:solidFill>
                <a:highlight>
                  <a:schemeClr val="lt1"/>
                </a:highlight>
              </a:rPr>
              <a:t>SQLite</a:t>
            </a:r>
            <a:r>
              <a:rPr lang="ru-RU" dirty="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solidFill>
                  <a:schemeClr val="dk1"/>
                </a:solidFill>
                <a:highlight>
                  <a:schemeClr val="lt1"/>
                </a:highlight>
              </a:rPr>
              <a:t>При помощи </a:t>
            </a: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</a:rPr>
              <a:t>ORM </a:t>
            </a:r>
            <a:r>
              <a:rPr lang="ru-RU" dirty="0">
                <a:solidFill>
                  <a:schemeClr val="dk1"/>
                </a:solidFill>
                <a:highlight>
                  <a:schemeClr val="lt1"/>
                </a:highlight>
              </a:rPr>
              <a:t>значительно ускоряется разработка приложения.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054" name="Picture 6" descr="базы данных - Пользовательский интерфейс и жесты Иконки">
            <a:extLst>
              <a:ext uri="{FF2B5EF4-FFF2-40B4-BE49-F238E27FC236}">
                <a16:creationId xmlns:a16="http://schemas.microsoft.com/office/drawing/2014/main" id="{7BF1EA2C-06EC-4C36-AC95-D274751A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3939" y="1260000"/>
            <a:ext cx="578095" cy="5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BE644D-5A2F-4144-8C15-138A0E084D1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938060" y="1262814"/>
            <a:ext cx="3990439" cy="3427654"/>
          </a:xfrm>
        </p:spPr>
        <p:txBody>
          <a:bodyPr/>
          <a:lstStyle/>
          <a:p>
            <a:r>
              <a:rPr lang="ru-RU" dirty="0"/>
              <a:t>Для осуществления процесса синхронизации в приложении реализованы два сервиса:</a:t>
            </a:r>
            <a:endParaRPr lang="en-US" dirty="0"/>
          </a:p>
          <a:p>
            <a:endParaRPr lang="ru-RU" dirty="0"/>
          </a:p>
          <a:p>
            <a:r>
              <a:rPr lang="en-US" dirty="0"/>
              <a:t>- </a:t>
            </a:r>
            <a:r>
              <a:rPr lang="ru-RU" b="1" dirty="0" err="1"/>
              <a:t>UpdateMyTryService</a:t>
            </a:r>
            <a:r>
              <a:rPr lang="ru-RU" dirty="0"/>
              <a:t>, осуществляет синхронизацию списка существующих тренировок;</a:t>
            </a:r>
          </a:p>
          <a:p>
            <a:r>
              <a:rPr lang="en-US" dirty="0"/>
              <a:t>- </a:t>
            </a:r>
            <a:r>
              <a:rPr lang="ru-RU" b="1" dirty="0" err="1"/>
              <a:t>UploadMyANDFriendsTryService</a:t>
            </a:r>
            <a:r>
              <a:rPr lang="ru-RU" dirty="0"/>
              <a:t>; осуществляет синхронизацию общих тренировок.</a:t>
            </a:r>
          </a:p>
          <a:p>
            <a:r>
              <a:rPr lang="ru-RU" dirty="0"/>
              <a:t>Оба этих сервиса являются наследниками базового класса </a:t>
            </a:r>
            <a:r>
              <a:rPr lang="ru-RU" dirty="0" err="1"/>
              <a:t>IntentService</a:t>
            </a:r>
            <a:r>
              <a:rPr lang="ru-RU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ru-RU" sz="1400" dirty="0"/>
              <a:t>Класс </a:t>
            </a:r>
            <a:r>
              <a:rPr lang="ru-RU" sz="1400" dirty="0" err="1"/>
              <a:t>IntentService</a:t>
            </a:r>
            <a:r>
              <a:rPr lang="ru-RU" sz="1400" dirty="0"/>
              <a:t> автоматически создает очередь намерений, через которые был вызван сервис, что упрощает работу с многопоточностью</a:t>
            </a:r>
          </a:p>
          <a:p>
            <a:endParaRPr lang="ru-RU" dirty="0"/>
          </a:p>
        </p:txBody>
      </p:sp>
      <p:pic>
        <p:nvPicPr>
          <p:cNvPr id="2056" name="Picture 8" descr="синхронизация PNG рисунок, картинки и пнг прозрачный для бесплатной  загрузки | Pngtree">
            <a:extLst>
              <a:ext uri="{FF2B5EF4-FFF2-40B4-BE49-F238E27FC236}">
                <a16:creationId xmlns:a16="http://schemas.microsoft.com/office/drawing/2014/main" id="{2A8ABB2F-6043-4C82-89B6-E7617C0C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10" y="2315062"/>
            <a:ext cx="739776" cy="73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ED4CE3-59B0-42DC-8547-29920F4C1E80}"/>
              </a:ext>
            </a:extLst>
          </p:cNvPr>
          <p:cNvSpPr txBox="1"/>
          <p:nvPr/>
        </p:nvSpPr>
        <p:spPr>
          <a:xfrm>
            <a:off x="446171" y="3198417"/>
            <a:ext cx="4572000" cy="1062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solidFill>
                  <a:schemeClr val="dk1"/>
                </a:solidFill>
                <a:highlight>
                  <a:schemeClr val="lt1"/>
                </a:highlight>
                <a:latin typeface="IBM Plex Sans" panose="020B0503050203000203" pitchFamily="34" charset="0"/>
              </a:rPr>
              <a:t>Адаптеры синхронизации – хорошее решение для синхронизации локальных данных с данными сервера, если в приложении уже реализован </a:t>
            </a:r>
            <a:r>
              <a:rPr lang="ru-RU" dirty="0" err="1">
                <a:solidFill>
                  <a:schemeClr val="dk1"/>
                </a:solidFill>
                <a:highlight>
                  <a:schemeClr val="lt1"/>
                </a:highlight>
                <a:latin typeface="IBM Plex Sans" panose="020B0503050203000203" pitchFamily="34" charset="0"/>
              </a:rPr>
              <a:t>аутентификатор</a:t>
            </a:r>
            <a:r>
              <a:rPr lang="ru-RU" dirty="0">
                <a:solidFill>
                  <a:schemeClr val="dk1"/>
                </a:solidFill>
                <a:highlight>
                  <a:schemeClr val="lt1"/>
                </a:highlight>
                <a:latin typeface="IBM Plex Sans" panose="020B0503050203000203" pitchFamily="34" charset="0"/>
              </a:rPr>
              <a:t> и провайдеры контента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FEC0002-55B3-4689-9E45-DD10C5046DC0}"/>
              </a:ext>
            </a:extLst>
          </p:cNvPr>
          <p:cNvCxnSpPr>
            <a:cxnSpLocks/>
          </p:cNvCxnSpPr>
          <p:nvPr/>
        </p:nvCxnSpPr>
        <p:spPr>
          <a:xfrm>
            <a:off x="353939" y="3102698"/>
            <a:ext cx="86487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12EC91A-974C-49F1-B5ED-1A68392CEF81}"/>
              </a:ext>
            </a:extLst>
          </p:cNvPr>
          <p:cNvCxnSpPr>
            <a:cxnSpLocks/>
          </p:cNvCxnSpPr>
          <p:nvPr/>
        </p:nvCxnSpPr>
        <p:spPr>
          <a:xfrm flipH="1">
            <a:off x="3998421" y="1165405"/>
            <a:ext cx="7681" cy="19372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/>
        </p:nvSpPr>
        <p:spPr>
          <a:xfrm>
            <a:off x="548750" y="1527024"/>
            <a:ext cx="1746000" cy="253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Разработан экземпляр</a:t>
            </a:r>
            <a:r>
              <a:rPr lang="ru-RU" sz="12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приложения</a:t>
            </a:r>
            <a:endParaRPr lang="ru-RU" sz="1200" b="1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поставленные задачи выполнены</a:t>
            </a:r>
            <a:endParaRPr lang="ru-RU" sz="12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Закреплены знания и умения, полученные в процессе обучения</a:t>
            </a: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Определены шаги для дальнейшего развития проекта</a:t>
            </a:r>
          </a:p>
        </p:txBody>
      </p:sp>
      <p:sp>
        <p:nvSpPr>
          <p:cNvPr id="309" name="Google Shape;309;p18"/>
          <p:cNvSpPr txBox="1"/>
          <p:nvPr/>
        </p:nvSpPr>
        <p:spPr>
          <a:xfrm>
            <a:off x="3391067" y="1498775"/>
            <a:ext cx="1746000" cy="26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889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Преимущества</a:t>
            </a:r>
            <a:endParaRPr sz="1200" b="1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03200" marR="0" lvl="0" indent="-1778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BM Plex Sans"/>
              <a:buChar char="✔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Отсутствие агентов приложения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0320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BM Plex Sans"/>
              <a:buChar char="✔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Идемпотентность приложения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0320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BM Plex Sans"/>
              <a:buChar char="✔"/>
            </a:pPr>
            <a:r>
              <a:rPr lang="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Простота и расширяемость</a:t>
            </a:r>
          </a:p>
          <a:p>
            <a:pPr marL="20320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BM Plex Sans"/>
              <a:buChar char="✔"/>
            </a:pPr>
            <a:r>
              <a:rPr lang="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Понятная архитектура для дальнейшей интеграции сервисов</a:t>
            </a:r>
            <a:endParaRPr sz="12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5846692" y="1490221"/>
            <a:ext cx="1746000" cy="1814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889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ru-RU" sz="12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Недостатки</a:t>
            </a:r>
            <a:endParaRPr lang="ru-RU" sz="1200" b="1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5400" marR="0" lvl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12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</a:t>
            </a: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Низкая надежность</a:t>
            </a:r>
            <a:endParaRPr lang="ru-RU"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54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</a:t>
            </a:r>
            <a:endParaRPr lang="ru-RU"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54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</a:pP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Отсутствие кроссплатформенности</a:t>
            </a:r>
            <a:endParaRPr lang="ru-RU"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54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Урезанный (хоть и достаточный) начальный функционал </a:t>
            </a:r>
          </a:p>
        </p:txBody>
      </p:sp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548750" y="997023"/>
            <a:ext cx="8064000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Достигнутые цели / Итоги</a:t>
            </a:r>
          </a:p>
        </p:txBody>
      </p:sp>
      <p:pic>
        <p:nvPicPr>
          <p:cNvPr id="3076" name="Picture 4" descr="Смайлик-эмодзи ❌ 'Крестик' ВК (ВКонтакте), Инстаграм, Ватсап: код смайла,  значение и расшифровка">
            <a:extLst>
              <a:ext uri="{FF2B5EF4-FFF2-40B4-BE49-F238E27FC236}">
                <a16:creationId xmlns:a16="http://schemas.microsoft.com/office/drawing/2014/main" id="{45BD1176-BCEC-4792-9EC1-6B7AEB78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46692" y="1831649"/>
            <a:ext cx="166254" cy="1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Смайлик-эмодзи ❌ 'Крестик' ВК (ВКонтакте), Инстаграм, Ватсап: код смайла,  значение и расшифровка">
            <a:extLst>
              <a:ext uri="{FF2B5EF4-FFF2-40B4-BE49-F238E27FC236}">
                <a16:creationId xmlns:a16="http://schemas.microsoft.com/office/drawing/2014/main" id="{1F2BBD95-CF58-4977-A24C-54D8EF13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49844" y="2257099"/>
            <a:ext cx="166254" cy="1662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Смайлик-эмодзи ❌ 'Крестик' ВК (ВКонтакте), Инстаграм, Ватсап: код смайла,  значение и расшифровка">
            <a:extLst>
              <a:ext uri="{FF2B5EF4-FFF2-40B4-BE49-F238E27FC236}">
                <a16:creationId xmlns:a16="http://schemas.microsoft.com/office/drawing/2014/main" id="{B86A58EB-2B20-45B3-A2D9-8DDAE473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46692" y="2673973"/>
            <a:ext cx="166254" cy="1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/>
        </p:nvSpPr>
        <p:spPr>
          <a:xfrm>
            <a:off x="540000" y="2240300"/>
            <a:ext cx="1739400" cy="116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Доработка графического интерфейса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 основе своих собственных решений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6161750" y="2240300"/>
            <a:ext cx="1739400" cy="137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Изменение данных профиля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Внесение мнгновенных правок в инфомрации о конкретном пользователе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9" name="Google Shape;29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61" y="1620000"/>
            <a:ext cx="451800" cy="4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0886" y="1620000"/>
            <a:ext cx="451800" cy="4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1761" y="1620000"/>
            <a:ext cx="451800" cy="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548750" y="997023"/>
            <a:ext cx="8064000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Идеи  на будущее</a:t>
            </a:r>
            <a:endParaRPr sz="1800" b="0" i="0" u="none" strike="noStrike" cap="none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3350875" y="2240288"/>
            <a:ext cx="2451000" cy="137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Внедрение методов обеспечения безопасности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Изменение данных о </a:t>
            </a:r>
            <a:r>
              <a:rPr lang="ru-RU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пин-коде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пароле, использование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FaceI</a:t>
            </a:r>
            <a:r>
              <a:rPr lang="en-US" sz="1200" dirty="0" err="1"/>
              <a:t>D</a:t>
            </a:r>
            <a:r>
              <a:rPr lang="ru-RU" sz="1200" dirty="0"/>
              <a:t> и сканера отпечатков пальцев.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498</Words>
  <Application>Microsoft Office PowerPoint</Application>
  <PresentationFormat>Экран 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IBM Plex Sans SemiBold</vt:lpstr>
      <vt:lpstr>Arial</vt:lpstr>
      <vt:lpstr>IBM Plex Sans</vt:lpstr>
      <vt:lpstr>Roboto</vt:lpstr>
      <vt:lpstr>Макет шаблона GB</vt:lpstr>
      <vt:lpstr>Разработка мобильного приложения с возможностью отслеживания количества  выполненных задач и учета не выполненных</vt:lpstr>
      <vt:lpstr>Олег Зубарев</vt:lpstr>
      <vt:lpstr>Поставленные задачи</vt:lpstr>
      <vt:lpstr>План проекта</vt:lpstr>
      <vt:lpstr>Определение компонентов и ЖЦ приложения</vt:lpstr>
      <vt:lpstr>Разработка пользовательского интерфейса</vt:lpstr>
      <vt:lpstr>Хранение и синхронизация данных</vt:lpstr>
      <vt:lpstr>Достигнутые цели / Итоги</vt:lpstr>
      <vt:lpstr>Идеи  на будущее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качестве основного шрифта используется IBM Plex Sans.  Шрифт используется в начертаниях: обычный, жирный.  Обычное начертание используем для основного текста. Жирное начертание для заголовков и подзаголовков.  Межстрочный интервал основного текста — 1,15, заголовков — 1.</dc:title>
  <dc:creator>Ruslan Ziyatdinov</dc:creator>
  <cp:lastModifiedBy>Bz</cp:lastModifiedBy>
  <cp:revision>25</cp:revision>
  <dcterms:modified xsi:type="dcterms:W3CDTF">2023-11-22T10:04:17Z</dcterms:modified>
</cp:coreProperties>
</file>