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2"/>
  </p:notesMasterIdLst>
  <p:sldIdLst>
    <p:sldId id="292" r:id="rId3"/>
    <p:sldId id="284" r:id="rId4"/>
    <p:sldId id="285" r:id="rId5"/>
    <p:sldId id="286" r:id="rId6"/>
    <p:sldId id="287" r:id="rId7"/>
    <p:sldId id="288" r:id="rId8"/>
    <p:sldId id="289" r:id="rId9"/>
    <p:sldId id="290" r:id="rId10"/>
    <p:sldId id="294" r:id="rId11"/>
    <p:sldId id="295" r:id="rId12"/>
    <p:sldId id="291" r:id="rId13"/>
    <p:sldId id="276" r:id="rId14"/>
    <p:sldId id="275" r:id="rId15"/>
    <p:sldId id="278" r:id="rId16"/>
    <p:sldId id="279" r:id="rId17"/>
    <p:sldId id="280" r:id="rId18"/>
    <p:sldId id="281" r:id="rId19"/>
    <p:sldId id="282" r:id="rId20"/>
    <p:sldId id="29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32" autoAdjust="0"/>
    <p:restoredTop sz="94660"/>
  </p:normalViewPr>
  <p:slideViewPr>
    <p:cSldViewPr snapToGrid="0">
      <p:cViewPr varScale="1">
        <p:scale>
          <a:sx n="69" d="100"/>
          <a:sy n="69" d="100"/>
        </p:scale>
        <p:origin x="8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21D26-BC57-42DE-8448-D828FCB32F37}" type="datetimeFigureOut">
              <a:rPr lang="zh-CN" altLang="en-US" smtClean="0"/>
              <a:t>2021/12/30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603D6-6312-497F-B898-117109C9D8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0F9EA07B-5550-4FD5-8E75-B97D6153511A}"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897670F-8A15-43A5-A959-FF6142994D76}" type="datetimeFigureOut">
              <a:rPr lang="zh-CN" altLang="en-US" smtClean="0"/>
              <a:t>2021/12/30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9EA07B-5550-4FD5-8E75-B97D6153511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97670F-8A15-43A5-A959-FF6142994D76}" type="datetimeFigureOut">
              <a:rPr lang="zh-CN" altLang="en-US" smtClean="0"/>
              <a:t>2021/12/30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9EA07B-5550-4FD5-8E75-B97D615351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B6DD50B-5FEC-4C12-AEF2-9E65DBA7C2A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2021/12/30</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6BF38F0-AD2A-4B30-BFA8-5D2BA41B08F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microsoft.com/office/2007/relationships/media" Target="../media/media1.mp3"/><Relationship Id="rId1" Type="http://schemas.openxmlformats.org/officeDocument/2006/relationships/audio" Target="NULL"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54480" y="2367280"/>
            <a:ext cx="93573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8000" dirty="0" err="1" smtClean="0">
                <a:solidFill>
                  <a:prstClr val="white"/>
                </a:solidFill>
                <a:latin typeface="Times New Roman" panose="02020603050405020304" pitchFamily="18" charset="0"/>
                <a:ea typeface="仿宋" panose="02010609060101010101" pitchFamily="49" charset="-122"/>
                <a:cs typeface="Times New Roman" panose="02020603050405020304" pitchFamily="18" charset="0"/>
              </a:rPr>
              <a:t>EasyGo</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3" name="A Little Story铃声">
            <a:hlinkClick r:id="" action="ppaction://media"/>
          </p:cNvPr>
          <p:cNvPicPr>
            <a:picLocks noChangeAspect="1"/>
          </p:cNvPicPr>
          <p:nvPr>
            <a:audioFile r:link="rId1"/>
            <p:extLst>
              <p:ext uri="{DAA4B4D4-6D71-4841-9C94-3DE7FCFB9230}">
                <p14:media xmlns:p14="http://schemas.microsoft.com/office/powerpoint/2010/main" r:embed="rId2">
                  <p14:trim st="7000" end="16714.25"/>
                </p14:media>
              </p:ext>
            </p:extLst>
          </p:nvPr>
        </p:nvPicPr>
        <p:blipFill>
          <a:blip r:embed="rId4"/>
          <a:stretch>
            <a:fillRect/>
          </a:stretch>
        </p:blipFill>
        <p:spPr>
          <a:xfrm>
            <a:off x="5911273" y="4371109"/>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11">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855566" y="2384611"/>
            <a:ext cx="935736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所以还等什么呢？</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371600" y="1930400"/>
            <a:ext cx="9357360" cy="280076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err="1"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EasyGo</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您值得拥有</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7280" y="981777"/>
            <a:ext cx="10453036" cy="646331"/>
          </a:xfrm>
          <a:prstGeom prst="rect">
            <a:avLst/>
          </a:prstGeom>
          <a:noFill/>
        </p:spPr>
        <p:txBody>
          <a:bodyPr wrap="square" rtlCol="0">
            <a:spAutoFit/>
          </a:bodyPr>
          <a:lstStyle/>
          <a:p>
            <a:r>
              <a:rPr lang="zh-CN" altLang="en-US" sz="3600" dirty="0" smtClean="0">
                <a:latin typeface="华文行楷" panose="02010800040101010101" pitchFamily="2" charset="-122"/>
                <a:ea typeface="华文行楷" panose="02010800040101010101" pitchFamily="2" charset="-122"/>
              </a:rPr>
              <a:t>下面开始介绍：</a:t>
            </a:r>
            <a:endParaRPr lang="zh-CN" altLang="en-US" sz="3600" dirty="0">
              <a:latin typeface="华文行楷" panose="02010800040101010101" pitchFamily="2" charset="-122"/>
              <a:ea typeface="华文行楷" panose="02010800040101010101" pitchFamily="2" charset="-122"/>
            </a:endParaRPr>
          </a:p>
        </p:txBody>
      </p:sp>
      <p:sp>
        <p:nvSpPr>
          <p:cNvPr id="3" name="文本框 2"/>
          <p:cNvSpPr txBox="1"/>
          <p:nvPr/>
        </p:nvSpPr>
        <p:spPr>
          <a:xfrm>
            <a:off x="2233061" y="2802447"/>
            <a:ext cx="6987941" cy="830997"/>
          </a:xfrm>
          <a:prstGeom prst="rect">
            <a:avLst/>
          </a:prstGeom>
          <a:noFill/>
        </p:spPr>
        <p:txBody>
          <a:bodyPr wrap="square" rtlCol="0">
            <a:spAutoFit/>
          </a:bodyPr>
          <a:lstStyle/>
          <a:p>
            <a:r>
              <a:rPr lang="en-US" altLang="zh-CN" sz="2400" dirty="0" err="1" smtClean="0">
                <a:ea typeface="华文行楷" panose="02010800040101010101" pitchFamily="2" charset="-122"/>
                <a:cs typeface="Times New Roman" panose="02020603050405020304" pitchFamily="18" charset="0"/>
              </a:rPr>
              <a:t>EasyGo</a:t>
            </a:r>
            <a:r>
              <a:rPr lang="zh-CN" altLang="en-US" sz="2400" dirty="0" smtClean="0">
                <a:latin typeface="华文行楷" panose="02010800040101010101" pitchFamily="2" charset="-122"/>
                <a:ea typeface="华文行楷" panose="02010800040101010101" pitchFamily="2" charset="-122"/>
              </a:rPr>
              <a:t>为一款桌面打字游戏，其目的</a:t>
            </a:r>
            <a:r>
              <a:rPr lang="zh-CN" altLang="en-US" sz="2400" dirty="0">
                <a:latin typeface="华文行楷" panose="02010800040101010101" pitchFamily="2" charset="-122"/>
                <a:ea typeface="华文行楷" panose="02010800040101010101" pitchFamily="2" charset="-122"/>
              </a:rPr>
              <a:t>旨在</a:t>
            </a:r>
            <a:r>
              <a:rPr lang="zh-CN" altLang="en-US" sz="2400" dirty="0" smtClean="0">
                <a:latin typeface="华文行楷" panose="02010800040101010101" pitchFamily="2" charset="-122"/>
                <a:ea typeface="华文行楷" panose="02010800040101010101" pitchFamily="2" charset="-122"/>
              </a:rPr>
              <a:t>帮助人提高打字速度</a:t>
            </a:r>
            <a:r>
              <a:rPr lang="zh-CN" altLang="en-US" sz="2400" dirty="0">
                <a:latin typeface="华文行楷" panose="02010800040101010101" pitchFamily="2" charset="-122"/>
                <a:ea typeface="华文行楷" panose="02010800040101010101" pitchFamily="2" charset="-122"/>
              </a:rPr>
              <a:t>和</a:t>
            </a:r>
            <a:r>
              <a:rPr lang="zh-CN" altLang="en-US" sz="2400" dirty="0" smtClean="0">
                <a:latin typeface="华文行楷" panose="02010800040101010101" pitchFamily="2" charset="-122"/>
                <a:ea typeface="华文行楷" panose="02010800040101010101" pitchFamily="2" charset="-122"/>
              </a:rPr>
              <a:t>练习盲打，</a:t>
            </a:r>
            <a:r>
              <a:rPr lang="zh-CN" altLang="en-US" sz="2400" dirty="0">
                <a:latin typeface="华文行楷" panose="02010800040101010101" pitchFamily="2" charset="-122"/>
                <a:ea typeface="华文行楷" panose="02010800040101010101" pitchFamily="2" charset="-122"/>
              </a:rPr>
              <a:t>以及</a:t>
            </a:r>
            <a:r>
              <a:rPr lang="zh-CN" altLang="en-US" sz="2400" dirty="0" smtClean="0">
                <a:latin typeface="华文行楷" panose="02010800040101010101" pitchFamily="2" charset="-122"/>
                <a:ea typeface="华文行楷" panose="02010800040101010101" pitchFamily="2" charset="-122"/>
              </a:rPr>
              <a:t>娱乐。</a:t>
            </a:r>
            <a:endParaRPr lang="zh-CN" altLang="en-US" sz="2400" dirty="0">
              <a:latin typeface="华文行楷" panose="02010800040101010101" pitchFamily="2" charset="-122"/>
              <a:ea typeface="华文行楷" panose="02010800040101010101" pitchFamily="2" charset="-122"/>
            </a:endParaRPr>
          </a:p>
        </p:txBody>
      </p:sp>
      <p:sp>
        <p:nvSpPr>
          <p:cNvPr id="4" name="文本框 3"/>
          <p:cNvSpPr txBox="1"/>
          <p:nvPr/>
        </p:nvSpPr>
        <p:spPr>
          <a:xfrm>
            <a:off x="1318660" y="1607419"/>
            <a:ext cx="4408372" cy="892552"/>
          </a:xfrm>
          <a:prstGeom prst="rect">
            <a:avLst/>
          </a:prstGeom>
          <a:noFill/>
        </p:spPr>
        <p:txBody>
          <a:bodyPr wrap="square" rtlCol="0">
            <a:spAutoFit/>
          </a:bodyPr>
          <a:lstStyle/>
          <a:p>
            <a:endParaRPr lang="en-US" altLang="zh-CN" sz="2400" dirty="0" smtClean="0">
              <a:latin typeface="华文行楷" panose="02010800040101010101" pitchFamily="2" charset="-122"/>
              <a:ea typeface="华文行楷" panose="02010800040101010101" pitchFamily="2" charset="-122"/>
            </a:endParaRPr>
          </a:p>
          <a:p>
            <a:r>
              <a:rPr lang="en-US" altLang="zh-CN" sz="2400" dirty="0">
                <a:latin typeface="华文行楷" panose="02010800040101010101" pitchFamily="2" charset="-122"/>
                <a:ea typeface="华文行楷" panose="02010800040101010101" pitchFamily="2" charset="-122"/>
              </a:rPr>
              <a:t> </a:t>
            </a:r>
            <a:r>
              <a:rPr lang="en-US" altLang="zh-CN" sz="2400" dirty="0" smtClean="0">
                <a:latin typeface="华文行楷" panose="02010800040101010101" pitchFamily="2" charset="-122"/>
                <a:ea typeface="华文行楷" panose="02010800040101010101" pitchFamily="2" charset="-122"/>
              </a:rPr>
              <a:t>   </a:t>
            </a:r>
            <a:r>
              <a:rPr lang="zh-CN" altLang="en-US" sz="2800" dirty="0" smtClean="0">
                <a:solidFill>
                  <a:srgbClr val="00B0F0"/>
                </a:solidFill>
                <a:latin typeface="华文行楷" panose="02010800040101010101" pitchFamily="2" charset="-122"/>
                <a:ea typeface="华文行楷" panose="02010800040101010101" pitchFamily="2" charset="-122"/>
              </a:rPr>
              <a:t>一</a:t>
            </a:r>
            <a:r>
              <a:rPr lang="en-US" altLang="zh-CN" sz="2800" dirty="0" smtClean="0">
                <a:solidFill>
                  <a:srgbClr val="00B0F0"/>
                </a:solidFill>
                <a:latin typeface="华文行楷" panose="02010800040101010101" pitchFamily="2" charset="-122"/>
                <a:ea typeface="华文行楷" panose="02010800040101010101" pitchFamily="2" charset="-122"/>
              </a:rPr>
              <a:t>.</a:t>
            </a:r>
            <a:r>
              <a:rPr lang="zh-CN" altLang="en-US" sz="2800" dirty="0" smtClean="0">
                <a:solidFill>
                  <a:srgbClr val="00B0F0"/>
                </a:solidFill>
                <a:latin typeface="华文行楷" panose="02010800040101010101" pitchFamily="2" charset="-122"/>
                <a:ea typeface="华文行楷" panose="02010800040101010101" pitchFamily="2" charset="-122"/>
              </a:rPr>
              <a:t>编写这款游戏的目的</a:t>
            </a:r>
            <a:endParaRPr lang="zh-CN" altLang="en-US" sz="2800" dirty="0">
              <a:solidFill>
                <a:srgbClr val="00B0F0"/>
              </a:solidFill>
              <a:latin typeface="华文行楷" panose="02010800040101010101" pitchFamily="2" charset="-122"/>
              <a:ea typeface="华文行楷" panose="02010800040101010101" pitchFamily="2" charset="-122"/>
            </a:endParaRPr>
          </a:p>
        </p:txBody>
      </p:sp>
      <p:sp>
        <p:nvSpPr>
          <p:cNvPr id="6" name="矩形 5"/>
          <p:cNvSpPr/>
          <p:nvPr/>
        </p:nvSpPr>
        <p:spPr>
          <a:xfrm>
            <a:off x="1670391" y="4097009"/>
            <a:ext cx="2459328" cy="523220"/>
          </a:xfrm>
          <a:prstGeom prst="rect">
            <a:avLst/>
          </a:prstGeom>
        </p:spPr>
        <p:txBody>
          <a:bodyPr wrap="none">
            <a:spAutoFit/>
          </a:bodyPr>
          <a:lstStyle/>
          <a:p>
            <a:pPr lvl="0"/>
            <a:r>
              <a:rPr lang="zh-CN" altLang="en-US" sz="2800" dirty="0" smtClean="0">
                <a:solidFill>
                  <a:srgbClr val="00B0F0"/>
                </a:solidFill>
                <a:latin typeface="华文行楷" panose="02010800040101010101" pitchFamily="2" charset="-122"/>
                <a:ea typeface="华文行楷" panose="02010800040101010101" pitchFamily="2" charset="-122"/>
              </a:rPr>
              <a:t>二</a:t>
            </a:r>
            <a:r>
              <a:rPr lang="en-US" altLang="zh-CN" sz="2800" dirty="0" smtClean="0">
                <a:solidFill>
                  <a:srgbClr val="00B0F0"/>
                </a:solidFill>
                <a:latin typeface="华文行楷" panose="02010800040101010101" pitchFamily="2" charset="-122"/>
                <a:ea typeface="华文行楷" panose="02010800040101010101" pitchFamily="2" charset="-122"/>
              </a:rPr>
              <a:t>.</a:t>
            </a:r>
            <a:r>
              <a:rPr lang="zh-CN" altLang="en-US" sz="2800" dirty="0" smtClean="0">
                <a:solidFill>
                  <a:srgbClr val="00B0F0"/>
                </a:solidFill>
                <a:latin typeface="华文行楷" panose="02010800040101010101" pitchFamily="2" charset="-122"/>
                <a:ea typeface="华文行楷" panose="02010800040101010101" pitchFamily="2" charset="-122"/>
              </a:rPr>
              <a:t>游戏的实现</a:t>
            </a:r>
            <a:endParaRPr lang="zh-CN" altLang="en-US" sz="2800" dirty="0">
              <a:solidFill>
                <a:srgbClr val="00B0F0"/>
              </a:solidFill>
              <a:latin typeface="华文行楷" panose="02010800040101010101" pitchFamily="2" charset="-122"/>
              <a:ea typeface="华文行楷" panose="02010800040101010101" pitchFamily="2" charset="-122"/>
            </a:endParaRPr>
          </a:p>
        </p:txBody>
      </p:sp>
      <p:sp>
        <p:nvSpPr>
          <p:cNvPr id="8" name="文本框 7"/>
          <p:cNvSpPr txBox="1"/>
          <p:nvPr/>
        </p:nvSpPr>
        <p:spPr>
          <a:xfrm>
            <a:off x="2233061" y="4807783"/>
            <a:ext cx="2011680" cy="461665"/>
          </a:xfrm>
          <a:prstGeom prst="rect">
            <a:avLst/>
          </a:prstGeom>
          <a:noFill/>
        </p:spPr>
        <p:txBody>
          <a:bodyPr wrap="square" rtlCol="0">
            <a:spAutoFit/>
          </a:bodyPr>
          <a:lstStyle/>
          <a:p>
            <a:r>
              <a:rPr lang="en-US" altLang="zh-CN" sz="2400" dirty="0" smtClean="0">
                <a:solidFill>
                  <a:srgbClr val="00B0F0"/>
                </a:solidFill>
                <a:latin typeface="华文行楷" panose="02010800040101010101" pitchFamily="2" charset="-122"/>
                <a:ea typeface="华文行楷" panose="02010800040101010101" pitchFamily="2" charset="-122"/>
              </a:rPr>
              <a:t>1.</a:t>
            </a:r>
            <a:r>
              <a:rPr lang="zh-CN" altLang="en-US" sz="2400" dirty="0" smtClean="0">
                <a:solidFill>
                  <a:srgbClr val="00B0F0"/>
                </a:solidFill>
                <a:latin typeface="华文行楷" panose="02010800040101010101" pitchFamily="2" charset="-122"/>
                <a:ea typeface="华文行楷" panose="02010800040101010101" pitchFamily="2" charset="-122"/>
              </a:rPr>
              <a:t>设计流程图：</a:t>
            </a:r>
            <a:endParaRPr lang="zh-CN" altLang="en-US" sz="2400" dirty="0">
              <a:solidFill>
                <a:srgbClr val="00B0F0"/>
              </a:solidFill>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1631964" y="529485"/>
            <a:ext cx="1253074" cy="254147"/>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开始</a:t>
            </a:r>
          </a:p>
        </p:txBody>
      </p:sp>
      <p:sp>
        <p:nvSpPr>
          <p:cNvPr id="7" name="流程图: 数据 6"/>
          <p:cNvSpPr/>
          <p:nvPr/>
        </p:nvSpPr>
        <p:spPr>
          <a:xfrm>
            <a:off x="1309787" y="-10710"/>
            <a:ext cx="2144017" cy="41068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设置游戏难度</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设置背景音乐</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0" name="流程图: 过程 9"/>
          <p:cNvSpPr/>
          <p:nvPr/>
        </p:nvSpPr>
        <p:spPr>
          <a:xfrm>
            <a:off x="1512997" y="992551"/>
            <a:ext cx="1442302" cy="28400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随机产生字母</a:t>
            </a:r>
            <a:r>
              <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c</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4" name="流程图: 决策 13"/>
          <p:cNvSpPr/>
          <p:nvPr/>
        </p:nvSpPr>
        <p:spPr>
          <a:xfrm>
            <a:off x="1269065" y="1446777"/>
            <a:ext cx="1910106" cy="307777"/>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是否落地</a:t>
            </a:r>
          </a:p>
        </p:txBody>
      </p:sp>
      <p:sp>
        <p:nvSpPr>
          <p:cNvPr id="16" name="流程图: 过程 15"/>
          <p:cNvSpPr/>
          <p:nvPr/>
        </p:nvSpPr>
        <p:spPr>
          <a:xfrm>
            <a:off x="1309787" y="2051848"/>
            <a:ext cx="1876398" cy="3459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显示坠落</a:t>
            </a: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字母</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4" name="直接连接符 23"/>
          <p:cNvCxnSpPr/>
          <p:nvPr/>
        </p:nvCxnSpPr>
        <p:spPr>
          <a:xfrm flipH="1" flipV="1">
            <a:off x="864061" y="1599243"/>
            <a:ext cx="13147" cy="4031722"/>
          </a:xfrm>
          <a:prstGeom prst="line">
            <a:avLst/>
          </a:prstGeom>
        </p:spPr>
        <p:style>
          <a:lnRef idx="1">
            <a:schemeClr val="dk1"/>
          </a:lnRef>
          <a:fillRef idx="0">
            <a:schemeClr val="dk1"/>
          </a:fillRef>
          <a:effectRef idx="0">
            <a:schemeClr val="dk1"/>
          </a:effectRef>
          <a:fontRef idx="minor">
            <a:schemeClr val="tx1"/>
          </a:fontRef>
        </p:style>
      </p:cxnSp>
      <p:cxnSp>
        <p:nvCxnSpPr>
          <p:cNvPr id="26" name="直接箭头连接符 25"/>
          <p:cNvCxnSpPr>
            <a:endCxn id="14" idx="1"/>
          </p:cNvCxnSpPr>
          <p:nvPr/>
        </p:nvCxnSpPr>
        <p:spPr>
          <a:xfrm flipV="1">
            <a:off x="838380" y="1600666"/>
            <a:ext cx="430685" cy="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连接符 44"/>
          <p:cNvCxnSpPr>
            <a:stCxn id="14" idx="3"/>
          </p:cNvCxnSpPr>
          <p:nvPr/>
        </p:nvCxnSpPr>
        <p:spPr>
          <a:xfrm>
            <a:off x="3179171" y="1600666"/>
            <a:ext cx="797771" cy="835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3976942" y="1587171"/>
            <a:ext cx="0" cy="4276916"/>
          </a:xfrm>
          <a:prstGeom prst="line">
            <a:avLst/>
          </a:prstGeom>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flipH="1">
            <a:off x="2259216" y="4815246"/>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流程图: 决策 54"/>
          <p:cNvSpPr/>
          <p:nvPr/>
        </p:nvSpPr>
        <p:spPr>
          <a:xfrm>
            <a:off x="991155" y="3269706"/>
            <a:ext cx="2513662" cy="37333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是否消除正确</a:t>
            </a:r>
          </a:p>
        </p:txBody>
      </p:sp>
      <p:cxnSp>
        <p:nvCxnSpPr>
          <p:cNvPr id="57" name="直接箭头连接符 56"/>
          <p:cNvCxnSpPr/>
          <p:nvPr/>
        </p:nvCxnSpPr>
        <p:spPr>
          <a:xfrm flipH="1">
            <a:off x="2218426" y="5315806"/>
            <a:ext cx="4907" cy="315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流程图: 可选过程 59"/>
          <p:cNvSpPr/>
          <p:nvPr/>
        </p:nvSpPr>
        <p:spPr>
          <a:xfrm>
            <a:off x="1874052" y="6562800"/>
            <a:ext cx="658097" cy="282904"/>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结束</a:t>
            </a:r>
          </a:p>
        </p:txBody>
      </p:sp>
      <p:sp>
        <p:nvSpPr>
          <p:cNvPr id="61" name="流程图: 数据 60"/>
          <p:cNvSpPr/>
          <p:nvPr/>
        </p:nvSpPr>
        <p:spPr>
          <a:xfrm>
            <a:off x="1685048" y="-5449731"/>
            <a:ext cx="2291894" cy="460698"/>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设置游戏难度</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设置背景音乐</a:t>
            </a:r>
          </a:p>
        </p:txBody>
      </p:sp>
      <p:cxnSp>
        <p:nvCxnSpPr>
          <p:cNvPr id="63" name="直接箭头连接符 62"/>
          <p:cNvCxnSpPr/>
          <p:nvPr/>
        </p:nvCxnSpPr>
        <p:spPr>
          <a:xfrm>
            <a:off x="2245830" y="399234"/>
            <a:ext cx="0" cy="169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p:nvPr/>
        </p:nvCxnSpPr>
        <p:spPr>
          <a:xfrm>
            <a:off x="2218426" y="1288441"/>
            <a:ext cx="0" cy="169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p:cNvCxnSpPr/>
          <p:nvPr/>
        </p:nvCxnSpPr>
        <p:spPr>
          <a:xfrm flipH="1">
            <a:off x="2260670" y="1755857"/>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p:cNvCxnSpPr/>
          <p:nvPr/>
        </p:nvCxnSpPr>
        <p:spPr>
          <a:xfrm>
            <a:off x="2533449" y="-760513"/>
            <a:ext cx="0" cy="169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文本框 85"/>
          <p:cNvSpPr txBox="1"/>
          <p:nvPr/>
        </p:nvSpPr>
        <p:spPr>
          <a:xfrm>
            <a:off x="3460809" y="1134553"/>
            <a:ext cx="5161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a:t>
            </a:r>
          </a:p>
        </p:txBody>
      </p:sp>
      <p:sp>
        <p:nvSpPr>
          <p:cNvPr id="87" name="文本框 86"/>
          <p:cNvSpPr txBox="1"/>
          <p:nvPr/>
        </p:nvSpPr>
        <p:spPr>
          <a:xfrm>
            <a:off x="2220531" y="1704530"/>
            <a:ext cx="72586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否</a:t>
            </a:r>
          </a:p>
        </p:txBody>
      </p:sp>
      <p:cxnSp>
        <p:nvCxnSpPr>
          <p:cNvPr id="49" name="直接箭头连接符 48"/>
          <p:cNvCxnSpPr/>
          <p:nvPr/>
        </p:nvCxnSpPr>
        <p:spPr>
          <a:xfrm>
            <a:off x="2253555" y="4323279"/>
            <a:ext cx="4181" cy="231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流程图: 决策 22"/>
          <p:cNvSpPr/>
          <p:nvPr/>
        </p:nvSpPr>
        <p:spPr>
          <a:xfrm>
            <a:off x="1329239" y="4548802"/>
            <a:ext cx="1872697" cy="28122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是否暂停</a:t>
            </a:r>
          </a:p>
        </p:txBody>
      </p:sp>
      <p:sp>
        <p:nvSpPr>
          <p:cNvPr id="51" name="文本框 50"/>
          <p:cNvSpPr txBox="1"/>
          <p:nvPr/>
        </p:nvSpPr>
        <p:spPr>
          <a:xfrm>
            <a:off x="2240780" y="4793962"/>
            <a:ext cx="64513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a:t>
            </a:r>
          </a:p>
        </p:txBody>
      </p:sp>
      <p:sp>
        <p:nvSpPr>
          <p:cNvPr id="25" name="流程图: 过程 24"/>
          <p:cNvSpPr/>
          <p:nvPr/>
        </p:nvSpPr>
        <p:spPr>
          <a:xfrm>
            <a:off x="1874052" y="5091708"/>
            <a:ext cx="756494" cy="25901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暂停</a:t>
            </a:r>
            <a:r>
              <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4s</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3" name="直接连接符 42"/>
          <p:cNvCxnSpPr/>
          <p:nvPr/>
        </p:nvCxnSpPr>
        <p:spPr>
          <a:xfrm>
            <a:off x="3235865" y="4689412"/>
            <a:ext cx="478429" cy="0"/>
          </a:xfrm>
          <a:prstGeom prst="line">
            <a:avLst/>
          </a:prstGeom>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3219916" y="4422402"/>
            <a:ext cx="350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否</a:t>
            </a:r>
          </a:p>
        </p:txBody>
      </p:sp>
      <p:sp>
        <p:nvSpPr>
          <p:cNvPr id="67" name="流程图: 数据 66"/>
          <p:cNvSpPr/>
          <p:nvPr/>
        </p:nvSpPr>
        <p:spPr>
          <a:xfrm>
            <a:off x="1112721" y="6054053"/>
            <a:ext cx="2111604" cy="30777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保存当前成绩</a:t>
            </a:r>
          </a:p>
        </p:txBody>
      </p:sp>
      <p:cxnSp>
        <p:nvCxnSpPr>
          <p:cNvPr id="73" name="直接连接符 72"/>
          <p:cNvCxnSpPr/>
          <p:nvPr/>
        </p:nvCxnSpPr>
        <p:spPr>
          <a:xfrm flipV="1">
            <a:off x="1606408" y="4326012"/>
            <a:ext cx="1401978" cy="11645"/>
          </a:xfrm>
          <a:prstGeom prst="line">
            <a:avLst/>
          </a:prstGeom>
        </p:spPr>
        <p:style>
          <a:lnRef idx="1">
            <a:schemeClr val="dk1"/>
          </a:lnRef>
          <a:fillRef idx="0">
            <a:schemeClr val="dk1"/>
          </a:fillRef>
          <a:effectRef idx="0">
            <a:schemeClr val="dk1"/>
          </a:effectRef>
          <a:fontRef idx="minor">
            <a:schemeClr val="tx1"/>
          </a:fontRef>
        </p:style>
      </p:cxnSp>
      <p:cxnSp>
        <p:nvCxnSpPr>
          <p:cNvPr id="74" name="直接箭头连接符 73"/>
          <p:cNvCxnSpPr/>
          <p:nvPr/>
        </p:nvCxnSpPr>
        <p:spPr>
          <a:xfrm flipH="1">
            <a:off x="1599186" y="3568507"/>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p:cNvCxnSpPr/>
          <p:nvPr/>
        </p:nvCxnSpPr>
        <p:spPr>
          <a:xfrm flipH="1">
            <a:off x="2946392" y="3548182"/>
            <a:ext cx="1" cy="2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文本框 75"/>
          <p:cNvSpPr txBox="1"/>
          <p:nvPr/>
        </p:nvSpPr>
        <p:spPr>
          <a:xfrm>
            <a:off x="1254930" y="3532528"/>
            <a:ext cx="5161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a:t>
            </a:r>
          </a:p>
        </p:txBody>
      </p:sp>
      <p:sp>
        <p:nvSpPr>
          <p:cNvPr id="77" name="文本框 76"/>
          <p:cNvSpPr txBox="1"/>
          <p:nvPr/>
        </p:nvSpPr>
        <p:spPr>
          <a:xfrm>
            <a:off x="2911092" y="3510607"/>
            <a:ext cx="350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否</a:t>
            </a:r>
          </a:p>
        </p:txBody>
      </p:sp>
      <p:sp>
        <p:nvSpPr>
          <p:cNvPr id="12" name="流程图: 过程 11"/>
          <p:cNvSpPr/>
          <p:nvPr/>
        </p:nvSpPr>
        <p:spPr>
          <a:xfrm>
            <a:off x="1130881" y="3853679"/>
            <a:ext cx="1002423" cy="27185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得分</a:t>
            </a:r>
            <a:r>
              <a:rPr kumimoji="0" lang="en-US" altLang="zh-CN"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+1</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8" name="流程图: 过程 77"/>
          <p:cNvSpPr/>
          <p:nvPr/>
        </p:nvSpPr>
        <p:spPr>
          <a:xfrm>
            <a:off x="2432170" y="3833354"/>
            <a:ext cx="1002423" cy="27185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失误</a:t>
            </a:r>
            <a:r>
              <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+1</a:t>
            </a:r>
            <a:endParaRPr kumimoji="0" lang="zh-CN" altLang="en-US"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5" name="直接连接符 84"/>
          <p:cNvCxnSpPr/>
          <p:nvPr/>
        </p:nvCxnSpPr>
        <p:spPr>
          <a:xfrm flipV="1">
            <a:off x="849901" y="5621437"/>
            <a:ext cx="2864393" cy="9528"/>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2218426" y="5864087"/>
            <a:ext cx="1750931" cy="0"/>
          </a:xfrm>
          <a:prstGeom prst="line">
            <a:avLst/>
          </a:prstGeom>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flipH="1">
            <a:off x="1599186" y="4125535"/>
            <a:ext cx="344" cy="198094"/>
          </a:xfrm>
          <a:prstGeom prst="line">
            <a:avLst/>
          </a:prstGeom>
        </p:spPr>
        <p:style>
          <a:lnRef idx="1">
            <a:schemeClr val="dk1"/>
          </a:lnRef>
          <a:fillRef idx="0">
            <a:schemeClr val="dk1"/>
          </a:fillRef>
          <a:effectRef idx="0">
            <a:schemeClr val="dk1"/>
          </a:effectRef>
          <a:fontRef idx="minor">
            <a:schemeClr val="tx1"/>
          </a:fontRef>
        </p:style>
      </p:cxnSp>
      <p:sp>
        <p:nvSpPr>
          <p:cNvPr id="56" name="流程图: 数据 55"/>
          <p:cNvSpPr/>
          <p:nvPr/>
        </p:nvSpPr>
        <p:spPr>
          <a:xfrm>
            <a:off x="1149024" y="2625817"/>
            <a:ext cx="2144017" cy="41068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smtClean="0">
                <a:ln>
                  <a:noFill/>
                </a:ln>
                <a:solidFill>
                  <a:prstClr val="black"/>
                </a:solidFill>
                <a:effectLst/>
                <a:uLnTx/>
                <a:uFillTx/>
                <a:latin typeface="等线" panose="02010600030101010101" charset="-122"/>
                <a:ea typeface="等线" panose="02010600030101010101" charset="-122"/>
                <a:cs typeface="+mn-cs"/>
              </a:rPr>
              <a:t>敲击键盘消除下落字母</a:t>
            </a:r>
            <a:endParaRPr kumimoji="0" lang="en-US" altLang="zh-CN" sz="1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5" name="直接箭头连接符 64"/>
          <p:cNvCxnSpPr/>
          <p:nvPr/>
        </p:nvCxnSpPr>
        <p:spPr>
          <a:xfrm flipH="1">
            <a:off x="2247986" y="2394413"/>
            <a:ext cx="2570" cy="220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p:cNvCxnSpPr/>
          <p:nvPr/>
        </p:nvCxnSpPr>
        <p:spPr>
          <a:xfrm flipH="1">
            <a:off x="2249729" y="779464"/>
            <a:ext cx="2570" cy="220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p:cNvCxnSpPr/>
          <p:nvPr/>
        </p:nvCxnSpPr>
        <p:spPr>
          <a:xfrm flipH="1">
            <a:off x="2250765" y="3053477"/>
            <a:ext cx="2570" cy="220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a:off x="3008386" y="4119475"/>
            <a:ext cx="0" cy="203804"/>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flipH="1">
            <a:off x="3714294" y="4682213"/>
            <a:ext cx="8975" cy="939224"/>
          </a:xfrm>
          <a:prstGeom prst="line">
            <a:avLst/>
          </a:prstGeom>
        </p:spPr>
        <p:style>
          <a:lnRef idx="1">
            <a:schemeClr val="dk1"/>
          </a:lnRef>
          <a:fillRef idx="0">
            <a:schemeClr val="dk1"/>
          </a:fillRef>
          <a:effectRef idx="0">
            <a:schemeClr val="dk1"/>
          </a:effectRef>
          <a:fontRef idx="minor">
            <a:schemeClr val="tx1"/>
          </a:fontRef>
        </p:style>
      </p:cxnSp>
      <p:cxnSp>
        <p:nvCxnSpPr>
          <p:cNvPr id="95" name="直接箭头连接符 94"/>
          <p:cNvCxnSpPr/>
          <p:nvPr/>
        </p:nvCxnSpPr>
        <p:spPr>
          <a:xfrm>
            <a:off x="2207810" y="5853884"/>
            <a:ext cx="3031" cy="199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接箭头连接符 97"/>
          <p:cNvCxnSpPr/>
          <p:nvPr/>
        </p:nvCxnSpPr>
        <p:spPr>
          <a:xfrm flipH="1">
            <a:off x="2207810" y="6361830"/>
            <a:ext cx="1" cy="213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4836571" y="992551"/>
            <a:ext cx="4522737" cy="5016758"/>
          </a:xfrm>
          <a:prstGeom prst="rect">
            <a:avLst/>
          </a:prstGeom>
          <a:noFill/>
        </p:spPr>
        <p:txBody>
          <a:bodyPr wrap="square" rtlCol="0">
            <a:spAutoFit/>
          </a:bodyPr>
          <a:lstStyle/>
          <a:p>
            <a:r>
              <a:rPr lang="zh-CN" altLang="en-US" sz="2000" dirty="0" smtClean="0">
                <a:latin typeface="仿宋" panose="02010609060101010101" pitchFamily="49" charset="-122"/>
                <a:ea typeface="仿宋" panose="02010609060101010101" pitchFamily="49" charset="-122"/>
              </a:rPr>
              <a:t>通过该流程图，我们确定了游戏的几项基本功能：</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(1)</a:t>
            </a:r>
            <a:r>
              <a:rPr lang="zh-CN" altLang="en-US" sz="2000" dirty="0" smtClean="0">
                <a:latin typeface="仿宋" panose="02010609060101010101" pitchFamily="49" charset="-122"/>
                <a:ea typeface="仿宋" panose="02010609060101010101" pitchFamily="49" charset="-122"/>
              </a:rPr>
              <a:t>游戏的开始退出</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(2)</a:t>
            </a:r>
            <a:r>
              <a:rPr lang="zh-CN" altLang="en-US" sz="2000" dirty="0" smtClean="0">
                <a:latin typeface="仿宋" panose="02010609060101010101" pitchFamily="49" charset="-122"/>
                <a:ea typeface="仿宋" panose="02010609060101010101" pitchFamily="49" charset="-122"/>
              </a:rPr>
              <a:t>可供选择的游戏难度</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(3)</a:t>
            </a:r>
            <a:r>
              <a:rPr lang="zh-CN" altLang="en-US" sz="2000" dirty="0" smtClean="0">
                <a:latin typeface="仿宋" panose="02010609060101010101" pitchFamily="49" charset="-122"/>
                <a:ea typeface="仿宋" panose="02010609060101010101" pitchFamily="49" charset="-122"/>
              </a:rPr>
              <a:t>可供选择的背景音乐</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(4)</a:t>
            </a:r>
            <a:r>
              <a:rPr lang="zh-CN" altLang="en-US" sz="2000" dirty="0" smtClean="0">
                <a:latin typeface="仿宋" panose="02010609060101010101" pitchFamily="49" charset="-122"/>
                <a:ea typeface="仿宋" panose="02010609060101010101" pitchFamily="49" charset="-122"/>
              </a:rPr>
              <a:t>暂停</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(5)</a:t>
            </a:r>
            <a:r>
              <a:rPr lang="zh-CN" altLang="en-US" sz="2000" dirty="0" smtClean="0">
                <a:latin typeface="仿宋" panose="02010609060101010101" pitchFamily="49" charset="-122"/>
                <a:ea typeface="仿宋" panose="02010609060101010101" pitchFamily="49" charset="-122"/>
              </a:rPr>
              <a:t>保存成绩</a:t>
            </a:r>
            <a:endParaRPr lang="en-US" altLang="zh-CN" sz="2000" dirty="0" smtClean="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在实际的编写过程</a:t>
            </a:r>
            <a:r>
              <a:rPr lang="zh-CN" altLang="en-US" sz="2000" dirty="0" smtClean="0">
                <a:latin typeface="仿宋" panose="02010609060101010101" pitchFamily="49" charset="-122"/>
                <a:ea typeface="仿宋" panose="02010609060101010101" pitchFamily="49" charset="-122"/>
              </a:rPr>
              <a:t>中，我们还研发出了新的功能：</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(6)</a:t>
            </a:r>
            <a:r>
              <a:rPr lang="zh-CN" altLang="en-US" sz="2000" dirty="0" smtClean="0">
                <a:latin typeface="仿宋" panose="02010609060101010101" pitchFamily="49" charset="-122"/>
                <a:ea typeface="仿宋" panose="02010609060101010101" pitchFamily="49" charset="-122"/>
              </a:rPr>
              <a:t>排行榜（注：排行榜出了一点故障，目前正在维护开发）</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(7)</a:t>
            </a:r>
            <a:r>
              <a:rPr lang="zh-CN" altLang="en-US" sz="2000" dirty="0" smtClean="0">
                <a:latin typeface="仿宋" panose="02010609060101010101" pitchFamily="49" charset="-122"/>
                <a:ea typeface="仿宋" panose="02010609060101010101" pitchFamily="49" charset="-122"/>
              </a:rPr>
              <a:t>游戏音效</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(8)</a:t>
            </a:r>
            <a:r>
              <a:rPr lang="zh-CN" altLang="en-US" sz="2000" dirty="0" smtClean="0">
                <a:latin typeface="仿宋" panose="02010609060101010101" pitchFamily="49" charset="-122"/>
                <a:ea typeface="仿宋" panose="02010609060101010101" pitchFamily="49" charset="-122"/>
              </a:rPr>
              <a:t>存活时间</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(9)</a:t>
            </a:r>
            <a:r>
              <a:rPr lang="zh-CN" altLang="en-US" sz="2000" dirty="0" smtClean="0">
                <a:latin typeface="仿宋" panose="02010609060101010101" pitchFamily="49" charset="-122"/>
                <a:ea typeface="仿宋" panose="02010609060101010101" pitchFamily="49" charset="-122"/>
              </a:rPr>
              <a:t>游戏结束后显示整个成绩</a:t>
            </a:r>
            <a:endParaRPr lang="en-US" altLang="zh-CN" sz="2000" dirty="0" smtClean="0">
              <a:latin typeface="仿宋" panose="02010609060101010101" pitchFamily="49" charset="-122"/>
              <a:ea typeface="仿宋" panose="02010609060101010101" pitchFamily="49" charset="-122"/>
            </a:endParaRPr>
          </a:p>
          <a:p>
            <a:r>
              <a:rPr lang="en-US" altLang="zh-CN" sz="2000" dirty="0" smtClean="0">
                <a:latin typeface="仿宋" panose="02010609060101010101" pitchFamily="49" charset="-122"/>
                <a:ea typeface="仿宋" panose="02010609060101010101" pitchFamily="49" charset="-122"/>
              </a:rPr>
              <a:t>   (10)</a:t>
            </a:r>
            <a:r>
              <a:rPr lang="zh-CN" altLang="en-US" sz="2000" dirty="0" smtClean="0">
                <a:latin typeface="仿宋" panose="02010609060101010101" pitchFamily="49" charset="-122"/>
                <a:ea typeface="仿宋" panose="02010609060101010101" pitchFamily="49" charset="-122"/>
              </a:rPr>
              <a:t>成绩的评级以及以不同的文本颜色显示不同的评级</a:t>
            </a:r>
            <a:endParaRPr lang="en-US" altLang="zh-CN" sz="2000" dirty="0" smtClean="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773" y="994516"/>
            <a:ext cx="2011680" cy="461665"/>
          </a:xfrm>
          <a:prstGeom prst="rect">
            <a:avLst/>
          </a:prstGeom>
          <a:noFill/>
        </p:spPr>
        <p:txBody>
          <a:bodyPr wrap="square" rtlCol="0">
            <a:spAutoFit/>
          </a:bodyPr>
          <a:lstStyle/>
          <a:p>
            <a:r>
              <a:rPr lang="en-US" altLang="zh-CN" sz="2400" dirty="0">
                <a:solidFill>
                  <a:srgbClr val="00B0F0"/>
                </a:solidFill>
                <a:latin typeface="华文行楷" panose="02010800040101010101" pitchFamily="2" charset="-122"/>
                <a:ea typeface="华文行楷" panose="02010800040101010101" pitchFamily="2" charset="-122"/>
              </a:rPr>
              <a:t>2</a:t>
            </a:r>
            <a:r>
              <a:rPr lang="en-US" altLang="zh-CN" sz="2400" dirty="0" smtClean="0">
                <a:solidFill>
                  <a:srgbClr val="00B0F0"/>
                </a:solidFill>
                <a:latin typeface="华文行楷" panose="02010800040101010101" pitchFamily="2" charset="-122"/>
                <a:ea typeface="华文行楷" panose="02010800040101010101" pitchFamily="2" charset="-122"/>
              </a:rPr>
              <a:t>.</a:t>
            </a:r>
            <a:r>
              <a:rPr lang="zh-CN" altLang="en-US" sz="2400" dirty="0" smtClean="0">
                <a:solidFill>
                  <a:srgbClr val="00B0F0"/>
                </a:solidFill>
                <a:latin typeface="华文行楷" panose="02010800040101010101" pitchFamily="2" charset="-122"/>
                <a:ea typeface="华文行楷" panose="02010800040101010101" pitchFamily="2" charset="-122"/>
              </a:rPr>
              <a:t>功能的实现：</a:t>
            </a:r>
            <a:endParaRPr lang="zh-CN" altLang="en-US" sz="2400" dirty="0">
              <a:solidFill>
                <a:srgbClr val="00B0F0"/>
              </a:solidFill>
              <a:latin typeface="华文行楷" panose="02010800040101010101" pitchFamily="2" charset="-122"/>
              <a:ea typeface="华文行楷" panose="02010800040101010101" pitchFamily="2" charset="-122"/>
            </a:endParaRPr>
          </a:p>
        </p:txBody>
      </p:sp>
      <p:sp>
        <p:nvSpPr>
          <p:cNvPr id="5" name="文本框 4"/>
          <p:cNvSpPr txBox="1"/>
          <p:nvPr/>
        </p:nvSpPr>
        <p:spPr>
          <a:xfrm>
            <a:off x="1934677" y="1848051"/>
            <a:ext cx="7064944" cy="3754874"/>
          </a:xfrm>
          <a:prstGeom prst="rect">
            <a:avLst/>
          </a:prstGeom>
          <a:noFill/>
        </p:spPr>
        <p:txBody>
          <a:bodyPr wrap="square" rtlCol="0">
            <a:spAutoFit/>
          </a:bodyPr>
          <a:lstStyle/>
          <a:p>
            <a:r>
              <a:rPr lang="en-US" altLang="zh-CN" sz="2000" dirty="0" smtClean="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游戏的</a:t>
            </a:r>
            <a:r>
              <a:rPr lang="zh-CN" altLang="en-US" sz="2000" dirty="0" smtClean="0">
                <a:latin typeface="仿宋" panose="02010609060101010101" pitchFamily="49" charset="-122"/>
                <a:ea typeface="仿宋" panose="02010609060101010101" pitchFamily="49" charset="-122"/>
              </a:rPr>
              <a:t>开始退出：</a:t>
            </a:r>
            <a:endParaRPr lang="en-US" altLang="zh-CN" sz="2000" dirty="0" smtClean="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通过菜单命令，创建开始和退出菜单</a:t>
            </a:r>
            <a:endParaRPr lang="en-US" altLang="zh-CN" dirty="0" smtClean="0">
              <a:latin typeface="华文行楷" panose="02010800040101010101" pitchFamily="2" charset="-122"/>
              <a:ea typeface="华文行楷" panose="02010800040101010101" pitchFamily="2" charset="-122"/>
            </a:endParaRPr>
          </a:p>
          <a:p>
            <a:endParaRPr lang="en-US" altLang="zh-CN" dirty="0" smtClean="0"/>
          </a:p>
          <a:p>
            <a:r>
              <a:rPr lang="en-US" altLang="zh-CN" sz="2000" dirty="0" smtClean="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可供选择的游戏难度：</a:t>
            </a:r>
            <a:endParaRPr lang="en-US" altLang="zh-CN" sz="2000" dirty="0" smtClean="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通过</a:t>
            </a:r>
            <a:r>
              <a:rPr lang="zh-CN" altLang="en-US" dirty="0">
                <a:latin typeface="华文行楷" panose="02010800040101010101" pitchFamily="2" charset="-122"/>
                <a:ea typeface="华文行楷" panose="02010800040101010101" pitchFamily="2" charset="-122"/>
              </a:rPr>
              <a:t>菜单</a:t>
            </a:r>
            <a:r>
              <a:rPr lang="zh-CN" altLang="en-US" dirty="0" smtClean="0">
                <a:latin typeface="华文行楷" panose="02010800040101010101" pitchFamily="2" charset="-122"/>
                <a:ea typeface="华文行楷" panose="02010800040101010101" pitchFamily="2" charset="-122"/>
              </a:rPr>
              <a:t>命令，创建三个难度：简单、中等、困难，不同的难度对应不同的初始速度（创建一个全局变量</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speed</a:t>
            </a:r>
            <a:r>
              <a:rPr lang="zh-CN" altLang="en-US" dirty="0" smtClean="0">
                <a:latin typeface="华文行楷" panose="02010800040101010101" pitchFamily="2" charset="-122"/>
                <a:ea typeface="华文行楷" panose="02010800040101010101" pitchFamily="2" charset="-122"/>
              </a:rPr>
              <a:t>来记录），且下落速度会随着得分的增加而增加，以</a:t>
            </a:r>
            <a:r>
              <a:rPr lang="en-US" altLang="zh-CN" dirty="0" smtClean="0">
                <a:latin typeface="华文行楷" panose="02010800040101010101" pitchFamily="2" charset="-122"/>
                <a:ea typeface="华文行楷" panose="02010800040101010101" pitchFamily="2" charset="-122"/>
              </a:rPr>
              <a:t>10</a:t>
            </a:r>
            <a:r>
              <a:rPr lang="zh-CN" altLang="en-US" dirty="0">
                <a:latin typeface="华文行楷" panose="02010800040101010101" pitchFamily="2" charset="-122"/>
                <a:ea typeface="华文行楷" panose="02010800040101010101" pitchFamily="2" charset="-122"/>
              </a:rPr>
              <a:t>分</a:t>
            </a:r>
            <a:r>
              <a:rPr lang="zh-CN" altLang="en-US" dirty="0" smtClean="0">
                <a:latin typeface="华文行楷" panose="02010800040101010101" pitchFamily="2" charset="-122"/>
                <a:ea typeface="华文行楷" panose="02010800040101010101" pitchFamily="2" charset="-122"/>
              </a:rPr>
              <a:t>为</a:t>
            </a:r>
            <a:r>
              <a:rPr lang="zh-CN" altLang="en-US" dirty="0" smtClean="0">
                <a:latin typeface="华文行楷" panose="02010800040101010101" pitchFamily="2" charset="-122"/>
                <a:ea typeface="华文行楷" panose="02010800040101010101" pitchFamily="2" charset="-122"/>
              </a:rPr>
              <a:t>一个阶梯（通过坐标的变化来实现）</a:t>
            </a:r>
            <a:endParaRPr lang="en-US" altLang="zh-CN" dirty="0" smtClean="0">
              <a:latin typeface="华文行楷" panose="02010800040101010101" pitchFamily="2" charset="-122"/>
              <a:ea typeface="华文行楷" panose="02010800040101010101" pitchFamily="2" charset="-122"/>
            </a:endParaRPr>
          </a:p>
          <a:p>
            <a:endParaRPr lang="en-US" altLang="zh-CN" dirty="0" smtClean="0"/>
          </a:p>
          <a:p>
            <a:r>
              <a:rPr lang="en-US" altLang="zh-CN" dirty="0" smtClean="0">
                <a:latin typeface="仿宋" panose="02010609060101010101" pitchFamily="49" charset="-122"/>
                <a:ea typeface="仿宋" panose="02010609060101010101" pitchFamily="49" charset="-122"/>
              </a:rPr>
              <a:t>(3)</a:t>
            </a:r>
            <a:r>
              <a:rPr lang="zh-CN" altLang="en-US" dirty="0" smtClean="0">
                <a:latin typeface="仿宋" panose="02010609060101010101" pitchFamily="49" charset="-122"/>
                <a:ea typeface="仿宋" panose="02010609060101010101" pitchFamily="49" charset="-122"/>
              </a:rPr>
              <a:t>可供选择的背景音乐：</a:t>
            </a:r>
            <a:endParaRPr lang="en-US" altLang="zh-CN" dirty="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利用</a:t>
            </a:r>
            <a:r>
              <a:rPr lang="en-US" altLang="zh-CN" dirty="0" err="1" smtClean="0">
                <a:latin typeface="Times New Roman" panose="02020603050405020304" pitchFamily="18" charset="0"/>
                <a:ea typeface="华文行楷" panose="02010800040101010101" pitchFamily="2" charset="-122"/>
                <a:cs typeface="Times New Roman" panose="02020603050405020304" pitchFamily="18" charset="0"/>
              </a:rPr>
              <a:t>PlaySound</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latin typeface="华文行楷" panose="02010800040101010101" pitchFamily="2" charset="-122"/>
                <a:ea typeface="华文行楷" panose="02010800040101010101" pitchFamily="2" charset="-122"/>
              </a:rPr>
              <a:t>函数实现，将预设音乐转换成</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.wav</a:t>
            </a:r>
            <a:r>
              <a:rPr lang="zh-CN" altLang="en-US" dirty="0" smtClean="0">
                <a:latin typeface="华文行楷" panose="02010800040101010101" pitchFamily="2" charset="-122"/>
                <a:ea typeface="华文行楷" panose="02010800040101010101" pitchFamily="2" charset="-122"/>
              </a:rPr>
              <a:t>格式导入资源</a:t>
            </a:r>
            <a:endParaRPr lang="en-US" altLang="zh-CN" dirty="0" smtClean="0">
              <a:latin typeface="华文行楷" panose="02010800040101010101" pitchFamily="2" charset="-122"/>
              <a:ea typeface="华文行楷" panose="02010800040101010101" pitchFamily="2" charset="-122"/>
            </a:endParaRPr>
          </a:p>
          <a:p>
            <a:endParaRPr lang="en-US" altLang="zh-CN" dirty="0"/>
          </a:p>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暂停：</a:t>
            </a:r>
            <a:endParaRPr lang="en-US" altLang="zh-CN" dirty="0">
              <a:latin typeface="仿宋" panose="02010609060101010101" pitchFamily="49" charset="-122"/>
              <a:ea typeface="仿宋" panose="02010609060101010101" pitchFamily="49" charset="-122"/>
            </a:endParaRPr>
          </a:p>
          <a:p>
            <a:r>
              <a:rPr lang="zh-CN" altLang="en-US" dirty="0" smtClean="0">
                <a:latin typeface="华文行楷" panose="02010800040101010101" pitchFamily="2" charset="-122"/>
                <a:ea typeface="华文行楷" panose="02010800040101010101" pitchFamily="2" charset="-122"/>
              </a:rPr>
              <a:t>利用</a:t>
            </a:r>
            <a:r>
              <a:rPr lang="en-US" altLang="zh-CN" dirty="0" smtClean="0">
                <a:latin typeface="Times New Roman" panose="02020603050405020304" pitchFamily="18" charset="0"/>
                <a:ea typeface="华文行楷" panose="02010800040101010101" pitchFamily="2" charset="-122"/>
                <a:cs typeface="Times New Roman" panose="02020603050405020304" pitchFamily="18" charset="0"/>
              </a:rPr>
              <a:t>Sleep( )</a:t>
            </a:r>
            <a:r>
              <a:rPr lang="zh-CN" altLang="en-US" dirty="0" smtClean="0">
                <a:latin typeface="华文行楷" panose="02010800040101010101" pitchFamily="2" charset="-122"/>
                <a:ea typeface="华文行楷" panose="02010800040101010101" pitchFamily="2" charset="-122"/>
              </a:rPr>
              <a:t>函数实现，每使用一次暂停</a:t>
            </a:r>
            <a:r>
              <a:rPr lang="en-US" altLang="zh-CN" dirty="0" smtClean="0">
                <a:latin typeface="华文行楷" panose="02010800040101010101" pitchFamily="2" charset="-122"/>
                <a:ea typeface="华文行楷" panose="02010800040101010101" pitchFamily="2" charset="-122"/>
              </a:rPr>
              <a:t>4</a:t>
            </a:r>
            <a:r>
              <a:rPr lang="zh-CN" altLang="en-US" dirty="0" smtClean="0">
                <a:latin typeface="华文行楷" panose="02010800040101010101" pitchFamily="2" charset="-122"/>
                <a:ea typeface="华文行楷" panose="02010800040101010101" pitchFamily="2" charset="-122"/>
              </a:rPr>
              <a:t>秒</a:t>
            </a:r>
            <a:endParaRPr lang="en-US" altLang="zh-CN" dirty="0" smtClean="0">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86551" y="991402"/>
            <a:ext cx="7064944" cy="51398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(5)</a:t>
            </a:r>
            <a:r>
              <a:rPr kumimoji="0" lang="zh-CN" altLang="en-US"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保存成绩</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通过菜单命令，创建保存按钮，创建一个结构体来表示成绩，在创建一个结构体来保存成绩，该结构体利用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malloc</a:t>
            </a:r>
            <a:r>
              <a:rPr lang="en-US" altLang="zh-CN"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solidFill>
                  <a:prstClr val="black"/>
                </a:solidFill>
                <a:latin typeface="华文行楷" panose="02010800040101010101" pitchFamily="2" charset="-122"/>
                <a:ea typeface="华文行楷" panose="02010800040101010101" pitchFamily="2" charset="-122"/>
              </a:rPr>
              <a:t>和</a:t>
            </a:r>
            <a:r>
              <a:rPr lang="en-US" altLang="zh-CN"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realloc</a:t>
            </a:r>
            <a:r>
              <a:rPr lang="en-US" altLang="zh-CN"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solidFill>
                  <a:prstClr val="black"/>
                </a:solidFill>
                <a:latin typeface="华文行楷" panose="02010800040101010101" pitchFamily="2" charset="-122"/>
                <a:ea typeface="华文行楷" panose="02010800040101010101" pitchFamily="2" charset="-122"/>
              </a:rPr>
              <a:t>实现动态内存的开辟，且可随着成绩的增多自动增加内存空间</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(6)</a:t>
            </a:r>
            <a:r>
              <a:rPr lang="zh-CN" altLang="en-US" sz="2000" dirty="0">
                <a:solidFill>
                  <a:prstClr val="black"/>
                </a:solidFill>
                <a:latin typeface="仿宋" panose="02010609060101010101" pitchFamily="49" charset="-122"/>
                <a:ea typeface="仿宋" panose="02010609060101010101" pitchFamily="49" charset="-122"/>
              </a:rPr>
              <a:t>排行榜</a:t>
            </a:r>
            <a:r>
              <a:rPr kumimoji="0" lang="zh-CN" altLang="en-US"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通过</a:t>
            </a:r>
            <a:r>
              <a:rPr kumimoji="0" lang="zh-CN" altLang="en-US" sz="1800" b="0"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rPr>
              <a:t>菜单</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命令，创建三个排行榜按钮：得分榜、存活榜、评级榜，利用冒泡排序根据不同的榜单类别进行排序并打印出排行榜中的成绩（只取前一百名）</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lang="en-US" altLang="zh-CN" noProof="0" dirty="0" smtClean="0">
                <a:solidFill>
                  <a:prstClr val="black"/>
                </a:solidFill>
                <a:latin typeface="仿宋" panose="02010609060101010101" pitchFamily="49" charset="-122"/>
                <a:ea typeface="仿宋" panose="02010609060101010101" pitchFamily="49" charset="-122"/>
              </a:rPr>
              <a:t>7</a:t>
            </a:r>
            <a:r>
              <a:rPr kumimoji="0" lang="en-US" altLang="zh-CN"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游戏音效：</a:t>
            </a:r>
            <a:endParaRPr kumimoji="0" lang="en-US" altLang="zh-CN" sz="18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PlaySound</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函数实现，将预设游戏音效转换成</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.wav</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格式导入资源，然后设置不同的条件判断进行播放</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Garamond" panose="02020404030301010803"/>
              <a:ea typeface="方正舒体" panose="02010601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(8)</a:t>
            </a:r>
            <a:r>
              <a:rPr lang="zh-CN" altLang="en-US" dirty="0">
                <a:solidFill>
                  <a:prstClr val="black"/>
                </a:solidFill>
                <a:latin typeface="仿宋" panose="02010609060101010101" pitchFamily="49" charset="-122"/>
                <a:ea typeface="仿宋" panose="02010609060101010101" pitchFamily="49" charset="-122"/>
              </a:rPr>
              <a:t>存活时间</a:t>
            </a:r>
            <a:r>
              <a:rPr kumimoji="0" lang="zh-CN" altLang="en-US" sz="18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18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lang="en-US" altLang="zh-CN"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clock</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函数实现，需在游戏开始和计时器命令处分别调用一次</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clock(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函数，前者记录开始时的时间，后者记录每执行一次计时器命令时的时间，两者相减即可得到动态的存活时间</a:t>
            </a:r>
            <a:endParaRPr kumimoji="0" lang="en-US" altLang="zh-CN"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86550" y="991402"/>
            <a:ext cx="7103445"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(9)</a:t>
            </a:r>
            <a:r>
              <a:rPr lang="zh-CN" altLang="en-US" sz="2000" noProof="0" dirty="0">
                <a:solidFill>
                  <a:prstClr val="black"/>
                </a:solidFill>
                <a:latin typeface="仿宋" panose="02010609060101010101" pitchFamily="49" charset="-122"/>
                <a:ea typeface="仿宋" panose="02010609060101010101" pitchFamily="49" charset="-122"/>
              </a:rPr>
              <a:t>游戏</a:t>
            </a:r>
            <a:r>
              <a:rPr lang="zh-CN" altLang="en-US" sz="2000" noProof="0" dirty="0" smtClean="0">
                <a:solidFill>
                  <a:prstClr val="black"/>
                </a:solidFill>
                <a:latin typeface="仿宋" panose="02010609060101010101" pitchFamily="49" charset="-122"/>
                <a:ea typeface="仿宋" panose="02010609060101010101" pitchFamily="49" charset="-122"/>
              </a:rPr>
              <a:t>结束显示整个成绩</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sprintf</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TextOutA</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a:t>
            </a:r>
            <a:r>
              <a:rPr kumimoji="0" lang="en-US" altLang="zh-CN" sz="1800" b="0" i="0" u="none" strike="noStrike" kern="1200" cap="none" spc="0" normalizeH="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 )</a:t>
            </a:r>
            <a:r>
              <a:rPr kumimoji="0" lang="zh-CN" altLang="en-US" sz="1800" b="0" i="0" u="none" strike="noStrike" kern="1200" cap="none" spc="0" normalizeH="0" noProof="0" dirty="0" smtClean="0">
                <a:ln>
                  <a:noFill/>
                </a:ln>
                <a:solidFill>
                  <a:prstClr val="black"/>
                </a:solidFill>
                <a:effectLst/>
                <a:uLnTx/>
                <a:uFillTx/>
                <a:latin typeface="华文行楷" panose="02010800040101010101" pitchFamily="2" charset="-122"/>
                <a:ea typeface="华文行楷" panose="02010800040101010101" pitchFamily="2" charset="-122"/>
              </a:rPr>
              <a:t>函数实现，以及利用创建的表示成绩的结构体以方便成绩的保存</a:t>
            </a:r>
            <a:endParaRPr kumimoji="0" lang="en-US" altLang="zh-CN" sz="1800" b="0" i="0" u="none" strike="noStrike" kern="1200" cap="none" spc="0" normalizeH="0" noProof="0" dirty="0" smtClean="0">
              <a:ln>
                <a:noFill/>
              </a:ln>
              <a:solidFill>
                <a:prstClr val="black"/>
              </a:solidFill>
              <a:effectLst/>
              <a:uLnTx/>
              <a:uFillTx/>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a:p>
            <a:pPr lvl="0"/>
            <a:r>
              <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(10)</a:t>
            </a:r>
            <a:r>
              <a:rPr lang="zh-CN" altLang="en-US" sz="2000" dirty="0">
                <a:solidFill>
                  <a:prstClr val="black"/>
                </a:solidFill>
                <a:latin typeface="仿宋" panose="02010609060101010101" pitchFamily="49" charset="-122"/>
                <a:ea typeface="仿宋" panose="02010609060101010101" pitchFamily="49" charset="-122"/>
              </a:rPr>
              <a:t>成绩的评级以及以不同的文本颜色显示不同的</a:t>
            </a:r>
            <a:r>
              <a:rPr lang="zh-CN" altLang="en-US" sz="2000" dirty="0" smtClean="0">
                <a:solidFill>
                  <a:prstClr val="black"/>
                </a:solidFill>
                <a:latin typeface="仿宋" panose="02010609060101010101" pitchFamily="49" charset="-122"/>
                <a:ea typeface="仿宋" panose="02010609060101010101" pitchFamily="49" charset="-122"/>
              </a:rPr>
              <a:t>评级</a:t>
            </a:r>
            <a:r>
              <a:rPr kumimoji="0" lang="zh-CN" altLang="en-US"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利用</a:t>
            </a: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if</a:t>
            </a:r>
            <a:r>
              <a:rPr kumimoji="0" lang="zh-CN" altLang="en-US" sz="1800" b="0" i="0" u="none" strike="noStrike" kern="1200" cap="none" spc="0"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rPr>
              <a:t>条件判断根据不同的成绩和失误确定不同的评级，利用</a:t>
            </a:r>
            <a:r>
              <a:rPr kumimoji="0" lang="en-US" altLang="zh-CN"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rPr>
              <a:t>SetTextColor</a:t>
            </a:r>
            <a:r>
              <a:rPr lang="en-US" altLang="zh-CN"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dirty="0" smtClean="0">
                <a:solidFill>
                  <a:prstClr val="black"/>
                </a:solidFill>
                <a:latin typeface="华文行楷" panose="02010800040101010101" pitchFamily="2" charset="-122"/>
                <a:ea typeface="华文行楷" panose="02010800040101010101" pitchFamily="2" charset="-122"/>
              </a:rPr>
              <a:t>函数设置不同的文本颜色</a:t>
            </a:r>
            <a:endParaRPr lang="en-US" altLang="zh-CN" dirty="0" smtClean="0">
              <a:solidFill>
                <a:prstClr val="black"/>
              </a:solidFill>
              <a:latin typeface="华文行楷" panose="02010800040101010101" pitchFamily="2" charset="-122"/>
              <a:ea typeface="华文行楷" panose="020108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smtClean="0">
              <a:ln>
                <a:noFill/>
              </a:ln>
              <a:solidFill>
                <a:prstClr val="black"/>
              </a:solidFill>
              <a:effectLst/>
              <a:uLnTx/>
              <a:uFillTx/>
              <a:latin typeface="Garamond" panose="02020404030301010803"/>
              <a:ea typeface="方正舒体" panose="02010601030101010101" pitchFamily="2" charset="-122"/>
              <a:cs typeface="+mn-cs"/>
            </a:endParaRPr>
          </a:p>
        </p:txBody>
      </p:sp>
      <p:sp>
        <p:nvSpPr>
          <p:cNvPr id="4" name="文本框 3"/>
          <p:cNvSpPr txBox="1"/>
          <p:nvPr/>
        </p:nvSpPr>
        <p:spPr>
          <a:xfrm>
            <a:off x="1539652" y="4131283"/>
            <a:ext cx="2906831" cy="461665"/>
          </a:xfrm>
          <a:prstGeom prst="rect">
            <a:avLst/>
          </a:prstGeom>
          <a:noFill/>
        </p:spPr>
        <p:txBody>
          <a:bodyPr wrap="square" rtlCol="0">
            <a:spAutoFit/>
          </a:bodyPr>
          <a:lstStyle/>
          <a:p>
            <a:r>
              <a:rPr lang="en-US" altLang="zh-CN" sz="2400" dirty="0" smtClean="0">
                <a:solidFill>
                  <a:srgbClr val="00B0F0"/>
                </a:solidFill>
                <a:latin typeface="华文行楷" panose="02010800040101010101" pitchFamily="2" charset="-122"/>
                <a:ea typeface="华文行楷" panose="02010800040101010101" pitchFamily="2" charset="-122"/>
              </a:rPr>
              <a:t>3.</a:t>
            </a:r>
            <a:r>
              <a:rPr lang="zh-CN" altLang="en-US" sz="2400" dirty="0" smtClean="0">
                <a:solidFill>
                  <a:srgbClr val="00B0F0"/>
                </a:solidFill>
                <a:latin typeface="华文行楷" panose="02010800040101010101" pitchFamily="2" charset="-122"/>
                <a:ea typeface="华文行楷" panose="02010800040101010101" pitchFamily="2" charset="-122"/>
              </a:rPr>
              <a:t>基本逻辑的实现：</a:t>
            </a:r>
            <a:endParaRPr lang="en-US" altLang="zh-CN" sz="2400" dirty="0" smtClean="0">
              <a:solidFill>
                <a:srgbClr val="00B0F0"/>
              </a:solidFill>
              <a:latin typeface="华文行楷" panose="02010800040101010101" pitchFamily="2" charset="-122"/>
              <a:ea typeface="华文行楷" panose="02010800040101010101" pitchFamily="2" charset="-122"/>
            </a:endParaRPr>
          </a:p>
        </p:txBody>
      </p:sp>
      <p:sp>
        <p:nvSpPr>
          <p:cNvPr id="3" name="文本框 2"/>
          <p:cNvSpPr txBox="1"/>
          <p:nvPr/>
        </p:nvSpPr>
        <p:spPr>
          <a:xfrm>
            <a:off x="1994762" y="4760713"/>
            <a:ext cx="5856146" cy="1631216"/>
          </a:xfrm>
          <a:prstGeom prst="rect">
            <a:avLst/>
          </a:prstGeom>
          <a:noFill/>
        </p:spPr>
        <p:txBody>
          <a:bodyPr wrap="square" rtlCol="0">
            <a:spAutoFit/>
          </a:bodyPr>
          <a:lstStyle/>
          <a:p>
            <a:pPr lvl="0">
              <a:defRPr/>
            </a:pPr>
            <a:r>
              <a:rPr lang="en-US" altLang="zh-CN" sz="2200" dirty="0" smtClean="0">
                <a:solidFill>
                  <a:prstClr val="black"/>
                </a:solidFill>
                <a:latin typeface="仿宋" panose="02010609060101010101" pitchFamily="49" charset="-122"/>
                <a:ea typeface="仿宋" panose="02010609060101010101" pitchFamily="49" charset="-122"/>
              </a:rPr>
              <a:t>(1)</a:t>
            </a:r>
            <a:r>
              <a:rPr lang="zh-CN" altLang="en-US" sz="2200" dirty="0" smtClean="0">
                <a:solidFill>
                  <a:prstClr val="black"/>
                </a:solidFill>
                <a:latin typeface="仿宋" panose="02010609060101010101" pitchFamily="49" charset="-122"/>
                <a:ea typeface="仿宋" panose="02010609060101010101" pitchFamily="49" charset="-122"/>
              </a:rPr>
              <a:t>绘图</a:t>
            </a:r>
            <a:endParaRPr lang="en-US" altLang="zh-CN" sz="2200" dirty="0" smtClean="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华文行楷" panose="02010800040101010101" pitchFamily="2" charset="-122"/>
                <a:ea typeface="华文行楷" panose="02010800040101010101" pitchFamily="2" charset="-122"/>
              </a:rPr>
              <a:t>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WM_PAINT</a:t>
            </a:r>
            <a:r>
              <a:rPr lang="zh-CN" altLang="en-US" sz="2000" dirty="0" smtClean="0">
                <a:solidFill>
                  <a:prstClr val="black"/>
                </a:solidFill>
                <a:latin typeface="华文行楷" panose="02010800040101010101" pitchFamily="2" charset="-122"/>
                <a:ea typeface="华文行楷" panose="02010800040101010101" pitchFamily="2" charset="-122"/>
              </a:rPr>
              <a:t>命令中利用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Rectangle( )</a:t>
            </a:r>
            <a:r>
              <a:rPr lang="zh-CN" altLang="en-US"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TextOutA</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SetTextColor</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等</a:t>
            </a:r>
            <a:r>
              <a:rPr lang="zh-CN" altLang="en-US" sz="2000" dirty="0" smtClean="0">
                <a:solidFill>
                  <a:prstClr val="black"/>
                </a:solidFill>
                <a:latin typeface="华文行楷" panose="02010800040101010101" pitchFamily="2" charset="-122"/>
                <a:ea typeface="华文行楷" panose="02010800040101010101" pitchFamily="2" charset="-122"/>
              </a:rPr>
              <a:t>函数绘制操作界面以及自定义函数显示分数和游戏结束特效</a:t>
            </a:r>
            <a:endParaRPr lang="en-US" altLang="zh-CN" sz="2000" dirty="0" smtClean="0">
              <a:solidFill>
                <a:prstClr val="black"/>
              </a:solidFill>
              <a:latin typeface="华文行楷" panose="02010800040101010101" pitchFamily="2" charset="-122"/>
              <a:ea typeface="华文行楷" panose="02010800040101010101" pitchFamily="2" charset="-122"/>
            </a:endParaRPr>
          </a:p>
          <a:p>
            <a:pPr lvl="0">
              <a:defRPr/>
            </a:pPr>
            <a:r>
              <a:rPr lang="en-US" altLang="zh-CN" dirty="0">
                <a:solidFill>
                  <a:prstClr val="black"/>
                </a:solidFill>
                <a:latin typeface="仿宋" panose="02010609060101010101" pitchFamily="49" charset="-122"/>
                <a:ea typeface="仿宋"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26836" y="1107819"/>
            <a:ext cx="6797963" cy="3662541"/>
          </a:xfrm>
          <a:prstGeom prst="rect">
            <a:avLst/>
          </a:prstGeom>
        </p:spPr>
        <p:txBody>
          <a:bodyPr wrap="square">
            <a:spAutoFit/>
          </a:bodyPr>
          <a:lstStyle/>
          <a:p>
            <a:pPr lvl="0">
              <a:defRPr/>
            </a:pPr>
            <a:r>
              <a:rPr lang="en-US" altLang="zh-CN" sz="2200" dirty="0" smtClean="0">
                <a:solidFill>
                  <a:prstClr val="black"/>
                </a:solidFill>
                <a:latin typeface="仿宋" panose="02010609060101010101" pitchFamily="49" charset="-122"/>
                <a:ea typeface="仿宋" panose="02010609060101010101" pitchFamily="49" charset="-122"/>
              </a:rPr>
              <a:t>(2)</a:t>
            </a:r>
            <a:r>
              <a:rPr lang="zh-CN" altLang="en-US" sz="2200" dirty="0" smtClean="0">
                <a:solidFill>
                  <a:prstClr val="black"/>
                </a:solidFill>
                <a:latin typeface="仿宋" panose="02010609060101010101" pitchFamily="49" charset="-122"/>
                <a:ea typeface="仿宋" panose="02010609060101010101" pitchFamily="49" charset="-122"/>
              </a:rPr>
              <a:t>字符输入</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a:solidFill>
                  <a:prstClr val="black"/>
                </a:solidFill>
                <a:latin typeface="华文行楷" panose="02010800040101010101" pitchFamily="2" charset="-122"/>
                <a:ea typeface="华文行楷" panose="02010800040101010101" pitchFamily="2" charset="-122"/>
              </a:rPr>
              <a:t>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WM_CHAR</a:t>
            </a:r>
            <a:r>
              <a:rPr lang="zh-CN" altLang="en-US" sz="2000" dirty="0" smtClean="0">
                <a:solidFill>
                  <a:prstClr val="black"/>
                </a:solidFill>
                <a:latin typeface="华文行楷" panose="02010800040101010101" pitchFamily="2" charset="-122"/>
                <a:ea typeface="华文行楷" panose="02010800040101010101" pitchFamily="2" charset="-122"/>
              </a:rPr>
              <a:t>命令</a:t>
            </a:r>
            <a:r>
              <a:rPr lang="zh-CN" altLang="en-US" sz="2000" dirty="0">
                <a:solidFill>
                  <a:prstClr val="black"/>
                </a:solidFill>
                <a:latin typeface="华文行楷" panose="02010800040101010101" pitchFamily="2" charset="-122"/>
                <a:ea typeface="华文行楷" panose="02010800040101010101" pitchFamily="2" charset="-122"/>
              </a:rPr>
              <a:t>中</a:t>
            </a:r>
            <a:r>
              <a:rPr lang="zh-CN" altLang="en-US" sz="2000" dirty="0" smtClean="0">
                <a:solidFill>
                  <a:prstClr val="black"/>
                </a:solidFill>
                <a:latin typeface="华文行楷" panose="02010800040101010101" pitchFamily="2" charset="-122"/>
                <a:ea typeface="华文行楷" panose="02010800040101010101" pitchFamily="2" charset="-122"/>
              </a:rPr>
              <a:t>利用</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CreatePen</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MoveToEX</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LineTo</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等</a:t>
            </a:r>
            <a:r>
              <a:rPr lang="zh-CN" altLang="en-US" sz="2000" dirty="0" smtClean="0">
                <a:solidFill>
                  <a:prstClr val="black"/>
                </a:solidFill>
                <a:latin typeface="华文行楷" panose="02010800040101010101" pitchFamily="2" charset="-122"/>
                <a:ea typeface="华文行楷" panose="02010800040101010101" pitchFamily="2" charset="-122"/>
              </a:rPr>
              <a:t>函数实现射击字符特效以及判断是否射击正确</a:t>
            </a:r>
            <a:endParaRPr lang="en-US" altLang="zh-CN" sz="2000" dirty="0" smtClean="0">
              <a:solidFill>
                <a:prstClr val="black"/>
              </a:solidFill>
              <a:latin typeface="华文行楷" panose="02010800040101010101" pitchFamily="2" charset="-122"/>
              <a:ea typeface="华文行楷" panose="02010800040101010101" pitchFamily="2" charset="-122"/>
            </a:endParaRPr>
          </a:p>
          <a:p>
            <a:pPr lvl="0">
              <a:defRPr/>
            </a:pPr>
            <a:endParaRPr lang="en-US" altLang="zh-CN" sz="2000" dirty="0">
              <a:solidFill>
                <a:prstClr val="black"/>
              </a:solidFill>
              <a:latin typeface="华文行楷" panose="02010800040101010101" pitchFamily="2" charset="-122"/>
              <a:ea typeface="华文行楷" panose="02010800040101010101" pitchFamily="2" charset="-122"/>
            </a:endParaRPr>
          </a:p>
          <a:p>
            <a:pPr lvl="0">
              <a:defRPr/>
            </a:pPr>
            <a:r>
              <a:rPr lang="en-US" altLang="zh-CN" sz="2200" dirty="0" smtClean="0">
                <a:solidFill>
                  <a:prstClr val="black"/>
                </a:solidFill>
                <a:latin typeface="仿宋" panose="02010609060101010101" pitchFamily="49" charset="-122"/>
                <a:ea typeface="仿宋" panose="02010609060101010101" pitchFamily="49" charset="-122"/>
              </a:rPr>
              <a:t>(3)</a:t>
            </a:r>
            <a:r>
              <a:rPr lang="zh-CN" altLang="en-US" sz="2200" dirty="0" smtClean="0">
                <a:solidFill>
                  <a:prstClr val="black"/>
                </a:solidFill>
                <a:latin typeface="仿宋" panose="02010609060101010101" pitchFamily="49" charset="-122"/>
                <a:ea typeface="仿宋" panose="02010609060101010101" pitchFamily="49" charset="-122"/>
              </a:rPr>
              <a:t>定时器</a:t>
            </a:r>
            <a:endParaRPr lang="en-US" altLang="zh-CN" sz="2200" dirty="0" smtClean="0">
              <a:solidFill>
                <a:prstClr val="black"/>
              </a:solidFill>
              <a:latin typeface="仿宋" panose="02010609060101010101" pitchFamily="49" charset="-122"/>
              <a:ea typeface="仿宋" panose="02010609060101010101" pitchFamily="49" charset="-122"/>
            </a:endParaRPr>
          </a:p>
          <a:p>
            <a:pPr lvl="0">
              <a:defRPr/>
            </a:pPr>
            <a:r>
              <a:rPr lang="zh-CN" altLang="en-US" sz="2200" dirty="0" smtClean="0">
                <a:solidFill>
                  <a:prstClr val="black"/>
                </a:solidFill>
                <a:latin typeface="仿宋" panose="02010609060101010101" pitchFamily="49" charset="-122"/>
                <a:ea typeface="仿宋" panose="02010609060101010101" pitchFamily="49" charset="-122"/>
              </a:rPr>
              <a:t>利用</a:t>
            </a:r>
            <a:r>
              <a:rPr lang="en-US" altLang="zh-CN" sz="2200" dirty="0" err="1"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SetTimer</a:t>
            </a:r>
            <a:r>
              <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en-US"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函数创建两个计时器，在</a:t>
            </a:r>
            <a:r>
              <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WM_TIMER</a:t>
            </a:r>
            <a:r>
              <a:rPr lang="zh-CN" altLang="en-US"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中一个用于调整下落速度和判断游戏是否结束，以及实现存活时间，另一个用于提示在游戏结束时重绘画面显示结束特效</a:t>
            </a:r>
            <a:endPar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lvl="0">
              <a:defRPr/>
            </a:pPr>
            <a:endParaRPr lang="en-US" altLang="zh-CN" sz="22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endParaRPr>
          </a:p>
          <a:p>
            <a:pPr lvl="0">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5117" y="852132"/>
            <a:ext cx="2880917" cy="461665"/>
          </a:xfrm>
          <a:prstGeom prst="rect">
            <a:avLst/>
          </a:prstGeom>
        </p:spPr>
        <p:txBody>
          <a:bodyPr wrap="none">
            <a:spAutoFit/>
          </a:bodyPr>
          <a:lstStyle/>
          <a:p>
            <a:pPr lvl="0"/>
            <a:r>
              <a:rPr lang="en-US" altLang="zh-CN" sz="2400" dirty="0" smtClean="0">
                <a:solidFill>
                  <a:srgbClr val="00B0F0"/>
                </a:solidFill>
                <a:latin typeface="华文行楷" panose="02010800040101010101" pitchFamily="2" charset="-122"/>
                <a:ea typeface="华文行楷" panose="02010800040101010101" pitchFamily="2" charset="-122"/>
              </a:rPr>
              <a:t>4.</a:t>
            </a:r>
            <a:r>
              <a:rPr lang="zh-CN" altLang="en-US" sz="2400" dirty="0">
                <a:solidFill>
                  <a:srgbClr val="00B0F0"/>
                </a:solidFill>
                <a:latin typeface="华文行楷" panose="02010800040101010101" pitchFamily="2" charset="-122"/>
                <a:ea typeface="华文行楷" panose="02010800040101010101" pitchFamily="2" charset="-122"/>
              </a:rPr>
              <a:t>难点</a:t>
            </a:r>
            <a:r>
              <a:rPr lang="zh-CN" altLang="en-US" sz="2400" dirty="0" smtClean="0">
                <a:solidFill>
                  <a:srgbClr val="00B0F0"/>
                </a:solidFill>
                <a:latin typeface="华文行楷" panose="02010800040101010101" pitchFamily="2" charset="-122"/>
                <a:ea typeface="华文行楷" panose="02010800040101010101" pitchFamily="2" charset="-122"/>
              </a:rPr>
              <a:t>及解决方法：</a:t>
            </a:r>
            <a:endParaRPr lang="en-US" altLang="zh-CN" sz="2400" dirty="0">
              <a:solidFill>
                <a:srgbClr val="00B0F0"/>
              </a:solidFill>
              <a:latin typeface="华文行楷" panose="02010800040101010101" pitchFamily="2" charset="-122"/>
              <a:ea typeface="华文行楷" panose="02010800040101010101" pitchFamily="2" charset="-122"/>
            </a:endParaRPr>
          </a:p>
        </p:txBody>
      </p:sp>
      <p:sp>
        <p:nvSpPr>
          <p:cNvPr id="5" name="矩形 4"/>
          <p:cNvSpPr/>
          <p:nvPr/>
        </p:nvSpPr>
        <p:spPr>
          <a:xfrm>
            <a:off x="1505526" y="1403383"/>
            <a:ext cx="7583056" cy="4862870"/>
          </a:xfrm>
          <a:prstGeom prst="rect">
            <a:avLst/>
          </a:prstGeom>
        </p:spPr>
        <p:txBody>
          <a:bodyPr wrap="square">
            <a:spAutoFit/>
          </a:bodyPr>
          <a:lstStyle/>
          <a:p>
            <a:pPr lvl="0">
              <a:defRPr/>
            </a:pPr>
            <a:r>
              <a:rPr lang="en-US" altLang="zh-CN" sz="2200" dirty="0">
                <a:solidFill>
                  <a:prstClr val="black"/>
                </a:solidFill>
                <a:latin typeface="仿宋" panose="02010609060101010101" pitchFamily="49" charset="-122"/>
                <a:ea typeface="仿宋" panose="02010609060101010101" pitchFamily="49" charset="-122"/>
              </a:rPr>
              <a:t>(</a:t>
            </a:r>
            <a:r>
              <a:rPr lang="en-US" altLang="zh-CN" sz="2200" dirty="0" smtClean="0">
                <a:solidFill>
                  <a:prstClr val="black"/>
                </a:solidFill>
                <a:latin typeface="仿宋" panose="02010609060101010101" pitchFamily="49" charset="-122"/>
                <a:ea typeface="仿宋" panose="02010609060101010101" pitchFamily="49" charset="-122"/>
              </a:rPr>
              <a:t>1)</a:t>
            </a:r>
            <a:r>
              <a:rPr lang="en-US" altLang="zh-CN" sz="2200" dirty="0" smtClean="0">
                <a:solidFill>
                  <a:prstClr val="black"/>
                </a:solidFill>
                <a:latin typeface="Times New Roman" panose="02020603050405020304" pitchFamily="18" charset="0"/>
                <a:ea typeface="仿宋" panose="02010609060101010101" pitchFamily="49" charset="-122"/>
                <a:cs typeface="Times New Roman" panose="02020603050405020304" pitchFamily="18" charset="0"/>
              </a:rPr>
              <a:t>EasyGo1.0</a:t>
            </a:r>
            <a:r>
              <a:rPr lang="zh-CN" altLang="en-US" sz="2200" dirty="0" smtClean="0">
                <a:solidFill>
                  <a:prstClr val="black"/>
                </a:solidFill>
                <a:latin typeface="仿宋" panose="02010609060101010101" pitchFamily="49" charset="-122"/>
                <a:ea typeface="仿宋" panose="02010609060101010101" pitchFamily="49" charset="-122"/>
              </a:rPr>
              <a:t>在运行过程中崩溃，</a:t>
            </a:r>
            <a:r>
              <a:rPr lang="en-US" altLang="zh-CN" sz="2200" dirty="0" smtClean="0">
                <a:solidFill>
                  <a:prstClr val="black"/>
                </a:solidFill>
                <a:latin typeface="仿宋" panose="02010609060101010101" pitchFamily="49" charset="-122"/>
                <a:ea typeface="仿宋" panose="02010609060101010101" pitchFamily="49" charset="-122"/>
              </a:rPr>
              <a:t>exe</a:t>
            </a:r>
            <a:r>
              <a:rPr lang="zh-CN" altLang="en-US" sz="2200" dirty="0" smtClean="0">
                <a:solidFill>
                  <a:prstClr val="black"/>
                </a:solidFill>
                <a:latin typeface="仿宋" panose="02010609060101010101" pitchFamily="49" charset="-122"/>
                <a:ea typeface="仿宋" panose="02010609060101010101" pitchFamily="49" charset="-122"/>
              </a:rPr>
              <a:t>文件无法打开</a:t>
            </a:r>
            <a:endParaRPr lang="en-US" altLang="zh-CN" sz="2200" dirty="0" smtClean="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华文行楷" panose="02010800040101010101" pitchFamily="2" charset="-122"/>
                <a:ea typeface="华文行楷" panose="02010800040101010101" pitchFamily="2" charset="-122"/>
              </a:rPr>
              <a:t>由于在插入音频时导入发生错误，整个程序崩溃，因此重写了</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EasyGo2.0</a:t>
            </a:r>
          </a:p>
          <a:p>
            <a:pPr lvl="0">
              <a:defRPr/>
            </a:pP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r>
              <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200" dirty="0">
                <a:solidFill>
                  <a:prstClr val="black"/>
                </a:solidFill>
                <a:latin typeface="仿宋" panose="02010609060101010101" pitchFamily="49" charset="-122"/>
                <a:ea typeface="仿宋" panose="02010609060101010101" pitchFamily="49" charset="-122"/>
              </a:rPr>
              <a:t>（</a:t>
            </a:r>
            <a:r>
              <a:rPr lang="en-US" altLang="zh-CN" sz="2200" dirty="0">
                <a:solidFill>
                  <a:prstClr val="black"/>
                </a:solidFill>
                <a:latin typeface="仿宋" panose="02010609060101010101" pitchFamily="49" charset="-122"/>
                <a:ea typeface="仿宋" panose="02010609060101010101" pitchFamily="49" charset="-122"/>
              </a:rPr>
              <a:t>2</a:t>
            </a:r>
            <a:r>
              <a:rPr lang="zh-CN" altLang="en-US" sz="2200" dirty="0">
                <a:solidFill>
                  <a:prstClr val="black"/>
                </a:solidFill>
                <a:latin typeface="仿宋" panose="02010609060101010101" pitchFamily="49" charset="-122"/>
                <a:ea typeface="仿宋" panose="02010609060101010101" pitchFamily="49" charset="-122"/>
              </a:rPr>
              <a:t>）成绩的存储问题</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由于</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成绩会不断增加，因此所需要的内存空间也会不断增加，则无法确定应该开辟一块多大的内存空间，且若开辟过大会导致内存空间浪费，因此利用</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malloc</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和</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realloc</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函数实现动态内存开辟</a:t>
            </a:r>
            <a:endPar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r>
              <a:rPr lang="zh-CN" altLang="en-US" sz="2200" dirty="0">
                <a:solidFill>
                  <a:prstClr val="black"/>
                </a:solidFill>
                <a:latin typeface="仿宋" panose="02010609060101010101" pitchFamily="49" charset="-122"/>
                <a:ea typeface="仿宋" panose="02010609060101010101" pitchFamily="49" charset="-122"/>
              </a:rPr>
              <a:t>（</a:t>
            </a:r>
            <a:r>
              <a:rPr lang="en-US" altLang="zh-CN" sz="2200" dirty="0">
                <a:solidFill>
                  <a:prstClr val="black"/>
                </a:solidFill>
                <a:latin typeface="仿宋" panose="02010609060101010101" pitchFamily="49" charset="-122"/>
                <a:ea typeface="仿宋" panose="02010609060101010101" pitchFamily="49" charset="-122"/>
              </a:rPr>
              <a:t>3</a:t>
            </a:r>
            <a:r>
              <a:rPr lang="zh-CN" altLang="en-US" sz="2200" dirty="0">
                <a:solidFill>
                  <a:prstClr val="black"/>
                </a:solidFill>
                <a:latin typeface="仿宋" panose="02010609060101010101" pitchFamily="49" charset="-122"/>
                <a:ea typeface="仿宋" panose="02010609060101010101" pitchFamily="49" charset="-122"/>
              </a:rPr>
              <a:t>）导入的背景音乐内存过大</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因此截取</a:t>
            </a:r>
            <a:r>
              <a:rPr lang="zh-CN" altLang="en-US"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合适片段利用</a:t>
            </a:r>
            <a:r>
              <a:rPr lang="en-US" altLang="zh-CN" sz="2000" dirty="0" err="1"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PlaySound</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函数实现循环播放</a:t>
            </a:r>
            <a:endPar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a:p>
            <a:pPr lvl="0">
              <a:defRPr/>
            </a:pPr>
            <a:r>
              <a:rPr lang="zh-CN" altLang="en-US" sz="2200" dirty="0">
                <a:solidFill>
                  <a:prstClr val="black"/>
                </a:solidFill>
                <a:latin typeface="仿宋" panose="02010609060101010101" pitchFamily="49" charset="-122"/>
                <a:ea typeface="仿宋" panose="02010609060101010101" pitchFamily="49" charset="-122"/>
              </a:rPr>
              <a:t>（</a:t>
            </a:r>
            <a:r>
              <a:rPr lang="en-US" altLang="zh-CN" sz="2200" dirty="0">
                <a:solidFill>
                  <a:prstClr val="black"/>
                </a:solidFill>
                <a:latin typeface="仿宋" panose="02010609060101010101" pitchFamily="49" charset="-122"/>
                <a:ea typeface="仿宋" panose="02010609060101010101" pitchFamily="49" charset="-122"/>
              </a:rPr>
              <a:t>4</a:t>
            </a:r>
            <a:r>
              <a:rPr lang="zh-CN" altLang="en-US" sz="2200" dirty="0">
                <a:solidFill>
                  <a:prstClr val="black"/>
                </a:solidFill>
                <a:latin typeface="仿宋" panose="02010609060101010101" pitchFamily="49" charset="-122"/>
                <a:ea typeface="仿宋" panose="02010609060101010101" pitchFamily="49" charset="-122"/>
              </a:rPr>
              <a:t>）利用定时器</a:t>
            </a:r>
            <a:r>
              <a:rPr lang="en-US" altLang="zh-CN" sz="2200" dirty="0">
                <a:solidFill>
                  <a:prstClr val="black"/>
                </a:solidFill>
                <a:latin typeface="仿宋" panose="02010609060101010101" pitchFamily="49" charset="-122"/>
                <a:ea typeface="仿宋" panose="02010609060101010101" pitchFamily="49" charset="-122"/>
              </a:rPr>
              <a:t>1</a:t>
            </a:r>
            <a:r>
              <a:rPr lang="zh-CN" altLang="en-US" sz="2200" dirty="0">
                <a:solidFill>
                  <a:prstClr val="black"/>
                </a:solidFill>
                <a:latin typeface="仿宋" panose="02010609060101010101" pitchFamily="49" charset="-122"/>
                <a:ea typeface="仿宋" panose="02010609060101010101" pitchFamily="49" charset="-122"/>
              </a:rPr>
              <a:t>每隔</a:t>
            </a:r>
            <a:r>
              <a:rPr lang="en-US" altLang="zh-CN" sz="2200" dirty="0">
                <a:solidFill>
                  <a:prstClr val="black"/>
                </a:solidFill>
                <a:latin typeface="仿宋" panose="02010609060101010101" pitchFamily="49" charset="-122"/>
                <a:ea typeface="仿宋" panose="02010609060101010101" pitchFamily="49" charset="-122"/>
              </a:rPr>
              <a:t>10</a:t>
            </a:r>
            <a:r>
              <a:rPr lang="zh-CN" altLang="en-US" sz="2200" dirty="0">
                <a:solidFill>
                  <a:prstClr val="black"/>
                </a:solidFill>
                <a:latin typeface="仿宋" panose="02010609060101010101" pitchFamily="49" charset="-122"/>
                <a:ea typeface="仿宋" panose="02010609060101010101" pitchFamily="49" charset="-122"/>
              </a:rPr>
              <a:t>毫秒执行一次而让存活时间</a:t>
            </a:r>
            <a:r>
              <a:rPr lang="en-US" altLang="zh-CN" sz="2200" dirty="0" smtClean="0">
                <a:solidFill>
                  <a:prstClr val="black"/>
                </a:solidFill>
                <a:latin typeface="仿宋" panose="02010609060101010101" pitchFamily="49" charset="-122"/>
                <a:ea typeface="仿宋" panose="02010609060101010101" pitchFamily="49" charset="-122"/>
              </a:rPr>
              <a:t>+10</a:t>
            </a:r>
            <a:r>
              <a:rPr lang="zh-CN" altLang="en-US" sz="2200" dirty="0" smtClean="0">
                <a:solidFill>
                  <a:prstClr val="black"/>
                </a:solidFill>
                <a:latin typeface="仿宋" panose="02010609060101010101" pitchFamily="49" charset="-122"/>
                <a:ea typeface="仿宋" panose="02010609060101010101" pitchFamily="49" charset="-122"/>
              </a:rPr>
              <a:t>毫秒，但</a:t>
            </a:r>
            <a:r>
              <a:rPr lang="zh-CN" altLang="en-US" sz="2200" dirty="0">
                <a:solidFill>
                  <a:prstClr val="black"/>
                </a:solidFill>
                <a:latin typeface="仿宋" panose="02010609060101010101" pitchFamily="49" charset="-122"/>
                <a:ea typeface="仿宋" panose="02010609060101010101" pitchFamily="49" charset="-122"/>
              </a:rPr>
              <a:t>时间不准确</a:t>
            </a:r>
            <a:endParaRPr lang="en-US" altLang="zh-CN" sz="2200" dirty="0">
              <a:solidFill>
                <a:prstClr val="black"/>
              </a:solidFill>
              <a:latin typeface="仿宋" panose="02010609060101010101" pitchFamily="49" charset="-122"/>
              <a:ea typeface="仿宋" panose="02010609060101010101" pitchFamily="49" charset="-122"/>
            </a:endParaRPr>
          </a:p>
          <a:p>
            <a:pPr lvl="0">
              <a:defRPr/>
            </a:pP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因此利用在不同的位置调用</a:t>
            </a:r>
            <a:r>
              <a:rPr lang="en-US" altLang="zh-CN"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clock( )</a:t>
            </a:r>
            <a:r>
              <a:rPr lang="zh-CN" altLang="en-US" sz="2000" dirty="0" smtClean="0">
                <a:solidFill>
                  <a:prstClr val="black"/>
                </a:solidFill>
                <a:latin typeface="Times New Roman" panose="02020603050405020304" pitchFamily="18" charset="0"/>
                <a:ea typeface="华文行楷" panose="02010800040101010101" pitchFamily="2" charset="-122"/>
                <a:cs typeface="Times New Roman" panose="02020603050405020304" pitchFamily="18" charset="0"/>
              </a:rPr>
              <a:t>函数实现存活时间的计算</a:t>
            </a:r>
            <a:endParaRPr lang="en-US" altLang="zh-CN" sz="2000" dirty="0">
              <a:solidFill>
                <a:prstClr val="black"/>
              </a:solidFill>
              <a:latin typeface="Times New Roman" panose="02020603050405020304" pitchFamily="18" charset="0"/>
              <a:ea typeface="华文行楷"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89576" y="2471822"/>
            <a:ext cx="4308050" cy="1323439"/>
          </a:xfrm>
          <a:prstGeom prst="rect">
            <a:avLst/>
          </a:prstGeom>
          <a:noFill/>
        </p:spPr>
        <p:txBody>
          <a:bodyPr wrap="square" rtlCol="0">
            <a:spAutoFit/>
          </a:bodyPr>
          <a:lstStyle/>
          <a:p>
            <a:r>
              <a:rPr lang="zh-CN" altLang="en-US" sz="8000" dirty="0">
                <a:solidFill>
                  <a:srgbClr val="00B0F0"/>
                </a:solidFill>
                <a:latin typeface="仿宋" panose="02010609060101010101" pitchFamily="49" charset="-122"/>
                <a:ea typeface="仿宋" panose="02010609060101010101" pitchFamily="49" charset="-122"/>
              </a:rPr>
              <a:t>谢谢各位</a:t>
            </a: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403651" y="2367280"/>
            <a:ext cx="93573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一</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款</a:t>
            </a:r>
            <a:r>
              <a:rPr lang="zh-CN" altLang="en-US" sz="8000" dirty="0">
                <a:solidFill>
                  <a:prstClr val="white"/>
                </a:solidFill>
                <a:latin typeface="Times New Roman" panose="02020603050405020304" pitchFamily="18" charset="0"/>
                <a:ea typeface="仿宋" panose="02010609060101010101" pitchFamily="49" charset="-122"/>
                <a:cs typeface="Times New Roman" panose="02020603050405020304" pitchFamily="18" charset="0"/>
              </a:rPr>
              <a:t>简易</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打字游戏</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2336800" y="2021840"/>
            <a:ext cx="7721600"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适合</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新手提高</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速度</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2583412" y="1974734"/>
            <a:ext cx="7244080"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适合</a:t>
            </a: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老手练习盲打</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54480" y="2367280"/>
            <a:ext cx="93573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难度可以自行选择</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178560" y="2428240"/>
            <a:ext cx="996696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而且</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763141" y="1926518"/>
            <a:ext cx="10759440"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我们为您准备了三首</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精心挑选的背景音乐</a:t>
            </a:r>
            <a:endParaRPr kumimoji="0" lang="en-US" altLang="zh-CN" sz="80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73334" y="2339000"/>
            <a:ext cx="935736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以及成绩评级</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框 1"/>
          <p:cNvSpPr txBox="1"/>
          <p:nvPr/>
        </p:nvSpPr>
        <p:spPr>
          <a:xfrm>
            <a:off x="1535626" y="1905367"/>
            <a:ext cx="9357360" cy="280076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rPr>
              <a:t>还有多种功能等着你来探索</a:t>
            </a:r>
            <a:endParaRPr kumimoji="0" lang="en-US" altLang="zh-CN" sz="8800" b="0" i="0" u="none" strike="noStrike" kern="1200" cap="none" spc="0" normalizeH="0" baseline="0" noProof="0" dirty="0" smtClean="0">
              <a:ln>
                <a:noFill/>
              </a:ln>
              <a:solidFill>
                <a:prstClr val="white"/>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973</Words>
  <Application>Microsoft Office PowerPoint</Application>
  <PresentationFormat>宽屏</PresentationFormat>
  <Paragraphs>104</Paragraphs>
  <Slides>19</Slides>
  <Notes>0</Notes>
  <HiddenSlides>0</HiddenSlides>
  <MMClips>1</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等线</vt:lpstr>
      <vt:lpstr>等线 Light</vt:lpstr>
      <vt:lpstr>方正舒体</vt:lpstr>
      <vt:lpstr>仿宋</vt:lpstr>
      <vt:lpstr>华文行楷</vt:lpstr>
      <vt:lpstr>Arial</vt:lpstr>
      <vt:lpstr>Garamond</vt:lpstr>
      <vt:lpstr>Times New Roman</vt:lpstr>
      <vt:lpstr>环保</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dc:creator>
  <cp:lastModifiedBy>Shan</cp:lastModifiedBy>
  <cp:revision>26</cp:revision>
  <dcterms:created xsi:type="dcterms:W3CDTF">2021-12-22T07:03:00Z</dcterms:created>
  <dcterms:modified xsi:type="dcterms:W3CDTF">2021-12-30T01:04:09Z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32D62B8B2E004432B42813A52DCD51FB</vt:lpwstr>
  </property>
  <property fmtid="{D5CDD505-2E9C-101B-9397-08002B2CF9AE}" pid="3" name="KSOProductBuildVer">
    <vt:lpwstr>2052-11.1.0.11115</vt:lpwstr>
  </property>
</Properties>
</file>