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74" r:id="rId5"/>
    <p:sldId id="275" r:id="rId6"/>
    <p:sldId id="294" r:id="rId7"/>
    <p:sldId id="266" r:id="rId8"/>
    <p:sldId id="295" r:id="rId9"/>
    <p:sldId id="296" r:id="rId10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ED4"/>
    <a:srgbClr val="BC7BA0"/>
    <a:srgbClr val="FF3300"/>
    <a:srgbClr val="F2F660"/>
    <a:srgbClr val="F67338"/>
    <a:srgbClr val="C85C57"/>
    <a:srgbClr val="FF6600"/>
    <a:srgbClr val="FFFF8F"/>
    <a:srgbClr val="D4AC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5" autoAdjust="0"/>
    <p:restoredTop sz="84043" autoAdjust="0"/>
  </p:normalViewPr>
  <p:slideViewPr>
    <p:cSldViewPr>
      <p:cViewPr varScale="1">
        <p:scale>
          <a:sx n="93" d="100"/>
          <a:sy n="93" d="100"/>
        </p:scale>
        <p:origin x="21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25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685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617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RAUL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08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RAUL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16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B588C0-2E66-481F-9319-3A719D2756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t="5400" b="12017"/>
          <a:stretch/>
        </p:blipFill>
        <p:spPr>
          <a:xfrm>
            <a:off x="935940" y="1911433"/>
            <a:ext cx="1856212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8">
            <a:extLst>
              <a:ext uri="{FF2B5EF4-FFF2-40B4-BE49-F238E27FC236}">
                <a16:creationId xmlns:a16="http://schemas.microsoft.com/office/drawing/2014/main" id="{C59BCDF8-0AFC-4DE2-AD55-D4BCD879B8A9}"/>
              </a:ext>
            </a:extLst>
          </p:cNvPr>
          <p:cNvSpPr/>
          <p:nvPr/>
        </p:nvSpPr>
        <p:spPr>
          <a:xfrm>
            <a:off x="4963815" y="2401120"/>
            <a:ext cx="3478013" cy="1866079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onceitos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Motivação/Objetivos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32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Introdução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893999" y="1946984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63815" y="2601022"/>
            <a:ext cx="3478013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Desenvolvimento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5340" y="4550124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2817" y="4649523"/>
            <a:ext cx="2254885" cy="1135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pt-PT" sz="165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Trabalho Futuro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874624" y="3632937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05400" y="2869684"/>
            <a:ext cx="2996302" cy="1530547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Expressões Regulares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DSL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Funcionamento interno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endParaRPr lang="pt-PT" sz="1650" b="1" spc="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058F113C-3271-4083-B970-99511BAF0C70}"/>
              </a:ext>
            </a:extLst>
          </p:cNvPr>
          <p:cNvSpPr txBox="1"/>
          <p:nvPr/>
        </p:nvSpPr>
        <p:spPr>
          <a:xfrm>
            <a:off x="815340" y="4677630"/>
            <a:ext cx="299466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Resultados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3424F77-42EF-4B5E-9B49-9D2DB9E0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9" y="3202306"/>
            <a:ext cx="2161068" cy="2743200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O que é um </a:t>
            </a:r>
            <a:r>
              <a:rPr lang="pt-PT" spc="-185" dirty="0" err="1"/>
              <a:t>Chatbot</a:t>
            </a:r>
            <a:r>
              <a:rPr lang="pt-PT" spc="-185" dirty="0"/>
              <a:t>?</a:t>
            </a:r>
            <a:endParaRPr spc="-18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A966900-C20A-4629-9B07-735DB7BEBC18}"/>
              </a:ext>
            </a:extLst>
          </p:cNvPr>
          <p:cNvSpPr/>
          <p:nvPr/>
        </p:nvSpPr>
        <p:spPr>
          <a:xfrm>
            <a:off x="533400" y="1483557"/>
            <a:ext cx="6029878" cy="1098550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FF2FE5-AEE6-460C-9133-F795294FB8DE}"/>
              </a:ext>
            </a:extLst>
          </p:cNvPr>
          <p:cNvSpPr/>
          <p:nvPr/>
        </p:nvSpPr>
        <p:spPr>
          <a:xfrm>
            <a:off x="685800" y="1658777"/>
            <a:ext cx="563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programa desenvolvido com o objetivo de simular uma conversa com um utilizador.</a:t>
            </a:r>
          </a:p>
          <a:p>
            <a:pPr algn="just"/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73B854E-AACF-4951-99B1-65BA181A1CF3}"/>
              </a:ext>
            </a:extLst>
          </p:cNvPr>
          <p:cNvSpPr/>
          <p:nvPr/>
        </p:nvSpPr>
        <p:spPr>
          <a:xfrm>
            <a:off x="3352800" y="3846107"/>
            <a:ext cx="5409924" cy="1332031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8F68CA-4A01-42FA-A6EC-25CCCEE70CC6}"/>
              </a:ext>
            </a:extLst>
          </p:cNvPr>
          <p:cNvSpPr/>
          <p:nvPr/>
        </p:nvSpPr>
        <p:spPr>
          <a:xfrm>
            <a:off x="3855658" y="40210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Surgiu em 1960 com o intuito de testar se era possível enganar o utilizador fazendo-o passar por um ser humano.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1BBBE6B-FDF5-408D-AAEE-1AB1C15917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1" r="1" b="61374"/>
          <a:stretch/>
        </p:blipFill>
        <p:spPr>
          <a:xfrm>
            <a:off x="6563278" y="1093284"/>
            <a:ext cx="2506581" cy="19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esultado de imagem para Mitsuku bot logo">
            <a:extLst>
              <a:ext uri="{FF2B5EF4-FFF2-40B4-BE49-F238E27FC236}">
                <a16:creationId xmlns:a16="http://schemas.microsoft.com/office/drawing/2014/main" id="{8BB9AE97-0375-45DE-9C8A-7F334DF5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10" y="4423409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Resultado de imagem para facebook m bot logo">
            <a:extLst>
              <a:ext uri="{FF2B5EF4-FFF2-40B4-BE49-F238E27FC236}">
                <a16:creationId xmlns:a16="http://schemas.microsoft.com/office/drawing/2014/main" id="{750BA050-E4AF-4BA4-9D02-5E516C98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3597" y1="23460" x2="33597" y2="23460"/>
                        <a14:foregroundMark x1="26219" y1="14692" x2="30303" y2="82227"/>
                        <a14:foregroundMark x1="30303" y1="82227" x2="36364" y2="87441"/>
                        <a14:foregroundMark x1="36364" y1="87441" x2="47694" y2="64929"/>
                        <a14:foregroundMark x1="47694" y1="64929" x2="54545" y2="68483"/>
                        <a14:foregroundMark x1="54545" y1="68483" x2="59157" y2="78199"/>
                        <a14:foregroundMark x1="59157" y1="78199" x2="66271" y2="78436"/>
                        <a14:foregroundMark x1="66271" y1="78436" x2="69302" y2="66825"/>
                        <a14:foregroundMark x1="69302" y1="66825" x2="68775" y2="31754"/>
                        <a14:foregroundMark x1="68775" y1="31754" x2="63505" y2="22512"/>
                        <a14:foregroundMark x1="63505" y1="22512" x2="57312" y2="32227"/>
                        <a14:foregroundMark x1="57312" y1="32227" x2="48748" y2="39573"/>
                        <a14:foregroundMark x1="48748" y1="39573" x2="41238" y2="34597"/>
                        <a14:foregroundMark x1="41238" y1="34597" x2="38999" y2="21327"/>
                        <a14:foregroundMark x1="38999" y1="21327" x2="32411" y2="16588"/>
                        <a14:foregroundMark x1="32411" y1="16588" x2="26746" y2="20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13" y="3357026"/>
            <a:ext cx="2179716" cy="121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Resultado de imagem para Duolingo">
            <a:extLst>
              <a:ext uri="{FF2B5EF4-FFF2-40B4-BE49-F238E27FC236}">
                <a16:creationId xmlns:a16="http://schemas.microsoft.com/office/drawing/2014/main" id="{1E2D716D-18A3-4089-931A-B7FF3C31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5" y="3429000"/>
            <a:ext cx="1351186" cy="1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8">
            <a:extLst>
              <a:ext uri="{FF2B5EF4-FFF2-40B4-BE49-F238E27FC236}">
                <a16:creationId xmlns:a16="http://schemas.microsoft.com/office/drawing/2014/main" id="{5F5DB13B-DF97-489F-A89F-BF6F99307CBA}"/>
              </a:ext>
            </a:extLst>
          </p:cNvPr>
          <p:cNvSpPr/>
          <p:nvPr/>
        </p:nvSpPr>
        <p:spPr>
          <a:xfrm>
            <a:off x="4929548" y="1832559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ADA8B0-59C0-4021-818B-A7680E4E1A72}"/>
              </a:ext>
            </a:extLst>
          </p:cNvPr>
          <p:cNvSpPr/>
          <p:nvPr/>
        </p:nvSpPr>
        <p:spPr>
          <a:xfrm>
            <a:off x="4916486" y="1829611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Tutores de Línguas Estrangeiras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E5C7301-C50B-4807-8924-74534F808B83}"/>
              </a:ext>
            </a:extLst>
          </p:cNvPr>
          <p:cNvSpPr/>
          <p:nvPr/>
        </p:nvSpPr>
        <p:spPr>
          <a:xfrm>
            <a:off x="4929548" y="2499552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D8BF2F-1595-4165-840F-3E2D2E76B0C8}"/>
              </a:ext>
            </a:extLst>
          </p:cNvPr>
          <p:cNvSpPr/>
          <p:nvPr/>
        </p:nvSpPr>
        <p:spPr>
          <a:xfrm>
            <a:off x="4887911" y="2505878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de Viagens</a:t>
            </a: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BE40FAB3-E28D-4CA3-B3F2-7A65C1369C75}"/>
              </a:ext>
            </a:extLst>
          </p:cNvPr>
          <p:cNvSpPr/>
          <p:nvPr/>
        </p:nvSpPr>
        <p:spPr>
          <a:xfrm>
            <a:off x="794659" y="2497483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CF870DA-3BCC-4560-B858-9B1A2C1D0C71}"/>
              </a:ext>
            </a:extLst>
          </p:cNvPr>
          <p:cNvSpPr/>
          <p:nvPr/>
        </p:nvSpPr>
        <p:spPr>
          <a:xfrm>
            <a:off x="817874" y="1825646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28A182-87BA-4B26-9267-0E2C5764B38E}"/>
              </a:ext>
            </a:extLst>
          </p:cNvPr>
          <p:cNvSpPr/>
          <p:nvPr/>
        </p:nvSpPr>
        <p:spPr>
          <a:xfrm>
            <a:off x="1342611" y="2505878"/>
            <a:ext cx="2402969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Diagnóstico Médico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20EDD-2D33-438A-8B1F-CE5BAA298449}"/>
              </a:ext>
            </a:extLst>
          </p:cNvPr>
          <p:cNvSpPr/>
          <p:nvPr/>
        </p:nvSpPr>
        <p:spPr>
          <a:xfrm>
            <a:off x="765756" y="1841007"/>
            <a:ext cx="3479193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Assistentes Digitais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99F3A09F-6D7C-4C2D-AAA3-AED0C8398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Porquê? Para quê?</a:t>
            </a:r>
            <a:endParaRPr spc="-185" dirty="0"/>
          </a:p>
        </p:txBody>
      </p:sp>
      <p:pic>
        <p:nvPicPr>
          <p:cNvPr id="19" name="Picture 2" descr="Resultado de imagem para poncho logo">
            <a:extLst>
              <a:ext uri="{FF2B5EF4-FFF2-40B4-BE49-F238E27FC236}">
                <a16:creationId xmlns:a16="http://schemas.microsoft.com/office/drawing/2014/main" id="{524B4618-20B4-43CF-B73F-AD8CB6FEC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4750" y1="65333" x2="14750" y2="65333"/>
                        <a14:foregroundMark x1="25500" y1="67333" x2="25500" y2="67333"/>
                        <a14:foregroundMark x1="41000" y1="67500" x2="41000" y2="67500"/>
                        <a14:foregroundMark x1="50500" y1="44167" x2="50500" y2="44167"/>
                        <a14:foregroundMark x1="52375" y1="43000" x2="52375" y2="43000"/>
                        <a14:foregroundMark x1="52625" y1="66833" x2="52625" y2="66833"/>
                        <a14:foregroundMark x1="64500" y1="66167" x2="64500" y2="66167"/>
                        <a14:foregroundMark x1="77375" y1="67333" x2="77375" y2="67333"/>
                        <a14:foregroundMark x1="49875" y1="43500" x2="51875" y2="42500"/>
                        <a14:foregroundMark x1="48000" y1="38500" x2="47625" y2="28167"/>
                        <a14:foregroundMark x1="47625" y1="28167" x2="45250" y2="38000"/>
                        <a14:foregroundMark x1="45250" y1="38000" x2="43375" y2="26833"/>
                        <a14:foregroundMark x1="43375" y1="26833" x2="41875" y2="38667"/>
                        <a14:foregroundMark x1="41875" y1="38667" x2="47875" y2="34667"/>
                        <a14:foregroundMark x1="47875" y1="34667" x2="45125" y2="50333"/>
                        <a14:foregroundMark x1="45125" y1="50333" x2="50625" y2="33667"/>
                        <a14:foregroundMark x1="50625" y1="33667" x2="55000" y2="38500"/>
                        <a14:foregroundMark x1="54125" y1="38833" x2="52875" y2="40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02" t="16718" r="23438" b="45682"/>
          <a:stretch/>
        </p:blipFill>
        <p:spPr bwMode="auto">
          <a:xfrm>
            <a:off x="1030530" y="4568937"/>
            <a:ext cx="3179400" cy="169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siri logo">
            <a:extLst>
              <a:ext uri="{FF2B5EF4-FFF2-40B4-BE49-F238E27FC236}">
                <a16:creationId xmlns:a16="http://schemas.microsoft.com/office/drawing/2014/main" id="{42B27B10-851E-4181-9D69-D33547F8E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20758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219200"/>
            <a:ext cx="8420100" cy="23622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855480" y="1524000"/>
            <a:ext cx="75473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Encyclopedia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historiaPortugal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proverbios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lusiadas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RelationalDatabase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farmacia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uminho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3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b3 ;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2903219" y="1760219"/>
            <a:ext cx="3147061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8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81CFF7-1E79-4028-BE42-0DB871934C2F}"/>
              </a:ext>
            </a:extLst>
          </p:cNvPr>
          <p:cNvSpPr txBox="1"/>
          <p:nvPr/>
        </p:nvSpPr>
        <p:spPr>
          <a:xfrm>
            <a:off x="990600" y="1324894"/>
            <a:ext cx="74676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regras = [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'Bom dia’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chooseOne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'Como se diz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,traduz()),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Conheces?’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getKnowledge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encyclopedias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getQuote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lists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pt-PT" sz="1200" dirty="0">
                <a:latin typeface="Consolas" panose="020B0609020204030204" pitchFamily="49" charset="0"/>
                <a:cs typeface="Arial" panose="020B0604020202020204" pitchFamily="34" charset="0"/>
              </a:rPr>
              <a:t>(...)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465A48-6236-458B-B106-689889E1B650}"/>
              </a:ext>
            </a:extLst>
          </p:cNvPr>
          <p:cNvSpPr txBox="1"/>
          <p:nvPr/>
        </p:nvSpPr>
        <p:spPr>
          <a:xfrm>
            <a:off x="990600" y="3641095"/>
            <a:ext cx="73914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botSystem</a:t>
            </a:r>
            <a:r>
              <a:rPr lang="pt-PT" sz="17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userInput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, regras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700" dirty="0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for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r 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regras: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match =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re.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r,userInput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match: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	    output =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reply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r,userInput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output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planB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learn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log.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input,output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69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Demo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dia, meu caro!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 para ti também!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Como vai a vida?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Ótima, e a tua?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Comigo tudo bem, obrigado.</a:t>
            </a:r>
            <a:r>
              <a:rPr lang="pt-PT" sz="1700" dirty="0">
                <a:solidFill>
                  <a:srgbClr val="FF33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Como se diz bem em inglês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 nada! "Bem" em inglês diz-se "</a:t>
            </a:r>
            <a:r>
              <a:rPr lang="pt-PT" sz="17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well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". 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Que dia lindo...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Não há dia sem tarde.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ok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Fala-me português!</a:t>
            </a:r>
          </a:p>
          <a:p>
            <a:pPr marL="182563"/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 meu livro preferido é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Arte de Insultar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 Conheces?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Arte de Insultar é um livro escrito pelo filósofo Arthur Schopenhauer e foi publicado somente após sua morte em 1860.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Adoro ir à praia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Deixando a frota, em nenhum porto ou praia.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Isso é dos lusíadas, não é?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Sim, este verso pertence aos Lusíadas.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Até logo!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Permitir geração dos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através da DSL possibilitando a especificação da categoria dos mesmos, prioridade,  agregação,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B588C0-2E66-481F-9319-3A719D2756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t="5400" b="12017"/>
          <a:stretch/>
        </p:blipFill>
        <p:spPr>
          <a:xfrm>
            <a:off x="935940" y="1911433"/>
            <a:ext cx="185621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491</Words>
  <Application>Microsoft Office PowerPoint</Application>
  <PresentationFormat>Apresentação no Ecrã (4:3)</PresentationFormat>
  <Paragraphs>101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Estrutura</vt:lpstr>
      <vt:lpstr>O que é um Chatbot?</vt:lpstr>
      <vt:lpstr>Porquê? Para quê?</vt:lpstr>
      <vt:lpstr>Desenvolvimento</vt:lpstr>
      <vt:lpstr>Desenvolvimento</vt:lpstr>
      <vt:lpstr>Demo</vt:lpstr>
      <vt:lpstr>Trabalho Futuro</vt:lpstr>
      <vt:lpstr>Universidade do  Minho Laboratório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122</cp:revision>
  <dcterms:created xsi:type="dcterms:W3CDTF">2019-01-12T14:07:05Z</dcterms:created>
  <dcterms:modified xsi:type="dcterms:W3CDTF">2019-03-26T21:33:36Z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