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2" r:id="rId3"/>
    <p:sldId id="296" r:id="rId4"/>
    <p:sldId id="266" r:id="rId5"/>
    <p:sldId id="301" r:id="rId6"/>
    <p:sldId id="303" r:id="rId7"/>
    <p:sldId id="304" r:id="rId8"/>
    <p:sldId id="308" r:id="rId9"/>
    <p:sldId id="307" r:id="rId10"/>
    <p:sldId id="312" r:id="rId11"/>
    <p:sldId id="314" r:id="rId12"/>
    <p:sldId id="316" r:id="rId13"/>
    <p:sldId id="317" r:id="rId14"/>
    <p:sldId id="320" r:id="rId15"/>
    <p:sldId id="319" r:id="rId16"/>
    <p:sldId id="298" r:id="rId17"/>
    <p:sldId id="295" r:id="rId18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254061"/>
    <a:srgbClr val="C52727"/>
    <a:srgbClr val="4A7EBB"/>
    <a:srgbClr val="00B050"/>
    <a:srgbClr val="C85C57"/>
    <a:srgbClr val="619BD5"/>
    <a:srgbClr val="FB9705"/>
    <a:srgbClr val="A0A9B4"/>
    <a:srgbClr val="F67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6374" autoAdjust="0"/>
  </p:normalViewPr>
  <p:slideViewPr>
    <p:cSldViewPr>
      <p:cViewPr varScale="1">
        <p:scale>
          <a:sx n="111" d="100"/>
          <a:sy n="111" d="100"/>
        </p:scale>
        <p:origin x="1872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b="1" u="sng" dirty="0"/>
              <a:t>Bom dia!!!</a:t>
            </a:r>
          </a:p>
          <a:p>
            <a:r>
              <a:rPr lang="pt-PT" dirty="0"/>
              <a:t>Eu sou o Francisco, este é o Raul, e esta é a Diana e vamos começar a nossa apresentação do </a:t>
            </a:r>
            <a:r>
              <a:rPr lang="pt-PT" u="sng" dirty="0"/>
              <a:t>projeto de Laboratórios de Engenharia Informática</a:t>
            </a:r>
            <a:r>
              <a:rPr lang="pt-PT" dirty="0"/>
              <a:t>.</a:t>
            </a:r>
          </a:p>
          <a:p>
            <a:r>
              <a:rPr lang="pt-PT" dirty="0"/>
              <a:t>O tema do projeto é uma </a:t>
            </a:r>
            <a:r>
              <a:rPr lang="pt-PT" b="1" u="sng" dirty="0"/>
              <a:t>“DSL para geração de </a:t>
            </a:r>
            <a:r>
              <a:rPr lang="pt-PT" b="1" u="sng" dirty="0" err="1"/>
              <a:t>ChatBots</a:t>
            </a:r>
            <a:r>
              <a:rPr lang="pt-PT" b="1" u="sng" dirty="0"/>
              <a:t>”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19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96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25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77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238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229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2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9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61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132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29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39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87761" y="5486015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DB48BAB-F75E-4B06-A739-EBEE10B66A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839379" y="2038227"/>
            <a:ext cx="2257640" cy="21848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854C568-CD2A-48AC-A19F-750C715E0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AF59217-8A0D-4426-A6B9-35BF05ECF319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Quando → Temporal</a:t>
            </a:r>
            <a:r>
              <a:rPr lang="pt-PT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D9124D-B34B-4D8E-849B-2CEBCF190252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F986F0-7E16-4739-B304-64908C1FFA5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0660804-E784-4D74-8AB5-0BA3C72C1E84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6237165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Oradores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Requisitos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3682849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Tipo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974A14-33B7-4266-A5FC-3AADAC5C5C0E}"/>
              </a:ext>
            </a:extLst>
          </p:cNvPr>
          <p:cNvSpPr/>
          <p:nvPr/>
        </p:nvSpPr>
        <p:spPr>
          <a:xfrm>
            <a:off x="5132263" y="4976639"/>
            <a:ext cx="990600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Dia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Início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B386A4-D51C-43EC-800B-770BF48370F2}"/>
              </a:ext>
            </a:extLst>
          </p:cNvPr>
          <p:cNvSpPr/>
          <p:nvPr/>
        </p:nvSpPr>
        <p:spPr>
          <a:xfrm>
            <a:off x="3668084" y="4842370"/>
            <a:ext cx="3919910" cy="1067931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EF59636-AFFE-4D65-AA3D-B1F2E86DC2EA}"/>
              </a:ext>
            </a:extLst>
          </p:cNvPr>
          <p:cNvSpPr/>
          <p:nvPr/>
        </p:nvSpPr>
        <p:spPr>
          <a:xfrm>
            <a:off x="3667608" y="4400952"/>
            <a:ext cx="3919910" cy="440334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A20FC7-7A22-403F-9AA6-549E3FEE5ECF}"/>
              </a:ext>
            </a:extLst>
          </p:cNvPr>
          <p:cNvSpPr/>
          <p:nvPr/>
        </p:nvSpPr>
        <p:spPr>
          <a:xfrm>
            <a:off x="4646866" y="444576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Colunas do CSV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BB00301-B9F9-41F1-A959-6A927815371F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Quando → Temporal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886C18A-92FB-4268-BB11-760FE3D8AB6A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778B098-28D2-45E6-AEC1-F960B094A8D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BC7063C-95D8-4B45-92D6-1120FE07C61E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1CCFE31-5CA7-422D-AA31-1819C18564F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BD22D2A5-6617-4674-A6A8-BF6C2CCC2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5BDD2C-9BBC-4CD9-AE13-6EA0357700D2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654E067-7784-46F9-93A0-6F9A4833FBCD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6C43611-678D-461A-ADAD-405B183DD4CF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917FE63B-3EC1-4238-8407-C5F4D873B0FD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9650E53F-3B3A-4656-A96C-94A56B986F81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3308A3C-D4F1-4269-A944-66F36221EB1F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94B8E4CB-2043-4288-B51F-7D0BCD7ECF1F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F3EE7A1-7084-4F41-B008-D34CB06213CD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BF7FCA58-CF66-4F73-AD39-E2B32FE127B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FF921907-4CCE-40B1-862A-5CC413285C03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64" name="Conexão reta 63">
              <a:extLst>
                <a:ext uri="{FF2B5EF4-FFF2-40B4-BE49-F238E27FC236}">
                  <a16:creationId xmlns:a16="http://schemas.microsoft.com/office/drawing/2014/main" id="{485C5E55-7AED-4257-8E82-01E15ED8D54D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84AE9D3C-8C83-4C78-9617-95A2EE139B9E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xão reta 65">
              <a:extLst>
                <a:ext uri="{FF2B5EF4-FFF2-40B4-BE49-F238E27FC236}">
                  <a16:creationId xmlns:a16="http://schemas.microsoft.com/office/drawing/2014/main" id="{293C646D-8F14-45CF-95DC-5C8E39FD7898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2406ECAF-4ABE-477B-BC59-1076FF96938C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xão reta 67">
              <a:extLst>
                <a:ext uri="{FF2B5EF4-FFF2-40B4-BE49-F238E27FC236}">
                  <a16:creationId xmlns:a16="http://schemas.microsoft.com/office/drawing/2014/main" id="{12168EA6-2A8C-40B9-A87B-BAEF38B5CC04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0E48707A-23AE-4CBC-A6A2-3B0E9EA33C6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C35651B-4180-4619-BF78-3054868FE28A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8823A403-966B-40E8-9B73-0C91D58EBE6A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DEB3904-111E-4EAC-9005-7E9A0E8A809D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9BDF1443-55A6-4CF7-A75B-F474336CD8BB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F86BB53-07DE-4C15-8200-C58059B891D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2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F1E2665-79ED-479E-B8F3-175EDDDEC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327D3F7-800A-45E2-A166-EB482A677703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84739D1-AC64-4E70-A95D-44C83FABDCBA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1E6EF1B-C54C-4E4E-A351-4739CF0ADB19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E8AE1EC-1A29-466C-A66C-6EDC00EBA0BF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2E6B27D-A808-4721-AB03-B0D4E6E9F03E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1985D8C-2F4B-46E0-80F4-18280B29CDC0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8D8EDA6-8A15-4238-ACCB-5E229A07C3F0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Dia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B323A42-78E0-4E03-A5EF-C046D9AECF53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F137E0-7539-42F7-83CC-91B3958D0A90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BA050C3A-15D0-4D83-9DA0-B7869B821170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214F393A-15B2-4EF7-B673-20BF6E691C88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>
              <a:extLst>
                <a:ext uri="{FF2B5EF4-FFF2-40B4-BE49-F238E27FC236}">
                  <a16:creationId xmlns:a16="http://schemas.microsoft.com/office/drawing/2014/main" id="{251BEAD9-F36B-440D-AFF5-A286D26B39F3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xão reta 34">
              <a:extLst>
                <a:ext uri="{FF2B5EF4-FFF2-40B4-BE49-F238E27FC236}">
                  <a16:creationId xmlns:a16="http://schemas.microsoft.com/office/drawing/2014/main" id="{22E5BE06-BD20-4A3C-8FD6-EF45AE95ECF5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xão reta 37">
              <a:extLst>
                <a:ext uri="{FF2B5EF4-FFF2-40B4-BE49-F238E27FC236}">
                  <a16:creationId xmlns:a16="http://schemas.microsoft.com/office/drawing/2014/main" id="{F2B2283C-A067-41D5-850B-42C9D814D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FF30E4D-4B62-4910-AD3C-4D2B67C35724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5B03210-1023-4416-8D3F-AE45DBAE4A48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56C03D6-CA4D-4926-94CB-160BF0D610BC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F2F16C0-3409-4CFB-AC72-4325DEC63552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C0609CF-D764-4C37-A6F1-34665C066D7C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A128D62-B497-45F0-A2CC-5D806F951C8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9A39F2D-FDF2-45F5-B8A0-0C18186E75E3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38262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CF5C625-A5ED-4055-8C45-54BC33FACB81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>
            <a:cxnSpLocks/>
          </p:cNvCxnSpPr>
          <p:nvPr/>
        </p:nvCxnSpPr>
        <p:spPr>
          <a:xfrm flipH="1" flipV="1">
            <a:off x="3095585" y="3495510"/>
            <a:ext cx="1" cy="599442"/>
          </a:xfrm>
          <a:prstGeom prst="straightConnector1">
            <a:avLst/>
          </a:prstGeom>
          <a:ln w="19050">
            <a:solidFill>
              <a:srgbClr val="C52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FB415BE-B67B-4720-B84B-2A15606C9336}"/>
              </a:ext>
            </a:extLst>
          </p:cNvPr>
          <p:cNvCxnSpPr>
            <a:cxnSpLocks/>
          </p:cNvCxnSpPr>
          <p:nvPr/>
        </p:nvCxnSpPr>
        <p:spPr>
          <a:xfrm flipV="1">
            <a:off x="4557710" y="3115452"/>
            <a:ext cx="1" cy="380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F5DDD875-DC38-41C2-8499-867467C4A11F}"/>
              </a:ext>
            </a:extLst>
          </p:cNvPr>
          <p:cNvCxnSpPr>
            <a:cxnSpLocks/>
          </p:cNvCxnSpPr>
          <p:nvPr/>
        </p:nvCxnSpPr>
        <p:spPr>
          <a:xfrm flipH="1">
            <a:off x="3095584" y="3488856"/>
            <a:ext cx="1462126" cy="792"/>
          </a:xfrm>
          <a:prstGeom prst="line">
            <a:avLst/>
          </a:prstGeom>
          <a:ln w="19050">
            <a:solidFill>
              <a:srgbClr val="C5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>
            <a:extLst>
              <a:ext uri="{FF2B5EF4-FFF2-40B4-BE49-F238E27FC236}">
                <a16:creationId xmlns:a16="http://schemas.microsoft.com/office/drawing/2014/main" id="{5ED31A8A-4B5C-4C68-A5A8-73482D008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875" y="4107382"/>
            <a:ext cx="867738" cy="9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2362200" y="2590800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1143000" y="3495789"/>
            <a:ext cx="1088896" cy="10537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7CAB9FC-F857-48BA-A8C5-4D1B6F538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290465"/>
            <a:ext cx="966547" cy="96836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B41E99-9368-4D67-8F0B-C3FBCB9A51E7}"/>
              </a:ext>
            </a:extLst>
          </p:cNvPr>
          <p:cNvSpPr txBox="1"/>
          <p:nvPr/>
        </p:nvSpPr>
        <p:spPr>
          <a:xfrm>
            <a:off x="2362200" y="3718436"/>
            <a:ext cx="61722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“É quarta-feira 4 de setembro, das 10:00 às 10:30.”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674A158-9B23-4FD1-ABEB-E8B0A79BB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7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Exemplos diversos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9" y="941440"/>
            <a:ext cx="8420100" cy="5747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just"/>
            <a:r>
              <a:rPr lang="pt-PT" sz="14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4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6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Rally das tascas onde</a:t>
            </a:r>
          </a:p>
          <a:p>
            <a:pPr marL="182563" algn="just"/>
            <a:r>
              <a:rPr lang="pt-PT" sz="14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sz="14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6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Largo do Carpe.</a:t>
            </a:r>
          </a:p>
          <a:p>
            <a:pPr marL="182563" algn="just"/>
            <a:endParaRPr lang="pt-PT" sz="1600" dirty="0">
              <a:solidFill>
                <a:srgbClr val="488ED4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 algn="just"/>
            <a:r>
              <a:rPr lang="pt-PT" sz="16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6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Na SEI há fruta?</a:t>
            </a:r>
          </a:p>
          <a:p>
            <a:pPr marL="182563" algn="just"/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sz="16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fruta proibida é a mais apetecida.</a:t>
            </a:r>
          </a:p>
          <a:p>
            <a:pPr marL="182563" algn="just"/>
            <a:endParaRPr lang="pt-PT" sz="17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 algn="just"/>
            <a:r>
              <a:rPr lang="pt-PT" sz="16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6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 que é fruta?</a:t>
            </a:r>
          </a:p>
          <a:p>
            <a:pPr marL="182563" algn="just"/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sz="16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Fruta é um conceito culinário, por oposição ao de legume, que em geral compreende os frutos e pseudofrutos comestíveis e de sabor adocicado, ainda que haja autores que discordem desta definição, por ser em suas opiniões, demasiado</a:t>
            </a:r>
          </a:p>
          <a:p>
            <a:pPr marL="182563" algn="just"/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simplista.</a:t>
            </a:r>
          </a:p>
        </p:txBody>
      </p:sp>
    </p:spTree>
    <p:extLst>
      <p:ext uri="{BB962C8B-B14F-4D97-AF65-F5344CB8AC3E}">
        <p14:creationId xmlns:p14="http://schemas.microsoft.com/office/powerpoint/2010/main" val="360447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250281"/>
            <a:ext cx="6391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Melhorar conteúdo das respostas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250281"/>
            <a:ext cx="6391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Melhorar conteúdo das respostas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7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143000"/>
            <a:ext cx="8420100" cy="24384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23900" y="1143000"/>
            <a:ext cx="81153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bot_FAQ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FAQ_SEI.json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bot_exp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saudacoes.json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Chateado Informativo</a:t>
            </a: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b3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2 + b4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b5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3067050" y="1924049"/>
            <a:ext cx="2819399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99066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DSL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1EEE68C-FC96-43AF-915D-3312FB4F225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B2543ED-65A0-4E55-B9AD-0C8E5442A99D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484908" y="762000"/>
            <a:ext cx="8858251" cy="57733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Olá, bom dia!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Boas parceiro!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Preciso de informações sobre 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SEI, achas que me podes ajudar?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Estou aqui para isso! De que precisas?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Quando 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é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começa a SEI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início do segundo semestre.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onde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SEI?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campus de Gualtar da Universidade do Minho.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Tenho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pagar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para me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inscrever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é gratuita, n tens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pagar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Quando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sessão</a:t>
            </a:r>
            <a:r>
              <a:rPr lang="pt-PT" b="1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de</a:t>
            </a:r>
            <a:r>
              <a:rPr lang="pt-PT" b="1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abertura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É quarta-feira 4 de setembro das 10:00 às 10:30.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Acho que está tudo.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Espero ter sido útil.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 companheiro!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7C7E1FD-877B-4BF9-8F35-28D49C034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99066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Caso de estudo da SEI</a:t>
            </a:r>
            <a:endParaRPr spc="-18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3563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933157" y="321058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7AB0F-1A33-4A26-916C-ABE21912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966547" cy="9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08160" y="932297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729036" y="4107671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/>
          <p:nvPr/>
        </p:nvCxnSpPr>
        <p:spPr>
          <a:xfrm>
            <a:off x="3105150" y="349504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6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4322D1A-E74E-42AC-A3B8-81F1DA32DBE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502715" y="2403418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212078" y="3697069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2927478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27501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41217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>
            <a:extLst>
              <a:ext uri="{FF2B5EF4-FFF2-40B4-BE49-F238E27FC236}">
                <a16:creationId xmlns:a16="http://schemas.microsoft.com/office/drawing/2014/main" id="{46F4FFC2-12C4-46E1-9C16-47272B060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3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203A8D-196B-4ED1-9FAC-B734C880D236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407829" y="1007852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117192" y="2301503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1531912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13546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27262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1E9549-A393-4877-ABBC-9A3C88BFB8A2}"/>
              </a:ext>
            </a:extLst>
          </p:cNvPr>
          <p:cNvSpPr/>
          <p:nvPr/>
        </p:nvSpPr>
        <p:spPr>
          <a:xfrm>
            <a:off x="911360" y="3492098"/>
            <a:ext cx="2095185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Tipo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Local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Dia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Início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Fim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Oradores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Requisitos</a:t>
            </a:r>
          </a:p>
          <a:p>
            <a:pPr algn="ctr">
              <a:buClr>
                <a:schemeClr val="accent6"/>
              </a:buClr>
            </a:pPr>
            <a:endParaRPr lang="pt-PT" dirty="0">
              <a:latin typeface="Consolas" panose="020B0609020204030204" pitchFamily="49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E2DDDA5-C84E-4D1D-BA69-08FA23FEE9BE}"/>
              </a:ext>
            </a:extLst>
          </p:cNvPr>
          <p:cNvSpPr/>
          <p:nvPr/>
        </p:nvSpPr>
        <p:spPr>
          <a:xfrm>
            <a:off x="3145758" y="3548347"/>
            <a:ext cx="57911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Atividade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"Objeto",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Conferência","sessões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Local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"Local",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zona","complexo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 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350C6B-C404-41CD-8B24-DA7172FD2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9B80CE-BFC3-4338-9F28-148CE8F1D94E}"/>
              </a:ext>
            </a:extLst>
          </p:cNvPr>
          <p:cNvSpPr/>
          <p:nvPr/>
        </p:nvSpPr>
        <p:spPr>
          <a:xfrm>
            <a:off x="1647210" y="3091988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73DF2F-3132-43C3-87AB-E4F6BB53101D}"/>
              </a:ext>
            </a:extLst>
          </p:cNvPr>
          <p:cNvSpPr/>
          <p:nvPr/>
        </p:nvSpPr>
        <p:spPr>
          <a:xfrm>
            <a:off x="4994486" y="3091988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 err="1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Schema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AB8831-4523-4BC0-8412-D1D90F15DC15}"/>
              </a:ext>
            </a:extLst>
          </p:cNvPr>
          <p:cNvSpPr/>
          <p:nvPr/>
        </p:nvSpPr>
        <p:spPr>
          <a:xfrm>
            <a:off x="3095436" y="565665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65639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EF869E18-CD6B-49D7-A87B-5A6EC1D05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3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3000</TotalTime>
  <Words>893</Words>
  <Application>Microsoft Office PowerPoint</Application>
  <PresentationFormat>Apresentação no Ecrã (4:3)</PresentationFormat>
  <Paragraphs>236</Paragraphs>
  <Slides>17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Trabalho Futuro</vt:lpstr>
      <vt:lpstr>DSL</vt:lpstr>
      <vt:lpstr>Caso de estudo da SEI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Exemplos diversos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203</cp:revision>
  <dcterms:created xsi:type="dcterms:W3CDTF">2019-01-12T14:07:05Z</dcterms:created>
  <dcterms:modified xsi:type="dcterms:W3CDTF">2019-05-27T18:06:11Z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