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81" r:id="rId5"/>
    <p:sldId id="280" r:id="rId6"/>
    <p:sldId id="317" r:id="rId7"/>
    <p:sldId id="282" r:id="rId8"/>
    <p:sldId id="284" r:id="rId9"/>
    <p:sldId id="285" r:id="rId10"/>
    <p:sldId id="283" r:id="rId11"/>
    <p:sldId id="286" r:id="rId12"/>
    <p:sldId id="287" r:id="rId13"/>
    <p:sldId id="288" r:id="rId14"/>
    <p:sldId id="289" r:id="rId15"/>
    <p:sldId id="290" r:id="rId16"/>
    <p:sldId id="318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2" r:id="rId38"/>
    <p:sldId id="313" r:id="rId39"/>
    <p:sldId id="314" r:id="rId40"/>
    <p:sldId id="315" r:id="rId41"/>
    <p:sldId id="31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194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7499AB-3342-404B-8652-99D7787B9BF7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97919C-24F9-4542-B1B3-21537802D882}">
      <dgm:prSet phldrT="[Text]" custT="1"/>
      <dgm:spPr/>
      <dgm:t>
        <a:bodyPr/>
        <a:lstStyle/>
        <a:p>
          <a:r>
            <a:rPr lang="en-US" sz="3000" dirty="0" smtClean="0"/>
            <a:t>Attribute Grammar Specification</a:t>
          </a:r>
          <a:endParaRPr lang="en-US" sz="3000" dirty="0"/>
        </a:p>
      </dgm:t>
    </dgm:pt>
    <dgm:pt modelId="{CACEE983-911B-7543-8C3C-B72A69C17662}" type="parTrans" cxnId="{19BDEA30-2A44-DC46-BA9C-49BDC47D8848}">
      <dgm:prSet/>
      <dgm:spPr/>
      <dgm:t>
        <a:bodyPr/>
        <a:lstStyle/>
        <a:p>
          <a:endParaRPr lang="en-US"/>
        </a:p>
      </dgm:t>
    </dgm:pt>
    <dgm:pt modelId="{D9FB2B0C-C7A9-C042-B491-071ABB920CBF}" type="sibTrans" cxnId="{19BDEA30-2A44-DC46-BA9C-49BDC47D8848}">
      <dgm:prSet/>
      <dgm:spPr/>
      <dgm:t>
        <a:bodyPr/>
        <a:lstStyle/>
        <a:p>
          <a:endParaRPr lang="en-US"/>
        </a:p>
      </dgm:t>
    </dgm:pt>
    <dgm:pt modelId="{DD2DA620-04F2-B04D-9C1B-C68C2C219A85}" type="pres">
      <dgm:prSet presAssocID="{EA7499AB-3342-404B-8652-99D7787B9B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1D2552-B628-1D4A-896F-446DDFBF674C}" type="pres">
      <dgm:prSet presAssocID="{9E97919C-24F9-4542-B1B3-21537802D882}" presName="boxAndChildren" presStyleCnt="0"/>
      <dgm:spPr/>
    </dgm:pt>
    <dgm:pt modelId="{C012EB3B-7538-C742-A77A-4181E55FEB29}" type="pres">
      <dgm:prSet presAssocID="{9E97919C-24F9-4542-B1B3-21537802D882}" presName="parentTextBox" presStyleLbl="node1" presStyleIdx="0" presStyleCnt="1" custLinFactY="46154" custLinFactNeighborY="100000"/>
      <dgm:spPr/>
      <dgm:t>
        <a:bodyPr/>
        <a:lstStyle/>
        <a:p>
          <a:endParaRPr lang="en-US"/>
        </a:p>
      </dgm:t>
    </dgm:pt>
  </dgm:ptLst>
  <dgm:cxnLst>
    <dgm:cxn modelId="{C4343BA4-C0FD-1843-A56E-A22B390E7D5E}" type="presOf" srcId="{9E97919C-24F9-4542-B1B3-21537802D882}" destId="{C012EB3B-7538-C742-A77A-4181E55FEB29}" srcOrd="0" destOrd="0" presId="urn:microsoft.com/office/officeart/2005/8/layout/process4"/>
    <dgm:cxn modelId="{19BDEA30-2A44-DC46-BA9C-49BDC47D8848}" srcId="{EA7499AB-3342-404B-8652-99D7787B9BF7}" destId="{9E97919C-24F9-4542-B1B3-21537802D882}" srcOrd="0" destOrd="0" parTransId="{CACEE983-911B-7543-8C3C-B72A69C17662}" sibTransId="{D9FB2B0C-C7A9-C042-B491-071ABB920CBF}"/>
    <dgm:cxn modelId="{E92610D6-FD8A-F44E-8619-8FB347BCABBE}" type="presOf" srcId="{EA7499AB-3342-404B-8652-99D7787B9BF7}" destId="{DD2DA620-04F2-B04D-9C1B-C68C2C219A85}" srcOrd="0" destOrd="0" presId="urn:microsoft.com/office/officeart/2005/8/layout/process4"/>
    <dgm:cxn modelId="{5CE75C7D-7132-274B-ACC7-C385B284978D}" type="presParOf" srcId="{DD2DA620-04F2-B04D-9C1B-C68C2C219A85}" destId="{701D2552-B628-1D4A-896F-446DDFBF674C}" srcOrd="0" destOrd="0" presId="urn:microsoft.com/office/officeart/2005/8/layout/process4"/>
    <dgm:cxn modelId="{909FBD2E-A5CF-A445-9952-544228671247}" type="presParOf" srcId="{701D2552-B628-1D4A-896F-446DDFBF674C}" destId="{C012EB3B-7538-C742-A77A-4181E55FEB2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7499AB-3342-404B-8652-99D7787B9BF7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97919C-24F9-4542-B1B3-21537802D882}">
      <dgm:prSet phldrT="[Text]" custT="1"/>
      <dgm:spPr/>
      <dgm:t>
        <a:bodyPr/>
        <a:lstStyle/>
        <a:p>
          <a:r>
            <a:rPr lang="en-US" sz="3000" dirty="0" smtClean="0"/>
            <a:t>Attribute Grammar Specification</a:t>
          </a:r>
          <a:endParaRPr lang="en-US" sz="3000" dirty="0"/>
        </a:p>
      </dgm:t>
    </dgm:pt>
    <dgm:pt modelId="{CACEE983-911B-7543-8C3C-B72A69C17662}" type="parTrans" cxnId="{19BDEA30-2A44-DC46-BA9C-49BDC47D8848}">
      <dgm:prSet/>
      <dgm:spPr/>
      <dgm:t>
        <a:bodyPr/>
        <a:lstStyle/>
        <a:p>
          <a:endParaRPr lang="en-US"/>
        </a:p>
      </dgm:t>
    </dgm:pt>
    <dgm:pt modelId="{D9FB2B0C-C7A9-C042-B491-071ABB920CBF}" type="sibTrans" cxnId="{19BDEA30-2A44-DC46-BA9C-49BDC47D8848}">
      <dgm:prSet/>
      <dgm:spPr/>
      <dgm:t>
        <a:bodyPr/>
        <a:lstStyle/>
        <a:p>
          <a:endParaRPr lang="en-US"/>
        </a:p>
      </dgm:t>
    </dgm:pt>
    <dgm:pt modelId="{C89F1F12-148A-8B41-979E-F09F074FABC9}">
      <dgm:prSet phldrT="[Text]" custT="1"/>
      <dgm:spPr/>
      <dgm:t>
        <a:bodyPr/>
        <a:lstStyle/>
        <a:p>
          <a:r>
            <a:rPr lang="en-US" sz="3000" dirty="0" smtClean="0"/>
            <a:t>Interaction Definition</a:t>
          </a:r>
          <a:endParaRPr lang="en-US" sz="3000" dirty="0"/>
        </a:p>
      </dgm:t>
    </dgm:pt>
    <dgm:pt modelId="{D2840032-F572-2948-8126-A63443CE7528}" type="parTrans" cxnId="{BE0E493D-02A1-4442-99CF-30A04257101A}">
      <dgm:prSet/>
      <dgm:spPr/>
      <dgm:t>
        <a:bodyPr/>
        <a:lstStyle/>
        <a:p>
          <a:endParaRPr lang="en-US"/>
        </a:p>
      </dgm:t>
    </dgm:pt>
    <dgm:pt modelId="{CF4106F2-0947-284F-8FA1-6CCE6335CA69}" type="sibTrans" cxnId="{BE0E493D-02A1-4442-99CF-30A04257101A}">
      <dgm:prSet/>
      <dgm:spPr/>
      <dgm:t>
        <a:bodyPr/>
        <a:lstStyle/>
        <a:p>
          <a:endParaRPr lang="en-US"/>
        </a:p>
      </dgm:t>
    </dgm:pt>
    <dgm:pt modelId="{CABD51F5-46DC-274A-A34E-3099C21BF27A}">
      <dgm:prSet phldrT="[Text]"/>
      <dgm:spPr/>
      <dgm:t>
        <a:bodyPr/>
        <a:lstStyle/>
        <a:p>
          <a:r>
            <a:rPr lang="en-US" dirty="0" smtClean="0"/>
            <a:t>Buttons</a:t>
          </a:r>
          <a:endParaRPr lang="en-US" dirty="0"/>
        </a:p>
      </dgm:t>
    </dgm:pt>
    <dgm:pt modelId="{B1EE881D-463D-8147-ADA2-CF8859FAA6B9}" type="parTrans" cxnId="{528C3D47-331B-CD4B-8010-F372D850D69A}">
      <dgm:prSet/>
      <dgm:spPr/>
      <dgm:t>
        <a:bodyPr/>
        <a:lstStyle/>
        <a:p>
          <a:endParaRPr lang="en-US"/>
        </a:p>
      </dgm:t>
    </dgm:pt>
    <dgm:pt modelId="{BF55402A-CDDD-3D41-8109-9F96B85AB435}" type="sibTrans" cxnId="{528C3D47-331B-CD4B-8010-F372D850D69A}">
      <dgm:prSet/>
      <dgm:spPr/>
      <dgm:t>
        <a:bodyPr/>
        <a:lstStyle/>
        <a:p>
          <a:endParaRPr lang="en-US"/>
        </a:p>
      </dgm:t>
    </dgm:pt>
    <dgm:pt modelId="{6ECA429C-5984-1242-B757-2C1DB509CF70}">
      <dgm:prSet phldrT="[Text]"/>
      <dgm:spPr/>
      <dgm:t>
        <a:bodyPr/>
        <a:lstStyle/>
        <a:p>
          <a:r>
            <a:rPr lang="en-US" dirty="0" smtClean="0"/>
            <a:t>Symbols L&amp;F</a:t>
          </a:r>
          <a:endParaRPr lang="en-US" dirty="0"/>
        </a:p>
      </dgm:t>
    </dgm:pt>
    <dgm:pt modelId="{811FCC25-2C82-4146-84CB-DCF87C164E46}" type="parTrans" cxnId="{07AFE018-79F2-FF42-A802-EC4827578592}">
      <dgm:prSet/>
      <dgm:spPr/>
      <dgm:t>
        <a:bodyPr/>
        <a:lstStyle/>
        <a:p>
          <a:endParaRPr lang="en-US"/>
        </a:p>
      </dgm:t>
    </dgm:pt>
    <dgm:pt modelId="{92F7FA07-E57D-D643-8771-69793C7B8895}" type="sibTrans" cxnId="{07AFE018-79F2-FF42-A802-EC4827578592}">
      <dgm:prSet/>
      <dgm:spPr/>
      <dgm:t>
        <a:bodyPr/>
        <a:lstStyle/>
        <a:p>
          <a:endParaRPr lang="en-US"/>
        </a:p>
      </dgm:t>
    </dgm:pt>
    <dgm:pt modelId="{DD2DA620-04F2-B04D-9C1B-C68C2C219A85}" type="pres">
      <dgm:prSet presAssocID="{EA7499AB-3342-404B-8652-99D7787B9B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819D69-ECDB-F947-8E3C-C8886BE7550A}" type="pres">
      <dgm:prSet presAssocID="{C89F1F12-148A-8B41-979E-F09F074FABC9}" presName="boxAndChildren" presStyleCnt="0"/>
      <dgm:spPr/>
    </dgm:pt>
    <dgm:pt modelId="{506EE7AE-04DD-754F-919B-9474F5FE0B4C}" type="pres">
      <dgm:prSet presAssocID="{C89F1F12-148A-8B41-979E-F09F074FABC9}" presName="parentTextBox" presStyleLbl="node1" presStyleIdx="0" presStyleCnt="2"/>
      <dgm:spPr/>
      <dgm:t>
        <a:bodyPr/>
        <a:lstStyle/>
        <a:p>
          <a:endParaRPr lang="en-US"/>
        </a:p>
      </dgm:t>
    </dgm:pt>
    <dgm:pt modelId="{2EDD1D60-0FAF-B849-83DA-EBCC97F17295}" type="pres">
      <dgm:prSet presAssocID="{C89F1F12-148A-8B41-979E-F09F074FABC9}" presName="entireBox" presStyleLbl="node1" presStyleIdx="0" presStyleCnt="2"/>
      <dgm:spPr/>
      <dgm:t>
        <a:bodyPr/>
        <a:lstStyle/>
        <a:p>
          <a:endParaRPr lang="en-US"/>
        </a:p>
      </dgm:t>
    </dgm:pt>
    <dgm:pt modelId="{1F9A264C-2ECB-904A-847F-50014ABDBA4C}" type="pres">
      <dgm:prSet presAssocID="{C89F1F12-148A-8B41-979E-F09F074FABC9}" presName="descendantBox" presStyleCnt="0"/>
      <dgm:spPr/>
    </dgm:pt>
    <dgm:pt modelId="{81D8E784-65CB-8E49-8966-298616A940E4}" type="pres">
      <dgm:prSet presAssocID="{CABD51F5-46DC-274A-A34E-3099C21BF27A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A3131F-3B14-8246-80D0-23EF0361A189}" type="pres">
      <dgm:prSet presAssocID="{6ECA429C-5984-1242-B757-2C1DB509CF70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92AC8F-F420-D546-820D-4E3818AD26F1}" type="pres">
      <dgm:prSet presAssocID="{D9FB2B0C-C7A9-C042-B491-071ABB920CBF}" presName="sp" presStyleCnt="0"/>
      <dgm:spPr/>
    </dgm:pt>
    <dgm:pt modelId="{1E1D3F0D-9F6C-BF45-BA5E-3465F5DB8FAD}" type="pres">
      <dgm:prSet presAssocID="{9E97919C-24F9-4542-B1B3-21537802D882}" presName="arrowAndChildren" presStyleCnt="0"/>
      <dgm:spPr/>
    </dgm:pt>
    <dgm:pt modelId="{0EBACA03-6415-9847-9689-C1F8E9A46533}" type="pres">
      <dgm:prSet presAssocID="{9E97919C-24F9-4542-B1B3-21537802D882}" presName="parentTextArrow" presStyleLbl="node1" presStyleIdx="1" presStyleCnt="2" custLinFactNeighborX="-2041" custLinFactNeighborY="-32709"/>
      <dgm:spPr/>
      <dgm:t>
        <a:bodyPr/>
        <a:lstStyle/>
        <a:p>
          <a:endParaRPr lang="en-US"/>
        </a:p>
      </dgm:t>
    </dgm:pt>
  </dgm:ptLst>
  <dgm:cxnLst>
    <dgm:cxn modelId="{E030BBAC-5B3B-B64B-BD90-1579C14D1070}" type="presOf" srcId="{C89F1F12-148A-8B41-979E-F09F074FABC9}" destId="{506EE7AE-04DD-754F-919B-9474F5FE0B4C}" srcOrd="0" destOrd="0" presId="urn:microsoft.com/office/officeart/2005/8/layout/process4"/>
    <dgm:cxn modelId="{07AFE018-79F2-FF42-A802-EC4827578592}" srcId="{C89F1F12-148A-8B41-979E-F09F074FABC9}" destId="{6ECA429C-5984-1242-B757-2C1DB509CF70}" srcOrd="1" destOrd="0" parTransId="{811FCC25-2C82-4146-84CB-DCF87C164E46}" sibTransId="{92F7FA07-E57D-D643-8771-69793C7B8895}"/>
    <dgm:cxn modelId="{19BDEA30-2A44-DC46-BA9C-49BDC47D8848}" srcId="{EA7499AB-3342-404B-8652-99D7787B9BF7}" destId="{9E97919C-24F9-4542-B1B3-21537802D882}" srcOrd="0" destOrd="0" parTransId="{CACEE983-911B-7543-8C3C-B72A69C17662}" sibTransId="{D9FB2B0C-C7A9-C042-B491-071ABB920CBF}"/>
    <dgm:cxn modelId="{508CD90A-3BDC-5E47-9412-5AA090A09438}" type="presOf" srcId="{9E97919C-24F9-4542-B1B3-21537802D882}" destId="{0EBACA03-6415-9847-9689-C1F8E9A46533}" srcOrd="0" destOrd="0" presId="urn:microsoft.com/office/officeart/2005/8/layout/process4"/>
    <dgm:cxn modelId="{8E708166-D992-D745-92EC-A019B2711A32}" type="presOf" srcId="{C89F1F12-148A-8B41-979E-F09F074FABC9}" destId="{2EDD1D60-0FAF-B849-83DA-EBCC97F17295}" srcOrd="1" destOrd="0" presId="urn:microsoft.com/office/officeart/2005/8/layout/process4"/>
    <dgm:cxn modelId="{8BAE20C5-E6A4-B245-ADB3-7CFC243F0007}" type="presOf" srcId="{6ECA429C-5984-1242-B757-2C1DB509CF70}" destId="{A1A3131F-3B14-8246-80D0-23EF0361A189}" srcOrd="0" destOrd="0" presId="urn:microsoft.com/office/officeart/2005/8/layout/process4"/>
    <dgm:cxn modelId="{528C3D47-331B-CD4B-8010-F372D850D69A}" srcId="{C89F1F12-148A-8B41-979E-F09F074FABC9}" destId="{CABD51F5-46DC-274A-A34E-3099C21BF27A}" srcOrd="0" destOrd="0" parTransId="{B1EE881D-463D-8147-ADA2-CF8859FAA6B9}" sibTransId="{BF55402A-CDDD-3D41-8109-9F96B85AB435}"/>
    <dgm:cxn modelId="{F2FE2CB7-91CF-3144-BCDF-7B20DC3926E1}" type="presOf" srcId="{EA7499AB-3342-404B-8652-99D7787B9BF7}" destId="{DD2DA620-04F2-B04D-9C1B-C68C2C219A85}" srcOrd="0" destOrd="0" presId="urn:microsoft.com/office/officeart/2005/8/layout/process4"/>
    <dgm:cxn modelId="{6A37EB13-6296-C74F-B94B-450583DDBA1B}" type="presOf" srcId="{CABD51F5-46DC-274A-A34E-3099C21BF27A}" destId="{81D8E784-65CB-8E49-8966-298616A940E4}" srcOrd="0" destOrd="0" presId="urn:microsoft.com/office/officeart/2005/8/layout/process4"/>
    <dgm:cxn modelId="{BE0E493D-02A1-4442-99CF-30A04257101A}" srcId="{EA7499AB-3342-404B-8652-99D7787B9BF7}" destId="{C89F1F12-148A-8B41-979E-F09F074FABC9}" srcOrd="1" destOrd="0" parTransId="{D2840032-F572-2948-8126-A63443CE7528}" sibTransId="{CF4106F2-0947-284F-8FA1-6CCE6335CA69}"/>
    <dgm:cxn modelId="{8B29040A-19C9-7A4B-81E3-1189C3B49CE2}" type="presParOf" srcId="{DD2DA620-04F2-B04D-9C1B-C68C2C219A85}" destId="{5E819D69-ECDB-F947-8E3C-C8886BE7550A}" srcOrd="0" destOrd="0" presId="urn:microsoft.com/office/officeart/2005/8/layout/process4"/>
    <dgm:cxn modelId="{14016519-EAF7-DE43-936C-A6E41C71D6F0}" type="presParOf" srcId="{5E819D69-ECDB-F947-8E3C-C8886BE7550A}" destId="{506EE7AE-04DD-754F-919B-9474F5FE0B4C}" srcOrd="0" destOrd="0" presId="urn:microsoft.com/office/officeart/2005/8/layout/process4"/>
    <dgm:cxn modelId="{312ED59A-B269-8749-AFBB-DAB08C8B0438}" type="presParOf" srcId="{5E819D69-ECDB-F947-8E3C-C8886BE7550A}" destId="{2EDD1D60-0FAF-B849-83DA-EBCC97F17295}" srcOrd="1" destOrd="0" presId="urn:microsoft.com/office/officeart/2005/8/layout/process4"/>
    <dgm:cxn modelId="{7693FC82-97D5-6B43-A0CD-5C36AF54F632}" type="presParOf" srcId="{5E819D69-ECDB-F947-8E3C-C8886BE7550A}" destId="{1F9A264C-2ECB-904A-847F-50014ABDBA4C}" srcOrd="2" destOrd="0" presId="urn:microsoft.com/office/officeart/2005/8/layout/process4"/>
    <dgm:cxn modelId="{0EABA0A3-49F8-194B-8500-744654BAE76C}" type="presParOf" srcId="{1F9A264C-2ECB-904A-847F-50014ABDBA4C}" destId="{81D8E784-65CB-8E49-8966-298616A940E4}" srcOrd="0" destOrd="0" presId="urn:microsoft.com/office/officeart/2005/8/layout/process4"/>
    <dgm:cxn modelId="{3F3A4A41-80CE-BF46-AC62-C7FEEEE5DA40}" type="presParOf" srcId="{1F9A264C-2ECB-904A-847F-50014ABDBA4C}" destId="{A1A3131F-3B14-8246-80D0-23EF0361A189}" srcOrd="1" destOrd="0" presId="urn:microsoft.com/office/officeart/2005/8/layout/process4"/>
    <dgm:cxn modelId="{97793065-9590-5E49-980C-538A1342334A}" type="presParOf" srcId="{DD2DA620-04F2-B04D-9C1B-C68C2C219A85}" destId="{8592AC8F-F420-D546-820D-4E3818AD26F1}" srcOrd="1" destOrd="0" presId="urn:microsoft.com/office/officeart/2005/8/layout/process4"/>
    <dgm:cxn modelId="{1CDDA09B-7657-A34D-B85D-3612C5B7AB92}" type="presParOf" srcId="{DD2DA620-04F2-B04D-9C1B-C68C2C219A85}" destId="{1E1D3F0D-9F6C-BF45-BA5E-3465F5DB8FAD}" srcOrd="2" destOrd="0" presId="urn:microsoft.com/office/officeart/2005/8/layout/process4"/>
    <dgm:cxn modelId="{F0275AB1-A5FB-5042-B038-695151F12DD7}" type="presParOf" srcId="{1E1D3F0D-9F6C-BF45-BA5E-3465F5DB8FAD}" destId="{0EBACA03-6415-9847-9689-C1F8E9A4653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7499AB-3342-404B-8652-99D7787B9BF7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97919C-24F9-4542-B1B3-21537802D882}">
      <dgm:prSet phldrT="[Text]" custT="1"/>
      <dgm:spPr/>
      <dgm:t>
        <a:bodyPr/>
        <a:lstStyle/>
        <a:p>
          <a:r>
            <a:rPr lang="en-US" sz="3000" dirty="0" smtClean="0"/>
            <a:t>Attribute Grammar Specification</a:t>
          </a:r>
          <a:endParaRPr lang="en-US" sz="3000" dirty="0"/>
        </a:p>
      </dgm:t>
    </dgm:pt>
    <dgm:pt modelId="{CACEE983-911B-7543-8C3C-B72A69C17662}" type="parTrans" cxnId="{19BDEA30-2A44-DC46-BA9C-49BDC47D8848}">
      <dgm:prSet/>
      <dgm:spPr/>
      <dgm:t>
        <a:bodyPr/>
        <a:lstStyle/>
        <a:p>
          <a:endParaRPr lang="en-US"/>
        </a:p>
      </dgm:t>
    </dgm:pt>
    <dgm:pt modelId="{D9FB2B0C-C7A9-C042-B491-071ABB920CBF}" type="sibTrans" cxnId="{19BDEA30-2A44-DC46-BA9C-49BDC47D8848}">
      <dgm:prSet/>
      <dgm:spPr/>
      <dgm:t>
        <a:bodyPr/>
        <a:lstStyle/>
        <a:p>
          <a:endParaRPr lang="en-US"/>
        </a:p>
      </dgm:t>
    </dgm:pt>
    <dgm:pt modelId="{C89F1F12-148A-8B41-979E-F09F074FABC9}">
      <dgm:prSet phldrT="[Text]" custT="1"/>
      <dgm:spPr/>
      <dgm:t>
        <a:bodyPr/>
        <a:lstStyle/>
        <a:p>
          <a:r>
            <a:rPr lang="en-US" sz="3000" dirty="0" smtClean="0"/>
            <a:t>Interaction Definition</a:t>
          </a:r>
          <a:endParaRPr lang="en-US" sz="3000" dirty="0"/>
        </a:p>
      </dgm:t>
    </dgm:pt>
    <dgm:pt modelId="{D2840032-F572-2948-8126-A63443CE7528}" type="parTrans" cxnId="{BE0E493D-02A1-4442-99CF-30A04257101A}">
      <dgm:prSet/>
      <dgm:spPr/>
      <dgm:t>
        <a:bodyPr/>
        <a:lstStyle/>
        <a:p>
          <a:endParaRPr lang="en-US"/>
        </a:p>
      </dgm:t>
    </dgm:pt>
    <dgm:pt modelId="{CF4106F2-0947-284F-8FA1-6CCE6335CA69}" type="sibTrans" cxnId="{BE0E493D-02A1-4442-99CF-30A04257101A}">
      <dgm:prSet/>
      <dgm:spPr/>
      <dgm:t>
        <a:bodyPr/>
        <a:lstStyle/>
        <a:p>
          <a:endParaRPr lang="en-US"/>
        </a:p>
      </dgm:t>
    </dgm:pt>
    <dgm:pt modelId="{F59DA5EF-FCC6-5143-8305-C81C66EA6A3A}">
      <dgm:prSet phldrT="[Text]"/>
      <dgm:spPr/>
      <dgm:t>
        <a:bodyPr/>
        <a:lstStyle/>
        <a:p>
          <a:r>
            <a:rPr lang="en-US" dirty="0" smtClean="0"/>
            <a:t>Semantic Analyzer Implementation</a:t>
          </a:r>
          <a:endParaRPr lang="en-US" dirty="0"/>
        </a:p>
      </dgm:t>
    </dgm:pt>
    <dgm:pt modelId="{490AAD0C-1E64-4F44-A158-F02E67628DB6}" type="parTrans" cxnId="{DEC5B150-F0EA-2F4F-B9BB-312F64B07453}">
      <dgm:prSet/>
      <dgm:spPr/>
      <dgm:t>
        <a:bodyPr/>
        <a:lstStyle/>
        <a:p>
          <a:endParaRPr lang="en-US"/>
        </a:p>
      </dgm:t>
    </dgm:pt>
    <dgm:pt modelId="{4C68323D-BEE1-D646-B38B-70FB2CC8576D}" type="sibTrans" cxnId="{DEC5B150-F0EA-2F4F-B9BB-312F64B07453}">
      <dgm:prSet/>
      <dgm:spPr/>
      <dgm:t>
        <a:bodyPr/>
        <a:lstStyle/>
        <a:p>
          <a:endParaRPr lang="en-US"/>
        </a:p>
      </dgm:t>
    </dgm:pt>
    <dgm:pt modelId="{CABD51F5-46DC-274A-A34E-3099C21BF27A}">
      <dgm:prSet phldrT="[Text]"/>
      <dgm:spPr/>
      <dgm:t>
        <a:bodyPr/>
        <a:lstStyle/>
        <a:p>
          <a:r>
            <a:rPr lang="en-US" dirty="0" smtClean="0"/>
            <a:t>Buttons</a:t>
          </a:r>
          <a:endParaRPr lang="en-US" dirty="0"/>
        </a:p>
      </dgm:t>
    </dgm:pt>
    <dgm:pt modelId="{B1EE881D-463D-8147-ADA2-CF8859FAA6B9}" type="parTrans" cxnId="{528C3D47-331B-CD4B-8010-F372D850D69A}">
      <dgm:prSet/>
      <dgm:spPr/>
      <dgm:t>
        <a:bodyPr/>
        <a:lstStyle/>
        <a:p>
          <a:endParaRPr lang="en-US"/>
        </a:p>
      </dgm:t>
    </dgm:pt>
    <dgm:pt modelId="{BF55402A-CDDD-3D41-8109-9F96B85AB435}" type="sibTrans" cxnId="{528C3D47-331B-CD4B-8010-F372D850D69A}">
      <dgm:prSet/>
      <dgm:spPr/>
      <dgm:t>
        <a:bodyPr/>
        <a:lstStyle/>
        <a:p>
          <a:endParaRPr lang="en-US"/>
        </a:p>
      </dgm:t>
    </dgm:pt>
    <dgm:pt modelId="{6ECA429C-5984-1242-B757-2C1DB509CF70}">
      <dgm:prSet phldrT="[Text]"/>
      <dgm:spPr/>
      <dgm:t>
        <a:bodyPr/>
        <a:lstStyle/>
        <a:p>
          <a:r>
            <a:rPr lang="en-US" dirty="0" smtClean="0"/>
            <a:t>Symbols L&amp;F</a:t>
          </a:r>
          <a:endParaRPr lang="en-US" dirty="0"/>
        </a:p>
      </dgm:t>
    </dgm:pt>
    <dgm:pt modelId="{811FCC25-2C82-4146-84CB-DCF87C164E46}" type="parTrans" cxnId="{07AFE018-79F2-FF42-A802-EC4827578592}">
      <dgm:prSet/>
      <dgm:spPr/>
      <dgm:t>
        <a:bodyPr/>
        <a:lstStyle/>
        <a:p>
          <a:endParaRPr lang="en-US"/>
        </a:p>
      </dgm:t>
    </dgm:pt>
    <dgm:pt modelId="{92F7FA07-E57D-D643-8771-69793C7B8895}" type="sibTrans" cxnId="{07AFE018-79F2-FF42-A802-EC4827578592}">
      <dgm:prSet/>
      <dgm:spPr/>
      <dgm:t>
        <a:bodyPr/>
        <a:lstStyle/>
        <a:p>
          <a:endParaRPr lang="en-US"/>
        </a:p>
      </dgm:t>
    </dgm:pt>
    <dgm:pt modelId="{DD2DA620-04F2-B04D-9C1B-C68C2C219A85}" type="pres">
      <dgm:prSet presAssocID="{EA7499AB-3342-404B-8652-99D7787B9B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8B6292-81C4-0B43-8869-B834C8446AD4}" type="pres">
      <dgm:prSet presAssocID="{F59DA5EF-FCC6-5143-8305-C81C66EA6A3A}" presName="boxAndChildren" presStyleCnt="0"/>
      <dgm:spPr/>
    </dgm:pt>
    <dgm:pt modelId="{395E993A-479F-DF4A-A5A3-1D46C0E5925A}" type="pres">
      <dgm:prSet presAssocID="{F59DA5EF-FCC6-5143-8305-C81C66EA6A3A}" presName="parentTextBox" presStyleLbl="node1" presStyleIdx="0" presStyleCnt="3"/>
      <dgm:spPr/>
      <dgm:t>
        <a:bodyPr/>
        <a:lstStyle/>
        <a:p>
          <a:endParaRPr lang="en-US"/>
        </a:p>
      </dgm:t>
    </dgm:pt>
    <dgm:pt modelId="{A54FDFDB-6709-CA4C-AD64-7D3E4B7B0745}" type="pres">
      <dgm:prSet presAssocID="{CF4106F2-0947-284F-8FA1-6CCE6335CA69}" presName="sp" presStyleCnt="0"/>
      <dgm:spPr/>
    </dgm:pt>
    <dgm:pt modelId="{E7913CB9-F114-C843-9025-67257F521E29}" type="pres">
      <dgm:prSet presAssocID="{C89F1F12-148A-8B41-979E-F09F074FABC9}" presName="arrowAndChildren" presStyleCnt="0"/>
      <dgm:spPr/>
    </dgm:pt>
    <dgm:pt modelId="{D01B8F8D-BB16-7C42-AF5D-7A3A1D1B3A3A}" type="pres">
      <dgm:prSet presAssocID="{C89F1F12-148A-8B41-979E-F09F074FABC9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FD36F80E-6FC0-514B-8CA9-AE8D8AF904D3}" type="pres">
      <dgm:prSet presAssocID="{C89F1F12-148A-8B41-979E-F09F074FABC9}" presName="arrow" presStyleLbl="node1" presStyleIdx="1" presStyleCnt="3"/>
      <dgm:spPr/>
      <dgm:t>
        <a:bodyPr/>
        <a:lstStyle/>
        <a:p>
          <a:endParaRPr lang="en-US"/>
        </a:p>
      </dgm:t>
    </dgm:pt>
    <dgm:pt modelId="{69777A0C-E1FD-C245-90F6-47F344CBD593}" type="pres">
      <dgm:prSet presAssocID="{C89F1F12-148A-8B41-979E-F09F074FABC9}" presName="descendantArrow" presStyleCnt="0"/>
      <dgm:spPr/>
    </dgm:pt>
    <dgm:pt modelId="{CAACB2B4-E2B9-6640-A92F-AFC3EBC56CF5}" type="pres">
      <dgm:prSet presAssocID="{CABD51F5-46DC-274A-A34E-3099C21BF27A}" presName="childTextArrow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906789-F086-5245-A7F1-D9F726FE050E}" type="pres">
      <dgm:prSet presAssocID="{6ECA429C-5984-1242-B757-2C1DB509CF70}" presName="childTextArrow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92AC8F-F420-D546-820D-4E3818AD26F1}" type="pres">
      <dgm:prSet presAssocID="{D9FB2B0C-C7A9-C042-B491-071ABB920CBF}" presName="sp" presStyleCnt="0"/>
      <dgm:spPr/>
    </dgm:pt>
    <dgm:pt modelId="{1E1D3F0D-9F6C-BF45-BA5E-3465F5DB8FAD}" type="pres">
      <dgm:prSet presAssocID="{9E97919C-24F9-4542-B1B3-21537802D882}" presName="arrowAndChildren" presStyleCnt="0"/>
      <dgm:spPr/>
    </dgm:pt>
    <dgm:pt modelId="{0EBACA03-6415-9847-9689-C1F8E9A46533}" type="pres">
      <dgm:prSet presAssocID="{9E97919C-24F9-4542-B1B3-21537802D882}" presName="parentTextArrow" presStyleLbl="node1" presStyleIdx="2" presStyleCnt="3" custLinFactNeighborX="16327" custLinFactNeighborY="-123"/>
      <dgm:spPr/>
      <dgm:t>
        <a:bodyPr/>
        <a:lstStyle/>
        <a:p>
          <a:endParaRPr lang="en-US"/>
        </a:p>
      </dgm:t>
    </dgm:pt>
  </dgm:ptLst>
  <dgm:cxnLst>
    <dgm:cxn modelId="{DEC5B150-F0EA-2F4F-B9BB-312F64B07453}" srcId="{EA7499AB-3342-404B-8652-99D7787B9BF7}" destId="{F59DA5EF-FCC6-5143-8305-C81C66EA6A3A}" srcOrd="2" destOrd="0" parTransId="{490AAD0C-1E64-4F44-A158-F02E67628DB6}" sibTransId="{4C68323D-BEE1-D646-B38B-70FB2CC8576D}"/>
    <dgm:cxn modelId="{528C3D47-331B-CD4B-8010-F372D850D69A}" srcId="{C89F1F12-148A-8B41-979E-F09F074FABC9}" destId="{CABD51F5-46DC-274A-A34E-3099C21BF27A}" srcOrd="0" destOrd="0" parTransId="{B1EE881D-463D-8147-ADA2-CF8859FAA6B9}" sibTransId="{BF55402A-CDDD-3D41-8109-9F96B85AB435}"/>
    <dgm:cxn modelId="{BC46E9C0-FD5A-CB47-BB8C-98B186844A69}" type="presOf" srcId="{9E97919C-24F9-4542-B1B3-21537802D882}" destId="{0EBACA03-6415-9847-9689-C1F8E9A46533}" srcOrd="0" destOrd="0" presId="urn:microsoft.com/office/officeart/2005/8/layout/process4"/>
    <dgm:cxn modelId="{19BDEA30-2A44-DC46-BA9C-49BDC47D8848}" srcId="{EA7499AB-3342-404B-8652-99D7787B9BF7}" destId="{9E97919C-24F9-4542-B1B3-21537802D882}" srcOrd="0" destOrd="0" parTransId="{CACEE983-911B-7543-8C3C-B72A69C17662}" sibTransId="{D9FB2B0C-C7A9-C042-B491-071ABB920CBF}"/>
    <dgm:cxn modelId="{92B02B0E-BEB2-8A46-A649-BF605ED77C97}" type="presOf" srcId="{C89F1F12-148A-8B41-979E-F09F074FABC9}" destId="{D01B8F8D-BB16-7C42-AF5D-7A3A1D1B3A3A}" srcOrd="0" destOrd="0" presId="urn:microsoft.com/office/officeart/2005/8/layout/process4"/>
    <dgm:cxn modelId="{88832CB9-A889-1F4C-8F6D-A2CD2EB4E4BB}" type="presOf" srcId="{6ECA429C-5984-1242-B757-2C1DB509CF70}" destId="{BA906789-F086-5245-A7F1-D9F726FE050E}" srcOrd="0" destOrd="0" presId="urn:microsoft.com/office/officeart/2005/8/layout/process4"/>
    <dgm:cxn modelId="{BE0E493D-02A1-4442-99CF-30A04257101A}" srcId="{EA7499AB-3342-404B-8652-99D7787B9BF7}" destId="{C89F1F12-148A-8B41-979E-F09F074FABC9}" srcOrd="1" destOrd="0" parTransId="{D2840032-F572-2948-8126-A63443CE7528}" sibTransId="{CF4106F2-0947-284F-8FA1-6CCE6335CA69}"/>
    <dgm:cxn modelId="{A6EA1698-8EAE-5E46-9897-4BC57EC164F2}" type="presOf" srcId="{C89F1F12-148A-8B41-979E-F09F074FABC9}" destId="{FD36F80E-6FC0-514B-8CA9-AE8D8AF904D3}" srcOrd="1" destOrd="0" presId="urn:microsoft.com/office/officeart/2005/8/layout/process4"/>
    <dgm:cxn modelId="{C63FEE37-B5E4-024C-9AC8-382DC3D61A19}" type="presOf" srcId="{F59DA5EF-FCC6-5143-8305-C81C66EA6A3A}" destId="{395E993A-479F-DF4A-A5A3-1D46C0E5925A}" srcOrd="0" destOrd="0" presId="urn:microsoft.com/office/officeart/2005/8/layout/process4"/>
    <dgm:cxn modelId="{07AFE018-79F2-FF42-A802-EC4827578592}" srcId="{C89F1F12-148A-8B41-979E-F09F074FABC9}" destId="{6ECA429C-5984-1242-B757-2C1DB509CF70}" srcOrd="1" destOrd="0" parTransId="{811FCC25-2C82-4146-84CB-DCF87C164E46}" sibTransId="{92F7FA07-E57D-D643-8771-69793C7B8895}"/>
    <dgm:cxn modelId="{660C163B-C5C4-4545-A238-C0EE0E508452}" type="presOf" srcId="{CABD51F5-46DC-274A-A34E-3099C21BF27A}" destId="{CAACB2B4-E2B9-6640-A92F-AFC3EBC56CF5}" srcOrd="0" destOrd="0" presId="urn:microsoft.com/office/officeart/2005/8/layout/process4"/>
    <dgm:cxn modelId="{E31DA2F1-0A53-674F-8844-0A97252DC271}" type="presOf" srcId="{EA7499AB-3342-404B-8652-99D7787B9BF7}" destId="{DD2DA620-04F2-B04D-9C1B-C68C2C219A85}" srcOrd="0" destOrd="0" presId="urn:microsoft.com/office/officeart/2005/8/layout/process4"/>
    <dgm:cxn modelId="{0E04BAF3-0F53-5F44-99F8-447BBF8BDBF6}" type="presParOf" srcId="{DD2DA620-04F2-B04D-9C1B-C68C2C219A85}" destId="{B98B6292-81C4-0B43-8869-B834C8446AD4}" srcOrd="0" destOrd="0" presId="urn:microsoft.com/office/officeart/2005/8/layout/process4"/>
    <dgm:cxn modelId="{1A9328EA-D0D7-2440-A833-D3A280F0B73C}" type="presParOf" srcId="{B98B6292-81C4-0B43-8869-B834C8446AD4}" destId="{395E993A-479F-DF4A-A5A3-1D46C0E5925A}" srcOrd="0" destOrd="0" presId="urn:microsoft.com/office/officeart/2005/8/layout/process4"/>
    <dgm:cxn modelId="{D77A2E8C-D769-B84C-BE0D-73AA53D7DF5F}" type="presParOf" srcId="{DD2DA620-04F2-B04D-9C1B-C68C2C219A85}" destId="{A54FDFDB-6709-CA4C-AD64-7D3E4B7B0745}" srcOrd="1" destOrd="0" presId="urn:microsoft.com/office/officeart/2005/8/layout/process4"/>
    <dgm:cxn modelId="{E71E4CDD-7521-424A-B451-261A390F84A8}" type="presParOf" srcId="{DD2DA620-04F2-B04D-9C1B-C68C2C219A85}" destId="{E7913CB9-F114-C843-9025-67257F521E29}" srcOrd="2" destOrd="0" presId="urn:microsoft.com/office/officeart/2005/8/layout/process4"/>
    <dgm:cxn modelId="{6BE7850E-49DA-564F-9C79-CF67B5DA840B}" type="presParOf" srcId="{E7913CB9-F114-C843-9025-67257F521E29}" destId="{D01B8F8D-BB16-7C42-AF5D-7A3A1D1B3A3A}" srcOrd="0" destOrd="0" presId="urn:microsoft.com/office/officeart/2005/8/layout/process4"/>
    <dgm:cxn modelId="{0933FC63-11DD-FA49-9C39-EBF3C460C7C2}" type="presParOf" srcId="{E7913CB9-F114-C843-9025-67257F521E29}" destId="{FD36F80E-6FC0-514B-8CA9-AE8D8AF904D3}" srcOrd="1" destOrd="0" presId="urn:microsoft.com/office/officeart/2005/8/layout/process4"/>
    <dgm:cxn modelId="{CB9167C9-5B23-884B-93B4-22B06B70FA70}" type="presParOf" srcId="{E7913CB9-F114-C843-9025-67257F521E29}" destId="{69777A0C-E1FD-C245-90F6-47F344CBD593}" srcOrd="2" destOrd="0" presId="urn:microsoft.com/office/officeart/2005/8/layout/process4"/>
    <dgm:cxn modelId="{1B14C6B2-FF8A-FA4D-A361-0A15479E48DC}" type="presParOf" srcId="{69777A0C-E1FD-C245-90F6-47F344CBD593}" destId="{CAACB2B4-E2B9-6640-A92F-AFC3EBC56CF5}" srcOrd="0" destOrd="0" presId="urn:microsoft.com/office/officeart/2005/8/layout/process4"/>
    <dgm:cxn modelId="{BE5A7434-5A27-7B44-B06C-C30AC65A2163}" type="presParOf" srcId="{69777A0C-E1FD-C245-90F6-47F344CBD593}" destId="{BA906789-F086-5245-A7F1-D9F726FE050E}" srcOrd="1" destOrd="0" presId="urn:microsoft.com/office/officeart/2005/8/layout/process4"/>
    <dgm:cxn modelId="{B2029CB9-E8E7-D84F-AD3B-0D0AA614AD5E}" type="presParOf" srcId="{DD2DA620-04F2-B04D-9C1B-C68C2C219A85}" destId="{8592AC8F-F420-D546-820D-4E3818AD26F1}" srcOrd="3" destOrd="0" presId="urn:microsoft.com/office/officeart/2005/8/layout/process4"/>
    <dgm:cxn modelId="{14F1CA92-CD7F-714F-A70B-481C95238798}" type="presParOf" srcId="{DD2DA620-04F2-B04D-9C1B-C68C2C219A85}" destId="{1E1D3F0D-9F6C-BF45-BA5E-3465F5DB8FAD}" srcOrd="4" destOrd="0" presId="urn:microsoft.com/office/officeart/2005/8/layout/process4"/>
    <dgm:cxn modelId="{88CAC355-BE35-BE46-AAE2-6C54745025AC}" type="presParOf" srcId="{1E1D3F0D-9F6C-BF45-BA5E-3465F5DB8FAD}" destId="{0EBACA03-6415-9847-9689-C1F8E9A4653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7499AB-3342-404B-8652-99D7787B9BF7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97919C-24F9-4542-B1B3-21537802D882}">
      <dgm:prSet phldrT="[Text]" custT="1"/>
      <dgm:spPr/>
      <dgm:t>
        <a:bodyPr/>
        <a:lstStyle/>
        <a:p>
          <a:r>
            <a:rPr lang="en-US" sz="3000" dirty="0" smtClean="0"/>
            <a:t>Attribute Grammar Specification</a:t>
          </a:r>
          <a:endParaRPr lang="en-US" sz="3000" dirty="0"/>
        </a:p>
      </dgm:t>
    </dgm:pt>
    <dgm:pt modelId="{CACEE983-911B-7543-8C3C-B72A69C17662}" type="parTrans" cxnId="{19BDEA30-2A44-DC46-BA9C-49BDC47D8848}">
      <dgm:prSet/>
      <dgm:spPr/>
      <dgm:t>
        <a:bodyPr/>
        <a:lstStyle/>
        <a:p>
          <a:endParaRPr lang="en-US"/>
        </a:p>
      </dgm:t>
    </dgm:pt>
    <dgm:pt modelId="{D9FB2B0C-C7A9-C042-B491-071ABB920CBF}" type="sibTrans" cxnId="{19BDEA30-2A44-DC46-BA9C-49BDC47D8848}">
      <dgm:prSet/>
      <dgm:spPr/>
      <dgm:t>
        <a:bodyPr/>
        <a:lstStyle/>
        <a:p>
          <a:endParaRPr lang="en-US"/>
        </a:p>
      </dgm:t>
    </dgm:pt>
    <dgm:pt modelId="{C89F1F12-148A-8B41-979E-F09F074FABC9}">
      <dgm:prSet phldrT="[Text]" custT="1"/>
      <dgm:spPr/>
      <dgm:t>
        <a:bodyPr/>
        <a:lstStyle/>
        <a:p>
          <a:r>
            <a:rPr lang="en-US" sz="3000" dirty="0" smtClean="0"/>
            <a:t>Interaction Definition</a:t>
          </a:r>
          <a:endParaRPr lang="en-US" sz="3000" dirty="0"/>
        </a:p>
      </dgm:t>
    </dgm:pt>
    <dgm:pt modelId="{D2840032-F572-2948-8126-A63443CE7528}" type="parTrans" cxnId="{BE0E493D-02A1-4442-99CF-30A04257101A}">
      <dgm:prSet/>
      <dgm:spPr/>
      <dgm:t>
        <a:bodyPr/>
        <a:lstStyle/>
        <a:p>
          <a:endParaRPr lang="en-US"/>
        </a:p>
      </dgm:t>
    </dgm:pt>
    <dgm:pt modelId="{CF4106F2-0947-284F-8FA1-6CCE6335CA69}" type="sibTrans" cxnId="{BE0E493D-02A1-4442-99CF-30A04257101A}">
      <dgm:prSet/>
      <dgm:spPr/>
      <dgm:t>
        <a:bodyPr/>
        <a:lstStyle/>
        <a:p>
          <a:endParaRPr lang="en-US"/>
        </a:p>
      </dgm:t>
    </dgm:pt>
    <dgm:pt modelId="{F59DA5EF-FCC6-5143-8305-C81C66EA6A3A}">
      <dgm:prSet phldrT="[Text]"/>
      <dgm:spPr/>
      <dgm:t>
        <a:bodyPr/>
        <a:lstStyle/>
        <a:p>
          <a:r>
            <a:rPr lang="en-US" dirty="0" smtClean="0"/>
            <a:t>Semantic Analyzer Implementation</a:t>
          </a:r>
          <a:endParaRPr lang="en-US" dirty="0"/>
        </a:p>
      </dgm:t>
    </dgm:pt>
    <dgm:pt modelId="{490AAD0C-1E64-4F44-A158-F02E67628DB6}" type="parTrans" cxnId="{DEC5B150-F0EA-2F4F-B9BB-312F64B07453}">
      <dgm:prSet/>
      <dgm:spPr/>
      <dgm:t>
        <a:bodyPr/>
        <a:lstStyle/>
        <a:p>
          <a:endParaRPr lang="en-US"/>
        </a:p>
      </dgm:t>
    </dgm:pt>
    <dgm:pt modelId="{4C68323D-BEE1-D646-B38B-70FB2CC8576D}" type="sibTrans" cxnId="{DEC5B150-F0EA-2F4F-B9BB-312F64B07453}">
      <dgm:prSet/>
      <dgm:spPr/>
      <dgm:t>
        <a:bodyPr/>
        <a:lstStyle/>
        <a:p>
          <a:endParaRPr lang="en-US"/>
        </a:p>
      </dgm:t>
    </dgm:pt>
    <dgm:pt modelId="{66852249-2433-A14F-97B1-36417B91B529}">
      <dgm:prSet phldrT="[Text]"/>
      <dgm:spPr/>
      <dgm:t>
        <a:bodyPr/>
        <a:lstStyle/>
        <a:p>
          <a:r>
            <a:rPr lang="en-US" dirty="0" smtClean="0"/>
            <a:t>Code Generation</a:t>
          </a:r>
          <a:endParaRPr lang="en-US" dirty="0"/>
        </a:p>
      </dgm:t>
    </dgm:pt>
    <dgm:pt modelId="{F815D7B7-9A0F-814D-9FD9-A27055DC7084}" type="parTrans" cxnId="{FC58EBE3-C87D-4C46-81D7-CC28E62D4960}">
      <dgm:prSet/>
      <dgm:spPr/>
      <dgm:t>
        <a:bodyPr/>
        <a:lstStyle/>
        <a:p>
          <a:endParaRPr lang="en-US"/>
        </a:p>
      </dgm:t>
    </dgm:pt>
    <dgm:pt modelId="{AC2928AA-483C-CE44-9A66-E215059F7D83}" type="sibTrans" cxnId="{FC58EBE3-C87D-4C46-81D7-CC28E62D4960}">
      <dgm:prSet/>
      <dgm:spPr/>
      <dgm:t>
        <a:bodyPr/>
        <a:lstStyle/>
        <a:p>
          <a:endParaRPr lang="en-US"/>
        </a:p>
      </dgm:t>
    </dgm:pt>
    <dgm:pt modelId="{CABD51F5-46DC-274A-A34E-3099C21BF27A}">
      <dgm:prSet phldrT="[Text]"/>
      <dgm:spPr/>
      <dgm:t>
        <a:bodyPr/>
        <a:lstStyle/>
        <a:p>
          <a:r>
            <a:rPr lang="en-US" dirty="0" smtClean="0"/>
            <a:t>Buttons</a:t>
          </a:r>
          <a:endParaRPr lang="en-US" dirty="0"/>
        </a:p>
      </dgm:t>
    </dgm:pt>
    <dgm:pt modelId="{B1EE881D-463D-8147-ADA2-CF8859FAA6B9}" type="parTrans" cxnId="{528C3D47-331B-CD4B-8010-F372D850D69A}">
      <dgm:prSet/>
      <dgm:spPr/>
      <dgm:t>
        <a:bodyPr/>
        <a:lstStyle/>
        <a:p>
          <a:endParaRPr lang="en-US"/>
        </a:p>
      </dgm:t>
    </dgm:pt>
    <dgm:pt modelId="{BF55402A-CDDD-3D41-8109-9F96B85AB435}" type="sibTrans" cxnId="{528C3D47-331B-CD4B-8010-F372D850D69A}">
      <dgm:prSet/>
      <dgm:spPr/>
      <dgm:t>
        <a:bodyPr/>
        <a:lstStyle/>
        <a:p>
          <a:endParaRPr lang="en-US"/>
        </a:p>
      </dgm:t>
    </dgm:pt>
    <dgm:pt modelId="{6ECA429C-5984-1242-B757-2C1DB509CF70}">
      <dgm:prSet phldrT="[Text]"/>
      <dgm:spPr/>
      <dgm:t>
        <a:bodyPr/>
        <a:lstStyle/>
        <a:p>
          <a:r>
            <a:rPr lang="en-US" dirty="0" smtClean="0"/>
            <a:t>Symbols L&amp;F</a:t>
          </a:r>
          <a:endParaRPr lang="en-US" dirty="0"/>
        </a:p>
      </dgm:t>
    </dgm:pt>
    <dgm:pt modelId="{811FCC25-2C82-4146-84CB-DCF87C164E46}" type="parTrans" cxnId="{07AFE018-79F2-FF42-A802-EC4827578592}">
      <dgm:prSet/>
      <dgm:spPr/>
      <dgm:t>
        <a:bodyPr/>
        <a:lstStyle/>
        <a:p>
          <a:endParaRPr lang="en-US"/>
        </a:p>
      </dgm:t>
    </dgm:pt>
    <dgm:pt modelId="{92F7FA07-E57D-D643-8771-69793C7B8895}" type="sibTrans" cxnId="{07AFE018-79F2-FF42-A802-EC4827578592}">
      <dgm:prSet/>
      <dgm:spPr/>
      <dgm:t>
        <a:bodyPr/>
        <a:lstStyle/>
        <a:p>
          <a:endParaRPr lang="en-US"/>
        </a:p>
      </dgm:t>
    </dgm:pt>
    <dgm:pt modelId="{DD2DA620-04F2-B04D-9C1B-C68C2C219A85}" type="pres">
      <dgm:prSet presAssocID="{EA7499AB-3342-404B-8652-99D7787B9B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A3F985-96A8-7D48-8E0D-89C163AC4506}" type="pres">
      <dgm:prSet presAssocID="{66852249-2433-A14F-97B1-36417B91B529}" presName="boxAndChildren" presStyleCnt="0"/>
      <dgm:spPr/>
    </dgm:pt>
    <dgm:pt modelId="{268FAF46-733C-894C-82E8-1B06D5187F64}" type="pres">
      <dgm:prSet presAssocID="{66852249-2433-A14F-97B1-36417B91B529}" presName="parentTextBox" presStyleLbl="node1" presStyleIdx="0" presStyleCnt="4"/>
      <dgm:spPr/>
      <dgm:t>
        <a:bodyPr/>
        <a:lstStyle/>
        <a:p>
          <a:endParaRPr lang="en-US"/>
        </a:p>
      </dgm:t>
    </dgm:pt>
    <dgm:pt modelId="{AA57E769-DF11-324A-8258-A79ED31E2502}" type="pres">
      <dgm:prSet presAssocID="{4C68323D-BEE1-D646-B38B-70FB2CC8576D}" presName="sp" presStyleCnt="0"/>
      <dgm:spPr/>
    </dgm:pt>
    <dgm:pt modelId="{96A04FF3-98FF-104D-B528-CDDE3CA7DDE8}" type="pres">
      <dgm:prSet presAssocID="{F59DA5EF-FCC6-5143-8305-C81C66EA6A3A}" presName="arrowAndChildren" presStyleCnt="0"/>
      <dgm:spPr/>
    </dgm:pt>
    <dgm:pt modelId="{791113FD-F13C-D14B-AC6F-76FE5E718D38}" type="pres">
      <dgm:prSet presAssocID="{F59DA5EF-FCC6-5143-8305-C81C66EA6A3A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A54FDFDB-6709-CA4C-AD64-7D3E4B7B0745}" type="pres">
      <dgm:prSet presAssocID="{CF4106F2-0947-284F-8FA1-6CCE6335CA69}" presName="sp" presStyleCnt="0"/>
      <dgm:spPr/>
    </dgm:pt>
    <dgm:pt modelId="{E7913CB9-F114-C843-9025-67257F521E29}" type="pres">
      <dgm:prSet presAssocID="{C89F1F12-148A-8B41-979E-F09F074FABC9}" presName="arrowAndChildren" presStyleCnt="0"/>
      <dgm:spPr/>
    </dgm:pt>
    <dgm:pt modelId="{D01B8F8D-BB16-7C42-AF5D-7A3A1D1B3A3A}" type="pres">
      <dgm:prSet presAssocID="{C89F1F12-148A-8B41-979E-F09F074FABC9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FD36F80E-6FC0-514B-8CA9-AE8D8AF904D3}" type="pres">
      <dgm:prSet presAssocID="{C89F1F12-148A-8B41-979E-F09F074FABC9}" presName="arrow" presStyleLbl="node1" presStyleIdx="2" presStyleCnt="4"/>
      <dgm:spPr/>
      <dgm:t>
        <a:bodyPr/>
        <a:lstStyle/>
        <a:p>
          <a:endParaRPr lang="en-US"/>
        </a:p>
      </dgm:t>
    </dgm:pt>
    <dgm:pt modelId="{69777A0C-E1FD-C245-90F6-47F344CBD593}" type="pres">
      <dgm:prSet presAssocID="{C89F1F12-148A-8B41-979E-F09F074FABC9}" presName="descendantArrow" presStyleCnt="0"/>
      <dgm:spPr/>
    </dgm:pt>
    <dgm:pt modelId="{CAACB2B4-E2B9-6640-A92F-AFC3EBC56CF5}" type="pres">
      <dgm:prSet presAssocID="{CABD51F5-46DC-274A-A34E-3099C21BF27A}" presName="childTextArrow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906789-F086-5245-A7F1-D9F726FE050E}" type="pres">
      <dgm:prSet presAssocID="{6ECA429C-5984-1242-B757-2C1DB509CF70}" presName="childTextArrow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92AC8F-F420-D546-820D-4E3818AD26F1}" type="pres">
      <dgm:prSet presAssocID="{D9FB2B0C-C7A9-C042-B491-071ABB920CBF}" presName="sp" presStyleCnt="0"/>
      <dgm:spPr/>
    </dgm:pt>
    <dgm:pt modelId="{1E1D3F0D-9F6C-BF45-BA5E-3465F5DB8FAD}" type="pres">
      <dgm:prSet presAssocID="{9E97919C-24F9-4542-B1B3-21537802D882}" presName="arrowAndChildren" presStyleCnt="0"/>
      <dgm:spPr/>
    </dgm:pt>
    <dgm:pt modelId="{0EBACA03-6415-9847-9689-C1F8E9A46533}" type="pres">
      <dgm:prSet presAssocID="{9E97919C-24F9-4542-B1B3-21537802D882}" presName="parentTextArrow" presStyleLbl="node1" presStyleIdx="3" presStyleCnt="4" custLinFactNeighborX="16327" custLinFactNeighborY="-123"/>
      <dgm:spPr/>
      <dgm:t>
        <a:bodyPr/>
        <a:lstStyle/>
        <a:p>
          <a:endParaRPr lang="en-US"/>
        </a:p>
      </dgm:t>
    </dgm:pt>
  </dgm:ptLst>
  <dgm:cxnLst>
    <dgm:cxn modelId="{07AFE018-79F2-FF42-A802-EC4827578592}" srcId="{C89F1F12-148A-8B41-979E-F09F074FABC9}" destId="{6ECA429C-5984-1242-B757-2C1DB509CF70}" srcOrd="1" destOrd="0" parTransId="{811FCC25-2C82-4146-84CB-DCF87C164E46}" sibTransId="{92F7FA07-E57D-D643-8771-69793C7B8895}"/>
    <dgm:cxn modelId="{19BDEA30-2A44-DC46-BA9C-49BDC47D8848}" srcId="{EA7499AB-3342-404B-8652-99D7787B9BF7}" destId="{9E97919C-24F9-4542-B1B3-21537802D882}" srcOrd="0" destOrd="0" parTransId="{CACEE983-911B-7543-8C3C-B72A69C17662}" sibTransId="{D9FB2B0C-C7A9-C042-B491-071ABB920CBF}"/>
    <dgm:cxn modelId="{6A1483B5-9DB4-C640-9E4E-315CC9D11CE7}" type="presOf" srcId="{9E97919C-24F9-4542-B1B3-21537802D882}" destId="{0EBACA03-6415-9847-9689-C1F8E9A46533}" srcOrd="0" destOrd="0" presId="urn:microsoft.com/office/officeart/2005/8/layout/process4"/>
    <dgm:cxn modelId="{49C1AF2D-1518-E048-8DE4-96D360CD8D32}" type="presOf" srcId="{66852249-2433-A14F-97B1-36417B91B529}" destId="{268FAF46-733C-894C-82E8-1B06D5187F64}" srcOrd="0" destOrd="0" presId="urn:microsoft.com/office/officeart/2005/8/layout/process4"/>
    <dgm:cxn modelId="{348ACBCB-CD69-7242-B161-C7C67CABF0C9}" type="presOf" srcId="{EA7499AB-3342-404B-8652-99D7787B9BF7}" destId="{DD2DA620-04F2-B04D-9C1B-C68C2C219A85}" srcOrd="0" destOrd="0" presId="urn:microsoft.com/office/officeart/2005/8/layout/process4"/>
    <dgm:cxn modelId="{54F3714D-BE9F-8F4C-9B6E-52AB8A2317F5}" type="presOf" srcId="{CABD51F5-46DC-274A-A34E-3099C21BF27A}" destId="{CAACB2B4-E2B9-6640-A92F-AFC3EBC56CF5}" srcOrd="0" destOrd="0" presId="urn:microsoft.com/office/officeart/2005/8/layout/process4"/>
    <dgm:cxn modelId="{528C3D47-331B-CD4B-8010-F372D850D69A}" srcId="{C89F1F12-148A-8B41-979E-F09F074FABC9}" destId="{CABD51F5-46DC-274A-A34E-3099C21BF27A}" srcOrd="0" destOrd="0" parTransId="{B1EE881D-463D-8147-ADA2-CF8859FAA6B9}" sibTransId="{BF55402A-CDDD-3D41-8109-9F96B85AB435}"/>
    <dgm:cxn modelId="{DEC5B150-F0EA-2F4F-B9BB-312F64B07453}" srcId="{EA7499AB-3342-404B-8652-99D7787B9BF7}" destId="{F59DA5EF-FCC6-5143-8305-C81C66EA6A3A}" srcOrd="2" destOrd="0" parTransId="{490AAD0C-1E64-4F44-A158-F02E67628DB6}" sibTransId="{4C68323D-BEE1-D646-B38B-70FB2CC8576D}"/>
    <dgm:cxn modelId="{FC58EBE3-C87D-4C46-81D7-CC28E62D4960}" srcId="{EA7499AB-3342-404B-8652-99D7787B9BF7}" destId="{66852249-2433-A14F-97B1-36417B91B529}" srcOrd="3" destOrd="0" parTransId="{F815D7B7-9A0F-814D-9FD9-A27055DC7084}" sibTransId="{AC2928AA-483C-CE44-9A66-E215059F7D83}"/>
    <dgm:cxn modelId="{3E0B8AC7-2151-814F-8CEE-F4E28076F75D}" type="presOf" srcId="{6ECA429C-5984-1242-B757-2C1DB509CF70}" destId="{BA906789-F086-5245-A7F1-D9F726FE050E}" srcOrd="0" destOrd="0" presId="urn:microsoft.com/office/officeart/2005/8/layout/process4"/>
    <dgm:cxn modelId="{C098C66D-82C3-ED4D-A9D5-205CB06CAFDB}" type="presOf" srcId="{C89F1F12-148A-8B41-979E-F09F074FABC9}" destId="{FD36F80E-6FC0-514B-8CA9-AE8D8AF904D3}" srcOrd="1" destOrd="0" presId="urn:microsoft.com/office/officeart/2005/8/layout/process4"/>
    <dgm:cxn modelId="{B2F28C7B-E806-FF45-A71E-6B5405B943A6}" type="presOf" srcId="{C89F1F12-148A-8B41-979E-F09F074FABC9}" destId="{D01B8F8D-BB16-7C42-AF5D-7A3A1D1B3A3A}" srcOrd="0" destOrd="0" presId="urn:microsoft.com/office/officeart/2005/8/layout/process4"/>
    <dgm:cxn modelId="{2FD0568A-928F-FF41-80BD-4C8F908A4F9E}" type="presOf" srcId="{F59DA5EF-FCC6-5143-8305-C81C66EA6A3A}" destId="{791113FD-F13C-D14B-AC6F-76FE5E718D38}" srcOrd="0" destOrd="0" presId="urn:microsoft.com/office/officeart/2005/8/layout/process4"/>
    <dgm:cxn modelId="{BE0E493D-02A1-4442-99CF-30A04257101A}" srcId="{EA7499AB-3342-404B-8652-99D7787B9BF7}" destId="{C89F1F12-148A-8B41-979E-F09F074FABC9}" srcOrd="1" destOrd="0" parTransId="{D2840032-F572-2948-8126-A63443CE7528}" sibTransId="{CF4106F2-0947-284F-8FA1-6CCE6335CA69}"/>
    <dgm:cxn modelId="{D07D6A5C-81D8-054E-A2CE-3EAF5597E93D}" type="presParOf" srcId="{DD2DA620-04F2-B04D-9C1B-C68C2C219A85}" destId="{0CA3F985-96A8-7D48-8E0D-89C163AC4506}" srcOrd="0" destOrd="0" presId="urn:microsoft.com/office/officeart/2005/8/layout/process4"/>
    <dgm:cxn modelId="{27621B31-6023-7A40-977B-C2F5C794E914}" type="presParOf" srcId="{0CA3F985-96A8-7D48-8E0D-89C163AC4506}" destId="{268FAF46-733C-894C-82E8-1B06D5187F64}" srcOrd="0" destOrd="0" presId="urn:microsoft.com/office/officeart/2005/8/layout/process4"/>
    <dgm:cxn modelId="{402F2BB5-9E21-D94C-94D2-385B9B2F847C}" type="presParOf" srcId="{DD2DA620-04F2-B04D-9C1B-C68C2C219A85}" destId="{AA57E769-DF11-324A-8258-A79ED31E2502}" srcOrd="1" destOrd="0" presId="urn:microsoft.com/office/officeart/2005/8/layout/process4"/>
    <dgm:cxn modelId="{403F42BE-40CC-344A-A297-CC70F862A8D2}" type="presParOf" srcId="{DD2DA620-04F2-B04D-9C1B-C68C2C219A85}" destId="{96A04FF3-98FF-104D-B528-CDDE3CA7DDE8}" srcOrd="2" destOrd="0" presId="urn:microsoft.com/office/officeart/2005/8/layout/process4"/>
    <dgm:cxn modelId="{7C99F3BC-1725-0A4E-8D86-02204BE92410}" type="presParOf" srcId="{96A04FF3-98FF-104D-B528-CDDE3CA7DDE8}" destId="{791113FD-F13C-D14B-AC6F-76FE5E718D38}" srcOrd="0" destOrd="0" presId="urn:microsoft.com/office/officeart/2005/8/layout/process4"/>
    <dgm:cxn modelId="{88B52D7C-B915-814D-8854-BC9A704D26B4}" type="presParOf" srcId="{DD2DA620-04F2-B04D-9C1B-C68C2C219A85}" destId="{A54FDFDB-6709-CA4C-AD64-7D3E4B7B0745}" srcOrd="3" destOrd="0" presId="urn:microsoft.com/office/officeart/2005/8/layout/process4"/>
    <dgm:cxn modelId="{D91970C1-EB3B-E442-ACB2-86C27551A180}" type="presParOf" srcId="{DD2DA620-04F2-B04D-9C1B-C68C2C219A85}" destId="{E7913CB9-F114-C843-9025-67257F521E29}" srcOrd="4" destOrd="0" presId="urn:microsoft.com/office/officeart/2005/8/layout/process4"/>
    <dgm:cxn modelId="{62353CD6-EA6A-D148-9694-2FB4CCF8025E}" type="presParOf" srcId="{E7913CB9-F114-C843-9025-67257F521E29}" destId="{D01B8F8D-BB16-7C42-AF5D-7A3A1D1B3A3A}" srcOrd="0" destOrd="0" presId="urn:microsoft.com/office/officeart/2005/8/layout/process4"/>
    <dgm:cxn modelId="{93DA59CC-62F7-804D-9482-5EA8F03F80D3}" type="presParOf" srcId="{E7913CB9-F114-C843-9025-67257F521E29}" destId="{FD36F80E-6FC0-514B-8CA9-AE8D8AF904D3}" srcOrd="1" destOrd="0" presId="urn:microsoft.com/office/officeart/2005/8/layout/process4"/>
    <dgm:cxn modelId="{B802D3F4-EF0B-A340-B05B-4D2DDCBEB028}" type="presParOf" srcId="{E7913CB9-F114-C843-9025-67257F521E29}" destId="{69777A0C-E1FD-C245-90F6-47F344CBD593}" srcOrd="2" destOrd="0" presId="urn:microsoft.com/office/officeart/2005/8/layout/process4"/>
    <dgm:cxn modelId="{406AA168-2958-1243-84C0-BAF223983874}" type="presParOf" srcId="{69777A0C-E1FD-C245-90F6-47F344CBD593}" destId="{CAACB2B4-E2B9-6640-A92F-AFC3EBC56CF5}" srcOrd="0" destOrd="0" presId="urn:microsoft.com/office/officeart/2005/8/layout/process4"/>
    <dgm:cxn modelId="{DED21B49-D392-6645-AFE3-99469B743A1C}" type="presParOf" srcId="{69777A0C-E1FD-C245-90F6-47F344CBD593}" destId="{BA906789-F086-5245-A7F1-D9F726FE050E}" srcOrd="1" destOrd="0" presId="urn:microsoft.com/office/officeart/2005/8/layout/process4"/>
    <dgm:cxn modelId="{E930A9FB-7757-8A41-9B3E-0444DB60F4F9}" type="presParOf" srcId="{DD2DA620-04F2-B04D-9C1B-C68C2C219A85}" destId="{8592AC8F-F420-D546-820D-4E3818AD26F1}" srcOrd="5" destOrd="0" presId="urn:microsoft.com/office/officeart/2005/8/layout/process4"/>
    <dgm:cxn modelId="{840EDE5A-08D6-C04D-AE40-32F75E9D8D09}" type="presParOf" srcId="{DD2DA620-04F2-B04D-9C1B-C68C2C219A85}" destId="{1E1D3F0D-9F6C-BF45-BA5E-3465F5DB8FAD}" srcOrd="6" destOrd="0" presId="urn:microsoft.com/office/officeart/2005/8/layout/process4"/>
    <dgm:cxn modelId="{A9109D90-2B8C-784D-B996-6DC499787D14}" type="presParOf" srcId="{1E1D3F0D-9F6C-BF45-BA5E-3465F5DB8FAD}" destId="{0EBACA03-6415-9847-9689-C1F8E9A4653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2EB3B-7538-C742-A77A-4181E55FEB29}">
      <dsp:nvSpPr>
        <dsp:cNvPr id="0" name=""/>
        <dsp:cNvSpPr/>
      </dsp:nvSpPr>
      <dsp:spPr>
        <a:xfrm>
          <a:off x="0" y="0"/>
          <a:ext cx="7467600" cy="990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Attribute Grammar Specification</a:t>
          </a:r>
          <a:endParaRPr lang="en-US" sz="3000" kern="1200" dirty="0"/>
        </a:p>
      </dsp:txBody>
      <dsp:txXfrm>
        <a:off x="0" y="0"/>
        <a:ext cx="7467600" cy="990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D1D60-0FAF-B849-83DA-EBCC97F17295}">
      <dsp:nvSpPr>
        <dsp:cNvPr id="0" name=""/>
        <dsp:cNvSpPr/>
      </dsp:nvSpPr>
      <dsp:spPr>
        <a:xfrm>
          <a:off x="0" y="1713154"/>
          <a:ext cx="7467600" cy="11240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Interaction Definition</a:t>
          </a:r>
          <a:endParaRPr lang="en-US" sz="3000" kern="1200" dirty="0"/>
        </a:p>
      </dsp:txBody>
      <dsp:txXfrm>
        <a:off x="0" y="1713154"/>
        <a:ext cx="7467600" cy="606968"/>
      </dsp:txXfrm>
    </dsp:sp>
    <dsp:sp modelId="{81D8E784-65CB-8E49-8966-298616A940E4}">
      <dsp:nvSpPr>
        <dsp:cNvPr id="0" name=""/>
        <dsp:cNvSpPr/>
      </dsp:nvSpPr>
      <dsp:spPr>
        <a:xfrm>
          <a:off x="0" y="2297642"/>
          <a:ext cx="3733799" cy="517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Buttons</a:t>
          </a:r>
          <a:endParaRPr lang="en-US" sz="3100" kern="1200" dirty="0"/>
        </a:p>
      </dsp:txBody>
      <dsp:txXfrm>
        <a:off x="0" y="2297642"/>
        <a:ext cx="3733799" cy="517046"/>
      </dsp:txXfrm>
    </dsp:sp>
    <dsp:sp modelId="{A1A3131F-3B14-8246-80D0-23EF0361A189}">
      <dsp:nvSpPr>
        <dsp:cNvPr id="0" name=""/>
        <dsp:cNvSpPr/>
      </dsp:nvSpPr>
      <dsp:spPr>
        <a:xfrm>
          <a:off x="3733800" y="2297642"/>
          <a:ext cx="3733799" cy="517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Symbols L&amp;F</a:t>
          </a:r>
          <a:endParaRPr lang="en-US" sz="3100" kern="1200" dirty="0"/>
        </a:p>
      </dsp:txBody>
      <dsp:txXfrm>
        <a:off x="3733800" y="2297642"/>
        <a:ext cx="3733799" cy="517046"/>
      </dsp:txXfrm>
    </dsp:sp>
    <dsp:sp modelId="{0EBACA03-6415-9847-9689-C1F8E9A46533}">
      <dsp:nvSpPr>
        <dsp:cNvPr id="0" name=""/>
        <dsp:cNvSpPr/>
      </dsp:nvSpPr>
      <dsp:spPr>
        <a:xfrm rot="10800000">
          <a:off x="0" y="0"/>
          <a:ext cx="7467600" cy="1728735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Attribute Grammar Specification</a:t>
          </a:r>
          <a:endParaRPr lang="en-US" sz="3000" kern="1200" dirty="0"/>
        </a:p>
      </dsp:txBody>
      <dsp:txXfrm rot="10800000">
        <a:off x="0" y="0"/>
        <a:ext cx="7467600" cy="1123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E993A-479F-DF4A-A5A3-1D46C0E5925A}">
      <dsp:nvSpPr>
        <dsp:cNvPr id="0" name=""/>
        <dsp:cNvSpPr/>
      </dsp:nvSpPr>
      <dsp:spPr>
        <a:xfrm>
          <a:off x="0" y="2824968"/>
          <a:ext cx="7467600" cy="9272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Semantic Analyzer Implementation</a:t>
          </a:r>
          <a:endParaRPr lang="en-US" sz="3200" kern="1200" dirty="0"/>
        </a:p>
      </dsp:txBody>
      <dsp:txXfrm>
        <a:off x="0" y="2824968"/>
        <a:ext cx="7467600" cy="927217"/>
      </dsp:txXfrm>
    </dsp:sp>
    <dsp:sp modelId="{FD36F80E-6FC0-514B-8CA9-AE8D8AF904D3}">
      <dsp:nvSpPr>
        <dsp:cNvPr id="0" name=""/>
        <dsp:cNvSpPr/>
      </dsp:nvSpPr>
      <dsp:spPr>
        <a:xfrm rot="10800000">
          <a:off x="0" y="1412816"/>
          <a:ext cx="7467600" cy="142606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Interaction Definition</a:t>
          </a:r>
          <a:endParaRPr lang="en-US" sz="3000" kern="1200" dirty="0"/>
        </a:p>
      </dsp:txBody>
      <dsp:txXfrm rot="-10800000">
        <a:off x="0" y="1412816"/>
        <a:ext cx="7467600" cy="500547"/>
      </dsp:txXfrm>
    </dsp:sp>
    <dsp:sp modelId="{CAACB2B4-E2B9-6640-A92F-AFC3EBC56CF5}">
      <dsp:nvSpPr>
        <dsp:cNvPr id="0" name=""/>
        <dsp:cNvSpPr/>
      </dsp:nvSpPr>
      <dsp:spPr>
        <a:xfrm>
          <a:off x="0" y="1913363"/>
          <a:ext cx="3733799" cy="4263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Buttons</a:t>
          </a:r>
          <a:endParaRPr lang="en-US" sz="2500" kern="1200" dirty="0"/>
        </a:p>
      </dsp:txBody>
      <dsp:txXfrm>
        <a:off x="0" y="1913363"/>
        <a:ext cx="3733799" cy="426392"/>
      </dsp:txXfrm>
    </dsp:sp>
    <dsp:sp modelId="{BA906789-F086-5245-A7F1-D9F726FE050E}">
      <dsp:nvSpPr>
        <dsp:cNvPr id="0" name=""/>
        <dsp:cNvSpPr/>
      </dsp:nvSpPr>
      <dsp:spPr>
        <a:xfrm>
          <a:off x="3733800" y="1913363"/>
          <a:ext cx="3733799" cy="4263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Symbols L&amp;F</a:t>
          </a:r>
          <a:endParaRPr lang="en-US" sz="2500" kern="1200" dirty="0"/>
        </a:p>
      </dsp:txBody>
      <dsp:txXfrm>
        <a:off x="3733800" y="1913363"/>
        <a:ext cx="3733799" cy="426392"/>
      </dsp:txXfrm>
    </dsp:sp>
    <dsp:sp modelId="{0EBACA03-6415-9847-9689-C1F8E9A46533}">
      <dsp:nvSpPr>
        <dsp:cNvPr id="0" name=""/>
        <dsp:cNvSpPr/>
      </dsp:nvSpPr>
      <dsp:spPr>
        <a:xfrm rot="10800000">
          <a:off x="0" y="0"/>
          <a:ext cx="7467600" cy="142606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Attribute Grammar Specification</a:t>
          </a:r>
          <a:endParaRPr lang="en-US" sz="3000" kern="1200" dirty="0"/>
        </a:p>
      </dsp:txBody>
      <dsp:txXfrm rot="10800000">
        <a:off x="0" y="0"/>
        <a:ext cx="7467600" cy="9266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FAF46-733C-894C-82E8-1B06D5187F64}">
      <dsp:nvSpPr>
        <dsp:cNvPr id="0" name=""/>
        <dsp:cNvSpPr/>
      </dsp:nvSpPr>
      <dsp:spPr>
        <a:xfrm>
          <a:off x="0" y="3540393"/>
          <a:ext cx="7467600" cy="7745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Code Generation</a:t>
          </a:r>
          <a:endParaRPr lang="en-US" sz="2700" kern="1200" dirty="0"/>
        </a:p>
      </dsp:txBody>
      <dsp:txXfrm>
        <a:off x="0" y="3540393"/>
        <a:ext cx="7467600" cy="774551"/>
      </dsp:txXfrm>
    </dsp:sp>
    <dsp:sp modelId="{791113FD-F13C-D14B-AC6F-76FE5E718D38}">
      <dsp:nvSpPr>
        <dsp:cNvPr id="0" name=""/>
        <dsp:cNvSpPr/>
      </dsp:nvSpPr>
      <dsp:spPr>
        <a:xfrm rot="10800000">
          <a:off x="0" y="2360751"/>
          <a:ext cx="7467600" cy="1191260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Semantic Analyzer Implementation</a:t>
          </a:r>
          <a:endParaRPr lang="en-US" sz="2700" kern="1200" dirty="0"/>
        </a:p>
      </dsp:txBody>
      <dsp:txXfrm rot="10800000">
        <a:off x="0" y="2360751"/>
        <a:ext cx="7467600" cy="774045"/>
      </dsp:txXfrm>
    </dsp:sp>
    <dsp:sp modelId="{FD36F80E-6FC0-514B-8CA9-AE8D8AF904D3}">
      <dsp:nvSpPr>
        <dsp:cNvPr id="0" name=""/>
        <dsp:cNvSpPr/>
      </dsp:nvSpPr>
      <dsp:spPr>
        <a:xfrm rot="10800000">
          <a:off x="0" y="1181109"/>
          <a:ext cx="7467600" cy="1191260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Interaction Definition</a:t>
          </a:r>
          <a:endParaRPr lang="en-US" sz="3000" kern="1200" dirty="0"/>
        </a:p>
      </dsp:txBody>
      <dsp:txXfrm rot="-10800000">
        <a:off x="0" y="1181109"/>
        <a:ext cx="7467600" cy="418132"/>
      </dsp:txXfrm>
    </dsp:sp>
    <dsp:sp modelId="{CAACB2B4-E2B9-6640-A92F-AFC3EBC56CF5}">
      <dsp:nvSpPr>
        <dsp:cNvPr id="0" name=""/>
        <dsp:cNvSpPr/>
      </dsp:nvSpPr>
      <dsp:spPr>
        <a:xfrm>
          <a:off x="0" y="1599241"/>
          <a:ext cx="3733799" cy="3561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Buttons</a:t>
          </a:r>
          <a:endParaRPr lang="en-US" sz="2100" kern="1200" dirty="0"/>
        </a:p>
      </dsp:txBody>
      <dsp:txXfrm>
        <a:off x="0" y="1599241"/>
        <a:ext cx="3733799" cy="356186"/>
      </dsp:txXfrm>
    </dsp:sp>
    <dsp:sp modelId="{BA906789-F086-5245-A7F1-D9F726FE050E}">
      <dsp:nvSpPr>
        <dsp:cNvPr id="0" name=""/>
        <dsp:cNvSpPr/>
      </dsp:nvSpPr>
      <dsp:spPr>
        <a:xfrm>
          <a:off x="3733800" y="1599241"/>
          <a:ext cx="3733799" cy="3561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Symbols L&amp;F</a:t>
          </a:r>
          <a:endParaRPr lang="en-US" sz="2100" kern="1200" dirty="0"/>
        </a:p>
      </dsp:txBody>
      <dsp:txXfrm>
        <a:off x="3733800" y="1599241"/>
        <a:ext cx="3733799" cy="356186"/>
      </dsp:txXfrm>
    </dsp:sp>
    <dsp:sp modelId="{0EBACA03-6415-9847-9689-C1F8E9A46533}">
      <dsp:nvSpPr>
        <dsp:cNvPr id="0" name=""/>
        <dsp:cNvSpPr/>
      </dsp:nvSpPr>
      <dsp:spPr>
        <a:xfrm rot="10800000">
          <a:off x="0" y="2"/>
          <a:ext cx="7467600" cy="1191260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Attribute Grammar Specification</a:t>
          </a:r>
          <a:endParaRPr lang="en-US" sz="3000" kern="1200" dirty="0"/>
        </a:p>
      </dsp:txBody>
      <dsp:txXfrm rot="10800000">
        <a:off x="0" y="2"/>
        <a:ext cx="7467600" cy="774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5EEED-84F2-C84C-88F9-C47A273022BA}" type="datetime1">
              <a:rPr lang="pt-PT" smtClean="0"/>
              <a:t>09/01/2014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39DC9-6125-E841-B1C7-F8FCB1478E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48707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476A5-2DF8-4346-A995-CB683042066A}" type="datetime1">
              <a:rPr lang="pt-PT" smtClean="0"/>
              <a:t>09/01/2014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B0A2E-B176-154F-8C49-DB5A9D3B891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154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B0A2E-B176-154F-8C49-DB5A9D3B891C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218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PT">
                <a:latin typeface="Calibri" charset="0"/>
                <a:ea typeface="ＭＳ Ｐゴシック" charset="0"/>
                <a:cs typeface="ＭＳ Ｐゴシック" charset="0"/>
              </a:rPr>
              <a:t>Ponto 1:- specifying the root symbol for that view; </a:t>
            </a:r>
          </a:p>
          <a:p>
            <a:r>
              <a:rPr lang="pt-PT">
                <a:latin typeface="Calibri" charset="0"/>
                <a:ea typeface="ＭＳ Ｐゴシック" charset="0"/>
                <a:cs typeface="ＭＳ Ｐゴシック" charset="0"/>
              </a:rPr>
              <a:t>Ponto 4:- specifying the language</a:t>
            </a:r>
            <a:r>
              <a:rPr lang="ja-JP" altLang="pt-PT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pt-PT">
                <a:latin typeface="Calibri" charset="0"/>
                <a:ea typeface="ＭＳ Ｐゴシック" charset="0"/>
                <a:cs typeface="ＭＳ Ｐゴシック" charset="0"/>
              </a:rPr>
              <a:t>s symbol created when clicking that button;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952042-801D-C948-B9E8-799CA9A22D15}" type="slidenum">
              <a:rPr lang="pt-PT" sz="1200">
                <a:latin typeface="Calibri" charset="0"/>
              </a:rPr>
              <a:pPr eaLnBrk="1" hangingPunct="1"/>
              <a:t>25</a:t>
            </a:fld>
            <a:endParaRPr lang="pt-PT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E45B3C-61AC-3F40-BA81-842A52A2C097}" type="slidenum">
              <a:rPr lang="pt-PT" sz="1200">
                <a:latin typeface="Calibri" charset="0"/>
              </a:rPr>
              <a:pPr eaLnBrk="1" hangingPunct="1"/>
              <a:t>33</a:t>
            </a:fld>
            <a:endParaRPr lang="pt-PT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454154-085D-0749-969B-B77AA005F186}" type="slidenum">
              <a:rPr lang="pt-PT" sz="1200">
                <a:latin typeface="Calibri" charset="0"/>
              </a:rPr>
              <a:pPr eaLnBrk="1" hangingPunct="1"/>
              <a:t>37</a:t>
            </a:fld>
            <a:endParaRPr lang="pt-PT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855407-E376-444F-A6B1-B3D10C16DEDE}" type="slidenum">
              <a:rPr lang="pt-PT" sz="1200">
                <a:latin typeface="Calibri" charset="0"/>
              </a:rPr>
              <a:pPr eaLnBrk="1" hangingPunct="1"/>
              <a:t>38</a:t>
            </a:fld>
            <a:endParaRPr lang="pt-PT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B0A2E-B176-154F-8C49-DB5A9D3B891C}" type="slidenum">
              <a:rPr lang="pt-PT" smtClean="0"/>
              <a:t>41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218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434872"/>
            <a:ext cx="8229600" cy="876017"/>
          </a:xfrm>
        </p:spPr>
        <p:txBody>
          <a:bodyPr>
            <a:normAutofit/>
          </a:bodyPr>
          <a:lstStyle>
            <a:lvl1pPr marL="0" indent="0" algn="ctr">
              <a:buNone/>
              <a:defRPr sz="4400" baseline="0">
                <a:solidFill>
                  <a:srgbClr val="4F81B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32CB-9A5E-EA48-AB7B-7941B61902D5}" type="datetime1">
              <a:rPr lang="pt-PT" smtClean="0"/>
              <a:t>09/01/2014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‹nº›</a:t>
            </a:fld>
            <a:endParaRPr lang="pt-PT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 dirty="0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1524000" y="4535464"/>
            <a:ext cx="6400800" cy="496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Nuno Oliveira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8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DB129-142F-D14E-94C3-31754C3D5453}" type="datetime1">
              <a:rPr lang="pt-PT" smtClean="0"/>
              <a:t>09/01/2014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287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E61A-523F-9C4F-A177-8E44D8C96DAA}" type="datetime1">
              <a:rPr lang="pt-PT" smtClean="0"/>
              <a:t>09/01/2014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386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E3FA-51C5-CA43-8B0B-03F144A594DE}" type="datetime1">
              <a:rPr lang="pt-PT" smtClean="0"/>
              <a:t>09/01/2014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240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741-E9D9-7B4F-8203-C90BB8057C16}" type="datetime1">
              <a:rPr lang="pt-PT" smtClean="0"/>
              <a:t>09/01/2014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237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37CD-C5EF-BF42-94F1-A497DE3F680C}" type="datetime1">
              <a:rPr lang="pt-PT" smtClean="0"/>
              <a:t>09/01/2014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610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0A14-3F3D-5049-99F7-C77B14EBDA39}" type="datetime1">
              <a:rPr lang="pt-PT" smtClean="0"/>
              <a:t>09/01/2014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807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FBDC-2A29-DB42-BDCA-49B42F3EB1D4}" type="datetime1">
              <a:rPr lang="pt-PT" smtClean="0"/>
              <a:t>09/01/2014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85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924D-7BB5-A548-A1ED-25B48ABBBF7F}" type="datetime1">
              <a:rPr lang="pt-PT" smtClean="0"/>
              <a:t>09/01/2014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261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03E7-D8F5-FB48-949F-8EF7E23D2560}" type="datetime1">
              <a:rPr lang="pt-PT" smtClean="0"/>
              <a:t>09/01/2014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195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9743-02FB-714C-9C9C-B5C9308C13F7}" type="datetime1">
              <a:rPr lang="pt-PT" smtClean="0"/>
              <a:t>09/01/2014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908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6E282-99D9-234C-96DB-4AF8038C67E4}" type="datetime1">
              <a:rPr lang="pt-PT" smtClean="0"/>
              <a:t>09/01/2014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06636-3527-9E4E-B128-AEE9C02179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763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Visual Languages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UCE30 - Eng. </a:t>
            </a:r>
            <a:r>
              <a:rPr lang="en-GB" dirty="0" err="1" smtClean="0"/>
              <a:t>Linguagens</a:t>
            </a:r>
            <a:r>
              <a:rPr lang="en-GB" dirty="0" smtClean="0"/>
              <a:t> (EG)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677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Picture</a:t>
            </a:r>
            <a:r>
              <a:rPr lang="pt-PT" dirty="0" smtClean="0"/>
              <a:t> </a:t>
            </a:r>
            <a:r>
              <a:rPr lang="pt-PT" dirty="0" err="1" smtClean="0"/>
              <a:t>Layout</a:t>
            </a:r>
            <a:r>
              <a:rPr lang="pt-PT" dirty="0" smtClean="0"/>
              <a:t> </a:t>
            </a:r>
            <a:r>
              <a:rPr lang="pt-PT" dirty="0" err="1" smtClean="0"/>
              <a:t>Grammar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sz="3300" dirty="0" smtClean="0">
                <a:solidFill>
                  <a:srgbClr val="A6A6A6"/>
                </a:solidFill>
              </a:rPr>
              <a:t>PLG</a:t>
            </a:r>
            <a:endParaRPr lang="pt-PT" sz="3300" dirty="0">
              <a:solidFill>
                <a:srgbClr val="A6A6A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Attribute-based grammar</a:t>
            </a:r>
          </a:p>
          <a:p>
            <a:pPr lvl="1"/>
            <a:r>
              <a:rPr lang="en-GB" dirty="0" smtClean="0">
                <a:solidFill>
                  <a:srgbClr val="4F81BD"/>
                </a:solidFill>
              </a:rPr>
              <a:t>Each terminal and non-terminal has attributes</a:t>
            </a:r>
          </a:p>
          <a:p>
            <a:pPr lvl="2"/>
            <a:r>
              <a:rPr lang="en-GB" dirty="0" smtClean="0">
                <a:solidFill>
                  <a:srgbClr val="4F81BD"/>
                </a:solidFill>
              </a:rPr>
              <a:t>Minimal set of attributes: </a:t>
            </a:r>
            <a:r>
              <a:rPr lang="en-GB" dirty="0" err="1" smtClean="0">
                <a:solidFill>
                  <a:srgbClr val="4F81BD"/>
                </a:solidFill>
              </a:rPr>
              <a:t>URx</a:t>
            </a:r>
            <a:r>
              <a:rPr lang="en-GB" dirty="0" smtClean="0">
                <a:solidFill>
                  <a:srgbClr val="4F81BD"/>
                </a:solidFill>
              </a:rPr>
              <a:t>, </a:t>
            </a:r>
            <a:r>
              <a:rPr lang="en-GB" dirty="0" err="1" smtClean="0">
                <a:solidFill>
                  <a:srgbClr val="4F81BD"/>
                </a:solidFill>
              </a:rPr>
              <a:t>URy</a:t>
            </a:r>
            <a:r>
              <a:rPr lang="en-GB" dirty="0" smtClean="0">
                <a:solidFill>
                  <a:srgbClr val="4F81BD"/>
                </a:solidFill>
              </a:rPr>
              <a:t>, </a:t>
            </a:r>
            <a:r>
              <a:rPr lang="en-GB" dirty="0" err="1" smtClean="0">
                <a:solidFill>
                  <a:srgbClr val="4F81BD"/>
                </a:solidFill>
              </a:rPr>
              <a:t>LLx</a:t>
            </a:r>
            <a:r>
              <a:rPr lang="en-GB" dirty="0" smtClean="0">
                <a:solidFill>
                  <a:srgbClr val="4F81BD"/>
                </a:solidFill>
              </a:rPr>
              <a:t>, </a:t>
            </a:r>
            <a:r>
              <a:rPr lang="en-GB" dirty="0" err="1" smtClean="0">
                <a:solidFill>
                  <a:srgbClr val="4F81BD"/>
                </a:solidFill>
              </a:rPr>
              <a:t>LLy</a:t>
            </a:r>
            <a:r>
              <a:rPr lang="en-GB" dirty="0" smtClean="0">
                <a:solidFill>
                  <a:srgbClr val="4F81BD"/>
                </a:solidFill>
              </a:rPr>
              <a:t>;</a:t>
            </a:r>
          </a:p>
          <a:p>
            <a:pPr marL="0" indent="0">
              <a:buNone/>
            </a:pPr>
            <a:endParaRPr lang="en-GB" dirty="0" smtClean="0">
              <a:solidFill>
                <a:srgbClr val="4F81BD"/>
              </a:solidFill>
            </a:endParaRPr>
          </a:p>
          <a:p>
            <a:r>
              <a:rPr lang="en-GB" dirty="0" smtClean="0"/>
              <a:t>Assumes a predefined set of terminal symbols</a:t>
            </a:r>
          </a:p>
          <a:p>
            <a:pPr lvl="1"/>
            <a:r>
              <a:rPr lang="en-GB" dirty="0">
                <a:solidFill>
                  <a:srgbClr val="4F81BD"/>
                </a:solidFill>
              </a:rPr>
              <a:t>t</a:t>
            </a:r>
            <a:r>
              <a:rPr lang="en-GB" dirty="0" smtClean="0">
                <a:solidFill>
                  <a:srgbClr val="4F81BD"/>
                </a:solidFill>
              </a:rPr>
              <a:t>ext, circle, rectangle, line</a:t>
            </a:r>
          </a:p>
          <a:p>
            <a:endParaRPr lang="en-GB" dirty="0" smtClean="0"/>
          </a:p>
          <a:p>
            <a:r>
              <a:rPr lang="en-GB" dirty="0" smtClean="0"/>
              <a:t>Develops on spatial relation operators </a:t>
            </a:r>
          </a:p>
          <a:p>
            <a:pPr lvl="1"/>
            <a:r>
              <a:rPr lang="en-GB" dirty="0" smtClean="0">
                <a:solidFill>
                  <a:srgbClr val="4F81BD"/>
                </a:solidFill>
              </a:rPr>
              <a:t>Black boxes for attribute specification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255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Picture</a:t>
            </a:r>
            <a:r>
              <a:rPr lang="pt-PT" dirty="0" smtClean="0"/>
              <a:t> </a:t>
            </a:r>
            <a:r>
              <a:rPr lang="pt-PT" dirty="0" err="1" smtClean="0"/>
              <a:t>Layout</a:t>
            </a:r>
            <a:r>
              <a:rPr lang="pt-PT" dirty="0" smtClean="0"/>
              <a:t> </a:t>
            </a:r>
            <a:r>
              <a:rPr lang="pt-PT" dirty="0" err="1" smtClean="0"/>
              <a:t>Grammar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sz="3300" dirty="0" smtClean="0"/>
              <a:t>PLG</a:t>
            </a:r>
            <a:endParaRPr lang="pt-PT" sz="3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pic>
        <p:nvPicPr>
          <p:cNvPr id="9" name="Picture 8" descr="Captura de ecrã 2014-01-3, às 15.39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0" y="991809"/>
            <a:ext cx="8420100" cy="54991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222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Picture</a:t>
            </a:r>
            <a:r>
              <a:rPr lang="pt-PT" dirty="0" smtClean="0"/>
              <a:t> </a:t>
            </a:r>
            <a:r>
              <a:rPr lang="pt-PT" dirty="0" err="1" smtClean="0"/>
              <a:t>Layout</a:t>
            </a:r>
            <a:r>
              <a:rPr lang="pt-PT" dirty="0" smtClean="0"/>
              <a:t> </a:t>
            </a:r>
            <a:r>
              <a:rPr lang="pt-PT" dirty="0" err="1" smtClean="0"/>
              <a:t>Grammar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sz="3300" dirty="0" smtClean="0"/>
              <a:t>PLG</a:t>
            </a:r>
            <a:endParaRPr lang="pt-PT" sz="3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pic>
        <p:nvPicPr>
          <p:cNvPr id="9" name="Picture 8" descr="Captura de ecrã 2014-01-3, às 15.39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0" y="991809"/>
            <a:ext cx="8420100" cy="5499100"/>
          </a:xfrm>
          <a:prstGeom prst="rect">
            <a:avLst/>
          </a:prstGeom>
        </p:spPr>
      </p:pic>
      <p:pic>
        <p:nvPicPr>
          <p:cNvPr id="3" name="Picture 2" descr="Captura de ecrã 2014-01-3, às 15.39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0" y="1334801"/>
            <a:ext cx="8420100" cy="51561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08143" y="6060720"/>
            <a:ext cx="3178657" cy="3784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41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Picture</a:t>
            </a:r>
            <a:r>
              <a:rPr lang="pt-PT" dirty="0" smtClean="0"/>
              <a:t> </a:t>
            </a:r>
            <a:r>
              <a:rPr lang="pt-PT" dirty="0" err="1" smtClean="0"/>
              <a:t>Layout</a:t>
            </a:r>
            <a:r>
              <a:rPr lang="pt-PT" dirty="0" smtClean="0"/>
              <a:t> </a:t>
            </a:r>
            <a:r>
              <a:rPr lang="pt-PT" dirty="0" err="1" smtClean="0"/>
              <a:t>Grammar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sz="3300" dirty="0" err="1" smtClean="0">
                <a:solidFill>
                  <a:srgbClr val="A6A6A6"/>
                </a:solidFill>
              </a:rPr>
              <a:t>Specificaiton</a:t>
            </a:r>
            <a:endParaRPr lang="pt-PT" sz="3300" dirty="0">
              <a:solidFill>
                <a:srgbClr val="A6A6A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pic>
        <p:nvPicPr>
          <p:cNvPr id="7" name="Picture 6" descr="Captura de ecrã 2014-01-3, às 15.49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66" y="1457722"/>
            <a:ext cx="8191500" cy="22479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lvl="1"/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Definition of NT is the same in both examples</a:t>
            </a:r>
          </a:p>
          <a:p>
            <a:pPr lvl="1"/>
            <a:r>
              <a:rPr lang="en-GB" dirty="0" smtClean="0">
                <a:solidFill>
                  <a:srgbClr val="4F81BD"/>
                </a:solidFill>
              </a:rPr>
              <a:t>Left</a:t>
            </a:r>
          </a:p>
          <a:p>
            <a:pPr lvl="2"/>
            <a:r>
              <a:rPr lang="en-GB" dirty="0" smtClean="0">
                <a:solidFill>
                  <a:srgbClr val="4F81BD"/>
                </a:solidFill>
              </a:rPr>
              <a:t>NT semantics is explicitly defined with attributes</a:t>
            </a:r>
          </a:p>
          <a:p>
            <a:pPr lvl="2"/>
            <a:r>
              <a:rPr lang="en-GB" b="1" dirty="0" smtClean="0">
                <a:solidFill>
                  <a:srgbClr val="4F81BD"/>
                </a:solidFill>
              </a:rPr>
              <a:t>Where</a:t>
            </a:r>
            <a:r>
              <a:rPr lang="en-GB" dirty="0" smtClean="0">
                <a:solidFill>
                  <a:srgbClr val="4F81BD"/>
                </a:solidFill>
              </a:rPr>
              <a:t> is used to define semantic constraint</a:t>
            </a:r>
          </a:p>
          <a:p>
            <a:pPr lvl="1"/>
            <a:r>
              <a:rPr lang="en-GB" dirty="0" smtClean="0">
                <a:solidFill>
                  <a:srgbClr val="4F81BD"/>
                </a:solidFill>
              </a:rPr>
              <a:t>Right</a:t>
            </a:r>
          </a:p>
          <a:p>
            <a:pPr lvl="2"/>
            <a:r>
              <a:rPr lang="en-GB" dirty="0" smtClean="0">
                <a:solidFill>
                  <a:srgbClr val="4F81BD"/>
                </a:solidFill>
              </a:rPr>
              <a:t>NT semantics is implicitly defined using spatial operator “contains”</a:t>
            </a:r>
          </a:p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53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Picture</a:t>
            </a:r>
            <a:r>
              <a:rPr lang="pt-PT" dirty="0" smtClean="0"/>
              <a:t> </a:t>
            </a:r>
            <a:r>
              <a:rPr lang="pt-PT" dirty="0" err="1" smtClean="0"/>
              <a:t>Layout</a:t>
            </a:r>
            <a:r>
              <a:rPr lang="pt-PT" dirty="0" smtClean="0"/>
              <a:t> </a:t>
            </a:r>
            <a:r>
              <a:rPr lang="pt-PT" dirty="0" err="1" smtClean="0"/>
              <a:t>Grammar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sz="3300" dirty="0" err="1" smtClean="0">
                <a:solidFill>
                  <a:srgbClr val="A6A6A6"/>
                </a:solidFill>
              </a:rPr>
              <a:t>Processing</a:t>
            </a:r>
            <a:endParaRPr lang="pt-PT" sz="3300" dirty="0">
              <a:solidFill>
                <a:srgbClr val="A6A6A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Uses the notion of FMD structure</a:t>
            </a:r>
          </a:p>
          <a:p>
            <a:pPr lvl="1"/>
            <a:r>
              <a:rPr lang="en-GB" dirty="0" smtClean="0">
                <a:solidFill>
                  <a:srgbClr val="4F81BD"/>
                </a:solidFill>
              </a:rPr>
              <a:t>Factored Multiple Derivation structure</a:t>
            </a:r>
          </a:p>
          <a:p>
            <a:r>
              <a:rPr lang="en-GB" dirty="0" smtClean="0"/>
              <a:t>Represents a set of possible derivations</a:t>
            </a:r>
          </a:p>
          <a:p>
            <a:r>
              <a:rPr lang="en-GB" dirty="0" smtClean="0"/>
              <a:t>A correct derivation is extracted by walking the FMD and the trace (tree-DAG) holds: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Constraints are satisfied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Root of tree-DAG is the root of the grammar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All the input symbols are consumed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It is a valid tree-DAG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81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Picture</a:t>
            </a:r>
            <a:r>
              <a:rPr lang="pt-PT" dirty="0" smtClean="0"/>
              <a:t> </a:t>
            </a:r>
            <a:r>
              <a:rPr lang="pt-PT" dirty="0" err="1" smtClean="0"/>
              <a:t>Layout</a:t>
            </a:r>
            <a:r>
              <a:rPr lang="pt-PT" dirty="0" smtClean="0"/>
              <a:t> </a:t>
            </a:r>
            <a:r>
              <a:rPr lang="pt-PT" dirty="0" err="1" smtClean="0"/>
              <a:t>Grammar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sz="3300" dirty="0" smtClean="0">
                <a:solidFill>
                  <a:srgbClr val="A6A6A6"/>
                </a:solidFill>
              </a:rPr>
              <a:t>FMD </a:t>
            </a:r>
            <a:r>
              <a:rPr lang="pt-PT" sz="3300" dirty="0" err="1" smtClean="0">
                <a:solidFill>
                  <a:srgbClr val="A6A6A6"/>
                </a:solidFill>
              </a:rPr>
              <a:t>structure</a:t>
            </a:r>
            <a:endParaRPr lang="pt-PT" sz="3300" dirty="0">
              <a:solidFill>
                <a:srgbClr val="A6A6A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293789" y="1468508"/>
            <a:ext cx="4383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4F81BD"/>
                </a:solidFill>
              </a:rPr>
              <a:t>TWO_BOXES 	-&gt; </a:t>
            </a:r>
            <a:r>
              <a:rPr lang="en-GB" dirty="0" err="1">
                <a:solidFill>
                  <a:srgbClr val="4F81BD"/>
                </a:solidFill>
              </a:rPr>
              <a:t>left_to</a:t>
            </a:r>
            <a:r>
              <a:rPr lang="en-GB" dirty="0">
                <a:solidFill>
                  <a:srgbClr val="4F81BD"/>
                </a:solidFill>
              </a:rPr>
              <a:t>(BOX,BOX</a:t>
            </a:r>
            <a:r>
              <a:rPr lang="en-GB" dirty="0" smtClean="0">
                <a:solidFill>
                  <a:srgbClr val="4F81BD"/>
                </a:solidFill>
              </a:rPr>
              <a:t>)</a:t>
            </a:r>
          </a:p>
          <a:p>
            <a:r>
              <a:rPr lang="en-GB" dirty="0" smtClean="0">
                <a:solidFill>
                  <a:srgbClr val="4F81BD"/>
                </a:solidFill>
              </a:rPr>
              <a:t>BOX 			-&gt; </a:t>
            </a:r>
            <a:r>
              <a:rPr lang="en-GB" b="1" dirty="0" smtClean="0">
                <a:solidFill>
                  <a:srgbClr val="4F81BD"/>
                </a:solidFill>
              </a:rPr>
              <a:t>rectangle</a:t>
            </a:r>
          </a:p>
          <a:p>
            <a:r>
              <a:rPr lang="en-GB" b="1" dirty="0" smtClean="0">
                <a:solidFill>
                  <a:srgbClr val="4F81BD"/>
                </a:solidFill>
              </a:rPr>
              <a:t>          		</a:t>
            </a:r>
            <a:r>
              <a:rPr lang="en-GB" dirty="0" smtClean="0">
                <a:solidFill>
                  <a:srgbClr val="4F81BD"/>
                </a:solidFill>
              </a:rPr>
              <a:t>| </a:t>
            </a:r>
            <a:r>
              <a:rPr lang="en-GB" dirty="0" err="1" smtClean="0">
                <a:solidFill>
                  <a:srgbClr val="4F81BD"/>
                </a:solidFill>
              </a:rPr>
              <a:t>points_from</a:t>
            </a:r>
            <a:r>
              <a:rPr lang="en-GB" dirty="0" smtClean="0">
                <a:solidFill>
                  <a:srgbClr val="4F81BD"/>
                </a:solidFill>
              </a:rPr>
              <a:t>(</a:t>
            </a:r>
            <a:r>
              <a:rPr lang="en-GB" b="1" dirty="0" smtClean="0">
                <a:solidFill>
                  <a:srgbClr val="4F81BD"/>
                </a:solidFill>
              </a:rPr>
              <a:t>line</a:t>
            </a:r>
            <a:r>
              <a:rPr lang="en-GB" dirty="0" smtClean="0">
                <a:solidFill>
                  <a:srgbClr val="4F81BD"/>
                </a:solidFill>
              </a:rPr>
              <a:t>, </a:t>
            </a:r>
            <a:r>
              <a:rPr lang="en-GB" b="1" dirty="0" smtClean="0">
                <a:solidFill>
                  <a:srgbClr val="4F81BD"/>
                </a:solidFill>
              </a:rPr>
              <a:t>rectangle</a:t>
            </a:r>
            <a:r>
              <a:rPr lang="en-GB" dirty="0" smtClean="0">
                <a:solidFill>
                  <a:srgbClr val="4F81BD"/>
                </a:solidFill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329319" y="1670496"/>
            <a:ext cx="2447761" cy="704093"/>
            <a:chOff x="676439" y="2926816"/>
            <a:chExt cx="2447761" cy="704093"/>
          </a:xfrm>
        </p:grpSpPr>
        <p:sp>
          <p:nvSpPr>
            <p:cNvPr id="3" name="Rectangle 2"/>
            <p:cNvSpPr/>
            <p:nvPr/>
          </p:nvSpPr>
          <p:spPr>
            <a:xfrm>
              <a:off x="676439" y="2926816"/>
              <a:ext cx="731658" cy="704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12351" y="2926816"/>
              <a:ext cx="731658" cy="704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Connector 13"/>
            <p:cNvCxnSpPr>
              <a:stCxn id="9" idx="3"/>
            </p:cNvCxnSpPr>
            <p:nvPr/>
          </p:nvCxnSpPr>
          <p:spPr>
            <a:xfrm>
              <a:off x="2444009" y="3278863"/>
              <a:ext cx="6801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2774779" y="2636891"/>
            <a:ext cx="3147510" cy="303726"/>
          </a:xfrm>
          <a:prstGeom prst="rect">
            <a:avLst/>
          </a:prstGeom>
          <a:solidFill>
            <a:schemeClr val="accent3"/>
          </a:solidFill>
          <a:ln>
            <a:solidFill>
              <a:srgbClr val="9BBB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TWO_BOXES -&gt; </a:t>
            </a:r>
            <a:r>
              <a:rPr lang="en-GB" dirty="0" err="1" smtClean="0"/>
              <a:t>Left_to</a:t>
            </a:r>
            <a:r>
              <a:rPr lang="en-GB" dirty="0" smtClean="0"/>
              <a:t>(…)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3483127" y="2942759"/>
            <a:ext cx="658882" cy="304260"/>
            <a:chOff x="3124200" y="3093017"/>
            <a:chExt cx="658882" cy="304260"/>
          </a:xfrm>
          <a:solidFill>
            <a:srgbClr val="4F81BD"/>
          </a:solidFill>
        </p:grpSpPr>
        <p:sp>
          <p:nvSpPr>
            <p:cNvPr id="13" name="Rectangle 12"/>
            <p:cNvSpPr/>
            <p:nvPr/>
          </p:nvSpPr>
          <p:spPr>
            <a:xfrm>
              <a:off x="3124200" y="3093017"/>
              <a:ext cx="313212" cy="30372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69870" y="3093551"/>
              <a:ext cx="313212" cy="30372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46676" y="2942225"/>
            <a:ext cx="658882" cy="304260"/>
            <a:chOff x="3124200" y="3093017"/>
            <a:chExt cx="658882" cy="304260"/>
          </a:xfrm>
          <a:solidFill>
            <a:schemeClr val="accent3"/>
          </a:solidFill>
        </p:grpSpPr>
        <p:sp>
          <p:nvSpPr>
            <p:cNvPr id="18" name="Rectangle 17"/>
            <p:cNvSpPr/>
            <p:nvPr/>
          </p:nvSpPr>
          <p:spPr>
            <a:xfrm>
              <a:off x="3124200" y="3093017"/>
              <a:ext cx="313212" cy="303726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69870" y="3093551"/>
              <a:ext cx="313212" cy="303726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122491" y="4004202"/>
            <a:ext cx="1831757" cy="303726"/>
          </a:xfrm>
          <a:prstGeom prst="rect">
            <a:avLst/>
          </a:prstGeom>
          <a:solidFill>
            <a:schemeClr val="accent3"/>
          </a:solidFill>
          <a:ln>
            <a:solidFill>
              <a:srgbClr val="9BBB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BOX -&gt; </a:t>
            </a:r>
            <a:r>
              <a:rPr lang="en-GB" b="1" dirty="0" smtClean="0"/>
              <a:t>rectangle</a:t>
            </a:r>
            <a:endParaRPr lang="en-GB" b="1" dirty="0"/>
          </a:p>
        </p:txBody>
      </p:sp>
      <p:sp>
        <p:nvSpPr>
          <p:cNvPr id="21" name="Rectangle 20"/>
          <p:cNvSpPr/>
          <p:nvPr/>
        </p:nvSpPr>
        <p:spPr>
          <a:xfrm>
            <a:off x="3285182" y="4004202"/>
            <a:ext cx="1831757" cy="30372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BOX -&gt; </a:t>
            </a:r>
            <a:r>
              <a:rPr lang="en-GB" b="1" dirty="0" smtClean="0"/>
              <a:t>rectangle</a:t>
            </a:r>
            <a:endParaRPr lang="en-GB" b="1" dirty="0"/>
          </a:p>
        </p:txBody>
      </p:sp>
      <p:sp>
        <p:nvSpPr>
          <p:cNvPr id="22" name="Rectangle 21"/>
          <p:cNvSpPr/>
          <p:nvPr/>
        </p:nvSpPr>
        <p:spPr>
          <a:xfrm>
            <a:off x="5449352" y="4004739"/>
            <a:ext cx="2327728" cy="303189"/>
          </a:xfrm>
          <a:prstGeom prst="rect">
            <a:avLst/>
          </a:prstGeom>
          <a:solidFill>
            <a:schemeClr val="accent3"/>
          </a:solidFill>
          <a:ln>
            <a:solidFill>
              <a:srgbClr val="9BBB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BOX -&gt; </a:t>
            </a:r>
            <a:r>
              <a:rPr lang="en-GB" dirty="0" err="1" smtClean="0"/>
              <a:t>points_from</a:t>
            </a:r>
            <a:r>
              <a:rPr lang="en-GB" dirty="0" smtClean="0"/>
              <a:t>(…)</a:t>
            </a:r>
            <a:endParaRPr lang="en-GB" dirty="0"/>
          </a:p>
        </p:txBody>
      </p:sp>
      <p:grpSp>
        <p:nvGrpSpPr>
          <p:cNvPr id="23" name="Group 22"/>
          <p:cNvGrpSpPr/>
          <p:nvPr/>
        </p:nvGrpSpPr>
        <p:grpSpPr>
          <a:xfrm>
            <a:off x="6310559" y="4307928"/>
            <a:ext cx="658882" cy="304260"/>
            <a:chOff x="3124200" y="3093017"/>
            <a:chExt cx="658882" cy="304260"/>
          </a:xfrm>
          <a:solidFill>
            <a:schemeClr val="accent3"/>
          </a:solidFill>
        </p:grpSpPr>
        <p:sp>
          <p:nvSpPr>
            <p:cNvPr id="24" name="Rectangle 23"/>
            <p:cNvSpPr/>
            <p:nvPr/>
          </p:nvSpPr>
          <p:spPr>
            <a:xfrm>
              <a:off x="3124200" y="3093017"/>
              <a:ext cx="313212" cy="303726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69870" y="3093551"/>
              <a:ext cx="313212" cy="303726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4026818" y="4296793"/>
            <a:ext cx="313212" cy="303726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1846195" y="4296793"/>
            <a:ext cx="313212" cy="30372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1081076" y="5454348"/>
            <a:ext cx="1831757" cy="30372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rectangle</a:t>
            </a:r>
            <a:endParaRPr lang="en-GB" b="1" dirty="0"/>
          </a:p>
        </p:txBody>
      </p:sp>
      <p:sp>
        <p:nvSpPr>
          <p:cNvPr id="29" name="Rectangle 28"/>
          <p:cNvSpPr/>
          <p:nvPr/>
        </p:nvSpPr>
        <p:spPr>
          <a:xfrm>
            <a:off x="3271377" y="5454348"/>
            <a:ext cx="1831757" cy="30372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rectangle</a:t>
            </a:r>
            <a:endParaRPr lang="en-GB" b="1" dirty="0"/>
          </a:p>
        </p:txBody>
      </p:sp>
      <p:sp>
        <p:nvSpPr>
          <p:cNvPr id="30" name="Rectangle 29"/>
          <p:cNvSpPr/>
          <p:nvPr/>
        </p:nvSpPr>
        <p:spPr>
          <a:xfrm>
            <a:off x="5707892" y="5454348"/>
            <a:ext cx="1831757" cy="30372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line</a:t>
            </a:r>
            <a:endParaRPr lang="en-GB" b="1" dirty="0"/>
          </a:p>
        </p:txBody>
      </p:sp>
      <p:cxnSp>
        <p:nvCxnSpPr>
          <p:cNvPr id="31" name="Straight Arrow Connector 30"/>
          <p:cNvCxnSpPr>
            <a:stCxn id="13" idx="2"/>
            <a:endCxn id="20" idx="0"/>
          </p:cNvCxnSpPr>
          <p:nvPr/>
        </p:nvCxnSpPr>
        <p:spPr>
          <a:xfrm flipH="1">
            <a:off x="2038370" y="3246485"/>
            <a:ext cx="1601363" cy="75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2"/>
            <a:endCxn id="21" idx="0"/>
          </p:cNvCxnSpPr>
          <p:nvPr/>
        </p:nvCxnSpPr>
        <p:spPr>
          <a:xfrm>
            <a:off x="3985403" y="3247019"/>
            <a:ext cx="215658" cy="757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2"/>
            <a:endCxn id="20" idx="0"/>
          </p:cNvCxnSpPr>
          <p:nvPr/>
        </p:nvCxnSpPr>
        <p:spPr>
          <a:xfrm flipH="1">
            <a:off x="2038370" y="3245951"/>
            <a:ext cx="2564912" cy="75825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2"/>
            <a:endCxn id="22" idx="0"/>
          </p:cNvCxnSpPr>
          <p:nvPr/>
        </p:nvCxnSpPr>
        <p:spPr>
          <a:xfrm>
            <a:off x="4948952" y="3246485"/>
            <a:ext cx="1664264" cy="75825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2"/>
            <a:endCxn id="28" idx="0"/>
          </p:cNvCxnSpPr>
          <p:nvPr/>
        </p:nvCxnSpPr>
        <p:spPr>
          <a:xfrm flipH="1">
            <a:off x="1996955" y="4600519"/>
            <a:ext cx="5846" cy="85382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2"/>
            <a:endCxn id="29" idx="0"/>
          </p:cNvCxnSpPr>
          <p:nvPr/>
        </p:nvCxnSpPr>
        <p:spPr>
          <a:xfrm>
            <a:off x="4183424" y="4600519"/>
            <a:ext cx="3832" cy="853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4" idx="2"/>
            <a:endCxn id="29" idx="0"/>
          </p:cNvCxnSpPr>
          <p:nvPr/>
        </p:nvCxnSpPr>
        <p:spPr>
          <a:xfrm flipH="1">
            <a:off x="4187256" y="4611654"/>
            <a:ext cx="2279909" cy="84269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5" idx="2"/>
            <a:endCxn id="30" idx="0"/>
          </p:cNvCxnSpPr>
          <p:nvPr/>
        </p:nvCxnSpPr>
        <p:spPr>
          <a:xfrm flipH="1">
            <a:off x="6623771" y="4612188"/>
            <a:ext cx="189064" cy="84216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61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Outline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Visual </a:t>
            </a:r>
            <a:r>
              <a:rPr lang="pt-PT" dirty="0" err="1" smtClean="0">
                <a:solidFill>
                  <a:schemeClr val="bg1">
                    <a:lumMod val="65000"/>
                  </a:schemeClr>
                </a:solidFill>
              </a:rPr>
              <a:t>Languages</a:t>
            </a:r>
            <a:endParaRPr lang="pt-PT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Visual </a:t>
            </a:r>
            <a:r>
              <a:rPr lang="pt-PT" dirty="0" err="1" smtClean="0">
                <a:solidFill>
                  <a:schemeClr val="bg1">
                    <a:lumMod val="65000"/>
                  </a:schemeClr>
                </a:solidFill>
              </a:rPr>
              <a:t>Programming</a:t>
            </a:r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65000"/>
                  </a:schemeClr>
                </a:solidFill>
              </a:rPr>
              <a:t>Languages</a:t>
            </a:r>
            <a:endParaRPr lang="pt-PT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pt-PT" dirty="0" err="1" smtClean="0">
                <a:solidFill>
                  <a:schemeClr val="bg1">
                    <a:lumMod val="65000"/>
                  </a:schemeClr>
                </a:solidFill>
              </a:rPr>
              <a:t>Specification</a:t>
            </a:r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65000"/>
                  </a:schemeClr>
                </a:solidFill>
              </a:rPr>
              <a:t>Processing</a:t>
            </a:r>
            <a:endParaRPr lang="pt-PT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pt-PT" dirty="0" err="1" smtClean="0">
                <a:solidFill>
                  <a:schemeClr val="bg1">
                    <a:lumMod val="65000"/>
                  </a:schemeClr>
                </a:solidFill>
              </a:rPr>
              <a:t>Picture</a:t>
            </a:r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65000"/>
                  </a:schemeClr>
                </a:solidFill>
              </a:rPr>
              <a:t>Layout</a:t>
            </a:r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bg1">
                    <a:lumMod val="65000"/>
                  </a:schemeClr>
                </a:solidFill>
              </a:rPr>
              <a:t>Grammars</a:t>
            </a:r>
            <a:endParaRPr lang="pt-PT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PT" dirty="0" smtClean="0"/>
              <a:t>Visual </a:t>
            </a:r>
            <a:r>
              <a:rPr lang="pt-PT" dirty="0" err="1" smtClean="0"/>
              <a:t>Programming</a:t>
            </a:r>
            <a:r>
              <a:rPr lang="pt-PT" dirty="0" smtClean="0"/>
              <a:t> </a:t>
            </a:r>
            <a:r>
              <a:rPr lang="pt-PT" dirty="0" err="1" smtClean="0"/>
              <a:t>Environments</a:t>
            </a:r>
            <a:endParaRPr lang="pt-PT" dirty="0" smtClean="0"/>
          </a:p>
          <a:p>
            <a:pPr lvl="1"/>
            <a:r>
              <a:rPr lang="pt-PT" dirty="0" err="1" smtClean="0"/>
              <a:t>DEViL</a:t>
            </a:r>
            <a:endParaRPr lang="pt-PT" dirty="0" smtClean="0"/>
          </a:p>
          <a:p>
            <a:pPr lvl="2"/>
            <a:r>
              <a:rPr lang="pt-PT" dirty="0" smtClean="0"/>
              <a:t>Pros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Cons</a:t>
            </a:r>
            <a:endParaRPr lang="pt-PT" dirty="0" smtClean="0"/>
          </a:p>
          <a:p>
            <a:pPr lvl="2"/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workflow</a:t>
            </a:r>
            <a:endParaRPr lang="pt-PT" dirty="0" smtClean="0"/>
          </a:p>
          <a:p>
            <a:pPr lvl="1"/>
            <a:r>
              <a:rPr lang="pt-PT" dirty="0" err="1" smtClean="0"/>
              <a:t>Discussion</a:t>
            </a:r>
            <a:endParaRPr lang="pt-PT" dirty="0" smtClean="0"/>
          </a:p>
          <a:p>
            <a:pPr lvl="2"/>
            <a:r>
              <a:rPr lang="pt-PT" dirty="0" err="1" smtClean="0"/>
              <a:t>Automatic</a:t>
            </a:r>
            <a:r>
              <a:rPr lang="pt-PT" dirty="0" smtClean="0"/>
              <a:t> </a:t>
            </a:r>
            <a:r>
              <a:rPr lang="pt-PT" dirty="0" err="1" smtClean="0"/>
              <a:t>vs</a:t>
            </a:r>
            <a:r>
              <a:rPr lang="pt-PT" dirty="0" smtClean="0"/>
              <a:t> Manual </a:t>
            </a:r>
            <a:r>
              <a:rPr lang="pt-PT" dirty="0" err="1" smtClean="0"/>
              <a:t>generation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Visual </a:t>
            </a:r>
            <a:r>
              <a:rPr lang="pt-PT" dirty="0" err="1" smtClean="0"/>
              <a:t>Programmin</a:t>
            </a:r>
            <a:r>
              <a:rPr lang="pt-PT" dirty="0" smtClean="0"/>
              <a:t> </a:t>
            </a:r>
            <a:r>
              <a:rPr lang="pt-PT" dirty="0" err="1" smtClean="0"/>
              <a:t>Environments</a:t>
            </a:r>
            <a:endParaRPr lang="pt-PT" dirty="0" smtClean="0"/>
          </a:p>
          <a:p>
            <a:pPr lvl="1"/>
            <a:endParaRPr lang="pt-PT" dirty="0" smtClean="0"/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716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Visual </a:t>
            </a:r>
            <a:r>
              <a:rPr lang="pt-PT" dirty="0" err="1" smtClean="0"/>
              <a:t>Programming</a:t>
            </a:r>
            <a:r>
              <a:rPr lang="pt-PT" dirty="0" smtClean="0"/>
              <a:t> </a:t>
            </a:r>
            <a:r>
              <a:rPr lang="pt-PT" dirty="0" err="1" smtClean="0"/>
              <a:t>Environments</a:t>
            </a:r>
            <a:endParaRPr lang="pt-PT" sz="3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PT" dirty="0" err="1" smtClean="0">
                <a:ea typeface="ＭＳ Ｐゴシック" charset="0"/>
              </a:rPr>
              <a:t>Usually</a:t>
            </a:r>
            <a:r>
              <a:rPr lang="pt-PT" dirty="0" smtClean="0">
                <a:ea typeface="ＭＳ Ｐゴシック" charset="0"/>
              </a:rPr>
              <a:t> </a:t>
            </a:r>
            <a:r>
              <a:rPr lang="pt-PT" dirty="0">
                <a:ea typeface="ＭＳ Ｐゴシック" charset="0"/>
              </a:rPr>
              <a:t>are </a:t>
            </a:r>
            <a:r>
              <a:rPr lang="pt-PT" dirty="0" err="1">
                <a:ea typeface="ＭＳ Ｐゴシック" charset="0"/>
              </a:rPr>
              <a:t>developed</a:t>
            </a:r>
            <a:r>
              <a:rPr lang="pt-PT" dirty="0">
                <a:ea typeface="ＭＳ Ｐゴシック" charset="0"/>
              </a:rPr>
              <a:t> </a:t>
            </a:r>
            <a:r>
              <a:rPr lang="pt-PT" dirty="0" err="1">
                <a:ea typeface="ＭＳ Ｐゴシック" charset="0"/>
              </a:rPr>
              <a:t>from</a:t>
            </a:r>
            <a:r>
              <a:rPr lang="pt-PT" dirty="0">
                <a:ea typeface="ＭＳ Ｐゴシック" charset="0"/>
              </a:rPr>
              <a:t> </a:t>
            </a:r>
            <a:r>
              <a:rPr lang="pt-PT" dirty="0" err="1">
                <a:ea typeface="ＭＳ Ｐゴシック" charset="0"/>
              </a:rPr>
              <a:t>scratch</a:t>
            </a:r>
            <a:r>
              <a:rPr lang="pt-PT" dirty="0">
                <a:ea typeface="ＭＳ Ｐゴシック" charset="0"/>
              </a:rPr>
              <a:t>, </a:t>
            </a:r>
            <a:r>
              <a:rPr lang="pt-PT" dirty="0" err="1">
                <a:ea typeface="ＭＳ Ｐゴシック" charset="0"/>
              </a:rPr>
              <a:t>without</a:t>
            </a:r>
            <a:r>
              <a:rPr lang="pt-PT" dirty="0">
                <a:ea typeface="ＭＳ Ｐゴシック" charset="0"/>
              </a:rPr>
              <a:t> </a:t>
            </a:r>
            <a:r>
              <a:rPr lang="pt-PT" dirty="0" err="1">
                <a:ea typeface="ＭＳ Ｐゴシック" charset="0"/>
              </a:rPr>
              <a:t>systematization</a:t>
            </a:r>
            <a:r>
              <a:rPr lang="pt-PT" dirty="0">
                <a:ea typeface="ＭＳ Ｐゴシック" charset="0"/>
              </a:rPr>
              <a:t> ;</a:t>
            </a:r>
          </a:p>
          <a:p>
            <a:endParaRPr lang="pt-PT" dirty="0" smtClean="0">
              <a:ea typeface="ＭＳ Ｐゴシック" charset="0"/>
            </a:endParaRPr>
          </a:p>
          <a:p>
            <a:r>
              <a:rPr lang="pt-PT" dirty="0" err="1" smtClean="0">
                <a:ea typeface="ＭＳ Ｐゴシック" charset="0"/>
              </a:rPr>
              <a:t>Code</a:t>
            </a:r>
            <a:r>
              <a:rPr lang="pt-PT" dirty="0" smtClean="0">
                <a:ea typeface="ＭＳ Ｐゴシック" charset="0"/>
              </a:rPr>
              <a:t> </a:t>
            </a:r>
            <a:r>
              <a:rPr lang="pt-PT" dirty="0" err="1">
                <a:ea typeface="ＭＳ Ｐゴシック" charset="0"/>
              </a:rPr>
              <a:t>written</a:t>
            </a:r>
            <a:r>
              <a:rPr lang="pt-PT" dirty="0">
                <a:ea typeface="ＭＳ Ｐゴシック" charset="0"/>
              </a:rPr>
              <a:t> for </a:t>
            </a:r>
            <a:r>
              <a:rPr lang="pt-PT" dirty="0" err="1">
                <a:ea typeface="ＭＳ Ｐゴシック" charset="0"/>
              </a:rPr>
              <a:t>their</a:t>
            </a:r>
            <a:r>
              <a:rPr lang="pt-PT" dirty="0">
                <a:ea typeface="ＭＳ Ｐゴシック" charset="0"/>
              </a:rPr>
              <a:t> </a:t>
            </a:r>
            <a:r>
              <a:rPr lang="pt-PT" dirty="0" err="1">
                <a:ea typeface="ＭＳ Ｐゴシック" charset="0"/>
              </a:rPr>
              <a:t>development</a:t>
            </a:r>
            <a:r>
              <a:rPr lang="pt-PT" dirty="0">
                <a:ea typeface="ＭＳ Ｐゴシック" charset="0"/>
              </a:rPr>
              <a:t> </a:t>
            </a:r>
            <a:r>
              <a:rPr lang="pt-PT" dirty="0" err="1">
                <a:ea typeface="ＭＳ Ｐゴシック" charset="0"/>
              </a:rPr>
              <a:t>is</a:t>
            </a:r>
            <a:r>
              <a:rPr lang="pt-PT" dirty="0">
                <a:ea typeface="ＭＳ Ｐゴシック" charset="0"/>
              </a:rPr>
              <a:t> (</a:t>
            </a:r>
            <a:r>
              <a:rPr lang="pt-PT" dirty="0" err="1">
                <a:ea typeface="ＭＳ Ｐゴシック" charset="0"/>
              </a:rPr>
              <a:t>most</a:t>
            </a:r>
            <a:r>
              <a:rPr lang="pt-PT" dirty="0">
                <a:ea typeface="ＭＳ Ｐゴシック" charset="0"/>
              </a:rPr>
              <a:t> </a:t>
            </a:r>
            <a:r>
              <a:rPr lang="pt-PT" dirty="0" err="1">
                <a:ea typeface="ＭＳ Ｐゴシック" charset="0"/>
              </a:rPr>
              <a:t>of</a:t>
            </a:r>
            <a:r>
              <a:rPr lang="pt-PT" dirty="0">
                <a:ea typeface="ＭＳ Ｐゴシック" charset="0"/>
              </a:rPr>
              <a:t> </a:t>
            </a:r>
            <a:r>
              <a:rPr lang="pt-PT" dirty="0" err="1">
                <a:ea typeface="ＭＳ Ｐゴシック" charset="0"/>
              </a:rPr>
              <a:t>the</a:t>
            </a:r>
            <a:r>
              <a:rPr lang="pt-PT" dirty="0">
                <a:ea typeface="ＭＳ Ｐゴシック" charset="0"/>
              </a:rPr>
              <a:t> times) </a:t>
            </a:r>
            <a:r>
              <a:rPr lang="pt-PT" dirty="0" err="1">
                <a:ea typeface="ＭＳ Ｐゴシック" charset="0"/>
              </a:rPr>
              <a:t>hard</a:t>
            </a:r>
            <a:r>
              <a:rPr lang="pt-PT" dirty="0">
                <a:ea typeface="ＭＳ Ｐゴシック" charset="0"/>
              </a:rPr>
              <a:t> to </a:t>
            </a:r>
            <a:r>
              <a:rPr lang="pt-PT" dirty="0" err="1">
                <a:ea typeface="ＭＳ Ｐゴシック" charset="0"/>
              </a:rPr>
              <a:t>maintain</a:t>
            </a:r>
            <a:r>
              <a:rPr lang="pt-PT" dirty="0">
                <a:ea typeface="ＭＳ Ｐゴシック" charset="0"/>
              </a:rPr>
              <a:t>/evolve;</a:t>
            </a:r>
          </a:p>
          <a:p>
            <a:endParaRPr lang="pt-PT" dirty="0" smtClean="0">
              <a:ea typeface="ＭＳ Ｐゴシック" charset="0"/>
            </a:endParaRPr>
          </a:p>
          <a:p>
            <a:r>
              <a:rPr lang="pt-PT" dirty="0" err="1" smtClean="0">
                <a:ea typeface="ＭＳ Ｐゴシック" charset="0"/>
              </a:rPr>
              <a:t>But</a:t>
            </a:r>
            <a:r>
              <a:rPr lang="pt-PT" dirty="0" smtClean="0">
                <a:ea typeface="ＭＳ Ｐゴシック" charset="0"/>
              </a:rPr>
              <a:t> </a:t>
            </a:r>
            <a:r>
              <a:rPr lang="pt-PT" dirty="0" err="1">
                <a:ea typeface="ＭＳ Ｐゴシック" charset="0"/>
              </a:rPr>
              <a:t>the</a:t>
            </a:r>
            <a:r>
              <a:rPr lang="pt-PT" dirty="0">
                <a:ea typeface="ＭＳ Ｐゴシック" charset="0"/>
              </a:rPr>
              <a:t> </a:t>
            </a:r>
            <a:r>
              <a:rPr lang="pt-PT" dirty="0" err="1">
                <a:ea typeface="ＭＳ Ｐゴシック" charset="0"/>
              </a:rPr>
              <a:t>environments</a:t>
            </a:r>
            <a:r>
              <a:rPr lang="pt-PT" dirty="0">
                <a:ea typeface="ＭＳ Ｐゴシック" charset="0"/>
              </a:rPr>
              <a:t> are </a:t>
            </a:r>
            <a:r>
              <a:rPr lang="pt-PT" dirty="0" err="1">
                <a:ea typeface="ＭＳ Ｐゴシック" charset="0"/>
              </a:rPr>
              <a:t>efficient</a:t>
            </a:r>
            <a:r>
              <a:rPr lang="pt-PT" dirty="0">
                <a:ea typeface="ＭＳ Ｐゴシック" charset="0"/>
              </a:rPr>
              <a:t> </a:t>
            </a:r>
            <a:r>
              <a:rPr lang="pt-PT" dirty="0" err="1">
                <a:ea typeface="ＭＳ Ｐゴシック" charset="0"/>
              </a:rPr>
              <a:t>and</a:t>
            </a:r>
            <a:r>
              <a:rPr lang="pt-PT" dirty="0">
                <a:ea typeface="ＭＳ Ｐゴシック" charset="0"/>
              </a:rPr>
              <a:t> </a:t>
            </a:r>
            <a:r>
              <a:rPr lang="pt-PT" dirty="0" err="1">
                <a:ea typeface="ＭＳ Ｐゴシック" charset="0"/>
              </a:rPr>
              <a:t>support</a:t>
            </a:r>
            <a:r>
              <a:rPr lang="pt-PT" dirty="0">
                <a:ea typeface="ＭＳ Ｐゴシック" charset="0"/>
              </a:rPr>
              <a:t> </a:t>
            </a:r>
            <a:r>
              <a:rPr lang="pt-PT" dirty="0" err="1">
                <a:ea typeface="ＭＳ Ｐゴシック" charset="0"/>
              </a:rPr>
              <a:t>large</a:t>
            </a:r>
            <a:r>
              <a:rPr lang="pt-PT" dirty="0">
                <a:ea typeface="ＭＳ Ｐゴシック" charset="0"/>
              </a:rPr>
              <a:t> </a:t>
            </a:r>
            <a:r>
              <a:rPr lang="pt-PT" dirty="0" err="1">
                <a:ea typeface="ＭＳ Ｐゴシック" charset="0"/>
              </a:rPr>
              <a:t>scale</a:t>
            </a:r>
            <a:r>
              <a:rPr lang="pt-PT" dirty="0">
                <a:ea typeface="ＭＳ Ｐゴシック" charset="0"/>
              </a:rPr>
              <a:t> </a:t>
            </a:r>
            <a:r>
              <a:rPr lang="pt-PT" dirty="0" err="1">
                <a:ea typeface="ＭＳ Ｐゴシック" charset="0"/>
              </a:rPr>
              <a:t>specifications</a:t>
            </a:r>
            <a:r>
              <a:rPr lang="pt-PT" dirty="0">
                <a:ea typeface="ＭＳ Ｐゴシック" charset="0"/>
              </a:rPr>
              <a:t>.</a:t>
            </a:r>
          </a:p>
          <a:p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33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Visual </a:t>
            </a:r>
            <a:r>
              <a:rPr lang="pt-PT" dirty="0" err="1" smtClean="0"/>
              <a:t>Programming</a:t>
            </a:r>
            <a:r>
              <a:rPr lang="pt-PT" dirty="0" smtClean="0"/>
              <a:t> </a:t>
            </a:r>
            <a:r>
              <a:rPr lang="pt-PT" dirty="0" err="1" smtClean="0"/>
              <a:t>Environments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sz="3300" dirty="0" err="1" smtClean="0">
                <a:solidFill>
                  <a:srgbClr val="A6A6A6"/>
                </a:solidFill>
              </a:rPr>
              <a:t>Generators</a:t>
            </a:r>
            <a:endParaRPr lang="pt-PT" sz="3300" dirty="0">
              <a:solidFill>
                <a:srgbClr val="A6A6A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pic>
        <p:nvPicPr>
          <p:cNvPr id="11" name="Picture 10" descr="exemplof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29" y="1445250"/>
            <a:ext cx="4341150" cy="2378390"/>
          </a:xfrm>
          <a:prstGeom prst="rect">
            <a:avLst/>
          </a:prstGeom>
        </p:spPr>
      </p:pic>
      <p:pic>
        <p:nvPicPr>
          <p:cNvPr id="12" name="Picture 11" descr="exemploTig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752" y="1417638"/>
            <a:ext cx="4049048" cy="2539432"/>
          </a:xfrm>
          <a:prstGeom prst="rect">
            <a:avLst/>
          </a:prstGeom>
        </p:spPr>
      </p:pic>
      <p:pic>
        <p:nvPicPr>
          <p:cNvPr id="13" name="Picture 12" descr="FlowNe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53" y="3947893"/>
            <a:ext cx="4423557" cy="25163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1629" y="3878862"/>
            <a:ext cx="883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VLDesk</a:t>
            </a:r>
            <a:endParaRPr lang="en-GB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23450" y="39742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Tiger</a:t>
            </a:r>
            <a:endParaRPr lang="en-GB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580810" y="5987018"/>
            <a:ext cx="73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DEViL</a:t>
            </a:r>
            <a:endParaRPr lang="en-GB" b="1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864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DEViL</a:t>
            </a:r>
            <a:r>
              <a:rPr lang="pt-PT" dirty="0" smtClean="0"/>
              <a:t>: </a:t>
            </a:r>
            <a:r>
              <a:rPr lang="pt-PT" sz="2800" dirty="0" err="1" smtClean="0"/>
              <a:t>Development</a:t>
            </a:r>
            <a:r>
              <a:rPr lang="pt-PT" sz="2800" dirty="0" smtClean="0"/>
              <a:t> </a:t>
            </a:r>
            <a:r>
              <a:rPr lang="pt-PT" sz="2800" dirty="0" err="1" smtClean="0"/>
              <a:t>Environment</a:t>
            </a:r>
            <a:r>
              <a:rPr lang="pt-PT" sz="2800" dirty="0" smtClean="0"/>
              <a:t> for Visual </a:t>
            </a:r>
            <a:r>
              <a:rPr lang="pt-PT" sz="2800" dirty="0" err="1" smtClean="0"/>
              <a:t>Languages</a:t>
            </a:r>
            <a:endParaRPr lang="pt-PT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4343400" y="2362200"/>
            <a:ext cx="3657600" cy="3886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pt-PT" dirty="0" err="1">
                <a:ea typeface="ＭＳ Ｐゴシック" charset="0"/>
                <a:cs typeface="ＭＳ Ｐゴシック" charset="0"/>
              </a:rPr>
              <a:t>Complex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Installation</a:t>
            </a:r>
            <a:r>
              <a:rPr lang="pt-PT" dirty="0" smtClean="0">
                <a:ea typeface="ＭＳ Ｐゴシック" charset="0"/>
                <a:cs typeface="ＭＳ Ｐゴシック" charset="0"/>
              </a:rPr>
              <a:t>;</a:t>
            </a:r>
          </a:p>
          <a:p>
            <a:r>
              <a:rPr lang="pt-PT" dirty="0" smtClean="0">
                <a:ea typeface="ＭＳ Ｐゴシック" charset="0"/>
                <a:cs typeface="ＭＳ Ｐゴシック" charset="0"/>
              </a:rPr>
              <a:t>Disperse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documen-tation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and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written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in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German</a:t>
            </a:r>
            <a:r>
              <a:rPr lang="pt-PT" dirty="0" smtClean="0">
                <a:ea typeface="ＭＳ Ｐゴシック" charset="0"/>
                <a:cs typeface="ＭＳ Ｐゴシック" charset="0"/>
              </a:rPr>
              <a:t>;</a:t>
            </a:r>
          </a:p>
          <a:p>
            <a:r>
              <a:rPr lang="pt-PT" dirty="0" err="1">
                <a:ea typeface="ＭＳ Ｐゴシック" charset="0"/>
                <a:cs typeface="ＭＳ Ｐゴシック" charset="0"/>
              </a:rPr>
              <a:t>G</a:t>
            </a:r>
            <a:r>
              <a:rPr lang="pt-PT" dirty="0" err="1" smtClean="0">
                <a:ea typeface="ＭＳ Ｐゴシック" charset="0"/>
                <a:cs typeface="ＭＳ Ｐゴシック" charset="0"/>
              </a:rPr>
              <a:t>enerated</a:t>
            </a:r>
            <a:r>
              <a:rPr lang="pt-PT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pt-PT" dirty="0">
                <a:ea typeface="ＭＳ Ｐゴシック" charset="0"/>
                <a:cs typeface="ＭＳ Ｐゴシック" charset="0"/>
              </a:rPr>
              <a:t>Editor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is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only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compatible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with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the</a:t>
            </a:r>
            <a:r>
              <a:rPr lang="pt-PT" dirty="0">
                <a:ea typeface="ＭＳ Ｐゴシック" charset="0"/>
                <a:cs typeface="ＭＳ Ｐゴシック" charset="0"/>
              </a:rPr>
              <a:t> SO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where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it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was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developed</a:t>
            </a:r>
            <a:r>
              <a:rPr lang="pt-PT" dirty="0">
                <a:ea typeface="ＭＳ Ｐゴシック" charset="0"/>
                <a:cs typeface="ＭＳ Ｐゴシック" charset="0"/>
              </a:rPr>
              <a:t>; </a:t>
            </a:r>
          </a:p>
        </p:txBody>
      </p:sp>
      <p:sp>
        <p:nvSpPr>
          <p:cNvPr id="7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pt-PT" dirty="0" err="1">
                <a:ea typeface="ＭＳ Ｐゴシック" charset="0"/>
                <a:cs typeface="ＭＳ Ｐゴシック" charset="0"/>
              </a:rPr>
              <a:t>Very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good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support</a:t>
            </a:r>
            <a:r>
              <a:rPr lang="pt-PT" dirty="0" smtClean="0">
                <a:ea typeface="ＭＳ Ｐゴシック" charset="0"/>
                <a:cs typeface="ＭＳ Ｐゴシック" charset="0"/>
              </a:rPr>
              <a:t>;</a:t>
            </a:r>
          </a:p>
          <a:p>
            <a:r>
              <a:rPr lang="pt-PT" dirty="0" err="1" smtClean="0">
                <a:ea typeface="ＭＳ Ｐゴシック" charset="0"/>
                <a:cs typeface="ＭＳ Ｐゴシック" charset="0"/>
              </a:rPr>
              <a:t>Many</a:t>
            </a:r>
            <a:r>
              <a:rPr lang="pt-PT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examples</a:t>
            </a:r>
            <a:r>
              <a:rPr lang="pt-PT" dirty="0">
                <a:ea typeface="ＭＳ Ｐゴシック" charset="0"/>
                <a:cs typeface="ＭＳ Ｐゴシック" charset="0"/>
              </a:rPr>
              <a:t>,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addressing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several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DEViL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features</a:t>
            </a:r>
            <a:r>
              <a:rPr lang="pt-PT" dirty="0" smtClean="0">
                <a:ea typeface="ＭＳ Ｐゴシック" charset="0"/>
                <a:cs typeface="ＭＳ Ｐゴシック" charset="0"/>
              </a:rPr>
              <a:t>;</a:t>
            </a:r>
          </a:p>
          <a:p>
            <a:r>
              <a:rPr lang="pt-PT" dirty="0" err="1" smtClean="0">
                <a:ea typeface="ＭＳ Ｐゴシック" charset="0"/>
                <a:cs typeface="ＭＳ Ｐゴシック" charset="0"/>
              </a:rPr>
              <a:t>Exists</a:t>
            </a:r>
            <a:r>
              <a:rPr lang="pt-PT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pt-PT" dirty="0">
                <a:ea typeface="ＭＳ Ｐゴシック" charset="0"/>
                <a:cs typeface="ＭＳ Ｐゴシック" charset="0"/>
              </a:rPr>
              <a:t>for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MacOS</a:t>
            </a:r>
            <a:r>
              <a:rPr lang="pt-PT" dirty="0">
                <a:ea typeface="ＭＳ Ｐゴシック" charset="0"/>
                <a:cs typeface="ＭＳ Ｐゴシック" charset="0"/>
              </a:rPr>
              <a:t>, Windows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and</a:t>
            </a:r>
            <a:r>
              <a:rPr lang="pt-PT" dirty="0">
                <a:ea typeface="ＭＳ Ｐゴシック" charset="0"/>
                <a:cs typeface="ＭＳ Ｐゴシック" charset="0"/>
              </a:rPr>
              <a:t> Linux</a:t>
            </a:r>
            <a:r>
              <a:rPr lang="pt-PT" dirty="0" smtClean="0">
                <a:ea typeface="ＭＳ Ｐゴシック" charset="0"/>
                <a:cs typeface="ＭＳ Ｐゴシック" charset="0"/>
              </a:rPr>
              <a:t>;</a:t>
            </a:r>
          </a:p>
          <a:p>
            <a:r>
              <a:rPr lang="pt-PT" dirty="0" err="1" smtClean="0">
                <a:ea typeface="ＭＳ Ｐゴシック" charset="0"/>
                <a:cs typeface="ＭＳ Ｐゴシック" charset="0"/>
              </a:rPr>
              <a:t>Allows</a:t>
            </a:r>
            <a:r>
              <a:rPr lang="pt-PT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programmers</a:t>
            </a:r>
            <a:r>
              <a:rPr lang="pt-PT" dirty="0">
                <a:ea typeface="ＭＳ Ｐゴシック" charset="0"/>
                <a:cs typeface="ＭＳ Ｐゴシック" charset="0"/>
              </a:rPr>
              <a:t> to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extend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capabilities</a:t>
            </a:r>
            <a:r>
              <a:rPr lang="pt-PT" dirty="0"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9" name="Text Placeholder 9"/>
          <p:cNvSpPr txBox="1">
            <a:spLocks/>
          </p:cNvSpPr>
          <p:nvPr/>
        </p:nvSpPr>
        <p:spPr>
          <a:xfrm>
            <a:off x="4471988" y="1703388"/>
            <a:ext cx="3657600" cy="6588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 err="1" smtClean="0">
                <a:solidFill>
                  <a:srgbClr val="FF0000"/>
                </a:solidFill>
                <a:latin typeface="Century Schoolbook" charset="0"/>
                <a:ea typeface="ＭＳ Ｐゴシック" charset="0"/>
                <a:cs typeface="ＭＳ Ｐゴシック" charset="0"/>
              </a:rPr>
              <a:t>Cons</a:t>
            </a:r>
            <a:endParaRPr lang="pt-PT" dirty="0">
              <a:solidFill>
                <a:srgbClr val="FF0000"/>
              </a:solidFill>
              <a:latin typeface="Century Schoolboo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10"/>
          <p:cNvSpPr txBox="1">
            <a:spLocks/>
          </p:cNvSpPr>
          <p:nvPr/>
        </p:nvSpPr>
        <p:spPr>
          <a:xfrm>
            <a:off x="457200" y="1703388"/>
            <a:ext cx="3657600" cy="658812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 smtClean="0">
                <a:solidFill>
                  <a:srgbClr val="008000"/>
                </a:solidFill>
                <a:latin typeface="Century Schoolbook" charset="0"/>
                <a:ea typeface="ＭＳ Ｐゴシック" charset="0"/>
                <a:cs typeface="ＭＳ Ｐゴシック" charset="0"/>
              </a:rPr>
              <a:t>Pros</a:t>
            </a:r>
            <a:endParaRPr lang="pt-PT" dirty="0">
              <a:solidFill>
                <a:srgbClr val="008000"/>
              </a:solidFill>
              <a:latin typeface="Century Schoolboo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305413" y="67233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4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Outline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 smtClean="0"/>
              <a:t>Visual </a:t>
            </a:r>
            <a:r>
              <a:rPr lang="pt-PT" dirty="0" err="1" smtClean="0"/>
              <a:t>Languages</a:t>
            </a:r>
            <a:endParaRPr lang="pt-PT" dirty="0" smtClean="0"/>
          </a:p>
          <a:p>
            <a:r>
              <a:rPr lang="pt-PT" dirty="0" smtClean="0"/>
              <a:t>Visual </a:t>
            </a:r>
            <a:r>
              <a:rPr lang="pt-PT" dirty="0" err="1" smtClean="0"/>
              <a:t>Programming</a:t>
            </a:r>
            <a:r>
              <a:rPr lang="pt-PT" dirty="0" smtClean="0"/>
              <a:t> </a:t>
            </a:r>
            <a:r>
              <a:rPr lang="pt-PT" dirty="0" err="1" smtClean="0"/>
              <a:t>Languages</a:t>
            </a:r>
            <a:endParaRPr lang="pt-PT" dirty="0" smtClean="0"/>
          </a:p>
          <a:p>
            <a:pPr lvl="1"/>
            <a:r>
              <a:rPr lang="pt-PT" dirty="0" err="1" smtClean="0"/>
              <a:t>Specification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Processing</a:t>
            </a:r>
            <a:endParaRPr lang="pt-PT" dirty="0" smtClean="0"/>
          </a:p>
          <a:p>
            <a:pPr lvl="2"/>
            <a:r>
              <a:rPr lang="pt-PT" dirty="0" err="1" smtClean="0"/>
              <a:t>Picture</a:t>
            </a:r>
            <a:r>
              <a:rPr lang="pt-PT" dirty="0" smtClean="0"/>
              <a:t> </a:t>
            </a:r>
            <a:r>
              <a:rPr lang="pt-PT" dirty="0" err="1" smtClean="0"/>
              <a:t>Layout</a:t>
            </a:r>
            <a:r>
              <a:rPr lang="pt-PT" dirty="0" smtClean="0"/>
              <a:t> </a:t>
            </a:r>
            <a:r>
              <a:rPr lang="pt-PT" dirty="0" err="1" smtClean="0"/>
              <a:t>Grammars</a:t>
            </a:r>
            <a:endParaRPr lang="pt-PT" dirty="0" smtClean="0"/>
          </a:p>
          <a:p>
            <a:r>
              <a:rPr lang="pt-PT" dirty="0" smtClean="0"/>
              <a:t>Visual </a:t>
            </a:r>
            <a:r>
              <a:rPr lang="pt-PT" dirty="0" err="1" smtClean="0"/>
              <a:t>Programming</a:t>
            </a:r>
            <a:r>
              <a:rPr lang="pt-PT" dirty="0" smtClean="0"/>
              <a:t> </a:t>
            </a:r>
            <a:r>
              <a:rPr lang="pt-PT" dirty="0" err="1" smtClean="0"/>
              <a:t>Environments</a:t>
            </a:r>
            <a:endParaRPr lang="pt-PT" dirty="0" smtClean="0"/>
          </a:p>
          <a:p>
            <a:pPr lvl="1"/>
            <a:r>
              <a:rPr lang="pt-PT" dirty="0" err="1" smtClean="0"/>
              <a:t>DEViL</a:t>
            </a:r>
            <a:endParaRPr lang="pt-PT" dirty="0" smtClean="0"/>
          </a:p>
          <a:p>
            <a:pPr lvl="2"/>
            <a:r>
              <a:rPr lang="pt-PT" dirty="0" smtClean="0"/>
              <a:t>Pros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Cons</a:t>
            </a:r>
            <a:endParaRPr lang="pt-PT" dirty="0" smtClean="0"/>
          </a:p>
          <a:p>
            <a:pPr lvl="2"/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workflow</a:t>
            </a:r>
            <a:endParaRPr lang="pt-PT" dirty="0" smtClean="0"/>
          </a:p>
          <a:p>
            <a:pPr lvl="1"/>
            <a:r>
              <a:rPr lang="pt-PT" dirty="0" err="1" smtClean="0"/>
              <a:t>Discussion</a:t>
            </a:r>
            <a:endParaRPr lang="pt-PT" dirty="0" smtClean="0"/>
          </a:p>
          <a:p>
            <a:pPr lvl="2"/>
            <a:r>
              <a:rPr lang="pt-PT" dirty="0" err="1" smtClean="0"/>
              <a:t>Automatic</a:t>
            </a:r>
            <a:r>
              <a:rPr lang="pt-PT" dirty="0" smtClean="0"/>
              <a:t> </a:t>
            </a:r>
            <a:r>
              <a:rPr lang="pt-PT" dirty="0" err="1" smtClean="0"/>
              <a:t>vs</a:t>
            </a:r>
            <a:r>
              <a:rPr lang="pt-PT" dirty="0" smtClean="0"/>
              <a:t> Manual </a:t>
            </a:r>
            <a:r>
              <a:rPr lang="pt-PT" dirty="0" err="1" smtClean="0"/>
              <a:t>generation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Visual </a:t>
            </a:r>
            <a:r>
              <a:rPr lang="pt-PT" dirty="0" err="1" smtClean="0"/>
              <a:t>Programming</a:t>
            </a:r>
            <a:r>
              <a:rPr lang="pt-PT" dirty="0" smtClean="0"/>
              <a:t> </a:t>
            </a:r>
            <a:r>
              <a:rPr lang="pt-PT" dirty="0" err="1" smtClean="0"/>
              <a:t>Environments</a:t>
            </a:r>
            <a:endParaRPr lang="pt-PT" dirty="0" smtClean="0"/>
          </a:p>
          <a:p>
            <a:pPr lvl="1"/>
            <a:endParaRPr lang="pt-PT" dirty="0" smtClean="0"/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60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pt-PT" sz="4000" dirty="0" err="1"/>
              <a:t>DEViL</a:t>
            </a:r>
            <a:r>
              <a:rPr lang="pt-PT" sz="4000" dirty="0"/>
              <a:t>: </a:t>
            </a:r>
            <a:r>
              <a:rPr lang="pt-PT" sz="2500" dirty="0" err="1"/>
              <a:t>Development</a:t>
            </a:r>
            <a:r>
              <a:rPr lang="pt-PT" sz="2500" dirty="0"/>
              <a:t> </a:t>
            </a:r>
            <a:r>
              <a:rPr lang="pt-PT" sz="2500" dirty="0" err="1"/>
              <a:t>Environment</a:t>
            </a:r>
            <a:r>
              <a:rPr lang="pt-PT" sz="2500" dirty="0"/>
              <a:t> for Visual </a:t>
            </a:r>
            <a:r>
              <a:rPr lang="pt-PT" sz="2500" dirty="0" err="1" smtClean="0"/>
              <a:t>Languages</a:t>
            </a:r>
            <a:r>
              <a:rPr lang="pt-PT" sz="2500" dirty="0" smtClean="0"/>
              <a:t/>
            </a:r>
            <a:br>
              <a:rPr lang="pt-PT" sz="2500" dirty="0" smtClean="0"/>
            </a:br>
            <a:r>
              <a:rPr lang="pt-PT" sz="2500" dirty="0" err="1" smtClean="0">
                <a:solidFill>
                  <a:srgbClr val="A6A6A6"/>
                </a:solidFill>
              </a:rPr>
              <a:t>Workflow</a:t>
            </a:r>
            <a:endParaRPr lang="pt-PT" sz="2500" cap="none" dirty="0">
              <a:solidFill>
                <a:srgbClr val="A6A6A6"/>
              </a:solidFill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457200" y="2971800"/>
          <a:ext cx="74676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9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eaLnBrk="1" hangingPunct="1"/>
            <a:r>
              <a:rPr lang="pt-PT" sz="4000" cap="none" dirty="0" err="1" smtClean="0">
                <a:ea typeface="ＭＳ Ｐゴシック" charset="0"/>
                <a:cs typeface="ＭＳ Ｐゴシック" charset="0"/>
              </a:rPr>
              <a:t>Attribute</a:t>
            </a:r>
            <a:r>
              <a:rPr lang="pt-PT" sz="4000" cap="none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pt-PT" sz="4000" cap="none" dirty="0" err="1" smtClean="0">
                <a:ea typeface="ＭＳ Ｐゴシック" charset="0"/>
                <a:cs typeface="ＭＳ Ｐゴシック" charset="0"/>
              </a:rPr>
              <a:t>Grammar</a:t>
            </a:r>
            <a:endParaRPr lang="pt-PT" sz="4000" cap="none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133850"/>
          </a:xfrm>
        </p:spPr>
        <p:txBody>
          <a:bodyPr>
            <a:normAutofit lnSpcReduction="10000"/>
          </a:bodyPr>
          <a:lstStyle/>
          <a:p>
            <a:pPr eaLnBrk="1" hangingPunct="1"/>
            <a:endParaRPr lang="pt-PT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pt-PT" dirty="0">
                <a:ea typeface="ＭＳ Ｐゴシック" charset="0"/>
                <a:cs typeface="ＭＳ Ｐゴシック" charset="0"/>
              </a:rPr>
              <a:t>Modular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definition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of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symbols</a:t>
            </a:r>
            <a:r>
              <a:rPr lang="pt-PT" dirty="0">
                <a:ea typeface="ＭＳ Ｐゴシック" charset="0"/>
                <a:cs typeface="ＭＳ Ｐゴシック" charset="0"/>
              </a:rPr>
              <a:t>;</a:t>
            </a:r>
          </a:p>
          <a:p>
            <a:pPr eaLnBrk="1" hangingPunct="1"/>
            <a:r>
              <a:rPr lang="pt-PT" dirty="0" err="1">
                <a:ea typeface="ＭＳ Ｐゴシック" charset="0"/>
                <a:cs typeface="ＭＳ Ｐゴシック" charset="0"/>
              </a:rPr>
              <a:t>Object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Oriented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Approach</a:t>
            </a:r>
            <a:r>
              <a:rPr lang="pt-PT" dirty="0"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/>
            <a:r>
              <a:rPr lang="pt-PT" dirty="0" err="1">
                <a:solidFill>
                  <a:schemeClr val="accent1"/>
                </a:solidFill>
                <a:ea typeface="ＭＳ Ｐゴシック" charset="0"/>
              </a:rPr>
              <a:t>Grammar</a:t>
            </a:r>
            <a:r>
              <a:rPr lang="pt-PT" dirty="0">
                <a:solidFill>
                  <a:schemeClr val="accent1"/>
                </a:solidFill>
                <a:ea typeface="ＭＳ Ｐゴシック" charset="0"/>
              </a:rPr>
              <a:t> </a:t>
            </a:r>
            <a:r>
              <a:rPr lang="pt-PT" dirty="0" err="1">
                <a:solidFill>
                  <a:schemeClr val="accent1"/>
                </a:solidFill>
                <a:ea typeface="ＭＳ Ｐゴシック" charset="0"/>
              </a:rPr>
              <a:t>symbols</a:t>
            </a:r>
            <a:r>
              <a:rPr lang="pt-PT" dirty="0">
                <a:solidFill>
                  <a:schemeClr val="accent1"/>
                </a:solidFill>
                <a:ea typeface="ＭＳ Ｐゴシック" charset="0"/>
              </a:rPr>
              <a:t> can </a:t>
            </a:r>
            <a:r>
              <a:rPr lang="pt-PT" dirty="0" err="1">
                <a:solidFill>
                  <a:schemeClr val="accent1"/>
                </a:solidFill>
                <a:ea typeface="ＭＳ Ｐゴシック" charset="0"/>
              </a:rPr>
              <a:t>be</a:t>
            </a:r>
            <a:r>
              <a:rPr lang="pt-PT" dirty="0">
                <a:solidFill>
                  <a:schemeClr val="accent1"/>
                </a:solidFill>
                <a:ea typeface="ＭＳ Ｐゴシック" charset="0"/>
              </a:rPr>
              <a:t> </a:t>
            </a:r>
            <a:r>
              <a:rPr lang="pt-PT" dirty="0" err="1">
                <a:solidFill>
                  <a:schemeClr val="accent1"/>
                </a:solidFill>
                <a:ea typeface="ＭＳ Ｐゴシック" charset="0"/>
              </a:rPr>
              <a:t>seen</a:t>
            </a:r>
            <a:r>
              <a:rPr lang="pt-PT" dirty="0">
                <a:solidFill>
                  <a:schemeClr val="accent1"/>
                </a:solidFill>
                <a:ea typeface="ＭＳ Ｐゴシック" charset="0"/>
              </a:rPr>
              <a:t> as classes;</a:t>
            </a:r>
          </a:p>
          <a:p>
            <a:pPr lvl="1" eaLnBrk="1" hangingPunct="1"/>
            <a:r>
              <a:rPr lang="pt-PT" dirty="0" err="1">
                <a:solidFill>
                  <a:schemeClr val="accent1"/>
                </a:solidFill>
                <a:ea typeface="ＭＳ Ｐゴシック" charset="0"/>
              </a:rPr>
              <a:t>Symbol</a:t>
            </a:r>
            <a:r>
              <a:rPr lang="pt-PT" dirty="0">
                <a:solidFill>
                  <a:schemeClr val="accent1"/>
                </a:solidFill>
                <a:ea typeface="ＭＳ Ｐゴシック" charset="0"/>
              </a:rPr>
              <a:t> </a:t>
            </a:r>
            <a:r>
              <a:rPr lang="pt-PT" dirty="0" err="1">
                <a:solidFill>
                  <a:schemeClr val="accent1"/>
                </a:solidFill>
                <a:ea typeface="ＭＳ Ｐゴシック" charset="0"/>
              </a:rPr>
              <a:t>attributes</a:t>
            </a:r>
            <a:r>
              <a:rPr lang="pt-PT" dirty="0">
                <a:solidFill>
                  <a:schemeClr val="accent1"/>
                </a:solidFill>
                <a:ea typeface="ＭＳ Ｐゴシック" charset="0"/>
              </a:rPr>
              <a:t> can </a:t>
            </a:r>
            <a:r>
              <a:rPr lang="pt-PT" dirty="0" err="1">
                <a:solidFill>
                  <a:schemeClr val="accent1"/>
                </a:solidFill>
                <a:ea typeface="ＭＳ Ｐゴシック" charset="0"/>
              </a:rPr>
              <a:t>be</a:t>
            </a:r>
            <a:r>
              <a:rPr lang="pt-PT" dirty="0">
                <a:solidFill>
                  <a:schemeClr val="accent1"/>
                </a:solidFill>
                <a:ea typeface="ＭＳ Ｐゴシック" charset="0"/>
              </a:rPr>
              <a:t> </a:t>
            </a:r>
            <a:r>
              <a:rPr lang="pt-PT" dirty="0" err="1">
                <a:solidFill>
                  <a:schemeClr val="accent1"/>
                </a:solidFill>
                <a:ea typeface="ＭＳ Ｐゴシック" charset="0"/>
              </a:rPr>
              <a:t>seen</a:t>
            </a:r>
            <a:r>
              <a:rPr lang="pt-PT" dirty="0">
                <a:solidFill>
                  <a:schemeClr val="accent1"/>
                </a:solidFill>
                <a:ea typeface="ＭＳ Ｐゴシック" charset="0"/>
              </a:rPr>
              <a:t> as </a:t>
            </a:r>
            <a:r>
              <a:rPr lang="pt-PT" dirty="0" err="1">
                <a:solidFill>
                  <a:schemeClr val="accent1"/>
                </a:solidFill>
                <a:ea typeface="ＭＳ Ｐゴシック" charset="0"/>
              </a:rPr>
              <a:t>class</a:t>
            </a:r>
            <a:r>
              <a:rPr lang="pt-PT" dirty="0">
                <a:solidFill>
                  <a:schemeClr val="accent1"/>
                </a:solidFill>
                <a:ea typeface="ＭＳ Ｐゴシック" charset="0"/>
              </a:rPr>
              <a:t> </a:t>
            </a:r>
            <a:r>
              <a:rPr lang="pt-PT" dirty="0" err="1">
                <a:solidFill>
                  <a:schemeClr val="accent1"/>
                </a:solidFill>
                <a:ea typeface="ＭＳ Ｐゴシック" charset="0"/>
              </a:rPr>
              <a:t>attributes</a:t>
            </a:r>
            <a:r>
              <a:rPr lang="pt-PT" dirty="0">
                <a:solidFill>
                  <a:schemeClr val="accent1"/>
                </a:solidFill>
                <a:ea typeface="ＭＳ Ｐゴシック" charset="0"/>
              </a:rPr>
              <a:t>.</a:t>
            </a:r>
          </a:p>
          <a:p>
            <a:pPr eaLnBrk="1" hangingPunct="1"/>
            <a:r>
              <a:rPr lang="pt-PT" dirty="0" err="1">
                <a:ea typeface="ＭＳ Ｐゴシック" charset="0"/>
                <a:cs typeface="ＭＳ Ｐゴシック" charset="0"/>
              </a:rPr>
              <a:t>Syntax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is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defined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by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relations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between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the</a:t>
            </a:r>
            <a:r>
              <a:rPr lang="pt-PT" dirty="0">
                <a:ea typeface="ＭＳ Ｐゴシック" charset="0"/>
                <a:cs typeface="ＭＳ Ｐゴシック" charset="0"/>
              </a:rPr>
              <a:t> classes;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45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8" descr="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213" y="0"/>
            <a:ext cx="90916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4800" y="157862"/>
            <a:ext cx="3188775" cy="4462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2300" dirty="0" err="1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ＭＳ Ｐゴシック" pitchFamily="-65" charset="-128"/>
                <a:cs typeface="ＭＳ Ｐゴシック" pitchFamily="-65" charset="-128"/>
              </a:rPr>
              <a:t>Model</a:t>
            </a:r>
            <a:r>
              <a:rPr lang="pt-PT" sz="2300" dirty="0">
                <a:ln>
                  <a:solidFill>
                    <a:schemeClr val="bg1">
                      <a:lumMod val="75000"/>
                    </a:schemeClr>
                  </a:solidFill>
                </a:ln>
                <a:latin typeface="+mj-lt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pt-PT" sz="2300" dirty="0" err="1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ＭＳ Ｐゴシック" pitchFamily="-65" charset="-128"/>
                <a:cs typeface="ＭＳ Ｐゴシック" pitchFamily="-65" charset="-128"/>
              </a:rPr>
              <a:t>Representation</a:t>
            </a:r>
            <a:endParaRPr lang="pt-PT" sz="2300" dirty="0">
              <a:ln>
                <a:solidFill>
                  <a:schemeClr val="bg1">
                    <a:lumMod val="75000"/>
                  </a:schemeClr>
                </a:solidFill>
              </a:ln>
              <a:latin typeface="+mj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3469" y="3200400"/>
            <a:ext cx="4669731" cy="17543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800">
                <a:solidFill>
                  <a:srgbClr val="000000"/>
                </a:solidFill>
                <a:latin typeface="Bank Gothic" charset="0"/>
                <a:cs typeface="Bank Gothic" charset="0"/>
              </a:rPr>
              <a:t>CLASS Root {</a:t>
            </a:r>
          </a:p>
          <a:p>
            <a:pPr eaLnBrk="1" hangingPunct="1"/>
            <a:r>
              <a:rPr lang="pt-PT" sz="1800">
                <a:solidFill>
                  <a:srgbClr val="000000"/>
                </a:solidFill>
                <a:latin typeface="Bank Gothic" charset="0"/>
                <a:cs typeface="Bank Gothic" charset="0"/>
              </a:rPr>
              <a:t>	  name: VAL VLString;</a:t>
            </a:r>
          </a:p>
          <a:p>
            <a:pPr eaLnBrk="1" hangingPunct="1"/>
            <a:r>
              <a:rPr lang="pt-PT" sz="1800">
                <a:solidFill>
                  <a:srgbClr val="000000"/>
                </a:solidFill>
                <a:latin typeface="Bank Gothic" charset="0"/>
                <a:cs typeface="Bank Gothic" charset="0"/>
              </a:rPr>
              <a:t>       semprods: SUB Semprod*;</a:t>
            </a:r>
          </a:p>
          <a:p>
            <a:pPr eaLnBrk="1" hangingPunct="1"/>
            <a:r>
              <a:rPr lang="pt-PT" sz="1800">
                <a:solidFill>
                  <a:srgbClr val="000000"/>
                </a:solidFill>
                <a:latin typeface="Bank Gothic" charset="0"/>
                <a:cs typeface="Bank Gothic" charset="0"/>
              </a:rPr>
              <a:t>	  definitions: SUB Definitions!;</a:t>
            </a:r>
          </a:p>
          <a:p>
            <a:pPr eaLnBrk="1" hangingPunct="1"/>
            <a:r>
              <a:rPr lang="pt-PT" sz="1800">
                <a:solidFill>
                  <a:srgbClr val="000000"/>
                </a:solidFill>
                <a:latin typeface="Bank Gothic" charset="0"/>
                <a:cs typeface="Bank Gothic" charset="0"/>
              </a:rPr>
              <a:t>	  library: SUB Library?;</a:t>
            </a:r>
          </a:p>
          <a:p>
            <a:pPr eaLnBrk="1" hangingPunct="1"/>
            <a:r>
              <a:rPr lang="pt-PT" sz="1800">
                <a:solidFill>
                  <a:srgbClr val="000000"/>
                </a:solidFill>
                <a:latin typeface="Bank Gothic" charset="0"/>
                <a:cs typeface="Bank Gothic" charset="0"/>
              </a:rPr>
              <a:t>}</a:t>
            </a:r>
          </a:p>
          <a:p>
            <a:pPr eaLnBrk="1" hangingPunct="1"/>
            <a:endParaRPr lang="pt-PT" sz="1800">
              <a:solidFill>
                <a:srgbClr val="000000"/>
              </a:solidFill>
              <a:latin typeface="Century Schoolbook" charset="0"/>
            </a:endParaRPr>
          </a:p>
        </p:txBody>
      </p:sp>
      <p:pic>
        <p:nvPicPr>
          <p:cNvPr id="6" name="Picture 5" descr="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8" r="10895" b="79327"/>
          <a:stretch>
            <a:fillRect/>
          </a:stretch>
        </p:blipFill>
        <p:spPr bwMode="auto">
          <a:xfrm>
            <a:off x="1524000" y="890588"/>
            <a:ext cx="50292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83469" y="5364718"/>
            <a:ext cx="4898331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PT" sz="26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ea typeface="ＭＳ Ｐゴシック" charset="-128"/>
                <a:cs typeface="ＭＳ Ｐゴシック" charset="-128"/>
              </a:rPr>
              <a:t>A </a:t>
            </a:r>
            <a:r>
              <a:rPr lang="pt-PT" sz="2600" b="1" dirty="0" err="1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ea typeface="ＭＳ Ｐゴシック" charset="-128"/>
                <a:cs typeface="ＭＳ Ｐゴシック" charset="-128"/>
              </a:rPr>
              <a:t>Tree</a:t>
            </a:r>
            <a:r>
              <a:rPr lang="pt-PT" sz="26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ea typeface="ＭＳ Ｐゴシック" charset="-128"/>
                <a:cs typeface="ＭＳ Ｐゴシック" charset="-128"/>
              </a:rPr>
              <a:t> </a:t>
            </a:r>
            <a:r>
              <a:rPr lang="pt-PT" sz="2600" b="1" dirty="0" err="1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ea typeface="ＭＳ Ｐゴシック" charset="-128"/>
                <a:cs typeface="ＭＳ Ｐゴシック" charset="-128"/>
              </a:rPr>
              <a:t>Grammar</a:t>
            </a:r>
            <a:r>
              <a:rPr lang="pt-PT" sz="26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ea typeface="ＭＳ Ｐゴシック" charset="-128"/>
                <a:cs typeface="ＭＳ Ｐゴシック" charset="-128"/>
              </a:rPr>
              <a:t> </a:t>
            </a:r>
            <a:r>
              <a:rPr lang="pt-PT" sz="2600" b="1" dirty="0" err="1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ea typeface="ＭＳ Ｐゴシック" charset="-128"/>
                <a:cs typeface="ＭＳ Ｐゴシック" charset="-128"/>
              </a:rPr>
              <a:t>is</a:t>
            </a:r>
            <a:r>
              <a:rPr lang="pt-PT" sz="26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ea typeface="ＭＳ Ｐゴシック" charset="-128"/>
                <a:cs typeface="ＭＳ Ｐゴシック" charset="-128"/>
              </a:rPr>
              <a:t> </a:t>
            </a:r>
            <a:r>
              <a:rPr lang="pt-PT" sz="2600" b="1" dirty="0" err="1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ea typeface="ＭＳ Ｐゴシック" charset="-128"/>
                <a:cs typeface="ＭＳ Ｐゴシック" charset="-128"/>
              </a:rPr>
              <a:t>produced</a:t>
            </a:r>
            <a:endParaRPr lang="pt-PT" sz="2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756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pt-PT" cap="none" dirty="0" err="1" smtClean="0">
                <a:ea typeface="ＭＳ Ｐゴシック" charset="0"/>
                <a:cs typeface="ＭＳ Ｐゴシック" charset="0"/>
              </a:rPr>
              <a:t>Attribute</a:t>
            </a:r>
            <a:r>
              <a:rPr lang="pt-PT" cap="none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pt-PT" cap="none" dirty="0" err="1" smtClean="0">
                <a:ea typeface="ＭＳ Ｐゴシック" charset="0"/>
                <a:cs typeface="ＭＳ Ｐゴシック" charset="0"/>
              </a:rPr>
              <a:t>Grammar</a:t>
            </a:r>
            <a:endParaRPr lang="pt-PT" cap="none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133850"/>
          </a:xfrm>
        </p:spPr>
        <p:txBody>
          <a:bodyPr/>
          <a:lstStyle/>
          <a:p>
            <a:pPr eaLnBrk="1" hangingPunct="1"/>
            <a:endParaRPr lang="pt-PT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pt-PT" dirty="0" err="1">
                <a:ea typeface="ＭＳ Ｐゴシック" charset="0"/>
                <a:cs typeface="ＭＳ Ｐゴシック" charset="0"/>
              </a:rPr>
              <a:t>Abstract</a:t>
            </a:r>
            <a:r>
              <a:rPr lang="pt-PT" dirty="0">
                <a:ea typeface="ＭＳ Ｐゴシック" charset="0"/>
                <a:cs typeface="ＭＳ Ｐゴシック" charset="0"/>
              </a:rPr>
              <a:t> classes are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used</a:t>
            </a:r>
            <a:r>
              <a:rPr lang="pt-PT" dirty="0">
                <a:ea typeface="ＭＳ Ｐゴシック" charset="0"/>
                <a:cs typeface="ＭＳ Ｐゴシック" charset="0"/>
              </a:rPr>
              <a:t> to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group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symbols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and</a:t>
            </a:r>
            <a:r>
              <a:rPr lang="pt-PT" dirty="0">
                <a:ea typeface="ＭＳ Ｐゴシック" charset="0"/>
                <a:cs typeface="ＭＳ Ｐゴシック" charset="0"/>
              </a:rPr>
              <a:t> refine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syntactic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aspects</a:t>
            </a:r>
            <a:r>
              <a:rPr lang="pt-PT" dirty="0">
                <a:ea typeface="ＭＳ Ｐゴシック" charset="0"/>
                <a:cs typeface="ＭＳ Ｐゴシック" charset="0"/>
              </a:rPr>
              <a:t>;</a:t>
            </a:r>
          </a:p>
          <a:p>
            <a:pPr eaLnBrk="1" hangingPunct="1"/>
            <a:endParaRPr lang="pt-PT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pt-PT" dirty="0" err="1" smtClean="0">
                <a:ea typeface="ＭＳ Ｐゴシック" charset="0"/>
                <a:cs typeface="ＭＳ Ｐゴシック" charset="0"/>
              </a:rPr>
              <a:t>Coupling</a:t>
            </a:r>
            <a:r>
              <a:rPr lang="pt-PT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of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grammar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symbols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used</a:t>
            </a:r>
            <a:r>
              <a:rPr lang="pt-PT" dirty="0">
                <a:ea typeface="ＭＳ Ｐゴシック" charset="0"/>
                <a:cs typeface="ＭＳ Ｐゴシック" charset="0"/>
              </a:rPr>
              <a:t> to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replicate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structures</a:t>
            </a:r>
            <a:r>
              <a:rPr lang="pt-PT" dirty="0">
                <a:ea typeface="ＭＳ Ｐゴシック" charset="0"/>
                <a:cs typeface="ＭＳ Ｐゴシック" charset="0"/>
              </a:rPr>
              <a:t>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725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457200" y="2133600"/>
          <a:ext cx="7467600" cy="2838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pt-PT" sz="4000" dirty="0" err="1"/>
              <a:t>DEViL</a:t>
            </a:r>
            <a:r>
              <a:rPr lang="pt-PT" sz="4000" dirty="0"/>
              <a:t>: </a:t>
            </a:r>
            <a:r>
              <a:rPr lang="pt-PT" sz="2500" dirty="0" err="1"/>
              <a:t>Development</a:t>
            </a:r>
            <a:r>
              <a:rPr lang="pt-PT" sz="2500" dirty="0"/>
              <a:t> </a:t>
            </a:r>
            <a:r>
              <a:rPr lang="pt-PT" sz="2500" dirty="0" err="1"/>
              <a:t>Environment</a:t>
            </a:r>
            <a:r>
              <a:rPr lang="pt-PT" sz="2500" dirty="0"/>
              <a:t> for Visual </a:t>
            </a:r>
            <a:r>
              <a:rPr lang="pt-PT" sz="2500" dirty="0" err="1" smtClean="0"/>
              <a:t>Languages</a:t>
            </a:r>
            <a:r>
              <a:rPr lang="pt-PT" sz="2500" dirty="0" smtClean="0"/>
              <a:t/>
            </a:r>
            <a:br>
              <a:rPr lang="pt-PT" sz="2500" dirty="0" smtClean="0"/>
            </a:br>
            <a:r>
              <a:rPr lang="pt-PT" sz="2500" dirty="0" err="1" smtClean="0">
                <a:solidFill>
                  <a:srgbClr val="A6A6A6"/>
                </a:solidFill>
              </a:rPr>
              <a:t>Workflow</a:t>
            </a:r>
            <a:endParaRPr lang="pt-PT" sz="2500" cap="none" dirty="0">
              <a:solidFill>
                <a:srgbClr val="A6A6A6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67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eaLnBrk="1" hangingPunct="1"/>
            <a:r>
              <a:rPr lang="pt-PT" sz="4000" cap="none" dirty="0" err="1" smtClean="0">
                <a:ea typeface="ＭＳ Ｐゴシック" charset="0"/>
                <a:cs typeface="ＭＳ Ｐゴシック" charset="0"/>
              </a:rPr>
              <a:t>Interaction</a:t>
            </a:r>
            <a:r>
              <a:rPr lang="pt-PT" sz="4000" cap="none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pt-PT" sz="4000" cap="none" dirty="0" err="1" smtClean="0">
                <a:ea typeface="ＭＳ Ｐゴシック" charset="0"/>
                <a:cs typeface="ＭＳ Ｐゴシック" charset="0"/>
              </a:rPr>
              <a:t>Definition</a:t>
            </a:r>
            <a:endParaRPr lang="pt-PT" sz="4000" cap="none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8862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pt-PT" dirty="0" err="1">
                <a:ea typeface="ＭＳ Ｐゴシック" charset="0"/>
                <a:cs typeface="ＭＳ Ｐゴシック" charset="0"/>
              </a:rPr>
              <a:t>Development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of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several</a:t>
            </a:r>
            <a:r>
              <a:rPr lang="pt-PT" dirty="0">
                <a:ea typeface="ＭＳ Ｐゴシック" charset="0"/>
                <a:cs typeface="ＭＳ Ｐゴシック" charset="0"/>
              </a:rPr>
              <a:t> files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where</a:t>
            </a:r>
            <a:r>
              <a:rPr lang="pt-PT" dirty="0"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>
              <a:buFont typeface="Wingdings 2" charset="0"/>
              <a:buNone/>
            </a:pPr>
            <a:endParaRPr lang="pt-PT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Views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of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the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VL are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defined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;</a:t>
            </a:r>
          </a:p>
          <a:p>
            <a:pPr lvl="1" eaLnBrk="1" hangingPunct="1"/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Dock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Buttons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are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created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;</a:t>
            </a:r>
          </a:p>
          <a:p>
            <a:pPr lvl="1" eaLnBrk="1" hangingPunct="1"/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L&amp;F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of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buttons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is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declared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(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p.e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.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using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images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);</a:t>
            </a:r>
          </a:p>
          <a:p>
            <a:pPr lvl="1" eaLnBrk="1" hangingPunct="1"/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The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behavior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of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a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button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is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defined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;</a:t>
            </a:r>
          </a:p>
          <a:p>
            <a:pPr lvl="1" eaLnBrk="1" hangingPunct="1"/>
            <a:endParaRPr lang="pt-PT" dirty="0">
              <a:solidFill>
                <a:srgbClr val="4F81BD"/>
              </a:solidFill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Tooltips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can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be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added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;</a:t>
            </a:r>
          </a:p>
          <a:p>
            <a:pPr lvl="1" eaLnBrk="1" hangingPunct="1"/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Events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can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be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programmed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to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add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extra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behavior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to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the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button</a:t>
            </a:r>
            <a:r>
              <a:rPr lang="ja-JP" alt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’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s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actions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buFont typeface="Wingdings 2" charset="0"/>
              <a:buNone/>
            </a:pPr>
            <a:endParaRPr lang="pt-PT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pt-PT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pt-PT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66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19200" y="1813173"/>
            <a:ext cx="67056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800">
                <a:solidFill>
                  <a:srgbClr val="000000"/>
                </a:solidFill>
                <a:latin typeface="Bank Gothic" charset="0"/>
                <a:cs typeface="Bank Gothic" charset="0"/>
              </a:rPr>
              <a:t>VIEW rootView ROOT Root {</a:t>
            </a:r>
          </a:p>
          <a:p>
            <a:pPr eaLnBrk="1" hangingPunct="1"/>
            <a:r>
              <a:rPr lang="pt-PT" sz="1800">
                <a:solidFill>
                  <a:srgbClr val="000000"/>
                </a:solidFill>
                <a:latin typeface="Bank Gothic" charset="0"/>
                <a:cs typeface="Bank Gothic" charset="0"/>
              </a:rPr>
              <a:t>     BUTTON IMAGE "img::btnSemprod" </a:t>
            </a:r>
          </a:p>
          <a:p>
            <a:pPr eaLnBrk="1" hangingPunct="1"/>
            <a:r>
              <a:rPr lang="pt-PT" sz="1800">
                <a:solidFill>
                  <a:srgbClr val="000000"/>
                </a:solidFill>
                <a:latin typeface="Bank Gothic" charset="0"/>
                <a:cs typeface="Bank Gothic" charset="0"/>
              </a:rPr>
              <a:t>	INSERTS Semprod </a:t>
            </a:r>
          </a:p>
          <a:p>
            <a:pPr eaLnBrk="1" hangingPunct="1"/>
            <a:r>
              <a:rPr lang="pt-PT" sz="1800">
                <a:solidFill>
                  <a:srgbClr val="000000"/>
                </a:solidFill>
                <a:latin typeface="Bank Gothic" charset="0"/>
                <a:cs typeface="Bank Gothic" charset="0"/>
              </a:rPr>
              <a:t>		INFO "Inserts a new Grammar Production";</a:t>
            </a:r>
          </a:p>
          <a:p>
            <a:pPr eaLnBrk="1" hangingPunct="1"/>
            <a:r>
              <a:rPr lang="pt-PT" sz="1800">
                <a:solidFill>
                  <a:srgbClr val="000000"/>
                </a:solidFill>
                <a:latin typeface="Bank Gothic" charset="0"/>
                <a:cs typeface="Bank Gothic" charset="0"/>
              </a:rPr>
              <a:t>}</a:t>
            </a:r>
          </a:p>
        </p:txBody>
      </p:sp>
      <p:sp>
        <p:nvSpPr>
          <p:cNvPr id="3482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Autofit/>
          </a:bodyPr>
          <a:lstStyle/>
          <a:p>
            <a:pPr eaLnBrk="1" hangingPunct="1"/>
            <a:r>
              <a:rPr lang="pt-PT" sz="4000" cap="none" dirty="0" err="1" smtClean="0">
                <a:ea typeface="ＭＳ Ｐゴシック" charset="0"/>
                <a:cs typeface="ＭＳ Ｐゴシック" charset="0"/>
              </a:rPr>
              <a:t>Interaction</a:t>
            </a:r>
            <a:r>
              <a:rPr lang="pt-PT" sz="4000" cap="none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pt-PT" sz="4000" cap="none" dirty="0" err="1" smtClean="0">
                <a:ea typeface="ＭＳ Ｐゴシック" charset="0"/>
                <a:cs typeface="ＭＳ Ｐゴシック" charset="0"/>
              </a:rPr>
              <a:t>Definition</a:t>
            </a:r>
            <a:endParaRPr lang="pt-PT" sz="4000" cap="none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 descr="btnSempr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05725">
            <a:off x="2963145" y="3382901"/>
            <a:ext cx="2938852" cy="901248"/>
          </a:xfrm>
          <a:prstGeom prst="rect">
            <a:avLst/>
          </a:prstGeom>
          <a:effectLst>
            <a:reflection stA="50000" endPos="75000" dist="12700" dir="5400000" sy="-100000" algn="bl" rotWithShape="0"/>
          </a:effec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993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13385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pt-PT" dirty="0" err="1">
                <a:ea typeface="ＭＳ Ｐゴシック" charset="0"/>
                <a:cs typeface="ＭＳ Ｐゴシック" charset="0"/>
              </a:rPr>
              <a:t>Definition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of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canvas</a:t>
            </a:r>
            <a:r>
              <a:rPr lang="ja-JP" altLang="pt-PT" dirty="0">
                <a:ea typeface="ＭＳ Ｐゴシック" charset="0"/>
                <a:cs typeface="ＭＳ Ｐゴシック" charset="0"/>
              </a:rPr>
              <a:t>’</a:t>
            </a:r>
            <a:r>
              <a:rPr lang="pt-PT" dirty="0">
                <a:ea typeface="ＭＳ Ｐゴシック" charset="0"/>
                <a:cs typeface="ＭＳ Ｐゴシック" charset="0"/>
              </a:rPr>
              <a:t> L&amp;F:</a:t>
            </a:r>
          </a:p>
          <a:p>
            <a:pPr lvl="1" eaLnBrk="1" hangingPunct="1">
              <a:buFont typeface="Wingdings 2" charset="0"/>
              <a:buNone/>
            </a:pPr>
            <a:endParaRPr lang="pt-PT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Visual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Patterns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are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associated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to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tree-grammar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symbols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to define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their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basic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appearence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;</a:t>
            </a:r>
          </a:p>
          <a:p>
            <a:pPr lvl="1" eaLnBrk="1" hangingPunct="1"/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Computations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are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declared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to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implement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the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VPs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;</a:t>
            </a:r>
          </a:p>
          <a:p>
            <a:pPr lvl="1" eaLnBrk="1" hangingPunct="1"/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Icons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are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associated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to </a:t>
            </a:r>
            <a:r>
              <a:rPr lang="pt-PT" dirty="0" err="1" smtClean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symbols</a:t>
            </a:r>
            <a:r>
              <a:rPr lang="pt-PT" dirty="0" smtClean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;</a:t>
            </a:r>
            <a:endParaRPr lang="pt-PT" dirty="0">
              <a:solidFill>
                <a:srgbClr val="4F81BD"/>
              </a:solidFill>
              <a:ea typeface="ＭＳ Ｐゴシック" charset="0"/>
              <a:cs typeface="ＭＳ Ｐゴシック" charset="0"/>
            </a:endParaRPr>
          </a:p>
          <a:p>
            <a:pPr lvl="1" eaLnBrk="1" hangingPunct="1">
              <a:buFont typeface="Wingdings 2" charset="0"/>
              <a:buNone/>
            </a:pP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</a:t>
            </a:r>
          </a:p>
          <a:p>
            <a:pPr lvl="1" eaLnBrk="1" hangingPunct="1"/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Semantic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rules can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be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declare to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assign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values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to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the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attributes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of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the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symbols</a:t>
            </a:r>
            <a:r>
              <a:rPr lang="pt-PT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. 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pt-PT" sz="4000" cap="none" dirty="0" err="1" smtClean="0">
                <a:ea typeface="ＭＳ Ｐゴシック" charset="0"/>
                <a:cs typeface="ＭＳ Ｐゴシック" charset="0"/>
              </a:rPr>
              <a:t>Interaction</a:t>
            </a:r>
            <a:r>
              <a:rPr lang="pt-PT" sz="4000" cap="none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pt-PT" sz="4000" cap="none" dirty="0" err="1" smtClean="0">
                <a:ea typeface="ＭＳ Ｐゴシック" charset="0"/>
                <a:cs typeface="ＭＳ Ｐゴシック" charset="0"/>
              </a:rPr>
              <a:t>Definition</a:t>
            </a:r>
            <a:endParaRPr lang="pt-PT" sz="4000" cap="none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38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pt-PT" cap="none" dirty="0" err="1" smtClean="0">
                <a:ea typeface="ＭＳ Ｐゴシック" charset="0"/>
                <a:cs typeface="ＭＳ Ｐゴシック" charset="0"/>
              </a:rPr>
              <a:t>Interaction</a:t>
            </a:r>
            <a:r>
              <a:rPr lang="pt-PT" cap="none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pt-PT" cap="none" dirty="0" err="1" smtClean="0">
                <a:ea typeface="ＭＳ Ｐゴシック" charset="0"/>
                <a:cs typeface="ＭＳ Ｐゴシック" charset="0"/>
              </a:rPr>
              <a:t>Definition</a:t>
            </a:r>
            <a:endParaRPr lang="pt-PT" sz="1600" cap="none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582341"/>
            <a:ext cx="6400800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800">
                <a:solidFill>
                  <a:srgbClr val="000000"/>
                </a:solidFill>
                <a:latin typeface="Bank Gothic" charset="0"/>
                <a:cs typeface="Bank Gothic" charset="0"/>
              </a:rPr>
              <a:t>SYMBOL rootView_Root INHERITS VPRootElement, VPForm </a:t>
            </a:r>
          </a:p>
          <a:p>
            <a:pPr eaLnBrk="1" hangingPunct="1"/>
            <a:r>
              <a:rPr lang="pt-PT" sz="1800">
                <a:solidFill>
                  <a:srgbClr val="000000"/>
                </a:solidFill>
                <a:latin typeface="Bank Gothic" charset="0"/>
                <a:cs typeface="Bank Gothic" charset="0"/>
              </a:rPr>
              <a:t>COMPUTE</a:t>
            </a:r>
          </a:p>
          <a:p>
            <a:pPr eaLnBrk="1" hangingPunct="1"/>
            <a:r>
              <a:rPr lang="pt-PT" sz="1800">
                <a:solidFill>
                  <a:srgbClr val="000000"/>
                </a:solidFill>
                <a:latin typeface="Bank Gothic" charset="0"/>
                <a:cs typeface="Bank Gothic" charset="0"/>
              </a:rPr>
              <a:t>	SYNT.drawing = ADDROF(rootViewDrawing);</a:t>
            </a:r>
          </a:p>
          <a:p>
            <a:pPr eaLnBrk="1" hangingPunct="1"/>
            <a:r>
              <a:rPr lang="pt-PT" sz="1800">
                <a:solidFill>
                  <a:srgbClr val="000000"/>
                </a:solidFill>
                <a:latin typeface="Bank Gothic" charset="0"/>
                <a:cs typeface="Bank Gothic" charset="0"/>
              </a:rPr>
              <a:t>END;</a:t>
            </a:r>
          </a:p>
          <a:p>
            <a:pPr eaLnBrk="1" hangingPunct="1"/>
            <a:endParaRPr lang="pt-PT" sz="1800">
              <a:solidFill>
                <a:srgbClr val="000000"/>
              </a:solidFill>
              <a:latin typeface="Bank Gothic" charset="0"/>
              <a:cs typeface="Bank Gothic" charset="0"/>
            </a:endParaRPr>
          </a:p>
          <a:p>
            <a:pPr eaLnBrk="1" hangingPunct="1"/>
            <a:r>
              <a:rPr lang="pt-PT" sz="1800">
                <a:solidFill>
                  <a:srgbClr val="000000"/>
                </a:solidFill>
                <a:latin typeface="Bank Gothic" charset="0"/>
                <a:cs typeface="Bank Gothic" charset="0"/>
              </a:rPr>
              <a:t>SYMBOL rootView_Root_semprods INHERITS </a:t>
            </a:r>
          </a:p>
          <a:p>
            <a:pPr eaLnBrk="1" hangingPunct="1"/>
            <a:r>
              <a:rPr lang="pt-PT" sz="1800">
                <a:solidFill>
                  <a:srgbClr val="000000"/>
                </a:solidFill>
                <a:latin typeface="Bank Gothic" charset="0"/>
                <a:cs typeface="Bank Gothic" charset="0"/>
              </a:rPr>
              <a:t>VPFormElement, VPSimpleList</a:t>
            </a:r>
          </a:p>
          <a:p>
            <a:pPr eaLnBrk="1" hangingPunct="1"/>
            <a:r>
              <a:rPr lang="pt-PT" sz="1800">
                <a:solidFill>
                  <a:srgbClr val="000000"/>
                </a:solidFill>
                <a:latin typeface="Bank Gothic" charset="0"/>
                <a:cs typeface="Bank Gothic" charset="0"/>
              </a:rPr>
              <a:t>COMPUTE</a:t>
            </a:r>
          </a:p>
          <a:p>
            <a:pPr eaLnBrk="1" hangingPunct="1"/>
            <a:r>
              <a:rPr lang="pt-PT" sz="1800">
                <a:solidFill>
                  <a:srgbClr val="000000"/>
                </a:solidFill>
                <a:latin typeface="Bank Gothic" charset="0"/>
                <a:cs typeface="Bank Gothic" charset="0"/>
              </a:rPr>
              <a:t>	SYNT.formElementName = "productions";</a:t>
            </a:r>
          </a:p>
          <a:p>
            <a:pPr eaLnBrk="1" hangingPunct="1"/>
            <a:r>
              <a:rPr lang="pt-PT" sz="1800">
                <a:solidFill>
                  <a:srgbClr val="000000"/>
                </a:solidFill>
                <a:latin typeface="Bank Gothic" charset="0"/>
                <a:cs typeface="Bank Gothic" charset="0"/>
              </a:rPr>
              <a:t>END;</a:t>
            </a:r>
          </a:p>
        </p:txBody>
      </p:sp>
      <p:pic>
        <p:nvPicPr>
          <p:cNvPr id="8" name="Picture 7" descr="prodsFor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077" y="2971800"/>
            <a:ext cx="2311111" cy="19809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  <a:reflection stA="50000" endPos="75000" dist="12700" dir="5400000" sy="-100000" algn="bl" rotWithShape="0"/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277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457200" y="1676400"/>
          <a:ext cx="7467600" cy="3752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pt-PT" sz="4000" dirty="0" err="1"/>
              <a:t>DEViL</a:t>
            </a:r>
            <a:r>
              <a:rPr lang="pt-PT" sz="4000" dirty="0"/>
              <a:t>: </a:t>
            </a:r>
            <a:r>
              <a:rPr lang="pt-PT" sz="2500" dirty="0" err="1"/>
              <a:t>Development</a:t>
            </a:r>
            <a:r>
              <a:rPr lang="pt-PT" sz="2500" dirty="0"/>
              <a:t> </a:t>
            </a:r>
            <a:r>
              <a:rPr lang="pt-PT" sz="2500" dirty="0" err="1"/>
              <a:t>Environment</a:t>
            </a:r>
            <a:r>
              <a:rPr lang="pt-PT" sz="2500" dirty="0"/>
              <a:t> for Visual </a:t>
            </a:r>
            <a:r>
              <a:rPr lang="pt-PT" sz="2500" dirty="0" err="1" smtClean="0"/>
              <a:t>Languages</a:t>
            </a:r>
            <a:r>
              <a:rPr lang="pt-PT" sz="2500" dirty="0" smtClean="0"/>
              <a:t/>
            </a:r>
            <a:br>
              <a:rPr lang="pt-PT" sz="2500" dirty="0" smtClean="0"/>
            </a:br>
            <a:r>
              <a:rPr lang="pt-PT" sz="2500" dirty="0" err="1" smtClean="0">
                <a:solidFill>
                  <a:srgbClr val="A6A6A6"/>
                </a:solidFill>
              </a:rPr>
              <a:t>Workflow</a:t>
            </a:r>
            <a:endParaRPr lang="pt-PT" sz="2500" cap="none" dirty="0">
              <a:solidFill>
                <a:srgbClr val="A6A6A6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506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Visual Languages</a:t>
            </a:r>
            <a:br>
              <a:rPr lang="en-GB" dirty="0" smtClean="0"/>
            </a:br>
            <a:r>
              <a:rPr lang="en-GB" sz="3300" dirty="0" smtClean="0">
                <a:solidFill>
                  <a:schemeClr val="bg1">
                    <a:lumMod val="65000"/>
                  </a:schemeClr>
                </a:solidFill>
              </a:rPr>
              <a:t>Definition</a:t>
            </a:r>
            <a:endParaRPr lang="en-GB" sz="3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UCE30 - Eng. Linguagens (EG)</a:t>
            </a: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12420" y="2524664"/>
            <a:ext cx="822959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/>
              <a:t>A </a:t>
            </a:r>
            <a:r>
              <a:rPr lang="en-US" sz="3000" dirty="0">
                <a:solidFill>
                  <a:schemeClr val="accent1"/>
                </a:solidFill>
              </a:rPr>
              <a:t>Visual Language</a:t>
            </a:r>
            <a:r>
              <a:rPr lang="en-US" sz="3000" dirty="0"/>
              <a:t> defines a set of sentences formed by the spatial disposition of graphical objects with a very well defined syntax and semantics.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813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eaLnBrk="1" hangingPunct="1"/>
            <a:r>
              <a:rPr lang="pt-PT" cap="none" dirty="0" err="1" smtClean="0">
                <a:ea typeface="ＭＳ Ｐゴシック" charset="0"/>
                <a:cs typeface="ＭＳ Ｐゴシック" charset="0"/>
              </a:rPr>
              <a:t>Semantic</a:t>
            </a:r>
            <a:r>
              <a:rPr lang="pt-PT" cap="none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pt-PT" cap="none" dirty="0" err="1" smtClean="0">
                <a:ea typeface="ＭＳ Ｐゴシック" charset="0"/>
                <a:cs typeface="ＭＳ Ｐゴシック" charset="0"/>
              </a:rPr>
              <a:t>Analyser</a:t>
            </a:r>
            <a:endParaRPr lang="pt-PT" cap="none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>
          <a:xfrm>
            <a:off x="2305050" y="1600200"/>
            <a:ext cx="6434138" cy="413385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GB" dirty="0" err="1" smtClean="0">
                <a:ea typeface="ＭＳ Ｐゴシック" charset="0"/>
                <a:cs typeface="ＭＳ Ｐゴシック" charset="0"/>
              </a:rPr>
              <a:t>DEViL</a:t>
            </a:r>
            <a:r>
              <a:rPr lang="en-GB" dirty="0" smtClean="0">
                <a:ea typeface="ＭＳ Ｐゴシック" charset="0"/>
                <a:cs typeface="ＭＳ Ｐゴシック" charset="0"/>
              </a:rPr>
              <a:t> offers tree-walker (function) named </a:t>
            </a:r>
            <a:r>
              <a:rPr lang="en-GB" i="1" dirty="0" err="1" smtClean="0">
                <a:ea typeface="ＭＳ Ｐゴシック" charset="0"/>
                <a:cs typeface="ＭＳ Ｐゴシック" charset="0"/>
              </a:rPr>
              <a:t>addCheck</a:t>
            </a:r>
            <a:r>
              <a:rPr lang="en-GB" i="1" dirty="0" smtClean="0">
                <a:ea typeface="ＭＳ Ｐゴシック" charset="0"/>
                <a:cs typeface="ＭＳ Ｐゴシック" charset="0"/>
              </a:rPr>
              <a:t>;</a:t>
            </a:r>
          </a:p>
          <a:p>
            <a:pPr eaLnBrk="1" hangingPunct="1"/>
            <a:endParaRPr lang="en-GB" i="1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GB" dirty="0" smtClean="0">
                <a:ea typeface="ＭＳ Ｐゴシック" charset="0"/>
                <a:cs typeface="ＭＳ Ｐゴシック" charset="0"/>
              </a:rPr>
              <a:t>Tree-walker executes in a given context;</a:t>
            </a:r>
          </a:p>
          <a:p>
            <a:pPr eaLnBrk="1" hangingPunct="1"/>
            <a:endParaRPr lang="en-GB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GB" dirty="0" smtClean="0">
                <a:ea typeface="ＭＳ Ｐゴシック" charset="0"/>
                <a:cs typeface="ＭＳ Ｐゴシック" charset="0"/>
              </a:rPr>
              <a:t>A tree-context is a symbol or attribute in the tree-grammar;</a:t>
            </a:r>
          </a:p>
          <a:p>
            <a:pPr eaLnBrk="1" hangingPunct="1"/>
            <a:endParaRPr lang="en-GB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GB" dirty="0" smtClean="0">
                <a:ea typeface="ＭＳ Ｐゴシック" charset="0"/>
                <a:cs typeface="ＭＳ Ｐゴシック" charset="0"/>
              </a:rPr>
              <a:t>Id-Tables, Lists, etc. can be implemented easily;</a:t>
            </a:r>
            <a:endParaRPr lang="en-GB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6" descr="Generated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72" y="1447800"/>
            <a:ext cx="2018456" cy="2344270"/>
          </a:xfrm>
          <a:prstGeom prst="rect">
            <a:avLst/>
          </a:prstGeom>
          <a:effectLst>
            <a:reflection stA="50000" endPos="75000" dist="12700" dir="5400000" sy="-100000" algn="bl" rotWithShape="0"/>
          </a:effec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508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eaLnBrk="1" hangingPunct="1"/>
            <a:r>
              <a:rPr lang="pt-PT" cap="none" dirty="0" err="1" smtClean="0">
                <a:ea typeface="ＭＳ Ｐゴシック" charset="0"/>
                <a:cs typeface="ＭＳ Ｐゴシック" charset="0"/>
              </a:rPr>
              <a:t>Semantic</a:t>
            </a:r>
            <a:r>
              <a:rPr lang="pt-PT" cap="none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pt-PT" cap="none" dirty="0" err="1" smtClean="0">
                <a:ea typeface="ＭＳ Ｐゴシック" charset="0"/>
                <a:cs typeface="ＭＳ Ｐゴシック" charset="0"/>
              </a:rPr>
              <a:t>Analyser</a:t>
            </a:r>
            <a:r>
              <a:rPr lang="pt-PT" cap="none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pt-PT" cap="none" dirty="0" err="1" smtClean="0">
                <a:ea typeface="ＭＳ Ｐゴシック" charset="0"/>
                <a:cs typeface="ＭＳ Ｐゴシック" charset="0"/>
              </a:rPr>
              <a:t>Implementation</a:t>
            </a:r>
            <a:endParaRPr lang="pt-PT" cap="none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1828800"/>
            <a:ext cx="8129588" cy="646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PT" u="sng">
                <a:solidFill>
                  <a:srgbClr val="000000"/>
                </a:solidFill>
                <a:latin typeface="Bank Gothic" charset="0"/>
                <a:ea typeface="ＭＳ Ｐゴシック" charset="0"/>
                <a:cs typeface="Bank Gothic" charset="0"/>
              </a:rPr>
              <a:t>Contextual Condition:</a:t>
            </a:r>
            <a:r>
              <a:rPr lang="pt-PT">
                <a:solidFill>
                  <a:srgbClr val="000000"/>
                </a:solidFill>
                <a:latin typeface="Bank Gothic" charset="0"/>
                <a:ea typeface="ＭＳ Ｐゴシック" charset="0"/>
                <a:cs typeface="Bank Gothic" charset="0"/>
              </a:rPr>
              <a:t>  A production must have one and only one root symbol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2743200"/>
            <a:ext cx="8129588" cy="2677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400">
                <a:solidFill>
                  <a:srgbClr val="000000"/>
                </a:solidFill>
                <a:latin typeface="Bank Gothic" charset="0"/>
                <a:cs typeface="Bank Gothic" charset="0"/>
              </a:rPr>
              <a:t>checkutil::addCheck Semprod {</a:t>
            </a:r>
          </a:p>
          <a:p>
            <a:pPr eaLnBrk="1" hangingPunct="1"/>
            <a:r>
              <a:rPr lang="pt-PT" sz="1400">
                <a:solidFill>
                  <a:srgbClr val="000000"/>
                </a:solidFill>
                <a:latin typeface="Bank Gothic" charset="0"/>
                <a:cs typeface="Bank Gothic" charset="0"/>
              </a:rPr>
              <a:t> set n [llength [c::getList {$obj.grammarElements.CHILDREN[LeftSymbol]}]]</a:t>
            </a:r>
          </a:p>
          <a:p>
            <a:pPr eaLnBrk="1" hangingPunct="1"/>
            <a:r>
              <a:rPr lang="pt-PT" sz="1400">
                <a:solidFill>
                  <a:srgbClr val="000000"/>
                </a:solidFill>
                <a:latin typeface="Bank Gothic" charset="0"/>
                <a:cs typeface="Bank Gothic" charset="0"/>
              </a:rPr>
              <a:t> set symbName [c::get {$obj.name.VALUE}]</a:t>
            </a:r>
          </a:p>
          <a:p>
            <a:pPr eaLnBrk="1" hangingPunct="1"/>
            <a:r>
              <a:rPr lang="pt-PT" sz="1400">
                <a:solidFill>
                  <a:srgbClr val="000000"/>
                </a:solidFill>
                <a:latin typeface="Bank Gothic" charset="0"/>
                <a:cs typeface="Bank Gothic" charset="0"/>
              </a:rPr>
              <a:t>	</a:t>
            </a:r>
          </a:p>
          <a:p>
            <a:pPr eaLnBrk="1" hangingPunct="1"/>
            <a:r>
              <a:rPr lang="pt-PT" sz="1400">
                <a:solidFill>
                  <a:srgbClr val="000000"/>
                </a:solidFill>
                <a:latin typeface="Bank Gothic" charset="0"/>
                <a:cs typeface="Bank Gothic" charset="0"/>
              </a:rPr>
              <a:t> if { $n == 0 } {</a:t>
            </a:r>
          </a:p>
          <a:p>
            <a:pPr eaLnBrk="1" hangingPunct="1"/>
            <a:r>
              <a:rPr lang="pt-PT" sz="1400">
                <a:solidFill>
                  <a:srgbClr val="000000"/>
                </a:solidFill>
                <a:latin typeface="Bank Gothic" charset="0"/>
                <a:cs typeface="Bank Gothic" charset="0"/>
              </a:rPr>
              <a:t>  eturn "Production '$symbName' must have one Root symbol!</a:t>
            </a:r>
            <a:r>
              <a:rPr lang="ja-JP" altLang="pt-PT" sz="1400">
                <a:solidFill>
                  <a:srgbClr val="000000"/>
                </a:solidFill>
                <a:latin typeface="Bank Gothic" charset="0"/>
                <a:cs typeface="Bank Gothic" charset="0"/>
              </a:rPr>
              <a:t>”</a:t>
            </a:r>
            <a:endParaRPr lang="pt-PT" sz="1400">
              <a:solidFill>
                <a:srgbClr val="000000"/>
              </a:solidFill>
              <a:latin typeface="Bank Gothic" charset="0"/>
              <a:cs typeface="Bank Gothic" charset="0"/>
            </a:endParaRPr>
          </a:p>
          <a:p>
            <a:pPr eaLnBrk="1" hangingPunct="1"/>
            <a:r>
              <a:rPr lang="pt-PT" sz="1400">
                <a:solidFill>
                  <a:srgbClr val="000000"/>
                </a:solidFill>
                <a:latin typeface="Bank Gothic" charset="0"/>
                <a:cs typeface="Bank Gothic" charset="0"/>
              </a:rPr>
              <a:t> } elseif {$n &gt; 1} {</a:t>
            </a:r>
          </a:p>
          <a:p>
            <a:pPr eaLnBrk="1" hangingPunct="1"/>
            <a:r>
              <a:rPr lang="pt-PT" sz="1400">
                <a:solidFill>
                  <a:srgbClr val="000000"/>
                </a:solidFill>
                <a:latin typeface="Bank Gothic" charset="0"/>
                <a:cs typeface="Bank Gothic" charset="0"/>
              </a:rPr>
              <a:t>  return "Production '$symbName' must have only one Root symbol!</a:t>
            </a:r>
            <a:r>
              <a:rPr lang="ja-JP" altLang="pt-PT" sz="1400">
                <a:solidFill>
                  <a:srgbClr val="000000"/>
                </a:solidFill>
                <a:latin typeface="Bank Gothic" charset="0"/>
                <a:cs typeface="Bank Gothic" charset="0"/>
              </a:rPr>
              <a:t>”</a:t>
            </a:r>
            <a:endParaRPr lang="pt-PT" sz="1400">
              <a:solidFill>
                <a:srgbClr val="000000"/>
              </a:solidFill>
              <a:latin typeface="Bank Gothic" charset="0"/>
              <a:cs typeface="Bank Gothic" charset="0"/>
            </a:endParaRPr>
          </a:p>
          <a:p>
            <a:pPr eaLnBrk="1" hangingPunct="1"/>
            <a:r>
              <a:rPr lang="pt-PT" sz="1400">
                <a:solidFill>
                  <a:srgbClr val="000000"/>
                </a:solidFill>
                <a:latin typeface="Bank Gothic" charset="0"/>
                <a:cs typeface="Bank Gothic" charset="0"/>
              </a:rPr>
              <a:t> }	</a:t>
            </a:r>
          </a:p>
          <a:p>
            <a:pPr eaLnBrk="1" hangingPunct="1"/>
            <a:endParaRPr lang="pt-PT" sz="1400">
              <a:solidFill>
                <a:srgbClr val="000000"/>
              </a:solidFill>
              <a:latin typeface="Bank Gothic" charset="0"/>
              <a:cs typeface="Bank Gothic" charset="0"/>
            </a:endParaRPr>
          </a:p>
          <a:p>
            <a:pPr eaLnBrk="1" hangingPunct="1"/>
            <a:r>
              <a:rPr lang="pt-PT" sz="1400">
                <a:solidFill>
                  <a:srgbClr val="000000"/>
                </a:solidFill>
                <a:latin typeface="Bank Gothic" charset="0"/>
                <a:cs typeface="Bank Gothic" charset="0"/>
              </a:rPr>
              <a:t>return </a:t>
            </a:r>
            <a:r>
              <a:rPr lang="ja-JP" altLang="pt-PT" sz="1400">
                <a:solidFill>
                  <a:srgbClr val="000000"/>
                </a:solidFill>
                <a:latin typeface="Bank Gothic" charset="0"/>
                <a:cs typeface="Bank Gothic" charset="0"/>
              </a:rPr>
              <a:t>””</a:t>
            </a:r>
            <a:endParaRPr lang="pt-PT" sz="1400">
              <a:solidFill>
                <a:srgbClr val="000000"/>
              </a:solidFill>
              <a:latin typeface="Bank Gothic" charset="0"/>
              <a:cs typeface="Bank Gothic" charset="0"/>
            </a:endParaRPr>
          </a:p>
          <a:p>
            <a:pPr eaLnBrk="1" hangingPunct="1"/>
            <a:r>
              <a:rPr lang="pt-PT" sz="1400">
                <a:solidFill>
                  <a:srgbClr val="000000"/>
                </a:solidFill>
                <a:latin typeface="Bank Gothic" charset="0"/>
                <a:cs typeface="Bank Gothic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140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457200" y="1417638"/>
          <a:ext cx="7467600" cy="431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pt-PT" sz="4000" dirty="0" err="1"/>
              <a:t>DEViL</a:t>
            </a:r>
            <a:r>
              <a:rPr lang="pt-PT" sz="4000" dirty="0"/>
              <a:t>: </a:t>
            </a:r>
            <a:r>
              <a:rPr lang="pt-PT" sz="2500" dirty="0" err="1"/>
              <a:t>Development</a:t>
            </a:r>
            <a:r>
              <a:rPr lang="pt-PT" sz="2500" dirty="0"/>
              <a:t> </a:t>
            </a:r>
            <a:r>
              <a:rPr lang="pt-PT" sz="2500" dirty="0" err="1"/>
              <a:t>Environment</a:t>
            </a:r>
            <a:r>
              <a:rPr lang="pt-PT" sz="2500" dirty="0"/>
              <a:t> for Visual </a:t>
            </a:r>
            <a:r>
              <a:rPr lang="pt-PT" sz="2500" dirty="0" err="1" smtClean="0"/>
              <a:t>Languages</a:t>
            </a:r>
            <a:r>
              <a:rPr lang="pt-PT" sz="2500" dirty="0" smtClean="0"/>
              <a:t/>
            </a:r>
            <a:br>
              <a:rPr lang="pt-PT" sz="2500" dirty="0" smtClean="0"/>
            </a:br>
            <a:r>
              <a:rPr lang="pt-PT" sz="2500" dirty="0" err="1" smtClean="0">
                <a:solidFill>
                  <a:srgbClr val="A6A6A6"/>
                </a:solidFill>
              </a:rPr>
              <a:t>Workflow</a:t>
            </a:r>
            <a:endParaRPr lang="pt-PT" sz="2500" cap="none" dirty="0">
              <a:solidFill>
                <a:srgbClr val="A6A6A6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42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pt-PT" cap="none" dirty="0" err="1" smtClean="0">
                <a:ea typeface="ＭＳ Ｐゴシック" charset="0"/>
                <a:cs typeface="ＭＳ Ｐゴシック" charset="0"/>
              </a:rPr>
              <a:t>Code</a:t>
            </a:r>
            <a:r>
              <a:rPr lang="pt-PT" cap="none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pt-PT" cap="none" dirty="0" err="1" smtClean="0">
                <a:ea typeface="ＭＳ Ｐゴシック" charset="0"/>
                <a:cs typeface="ＭＳ Ｐゴシック" charset="0"/>
              </a:rPr>
              <a:t>Generation</a:t>
            </a:r>
            <a:endParaRPr lang="pt-PT" cap="none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600199"/>
            <a:ext cx="7467600" cy="44467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pt-PT" dirty="0">
                <a:ea typeface="ＭＳ Ｐゴシック" charset="0"/>
                <a:cs typeface="ＭＳ Ｐゴシック" charset="0"/>
              </a:rPr>
              <a:t>Templates for </a:t>
            </a:r>
            <a:r>
              <a:rPr lang="pt-PT" dirty="0" err="1" smtClean="0">
                <a:ea typeface="ＭＳ Ｐゴシック" charset="0"/>
                <a:cs typeface="ＭＳ Ｐゴシック" charset="0"/>
              </a:rPr>
              <a:t>structuring</a:t>
            </a:r>
            <a:r>
              <a:rPr lang="pt-PT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the</a:t>
            </a:r>
            <a:r>
              <a:rPr lang="pt-PT" dirty="0">
                <a:ea typeface="ＭＳ Ｐゴシック" charset="0"/>
                <a:cs typeface="ＭＳ Ｐゴシック" charset="0"/>
              </a:rPr>
              <a:t> output are </a:t>
            </a:r>
            <a:r>
              <a:rPr lang="pt-PT" dirty="0" err="1" smtClean="0">
                <a:ea typeface="ＭＳ Ｐゴシック" charset="0"/>
                <a:cs typeface="ＭＳ Ｐゴシック" charset="0"/>
              </a:rPr>
              <a:t>used</a:t>
            </a:r>
            <a:r>
              <a:rPr lang="pt-PT" dirty="0" smtClean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pt-PT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pt-PT" dirty="0" err="1">
                <a:ea typeface="ＭＳ Ｐゴシック" charset="0"/>
                <a:cs typeface="ＭＳ Ｐゴシック" charset="0"/>
              </a:rPr>
              <a:t>Typical</a:t>
            </a:r>
            <a:r>
              <a:rPr lang="pt-PT" dirty="0">
                <a:ea typeface="ＭＳ Ｐゴシック" charset="0"/>
                <a:cs typeface="ＭＳ Ｐゴシック" charset="0"/>
              </a:rPr>
              <a:t> AG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approach</a:t>
            </a:r>
            <a:r>
              <a:rPr lang="pt-PT" dirty="0">
                <a:ea typeface="ＭＳ Ｐゴシック" charset="0"/>
                <a:cs typeface="ＭＳ Ｐゴシック" charset="0"/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pt-PT" dirty="0" err="1">
                <a:solidFill>
                  <a:srgbClr val="4F81BD"/>
                </a:solidFill>
                <a:ea typeface="ＭＳ Ｐゴシック" charset="0"/>
              </a:rPr>
              <a:t>Attributes</a:t>
            </a:r>
            <a:r>
              <a:rPr lang="pt-PT" dirty="0">
                <a:solidFill>
                  <a:srgbClr val="4F81BD"/>
                </a:solidFill>
                <a:ea typeface="ＭＳ Ｐゴシック" charset="0"/>
              </a:rPr>
              <a:t> can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</a:rPr>
              <a:t>be</a:t>
            </a:r>
            <a:r>
              <a:rPr lang="pt-PT" dirty="0">
                <a:solidFill>
                  <a:srgbClr val="4F81BD"/>
                </a:solidFill>
                <a:ea typeface="ＭＳ Ｐゴシック" charset="0"/>
              </a:rPr>
              <a:t>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</a:rPr>
              <a:t>associated</a:t>
            </a:r>
            <a:r>
              <a:rPr lang="pt-PT" dirty="0">
                <a:solidFill>
                  <a:srgbClr val="4F81BD"/>
                </a:solidFill>
                <a:ea typeface="ＭＳ Ｐゴシック" charset="0"/>
              </a:rPr>
              <a:t> to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</a:rPr>
              <a:t>symbols</a:t>
            </a:r>
            <a:r>
              <a:rPr lang="pt-PT" dirty="0">
                <a:solidFill>
                  <a:srgbClr val="4F81BD"/>
                </a:solidFill>
                <a:ea typeface="ＭＳ Ｐゴシック" charset="0"/>
              </a:rPr>
              <a:t>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</a:rPr>
              <a:t>of</a:t>
            </a:r>
            <a:r>
              <a:rPr lang="pt-PT" dirty="0">
                <a:solidFill>
                  <a:srgbClr val="4F81BD"/>
                </a:solidFill>
                <a:ea typeface="ＭＳ Ｐゴシック" charset="0"/>
              </a:rPr>
              <a:t>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</a:rPr>
              <a:t>the</a:t>
            </a:r>
            <a:r>
              <a:rPr lang="pt-PT" dirty="0">
                <a:solidFill>
                  <a:srgbClr val="4F81BD"/>
                </a:solidFill>
                <a:ea typeface="ＭＳ Ｐゴシック" charset="0"/>
              </a:rPr>
              <a:t>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</a:rPr>
              <a:t>tree-grammar</a:t>
            </a:r>
            <a:r>
              <a:rPr lang="pt-PT" dirty="0">
                <a:solidFill>
                  <a:srgbClr val="4F81BD"/>
                </a:solidFill>
                <a:ea typeface="ＭＳ Ｐゴシック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pt-PT" dirty="0" err="1">
                <a:solidFill>
                  <a:srgbClr val="4F81BD"/>
                </a:solidFill>
                <a:ea typeface="ＭＳ Ｐゴシック" charset="0"/>
              </a:rPr>
              <a:t>Semantic</a:t>
            </a:r>
            <a:r>
              <a:rPr lang="pt-PT" dirty="0">
                <a:solidFill>
                  <a:srgbClr val="4F81BD"/>
                </a:solidFill>
                <a:ea typeface="ＭＳ Ｐゴシック" charset="0"/>
              </a:rPr>
              <a:t> rules are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</a:rPr>
              <a:t>declared</a:t>
            </a:r>
            <a:r>
              <a:rPr lang="pt-PT" dirty="0">
                <a:solidFill>
                  <a:srgbClr val="4F81BD"/>
                </a:solidFill>
                <a:ea typeface="ＭＳ Ｐゴシック" charset="0"/>
              </a:rPr>
              <a:t> to compute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</a:rPr>
              <a:t>value</a:t>
            </a:r>
            <a:r>
              <a:rPr lang="pt-PT" dirty="0">
                <a:solidFill>
                  <a:srgbClr val="4F81BD"/>
                </a:solidFill>
                <a:ea typeface="ＭＳ Ｐゴシック" charset="0"/>
              </a:rPr>
              <a:t> for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</a:rPr>
              <a:t>these</a:t>
            </a:r>
            <a:r>
              <a:rPr lang="pt-PT" dirty="0">
                <a:solidFill>
                  <a:srgbClr val="4F81BD"/>
                </a:solidFill>
                <a:ea typeface="ＭＳ Ｐゴシック" charset="0"/>
              </a:rPr>
              <a:t> </a:t>
            </a:r>
            <a:r>
              <a:rPr lang="pt-PT" dirty="0" err="1">
                <a:solidFill>
                  <a:srgbClr val="4F81BD"/>
                </a:solidFill>
                <a:ea typeface="ＭＳ Ｐゴシック" charset="0"/>
              </a:rPr>
              <a:t>attributes</a:t>
            </a:r>
            <a:r>
              <a:rPr lang="pt-PT" dirty="0" smtClean="0">
                <a:solidFill>
                  <a:srgbClr val="4F81BD"/>
                </a:solidFill>
                <a:ea typeface="ＭＳ Ｐゴシック" charset="0"/>
              </a:rPr>
              <a:t>;</a:t>
            </a:r>
          </a:p>
          <a:p>
            <a:pPr lvl="1">
              <a:lnSpc>
                <a:spcPct val="90000"/>
              </a:lnSpc>
            </a:pPr>
            <a:endParaRPr lang="pt-PT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pt-PT" dirty="0" err="1">
                <a:ea typeface="ＭＳ Ｐゴシック" charset="0"/>
                <a:cs typeface="ＭＳ Ｐゴシック" charset="0"/>
              </a:rPr>
              <a:t>Attributes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smtClean="0">
                <a:ea typeface="ＭＳ Ｐゴシック" charset="0"/>
                <a:cs typeface="ＭＳ Ｐゴシック" charset="0"/>
              </a:rPr>
              <a:t>can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be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referenced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outside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the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context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of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the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symbol</a:t>
            </a:r>
            <a:r>
              <a:rPr lang="pt-PT" dirty="0">
                <a:ea typeface="ＭＳ Ｐゴシック" charset="0"/>
                <a:cs typeface="ＭＳ Ｐゴシック" charset="0"/>
              </a:rPr>
              <a:t>;  </a:t>
            </a:r>
            <a:endParaRPr lang="pt-PT" dirty="0" smtClean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pt-PT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pt-PT" dirty="0" err="1" smtClean="0">
                <a:ea typeface="ＭＳ Ｐゴシック" charset="0"/>
                <a:cs typeface="ＭＳ Ｐゴシック" charset="0"/>
              </a:rPr>
              <a:t>Auxiliary</a:t>
            </a:r>
            <a:r>
              <a:rPr lang="pt-PT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functions</a:t>
            </a:r>
            <a:r>
              <a:rPr lang="pt-PT" dirty="0">
                <a:ea typeface="ＭＳ Ｐゴシック" charset="0"/>
                <a:cs typeface="ＭＳ Ｐゴシック" charset="0"/>
              </a:rPr>
              <a:t> can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be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defined</a:t>
            </a:r>
            <a:r>
              <a:rPr lang="pt-PT" dirty="0">
                <a:ea typeface="ＭＳ Ｐゴシック" charset="0"/>
                <a:cs typeface="ＭＳ Ｐゴシック" charset="0"/>
              </a:rPr>
              <a:t> to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aid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the</a:t>
            </a:r>
            <a:r>
              <a:rPr lang="pt-PT" dirty="0">
                <a:ea typeface="ＭＳ Ｐゴシック" charset="0"/>
                <a:cs typeface="ＭＳ Ｐゴシック" charset="0"/>
              </a:rPr>
              <a:t> </a:t>
            </a:r>
            <a:r>
              <a:rPr lang="pt-PT" dirty="0" err="1">
                <a:ea typeface="ＭＳ Ｐゴシック" charset="0"/>
                <a:cs typeface="ＭＳ Ｐゴシック" charset="0"/>
              </a:rPr>
              <a:t>computations</a:t>
            </a:r>
            <a:r>
              <a:rPr lang="pt-PT" dirty="0">
                <a:ea typeface="ＭＳ Ｐゴシック" charset="0"/>
                <a:cs typeface="ＭＳ Ｐゴシック" charset="0"/>
              </a:rPr>
              <a:t>;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84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4800" y="1943733"/>
            <a:ext cx="27432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800" dirty="0" err="1">
                <a:solidFill>
                  <a:srgbClr val="000000"/>
                </a:solidFill>
                <a:latin typeface="Bank Gothic" charset="0"/>
                <a:cs typeface="Bank Gothic" charset="0"/>
              </a:rPr>
              <a:t>bnfProd</a:t>
            </a:r>
            <a:r>
              <a:rPr lang="pt-PT" sz="1800" dirty="0">
                <a:solidFill>
                  <a:srgbClr val="000000"/>
                </a:solidFill>
                <a:latin typeface="Bank Gothic" charset="0"/>
                <a:cs typeface="Bank Gothic" charset="0"/>
              </a:rPr>
              <a:t>(</a:t>
            </a:r>
            <a:r>
              <a:rPr lang="pt-PT" sz="1800" dirty="0" err="1">
                <a:solidFill>
                  <a:srgbClr val="000000"/>
                </a:solidFill>
                <a:latin typeface="Bank Gothic" charset="0"/>
                <a:cs typeface="Bank Gothic" charset="0"/>
              </a:rPr>
              <a:t>lhs</a:t>
            </a:r>
            <a:r>
              <a:rPr lang="pt-PT" sz="1800" dirty="0">
                <a:solidFill>
                  <a:srgbClr val="000000"/>
                </a:solidFill>
                <a:latin typeface="Bank Gothic" charset="0"/>
                <a:cs typeface="Bank Gothic" charset="0"/>
              </a:rPr>
              <a:t>, </a:t>
            </a:r>
            <a:r>
              <a:rPr lang="pt-PT" sz="1800" dirty="0" err="1">
                <a:solidFill>
                  <a:srgbClr val="000000"/>
                </a:solidFill>
                <a:latin typeface="Bank Gothic" charset="0"/>
                <a:cs typeface="Bank Gothic" charset="0"/>
              </a:rPr>
              <a:t>rhs</a:t>
            </a:r>
            <a:r>
              <a:rPr lang="pt-PT" sz="1800" dirty="0">
                <a:solidFill>
                  <a:srgbClr val="000000"/>
                </a:solidFill>
                <a:latin typeface="Bank Gothic" charset="0"/>
                <a:cs typeface="Bank Gothic" charset="0"/>
              </a:rPr>
              <a:t>):</a:t>
            </a:r>
          </a:p>
          <a:p>
            <a:pPr eaLnBrk="1" hangingPunct="1"/>
            <a:r>
              <a:rPr lang="pt-PT" sz="1800" dirty="0">
                <a:solidFill>
                  <a:srgbClr val="000000"/>
                </a:solidFill>
                <a:latin typeface="Bank Gothic" charset="0"/>
                <a:cs typeface="Bank Gothic" charset="0"/>
              </a:rPr>
              <a:t>    [</a:t>
            </a:r>
            <a:r>
              <a:rPr lang="pt-PT" sz="1800" dirty="0" err="1">
                <a:solidFill>
                  <a:srgbClr val="000000"/>
                </a:solidFill>
                <a:latin typeface="Bank Gothic" charset="0"/>
                <a:cs typeface="Bank Gothic" charset="0"/>
              </a:rPr>
              <a:t>lhs</a:t>
            </a:r>
            <a:r>
              <a:rPr lang="pt-PT" sz="1800" dirty="0">
                <a:solidFill>
                  <a:srgbClr val="000000"/>
                </a:solidFill>
                <a:latin typeface="Bank Gothic" charset="0"/>
                <a:cs typeface="Bank Gothic" charset="0"/>
              </a:rPr>
              <a:t>] -&gt; [</a:t>
            </a:r>
            <a:r>
              <a:rPr lang="pt-PT" sz="1800" dirty="0" err="1">
                <a:solidFill>
                  <a:srgbClr val="000000"/>
                </a:solidFill>
                <a:latin typeface="Bank Gothic" charset="0"/>
                <a:cs typeface="Bank Gothic" charset="0"/>
              </a:rPr>
              <a:t>rhs</a:t>
            </a:r>
            <a:r>
              <a:rPr lang="pt-PT" sz="1800" dirty="0">
                <a:solidFill>
                  <a:srgbClr val="000000"/>
                </a:solidFill>
                <a:latin typeface="Bank Gothic" charset="0"/>
                <a:cs typeface="Bank Gothic" charset="0"/>
              </a:rPr>
              <a:t>]</a:t>
            </a:r>
          </a:p>
          <a:p>
            <a:pPr eaLnBrk="1" hangingPunct="1"/>
            <a:endParaRPr lang="pt-PT" sz="1800" dirty="0">
              <a:solidFill>
                <a:srgbClr val="000000"/>
              </a:solidFill>
              <a:latin typeface="Century School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3463250"/>
            <a:ext cx="7799656" cy="2893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400">
                <a:solidFill>
                  <a:srgbClr val="000000"/>
                </a:solidFill>
                <a:latin typeface="Bank Gothic" charset="0"/>
                <a:cs typeface="Bank Gothic" charset="0"/>
              </a:rPr>
              <a:t>SYMBOL bnfgen_Semprod: bnfLHS : PTGNode;</a:t>
            </a:r>
          </a:p>
          <a:p>
            <a:pPr eaLnBrk="1" hangingPunct="1"/>
            <a:r>
              <a:rPr lang="pt-PT" sz="1400">
                <a:solidFill>
                  <a:srgbClr val="000000"/>
                </a:solidFill>
                <a:latin typeface="Bank Gothic" charset="0"/>
                <a:cs typeface="Bank Gothic" charset="0"/>
              </a:rPr>
              <a:t>SYMBOL bnfgen_Semprod: bnfRHS : PTGNode;</a:t>
            </a:r>
          </a:p>
          <a:p>
            <a:pPr eaLnBrk="1" hangingPunct="1"/>
            <a:r>
              <a:rPr lang="pt-PT" sz="1400">
                <a:solidFill>
                  <a:srgbClr val="000000"/>
                </a:solidFill>
                <a:latin typeface="Bank Gothic" charset="0"/>
                <a:cs typeface="Bank Gothic" charset="0"/>
              </a:rPr>
              <a:t>SYMBOL bnfgen_Semprod: bnfCode : PTGNode;</a:t>
            </a:r>
          </a:p>
          <a:p>
            <a:pPr eaLnBrk="1" hangingPunct="1"/>
            <a:r>
              <a:rPr lang="pt-PT" sz="1400">
                <a:solidFill>
                  <a:srgbClr val="000000"/>
                </a:solidFill>
                <a:latin typeface="Bank Gothic" charset="0"/>
                <a:cs typeface="Bank Gothic" charset="0"/>
              </a:rPr>
              <a:t>SYMBOL bnfgen_Semprod</a:t>
            </a:r>
          </a:p>
          <a:p>
            <a:pPr eaLnBrk="1" hangingPunct="1"/>
            <a:r>
              <a:rPr lang="pt-PT" sz="1400">
                <a:solidFill>
                  <a:srgbClr val="000000"/>
                </a:solidFill>
                <a:latin typeface="Bank Gothic" charset="0"/>
                <a:cs typeface="Bank Gothic" charset="0"/>
              </a:rPr>
              <a:t>COMPUTE</a:t>
            </a:r>
          </a:p>
          <a:p>
            <a:pPr eaLnBrk="1" hangingPunct="1"/>
            <a:r>
              <a:rPr lang="pt-PT" sz="1400">
                <a:solidFill>
                  <a:srgbClr val="000000"/>
                </a:solidFill>
                <a:latin typeface="Bank Gothic" charset="0"/>
                <a:cs typeface="Bank Gothic" charset="0"/>
              </a:rPr>
              <a:t>	SYNT.bnfLHS = CONSTITUENTS bnfgen_LeftSymbol.pers_symbolName </a:t>
            </a:r>
          </a:p>
          <a:p>
            <a:pPr eaLnBrk="1" hangingPunct="1"/>
            <a:r>
              <a:rPr lang="pt-PT" sz="1400">
                <a:solidFill>
                  <a:srgbClr val="000000"/>
                </a:solidFill>
                <a:latin typeface="Bank Gothic" charset="0"/>
                <a:cs typeface="Bank Gothic" charset="0"/>
              </a:rPr>
              <a:t>					WITH(PTGNode, PTGNewLineSeq, PTGAsIs, PTGNull);</a:t>
            </a:r>
          </a:p>
          <a:p>
            <a:pPr eaLnBrk="1" hangingPunct="1"/>
            <a:r>
              <a:rPr lang="pt-PT" sz="1400">
                <a:solidFill>
                  <a:srgbClr val="000000"/>
                </a:solidFill>
                <a:latin typeface="Bank Gothic" charset="0"/>
                <a:cs typeface="Bank Gothic" charset="0"/>
              </a:rPr>
              <a:t>	</a:t>
            </a:r>
          </a:p>
          <a:p>
            <a:pPr eaLnBrk="1" hangingPunct="1"/>
            <a:r>
              <a:rPr lang="pt-PT" sz="1400">
                <a:solidFill>
                  <a:srgbClr val="000000"/>
                </a:solidFill>
                <a:latin typeface="Bank Gothic" charset="0"/>
                <a:cs typeface="Bank Gothic" charset="0"/>
              </a:rPr>
              <a:t>	SYNT.bnfRHS = PTGAsIs(VLString(SELECT(vlList(</a:t>
            </a:r>
          </a:p>
          <a:p>
            <a:pPr eaLnBrk="1" hangingPunct="1"/>
            <a:r>
              <a:rPr lang="pt-PT" sz="1400">
                <a:solidFill>
                  <a:srgbClr val="000000"/>
                </a:solidFill>
                <a:latin typeface="Bank Gothic" charset="0"/>
                <a:cs typeface="Bank Gothic" charset="0"/>
              </a:rPr>
              <a:t>					"printBNFOrderedRHSElements",THIS.objId),eval())));</a:t>
            </a:r>
          </a:p>
          <a:p>
            <a:pPr eaLnBrk="1" hangingPunct="1"/>
            <a:endParaRPr lang="pt-PT" sz="1400">
              <a:solidFill>
                <a:srgbClr val="000000"/>
              </a:solidFill>
              <a:latin typeface="Bank Gothic" charset="0"/>
              <a:cs typeface="Bank Gothic" charset="0"/>
            </a:endParaRPr>
          </a:p>
          <a:p>
            <a:pPr eaLnBrk="1" hangingPunct="1"/>
            <a:r>
              <a:rPr lang="pt-PT" sz="1400">
                <a:solidFill>
                  <a:srgbClr val="000000"/>
                </a:solidFill>
                <a:latin typeface="Bank Gothic" charset="0"/>
                <a:cs typeface="Bank Gothic" charset="0"/>
              </a:rPr>
              <a:t>	SYNT.bnfCode = PTGbnfProd(THIS.bnfLHS, THIS.bnfRHS);</a:t>
            </a:r>
          </a:p>
          <a:p>
            <a:pPr eaLnBrk="1" hangingPunct="1"/>
            <a:r>
              <a:rPr lang="pt-PT" sz="1400">
                <a:solidFill>
                  <a:srgbClr val="000000"/>
                </a:solidFill>
                <a:latin typeface="Bank Gothic" charset="0"/>
                <a:cs typeface="Bank Gothic" charset="0"/>
              </a:rPr>
              <a:t>END;</a:t>
            </a:r>
          </a:p>
          <a:p>
            <a:pPr eaLnBrk="1" hangingPunct="1"/>
            <a:endParaRPr lang="pt-PT" sz="1800">
              <a:solidFill>
                <a:srgbClr val="000000"/>
              </a:solidFill>
              <a:latin typeface="Bank Gothic" charset="0"/>
              <a:cs typeface="Bank Gothic" charset="0"/>
            </a:endParaRPr>
          </a:p>
        </p:txBody>
      </p:sp>
      <p:pic>
        <p:nvPicPr>
          <p:cNvPr id="11" name="Picture 10" descr="BNFTrad.png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 l="4789" t="17898" r="53875" b="21477"/>
          <a:stretch>
            <a:fillRect/>
          </a:stretch>
        </p:blipFill>
        <p:spPr>
          <a:xfrm>
            <a:off x="3733800" y="1380675"/>
            <a:ext cx="4014788" cy="19694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  <a:reflection stA="50000" endPos="75000" dist="12700" dir="5400000" sy="-100000" algn="bl" rotWithShape="0"/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pt-PT" cap="none" dirty="0" err="1" smtClean="0">
                <a:ea typeface="ＭＳ Ｐゴシック" charset="0"/>
                <a:cs typeface="ＭＳ Ｐゴシック" charset="0"/>
              </a:rPr>
              <a:t>Code</a:t>
            </a:r>
            <a:r>
              <a:rPr lang="pt-PT" cap="none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pt-PT" cap="none" dirty="0" err="1" smtClean="0">
                <a:ea typeface="ＭＳ Ｐゴシック" charset="0"/>
                <a:cs typeface="ＭＳ Ｐゴシック" charset="0"/>
              </a:rPr>
              <a:t>Generation</a:t>
            </a:r>
            <a:endParaRPr lang="pt-PT" cap="none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607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42516"/>
            <a:ext cx="68341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pt-PT" cap="none" dirty="0" err="1" smtClean="0">
                <a:ea typeface="ＭＳ Ｐゴシック" charset="0"/>
                <a:cs typeface="ＭＳ Ｐゴシック" charset="0"/>
              </a:rPr>
              <a:t>Code</a:t>
            </a:r>
            <a:r>
              <a:rPr lang="pt-PT" cap="none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pt-PT" cap="none" dirty="0" err="1" smtClean="0">
                <a:ea typeface="ＭＳ Ｐゴシック" charset="0"/>
                <a:cs typeface="ＭＳ Ｐゴシック" charset="0"/>
              </a:rPr>
              <a:t>Generation</a:t>
            </a:r>
            <a:endParaRPr lang="pt-PT" cap="none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748846" y="6356350"/>
            <a:ext cx="2895600" cy="365125"/>
          </a:xfrm>
        </p:spPr>
        <p:txBody>
          <a:bodyPr/>
          <a:lstStyle/>
          <a:p>
            <a:r>
              <a:rPr lang="pt-PT" dirty="0" smtClean="0"/>
              <a:t>UCE30 - </a:t>
            </a:r>
            <a:r>
              <a:rPr lang="pt-PT" dirty="0" err="1" smtClean="0"/>
              <a:t>Eng</a:t>
            </a:r>
            <a:r>
              <a:rPr lang="pt-PT" dirty="0" smtClean="0"/>
              <a:t>. Linguagens (EG)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35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59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5" y="131154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pt-PT" cap="none" dirty="0" err="1" smtClean="0">
                <a:ea typeface="ＭＳ Ｐゴシック" charset="0"/>
                <a:cs typeface="ＭＳ Ｐゴシック" charset="0"/>
              </a:rPr>
              <a:t>Code</a:t>
            </a:r>
            <a:r>
              <a:rPr lang="pt-PT" cap="none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pt-PT" cap="none" dirty="0" err="1" smtClean="0">
                <a:ea typeface="ＭＳ Ｐゴシック" charset="0"/>
                <a:cs typeface="ＭＳ Ｐゴシック" charset="0"/>
              </a:rPr>
              <a:t>Generation</a:t>
            </a:r>
            <a:endParaRPr lang="pt-PT" cap="none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36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334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26" descr="Imagem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4395788"/>
            <a:ext cx="375920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Arrow Connector 27"/>
          <p:cNvCxnSpPr>
            <a:stCxn id="70" idx="1"/>
            <a:endCxn id="48168" idx="3"/>
          </p:cNvCxnSpPr>
          <p:nvPr/>
        </p:nvCxnSpPr>
        <p:spPr>
          <a:xfrm rot="10800000">
            <a:off x="3357563" y="1728788"/>
            <a:ext cx="658812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9" idx="0"/>
            <a:endCxn id="48156" idx="2"/>
          </p:cNvCxnSpPr>
          <p:nvPr/>
        </p:nvCxnSpPr>
        <p:spPr>
          <a:xfrm rot="16200000" flipV="1">
            <a:off x="5201444" y="1569244"/>
            <a:ext cx="1481138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7" idx="0"/>
            <a:endCxn id="48196" idx="1"/>
          </p:cNvCxnSpPr>
          <p:nvPr/>
        </p:nvCxnSpPr>
        <p:spPr>
          <a:xfrm rot="5400000" flipH="1" flipV="1">
            <a:off x="2987675" y="719138"/>
            <a:ext cx="317500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5" idx="1"/>
            <a:endCxn id="48190" idx="2"/>
          </p:cNvCxnSpPr>
          <p:nvPr/>
        </p:nvCxnSpPr>
        <p:spPr>
          <a:xfrm rot="10800000">
            <a:off x="1333500" y="2065338"/>
            <a:ext cx="801688" cy="57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2" idx="0"/>
            <a:endCxn id="48156" idx="2"/>
          </p:cNvCxnSpPr>
          <p:nvPr/>
        </p:nvCxnSpPr>
        <p:spPr>
          <a:xfrm rot="5400000" flipH="1" flipV="1">
            <a:off x="4592637" y="900113"/>
            <a:ext cx="1116013" cy="12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1" idx="1"/>
            <a:endCxn id="97" idx="3"/>
          </p:cNvCxnSpPr>
          <p:nvPr/>
        </p:nvCxnSpPr>
        <p:spPr>
          <a:xfrm rot="10800000" flipV="1">
            <a:off x="2820988" y="2211388"/>
            <a:ext cx="1347787" cy="7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3" idx="1"/>
            <a:endCxn id="79" idx="3"/>
          </p:cNvCxnSpPr>
          <p:nvPr/>
        </p:nvCxnSpPr>
        <p:spPr>
          <a:xfrm rot="10800000">
            <a:off x="1150938" y="3187700"/>
            <a:ext cx="1493837" cy="103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8174" idx="2"/>
            <a:endCxn id="85" idx="0"/>
          </p:cNvCxnSpPr>
          <p:nvPr/>
        </p:nvCxnSpPr>
        <p:spPr>
          <a:xfrm rot="5400000">
            <a:off x="2408238" y="4660900"/>
            <a:ext cx="147638" cy="54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4" idx="3"/>
            <a:endCxn id="73" idx="0"/>
          </p:cNvCxnSpPr>
          <p:nvPr/>
        </p:nvCxnSpPr>
        <p:spPr>
          <a:xfrm>
            <a:off x="3178175" y="4371975"/>
            <a:ext cx="498475" cy="36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92"/>
          <p:cNvCxnSpPr>
            <a:stCxn id="83" idx="0"/>
            <a:endCxn id="48156" idx="2"/>
          </p:cNvCxnSpPr>
          <p:nvPr/>
        </p:nvCxnSpPr>
        <p:spPr>
          <a:xfrm rot="5400000" flipH="1" flipV="1">
            <a:off x="2826544" y="989806"/>
            <a:ext cx="2971800" cy="2954338"/>
          </a:xfrm>
          <a:prstGeom prst="curvedConnector3">
            <a:avLst>
              <a:gd name="adj1" fmla="val 283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0" idx="0"/>
            <a:endCxn id="48156" idx="2"/>
          </p:cNvCxnSpPr>
          <p:nvPr/>
        </p:nvCxnSpPr>
        <p:spPr>
          <a:xfrm rot="16200000" flipV="1">
            <a:off x="5664994" y="1105694"/>
            <a:ext cx="1358900" cy="110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2" idx="0"/>
            <a:endCxn id="48156" idx="2"/>
          </p:cNvCxnSpPr>
          <p:nvPr/>
        </p:nvCxnSpPr>
        <p:spPr>
          <a:xfrm rot="16200000" flipV="1">
            <a:off x="6126956" y="643732"/>
            <a:ext cx="1370013" cy="204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8200" idx="2"/>
          </p:cNvCxnSpPr>
          <p:nvPr/>
        </p:nvCxnSpPr>
        <p:spPr>
          <a:xfrm rot="5400000">
            <a:off x="5342732" y="3831431"/>
            <a:ext cx="1377950" cy="103187"/>
          </a:xfrm>
          <a:prstGeom prst="straightConnector1">
            <a:avLst/>
          </a:prstGeom>
          <a:ln>
            <a:prstDash val="lgDashDot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8204" idx="2"/>
          </p:cNvCxnSpPr>
          <p:nvPr/>
        </p:nvCxnSpPr>
        <p:spPr>
          <a:xfrm rot="5400000">
            <a:off x="5701506" y="3915569"/>
            <a:ext cx="1965325" cy="414338"/>
          </a:xfrm>
          <a:prstGeom prst="straightConnector1">
            <a:avLst/>
          </a:prstGeom>
          <a:ln>
            <a:prstDash val="lgDashDot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8202" idx="2"/>
          </p:cNvCxnSpPr>
          <p:nvPr/>
        </p:nvCxnSpPr>
        <p:spPr>
          <a:xfrm rot="5400000">
            <a:off x="6843713" y="3983037"/>
            <a:ext cx="1843088" cy="138113"/>
          </a:xfrm>
          <a:prstGeom prst="straightConnector1">
            <a:avLst/>
          </a:prstGeom>
          <a:ln>
            <a:prstDash val="lgDashDot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8198" idx="2"/>
          </p:cNvCxnSpPr>
          <p:nvPr/>
        </p:nvCxnSpPr>
        <p:spPr>
          <a:xfrm rot="5400000">
            <a:off x="8247856" y="4110832"/>
            <a:ext cx="322263" cy="247650"/>
          </a:xfrm>
          <a:prstGeom prst="straightConnector1">
            <a:avLst/>
          </a:prstGeom>
          <a:ln>
            <a:prstDash val="lgDashDot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8160" idx="3"/>
          </p:cNvCxnSpPr>
          <p:nvPr/>
        </p:nvCxnSpPr>
        <p:spPr>
          <a:xfrm>
            <a:off x="3025775" y="3327400"/>
            <a:ext cx="2003425" cy="1401763"/>
          </a:xfrm>
          <a:prstGeom prst="straightConnector1">
            <a:avLst/>
          </a:prstGeom>
          <a:ln>
            <a:prstDash val="lgDashDot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239"/>
          <p:cNvCxnSpPr>
            <a:stCxn id="73" idx="3"/>
          </p:cNvCxnSpPr>
          <p:nvPr/>
        </p:nvCxnSpPr>
        <p:spPr>
          <a:xfrm flipV="1">
            <a:off x="3867150" y="4486275"/>
            <a:ext cx="1458913" cy="519113"/>
          </a:xfrm>
          <a:prstGeom prst="curvedConnector3">
            <a:avLst>
              <a:gd name="adj1" fmla="val 50000"/>
            </a:avLst>
          </a:prstGeom>
          <a:ln>
            <a:prstDash val="lgDashDot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8160" idx="3"/>
          </p:cNvCxnSpPr>
          <p:nvPr/>
        </p:nvCxnSpPr>
        <p:spPr>
          <a:xfrm>
            <a:off x="3025775" y="3327400"/>
            <a:ext cx="2232025" cy="1646238"/>
          </a:xfrm>
          <a:prstGeom prst="straightConnector1">
            <a:avLst/>
          </a:prstGeom>
          <a:ln>
            <a:prstDash val="lgDashDot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8160" idx="3"/>
          </p:cNvCxnSpPr>
          <p:nvPr/>
        </p:nvCxnSpPr>
        <p:spPr>
          <a:xfrm>
            <a:off x="3025775" y="3327400"/>
            <a:ext cx="3984625" cy="1401763"/>
          </a:xfrm>
          <a:prstGeom prst="straightConnector1">
            <a:avLst/>
          </a:prstGeom>
          <a:ln>
            <a:prstDash val="lgDashDot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8152" name="Group 109"/>
          <p:cNvGrpSpPr>
            <a:grpSpLocks/>
          </p:cNvGrpSpPr>
          <p:nvPr/>
        </p:nvGrpSpPr>
        <p:grpSpPr bwMode="auto">
          <a:xfrm>
            <a:off x="252413" y="163513"/>
            <a:ext cx="8642350" cy="6400800"/>
            <a:chOff x="252413" y="163513"/>
            <a:chExt cx="8642350" cy="6400800"/>
          </a:xfrm>
        </p:grpSpPr>
        <p:sp>
          <p:nvSpPr>
            <p:cNvPr id="98" name="Folded Corner 97"/>
            <p:cNvSpPr/>
            <p:nvPr/>
          </p:nvSpPr>
          <p:spPr bwMode="auto">
            <a:xfrm>
              <a:off x="5599113" y="163513"/>
              <a:ext cx="381000" cy="533400"/>
            </a:xfrm>
            <a:prstGeom prst="foldedCorne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entury Schoolbook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56" name="TextBox 98"/>
            <p:cNvSpPr txBox="1">
              <a:spLocks noChangeArrowheads="1"/>
            </p:cNvSpPr>
            <p:nvPr/>
          </p:nvSpPr>
          <p:spPr bwMode="auto">
            <a:xfrm>
              <a:off x="5325344" y="734994"/>
              <a:ext cx="929874" cy="24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pt-PT" sz="1000"/>
                <a:t>Viag.XMODEL</a:t>
              </a:r>
            </a:p>
          </p:txBody>
        </p:sp>
        <p:sp>
          <p:nvSpPr>
            <p:cNvPr id="95" name="Folded Corner 94"/>
            <p:cNvSpPr/>
            <p:nvPr/>
          </p:nvSpPr>
          <p:spPr bwMode="auto">
            <a:xfrm>
              <a:off x="2135188" y="2374900"/>
              <a:ext cx="381000" cy="533400"/>
            </a:xfrm>
            <a:prstGeom prst="foldedCorne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entury Schoolbook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6" name="Folded Corner 95"/>
            <p:cNvSpPr/>
            <p:nvPr/>
          </p:nvSpPr>
          <p:spPr bwMode="auto">
            <a:xfrm>
              <a:off x="2287588" y="2527300"/>
              <a:ext cx="381000" cy="533400"/>
            </a:xfrm>
            <a:prstGeom prst="foldedCorne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entury Schoolbook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" name="Folded Corner 96"/>
            <p:cNvSpPr/>
            <p:nvPr/>
          </p:nvSpPr>
          <p:spPr bwMode="auto">
            <a:xfrm>
              <a:off x="2439988" y="2679700"/>
              <a:ext cx="381000" cy="533400"/>
            </a:xfrm>
            <a:prstGeom prst="foldedCorne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entury Schoolbook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60" name="TextBox 93"/>
            <p:cNvSpPr txBox="1">
              <a:spLocks noChangeArrowheads="1"/>
            </p:cNvSpPr>
            <p:nvPr/>
          </p:nvSpPr>
          <p:spPr bwMode="auto">
            <a:xfrm>
              <a:off x="2135153" y="3204624"/>
              <a:ext cx="890242" cy="24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pt-PT" sz="1000"/>
                <a:t>View.MODEL</a:t>
              </a:r>
            </a:p>
          </p:txBody>
        </p:sp>
        <p:cxnSp>
          <p:nvCxnSpPr>
            <p:cNvPr id="35" name="Straight Arrow Connector 34"/>
            <p:cNvCxnSpPr>
              <a:stCxn id="48178" idx="2"/>
              <a:endCxn id="91" idx="0"/>
            </p:cNvCxnSpPr>
            <p:nvPr/>
          </p:nvCxnSpPr>
          <p:spPr>
            <a:xfrm rot="16200000" flipH="1">
              <a:off x="1066007" y="3566318"/>
              <a:ext cx="292100" cy="747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178" idx="2"/>
              <a:endCxn id="89" idx="0"/>
            </p:cNvCxnSpPr>
            <p:nvPr/>
          </p:nvCxnSpPr>
          <p:spPr>
            <a:xfrm rot="5400000">
              <a:off x="619919" y="3829844"/>
              <a:ext cx="254000" cy="182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Folded Corner 90"/>
            <p:cNvSpPr/>
            <p:nvPr/>
          </p:nvSpPr>
          <p:spPr bwMode="auto">
            <a:xfrm>
              <a:off x="1395413" y="4086225"/>
              <a:ext cx="381000" cy="533400"/>
            </a:xfrm>
            <a:prstGeom prst="foldedCorne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entury Schoolbook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Folded Corner 88"/>
            <p:cNvSpPr/>
            <p:nvPr/>
          </p:nvSpPr>
          <p:spPr bwMode="auto">
            <a:xfrm>
              <a:off x="466725" y="4048125"/>
              <a:ext cx="381000" cy="533400"/>
            </a:xfrm>
            <a:prstGeom prst="foldedCorne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entury Schoolbook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65" name="TextBox 91"/>
            <p:cNvSpPr txBox="1">
              <a:spLocks noChangeArrowheads="1"/>
            </p:cNvSpPr>
            <p:nvPr/>
          </p:nvSpPr>
          <p:spPr bwMode="auto">
            <a:xfrm>
              <a:off x="1151347" y="4620037"/>
              <a:ext cx="807098" cy="24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pt-PT" sz="1000"/>
                <a:t>Code.HEAD</a:t>
              </a:r>
            </a:p>
          </p:txBody>
        </p:sp>
        <p:sp>
          <p:nvSpPr>
            <p:cNvPr id="48166" name="TextBox 89"/>
            <p:cNvSpPr txBox="1">
              <a:spLocks noChangeArrowheads="1"/>
            </p:cNvSpPr>
            <p:nvPr/>
          </p:nvSpPr>
          <p:spPr bwMode="auto">
            <a:xfrm>
              <a:off x="252413" y="4580845"/>
              <a:ext cx="1082253" cy="24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pt-PT" sz="1000"/>
                <a:t>Code.SPECS</a:t>
              </a:r>
            </a:p>
          </p:txBody>
        </p:sp>
        <p:sp>
          <p:nvSpPr>
            <p:cNvPr id="87" name="Folded Corner 86"/>
            <p:cNvSpPr/>
            <p:nvPr/>
          </p:nvSpPr>
          <p:spPr bwMode="auto">
            <a:xfrm>
              <a:off x="2790825" y="1042988"/>
              <a:ext cx="381000" cy="533400"/>
            </a:xfrm>
            <a:prstGeom prst="foldedCorne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entury Schoolbook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68" name="TextBox 87"/>
            <p:cNvSpPr txBox="1">
              <a:spLocks noChangeArrowheads="1"/>
            </p:cNvSpPr>
            <p:nvPr/>
          </p:nvSpPr>
          <p:spPr bwMode="auto">
            <a:xfrm>
              <a:off x="2516102" y="1604881"/>
              <a:ext cx="841094" cy="24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pt-PT" sz="1000"/>
                <a:t>images.GDR</a:t>
              </a:r>
            </a:p>
          </p:txBody>
        </p:sp>
        <p:sp>
          <p:nvSpPr>
            <p:cNvPr id="85" name="Folded Corner 84"/>
            <p:cNvSpPr/>
            <p:nvPr/>
          </p:nvSpPr>
          <p:spPr bwMode="auto">
            <a:xfrm>
              <a:off x="2020888" y="5005388"/>
              <a:ext cx="381000" cy="533400"/>
            </a:xfrm>
            <a:prstGeom prst="foldedCorne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entury Schoolbook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70" name="TextBox 85"/>
            <p:cNvSpPr txBox="1">
              <a:spLocks noChangeArrowheads="1"/>
            </p:cNvSpPr>
            <p:nvPr/>
          </p:nvSpPr>
          <p:spPr bwMode="auto">
            <a:xfrm>
              <a:off x="1892009" y="5538505"/>
              <a:ext cx="624093" cy="24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pt-PT" sz="1000"/>
                <a:t>Aux.TCL</a:t>
              </a:r>
            </a:p>
          </p:txBody>
        </p:sp>
        <p:sp>
          <p:nvSpPr>
            <p:cNvPr id="82" name="Folded Corner 81"/>
            <p:cNvSpPr/>
            <p:nvPr/>
          </p:nvSpPr>
          <p:spPr bwMode="auto">
            <a:xfrm>
              <a:off x="2492375" y="3798888"/>
              <a:ext cx="381000" cy="533400"/>
            </a:xfrm>
            <a:prstGeom prst="foldedCorne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entury Schoolbook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" name="Folded Corner 82"/>
            <p:cNvSpPr/>
            <p:nvPr/>
          </p:nvSpPr>
          <p:spPr bwMode="auto">
            <a:xfrm>
              <a:off x="2644775" y="3951288"/>
              <a:ext cx="381000" cy="533400"/>
            </a:xfrm>
            <a:prstGeom prst="foldedCorne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entury Schoolbook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4" name="Folded Corner 83"/>
            <p:cNvSpPr/>
            <p:nvPr/>
          </p:nvSpPr>
          <p:spPr bwMode="auto">
            <a:xfrm>
              <a:off x="2797175" y="4103688"/>
              <a:ext cx="381000" cy="533400"/>
            </a:xfrm>
            <a:prstGeom prst="foldedCorne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entury Schoolbook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74" name="TextBox 80"/>
            <p:cNvSpPr txBox="1">
              <a:spLocks noChangeArrowheads="1"/>
            </p:cNvSpPr>
            <p:nvPr/>
          </p:nvSpPr>
          <p:spPr bwMode="auto">
            <a:xfrm>
              <a:off x="2369984" y="4611609"/>
              <a:ext cx="766214" cy="24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pt-PT" sz="1000"/>
                <a:t>Code.LIDO</a:t>
              </a:r>
            </a:p>
          </p:txBody>
        </p:sp>
        <p:sp>
          <p:nvSpPr>
            <p:cNvPr id="77" name="Folded Corner 76"/>
            <p:cNvSpPr/>
            <p:nvPr/>
          </p:nvSpPr>
          <p:spPr bwMode="auto">
            <a:xfrm>
              <a:off x="465138" y="2616200"/>
              <a:ext cx="381000" cy="533400"/>
            </a:xfrm>
            <a:prstGeom prst="foldedCorne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entury Schoolbook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8" name="Folded Corner 77"/>
            <p:cNvSpPr/>
            <p:nvPr/>
          </p:nvSpPr>
          <p:spPr bwMode="auto">
            <a:xfrm>
              <a:off x="617538" y="2768600"/>
              <a:ext cx="381000" cy="533400"/>
            </a:xfrm>
            <a:prstGeom prst="foldedCorne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entury Schoolbook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9" name="Folded Corner 78"/>
            <p:cNvSpPr/>
            <p:nvPr/>
          </p:nvSpPr>
          <p:spPr bwMode="auto">
            <a:xfrm>
              <a:off x="769938" y="2921000"/>
              <a:ext cx="381000" cy="533400"/>
            </a:xfrm>
            <a:prstGeom prst="foldedCorne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entury Schoolbook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78" name="TextBox 75"/>
            <p:cNvSpPr txBox="1">
              <a:spLocks noChangeArrowheads="1"/>
            </p:cNvSpPr>
            <p:nvPr/>
          </p:nvSpPr>
          <p:spPr bwMode="auto">
            <a:xfrm>
              <a:off x="465640" y="3547512"/>
              <a:ext cx="746555" cy="24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pt-PT" sz="1000"/>
                <a:t>Code.IPTG</a:t>
              </a:r>
            </a:p>
          </p:txBody>
        </p:sp>
        <p:sp>
          <p:nvSpPr>
            <p:cNvPr id="73" name="Folded Corner 72"/>
            <p:cNvSpPr/>
            <p:nvPr/>
          </p:nvSpPr>
          <p:spPr bwMode="auto">
            <a:xfrm>
              <a:off x="3487738" y="4738688"/>
              <a:ext cx="381000" cy="533400"/>
            </a:xfrm>
            <a:prstGeom prst="foldedCorne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entury Schoolbook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80" name="TextBox 73"/>
            <p:cNvSpPr txBox="1">
              <a:spLocks noChangeArrowheads="1"/>
            </p:cNvSpPr>
            <p:nvPr/>
          </p:nvSpPr>
          <p:spPr bwMode="auto">
            <a:xfrm>
              <a:off x="3182263" y="5225667"/>
              <a:ext cx="986181" cy="24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pt-PT" sz="1000"/>
                <a:t>Code.MODEL</a:t>
              </a:r>
            </a:p>
          </p:txBody>
        </p:sp>
        <p:sp>
          <p:nvSpPr>
            <p:cNvPr id="70" name="Folded Corner 69"/>
            <p:cNvSpPr/>
            <p:nvPr/>
          </p:nvSpPr>
          <p:spPr bwMode="auto">
            <a:xfrm>
              <a:off x="4016375" y="1792288"/>
              <a:ext cx="381000" cy="533400"/>
            </a:xfrm>
            <a:prstGeom prst="foldedCorne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entury Schoolbook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Folded Corner 70"/>
            <p:cNvSpPr/>
            <p:nvPr/>
          </p:nvSpPr>
          <p:spPr bwMode="auto">
            <a:xfrm>
              <a:off x="4168775" y="1944688"/>
              <a:ext cx="381000" cy="533400"/>
            </a:xfrm>
            <a:prstGeom prst="foldedCorne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entury Schoolbook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" name="Folded Corner 71"/>
            <p:cNvSpPr/>
            <p:nvPr/>
          </p:nvSpPr>
          <p:spPr bwMode="auto">
            <a:xfrm>
              <a:off x="4321175" y="2097088"/>
              <a:ext cx="381000" cy="533400"/>
            </a:xfrm>
            <a:prstGeom prst="foldedCorne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entury Schoolbook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84" name="TextBox 68"/>
            <p:cNvSpPr txBox="1">
              <a:spLocks noChangeArrowheads="1"/>
            </p:cNvSpPr>
            <p:nvPr/>
          </p:nvSpPr>
          <p:spPr bwMode="auto">
            <a:xfrm>
              <a:off x="3989117" y="2630688"/>
              <a:ext cx="750750" cy="24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pt-PT" sz="1000"/>
                <a:t>View.LIDO</a:t>
              </a:r>
            </a:p>
          </p:txBody>
        </p:sp>
        <p:sp>
          <p:nvSpPr>
            <p:cNvPr id="65" name="Can 64"/>
            <p:cNvSpPr/>
            <p:nvPr/>
          </p:nvSpPr>
          <p:spPr bwMode="auto">
            <a:xfrm>
              <a:off x="1441450" y="1362075"/>
              <a:ext cx="228600" cy="379413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entury Schoolbook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1212195" y="1552567"/>
              <a:ext cx="228569" cy="23468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endParaRPr lang="en-US" sz="1800">
                <a:solidFill>
                  <a:srgbClr val="000000"/>
                </a:solidFill>
                <a:latin typeface="Century Schoolbook" charset="0"/>
              </a:endParaRPr>
            </a:p>
          </p:txBody>
        </p:sp>
        <p:sp>
          <p:nvSpPr>
            <p:cNvPr id="67" name="Cube 66"/>
            <p:cNvSpPr/>
            <p:nvPr/>
          </p:nvSpPr>
          <p:spPr bwMode="auto">
            <a:xfrm>
              <a:off x="1327150" y="1552575"/>
              <a:ext cx="266700" cy="2667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entury Schoolbook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90" name="TextBox 63"/>
            <p:cNvSpPr txBox="1">
              <a:spLocks noChangeArrowheads="1"/>
            </p:cNvSpPr>
            <p:nvPr/>
          </p:nvSpPr>
          <p:spPr bwMode="auto">
            <a:xfrm>
              <a:off x="891838" y="1819257"/>
              <a:ext cx="884420" cy="24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pt-PT" sz="1000"/>
                <a:t>Buttons.PNG</a:t>
              </a:r>
            </a:p>
          </p:txBody>
        </p:sp>
        <p:sp>
          <p:nvSpPr>
            <p:cNvPr id="56" name="Can 55"/>
            <p:cNvSpPr/>
            <p:nvPr/>
          </p:nvSpPr>
          <p:spPr bwMode="auto">
            <a:xfrm>
              <a:off x="3640138" y="163513"/>
              <a:ext cx="228600" cy="379412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entury Schoolbook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3411037" y="353245"/>
              <a:ext cx="228569" cy="2346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endParaRPr lang="en-US" sz="1800">
                <a:solidFill>
                  <a:srgbClr val="FFFFFF"/>
                </a:solidFill>
                <a:latin typeface="Century Schoolbook" charset="0"/>
              </a:endParaRPr>
            </a:p>
          </p:txBody>
        </p:sp>
        <p:sp>
          <p:nvSpPr>
            <p:cNvPr id="58" name="Cube 57"/>
            <p:cNvSpPr/>
            <p:nvPr/>
          </p:nvSpPr>
          <p:spPr bwMode="auto">
            <a:xfrm>
              <a:off x="3525838" y="354013"/>
              <a:ext cx="266700" cy="2667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entury Schoolbook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96" name="TextBox 54"/>
            <p:cNvSpPr txBox="1">
              <a:spLocks noChangeArrowheads="1"/>
            </p:cNvSpPr>
            <p:nvPr/>
          </p:nvSpPr>
          <p:spPr bwMode="auto">
            <a:xfrm>
              <a:off x="3312351" y="601933"/>
              <a:ext cx="851400" cy="24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pt-PT" sz="1000"/>
                <a:t>Symbols.GIF</a:t>
              </a:r>
            </a:p>
            <a:p>
              <a:pPr eaLnBrk="1" hangingPunct="1"/>
              <a:endParaRPr lang="pt-PT" sz="1000"/>
            </a:p>
          </p:txBody>
        </p:sp>
        <p:sp>
          <p:nvSpPr>
            <p:cNvPr id="61" name="Folded Corner 60"/>
            <p:cNvSpPr/>
            <p:nvPr/>
          </p:nvSpPr>
          <p:spPr bwMode="auto">
            <a:xfrm>
              <a:off x="8285163" y="3294063"/>
              <a:ext cx="381000" cy="533400"/>
            </a:xfrm>
            <a:prstGeom prst="foldedCorne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entury Schoolbook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98" name="TextBox 61"/>
            <p:cNvSpPr txBox="1">
              <a:spLocks noChangeArrowheads="1"/>
            </p:cNvSpPr>
            <p:nvPr/>
          </p:nvSpPr>
          <p:spPr bwMode="auto">
            <a:xfrm>
              <a:off x="8169369" y="3827418"/>
              <a:ext cx="725394" cy="24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pt-PT" sz="1000"/>
                <a:t>Viag.DEFS</a:t>
              </a:r>
            </a:p>
          </p:txBody>
        </p:sp>
        <p:sp>
          <p:nvSpPr>
            <p:cNvPr id="59" name="Folded Corner 58"/>
            <p:cNvSpPr/>
            <p:nvPr/>
          </p:nvSpPr>
          <p:spPr bwMode="auto">
            <a:xfrm>
              <a:off x="5903913" y="2460625"/>
              <a:ext cx="381000" cy="533400"/>
            </a:xfrm>
            <a:prstGeom prst="foldedCorne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entury Schoolbook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200" name="TextBox 59"/>
            <p:cNvSpPr txBox="1">
              <a:spLocks noChangeArrowheads="1"/>
            </p:cNvSpPr>
            <p:nvPr/>
          </p:nvSpPr>
          <p:spPr bwMode="auto">
            <a:xfrm>
              <a:off x="5599807" y="2947835"/>
              <a:ext cx="966800" cy="24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pt-PT" sz="1000"/>
                <a:t>Semantics.TCL</a:t>
              </a:r>
            </a:p>
          </p:txBody>
        </p:sp>
        <p:sp>
          <p:nvSpPr>
            <p:cNvPr id="52" name="Folded Corner 51"/>
            <p:cNvSpPr/>
            <p:nvPr/>
          </p:nvSpPr>
          <p:spPr bwMode="auto">
            <a:xfrm>
              <a:off x="7642225" y="2351088"/>
              <a:ext cx="381000" cy="533400"/>
            </a:xfrm>
            <a:prstGeom prst="foldedCorne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entury Schoolbook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202" name="TextBox 52"/>
            <p:cNvSpPr txBox="1">
              <a:spLocks noChangeArrowheads="1"/>
            </p:cNvSpPr>
            <p:nvPr/>
          </p:nvSpPr>
          <p:spPr bwMode="auto">
            <a:xfrm>
              <a:off x="7497481" y="2883760"/>
              <a:ext cx="671888" cy="24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pt-PT" sz="1000"/>
                <a:t>Sync.TCL</a:t>
              </a:r>
            </a:p>
          </p:txBody>
        </p:sp>
        <p:sp>
          <p:nvSpPr>
            <p:cNvPr id="50" name="Folded Corner 49"/>
            <p:cNvSpPr/>
            <p:nvPr/>
          </p:nvSpPr>
          <p:spPr bwMode="auto">
            <a:xfrm>
              <a:off x="6708775" y="2339975"/>
              <a:ext cx="381000" cy="533400"/>
            </a:xfrm>
            <a:prstGeom prst="foldedCorne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entury Schoolbook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204" name="TextBox 50"/>
            <p:cNvSpPr txBox="1">
              <a:spLocks noChangeArrowheads="1"/>
            </p:cNvSpPr>
            <p:nvPr/>
          </p:nvSpPr>
          <p:spPr bwMode="auto">
            <a:xfrm>
              <a:off x="6580242" y="2893999"/>
              <a:ext cx="623028" cy="24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pt-PT" sz="1000"/>
                <a:t>Edit.TCL</a:t>
              </a:r>
            </a:p>
          </p:txBody>
        </p:sp>
        <p:sp>
          <p:nvSpPr>
            <p:cNvPr id="103" name="Folded Corner 102"/>
            <p:cNvSpPr/>
            <p:nvPr/>
          </p:nvSpPr>
          <p:spPr bwMode="auto">
            <a:xfrm>
              <a:off x="1020763" y="5691188"/>
              <a:ext cx="381000" cy="533400"/>
            </a:xfrm>
            <a:prstGeom prst="foldedCorne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entury Schoolbook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6" name="Folded Corner 105"/>
            <p:cNvSpPr/>
            <p:nvPr/>
          </p:nvSpPr>
          <p:spPr bwMode="auto">
            <a:xfrm>
              <a:off x="1150938" y="5784850"/>
              <a:ext cx="381000" cy="533400"/>
            </a:xfrm>
            <a:prstGeom prst="foldedCorner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entury Schoolbook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207" name="TextBox 106"/>
            <p:cNvSpPr txBox="1">
              <a:spLocks noChangeArrowheads="1"/>
            </p:cNvSpPr>
            <p:nvPr/>
          </p:nvSpPr>
          <p:spPr bwMode="auto">
            <a:xfrm>
              <a:off x="838917" y="6318100"/>
              <a:ext cx="1004190" cy="24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pt-PT" sz="1000"/>
                <a:t>Template.RES</a:t>
              </a:r>
            </a:p>
          </p:txBody>
        </p:sp>
      </p:grpSp>
      <p:cxnSp>
        <p:nvCxnSpPr>
          <p:cNvPr id="109" name="Straight Arrow Connector 239"/>
          <p:cNvCxnSpPr>
            <a:stCxn id="106" idx="3"/>
          </p:cNvCxnSpPr>
          <p:nvPr/>
        </p:nvCxnSpPr>
        <p:spPr>
          <a:xfrm flipV="1">
            <a:off x="1531938" y="5464175"/>
            <a:ext cx="3459162" cy="587375"/>
          </a:xfrm>
          <a:prstGeom prst="curvedConnector3">
            <a:avLst>
              <a:gd name="adj1" fmla="val 50000"/>
            </a:avLst>
          </a:prstGeom>
          <a:ln>
            <a:prstDash val="lgDashDot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6" name="Title 1"/>
          <p:cNvSpPr>
            <a:spLocks noGrp="1"/>
          </p:cNvSpPr>
          <p:nvPr>
            <p:ph type="title"/>
          </p:nvPr>
        </p:nvSpPr>
        <p:spPr bwMode="auto">
          <a:xfrm>
            <a:off x="76200" y="56091"/>
            <a:ext cx="2416175" cy="1143000"/>
          </a:xfrm>
        </p:spPr>
        <p:txBody>
          <a:bodyPr>
            <a:normAutofit fontScale="90000"/>
          </a:bodyPr>
          <a:lstStyle/>
          <a:p>
            <a:r>
              <a:rPr lang="pt-PT" sz="4000" dirty="0" err="1" smtClean="0"/>
              <a:t>DEViL</a:t>
            </a:r>
            <a:r>
              <a:rPr lang="pt-PT" sz="4000" dirty="0" smtClean="0"/>
              <a:t/>
            </a:r>
            <a:br>
              <a:rPr lang="pt-PT" sz="4000" dirty="0" smtClean="0"/>
            </a:br>
            <a:r>
              <a:rPr lang="pt-PT" sz="2800" dirty="0" smtClean="0">
                <a:solidFill>
                  <a:srgbClr val="A6A6A6"/>
                </a:solidFill>
              </a:rPr>
              <a:t>Files </a:t>
            </a:r>
            <a:r>
              <a:rPr lang="pt-PT" sz="2800" dirty="0" err="1" smtClean="0">
                <a:solidFill>
                  <a:srgbClr val="A6A6A6"/>
                </a:solidFill>
              </a:rPr>
              <a:t>dependency</a:t>
            </a:r>
            <a:endParaRPr lang="pt-PT" sz="2800" cap="none" dirty="0">
              <a:solidFill>
                <a:srgbClr val="A6A6A6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37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423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6" descr="computationRu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447800"/>
            <a:ext cx="848677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pt-PT" cap="none" dirty="0" err="1" smtClean="0">
                <a:ea typeface="ＭＳ Ｐゴシック" charset="0"/>
                <a:cs typeface="ＭＳ Ｐゴシック" charset="0"/>
              </a:rPr>
              <a:t>Generated</a:t>
            </a:r>
            <a:r>
              <a:rPr lang="pt-PT" cap="none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pt-PT" cap="none" dirty="0" err="1" smtClean="0">
                <a:ea typeface="ＭＳ Ｐゴシック" charset="0"/>
                <a:cs typeface="ＭＳ Ｐゴシック" charset="0"/>
              </a:rPr>
              <a:t>Environment</a:t>
            </a:r>
            <a:endParaRPr lang="pt-PT" cap="none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38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24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Discussion</a:t>
            </a:r>
            <a:r>
              <a:rPr lang="pt-PT" dirty="0"/>
              <a:t/>
            </a:r>
            <a:br>
              <a:rPr lang="pt-PT" dirty="0"/>
            </a:br>
            <a:r>
              <a:rPr lang="pt-PT" sz="2800" dirty="0" err="1" smtClean="0">
                <a:solidFill>
                  <a:srgbClr val="A6A6A6"/>
                </a:solidFill>
              </a:rPr>
              <a:t>Automatic</a:t>
            </a:r>
            <a:r>
              <a:rPr lang="pt-PT" sz="2800" dirty="0" smtClean="0">
                <a:solidFill>
                  <a:srgbClr val="A6A6A6"/>
                </a:solidFill>
              </a:rPr>
              <a:t> </a:t>
            </a:r>
            <a:r>
              <a:rPr lang="pt-PT" sz="2800" dirty="0" err="1" smtClean="0">
                <a:solidFill>
                  <a:srgbClr val="A6A6A6"/>
                </a:solidFill>
              </a:rPr>
              <a:t>or</a:t>
            </a:r>
            <a:r>
              <a:rPr lang="pt-PT" sz="2800" dirty="0" smtClean="0">
                <a:solidFill>
                  <a:srgbClr val="A6A6A6"/>
                </a:solidFill>
              </a:rPr>
              <a:t> Manual </a:t>
            </a:r>
            <a:r>
              <a:rPr lang="pt-PT" sz="2800" dirty="0" err="1" smtClean="0">
                <a:solidFill>
                  <a:srgbClr val="A6A6A6"/>
                </a:solidFill>
              </a:rPr>
              <a:t>Generation</a:t>
            </a:r>
            <a:r>
              <a:rPr lang="pt-PT" sz="2800" dirty="0" smtClean="0">
                <a:solidFill>
                  <a:srgbClr val="A6A6A6"/>
                </a:solidFill>
              </a:rPr>
              <a:t> </a:t>
            </a:r>
            <a:r>
              <a:rPr lang="pt-PT" sz="2800" dirty="0" err="1" smtClean="0">
                <a:solidFill>
                  <a:srgbClr val="A6A6A6"/>
                </a:solidFill>
              </a:rPr>
              <a:t>of</a:t>
            </a:r>
            <a:r>
              <a:rPr lang="pt-PT" sz="2800" dirty="0" smtClean="0">
                <a:solidFill>
                  <a:srgbClr val="A6A6A6"/>
                </a:solidFill>
              </a:rPr>
              <a:t> Visual </a:t>
            </a:r>
            <a:r>
              <a:rPr lang="pt-PT" sz="2800" dirty="0" err="1" smtClean="0">
                <a:solidFill>
                  <a:srgbClr val="A6A6A6"/>
                </a:solidFill>
              </a:rPr>
              <a:t>Programming</a:t>
            </a:r>
            <a:r>
              <a:rPr lang="pt-PT" sz="2800" dirty="0" smtClean="0">
                <a:solidFill>
                  <a:srgbClr val="A6A6A6"/>
                </a:solidFill>
              </a:rPr>
              <a:t> </a:t>
            </a:r>
            <a:r>
              <a:rPr lang="pt-PT" sz="2800" dirty="0" err="1" smtClean="0">
                <a:solidFill>
                  <a:srgbClr val="A6A6A6"/>
                </a:solidFill>
              </a:rPr>
              <a:t>Environments</a:t>
            </a:r>
            <a:r>
              <a:rPr lang="pt-PT" sz="2800" dirty="0" smtClean="0">
                <a:solidFill>
                  <a:srgbClr val="A6A6A6"/>
                </a:solidFill>
              </a:rPr>
              <a:t>?</a:t>
            </a:r>
            <a:endParaRPr lang="pt-PT" sz="2800" dirty="0">
              <a:solidFill>
                <a:srgbClr val="A6A6A6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Manual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Complex specification and Development</a:t>
            </a:r>
          </a:p>
          <a:p>
            <a:r>
              <a:rPr lang="en-GB" dirty="0" smtClean="0"/>
              <a:t>Hard to evolve</a:t>
            </a:r>
          </a:p>
          <a:p>
            <a:r>
              <a:rPr lang="en-GB" dirty="0"/>
              <a:t>Prone to </a:t>
            </a:r>
            <a:r>
              <a:rPr lang="en-GB" dirty="0" smtClean="0"/>
              <a:t>errors and bugs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More features</a:t>
            </a:r>
          </a:p>
          <a:p>
            <a:r>
              <a:rPr lang="en-GB" dirty="0" smtClean="0"/>
              <a:t>More </a:t>
            </a:r>
            <a:r>
              <a:rPr lang="en-GB" dirty="0" smtClean="0"/>
              <a:t>customization</a:t>
            </a:r>
            <a:endParaRPr lang="en-GB" dirty="0" smtClean="0"/>
          </a:p>
          <a:p>
            <a:r>
              <a:rPr lang="en-GB" dirty="0" smtClean="0"/>
              <a:t>Better performance (due to optimization)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Automatic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From a simple (abstract) specification</a:t>
            </a:r>
          </a:p>
          <a:p>
            <a:r>
              <a:rPr lang="en-GB" dirty="0" smtClean="0"/>
              <a:t>Easy to evolve</a:t>
            </a:r>
          </a:p>
          <a:p>
            <a:r>
              <a:rPr lang="en-GB" dirty="0" smtClean="0"/>
              <a:t>Less </a:t>
            </a:r>
            <a:r>
              <a:rPr lang="en-GB" dirty="0"/>
              <a:t>errors (or none at all)</a:t>
            </a:r>
          </a:p>
          <a:p>
            <a:endParaRPr lang="en-GB" dirty="0" smtClean="0"/>
          </a:p>
          <a:p>
            <a:r>
              <a:rPr lang="en-GB" dirty="0" smtClean="0"/>
              <a:t>Less features</a:t>
            </a:r>
          </a:p>
          <a:p>
            <a:r>
              <a:rPr lang="en-GB" dirty="0" smtClean="0"/>
              <a:t>Less customization</a:t>
            </a:r>
          </a:p>
          <a:p>
            <a:r>
              <a:rPr lang="en-GB" dirty="0" smtClean="0"/>
              <a:t>Low performance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39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44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Visual </a:t>
            </a:r>
            <a:r>
              <a:rPr lang="pt-PT" dirty="0" err="1" smtClean="0"/>
              <a:t>Languages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sz="3300" dirty="0" err="1" smtClean="0">
                <a:solidFill>
                  <a:srgbClr val="A6A6A6"/>
                </a:solidFill>
              </a:rPr>
              <a:t>Types</a:t>
            </a:r>
            <a:endParaRPr lang="pt-PT" sz="3300" dirty="0">
              <a:solidFill>
                <a:srgbClr val="A6A6A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General Purpose Visual Languages</a:t>
            </a:r>
          </a:p>
          <a:p>
            <a:pPr lvl="1"/>
            <a:r>
              <a:rPr lang="en-GB" dirty="0" smtClean="0">
                <a:solidFill>
                  <a:srgbClr val="4F81BD"/>
                </a:solidFill>
              </a:rPr>
              <a:t>Used to concisely transmit a message through iconic compositions with (globally) accepted meaning;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Visual Programming Languages</a:t>
            </a:r>
          </a:p>
          <a:p>
            <a:pPr lvl="1"/>
            <a:r>
              <a:rPr lang="en-GB" dirty="0" smtClean="0">
                <a:solidFill>
                  <a:srgbClr val="4F81BD"/>
                </a:solidFill>
              </a:rPr>
              <a:t>Used to solve </a:t>
            </a:r>
            <a:r>
              <a:rPr lang="en-GB" dirty="0">
                <a:solidFill>
                  <a:srgbClr val="4F81BD"/>
                </a:solidFill>
              </a:rPr>
              <a:t>(</a:t>
            </a:r>
            <a:r>
              <a:rPr lang="en-GB" dirty="0" smtClean="0">
                <a:solidFill>
                  <a:srgbClr val="4F81BD"/>
                </a:solidFill>
              </a:rPr>
              <a:t>complex) problems by describing their properties or their behaviour through iconic definitions;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751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Discussion</a:t>
            </a:r>
            <a:r>
              <a:rPr lang="pt-PT" dirty="0"/>
              <a:t/>
            </a:r>
            <a:br>
              <a:rPr lang="pt-PT" dirty="0"/>
            </a:br>
            <a:r>
              <a:rPr lang="pt-PT" sz="2800" dirty="0" err="1" smtClean="0">
                <a:solidFill>
                  <a:srgbClr val="A6A6A6"/>
                </a:solidFill>
              </a:rPr>
              <a:t>Automatic</a:t>
            </a:r>
            <a:r>
              <a:rPr lang="pt-PT" sz="2800" dirty="0" smtClean="0">
                <a:solidFill>
                  <a:srgbClr val="A6A6A6"/>
                </a:solidFill>
              </a:rPr>
              <a:t> </a:t>
            </a:r>
            <a:r>
              <a:rPr lang="pt-PT" sz="2800" dirty="0" err="1" smtClean="0">
                <a:solidFill>
                  <a:srgbClr val="A6A6A6"/>
                </a:solidFill>
              </a:rPr>
              <a:t>or</a:t>
            </a:r>
            <a:r>
              <a:rPr lang="pt-PT" sz="2800" dirty="0" smtClean="0">
                <a:solidFill>
                  <a:srgbClr val="A6A6A6"/>
                </a:solidFill>
              </a:rPr>
              <a:t> Manual </a:t>
            </a:r>
            <a:r>
              <a:rPr lang="pt-PT" sz="2800" dirty="0" err="1" smtClean="0">
                <a:solidFill>
                  <a:srgbClr val="A6A6A6"/>
                </a:solidFill>
              </a:rPr>
              <a:t>Generation</a:t>
            </a:r>
            <a:r>
              <a:rPr lang="pt-PT" sz="2800" dirty="0" smtClean="0">
                <a:solidFill>
                  <a:srgbClr val="A6A6A6"/>
                </a:solidFill>
              </a:rPr>
              <a:t> </a:t>
            </a:r>
            <a:r>
              <a:rPr lang="pt-PT" sz="2800" dirty="0" err="1" smtClean="0">
                <a:solidFill>
                  <a:srgbClr val="A6A6A6"/>
                </a:solidFill>
              </a:rPr>
              <a:t>in</a:t>
            </a:r>
            <a:r>
              <a:rPr lang="pt-PT" sz="2800" dirty="0" smtClean="0">
                <a:solidFill>
                  <a:srgbClr val="A6A6A6"/>
                </a:solidFill>
              </a:rPr>
              <a:t> General?</a:t>
            </a:r>
            <a:endParaRPr lang="pt-PT" sz="2800" dirty="0">
              <a:solidFill>
                <a:srgbClr val="A6A6A6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199" y="1600200"/>
            <a:ext cx="8446911" cy="4525963"/>
          </a:xfrm>
        </p:spPr>
        <p:txBody>
          <a:bodyPr/>
          <a:lstStyle/>
          <a:p>
            <a:r>
              <a:rPr lang="en-GB" dirty="0" smtClean="0"/>
              <a:t>What other examples of automatic generation exists in programming?</a:t>
            </a:r>
          </a:p>
          <a:p>
            <a:r>
              <a:rPr lang="en-GB" dirty="0" smtClean="0"/>
              <a:t>How are these compared with the manual construction?</a:t>
            </a:r>
          </a:p>
          <a:p>
            <a:endParaRPr lang="en-GB" dirty="0" smtClean="0"/>
          </a:p>
          <a:p>
            <a:r>
              <a:rPr lang="en-GB" dirty="0" smtClean="0"/>
              <a:t>Is generic better than specific, in programming?</a:t>
            </a:r>
          </a:p>
          <a:p>
            <a:r>
              <a:rPr lang="en-GB" dirty="0" smtClean="0"/>
              <a:t>Can these dimensions be approximated?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40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00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Visual Languages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UCE30 - Eng. </a:t>
            </a:r>
            <a:r>
              <a:rPr lang="en-GB" dirty="0" err="1" smtClean="0"/>
              <a:t>Linguagens</a:t>
            </a:r>
            <a:r>
              <a:rPr lang="en-GB" dirty="0" smtClean="0"/>
              <a:t> (EG)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41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59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visualli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5" y="4986285"/>
            <a:ext cx="2131779" cy="1471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Visual </a:t>
            </a:r>
            <a:r>
              <a:rPr lang="pt-PT" dirty="0" err="1" smtClean="0"/>
              <a:t>Languages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sz="3300" dirty="0" err="1" smtClean="0">
                <a:solidFill>
                  <a:srgbClr val="A6A6A6"/>
                </a:solidFill>
              </a:rPr>
              <a:t>Examples</a:t>
            </a:r>
            <a:endParaRPr lang="pt-PT" sz="3300" dirty="0">
              <a:solidFill>
                <a:srgbClr val="A6A6A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pic>
        <p:nvPicPr>
          <p:cNvPr id="6" name="Picture 5" descr="musical_sco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6639"/>
            <a:ext cx="2189653" cy="2189653"/>
          </a:xfrm>
          <a:prstGeom prst="rect">
            <a:avLst/>
          </a:prstGeom>
        </p:spPr>
      </p:pic>
      <p:pic>
        <p:nvPicPr>
          <p:cNvPr id="7" name="Picture 6" descr="sinais_transi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100" y="5130004"/>
            <a:ext cx="2059797" cy="914400"/>
          </a:xfrm>
          <a:prstGeom prst="rect">
            <a:avLst/>
          </a:prstGeom>
        </p:spPr>
      </p:pic>
      <p:pic>
        <p:nvPicPr>
          <p:cNvPr id="9" name="Picture 8" descr="vcr_symbol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01" y="3675437"/>
            <a:ext cx="1294586" cy="1244673"/>
          </a:xfrm>
          <a:prstGeom prst="rect">
            <a:avLst/>
          </a:prstGeom>
        </p:spPr>
      </p:pic>
      <p:pic>
        <p:nvPicPr>
          <p:cNvPr id="10" name="Picture 9" descr="on-button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067" y="2069727"/>
            <a:ext cx="550758" cy="550758"/>
          </a:xfrm>
          <a:prstGeom prst="rect">
            <a:avLst/>
          </a:prstGeom>
        </p:spPr>
      </p:pic>
      <p:pic>
        <p:nvPicPr>
          <p:cNvPr id="11" name="Picture 10" descr="scratch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529832"/>
            <a:ext cx="2703433" cy="2227773"/>
          </a:xfrm>
          <a:prstGeom prst="rect">
            <a:avLst/>
          </a:prstGeom>
        </p:spPr>
      </p:pic>
      <p:pic>
        <p:nvPicPr>
          <p:cNvPr id="13" name="Picture 12" descr="DER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1" y="3043893"/>
            <a:ext cx="3344467" cy="1876217"/>
          </a:xfrm>
          <a:prstGeom prst="rect">
            <a:avLst/>
          </a:prstGeom>
        </p:spPr>
      </p:pic>
      <p:pic>
        <p:nvPicPr>
          <p:cNvPr id="14" name="Picture 13" descr="electronic_diagram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43" y="1529832"/>
            <a:ext cx="2346884" cy="1090653"/>
          </a:xfrm>
          <a:prstGeom prst="rect">
            <a:avLst/>
          </a:prstGeom>
        </p:spPr>
      </p:pic>
      <p:pic>
        <p:nvPicPr>
          <p:cNvPr id="15" name="Picture 14" descr="AC_dataflow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080" y="2766093"/>
            <a:ext cx="2739915" cy="263716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69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Outline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 smtClean="0">
                <a:solidFill>
                  <a:schemeClr val="bg1">
                    <a:lumMod val="65000"/>
                  </a:schemeClr>
                </a:solidFill>
              </a:rPr>
              <a:t>Visual </a:t>
            </a:r>
            <a:r>
              <a:rPr lang="pt-PT" dirty="0" err="1" smtClean="0">
                <a:solidFill>
                  <a:schemeClr val="bg1">
                    <a:lumMod val="65000"/>
                  </a:schemeClr>
                </a:solidFill>
              </a:rPr>
              <a:t>Languages</a:t>
            </a:r>
            <a:endParaRPr lang="pt-PT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PT" dirty="0" smtClean="0"/>
              <a:t>Visual </a:t>
            </a:r>
            <a:r>
              <a:rPr lang="pt-PT" dirty="0" err="1" smtClean="0"/>
              <a:t>Programming</a:t>
            </a:r>
            <a:r>
              <a:rPr lang="pt-PT" dirty="0" smtClean="0"/>
              <a:t> </a:t>
            </a:r>
            <a:r>
              <a:rPr lang="pt-PT" dirty="0" err="1" smtClean="0"/>
              <a:t>Languages</a:t>
            </a:r>
            <a:endParaRPr lang="pt-PT" dirty="0" smtClean="0"/>
          </a:p>
          <a:p>
            <a:pPr lvl="1"/>
            <a:r>
              <a:rPr lang="pt-PT" dirty="0" err="1" smtClean="0"/>
              <a:t>Specification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Processing</a:t>
            </a:r>
            <a:endParaRPr lang="pt-PT" dirty="0" smtClean="0"/>
          </a:p>
          <a:p>
            <a:pPr lvl="2"/>
            <a:r>
              <a:rPr lang="pt-PT" dirty="0" err="1" smtClean="0"/>
              <a:t>Picture</a:t>
            </a:r>
            <a:r>
              <a:rPr lang="pt-PT" dirty="0" smtClean="0"/>
              <a:t> </a:t>
            </a:r>
            <a:r>
              <a:rPr lang="pt-PT" dirty="0" err="1" smtClean="0"/>
              <a:t>Layout</a:t>
            </a:r>
            <a:r>
              <a:rPr lang="pt-PT" dirty="0" smtClean="0"/>
              <a:t> </a:t>
            </a:r>
            <a:r>
              <a:rPr lang="pt-PT" dirty="0" err="1" smtClean="0"/>
              <a:t>Grammars</a:t>
            </a:r>
            <a:endParaRPr lang="pt-PT" dirty="0" smtClean="0"/>
          </a:p>
          <a:p>
            <a:r>
              <a:rPr lang="pt-PT" dirty="0" smtClean="0">
                <a:solidFill>
                  <a:srgbClr val="A6A6A6"/>
                </a:solidFill>
              </a:rPr>
              <a:t>Visual </a:t>
            </a:r>
            <a:r>
              <a:rPr lang="pt-PT" dirty="0" err="1" smtClean="0">
                <a:solidFill>
                  <a:srgbClr val="A6A6A6"/>
                </a:solidFill>
              </a:rPr>
              <a:t>Programming</a:t>
            </a:r>
            <a:r>
              <a:rPr lang="pt-PT" dirty="0" smtClean="0">
                <a:solidFill>
                  <a:srgbClr val="A6A6A6"/>
                </a:solidFill>
              </a:rPr>
              <a:t> </a:t>
            </a:r>
            <a:r>
              <a:rPr lang="pt-PT" dirty="0" err="1" smtClean="0">
                <a:solidFill>
                  <a:srgbClr val="A6A6A6"/>
                </a:solidFill>
              </a:rPr>
              <a:t>Environments</a:t>
            </a:r>
            <a:endParaRPr lang="pt-PT" dirty="0" smtClean="0">
              <a:solidFill>
                <a:srgbClr val="A6A6A6"/>
              </a:solidFill>
            </a:endParaRPr>
          </a:p>
          <a:p>
            <a:pPr lvl="1"/>
            <a:r>
              <a:rPr lang="pt-PT" dirty="0" err="1" smtClean="0">
                <a:solidFill>
                  <a:srgbClr val="A6A6A6"/>
                </a:solidFill>
              </a:rPr>
              <a:t>DEViL</a:t>
            </a:r>
            <a:endParaRPr lang="pt-PT" dirty="0" smtClean="0">
              <a:solidFill>
                <a:srgbClr val="A6A6A6"/>
              </a:solidFill>
            </a:endParaRPr>
          </a:p>
          <a:p>
            <a:pPr lvl="2"/>
            <a:r>
              <a:rPr lang="pt-PT" dirty="0" smtClean="0">
                <a:solidFill>
                  <a:srgbClr val="A6A6A6"/>
                </a:solidFill>
              </a:rPr>
              <a:t>Pros </a:t>
            </a:r>
            <a:r>
              <a:rPr lang="pt-PT" dirty="0" err="1" smtClean="0">
                <a:solidFill>
                  <a:srgbClr val="A6A6A6"/>
                </a:solidFill>
              </a:rPr>
              <a:t>and</a:t>
            </a:r>
            <a:r>
              <a:rPr lang="pt-PT" dirty="0" smtClean="0">
                <a:solidFill>
                  <a:srgbClr val="A6A6A6"/>
                </a:solidFill>
              </a:rPr>
              <a:t> </a:t>
            </a:r>
            <a:r>
              <a:rPr lang="pt-PT" dirty="0" err="1" smtClean="0">
                <a:solidFill>
                  <a:srgbClr val="A6A6A6"/>
                </a:solidFill>
              </a:rPr>
              <a:t>Cons</a:t>
            </a:r>
            <a:endParaRPr lang="pt-PT" dirty="0" smtClean="0">
              <a:solidFill>
                <a:srgbClr val="A6A6A6"/>
              </a:solidFill>
            </a:endParaRPr>
          </a:p>
          <a:p>
            <a:pPr lvl="2"/>
            <a:r>
              <a:rPr lang="pt-PT" dirty="0" err="1" smtClean="0">
                <a:solidFill>
                  <a:srgbClr val="A6A6A6"/>
                </a:solidFill>
              </a:rPr>
              <a:t>Development</a:t>
            </a:r>
            <a:r>
              <a:rPr lang="pt-PT" dirty="0" smtClean="0">
                <a:solidFill>
                  <a:srgbClr val="A6A6A6"/>
                </a:solidFill>
              </a:rPr>
              <a:t> </a:t>
            </a:r>
            <a:r>
              <a:rPr lang="pt-PT" dirty="0" err="1" smtClean="0">
                <a:solidFill>
                  <a:srgbClr val="A6A6A6"/>
                </a:solidFill>
              </a:rPr>
              <a:t>workflow</a:t>
            </a:r>
            <a:endParaRPr lang="pt-PT" dirty="0" smtClean="0">
              <a:solidFill>
                <a:srgbClr val="A6A6A6"/>
              </a:solidFill>
            </a:endParaRPr>
          </a:p>
          <a:p>
            <a:pPr lvl="1"/>
            <a:r>
              <a:rPr lang="pt-PT" dirty="0" err="1" smtClean="0">
                <a:solidFill>
                  <a:srgbClr val="A6A6A6"/>
                </a:solidFill>
              </a:rPr>
              <a:t>Discussion</a:t>
            </a:r>
            <a:endParaRPr lang="pt-PT" dirty="0" smtClean="0">
              <a:solidFill>
                <a:srgbClr val="A6A6A6"/>
              </a:solidFill>
            </a:endParaRPr>
          </a:p>
          <a:p>
            <a:pPr lvl="2"/>
            <a:r>
              <a:rPr lang="pt-PT" dirty="0" err="1" smtClean="0">
                <a:solidFill>
                  <a:srgbClr val="A6A6A6"/>
                </a:solidFill>
              </a:rPr>
              <a:t>Automatic</a:t>
            </a:r>
            <a:r>
              <a:rPr lang="pt-PT" dirty="0" smtClean="0">
                <a:solidFill>
                  <a:srgbClr val="A6A6A6"/>
                </a:solidFill>
              </a:rPr>
              <a:t> </a:t>
            </a:r>
            <a:r>
              <a:rPr lang="pt-PT" dirty="0" err="1" smtClean="0">
                <a:solidFill>
                  <a:srgbClr val="A6A6A6"/>
                </a:solidFill>
              </a:rPr>
              <a:t>vs</a:t>
            </a:r>
            <a:r>
              <a:rPr lang="pt-PT" dirty="0" smtClean="0">
                <a:solidFill>
                  <a:srgbClr val="A6A6A6"/>
                </a:solidFill>
              </a:rPr>
              <a:t> Manual </a:t>
            </a:r>
            <a:r>
              <a:rPr lang="pt-PT" dirty="0" err="1" smtClean="0">
                <a:solidFill>
                  <a:srgbClr val="A6A6A6"/>
                </a:solidFill>
              </a:rPr>
              <a:t>generation</a:t>
            </a:r>
            <a:r>
              <a:rPr lang="pt-PT" dirty="0" smtClean="0">
                <a:solidFill>
                  <a:srgbClr val="A6A6A6"/>
                </a:solidFill>
              </a:rPr>
              <a:t> </a:t>
            </a:r>
            <a:r>
              <a:rPr lang="pt-PT" dirty="0" err="1" smtClean="0">
                <a:solidFill>
                  <a:srgbClr val="A6A6A6"/>
                </a:solidFill>
              </a:rPr>
              <a:t>of</a:t>
            </a:r>
            <a:r>
              <a:rPr lang="pt-PT" dirty="0" smtClean="0">
                <a:solidFill>
                  <a:srgbClr val="A6A6A6"/>
                </a:solidFill>
              </a:rPr>
              <a:t> Visual </a:t>
            </a:r>
            <a:r>
              <a:rPr lang="pt-PT" dirty="0" err="1" smtClean="0">
                <a:solidFill>
                  <a:srgbClr val="A6A6A6"/>
                </a:solidFill>
              </a:rPr>
              <a:t>Programmin</a:t>
            </a:r>
            <a:r>
              <a:rPr lang="pt-PT" dirty="0" smtClean="0">
                <a:solidFill>
                  <a:srgbClr val="A6A6A6"/>
                </a:solidFill>
              </a:rPr>
              <a:t> </a:t>
            </a:r>
            <a:r>
              <a:rPr lang="pt-PT" dirty="0" err="1" smtClean="0">
                <a:solidFill>
                  <a:srgbClr val="A6A6A6"/>
                </a:solidFill>
              </a:rPr>
              <a:t>Environments</a:t>
            </a:r>
            <a:endParaRPr lang="pt-PT" dirty="0" smtClean="0">
              <a:solidFill>
                <a:srgbClr val="A6A6A6"/>
              </a:solidFill>
            </a:endParaRPr>
          </a:p>
          <a:p>
            <a:pPr lvl="1"/>
            <a:endParaRPr lang="pt-PT" dirty="0" smtClean="0"/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497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Visual </a:t>
            </a:r>
            <a:r>
              <a:rPr lang="pt-PT" dirty="0" err="1" smtClean="0"/>
              <a:t>Programming</a:t>
            </a:r>
            <a:r>
              <a:rPr lang="pt-PT" dirty="0" smtClean="0"/>
              <a:t> </a:t>
            </a:r>
            <a:r>
              <a:rPr lang="pt-PT" dirty="0" err="1" smtClean="0"/>
              <a:t>Languages</a:t>
            </a:r>
            <a:endParaRPr lang="pt-PT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955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ea typeface="ＭＳ Ｐゴシック" charset="0"/>
                <a:cs typeface="ＭＳ Ｐゴシック" charset="0"/>
              </a:rPr>
              <a:t>Textual Programming Languages:</a:t>
            </a:r>
          </a:p>
          <a:p>
            <a:pPr lvl="1"/>
            <a:r>
              <a:rPr lang="en-GB" dirty="0" smtClean="0">
                <a:solidFill>
                  <a:srgbClr val="4F81BD"/>
                </a:solidFill>
                <a:ea typeface="ＭＳ Ｐゴシック" charset="0"/>
              </a:rPr>
              <a:t>Require fine knowledge about their syntax;</a:t>
            </a:r>
          </a:p>
          <a:p>
            <a:pPr lvl="1"/>
            <a:r>
              <a:rPr lang="en-GB" dirty="0" smtClean="0">
                <a:solidFill>
                  <a:srgbClr val="4F81BD"/>
                </a:solidFill>
                <a:ea typeface="ＭＳ Ｐゴシック" charset="0"/>
              </a:rPr>
              <a:t>Small errors can make programming activity boring;</a:t>
            </a:r>
          </a:p>
          <a:p>
            <a:pPr lvl="1"/>
            <a:r>
              <a:rPr lang="en-GB" dirty="0" smtClean="0">
                <a:solidFill>
                  <a:srgbClr val="4F81BD"/>
                </a:solidFill>
                <a:ea typeface="ＭＳ Ｐゴシック" charset="0"/>
              </a:rPr>
              <a:t>Comprehension is very hard;</a:t>
            </a:r>
          </a:p>
          <a:p>
            <a:pPr lvl="1"/>
            <a:r>
              <a:rPr lang="en-GB" dirty="0" smtClean="0">
                <a:solidFill>
                  <a:srgbClr val="4F81BD"/>
                </a:solidFill>
                <a:ea typeface="ＭＳ Ｐゴシック" charset="0"/>
              </a:rPr>
              <a:t>No need for programming environment (in general).</a:t>
            </a:r>
          </a:p>
          <a:p>
            <a:pPr lvl="1"/>
            <a:endParaRPr lang="en-GB" dirty="0" smtClean="0">
              <a:ea typeface="ＭＳ Ｐゴシック" charset="0"/>
            </a:endParaRPr>
          </a:p>
          <a:p>
            <a:r>
              <a:rPr lang="en-GB" dirty="0" smtClean="0">
                <a:ea typeface="ＭＳ Ｐゴシック" charset="0"/>
                <a:cs typeface="ＭＳ Ｐゴシック" charset="0"/>
              </a:rPr>
              <a:t>Visual Programming Languages:</a:t>
            </a:r>
          </a:p>
          <a:p>
            <a:pPr lvl="1"/>
            <a:r>
              <a:rPr lang="en-GB" dirty="0" smtClean="0">
                <a:solidFill>
                  <a:srgbClr val="4F81BD"/>
                </a:solidFill>
                <a:ea typeface="ＭＳ Ｐゴシック" charset="0"/>
              </a:rPr>
              <a:t>Intended to have a simpler syntax;</a:t>
            </a:r>
          </a:p>
          <a:p>
            <a:pPr lvl="1"/>
            <a:r>
              <a:rPr lang="en-GB" dirty="0">
                <a:solidFill>
                  <a:srgbClr val="4F81BD"/>
                </a:solidFill>
                <a:ea typeface="ＭＳ Ｐゴシック" charset="0"/>
              </a:rPr>
              <a:t>E</a:t>
            </a:r>
            <a:r>
              <a:rPr lang="en-GB" dirty="0" smtClean="0">
                <a:solidFill>
                  <a:srgbClr val="4F81BD"/>
                </a:solidFill>
                <a:ea typeface="ＭＳ Ｐゴシック" charset="0"/>
              </a:rPr>
              <a:t>asier to recall and understand;</a:t>
            </a:r>
          </a:p>
          <a:p>
            <a:pPr lvl="1"/>
            <a:r>
              <a:rPr lang="en-GB" dirty="0" smtClean="0">
                <a:solidFill>
                  <a:srgbClr val="4F81BD"/>
                </a:solidFill>
                <a:ea typeface="ＭＳ Ｐゴシック" charset="0"/>
              </a:rPr>
              <a:t>Comprehension should be easier;</a:t>
            </a:r>
          </a:p>
          <a:p>
            <a:pPr lvl="1"/>
            <a:r>
              <a:rPr lang="en-GB" dirty="0" smtClean="0">
                <a:solidFill>
                  <a:srgbClr val="4F81BD"/>
                </a:solidFill>
                <a:ea typeface="ＭＳ Ｐゴシック" charset="0"/>
              </a:rPr>
              <a:t>Requires programming environment.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341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Visual </a:t>
            </a:r>
            <a:r>
              <a:rPr lang="pt-PT" dirty="0" err="1" smtClean="0"/>
              <a:t>Programming</a:t>
            </a:r>
            <a:r>
              <a:rPr lang="pt-PT" dirty="0" smtClean="0"/>
              <a:t> </a:t>
            </a:r>
            <a:r>
              <a:rPr lang="pt-PT" dirty="0" err="1" smtClean="0"/>
              <a:t>Languages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sz="3300" dirty="0" err="1" smtClean="0">
                <a:solidFill>
                  <a:srgbClr val="A6A6A6"/>
                </a:solidFill>
              </a:rPr>
              <a:t>Specification</a:t>
            </a:r>
            <a:r>
              <a:rPr lang="pt-PT" sz="3300" dirty="0" smtClean="0">
                <a:solidFill>
                  <a:srgbClr val="A6A6A6"/>
                </a:solidFill>
              </a:rPr>
              <a:t> </a:t>
            </a:r>
            <a:r>
              <a:rPr lang="pt-PT" sz="3300" dirty="0" err="1" smtClean="0">
                <a:solidFill>
                  <a:srgbClr val="A6A6A6"/>
                </a:solidFill>
              </a:rPr>
              <a:t>and</a:t>
            </a:r>
            <a:r>
              <a:rPr lang="pt-PT" sz="3300" dirty="0" smtClean="0">
                <a:solidFill>
                  <a:srgbClr val="A6A6A6"/>
                </a:solidFill>
              </a:rPr>
              <a:t> </a:t>
            </a:r>
            <a:r>
              <a:rPr lang="pt-PT" sz="3300" dirty="0" err="1" smtClean="0">
                <a:solidFill>
                  <a:srgbClr val="A6A6A6"/>
                </a:solidFill>
              </a:rPr>
              <a:t>Processing</a:t>
            </a:r>
            <a:endParaRPr lang="pt-PT" sz="3300" dirty="0">
              <a:solidFill>
                <a:srgbClr val="A6A6A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955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 smtClean="0">
                <a:ea typeface="ＭＳ Ｐゴシック" charset="0"/>
                <a:cs typeface="ＭＳ Ｐゴシック" charset="0"/>
              </a:rPr>
              <a:t>Textual Programming Languages </a:t>
            </a:r>
            <a:endParaRPr lang="en-GB" dirty="0" smtClean="0">
              <a:solidFill>
                <a:srgbClr val="4F81BD"/>
              </a:solidFill>
              <a:ea typeface="ＭＳ Ｐゴシック" charset="0"/>
              <a:cs typeface="ＭＳ Ｐゴシック" charset="0"/>
            </a:endParaRPr>
          </a:p>
          <a:p>
            <a:pPr lvl="1"/>
            <a:r>
              <a:rPr lang="en-GB" dirty="0" smtClean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specified via Context-free Grammars</a:t>
            </a:r>
          </a:p>
          <a:p>
            <a:pPr lvl="2"/>
            <a:r>
              <a:rPr lang="en-GB" dirty="0" smtClean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with BNF or </a:t>
            </a:r>
            <a:r>
              <a:rPr lang="en-GB" dirty="0" err="1" smtClean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eBNF</a:t>
            </a:r>
            <a:r>
              <a:rPr lang="en-GB" dirty="0" smtClean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 notation</a:t>
            </a:r>
          </a:p>
          <a:p>
            <a:pPr lvl="1"/>
            <a:r>
              <a:rPr lang="en-GB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GB" dirty="0" smtClean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rocessed with compiler compilers</a:t>
            </a:r>
          </a:p>
          <a:p>
            <a:pPr lvl="2"/>
            <a:r>
              <a:rPr lang="en-GB" dirty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GB" dirty="0" smtClean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raditional language processing (</a:t>
            </a:r>
            <a:r>
              <a:rPr lang="en-GB" dirty="0" err="1" smtClean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lexers</a:t>
            </a:r>
            <a:r>
              <a:rPr lang="en-GB" dirty="0" smtClean="0">
                <a:solidFill>
                  <a:srgbClr val="4F81BD"/>
                </a:solidFill>
                <a:ea typeface="ＭＳ Ｐゴシック" charset="0"/>
                <a:cs typeface="ＭＳ Ｐゴシック" charset="0"/>
              </a:rPr>
              <a:t>, parsers, etc.)</a:t>
            </a:r>
          </a:p>
          <a:p>
            <a:endParaRPr lang="en-GB" dirty="0" smtClean="0">
              <a:ea typeface="ＭＳ Ｐゴシック" charset="0"/>
              <a:cs typeface="ＭＳ Ｐゴシック" charset="0"/>
            </a:endParaRPr>
          </a:p>
          <a:p>
            <a:r>
              <a:rPr lang="en-GB" dirty="0" smtClean="0">
                <a:ea typeface="ＭＳ Ｐゴシック" charset="0"/>
                <a:cs typeface="ＭＳ Ｐゴシック" charset="0"/>
              </a:rPr>
              <a:t>Visual Programming Languages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How are they specified and processed?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8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Visual </a:t>
            </a:r>
            <a:r>
              <a:rPr lang="pt-PT" dirty="0" err="1" smtClean="0"/>
              <a:t>Programming</a:t>
            </a:r>
            <a:r>
              <a:rPr lang="pt-PT" dirty="0" smtClean="0"/>
              <a:t> </a:t>
            </a:r>
            <a:r>
              <a:rPr lang="pt-PT" dirty="0" err="1" smtClean="0"/>
              <a:t>Languages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sz="3300" dirty="0" err="1" smtClean="0">
                <a:solidFill>
                  <a:srgbClr val="A6A6A6"/>
                </a:solidFill>
              </a:rPr>
              <a:t>Specification</a:t>
            </a:r>
            <a:r>
              <a:rPr lang="pt-PT" sz="3300" dirty="0" smtClean="0">
                <a:solidFill>
                  <a:srgbClr val="A6A6A6"/>
                </a:solidFill>
              </a:rPr>
              <a:t> </a:t>
            </a:r>
            <a:r>
              <a:rPr lang="pt-PT" sz="3300" dirty="0" err="1" smtClean="0">
                <a:solidFill>
                  <a:srgbClr val="A6A6A6"/>
                </a:solidFill>
              </a:rPr>
              <a:t>and</a:t>
            </a:r>
            <a:r>
              <a:rPr lang="pt-PT" sz="3300" dirty="0" smtClean="0">
                <a:solidFill>
                  <a:srgbClr val="A6A6A6"/>
                </a:solidFill>
              </a:rPr>
              <a:t> </a:t>
            </a:r>
            <a:r>
              <a:rPr lang="pt-PT" sz="3300" dirty="0" err="1" smtClean="0">
                <a:solidFill>
                  <a:srgbClr val="A6A6A6"/>
                </a:solidFill>
              </a:rPr>
              <a:t>Processing</a:t>
            </a:r>
            <a:endParaRPr lang="pt-PT" sz="3300" dirty="0">
              <a:solidFill>
                <a:srgbClr val="A6A6A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955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 smtClean="0">
                <a:ea typeface="ＭＳ Ｐゴシック" charset="0"/>
                <a:cs typeface="ＭＳ Ｐゴシック" charset="0"/>
              </a:rPr>
              <a:t>There are several specification formalisms for visual languages:</a:t>
            </a:r>
          </a:p>
          <a:p>
            <a:pPr lvl="1"/>
            <a:r>
              <a:rPr lang="en-GB" dirty="0" err="1" smtClean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MASoViLa</a:t>
            </a:r>
            <a:r>
              <a:rPr lang="en-GB" dirty="0" smtClean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GB" dirty="0" smtClean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GB" dirty="0">
                <a:solidFill>
                  <a:schemeClr val="accent1"/>
                </a:solidFill>
              </a:rPr>
              <a:t>Modular Attribute-based Specification of Visual Languages </a:t>
            </a:r>
            <a:r>
              <a:rPr lang="en-GB" dirty="0" smtClean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LGG (</a:t>
            </a:r>
            <a:r>
              <a:rPr lang="en-GB" dirty="0">
                <a:solidFill>
                  <a:schemeClr val="accent1"/>
                </a:solidFill>
              </a:rPr>
              <a:t>Layered Graph </a:t>
            </a:r>
            <a:r>
              <a:rPr lang="en-GB" dirty="0" smtClean="0">
                <a:solidFill>
                  <a:schemeClr val="accent1"/>
                </a:solidFill>
              </a:rPr>
              <a:t>Grammars</a:t>
            </a:r>
            <a:r>
              <a:rPr lang="en-GB" dirty="0" smtClean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GB" b="1" dirty="0" smtClean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PLG (Picture Layout Grammars)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UCE30 - Eng. Linguagens (EG)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6636-3527-9E4E-B128-AEE9C0217976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41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G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EG_Theme.thmx</Template>
  <TotalTime>1975</TotalTime>
  <Words>1530</Words>
  <Application>Microsoft Office PowerPoint</Application>
  <PresentationFormat>Apresentação no Ecrã (4:3)</PresentationFormat>
  <Paragraphs>392</Paragraphs>
  <Slides>41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41</vt:i4>
      </vt:variant>
    </vt:vector>
  </HeadingPairs>
  <TitlesOfParts>
    <vt:vector size="42" baseType="lpstr">
      <vt:lpstr>EG_Theme</vt:lpstr>
      <vt:lpstr>Visual Languages</vt:lpstr>
      <vt:lpstr>Outline</vt:lpstr>
      <vt:lpstr>Visual Languages Definition</vt:lpstr>
      <vt:lpstr>Visual Languages Types</vt:lpstr>
      <vt:lpstr>Visual Languages Examples</vt:lpstr>
      <vt:lpstr>Outline</vt:lpstr>
      <vt:lpstr>Visual Programming Languages</vt:lpstr>
      <vt:lpstr>Visual Programming Languages Specification and Processing</vt:lpstr>
      <vt:lpstr>Visual Programming Languages Specification and Processing</vt:lpstr>
      <vt:lpstr>Picture Layout Grammar PLG</vt:lpstr>
      <vt:lpstr>Picture Layout Grammar PLG</vt:lpstr>
      <vt:lpstr>Picture Layout Grammar PLG</vt:lpstr>
      <vt:lpstr>Picture Layout Grammar Specificaiton</vt:lpstr>
      <vt:lpstr>Picture Layout Grammar Processing</vt:lpstr>
      <vt:lpstr>Picture Layout Grammar FMD structure</vt:lpstr>
      <vt:lpstr>Outline</vt:lpstr>
      <vt:lpstr>Visual Programming Environments</vt:lpstr>
      <vt:lpstr>Visual Programming Environments Generators</vt:lpstr>
      <vt:lpstr>DEViL: Development Environment for Visual Languages</vt:lpstr>
      <vt:lpstr>DEViL: Development Environment for Visual Languages Workflow</vt:lpstr>
      <vt:lpstr>Attribute Grammar</vt:lpstr>
      <vt:lpstr>Apresentação do PowerPoint</vt:lpstr>
      <vt:lpstr>Attribute Grammar</vt:lpstr>
      <vt:lpstr>DEViL: Development Environment for Visual Languages Workflow</vt:lpstr>
      <vt:lpstr>Interaction Definition</vt:lpstr>
      <vt:lpstr>Interaction Definition</vt:lpstr>
      <vt:lpstr>Interaction Definition</vt:lpstr>
      <vt:lpstr>Interaction Definition</vt:lpstr>
      <vt:lpstr>DEViL: Development Environment for Visual Languages Workflow</vt:lpstr>
      <vt:lpstr>Semantic Analyser</vt:lpstr>
      <vt:lpstr>Semantic Analyser Implementation</vt:lpstr>
      <vt:lpstr>DEViL: Development Environment for Visual Languages Workflow</vt:lpstr>
      <vt:lpstr>Code Generation</vt:lpstr>
      <vt:lpstr>Code Generation</vt:lpstr>
      <vt:lpstr>Code Generation</vt:lpstr>
      <vt:lpstr>Code Generation</vt:lpstr>
      <vt:lpstr>DEViL Files dependency</vt:lpstr>
      <vt:lpstr>Generated Environment</vt:lpstr>
      <vt:lpstr>Discussion Automatic or Manual Generation of Visual Programming Environments?</vt:lpstr>
      <vt:lpstr>Discussion Automatic or Manual Generation in General?</vt:lpstr>
      <vt:lpstr>Visual Languages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Attribute Grammars</dc:title>
  <dc:creator>Nuno Oliveira</dc:creator>
  <cp:lastModifiedBy>pedrorangelhenriques</cp:lastModifiedBy>
  <cp:revision>209</cp:revision>
  <dcterms:created xsi:type="dcterms:W3CDTF">2012-11-04T15:07:51Z</dcterms:created>
  <dcterms:modified xsi:type="dcterms:W3CDTF">2014-01-09T18:11:40Z</dcterms:modified>
</cp:coreProperties>
</file>