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8" r:id="rId7"/>
    <p:sldId id="270" r:id="rId8"/>
    <p:sldId id="266" r:id="rId9"/>
    <p:sldId id="269" r:id="rId1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0D8"/>
    <a:srgbClr val="C0C0C0"/>
    <a:srgbClr val="DDDDDD"/>
    <a:srgbClr val="38505F"/>
    <a:srgbClr val="1C4FCC"/>
    <a:srgbClr val="D14F4F"/>
    <a:srgbClr val="1F4DF1"/>
    <a:srgbClr val="8A96DF"/>
    <a:srgbClr val="A3ACE5"/>
    <a:srgbClr val="5DB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1896" y="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13/01/2019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820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9730" y="0"/>
            <a:ext cx="5254625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29466" y="2457324"/>
            <a:ext cx="3914775" cy="7664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500" b="1" spc="-90" dirty="0">
                <a:solidFill>
                  <a:srgbClr val="FFFFFF"/>
                </a:solidFill>
                <a:latin typeface="Arial"/>
                <a:cs typeface="Arial"/>
              </a:rPr>
              <a:t>Q&amp;A </a:t>
            </a:r>
            <a:r>
              <a:rPr lang="pt-PT" sz="2500" b="1" spc="-90" dirty="0" err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500" dirty="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350"/>
              </a:spcBef>
            </a:pPr>
            <a:r>
              <a:rPr lang="pt-PT" sz="1650" b="1" spc="15" dirty="0">
                <a:solidFill>
                  <a:srgbClr val="FAB200"/>
                </a:solidFill>
                <a:latin typeface="Arial"/>
                <a:cs typeface="Arial"/>
              </a:rPr>
              <a:t>Sobre factos de Portugal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805784"/>
            <a:ext cx="2345055" cy="611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250" spc="35" dirty="0">
                <a:solidFill>
                  <a:srgbClr val="FFFFFF"/>
                </a:solidFill>
                <a:latin typeface="Trebuchet MS"/>
                <a:cs typeface="Trebuchet MS"/>
              </a:rPr>
              <a:t>Francisco </a:t>
            </a:r>
            <a:r>
              <a:rPr sz="1250" spc="60" dirty="0">
                <a:solidFill>
                  <a:srgbClr val="FFFFFF"/>
                </a:solidFill>
                <a:latin typeface="Trebuchet MS"/>
                <a:cs typeface="Trebuchet MS"/>
              </a:rPr>
              <a:t>José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Moreira</a:t>
            </a:r>
            <a:r>
              <a:rPr sz="12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Trebuchet MS"/>
                <a:cs typeface="Trebuchet MS"/>
              </a:rPr>
              <a:t>Oliveira 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Raul Vilas</a:t>
            </a:r>
            <a:r>
              <a:rPr sz="1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FFFF"/>
                </a:solidFill>
                <a:latin typeface="Trebuchet MS"/>
                <a:cs typeface="Trebuchet MS"/>
              </a:rPr>
              <a:t>Boas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0212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</a:rPr>
              <a:t>Universidade</a:t>
            </a:r>
            <a:r>
              <a:rPr sz="2050" spc="-95" dirty="0">
                <a:solidFill>
                  <a:srgbClr val="FFFFFF"/>
                </a:solidFill>
              </a:rPr>
              <a:t> </a:t>
            </a:r>
            <a:r>
              <a:rPr sz="2050" spc="-80" dirty="0">
                <a:solidFill>
                  <a:srgbClr val="FFFFFF"/>
                </a:solidFill>
              </a:rPr>
              <a:t>do</a:t>
            </a:r>
            <a:r>
              <a:rPr lang="pt-PT" sz="2050" spc="-80" dirty="0">
                <a:solidFill>
                  <a:srgbClr val="FFFFFF"/>
                </a:solidFill>
              </a:rPr>
              <a:t> </a:t>
            </a:r>
            <a:r>
              <a:rPr sz="2050" spc="-470" dirty="0">
                <a:solidFill>
                  <a:srgbClr val="FFFFFF"/>
                </a:solidFill>
              </a:rPr>
              <a:t> </a:t>
            </a:r>
            <a:r>
              <a:rPr sz="2050" spc="-90" dirty="0">
                <a:solidFill>
                  <a:srgbClr val="FFFFFF"/>
                </a:solidFill>
              </a:rPr>
              <a:t>Minho</a:t>
            </a:r>
            <a:endParaRPr sz="2050" dirty="0"/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Trebuchet MS"/>
                <a:cs typeface="Trebuchet MS"/>
              </a:rPr>
              <a:t>Gramáticas na Compreensão de Software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1448" y="237657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290" y="22098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1448" y="3434741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4290" y="36044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041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9A6C336-0ECB-4EF8-ACF9-EE8D820EA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2200"/>
            <a:ext cx="29337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64582"/>
            <a:ext cx="91440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20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Contextualização</a:t>
            </a:r>
            <a:endParaRPr sz="16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Exemplos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Área de Conhecimento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3044" y="2768776"/>
            <a:ext cx="810895" cy="1098550"/>
          </a:xfrm>
          <a:custGeom>
            <a:avLst/>
            <a:gdLst/>
            <a:ahLst/>
            <a:cxnLst/>
            <a:rect l="l" t="t" r="r" b="b"/>
            <a:pathLst>
              <a:path w="810894" h="1098550">
                <a:moveTo>
                  <a:pt x="126945" y="0"/>
                </a:moveTo>
                <a:lnTo>
                  <a:pt x="0" y="90042"/>
                </a:lnTo>
                <a:lnTo>
                  <a:pt x="593771" y="927176"/>
                </a:lnTo>
                <a:lnTo>
                  <a:pt x="530297" y="972197"/>
                </a:lnTo>
                <a:lnTo>
                  <a:pt x="810637" y="1098435"/>
                </a:lnTo>
                <a:lnTo>
                  <a:pt x="788070" y="837133"/>
                </a:lnTo>
                <a:lnTo>
                  <a:pt x="720708" y="837133"/>
                </a:lnTo>
                <a:lnTo>
                  <a:pt x="126945" y="0"/>
                </a:lnTo>
                <a:close/>
              </a:path>
              <a:path w="810894" h="1098550">
                <a:moveTo>
                  <a:pt x="784183" y="792124"/>
                </a:moveTo>
                <a:lnTo>
                  <a:pt x="720708" y="837133"/>
                </a:lnTo>
                <a:lnTo>
                  <a:pt x="788070" y="837133"/>
                </a:lnTo>
                <a:lnTo>
                  <a:pt x="784183" y="792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3034" y="2768774"/>
            <a:ext cx="810895" cy="1098550"/>
          </a:xfrm>
          <a:custGeom>
            <a:avLst/>
            <a:gdLst/>
            <a:ahLst/>
            <a:cxnLst/>
            <a:rect l="l" t="t" r="r" b="b"/>
            <a:pathLst>
              <a:path w="810894" h="1098550">
                <a:moveTo>
                  <a:pt x="784182" y="792120"/>
                </a:moveTo>
                <a:lnTo>
                  <a:pt x="810642" y="1098432"/>
                </a:lnTo>
                <a:lnTo>
                  <a:pt x="530302" y="972194"/>
                </a:lnTo>
                <a:lnTo>
                  <a:pt x="593772" y="927176"/>
                </a:lnTo>
                <a:lnTo>
                  <a:pt x="0" y="90037"/>
                </a:lnTo>
                <a:lnTo>
                  <a:pt x="126940" y="0"/>
                </a:lnTo>
                <a:lnTo>
                  <a:pt x="720712" y="837138"/>
                </a:lnTo>
                <a:lnTo>
                  <a:pt x="784182" y="792120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233" y="4049129"/>
            <a:ext cx="3568564" cy="1011263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7152" y="4601262"/>
            <a:ext cx="4286892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Produções</a:t>
            </a:r>
          </a:p>
        </p:txBody>
      </p:sp>
      <p:sp>
        <p:nvSpPr>
          <p:cNvPr id="10" name="object 10"/>
          <p:cNvSpPr/>
          <p:nvPr/>
        </p:nvSpPr>
        <p:spPr>
          <a:xfrm>
            <a:off x="4267200" y="1834574"/>
            <a:ext cx="3894592" cy="1157890"/>
          </a:xfrm>
          <a:custGeom>
            <a:avLst/>
            <a:gdLst/>
            <a:ahLst/>
            <a:cxnLst/>
            <a:rect l="l" t="t" r="r" b="b"/>
            <a:pathLst>
              <a:path w="4436109" h="2277110">
                <a:moveTo>
                  <a:pt x="4056456" y="0"/>
                </a:moveTo>
                <a:lnTo>
                  <a:pt x="379488" y="0"/>
                </a:lnTo>
                <a:lnTo>
                  <a:pt x="331885" y="2956"/>
                </a:lnTo>
                <a:lnTo>
                  <a:pt x="286047" y="11590"/>
                </a:lnTo>
                <a:lnTo>
                  <a:pt x="242330" y="25545"/>
                </a:lnTo>
                <a:lnTo>
                  <a:pt x="201088" y="44465"/>
                </a:lnTo>
                <a:lnTo>
                  <a:pt x="162677" y="67995"/>
                </a:lnTo>
                <a:lnTo>
                  <a:pt x="127454" y="95779"/>
                </a:lnTo>
                <a:lnTo>
                  <a:pt x="95773" y="127461"/>
                </a:lnTo>
                <a:lnTo>
                  <a:pt x="67991" y="162686"/>
                </a:lnTo>
                <a:lnTo>
                  <a:pt x="44462" y="201097"/>
                </a:lnTo>
                <a:lnTo>
                  <a:pt x="25543" y="242341"/>
                </a:lnTo>
                <a:lnTo>
                  <a:pt x="11589" y="286059"/>
                </a:lnTo>
                <a:lnTo>
                  <a:pt x="2956" y="331898"/>
                </a:lnTo>
                <a:lnTo>
                  <a:pt x="0" y="379501"/>
                </a:lnTo>
                <a:lnTo>
                  <a:pt x="0" y="1897418"/>
                </a:lnTo>
                <a:lnTo>
                  <a:pt x="2956" y="1945020"/>
                </a:lnTo>
                <a:lnTo>
                  <a:pt x="11589" y="1990858"/>
                </a:lnTo>
                <a:lnTo>
                  <a:pt x="25543" y="2034576"/>
                </a:lnTo>
                <a:lnTo>
                  <a:pt x="44462" y="2075818"/>
                </a:lnTo>
                <a:lnTo>
                  <a:pt x="67991" y="2114229"/>
                </a:lnTo>
                <a:lnTo>
                  <a:pt x="95773" y="2149452"/>
                </a:lnTo>
                <a:lnTo>
                  <a:pt x="127454" y="2181133"/>
                </a:lnTo>
                <a:lnTo>
                  <a:pt x="162677" y="2208915"/>
                </a:lnTo>
                <a:lnTo>
                  <a:pt x="201088" y="2232444"/>
                </a:lnTo>
                <a:lnTo>
                  <a:pt x="242330" y="2251363"/>
                </a:lnTo>
                <a:lnTo>
                  <a:pt x="286047" y="2265317"/>
                </a:lnTo>
                <a:lnTo>
                  <a:pt x="331885" y="2273950"/>
                </a:lnTo>
                <a:lnTo>
                  <a:pt x="379488" y="2276906"/>
                </a:lnTo>
                <a:lnTo>
                  <a:pt x="4056456" y="2276906"/>
                </a:lnTo>
                <a:lnTo>
                  <a:pt x="4104059" y="2273950"/>
                </a:lnTo>
                <a:lnTo>
                  <a:pt x="4149897" y="2265317"/>
                </a:lnTo>
                <a:lnTo>
                  <a:pt x="4193616" y="2251363"/>
                </a:lnTo>
                <a:lnTo>
                  <a:pt x="4234859" y="2232444"/>
                </a:lnTo>
                <a:lnTo>
                  <a:pt x="4273271" y="2208915"/>
                </a:lnTo>
                <a:lnTo>
                  <a:pt x="4308496" y="2181133"/>
                </a:lnTo>
                <a:lnTo>
                  <a:pt x="4340178" y="2149452"/>
                </a:lnTo>
                <a:lnTo>
                  <a:pt x="4367962" y="2114229"/>
                </a:lnTo>
                <a:lnTo>
                  <a:pt x="4391492" y="2075818"/>
                </a:lnTo>
                <a:lnTo>
                  <a:pt x="4410412" y="2034576"/>
                </a:lnTo>
                <a:lnTo>
                  <a:pt x="4424366" y="1990858"/>
                </a:lnTo>
                <a:lnTo>
                  <a:pt x="4433000" y="1945020"/>
                </a:lnTo>
                <a:lnTo>
                  <a:pt x="4435957" y="1897418"/>
                </a:lnTo>
                <a:lnTo>
                  <a:pt x="4435957" y="379501"/>
                </a:lnTo>
                <a:lnTo>
                  <a:pt x="4433000" y="331898"/>
                </a:lnTo>
                <a:lnTo>
                  <a:pt x="4424366" y="286059"/>
                </a:lnTo>
                <a:lnTo>
                  <a:pt x="4410412" y="242341"/>
                </a:lnTo>
                <a:lnTo>
                  <a:pt x="4391492" y="201097"/>
                </a:lnTo>
                <a:lnTo>
                  <a:pt x="4367962" y="162686"/>
                </a:lnTo>
                <a:lnTo>
                  <a:pt x="4340178" y="127461"/>
                </a:lnTo>
                <a:lnTo>
                  <a:pt x="4308496" y="95779"/>
                </a:lnTo>
                <a:lnTo>
                  <a:pt x="4273271" y="67995"/>
                </a:lnTo>
                <a:lnTo>
                  <a:pt x="4234859" y="44465"/>
                </a:lnTo>
                <a:lnTo>
                  <a:pt x="4193616" y="25545"/>
                </a:lnTo>
                <a:lnTo>
                  <a:pt x="4149897" y="11590"/>
                </a:lnTo>
                <a:lnTo>
                  <a:pt x="4104059" y="2956"/>
                </a:lnTo>
                <a:lnTo>
                  <a:pt x="4056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54724" y="2011296"/>
            <a:ext cx="3883279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Gramática de Atributos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6797" y="2332400"/>
            <a:ext cx="3339135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ctr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rgbClr val="38505F"/>
                </a:solidFill>
                <a:latin typeface="Arial"/>
                <a:cs typeface="Arial"/>
              </a:rPr>
              <a:t>Desenvolvimento da solução</a:t>
            </a:r>
          </a:p>
        </p:txBody>
      </p:sp>
      <p:sp>
        <p:nvSpPr>
          <p:cNvPr id="14" name="object 14"/>
          <p:cNvSpPr/>
          <p:nvPr/>
        </p:nvSpPr>
        <p:spPr>
          <a:xfrm>
            <a:off x="5681096" y="4446711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9585" y="4578922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14"/>
              </a:spcBef>
            </a:pPr>
            <a:r>
              <a:rPr lang="pt-PT" sz="1650" b="1" spc="50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Comentários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0077" y="3091343"/>
            <a:ext cx="883919" cy="838835"/>
          </a:xfrm>
          <a:custGeom>
            <a:avLst/>
            <a:gdLst/>
            <a:ahLst/>
            <a:cxnLst/>
            <a:rect l="l" t="t" r="r" b="b"/>
            <a:pathLst>
              <a:path w="883920" h="838835">
                <a:moveTo>
                  <a:pt x="883500" y="0"/>
                </a:moveTo>
                <a:lnTo>
                  <a:pt x="583755" y="68452"/>
                </a:lnTo>
                <a:lnTo>
                  <a:pt x="637095" y="125107"/>
                </a:lnTo>
                <a:lnTo>
                  <a:pt x="0" y="724928"/>
                </a:lnTo>
                <a:lnTo>
                  <a:pt x="106680" y="838238"/>
                </a:lnTo>
                <a:lnTo>
                  <a:pt x="743775" y="238417"/>
                </a:lnTo>
                <a:lnTo>
                  <a:pt x="813712" y="238417"/>
                </a:lnTo>
                <a:lnTo>
                  <a:pt x="883500" y="0"/>
                </a:lnTo>
                <a:close/>
              </a:path>
              <a:path w="883920" h="838835">
                <a:moveTo>
                  <a:pt x="813712" y="238417"/>
                </a:moveTo>
                <a:lnTo>
                  <a:pt x="743775" y="238417"/>
                </a:lnTo>
                <a:lnTo>
                  <a:pt x="797128" y="295071"/>
                </a:lnTo>
                <a:lnTo>
                  <a:pt x="813712" y="238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0078" y="3091346"/>
            <a:ext cx="883919" cy="838835"/>
          </a:xfrm>
          <a:custGeom>
            <a:avLst/>
            <a:gdLst/>
            <a:ahLst/>
            <a:cxnLst/>
            <a:rect l="l" t="t" r="r" b="b"/>
            <a:pathLst>
              <a:path w="883920" h="838835">
                <a:moveTo>
                  <a:pt x="583764" y="68446"/>
                </a:moveTo>
                <a:lnTo>
                  <a:pt x="883501" y="0"/>
                </a:lnTo>
                <a:lnTo>
                  <a:pt x="797126" y="295070"/>
                </a:lnTo>
                <a:lnTo>
                  <a:pt x="743785" y="238414"/>
                </a:lnTo>
                <a:lnTo>
                  <a:pt x="106680" y="838235"/>
                </a:lnTo>
                <a:lnTo>
                  <a:pt x="0" y="724924"/>
                </a:lnTo>
                <a:lnTo>
                  <a:pt x="637104" y="125102"/>
                </a:lnTo>
                <a:lnTo>
                  <a:pt x="583764" y="68446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2648" y="3218688"/>
            <a:ext cx="595250" cy="1157890"/>
          </a:xfrm>
          <a:custGeom>
            <a:avLst/>
            <a:gdLst/>
            <a:ahLst/>
            <a:cxnLst/>
            <a:rect l="l" t="t" r="r" b="b"/>
            <a:pathLst>
              <a:path w="643254" h="894714">
                <a:moveTo>
                  <a:pt x="128663" y="0"/>
                </a:moveTo>
                <a:lnTo>
                  <a:pt x="0" y="87553"/>
                </a:lnTo>
                <a:lnTo>
                  <a:pt x="429742" y="719035"/>
                </a:lnTo>
                <a:lnTo>
                  <a:pt x="365404" y="762812"/>
                </a:lnTo>
                <a:lnTo>
                  <a:pt x="643255" y="894460"/>
                </a:lnTo>
                <a:lnTo>
                  <a:pt x="625660" y="631469"/>
                </a:lnTo>
                <a:lnTo>
                  <a:pt x="558406" y="631469"/>
                </a:lnTo>
                <a:lnTo>
                  <a:pt x="128663" y="0"/>
                </a:lnTo>
                <a:close/>
              </a:path>
              <a:path w="643254" h="894714">
                <a:moveTo>
                  <a:pt x="622731" y="587692"/>
                </a:moveTo>
                <a:lnTo>
                  <a:pt x="558406" y="631469"/>
                </a:lnTo>
                <a:lnTo>
                  <a:pt x="625660" y="631469"/>
                </a:lnTo>
                <a:lnTo>
                  <a:pt x="622731" y="587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52647" y="3218694"/>
            <a:ext cx="595250" cy="1157890"/>
          </a:xfrm>
          <a:custGeom>
            <a:avLst/>
            <a:gdLst/>
            <a:ahLst/>
            <a:cxnLst/>
            <a:rect l="l" t="t" r="r" b="b"/>
            <a:pathLst>
              <a:path w="643254" h="894714">
                <a:moveTo>
                  <a:pt x="622729" y="587692"/>
                </a:moveTo>
                <a:lnTo>
                  <a:pt x="643245" y="894459"/>
                </a:lnTo>
                <a:lnTo>
                  <a:pt x="365405" y="762808"/>
                </a:lnTo>
                <a:lnTo>
                  <a:pt x="429736" y="719029"/>
                </a:lnTo>
                <a:lnTo>
                  <a:pt x="0" y="87558"/>
                </a:lnTo>
                <a:lnTo>
                  <a:pt x="128661" y="0"/>
                </a:lnTo>
                <a:lnTo>
                  <a:pt x="558397" y="631471"/>
                </a:lnTo>
                <a:lnTo>
                  <a:pt x="622729" y="587692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76510E92-8760-4535-A199-B435D4E20507}"/>
              </a:ext>
            </a:extLst>
          </p:cNvPr>
          <p:cNvSpPr txBox="1"/>
          <p:nvPr/>
        </p:nvSpPr>
        <p:spPr>
          <a:xfrm>
            <a:off x="826961" y="4178049"/>
            <a:ext cx="3301936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Gramática </a:t>
            </a:r>
            <a:r>
              <a:rPr lang="pt-PT" sz="1650" b="1" spc="-15" dirty="0" err="1">
                <a:solidFill>
                  <a:srgbClr val="FAB200"/>
                </a:solidFill>
                <a:latin typeface="Arial"/>
                <a:cs typeface="Arial"/>
              </a:rPr>
              <a:t>Ind</a:t>
            </a: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. de Contexto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264582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0" dirty="0">
                <a:solidFill>
                  <a:srgbClr val="FFFFFF"/>
                </a:solidFill>
              </a:rPr>
              <a:t>Área de Conhecimento</a:t>
            </a:r>
            <a:endParaRPr spc="-130" dirty="0">
              <a:solidFill>
                <a:srgbClr val="FFFFFF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73BE41-F859-4AFA-8580-1ECDD8992111}"/>
              </a:ext>
            </a:extLst>
          </p:cNvPr>
          <p:cNvSpPr/>
          <p:nvPr/>
        </p:nvSpPr>
        <p:spPr>
          <a:xfrm>
            <a:off x="630572" y="2843148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 de questões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Quem foi o primeiro rei de Portugal?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Quando foi descoberto o Brasil?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Qual é a serra mais alta de Portugal?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8A3660-A7A8-4430-8FEC-791AC7D8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0" r="24041"/>
          <a:stretch/>
        </p:blipFill>
        <p:spPr>
          <a:xfrm>
            <a:off x="6171836" y="725605"/>
            <a:ext cx="2809577" cy="55626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C526E5D-4FC2-4ADE-87E8-781FB3F50ECC}"/>
              </a:ext>
            </a:extLst>
          </p:cNvPr>
          <p:cNvSpPr/>
          <p:nvPr/>
        </p:nvSpPr>
        <p:spPr>
          <a:xfrm>
            <a:off x="609600" y="1847363"/>
            <a:ext cx="530476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questões-resposta sobre factos Portugal, apresentando uma grande abordagem de temas que vai desde conquistas a curiosidades.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264582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0" dirty="0">
                <a:solidFill>
                  <a:srgbClr val="FFFFFF"/>
                </a:solidFill>
              </a:rPr>
              <a:t>Gramática Independente de Contexto</a:t>
            </a:r>
            <a:endParaRPr spc="-130" dirty="0">
              <a:solidFill>
                <a:srgbClr val="FFFFFF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1062018" y="1442793"/>
            <a:ext cx="7015182" cy="3962401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1447800" y="1777388"/>
            <a:ext cx="5662045" cy="329320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6575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qas</a:t>
            </a: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PT" sz="1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2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'Base Conhecimento</a:t>
            </a:r>
            <a:r>
              <a:rPr lang="pt-PT" sz="1600" dirty="0">
                <a:solidFill>
                  <a:srgbClr val="CC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6575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baseQAS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C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PT" sz="1600" dirty="0" err="1">
                <a:solidFill>
                  <a:srgbClr val="CC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Questoes</a:t>
            </a:r>
            <a:r>
              <a:rPr lang="pt-PT" sz="1600" dirty="0">
                <a:solidFill>
                  <a:srgbClr val="CC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 </a:t>
            </a:r>
            <a:r>
              <a:rPr lang="pt-PT" sz="1600" dirty="0" err="1">
                <a:solidFill>
                  <a:srgbClr val="6575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endParaRPr lang="pt-PT" sz="1600" dirty="0">
              <a:solidFill>
                <a:srgbClr val="6C7B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err="1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baseQAS</a:t>
            </a:r>
            <a:r>
              <a:rPr lang="pt-PT" sz="1600" dirty="0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+ ;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 '(' </a:t>
            </a:r>
            <a:r>
              <a:rPr lang="pt-PT" sz="1600" dirty="0" err="1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';' </a:t>
            </a:r>
            <a:r>
              <a:rPr lang="pt-PT" sz="1600" dirty="0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';' </a:t>
            </a:r>
            <a:r>
              <a:rPr lang="pt-PT" sz="1600" dirty="0" err="1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')’ ;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err="1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pt-PT" sz="1600" dirty="0">
                <a:solidFill>
                  <a:srgbClr val="0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';' </a:t>
            </a:r>
            <a:r>
              <a:rPr lang="pt-PT" sz="1600" dirty="0" err="1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acao</a:t>
            </a:r>
            <a:r>
              <a:rPr lang="pt-PT" sz="1600" dirty="0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';' </a:t>
            </a:r>
            <a:r>
              <a:rPr lang="pt-PT" sz="1600" dirty="0" err="1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err="1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1600" dirty="0" err="1">
                <a:solidFill>
                  <a:srgbClr val="6C7B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+ ;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err="1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1600" dirty="0">
                <a:solidFill>
                  <a:srgbClr val="CC3B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'Q:'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0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600" dirty="0">
                <a:solidFill>
                  <a:srgbClr val="0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600" dirty="0">
                <a:solidFill>
                  <a:srgbClr val="0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PT" sz="1600" dirty="0">
                <a:solidFill>
                  <a:srgbClr val="0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)+ </a:t>
            </a:r>
          </a:p>
          <a:p>
            <a:r>
              <a:rPr lang="pt-PT" sz="1600" dirty="0">
                <a:solidFill>
                  <a:srgbClr val="0039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SIMBOLOTERMINAL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01ADED-CA06-41C0-9B2C-6FCFD4DAA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91" b="89865" l="10000" r="90000">
                        <a14:foregroundMark x1="41786" y1="9291" x2="58514" y2="9603"/>
                        <a14:foregroundMark x1="58517" y1="9599" x2="44048" y2="9291"/>
                        <a14:foregroundMark x1="42805" y1="89548" x2="58333" y2="89696"/>
                        <a14:foregroundMark x1="58333" y1="89696" x2="61310" y2="87838"/>
                        <a14:foregroundMark x1="62857" y1="13682" x2="58095" y2="9966"/>
                        <a14:backgroundMark x1="40238" y1="94764" x2="41310" y2="92736"/>
                        <a14:backgroundMark x1="40000" y1="90709" x2="42500" y2="92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57591"/>
            <a:ext cx="2703041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264582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0" dirty="0">
                <a:solidFill>
                  <a:srgbClr val="FFFFFF"/>
                </a:solidFill>
              </a:rPr>
              <a:t>Gramática de Atributos</a:t>
            </a:r>
            <a:endParaRPr spc="-130" dirty="0">
              <a:solidFill>
                <a:srgbClr val="FFFFFF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68154"/>
            <a:ext cx="8420100" cy="3962401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38755" y="1764333"/>
            <a:ext cx="2995045" cy="181588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Triplo{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tipoQ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resposta;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B94C30-6B58-4C29-9692-7E5C7D6C3D6E}"/>
              </a:ext>
            </a:extLst>
          </p:cNvPr>
          <p:cNvSpPr txBox="1"/>
          <p:nvPr/>
        </p:nvSpPr>
        <p:spPr>
          <a:xfrm>
            <a:off x="3376045" y="1764333"/>
            <a:ext cx="5029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1F4D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[Triplo </a:t>
            </a:r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$triplo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.t =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Triplo(); }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'('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';' </a:t>
            </a:r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';'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')' 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{     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.t.tipoQ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.tipoQ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.t.keywords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.keywordsOut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.t.confiança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.val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}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6105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264582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0" dirty="0">
                <a:solidFill>
                  <a:srgbClr val="FFFFFF"/>
                </a:solidFill>
              </a:rPr>
              <a:t>Gramática de Atributos</a:t>
            </a:r>
            <a:endParaRPr spc="-130" dirty="0">
              <a:solidFill>
                <a:srgbClr val="FFFFFF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304800" y="1122715"/>
            <a:ext cx="6811134" cy="488642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645278" y="1378386"/>
            <a:ext cx="62547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8A96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1F4D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[(…)]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{ (…) }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'Q:’ 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1C4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.listaQ.add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.pergunta.add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}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| </a:t>
            </a:r>
            <a:r>
              <a:rPr lang="pt-PT" sz="1600" dirty="0">
                <a:solidFill>
                  <a:srgbClr val="1C4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.listaV.add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.pergunta.add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}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| </a:t>
            </a:r>
            <a:r>
              <a:rPr lang="pt-PT" sz="1600" dirty="0">
                <a:solidFill>
                  <a:srgbClr val="1C4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.listaK.add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.pergunta.add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}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| </a:t>
            </a:r>
            <a:r>
              <a:rPr lang="pt-PT" sz="1600" dirty="0">
                <a:solidFill>
                  <a:srgbClr val="1C4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.pergunta.add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);} )+ </a:t>
            </a:r>
          </a:p>
          <a:p>
            <a:r>
              <a:rPr lang="pt-PT" sz="1600" dirty="0">
                <a:solidFill>
                  <a:srgbClr val="1C4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SIMBOLOTERMINAL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	{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.pergunta.add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5DB3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SIMBOLOTERMINAL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);} ;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FA22003-4EE7-420D-BAAF-EF9B0C58A0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25" y="529521"/>
            <a:ext cx="762000" cy="762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BC0C9C1-A4E7-4310-99BC-B1937C885B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3168">
            <a:off x="8263615" y="758121"/>
            <a:ext cx="762000" cy="762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5077E31-5DE4-4264-A63D-C909F5CF6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8881">
            <a:off x="6987587" y="758120"/>
            <a:ext cx="762000" cy="762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12646A7-0B86-4237-87D4-C9FF5DB3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34" y="1449036"/>
            <a:ext cx="1221015" cy="12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8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81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235179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0" dirty="0">
                <a:solidFill>
                  <a:srgbClr val="FFFFFF"/>
                </a:solidFill>
              </a:rPr>
              <a:t>Confiança</a:t>
            </a:r>
            <a:endParaRPr spc="-13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i.kym-cdn.com/entries/icons/original/000/021/464/14608107_1180665285312703_1558693314_n.jpg">
            <a:extLst>
              <a:ext uri="{FF2B5EF4-FFF2-40B4-BE49-F238E27FC236}">
                <a16:creationId xmlns:a16="http://schemas.microsoft.com/office/drawing/2014/main" id="{150146E7-3089-4880-9B9A-DEA4BABA7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/>
          <a:stretch/>
        </p:blipFill>
        <p:spPr bwMode="auto">
          <a:xfrm>
            <a:off x="2743200" y="3640621"/>
            <a:ext cx="3657600" cy="234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3929071-8FC8-40CD-B117-CF2A54DB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61384"/>
              </p:ext>
            </p:extLst>
          </p:nvPr>
        </p:nvGraphicFramePr>
        <p:xfrm>
          <a:off x="952500" y="1841074"/>
          <a:ext cx="7239000" cy="1376306"/>
        </p:xfrm>
        <a:graphic>
          <a:graphicData uri="http://schemas.openxmlformats.org/drawingml/2006/table">
            <a:tbl>
              <a:tblPr firstCol="1">
                <a:tableStyleId>{69CF1AB2-1976-4502-BF36-3FF5EA218861}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91445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7036205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1428265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4941127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246035919"/>
                    </a:ext>
                  </a:extLst>
                </a:gridCol>
              </a:tblGrid>
              <a:tr h="635374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Questão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Triplo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Confiança Triplo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Nova Confiança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071065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Keywords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027864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Keywords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96826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A4F02E78-D042-4010-9717-ABBC8D215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044">
            <a:off x="7069363" y="81143"/>
            <a:ext cx="1498194" cy="14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7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4582"/>
            <a:ext cx="91440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Resultados</a:t>
            </a:r>
            <a:endParaRPr spc="-135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B9C70C3-5E51-4E97-9FAD-B3C7C5D1ABE2}"/>
              </a:ext>
            </a:extLst>
          </p:cNvPr>
          <p:cNvSpPr/>
          <p:nvPr/>
        </p:nvSpPr>
        <p:spPr>
          <a:xfrm>
            <a:off x="381000" y="1295401"/>
            <a:ext cx="8073750" cy="419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139F972-4678-407F-9F42-F024656D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73" y="1491104"/>
            <a:ext cx="5364053" cy="20799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B2448A1-9772-4854-B3EA-7524D9786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73"/>
          <a:stretch/>
        </p:blipFill>
        <p:spPr>
          <a:xfrm>
            <a:off x="609600" y="3934289"/>
            <a:ext cx="3882749" cy="93351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F67F5-D5E8-426D-B18C-8C21137E4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00"/>
          <a:stretch/>
        </p:blipFill>
        <p:spPr>
          <a:xfrm>
            <a:off x="4417875" y="3882244"/>
            <a:ext cx="3980739" cy="1037602"/>
          </a:xfrm>
          <a:prstGeom prst="rect">
            <a:avLst/>
          </a:prstGeom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543DEC29-98D6-48BD-AD58-8D4BD040A966}"/>
              </a:ext>
            </a:extLst>
          </p:cNvPr>
          <p:cNvSpPr>
            <a:spLocks noChangeAspect="1"/>
          </p:cNvSpPr>
          <p:nvPr/>
        </p:nvSpPr>
        <p:spPr>
          <a:xfrm>
            <a:off x="6880228" y="164719"/>
            <a:ext cx="2084809" cy="209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9730" y="0"/>
            <a:ext cx="5254625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29466" y="2457324"/>
            <a:ext cx="3914775" cy="7664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500" b="1" spc="-90" dirty="0">
                <a:solidFill>
                  <a:srgbClr val="FFFFFF"/>
                </a:solidFill>
                <a:latin typeface="Arial"/>
                <a:cs typeface="Arial"/>
              </a:rPr>
              <a:t>Q&amp;A </a:t>
            </a:r>
            <a:r>
              <a:rPr lang="pt-PT" sz="2500" b="1" spc="-90" dirty="0" err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500" dirty="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350"/>
              </a:spcBef>
            </a:pPr>
            <a:r>
              <a:rPr lang="pt-PT" sz="1650" b="1" spc="15" dirty="0">
                <a:solidFill>
                  <a:srgbClr val="FAB200"/>
                </a:solidFill>
                <a:latin typeface="Arial"/>
                <a:cs typeface="Arial"/>
              </a:rPr>
              <a:t>Sobre factos de Portugal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805784"/>
            <a:ext cx="2345055" cy="611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250" spc="35" dirty="0">
                <a:solidFill>
                  <a:srgbClr val="FFFFFF"/>
                </a:solidFill>
                <a:latin typeface="Trebuchet MS"/>
                <a:cs typeface="Trebuchet MS"/>
              </a:rPr>
              <a:t>Francisco </a:t>
            </a:r>
            <a:r>
              <a:rPr sz="1250" spc="60" dirty="0">
                <a:solidFill>
                  <a:srgbClr val="FFFFFF"/>
                </a:solidFill>
                <a:latin typeface="Trebuchet MS"/>
                <a:cs typeface="Trebuchet MS"/>
              </a:rPr>
              <a:t>José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Moreira</a:t>
            </a:r>
            <a:r>
              <a:rPr sz="12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Trebuchet MS"/>
                <a:cs typeface="Trebuchet MS"/>
              </a:rPr>
              <a:t>Oliveira 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Raul Vilas</a:t>
            </a:r>
            <a:r>
              <a:rPr sz="1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FFFF"/>
                </a:solidFill>
                <a:latin typeface="Trebuchet MS"/>
                <a:cs typeface="Trebuchet MS"/>
              </a:rPr>
              <a:t>Boas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0212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</a:rPr>
              <a:t>Universidade</a:t>
            </a:r>
            <a:r>
              <a:rPr sz="2050" spc="-95" dirty="0">
                <a:solidFill>
                  <a:srgbClr val="FFFFFF"/>
                </a:solidFill>
              </a:rPr>
              <a:t> </a:t>
            </a:r>
            <a:r>
              <a:rPr sz="2050" spc="-80" dirty="0">
                <a:solidFill>
                  <a:srgbClr val="FFFFFF"/>
                </a:solidFill>
              </a:rPr>
              <a:t>do</a:t>
            </a:r>
            <a:r>
              <a:rPr lang="pt-PT" sz="2050" spc="-80" dirty="0">
                <a:solidFill>
                  <a:srgbClr val="FFFFFF"/>
                </a:solidFill>
              </a:rPr>
              <a:t> </a:t>
            </a:r>
            <a:r>
              <a:rPr sz="2050" spc="-470" dirty="0">
                <a:solidFill>
                  <a:srgbClr val="FFFFFF"/>
                </a:solidFill>
              </a:rPr>
              <a:t> </a:t>
            </a:r>
            <a:r>
              <a:rPr sz="2050" spc="-90" dirty="0">
                <a:solidFill>
                  <a:srgbClr val="FFFFFF"/>
                </a:solidFill>
              </a:rPr>
              <a:t>Minho</a:t>
            </a:r>
            <a:endParaRPr sz="2050" dirty="0"/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Trebuchet MS"/>
                <a:cs typeface="Trebuchet MS"/>
              </a:rPr>
              <a:t>Gramáticas na Compreensão de Software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1448" y="237657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290" y="22098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1448" y="3434741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4290" y="36044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041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9A6C336-0ECB-4EF8-ACF9-EE8D820EA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2200"/>
            <a:ext cx="2933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447</Words>
  <Application>Microsoft Office PowerPoint</Application>
  <PresentationFormat>Apresentação no Ecrã (4:3)</PresentationFormat>
  <Paragraphs>95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Office Theme</vt:lpstr>
      <vt:lpstr>Universidade do  Minho Gramáticas na Compreensão de Software</vt:lpstr>
      <vt:lpstr>Estrutura</vt:lpstr>
      <vt:lpstr>Área de Conhecimento</vt:lpstr>
      <vt:lpstr>Gramática Independente de Contexto</vt:lpstr>
      <vt:lpstr>Gramática de Atributos</vt:lpstr>
      <vt:lpstr>Gramática de Atributos</vt:lpstr>
      <vt:lpstr>Confiança</vt:lpstr>
      <vt:lpstr>Resultados</vt:lpstr>
      <vt:lpstr>Universidade do  Minho Gramáticas na Compreensão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cp:lastModifiedBy>Raul Vilas Boas</cp:lastModifiedBy>
  <cp:revision>34</cp:revision>
  <dcterms:created xsi:type="dcterms:W3CDTF">2019-01-12T14:07:05Z</dcterms:created>
  <dcterms:modified xsi:type="dcterms:W3CDTF">2019-01-13T23:51:03Z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