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2" r:id="rId4"/>
    <p:sldId id="273" r:id="rId5"/>
    <p:sldId id="267" r:id="rId6"/>
    <p:sldId id="266" r:id="rId7"/>
    <p:sldId id="271" r:id="rId8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0D8"/>
    <a:srgbClr val="C0C0C0"/>
    <a:srgbClr val="DDDDDD"/>
    <a:srgbClr val="38505F"/>
    <a:srgbClr val="1C4FCC"/>
    <a:srgbClr val="D14F4F"/>
    <a:srgbClr val="1F4DF1"/>
    <a:srgbClr val="8A96DF"/>
    <a:srgbClr val="A3ACE5"/>
    <a:srgbClr val="5DB3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150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0BC0-DB8E-4343-896B-DB141BAE3B05}" type="datetimeFigureOut">
              <a:rPr lang="pt-PT" smtClean="0"/>
              <a:t>19/03/2019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9FF69-D9AD-48B5-8D39-7AA42039F7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68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012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9337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14634" y="2268753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97476" y="21019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14634" y="3326917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97476" y="34965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5174" y="264582"/>
            <a:ext cx="2644775" cy="46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89730" y="0"/>
            <a:ext cx="5254625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18303" y="2648414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>
                <a:solidFill>
                  <a:srgbClr val="FFFFFF"/>
                </a:solidFill>
                <a:latin typeface="Arial"/>
                <a:cs typeface="Arial"/>
              </a:rPr>
              <a:t>DSL para a geração de </a:t>
            </a:r>
            <a:r>
              <a:rPr lang="pt-PT" sz="2400" b="1" spc="-90" dirty="0" err="1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410200" y="5715000"/>
            <a:ext cx="2345055" cy="9330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250" spc="35" dirty="0">
                <a:solidFill>
                  <a:srgbClr val="FFFFFF"/>
                </a:solidFill>
                <a:latin typeface="Trebuchet MS"/>
                <a:cs typeface="Trebuchet MS"/>
              </a:rPr>
              <a:t>Diana Ribeiro Barbosa</a:t>
            </a:r>
          </a:p>
          <a:p>
            <a:pPr marL="19685" marR="11430" algn="ctr">
              <a:lnSpc>
                <a:spcPct val="166700"/>
              </a:lnSpc>
            </a:pPr>
            <a:r>
              <a:rPr sz="1250" spc="35" dirty="0">
                <a:solidFill>
                  <a:srgbClr val="FFFFFF"/>
                </a:solidFill>
                <a:latin typeface="Trebuchet MS"/>
                <a:cs typeface="Trebuchet MS"/>
              </a:rPr>
              <a:t>Francisco </a:t>
            </a:r>
            <a:r>
              <a:rPr sz="1250" spc="60" dirty="0">
                <a:solidFill>
                  <a:srgbClr val="FFFFFF"/>
                </a:solidFill>
                <a:latin typeface="Trebuchet MS"/>
                <a:cs typeface="Trebuchet MS"/>
              </a:rPr>
              <a:t>José </a:t>
            </a:r>
            <a:r>
              <a:rPr sz="1250" spc="20" dirty="0">
                <a:solidFill>
                  <a:srgbClr val="FFFFFF"/>
                </a:solidFill>
                <a:latin typeface="Trebuchet MS"/>
                <a:cs typeface="Trebuchet MS"/>
              </a:rPr>
              <a:t>Moreira</a:t>
            </a:r>
            <a:r>
              <a:rPr sz="125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spc="-5" dirty="0">
                <a:solidFill>
                  <a:srgbClr val="FFFFFF"/>
                </a:solidFill>
                <a:latin typeface="Trebuchet MS"/>
                <a:cs typeface="Trebuchet MS"/>
              </a:rPr>
              <a:t>Oliveira  </a:t>
            </a:r>
            <a:r>
              <a:rPr sz="1250" spc="20" dirty="0">
                <a:solidFill>
                  <a:srgbClr val="FFFFFF"/>
                </a:solidFill>
                <a:latin typeface="Trebuchet MS"/>
                <a:cs typeface="Trebuchet MS"/>
              </a:rPr>
              <a:t>Raul Vilas</a:t>
            </a:r>
            <a:r>
              <a:rPr sz="12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spc="75" dirty="0">
                <a:solidFill>
                  <a:srgbClr val="FFFFFF"/>
                </a:solidFill>
                <a:latin typeface="Trebuchet MS"/>
                <a:cs typeface="Trebuchet MS"/>
              </a:rPr>
              <a:t>Boas</a:t>
            </a:r>
            <a:endParaRPr sz="125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30212" y="440382"/>
            <a:ext cx="3577870" cy="704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</a:rPr>
              <a:t>Universidade</a:t>
            </a:r>
            <a:r>
              <a:rPr sz="2050" spc="-95" dirty="0">
                <a:solidFill>
                  <a:srgbClr val="FFFFFF"/>
                </a:solidFill>
              </a:rPr>
              <a:t> </a:t>
            </a:r>
            <a:r>
              <a:rPr sz="2050" spc="-80" dirty="0">
                <a:solidFill>
                  <a:srgbClr val="FFFFFF"/>
                </a:solidFill>
              </a:rPr>
              <a:t>do</a:t>
            </a:r>
            <a:r>
              <a:rPr lang="pt-PT" sz="2050" spc="-80" dirty="0">
                <a:solidFill>
                  <a:srgbClr val="FFFFFF"/>
                </a:solidFill>
              </a:rPr>
              <a:t> </a:t>
            </a:r>
            <a:r>
              <a:rPr sz="2050" spc="-470" dirty="0">
                <a:solidFill>
                  <a:srgbClr val="FFFFFF"/>
                </a:solidFill>
              </a:rPr>
              <a:t> </a:t>
            </a:r>
            <a:r>
              <a:rPr sz="2050" spc="-90" dirty="0">
                <a:solidFill>
                  <a:srgbClr val="FFFFFF"/>
                </a:solidFill>
              </a:rPr>
              <a:t>Minho</a:t>
            </a:r>
            <a:endParaRPr sz="2050" dirty="0"/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650" b="0" spc="-70" dirty="0">
                <a:solidFill>
                  <a:srgbClr val="FFFFFF"/>
                </a:solidFill>
                <a:latin typeface="Trebuchet MS"/>
                <a:cs typeface="Trebuchet MS"/>
              </a:rPr>
              <a:t>Laboratório em Engenharia Informática</a:t>
            </a:r>
            <a:endParaRPr sz="165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81448" y="2376577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4290" y="2209800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81448" y="3434741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4290" y="3604400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9041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FB80E06-A8C5-457B-AEC5-DAE4D26D3C33}"/>
              </a:ext>
            </a:extLst>
          </p:cNvPr>
          <p:cNvSpPr txBox="1"/>
          <p:nvPr/>
        </p:nvSpPr>
        <p:spPr>
          <a:xfrm>
            <a:off x="762000" y="2910990"/>
            <a:ext cx="243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Bot</a:t>
            </a:r>
            <a:r>
              <a:rPr lang="pt-PT" dirty="0"/>
              <a:t> ícone : TODO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4797" y="225776"/>
            <a:ext cx="1524000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spc="-185" dirty="0"/>
              <a:t>E</a:t>
            </a:r>
            <a:r>
              <a:rPr lang="pt-PT" spc="-185" dirty="0" err="1"/>
              <a:t>strutura</a:t>
            </a:r>
            <a:endParaRPr spc="-185" dirty="0"/>
          </a:p>
        </p:txBody>
      </p:sp>
      <p:sp>
        <p:nvSpPr>
          <p:cNvPr id="3" name="object 3"/>
          <p:cNvSpPr/>
          <p:nvPr/>
        </p:nvSpPr>
        <p:spPr>
          <a:xfrm>
            <a:off x="435432" y="1104327"/>
            <a:ext cx="3181350" cy="1496695"/>
          </a:xfrm>
          <a:custGeom>
            <a:avLst/>
            <a:gdLst/>
            <a:ahLst/>
            <a:cxnLst/>
            <a:rect l="l" t="t" r="r" b="b"/>
            <a:pathLst>
              <a:path w="3181350" h="1496695">
                <a:moveTo>
                  <a:pt x="2931901" y="0"/>
                </a:moveTo>
                <a:lnTo>
                  <a:pt x="249396" y="0"/>
                </a:lnTo>
                <a:lnTo>
                  <a:pt x="204566" y="4018"/>
                </a:lnTo>
                <a:lnTo>
                  <a:pt x="162373" y="15602"/>
                </a:lnTo>
                <a:lnTo>
                  <a:pt x="123521" y="34050"/>
                </a:lnTo>
                <a:lnTo>
                  <a:pt x="88713" y="58655"/>
                </a:lnTo>
                <a:lnTo>
                  <a:pt x="58654" y="88714"/>
                </a:lnTo>
                <a:lnTo>
                  <a:pt x="34049" y="123523"/>
                </a:lnTo>
                <a:lnTo>
                  <a:pt x="15602" y="162376"/>
                </a:lnTo>
                <a:lnTo>
                  <a:pt x="4018" y="204571"/>
                </a:lnTo>
                <a:lnTo>
                  <a:pt x="0" y="249402"/>
                </a:lnTo>
                <a:lnTo>
                  <a:pt x="0" y="1246949"/>
                </a:lnTo>
                <a:lnTo>
                  <a:pt x="4018" y="1291780"/>
                </a:lnTo>
                <a:lnTo>
                  <a:pt x="15602" y="1333975"/>
                </a:lnTo>
                <a:lnTo>
                  <a:pt x="34049" y="1372829"/>
                </a:lnTo>
                <a:lnTo>
                  <a:pt x="58654" y="1407637"/>
                </a:lnTo>
                <a:lnTo>
                  <a:pt x="88713" y="1437696"/>
                </a:lnTo>
                <a:lnTo>
                  <a:pt x="123521" y="1462301"/>
                </a:lnTo>
                <a:lnTo>
                  <a:pt x="162373" y="1480749"/>
                </a:lnTo>
                <a:lnTo>
                  <a:pt x="204566" y="1492333"/>
                </a:lnTo>
                <a:lnTo>
                  <a:pt x="249396" y="1496352"/>
                </a:lnTo>
                <a:lnTo>
                  <a:pt x="2931901" y="1496352"/>
                </a:lnTo>
                <a:lnTo>
                  <a:pt x="2976729" y="1492333"/>
                </a:lnTo>
                <a:lnTo>
                  <a:pt x="3018920" y="1480749"/>
                </a:lnTo>
                <a:lnTo>
                  <a:pt x="3057772" y="1462301"/>
                </a:lnTo>
                <a:lnTo>
                  <a:pt x="3092579" y="1437696"/>
                </a:lnTo>
                <a:lnTo>
                  <a:pt x="3122637" y="1407637"/>
                </a:lnTo>
                <a:lnTo>
                  <a:pt x="3147241" y="1372829"/>
                </a:lnTo>
                <a:lnTo>
                  <a:pt x="3165688" y="1333975"/>
                </a:lnTo>
                <a:lnTo>
                  <a:pt x="3177273" y="1291780"/>
                </a:lnTo>
                <a:lnTo>
                  <a:pt x="3181291" y="1246949"/>
                </a:lnTo>
                <a:lnTo>
                  <a:pt x="3181291" y="249402"/>
                </a:lnTo>
                <a:lnTo>
                  <a:pt x="3177273" y="204571"/>
                </a:lnTo>
                <a:lnTo>
                  <a:pt x="3165688" y="162376"/>
                </a:lnTo>
                <a:lnTo>
                  <a:pt x="3147241" y="123523"/>
                </a:lnTo>
                <a:lnTo>
                  <a:pt x="3122637" y="88714"/>
                </a:lnTo>
                <a:lnTo>
                  <a:pt x="3092579" y="58655"/>
                </a:lnTo>
                <a:lnTo>
                  <a:pt x="3057772" y="34050"/>
                </a:lnTo>
                <a:lnTo>
                  <a:pt x="3018920" y="15602"/>
                </a:lnTo>
                <a:lnTo>
                  <a:pt x="2976729" y="4018"/>
                </a:lnTo>
                <a:lnTo>
                  <a:pt x="2931901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5383" y="1624917"/>
            <a:ext cx="2561590" cy="76200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50" b="1" spc="40" dirty="0">
                <a:solidFill>
                  <a:srgbClr val="FFFFFF"/>
                </a:solidFill>
                <a:latin typeface="Arial"/>
                <a:cs typeface="Arial"/>
              </a:rPr>
              <a:t>Contextualização</a:t>
            </a:r>
            <a:endParaRPr sz="165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19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5" dirty="0">
                <a:solidFill>
                  <a:srgbClr val="FFFFFF"/>
                </a:solidFill>
                <a:latin typeface="Arial"/>
                <a:cs typeface="Arial"/>
              </a:rPr>
              <a:t>Exemplos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432" y="1243916"/>
            <a:ext cx="318135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45" dirty="0">
                <a:solidFill>
                  <a:srgbClr val="38505F"/>
                </a:solidFill>
                <a:latin typeface="Arial"/>
                <a:cs typeface="Arial"/>
              </a:rPr>
              <a:t>Área de Conhecimento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3044" y="2768776"/>
            <a:ext cx="810895" cy="1098550"/>
          </a:xfrm>
          <a:custGeom>
            <a:avLst/>
            <a:gdLst/>
            <a:ahLst/>
            <a:cxnLst/>
            <a:rect l="l" t="t" r="r" b="b"/>
            <a:pathLst>
              <a:path w="810894" h="1098550">
                <a:moveTo>
                  <a:pt x="126945" y="0"/>
                </a:moveTo>
                <a:lnTo>
                  <a:pt x="0" y="90042"/>
                </a:lnTo>
                <a:lnTo>
                  <a:pt x="593771" y="927176"/>
                </a:lnTo>
                <a:lnTo>
                  <a:pt x="530297" y="972197"/>
                </a:lnTo>
                <a:lnTo>
                  <a:pt x="810637" y="1098435"/>
                </a:lnTo>
                <a:lnTo>
                  <a:pt x="788070" y="837133"/>
                </a:lnTo>
                <a:lnTo>
                  <a:pt x="720708" y="837133"/>
                </a:lnTo>
                <a:lnTo>
                  <a:pt x="126945" y="0"/>
                </a:lnTo>
                <a:close/>
              </a:path>
              <a:path w="810894" h="1098550">
                <a:moveTo>
                  <a:pt x="784183" y="792124"/>
                </a:moveTo>
                <a:lnTo>
                  <a:pt x="720708" y="837133"/>
                </a:lnTo>
                <a:lnTo>
                  <a:pt x="788070" y="837133"/>
                </a:lnTo>
                <a:lnTo>
                  <a:pt x="784183" y="7921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3034" y="2768774"/>
            <a:ext cx="810895" cy="1098550"/>
          </a:xfrm>
          <a:custGeom>
            <a:avLst/>
            <a:gdLst/>
            <a:ahLst/>
            <a:cxnLst/>
            <a:rect l="l" t="t" r="r" b="b"/>
            <a:pathLst>
              <a:path w="810894" h="1098550">
                <a:moveTo>
                  <a:pt x="784182" y="792120"/>
                </a:moveTo>
                <a:lnTo>
                  <a:pt x="810642" y="1098432"/>
                </a:lnTo>
                <a:lnTo>
                  <a:pt x="530302" y="972194"/>
                </a:lnTo>
                <a:lnTo>
                  <a:pt x="593772" y="927176"/>
                </a:lnTo>
                <a:lnTo>
                  <a:pt x="0" y="90037"/>
                </a:lnTo>
                <a:lnTo>
                  <a:pt x="126940" y="0"/>
                </a:lnTo>
                <a:lnTo>
                  <a:pt x="720712" y="837138"/>
                </a:lnTo>
                <a:lnTo>
                  <a:pt x="784182" y="792120"/>
                </a:lnTo>
                <a:close/>
              </a:path>
            </a:pathLst>
          </a:custGeom>
          <a:ln w="529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8233" y="4049129"/>
            <a:ext cx="3568564" cy="1011263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57152" y="4601262"/>
            <a:ext cx="4286892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5" dirty="0">
                <a:solidFill>
                  <a:srgbClr val="FFFFFF"/>
                </a:solidFill>
                <a:latin typeface="Arial"/>
                <a:cs typeface="Arial"/>
              </a:rPr>
              <a:t>Diagramas</a:t>
            </a:r>
          </a:p>
        </p:txBody>
      </p:sp>
      <p:sp>
        <p:nvSpPr>
          <p:cNvPr id="10" name="object 10"/>
          <p:cNvSpPr/>
          <p:nvPr/>
        </p:nvSpPr>
        <p:spPr>
          <a:xfrm>
            <a:off x="4267200" y="1834574"/>
            <a:ext cx="3894592" cy="1157890"/>
          </a:xfrm>
          <a:custGeom>
            <a:avLst/>
            <a:gdLst/>
            <a:ahLst/>
            <a:cxnLst/>
            <a:rect l="l" t="t" r="r" b="b"/>
            <a:pathLst>
              <a:path w="4436109" h="2277110">
                <a:moveTo>
                  <a:pt x="4056456" y="0"/>
                </a:moveTo>
                <a:lnTo>
                  <a:pt x="379488" y="0"/>
                </a:lnTo>
                <a:lnTo>
                  <a:pt x="331885" y="2956"/>
                </a:lnTo>
                <a:lnTo>
                  <a:pt x="286047" y="11590"/>
                </a:lnTo>
                <a:lnTo>
                  <a:pt x="242330" y="25545"/>
                </a:lnTo>
                <a:lnTo>
                  <a:pt x="201088" y="44465"/>
                </a:lnTo>
                <a:lnTo>
                  <a:pt x="162677" y="67995"/>
                </a:lnTo>
                <a:lnTo>
                  <a:pt x="127454" y="95779"/>
                </a:lnTo>
                <a:lnTo>
                  <a:pt x="95773" y="127461"/>
                </a:lnTo>
                <a:lnTo>
                  <a:pt x="67991" y="162686"/>
                </a:lnTo>
                <a:lnTo>
                  <a:pt x="44462" y="201097"/>
                </a:lnTo>
                <a:lnTo>
                  <a:pt x="25543" y="242341"/>
                </a:lnTo>
                <a:lnTo>
                  <a:pt x="11589" y="286059"/>
                </a:lnTo>
                <a:lnTo>
                  <a:pt x="2956" y="331898"/>
                </a:lnTo>
                <a:lnTo>
                  <a:pt x="0" y="379501"/>
                </a:lnTo>
                <a:lnTo>
                  <a:pt x="0" y="1897418"/>
                </a:lnTo>
                <a:lnTo>
                  <a:pt x="2956" y="1945020"/>
                </a:lnTo>
                <a:lnTo>
                  <a:pt x="11589" y="1990858"/>
                </a:lnTo>
                <a:lnTo>
                  <a:pt x="25543" y="2034576"/>
                </a:lnTo>
                <a:lnTo>
                  <a:pt x="44462" y="2075818"/>
                </a:lnTo>
                <a:lnTo>
                  <a:pt x="67991" y="2114229"/>
                </a:lnTo>
                <a:lnTo>
                  <a:pt x="95773" y="2149452"/>
                </a:lnTo>
                <a:lnTo>
                  <a:pt x="127454" y="2181133"/>
                </a:lnTo>
                <a:lnTo>
                  <a:pt x="162677" y="2208915"/>
                </a:lnTo>
                <a:lnTo>
                  <a:pt x="201088" y="2232444"/>
                </a:lnTo>
                <a:lnTo>
                  <a:pt x="242330" y="2251363"/>
                </a:lnTo>
                <a:lnTo>
                  <a:pt x="286047" y="2265317"/>
                </a:lnTo>
                <a:lnTo>
                  <a:pt x="331885" y="2273950"/>
                </a:lnTo>
                <a:lnTo>
                  <a:pt x="379488" y="2276906"/>
                </a:lnTo>
                <a:lnTo>
                  <a:pt x="4056456" y="2276906"/>
                </a:lnTo>
                <a:lnTo>
                  <a:pt x="4104059" y="2273950"/>
                </a:lnTo>
                <a:lnTo>
                  <a:pt x="4149897" y="2265317"/>
                </a:lnTo>
                <a:lnTo>
                  <a:pt x="4193616" y="2251363"/>
                </a:lnTo>
                <a:lnTo>
                  <a:pt x="4234859" y="2232444"/>
                </a:lnTo>
                <a:lnTo>
                  <a:pt x="4273271" y="2208915"/>
                </a:lnTo>
                <a:lnTo>
                  <a:pt x="4308496" y="2181133"/>
                </a:lnTo>
                <a:lnTo>
                  <a:pt x="4340178" y="2149452"/>
                </a:lnTo>
                <a:lnTo>
                  <a:pt x="4367962" y="2114229"/>
                </a:lnTo>
                <a:lnTo>
                  <a:pt x="4391492" y="2075818"/>
                </a:lnTo>
                <a:lnTo>
                  <a:pt x="4410412" y="2034576"/>
                </a:lnTo>
                <a:lnTo>
                  <a:pt x="4424366" y="1990858"/>
                </a:lnTo>
                <a:lnTo>
                  <a:pt x="4433000" y="1945020"/>
                </a:lnTo>
                <a:lnTo>
                  <a:pt x="4435957" y="1897418"/>
                </a:lnTo>
                <a:lnTo>
                  <a:pt x="4435957" y="379501"/>
                </a:lnTo>
                <a:lnTo>
                  <a:pt x="4433000" y="331898"/>
                </a:lnTo>
                <a:lnTo>
                  <a:pt x="4424366" y="286059"/>
                </a:lnTo>
                <a:lnTo>
                  <a:pt x="4410412" y="242341"/>
                </a:lnTo>
                <a:lnTo>
                  <a:pt x="4391492" y="201097"/>
                </a:lnTo>
                <a:lnTo>
                  <a:pt x="4367962" y="162686"/>
                </a:lnTo>
                <a:lnTo>
                  <a:pt x="4340178" y="127461"/>
                </a:lnTo>
                <a:lnTo>
                  <a:pt x="4308496" y="95779"/>
                </a:lnTo>
                <a:lnTo>
                  <a:pt x="4273271" y="67995"/>
                </a:lnTo>
                <a:lnTo>
                  <a:pt x="4234859" y="44465"/>
                </a:lnTo>
                <a:lnTo>
                  <a:pt x="4193616" y="25545"/>
                </a:lnTo>
                <a:lnTo>
                  <a:pt x="4149897" y="11590"/>
                </a:lnTo>
                <a:lnTo>
                  <a:pt x="4104059" y="2956"/>
                </a:lnTo>
                <a:lnTo>
                  <a:pt x="40564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54724" y="2011296"/>
            <a:ext cx="3883279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-15" dirty="0">
                <a:solidFill>
                  <a:srgbClr val="FAB200"/>
                </a:solidFill>
                <a:latin typeface="Arial"/>
                <a:cs typeface="Arial"/>
              </a:rPr>
              <a:t>Gramática de Atributos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26797" y="2332400"/>
            <a:ext cx="3339135" cy="38408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 algn="ctr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10" dirty="0">
                <a:solidFill>
                  <a:srgbClr val="38505F"/>
                </a:solidFill>
                <a:latin typeface="Arial"/>
                <a:cs typeface="Arial"/>
              </a:rPr>
              <a:t>Desenvolvimento da solução</a:t>
            </a:r>
          </a:p>
        </p:txBody>
      </p:sp>
      <p:sp>
        <p:nvSpPr>
          <p:cNvPr id="14" name="object 14"/>
          <p:cNvSpPr/>
          <p:nvPr/>
        </p:nvSpPr>
        <p:spPr>
          <a:xfrm>
            <a:off x="5681096" y="4446711"/>
            <a:ext cx="2994660" cy="1428750"/>
          </a:xfrm>
          <a:custGeom>
            <a:avLst/>
            <a:gdLst/>
            <a:ahLst/>
            <a:cxnLst/>
            <a:rect l="l" t="t" r="r" b="b"/>
            <a:pathLst>
              <a:path w="2994659" h="1428750">
                <a:moveTo>
                  <a:pt x="2756344" y="0"/>
                </a:moveTo>
                <a:lnTo>
                  <a:pt x="238112" y="0"/>
                </a:lnTo>
                <a:lnTo>
                  <a:pt x="190123" y="4837"/>
                </a:lnTo>
                <a:lnTo>
                  <a:pt x="145427" y="18711"/>
                </a:lnTo>
                <a:lnTo>
                  <a:pt x="104980" y="40664"/>
                </a:lnTo>
                <a:lnTo>
                  <a:pt x="69740" y="69738"/>
                </a:lnTo>
                <a:lnTo>
                  <a:pt x="40665" y="104977"/>
                </a:lnTo>
                <a:lnTo>
                  <a:pt x="18711" y="145421"/>
                </a:lnTo>
                <a:lnTo>
                  <a:pt x="4837" y="190115"/>
                </a:lnTo>
                <a:lnTo>
                  <a:pt x="0" y="238099"/>
                </a:lnTo>
                <a:lnTo>
                  <a:pt x="0" y="1190522"/>
                </a:lnTo>
                <a:lnTo>
                  <a:pt x="4837" y="1238509"/>
                </a:lnTo>
                <a:lnTo>
                  <a:pt x="18711" y="1283204"/>
                </a:lnTo>
                <a:lnTo>
                  <a:pt x="40665" y="1323650"/>
                </a:lnTo>
                <a:lnTo>
                  <a:pt x="69740" y="1358890"/>
                </a:lnTo>
                <a:lnTo>
                  <a:pt x="104980" y="1387965"/>
                </a:lnTo>
                <a:lnTo>
                  <a:pt x="145427" y="1409918"/>
                </a:lnTo>
                <a:lnTo>
                  <a:pt x="190123" y="1423793"/>
                </a:lnTo>
                <a:lnTo>
                  <a:pt x="238112" y="1428630"/>
                </a:lnTo>
                <a:lnTo>
                  <a:pt x="2756344" y="1428630"/>
                </a:lnTo>
                <a:lnTo>
                  <a:pt x="2804333" y="1423793"/>
                </a:lnTo>
                <a:lnTo>
                  <a:pt x="2849029" y="1409918"/>
                </a:lnTo>
                <a:lnTo>
                  <a:pt x="2889476" y="1387965"/>
                </a:lnTo>
                <a:lnTo>
                  <a:pt x="2924716" y="1358890"/>
                </a:lnTo>
                <a:lnTo>
                  <a:pt x="2953791" y="1323650"/>
                </a:lnTo>
                <a:lnTo>
                  <a:pt x="2975745" y="1283204"/>
                </a:lnTo>
                <a:lnTo>
                  <a:pt x="2989619" y="1238509"/>
                </a:lnTo>
                <a:lnTo>
                  <a:pt x="2994456" y="1190522"/>
                </a:lnTo>
                <a:lnTo>
                  <a:pt x="2994456" y="238099"/>
                </a:lnTo>
                <a:lnTo>
                  <a:pt x="2989619" y="190115"/>
                </a:lnTo>
                <a:lnTo>
                  <a:pt x="2975745" y="145421"/>
                </a:lnTo>
                <a:lnTo>
                  <a:pt x="2953791" y="104977"/>
                </a:lnTo>
                <a:lnTo>
                  <a:pt x="2924716" y="69738"/>
                </a:lnTo>
                <a:lnTo>
                  <a:pt x="2889476" y="40664"/>
                </a:lnTo>
                <a:lnTo>
                  <a:pt x="2849029" y="18711"/>
                </a:lnTo>
                <a:lnTo>
                  <a:pt x="2804333" y="4837"/>
                </a:lnTo>
                <a:lnTo>
                  <a:pt x="2756344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59585" y="4578922"/>
            <a:ext cx="2254885" cy="113556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42595">
              <a:lnSpc>
                <a:spcPct val="100000"/>
              </a:lnSpc>
              <a:spcBef>
                <a:spcPts val="114"/>
              </a:spcBef>
            </a:pPr>
            <a:r>
              <a:rPr lang="pt-PT" sz="1650" b="1" spc="50" dirty="0">
                <a:solidFill>
                  <a:srgbClr val="38505F"/>
                </a:solidFill>
                <a:latin typeface="Arial"/>
                <a:cs typeface="Arial"/>
              </a:rPr>
              <a:t>Resultados</a:t>
            </a:r>
            <a:endParaRPr sz="165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35" dirty="0">
                <a:solidFill>
                  <a:srgbClr val="FFFFFF"/>
                </a:solidFill>
                <a:latin typeface="Arial"/>
                <a:cs typeface="Arial"/>
              </a:rPr>
              <a:t>Outputs</a:t>
            </a:r>
          </a:p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35" dirty="0">
                <a:solidFill>
                  <a:srgbClr val="FFFFFF"/>
                </a:solidFill>
                <a:latin typeface="Arial"/>
                <a:cs typeface="Arial"/>
              </a:rPr>
              <a:t>Comentários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20077" y="3091343"/>
            <a:ext cx="883919" cy="838835"/>
          </a:xfrm>
          <a:custGeom>
            <a:avLst/>
            <a:gdLst/>
            <a:ahLst/>
            <a:cxnLst/>
            <a:rect l="l" t="t" r="r" b="b"/>
            <a:pathLst>
              <a:path w="883920" h="838835">
                <a:moveTo>
                  <a:pt x="883500" y="0"/>
                </a:moveTo>
                <a:lnTo>
                  <a:pt x="583755" y="68452"/>
                </a:lnTo>
                <a:lnTo>
                  <a:pt x="637095" y="125107"/>
                </a:lnTo>
                <a:lnTo>
                  <a:pt x="0" y="724928"/>
                </a:lnTo>
                <a:lnTo>
                  <a:pt x="106680" y="838238"/>
                </a:lnTo>
                <a:lnTo>
                  <a:pt x="743775" y="238417"/>
                </a:lnTo>
                <a:lnTo>
                  <a:pt x="813712" y="238417"/>
                </a:lnTo>
                <a:lnTo>
                  <a:pt x="883500" y="0"/>
                </a:lnTo>
                <a:close/>
              </a:path>
              <a:path w="883920" h="838835">
                <a:moveTo>
                  <a:pt x="813712" y="238417"/>
                </a:moveTo>
                <a:lnTo>
                  <a:pt x="743775" y="238417"/>
                </a:lnTo>
                <a:lnTo>
                  <a:pt x="797128" y="295071"/>
                </a:lnTo>
                <a:lnTo>
                  <a:pt x="813712" y="2384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20078" y="3091346"/>
            <a:ext cx="883919" cy="838835"/>
          </a:xfrm>
          <a:custGeom>
            <a:avLst/>
            <a:gdLst/>
            <a:ahLst/>
            <a:cxnLst/>
            <a:rect l="l" t="t" r="r" b="b"/>
            <a:pathLst>
              <a:path w="883920" h="838835">
                <a:moveTo>
                  <a:pt x="583764" y="68446"/>
                </a:moveTo>
                <a:lnTo>
                  <a:pt x="883501" y="0"/>
                </a:lnTo>
                <a:lnTo>
                  <a:pt x="797126" y="295070"/>
                </a:lnTo>
                <a:lnTo>
                  <a:pt x="743785" y="238414"/>
                </a:lnTo>
                <a:lnTo>
                  <a:pt x="106680" y="838235"/>
                </a:lnTo>
                <a:lnTo>
                  <a:pt x="0" y="724924"/>
                </a:lnTo>
                <a:lnTo>
                  <a:pt x="637104" y="125102"/>
                </a:lnTo>
                <a:lnTo>
                  <a:pt x="583764" y="68446"/>
                </a:lnTo>
                <a:close/>
              </a:path>
            </a:pathLst>
          </a:custGeom>
          <a:ln w="529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2648" y="3218688"/>
            <a:ext cx="595250" cy="1157890"/>
          </a:xfrm>
          <a:custGeom>
            <a:avLst/>
            <a:gdLst/>
            <a:ahLst/>
            <a:cxnLst/>
            <a:rect l="l" t="t" r="r" b="b"/>
            <a:pathLst>
              <a:path w="643254" h="894714">
                <a:moveTo>
                  <a:pt x="128663" y="0"/>
                </a:moveTo>
                <a:lnTo>
                  <a:pt x="0" y="87553"/>
                </a:lnTo>
                <a:lnTo>
                  <a:pt x="429742" y="719035"/>
                </a:lnTo>
                <a:lnTo>
                  <a:pt x="365404" y="762812"/>
                </a:lnTo>
                <a:lnTo>
                  <a:pt x="643255" y="894460"/>
                </a:lnTo>
                <a:lnTo>
                  <a:pt x="625660" y="631469"/>
                </a:lnTo>
                <a:lnTo>
                  <a:pt x="558406" y="631469"/>
                </a:lnTo>
                <a:lnTo>
                  <a:pt x="128663" y="0"/>
                </a:lnTo>
                <a:close/>
              </a:path>
              <a:path w="643254" h="894714">
                <a:moveTo>
                  <a:pt x="622731" y="587692"/>
                </a:moveTo>
                <a:lnTo>
                  <a:pt x="558406" y="631469"/>
                </a:lnTo>
                <a:lnTo>
                  <a:pt x="625660" y="631469"/>
                </a:lnTo>
                <a:lnTo>
                  <a:pt x="622731" y="5876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52647" y="3218694"/>
            <a:ext cx="595250" cy="1157890"/>
          </a:xfrm>
          <a:custGeom>
            <a:avLst/>
            <a:gdLst/>
            <a:ahLst/>
            <a:cxnLst/>
            <a:rect l="l" t="t" r="r" b="b"/>
            <a:pathLst>
              <a:path w="643254" h="894714">
                <a:moveTo>
                  <a:pt x="622729" y="587692"/>
                </a:moveTo>
                <a:lnTo>
                  <a:pt x="643245" y="894459"/>
                </a:lnTo>
                <a:lnTo>
                  <a:pt x="365405" y="762808"/>
                </a:lnTo>
                <a:lnTo>
                  <a:pt x="429736" y="719029"/>
                </a:lnTo>
                <a:lnTo>
                  <a:pt x="0" y="87558"/>
                </a:lnTo>
                <a:lnTo>
                  <a:pt x="128661" y="0"/>
                </a:lnTo>
                <a:lnTo>
                  <a:pt x="558397" y="631471"/>
                </a:lnTo>
                <a:lnTo>
                  <a:pt x="622729" y="587692"/>
                </a:lnTo>
                <a:close/>
              </a:path>
            </a:pathLst>
          </a:custGeom>
          <a:ln w="529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1">
            <a:extLst>
              <a:ext uri="{FF2B5EF4-FFF2-40B4-BE49-F238E27FC236}">
                <a16:creationId xmlns:a16="http://schemas.microsoft.com/office/drawing/2014/main" id="{76510E92-8760-4535-A199-B435D4E20507}"/>
              </a:ext>
            </a:extLst>
          </p:cNvPr>
          <p:cNvSpPr txBox="1"/>
          <p:nvPr/>
        </p:nvSpPr>
        <p:spPr>
          <a:xfrm>
            <a:off x="826961" y="4178049"/>
            <a:ext cx="3301936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-15" dirty="0">
                <a:solidFill>
                  <a:srgbClr val="FAB200"/>
                </a:solidFill>
                <a:latin typeface="Arial"/>
                <a:cs typeface="Arial"/>
              </a:rPr>
              <a:t>Arquitetura</a:t>
            </a:r>
            <a:endParaRPr sz="16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94014DF-ED65-455E-BDEF-805A4DEDBC62}"/>
              </a:ext>
            </a:extLst>
          </p:cNvPr>
          <p:cNvSpPr txBox="1"/>
          <p:nvPr/>
        </p:nvSpPr>
        <p:spPr>
          <a:xfrm>
            <a:off x="2590800" y="4343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que é um </a:t>
            </a:r>
            <a:r>
              <a:rPr lang="pt-PT" dirty="0" err="1"/>
              <a:t>Chatbot</a:t>
            </a:r>
            <a:r>
              <a:rPr lang="pt-PT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6978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3EB6BBBB-4CF2-4397-82B3-8C6F575F4F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43300" y="228600"/>
            <a:ext cx="20574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Arquitetura</a:t>
            </a:r>
            <a:endParaRPr spc="-185" dirty="0"/>
          </a:p>
        </p:txBody>
      </p:sp>
    </p:spTree>
    <p:extLst>
      <p:ext uri="{BB962C8B-B14F-4D97-AF65-F5344CB8AC3E}">
        <p14:creationId xmlns:p14="http://schemas.microsoft.com/office/powerpoint/2010/main" val="253814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86050" y="173054"/>
            <a:ext cx="37719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30" dirty="0">
                <a:solidFill>
                  <a:srgbClr val="FFFFFF"/>
                </a:solidFill>
              </a:rPr>
              <a:t>Gramática de Atributos</a:t>
            </a:r>
            <a:endParaRPr spc="-130" dirty="0">
              <a:solidFill>
                <a:srgbClr val="FFFFFF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20B05C8-AAAA-4BAC-A8B1-19C112E1F63C}"/>
              </a:ext>
            </a:extLst>
          </p:cNvPr>
          <p:cNvSpPr/>
          <p:nvPr/>
        </p:nvSpPr>
        <p:spPr>
          <a:xfrm>
            <a:off x="419100" y="1268154"/>
            <a:ext cx="8420100" cy="3962401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B955FD-7921-4FB7-86AA-B608964B7375}"/>
              </a:ext>
            </a:extLst>
          </p:cNvPr>
          <p:cNvSpPr txBox="1"/>
          <p:nvPr/>
        </p:nvSpPr>
        <p:spPr>
          <a:xfrm>
            <a:off x="738755" y="1764333"/>
            <a:ext cx="2995045" cy="1815882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Triplo{   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tipoQ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;   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acoes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;    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;      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resposta;   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confianca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6B94C30-6B58-4C29-9692-7E5C7D6C3D6E}"/>
              </a:ext>
            </a:extLst>
          </p:cNvPr>
          <p:cNvSpPr txBox="1"/>
          <p:nvPr/>
        </p:nvSpPr>
        <p:spPr>
          <a:xfrm>
            <a:off x="3376045" y="1764333"/>
            <a:ext cx="5029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728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triplo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1F4DF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[Triplo </a:t>
            </a:r>
            <a:r>
              <a:rPr lang="pt-PT" sz="1600" dirty="0">
                <a:solidFill>
                  <a:srgbClr val="728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]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pt-PT" sz="1600" dirty="0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$triplo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.t =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Triplo(); }     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PT" sz="1600" dirty="0">
                <a:solidFill>
                  <a:srgbClr val="D1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'('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728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intencao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PT" sz="1600" dirty="0">
                <a:solidFill>
                  <a:srgbClr val="D1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';' </a:t>
            </a:r>
            <a:r>
              <a:rPr lang="pt-PT" sz="1600" dirty="0">
                <a:solidFill>
                  <a:srgbClr val="728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1600" dirty="0">
                <a:solidFill>
                  <a:srgbClr val="D1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';'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728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confianca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PT" sz="1600" dirty="0">
                <a:solidFill>
                  <a:srgbClr val="D1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')'  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{            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PT" sz="1600" dirty="0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pt-PT" sz="1600" dirty="0" err="1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triplo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.t.tipoQ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PT" sz="1600" dirty="0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pt-PT" sz="1600" dirty="0" err="1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intencao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.tipoQ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; 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PT" sz="1600" dirty="0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pt-PT" sz="1600" dirty="0" err="1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triplo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.t.acoes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PT" sz="1600" dirty="0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pt-PT" sz="1600" dirty="0" err="1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intencao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.acoes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;       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PT" sz="1600" dirty="0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pt-PT" sz="1600" dirty="0" err="1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triplo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.t.keywords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PT" sz="1600" dirty="0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pt-PT" sz="1600" dirty="0" err="1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intencao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.keywordsOut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;    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PT" sz="1600" dirty="0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pt-PT" sz="1600" dirty="0" err="1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triplo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.t.resposta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  <a:r>
              <a:rPr lang="pt-PT" sz="1600" dirty="0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$</a:t>
            </a:r>
            <a:r>
              <a:rPr lang="pt-PT" sz="1600" dirty="0" err="1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.text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;        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PT" sz="1600" dirty="0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pt-PT" sz="1600" dirty="0" err="1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triplo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.t.confiança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PT" sz="1600" dirty="0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pt-PT" sz="1600" dirty="0" err="1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confianca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.val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;       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}   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261059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3299" y="177804"/>
            <a:ext cx="2057400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/>
              <a:t>Resultados</a:t>
            </a:r>
            <a:endParaRPr spc="-135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B9C70C3-5E51-4E97-9FAD-B3C7C5D1ABE2}"/>
              </a:ext>
            </a:extLst>
          </p:cNvPr>
          <p:cNvSpPr/>
          <p:nvPr/>
        </p:nvSpPr>
        <p:spPr>
          <a:xfrm>
            <a:off x="381000" y="1295401"/>
            <a:ext cx="8073750" cy="4191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89730" y="0"/>
            <a:ext cx="5254625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18303" y="2648414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>
                <a:solidFill>
                  <a:srgbClr val="FFFFFF"/>
                </a:solidFill>
                <a:latin typeface="Arial"/>
                <a:cs typeface="Arial"/>
              </a:rPr>
              <a:t>DSL para a geração de </a:t>
            </a:r>
            <a:r>
              <a:rPr lang="pt-PT" sz="2400" b="1" spc="-90" dirty="0" err="1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410200" y="5715000"/>
            <a:ext cx="2345055" cy="9330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250" spc="35" dirty="0">
                <a:solidFill>
                  <a:srgbClr val="FFFFFF"/>
                </a:solidFill>
                <a:latin typeface="Trebuchet MS"/>
                <a:cs typeface="Trebuchet MS"/>
              </a:rPr>
              <a:t>Diana Ribeiro Barbosa</a:t>
            </a:r>
          </a:p>
          <a:p>
            <a:pPr marL="19685" marR="11430" algn="ctr">
              <a:lnSpc>
                <a:spcPct val="166700"/>
              </a:lnSpc>
            </a:pPr>
            <a:r>
              <a:rPr sz="1250" spc="35" dirty="0">
                <a:solidFill>
                  <a:srgbClr val="FFFFFF"/>
                </a:solidFill>
                <a:latin typeface="Trebuchet MS"/>
                <a:cs typeface="Trebuchet MS"/>
              </a:rPr>
              <a:t>Francisco </a:t>
            </a:r>
            <a:r>
              <a:rPr sz="1250" spc="60" dirty="0">
                <a:solidFill>
                  <a:srgbClr val="FFFFFF"/>
                </a:solidFill>
                <a:latin typeface="Trebuchet MS"/>
                <a:cs typeface="Trebuchet MS"/>
              </a:rPr>
              <a:t>José </a:t>
            </a:r>
            <a:r>
              <a:rPr sz="1250" spc="20" dirty="0">
                <a:solidFill>
                  <a:srgbClr val="FFFFFF"/>
                </a:solidFill>
                <a:latin typeface="Trebuchet MS"/>
                <a:cs typeface="Trebuchet MS"/>
              </a:rPr>
              <a:t>Moreira</a:t>
            </a:r>
            <a:r>
              <a:rPr sz="125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spc="-5" dirty="0">
                <a:solidFill>
                  <a:srgbClr val="FFFFFF"/>
                </a:solidFill>
                <a:latin typeface="Trebuchet MS"/>
                <a:cs typeface="Trebuchet MS"/>
              </a:rPr>
              <a:t>Oliveira  </a:t>
            </a:r>
            <a:r>
              <a:rPr sz="1250" spc="20" dirty="0">
                <a:solidFill>
                  <a:srgbClr val="FFFFFF"/>
                </a:solidFill>
                <a:latin typeface="Trebuchet MS"/>
                <a:cs typeface="Trebuchet MS"/>
              </a:rPr>
              <a:t>Raul Vilas</a:t>
            </a:r>
            <a:r>
              <a:rPr sz="12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spc="75" dirty="0">
                <a:solidFill>
                  <a:srgbClr val="FFFFFF"/>
                </a:solidFill>
                <a:latin typeface="Trebuchet MS"/>
                <a:cs typeface="Trebuchet MS"/>
              </a:rPr>
              <a:t>Boas</a:t>
            </a:r>
            <a:endParaRPr sz="125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30212" y="440382"/>
            <a:ext cx="3577870" cy="704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</a:rPr>
              <a:t>Universidade</a:t>
            </a:r>
            <a:r>
              <a:rPr sz="2050" spc="-95" dirty="0">
                <a:solidFill>
                  <a:srgbClr val="FFFFFF"/>
                </a:solidFill>
              </a:rPr>
              <a:t> </a:t>
            </a:r>
            <a:r>
              <a:rPr sz="2050" spc="-80" dirty="0">
                <a:solidFill>
                  <a:srgbClr val="FFFFFF"/>
                </a:solidFill>
              </a:rPr>
              <a:t>do</a:t>
            </a:r>
            <a:r>
              <a:rPr lang="pt-PT" sz="2050" spc="-80" dirty="0">
                <a:solidFill>
                  <a:srgbClr val="FFFFFF"/>
                </a:solidFill>
              </a:rPr>
              <a:t> </a:t>
            </a:r>
            <a:r>
              <a:rPr sz="2050" spc="-470" dirty="0">
                <a:solidFill>
                  <a:srgbClr val="FFFFFF"/>
                </a:solidFill>
              </a:rPr>
              <a:t> </a:t>
            </a:r>
            <a:r>
              <a:rPr sz="2050" spc="-90" dirty="0">
                <a:solidFill>
                  <a:srgbClr val="FFFFFF"/>
                </a:solidFill>
              </a:rPr>
              <a:t>Minho</a:t>
            </a:r>
            <a:endParaRPr sz="2050" dirty="0"/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650" b="0" spc="-70" dirty="0">
                <a:solidFill>
                  <a:srgbClr val="FFFFFF"/>
                </a:solidFill>
                <a:latin typeface="Trebuchet MS"/>
                <a:cs typeface="Trebuchet MS"/>
              </a:rPr>
              <a:t>Laboratório em Engenharia Informática</a:t>
            </a:r>
            <a:endParaRPr sz="165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81448" y="2376577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4290" y="2209800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81448" y="3434741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4290" y="3604400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9041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FB80E06-A8C5-457B-AEC5-DAE4D26D3C33}"/>
              </a:ext>
            </a:extLst>
          </p:cNvPr>
          <p:cNvSpPr txBox="1"/>
          <p:nvPr/>
        </p:nvSpPr>
        <p:spPr>
          <a:xfrm>
            <a:off x="762000" y="2910990"/>
            <a:ext cx="243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Bot</a:t>
            </a:r>
            <a:r>
              <a:rPr lang="pt-PT" dirty="0"/>
              <a:t> ícone : TODO</a:t>
            </a:r>
          </a:p>
        </p:txBody>
      </p:sp>
    </p:spTree>
    <p:extLst>
      <p:ext uri="{BB962C8B-B14F-4D97-AF65-F5344CB8AC3E}">
        <p14:creationId xmlns:p14="http://schemas.microsoft.com/office/powerpoint/2010/main" val="1074412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</TotalTime>
  <Words>212</Words>
  <Application>Microsoft Office PowerPoint</Application>
  <PresentationFormat>Apresentação no Ecrã (4:3)</PresentationFormat>
  <Paragraphs>47</Paragraphs>
  <Slides>7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Office Theme</vt:lpstr>
      <vt:lpstr>Universidade do  Minho Laboratório em Engenharia Informática</vt:lpstr>
      <vt:lpstr>Estrutura</vt:lpstr>
      <vt:lpstr>Apresentação do PowerPoint</vt:lpstr>
      <vt:lpstr>Arquitetura</vt:lpstr>
      <vt:lpstr>Gramática de Atributos</vt:lpstr>
      <vt:lpstr>Resultados</vt:lpstr>
      <vt:lpstr>Universidade do  Minho Laboratório em Engenharia Informática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Minho Gramáticas na Compreensão de Software</dc:title>
  <cp:lastModifiedBy>Raul Boas</cp:lastModifiedBy>
  <cp:revision>36</cp:revision>
  <dcterms:created xsi:type="dcterms:W3CDTF">2019-01-12T14:07:05Z</dcterms:created>
  <dcterms:modified xsi:type="dcterms:W3CDTF">2019-03-19T11:05:31Z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2019-01-12T00:00:00Z</vt:filetime>
  </property>
</Properties>
</file>